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78" r:id="rId19"/>
    <p:sldId id="285" r:id="rId20"/>
    <p:sldId id="286" r:id="rId21"/>
    <p:sldId id="287" r:id="rId22"/>
    <p:sldId id="289" r:id="rId23"/>
    <p:sldId id="288" r:id="rId24"/>
    <p:sldId id="296" r:id="rId25"/>
    <p:sldId id="297" r:id="rId26"/>
    <p:sldId id="290" r:id="rId27"/>
    <p:sldId id="291" r:id="rId28"/>
    <p:sldId id="292" r:id="rId29"/>
    <p:sldId id="294" r:id="rId30"/>
    <p:sldId id="302" r:id="rId31"/>
    <p:sldId id="293" r:id="rId32"/>
    <p:sldId id="299" r:id="rId33"/>
    <p:sldId id="300" r:id="rId34"/>
    <p:sldId id="301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1" r:id="rId53"/>
    <p:sldId id="320" r:id="rId54"/>
    <p:sldId id="324" r:id="rId55"/>
    <p:sldId id="328" r:id="rId56"/>
    <p:sldId id="325" r:id="rId57"/>
    <p:sldId id="322" r:id="rId58"/>
    <p:sldId id="323" r:id="rId59"/>
    <p:sldId id="329" r:id="rId60"/>
    <p:sldId id="327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7" r:id="rId86"/>
    <p:sldId id="355" r:id="rId87"/>
    <p:sldId id="356" r:id="rId88"/>
    <p:sldId id="358" r:id="rId89"/>
    <p:sldId id="344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>
        <p:scale>
          <a:sx n="70" d="100"/>
          <a:sy n="70" d="100"/>
        </p:scale>
        <p:origin x="8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7BFEE-C147-4AC8-B7EE-1085CD64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283FE8-B538-4373-A34C-92A9DC1D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455FA-6777-4E6D-93E2-CF5EDCD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23A877-575B-4C48-8EC8-DA3BF678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8222A-1864-4896-9C2B-E2222C9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4A0FE-B100-4348-9CC4-96F17E99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2DE15A-E617-4D62-BBC8-6E51D0192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6301-6FE6-4D08-8CB2-55608AC5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D24145-6BB8-42AE-B7B1-BFBC8F71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5AA10-54A6-4499-B763-26D0E647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43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A67893-167B-475F-8DF9-F5C316D3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240A68-CFDB-4EFB-8A91-1450AE68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41459-1908-45CC-BA9B-95C190B3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496438-AA30-4EC4-B3FD-100914FA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C7CFE-C8A8-4421-AD57-096BD06B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1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EC546-43C5-44C8-AAB0-148BF6E5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422CF2-002F-47AB-87D6-79E68251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A5340-975E-4974-B1B4-61CB198A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965F-1BB4-4C6E-A487-29808E78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1EF109-B880-4014-BF0D-6D0387A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4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652D3-F153-4D2C-ABAE-812B815A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33ACA0-2B78-4716-9F85-95315C245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44875-30C4-4F4F-9459-B032B421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34E29-2F40-4A87-A98B-F6B9D115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C3883-E823-414B-9E8E-034B2B95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1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85577-2066-4411-B353-F66539B7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5BDCA-E21D-467D-86E7-280813F11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5DF133-76CC-4AB0-8AA8-60FEAAD5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4AB6A-CEC4-4F71-86BD-AB96838D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B34035-5BDB-457D-AF5E-EF9C1CFB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60AA13-E01A-4EA7-A1CB-1BF51435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14C15-E4D1-4020-AB9B-18911851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30E28-B5C7-47FD-8CBE-9F8D977A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91E987-BF3D-4630-964F-6F6CCC5D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BE66BD-EF00-4BCC-A855-B9C8F265F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263E3-FBC3-44AC-ABFE-8578FEACE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6B5E3A-094D-4189-8652-2B947BA6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14E168-F503-4876-93E9-CA9BCE6B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5A1F9A-0A45-40FD-8C2D-8BBFD135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91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55A5D-C7AC-43E2-A2E4-F1A66BA1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F32007-1466-42C8-BCD3-367D24DF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258B93-E37B-4391-8646-5D470345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551CFF-FB66-4668-A80F-1C5D17D2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AA84AF-B73D-41D2-8B99-E9882D79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C0025B-16B6-459D-BFA3-1465547E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0BB8E8-1C2B-4368-B108-05A56552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0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56D68-0B09-4495-A887-ABA72DD0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7A236-1348-4A00-B71F-EF560633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56ACC-1432-492A-ADD8-37447385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9AA3EF-414E-43DD-A3B0-7967BE4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8B0BA0-B6A9-43DC-A808-6A98DA16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4210B4-F912-4727-9A5F-D91A4D7F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93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4EADA-B2C4-4D4D-AB6A-3AA6A2E2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20F607-9529-4B84-9EAD-9562C90C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FF99E3-D9C1-4BBE-B632-3B4986EE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BB3A00-797E-4E3D-A4BE-669CE161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352138-E8F3-4525-8C94-A4EC793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DE36BC-1926-477B-9CB1-4061F377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7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6DEEEA-9593-4E7C-B520-D19963CE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68F773-EA3A-452F-9CD7-0A2164F30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E7F-2EF3-42FD-B0B3-A6DF374CC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C6A1-C0EB-424F-876B-E459D7990EBD}" type="datetimeFigureOut">
              <a:rPr kumimoji="1" lang="ja-JP" altLang="en-US" smtClean="0"/>
              <a:t>2021/12/18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91DE4-7C09-4945-BF8D-878E9E4AB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C389B7-329F-4D39-AE28-B420A4492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26554-3F95-41C9-BDCA-89C5A0A33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63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a.wikipedia.org/wiki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a.wikipedia.org/wiki/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jpe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2C914-87BF-4E4D-ACC7-708B3FC75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法医学における</a:t>
            </a:r>
            <a:br>
              <a:rPr lang="en-US" altLang="ja-JP" dirty="0"/>
            </a:br>
            <a:r>
              <a:rPr lang="en-US" altLang="ja-JP" dirty="0"/>
              <a:t>AI</a:t>
            </a:r>
            <a:r>
              <a:rPr lang="ja-JP" altLang="en-US" dirty="0"/>
              <a:t>画像学習の基礎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3DF482-2810-4889-BA4F-BDC1CB5FF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第４６回法数学勉強会</a:t>
            </a:r>
            <a:endParaRPr kumimoji="1" lang="en-US" altLang="ja-JP" dirty="0"/>
          </a:p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私事、</a:t>
            </a:r>
            <a:r>
              <a:rPr lang="en-US" altLang="ja-JP" dirty="0"/>
              <a:t>54</a:t>
            </a:r>
            <a:r>
              <a:rPr lang="ja-JP" altLang="en-US" dirty="0"/>
              <a:t>歳の誕生日でございます～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京都大学</a:t>
            </a:r>
            <a:r>
              <a:rPr kumimoji="1" lang="en-US" altLang="ja-JP" dirty="0"/>
              <a:t>(</a:t>
            </a:r>
            <a:r>
              <a:rPr kumimoji="1" lang="ja-JP" altLang="en-US" dirty="0"/>
              <a:t>院</a:t>
            </a:r>
            <a:r>
              <a:rPr kumimoji="1" lang="en-US" altLang="ja-JP" dirty="0"/>
              <a:t>)</a:t>
            </a:r>
            <a:r>
              <a:rPr kumimoji="1" lang="ja-JP" altLang="en-US" dirty="0"/>
              <a:t>医学研究科　統計遺伝学分野</a:t>
            </a:r>
            <a:endParaRPr kumimoji="1" lang="en-US" altLang="ja-JP" dirty="0"/>
          </a:p>
          <a:p>
            <a:r>
              <a:rPr lang="ja-JP" altLang="en-US" dirty="0"/>
              <a:t>山田　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66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99B5-FCE7-45C7-95E9-5E49CCCB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学習とは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1EB5A-F19B-4692-B88B-63CA852D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学習、一般的に</a:t>
            </a:r>
            <a:endParaRPr kumimoji="1" lang="en-US" altLang="ja-JP" dirty="0"/>
          </a:p>
          <a:p>
            <a:r>
              <a:rPr kumimoji="1" lang="ja-JP" altLang="en-US" dirty="0"/>
              <a:t>２つのことを考える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（１）「学習」という「仕事」のタイプ</a:t>
            </a:r>
            <a:endParaRPr kumimoji="1" lang="en-US" altLang="ja-JP" dirty="0"/>
          </a:p>
          <a:p>
            <a:pPr lvl="1"/>
            <a:r>
              <a:rPr lang="ja-JP" altLang="en-US" dirty="0"/>
              <a:t>（２）「学習」の手法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0656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B5822321-C2D5-48E5-BED7-4BC4DB35D2B3}"/>
              </a:ext>
            </a:extLst>
          </p:cNvPr>
          <p:cNvSpPr/>
          <p:nvPr/>
        </p:nvSpPr>
        <p:spPr>
          <a:xfrm>
            <a:off x="1093951" y="4208463"/>
            <a:ext cx="5214257" cy="679677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8935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年齢推定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97" y="1690688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972E7C3-C102-4758-A68C-01A278D8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6" y="1460726"/>
            <a:ext cx="1809750" cy="26955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6F950-41D7-4659-994D-C3558D1B68AE}"/>
              </a:ext>
            </a:extLst>
          </p:cNvPr>
          <p:cNvSpPr txBox="1"/>
          <p:nvPr/>
        </p:nvSpPr>
        <p:spPr>
          <a:xfrm>
            <a:off x="9829194" y="1900023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57</a:t>
            </a:r>
            <a:endParaRPr kumimoji="1" lang="ja-JP" altLang="en-US" sz="4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BB6B6B-F776-4764-9FC6-F9F47CBF61B7}"/>
              </a:ext>
            </a:extLst>
          </p:cNvPr>
          <p:cNvSpPr/>
          <p:nvPr/>
        </p:nvSpPr>
        <p:spPr>
          <a:xfrm>
            <a:off x="7973392" y="3429000"/>
            <a:ext cx="1718341" cy="236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D87DF75-E31A-46EB-8487-B23F0BE1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99" y="4298155"/>
            <a:ext cx="3561266" cy="25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60268F-FCB0-4ADB-B3BE-DC118B0DFE22}"/>
              </a:ext>
            </a:extLst>
          </p:cNvPr>
          <p:cNvSpPr txBox="1"/>
          <p:nvPr/>
        </p:nvSpPr>
        <p:spPr>
          <a:xfrm>
            <a:off x="2966357" y="6211669"/>
            <a:ext cx="645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https://www.keishicho.metro.tokyo.lg.jp/saiyo/2021/person/criminal01.html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6D9AD4-7AC9-4B8E-8F2A-560A7440C5BF}"/>
              </a:ext>
            </a:extLst>
          </p:cNvPr>
          <p:cNvSpPr txBox="1"/>
          <p:nvPr/>
        </p:nvSpPr>
        <p:spPr>
          <a:xfrm>
            <a:off x="2647950" y="1250429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https://www.sankei.com/article/20210112-UCMQNGVCHVPW5K4UGQ6UL5UBX4/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1282C3-DA95-4A03-902B-25AD7B9271D8}"/>
              </a:ext>
            </a:extLst>
          </p:cNvPr>
          <p:cNvSpPr txBox="1"/>
          <p:nvPr/>
        </p:nvSpPr>
        <p:spPr>
          <a:xfrm>
            <a:off x="2966357" y="5881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警視庁鑑識課巡査長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24187-DA3B-47A9-A83B-08CB9ED0E644}"/>
              </a:ext>
            </a:extLst>
          </p:cNvPr>
          <p:cNvSpPr txBox="1"/>
          <p:nvPr/>
        </p:nvSpPr>
        <p:spPr>
          <a:xfrm>
            <a:off x="2526846" y="1662611"/>
            <a:ext cx="2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京都府警本部長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C8E455-5F23-41F0-9846-E69F9CA89DA1}"/>
              </a:ext>
            </a:extLst>
          </p:cNvPr>
          <p:cNvSpPr txBox="1"/>
          <p:nvPr/>
        </p:nvSpPr>
        <p:spPr>
          <a:xfrm>
            <a:off x="9829194" y="2999895"/>
            <a:ext cx="1542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35(?)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459359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年齢推定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97" y="1690688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972E7C3-C102-4758-A68C-01A278D8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6" y="1460726"/>
            <a:ext cx="1809750" cy="26955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6F950-41D7-4659-994D-C3558D1B68AE}"/>
              </a:ext>
            </a:extLst>
          </p:cNvPr>
          <p:cNvSpPr txBox="1"/>
          <p:nvPr/>
        </p:nvSpPr>
        <p:spPr>
          <a:xfrm>
            <a:off x="9829194" y="1900023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57</a:t>
            </a:r>
            <a:endParaRPr kumimoji="1" lang="ja-JP" altLang="en-US" sz="4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BB6B6B-F776-4764-9FC6-F9F47CBF61B7}"/>
              </a:ext>
            </a:extLst>
          </p:cNvPr>
          <p:cNvSpPr/>
          <p:nvPr/>
        </p:nvSpPr>
        <p:spPr>
          <a:xfrm>
            <a:off x="7973392" y="3429000"/>
            <a:ext cx="1718341" cy="236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D87DF75-E31A-46EB-8487-B23F0BE1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99" y="4298155"/>
            <a:ext cx="3561266" cy="25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60268F-FCB0-4ADB-B3BE-DC118B0DFE22}"/>
              </a:ext>
            </a:extLst>
          </p:cNvPr>
          <p:cNvSpPr txBox="1"/>
          <p:nvPr/>
        </p:nvSpPr>
        <p:spPr>
          <a:xfrm>
            <a:off x="2966357" y="6211669"/>
            <a:ext cx="645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https://www.keishicho.metro.tokyo.lg.jp/saiyo/2021/person/criminal01.html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6D9AD4-7AC9-4B8E-8F2A-560A7440C5BF}"/>
              </a:ext>
            </a:extLst>
          </p:cNvPr>
          <p:cNvSpPr txBox="1"/>
          <p:nvPr/>
        </p:nvSpPr>
        <p:spPr>
          <a:xfrm>
            <a:off x="2647950" y="1250429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https://www.sankei.com/article/20210112-UCMQNGVCHVPW5K4UGQ6UL5UBX4/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1282C3-DA95-4A03-902B-25AD7B9271D8}"/>
              </a:ext>
            </a:extLst>
          </p:cNvPr>
          <p:cNvSpPr txBox="1"/>
          <p:nvPr/>
        </p:nvSpPr>
        <p:spPr>
          <a:xfrm>
            <a:off x="2966357" y="5881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警視庁鑑識課巡査長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24187-DA3B-47A9-A83B-08CB9ED0E644}"/>
              </a:ext>
            </a:extLst>
          </p:cNvPr>
          <p:cNvSpPr txBox="1"/>
          <p:nvPr/>
        </p:nvSpPr>
        <p:spPr>
          <a:xfrm>
            <a:off x="2526846" y="1662611"/>
            <a:ext cx="2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京都府警本部長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C8E455-5F23-41F0-9846-E69F9CA89DA1}"/>
              </a:ext>
            </a:extLst>
          </p:cNvPr>
          <p:cNvSpPr txBox="1"/>
          <p:nvPr/>
        </p:nvSpPr>
        <p:spPr>
          <a:xfrm>
            <a:off x="9829194" y="2999895"/>
            <a:ext cx="1542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35(?)</a:t>
            </a:r>
            <a:endParaRPr kumimoji="1" lang="ja-JP" altLang="en-US" sz="4400" dirty="0"/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20FFF17-08FF-4565-BB52-DA854DC623BA}"/>
              </a:ext>
            </a:extLst>
          </p:cNvPr>
          <p:cNvSpPr/>
          <p:nvPr/>
        </p:nvSpPr>
        <p:spPr>
          <a:xfrm>
            <a:off x="3309602" y="-743730"/>
            <a:ext cx="5094794" cy="2915312"/>
          </a:xfrm>
          <a:prstGeom prst="wedgeEllipseCallout">
            <a:avLst>
              <a:gd name="adj1" fmla="val -47493"/>
              <a:gd name="adj2" fmla="val 33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たくさんの写真と年齢のペア</a:t>
            </a:r>
            <a:endParaRPr kumimoji="1" lang="ja-JP" altLang="en-US" sz="3600" dirty="0"/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4BB30895-1C68-4927-872A-2089C7ABA0CF}"/>
              </a:ext>
            </a:extLst>
          </p:cNvPr>
          <p:cNvSpPr/>
          <p:nvPr/>
        </p:nvSpPr>
        <p:spPr>
          <a:xfrm>
            <a:off x="6996878" y="4767942"/>
            <a:ext cx="5094794" cy="2066329"/>
          </a:xfrm>
          <a:prstGeom prst="wedgeEllipseCallout">
            <a:avLst>
              <a:gd name="adj1" fmla="val -56681"/>
              <a:gd name="adj2" fmla="val -60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ノードをつなぐ「重み係数」を探す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31505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年齢推定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97" y="1690688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972E7C3-C102-4758-A68C-01A278D8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96" y="1460726"/>
            <a:ext cx="1809750" cy="26955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6F950-41D7-4659-994D-C3558D1B68AE}"/>
              </a:ext>
            </a:extLst>
          </p:cNvPr>
          <p:cNvSpPr txBox="1"/>
          <p:nvPr/>
        </p:nvSpPr>
        <p:spPr>
          <a:xfrm>
            <a:off x="9829194" y="1900023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57</a:t>
            </a:r>
            <a:endParaRPr kumimoji="1" lang="ja-JP" altLang="en-US" sz="4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BB6B6B-F776-4764-9FC6-F9F47CBF61B7}"/>
              </a:ext>
            </a:extLst>
          </p:cNvPr>
          <p:cNvSpPr/>
          <p:nvPr/>
        </p:nvSpPr>
        <p:spPr>
          <a:xfrm>
            <a:off x="7973392" y="3429000"/>
            <a:ext cx="1718341" cy="2365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D87DF75-E31A-46EB-8487-B23F0BE1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99" y="4298155"/>
            <a:ext cx="3561266" cy="25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60268F-FCB0-4ADB-B3BE-DC118B0DFE22}"/>
              </a:ext>
            </a:extLst>
          </p:cNvPr>
          <p:cNvSpPr txBox="1"/>
          <p:nvPr/>
        </p:nvSpPr>
        <p:spPr>
          <a:xfrm>
            <a:off x="2966357" y="6211669"/>
            <a:ext cx="645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https://www.keishicho.metro.tokyo.lg.jp/saiyo/2021/person/criminal01.html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6D9AD4-7AC9-4B8E-8F2A-560A7440C5BF}"/>
              </a:ext>
            </a:extLst>
          </p:cNvPr>
          <p:cNvSpPr txBox="1"/>
          <p:nvPr/>
        </p:nvSpPr>
        <p:spPr>
          <a:xfrm>
            <a:off x="2647950" y="1250429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https://www.sankei.com/article/20210112-UCMQNGVCHVPW5K4UGQ6UL5UBX4/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1282C3-DA95-4A03-902B-25AD7B9271D8}"/>
              </a:ext>
            </a:extLst>
          </p:cNvPr>
          <p:cNvSpPr txBox="1"/>
          <p:nvPr/>
        </p:nvSpPr>
        <p:spPr>
          <a:xfrm>
            <a:off x="2966357" y="5881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警視庁鑑識課巡査長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24187-DA3B-47A9-A83B-08CB9ED0E644}"/>
              </a:ext>
            </a:extLst>
          </p:cNvPr>
          <p:cNvSpPr txBox="1"/>
          <p:nvPr/>
        </p:nvSpPr>
        <p:spPr>
          <a:xfrm>
            <a:off x="2526846" y="1662611"/>
            <a:ext cx="2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京都府警本部長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C8E455-5F23-41F0-9846-E69F9CA89DA1}"/>
              </a:ext>
            </a:extLst>
          </p:cNvPr>
          <p:cNvSpPr txBox="1"/>
          <p:nvPr/>
        </p:nvSpPr>
        <p:spPr>
          <a:xfrm>
            <a:off x="9829194" y="2999895"/>
            <a:ext cx="1542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35(?)</a:t>
            </a:r>
            <a:endParaRPr kumimoji="1" lang="ja-JP" altLang="en-US" sz="4400" dirty="0"/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220FFF17-08FF-4565-BB52-DA854DC623BA}"/>
              </a:ext>
            </a:extLst>
          </p:cNvPr>
          <p:cNvSpPr/>
          <p:nvPr/>
        </p:nvSpPr>
        <p:spPr>
          <a:xfrm>
            <a:off x="3309602" y="-743730"/>
            <a:ext cx="5094794" cy="2915312"/>
          </a:xfrm>
          <a:prstGeom prst="wedgeEllipseCallout">
            <a:avLst>
              <a:gd name="adj1" fmla="val -47493"/>
              <a:gd name="adj2" fmla="val 33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たくさんの写真と年齢のペア</a:t>
            </a:r>
            <a:endParaRPr kumimoji="1" lang="ja-JP" altLang="en-US" sz="3600" dirty="0"/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4BB30895-1C68-4927-872A-2089C7ABA0CF}"/>
              </a:ext>
            </a:extLst>
          </p:cNvPr>
          <p:cNvSpPr/>
          <p:nvPr/>
        </p:nvSpPr>
        <p:spPr>
          <a:xfrm>
            <a:off x="6996878" y="4767942"/>
            <a:ext cx="5094794" cy="2066329"/>
          </a:xfrm>
          <a:prstGeom prst="wedgeEllipseCallout">
            <a:avLst>
              <a:gd name="adj1" fmla="val -56681"/>
              <a:gd name="adj2" fmla="val -60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ノードをつなぐ「重み係数」を探す</a:t>
            </a:r>
            <a:endParaRPr kumimoji="1" lang="ja-JP" altLang="en-US" sz="3600" dirty="0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D73C4E0B-96A1-4F75-8009-15DBA0E6FB57}"/>
              </a:ext>
            </a:extLst>
          </p:cNvPr>
          <p:cNvSpPr/>
          <p:nvPr/>
        </p:nvSpPr>
        <p:spPr>
          <a:xfrm>
            <a:off x="4875752" y="1115370"/>
            <a:ext cx="7316248" cy="3154690"/>
          </a:xfrm>
          <a:prstGeom prst="wedgeEllipseCallout">
            <a:avLst>
              <a:gd name="adj1" fmla="val -51917"/>
              <a:gd name="adj2" fmla="val 3965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得られた係数を使って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写真を入力し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出力ノードに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推定年齢を出す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978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B5822321-C2D5-48E5-BED7-4BC4DB35D2B3}"/>
              </a:ext>
            </a:extLst>
          </p:cNvPr>
          <p:cNvSpPr/>
          <p:nvPr/>
        </p:nvSpPr>
        <p:spPr>
          <a:xfrm>
            <a:off x="494199" y="4664784"/>
            <a:ext cx="5214257" cy="679677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456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性別判定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97" y="1690688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6F950-41D7-4659-994D-C3558D1B68AE}"/>
              </a:ext>
            </a:extLst>
          </p:cNvPr>
          <p:cNvSpPr txBox="1"/>
          <p:nvPr/>
        </p:nvSpPr>
        <p:spPr>
          <a:xfrm>
            <a:off x="9810575" y="267042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0</a:t>
            </a:r>
            <a:endParaRPr kumimoji="1" lang="ja-JP" altLang="en-US" sz="4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BB6B6B-F776-4764-9FC6-F9F47CBF61B7}"/>
              </a:ext>
            </a:extLst>
          </p:cNvPr>
          <p:cNvSpPr/>
          <p:nvPr/>
        </p:nvSpPr>
        <p:spPr>
          <a:xfrm>
            <a:off x="7973392" y="4419600"/>
            <a:ext cx="1718341" cy="137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D87DF75-E31A-46EB-8487-B23F0BE1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99" y="4298155"/>
            <a:ext cx="3561266" cy="25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60268F-FCB0-4ADB-B3BE-DC118B0DFE22}"/>
              </a:ext>
            </a:extLst>
          </p:cNvPr>
          <p:cNvSpPr txBox="1"/>
          <p:nvPr/>
        </p:nvSpPr>
        <p:spPr>
          <a:xfrm>
            <a:off x="2966357" y="6211669"/>
            <a:ext cx="645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https://www.keishicho.metro.tokyo.lg.jp/saiyo/2021/person/criminal01.html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6D9AD4-7AC9-4B8E-8F2A-560A7440C5BF}"/>
              </a:ext>
            </a:extLst>
          </p:cNvPr>
          <p:cNvSpPr txBox="1"/>
          <p:nvPr/>
        </p:nvSpPr>
        <p:spPr>
          <a:xfrm>
            <a:off x="2647950" y="1250429"/>
            <a:ext cx="706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http://www.police.pref.hyogo.lg.jp/saiyo/gyoumu/data/hp08.pdf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1282C3-DA95-4A03-902B-25AD7B9271D8}"/>
              </a:ext>
            </a:extLst>
          </p:cNvPr>
          <p:cNvSpPr txBox="1"/>
          <p:nvPr/>
        </p:nvSpPr>
        <p:spPr>
          <a:xfrm>
            <a:off x="2966357" y="5881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警視庁鑑識課巡査長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24187-DA3B-47A9-A83B-08CB9ED0E644}"/>
              </a:ext>
            </a:extLst>
          </p:cNvPr>
          <p:cNvSpPr txBox="1"/>
          <p:nvPr/>
        </p:nvSpPr>
        <p:spPr>
          <a:xfrm>
            <a:off x="2526846" y="1662611"/>
            <a:ext cx="2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兵庫県警警務課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C8E455-5F23-41F0-9846-E69F9CA89DA1}"/>
              </a:ext>
            </a:extLst>
          </p:cNvPr>
          <p:cNvSpPr txBox="1"/>
          <p:nvPr/>
        </p:nvSpPr>
        <p:spPr>
          <a:xfrm>
            <a:off x="9829194" y="350063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CEC847-0832-46CF-AD74-98EDA6B3A3BF}"/>
              </a:ext>
            </a:extLst>
          </p:cNvPr>
          <p:cNvSpPr txBox="1"/>
          <p:nvPr/>
        </p:nvSpPr>
        <p:spPr>
          <a:xfrm>
            <a:off x="10962009" y="265955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949F505-67E6-4CE0-AEA7-93102ED53D8D}"/>
              </a:ext>
            </a:extLst>
          </p:cNvPr>
          <p:cNvSpPr txBox="1"/>
          <p:nvPr/>
        </p:nvSpPr>
        <p:spPr>
          <a:xfrm>
            <a:off x="10980628" y="348977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0</a:t>
            </a:r>
            <a:endParaRPr kumimoji="1" lang="ja-JP" altLang="en-US" sz="44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8B8D665-2575-4900-B398-EC06B5B49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8049" y="1350605"/>
            <a:ext cx="2872497" cy="2947550"/>
          </a:xfrm>
          <a:prstGeom prst="rect">
            <a:avLst/>
          </a:prstGeom>
        </p:spPr>
      </p:pic>
      <p:sp>
        <p:nvSpPr>
          <p:cNvPr id="18" name="矢印: 下カーブ 17">
            <a:extLst>
              <a:ext uri="{FF2B5EF4-FFF2-40B4-BE49-F238E27FC236}">
                <a16:creationId xmlns:a16="http://schemas.microsoft.com/office/drawing/2014/main" id="{B05D4BE2-5C90-4D47-B4C3-5DE04074058D}"/>
              </a:ext>
            </a:extLst>
          </p:cNvPr>
          <p:cNvSpPr/>
          <p:nvPr/>
        </p:nvSpPr>
        <p:spPr>
          <a:xfrm rot="20856916" flipV="1">
            <a:off x="2557050" y="4966536"/>
            <a:ext cx="9392834" cy="1556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矢印: 下カーブ 19">
            <a:extLst>
              <a:ext uri="{FF2B5EF4-FFF2-40B4-BE49-F238E27FC236}">
                <a16:creationId xmlns:a16="http://schemas.microsoft.com/office/drawing/2014/main" id="{48B6C1E2-19CC-424E-BC93-D6840D8B1CD7}"/>
              </a:ext>
            </a:extLst>
          </p:cNvPr>
          <p:cNvSpPr/>
          <p:nvPr/>
        </p:nvSpPr>
        <p:spPr>
          <a:xfrm>
            <a:off x="2204095" y="1441624"/>
            <a:ext cx="8123954" cy="12734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375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性別判定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97" y="1690688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6F950-41D7-4659-994D-C3558D1B68AE}"/>
              </a:ext>
            </a:extLst>
          </p:cNvPr>
          <p:cNvSpPr txBox="1"/>
          <p:nvPr/>
        </p:nvSpPr>
        <p:spPr>
          <a:xfrm>
            <a:off x="9810575" y="267042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0</a:t>
            </a:r>
            <a:endParaRPr kumimoji="1" lang="ja-JP" altLang="en-US" sz="4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BB6B6B-F776-4764-9FC6-F9F47CBF61B7}"/>
              </a:ext>
            </a:extLst>
          </p:cNvPr>
          <p:cNvSpPr/>
          <p:nvPr/>
        </p:nvSpPr>
        <p:spPr>
          <a:xfrm>
            <a:off x="7973392" y="4419600"/>
            <a:ext cx="1718341" cy="137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D87DF75-E31A-46EB-8487-B23F0BE1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99" y="4298155"/>
            <a:ext cx="3561266" cy="25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60268F-FCB0-4ADB-B3BE-DC118B0DFE22}"/>
              </a:ext>
            </a:extLst>
          </p:cNvPr>
          <p:cNvSpPr txBox="1"/>
          <p:nvPr/>
        </p:nvSpPr>
        <p:spPr>
          <a:xfrm>
            <a:off x="2966357" y="6211669"/>
            <a:ext cx="645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https://www.keishicho.metro.tokyo.lg.jp/saiyo/2021/person/criminal01.html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6D9AD4-7AC9-4B8E-8F2A-560A7440C5BF}"/>
              </a:ext>
            </a:extLst>
          </p:cNvPr>
          <p:cNvSpPr txBox="1"/>
          <p:nvPr/>
        </p:nvSpPr>
        <p:spPr>
          <a:xfrm>
            <a:off x="2647950" y="1250429"/>
            <a:ext cx="706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http://www.police.pref.hyogo.lg.jp/saiyo/gyoumu/data/hp08.pdf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1282C3-DA95-4A03-902B-25AD7B9271D8}"/>
              </a:ext>
            </a:extLst>
          </p:cNvPr>
          <p:cNvSpPr txBox="1"/>
          <p:nvPr/>
        </p:nvSpPr>
        <p:spPr>
          <a:xfrm>
            <a:off x="2966357" y="5881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警視庁鑑識課巡査長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24187-DA3B-47A9-A83B-08CB9ED0E644}"/>
              </a:ext>
            </a:extLst>
          </p:cNvPr>
          <p:cNvSpPr txBox="1"/>
          <p:nvPr/>
        </p:nvSpPr>
        <p:spPr>
          <a:xfrm>
            <a:off x="2526846" y="1662611"/>
            <a:ext cx="2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兵庫県警警務課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C8E455-5F23-41F0-9846-E69F9CA89DA1}"/>
              </a:ext>
            </a:extLst>
          </p:cNvPr>
          <p:cNvSpPr txBox="1"/>
          <p:nvPr/>
        </p:nvSpPr>
        <p:spPr>
          <a:xfrm>
            <a:off x="9829194" y="350063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CEC847-0832-46CF-AD74-98EDA6B3A3BF}"/>
              </a:ext>
            </a:extLst>
          </p:cNvPr>
          <p:cNvSpPr txBox="1"/>
          <p:nvPr/>
        </p:nvSpPr>
        <p:spPr>
          <a:xfrm>
            <a:off x="10962009" y="265955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949F505-67E6-4CE0-AEA7-93102ED53D8D}"/>
              </a:ext>
            </a:extLst>
          </p:cNvPr>
          <p:cNvSpPr txBox="1"/>
          <p:nvPr/>
        </p:nvSpPr>
        <p:spPr>
          <a:xfrm>
            <a:off x="10980628" y="348977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0</a:t>
            </a:r>
            <a:endParaRPr kumimoji="1" lang="ja-JP" altLang="en-US" sz="44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8B8D665-2575-4900-B398-EC06B5B49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8049" y="1350605"/>
            <a:ext cx="2872497" cy="2947550"/>
          </a:xfrm>
          <a:prstGeom prst="rect">
            <a:avLst/>
          </a:prstGeom>
        </p:spPr>
      </p:pic>
      <p:sp>
        <p:nvSpPr>
          <p:cNvPr id="18" name="矢印: 下カーブ 17">
            <a:extLst>
              <a:ext uri="{FF2B5EF4-FFF2-40B4-BE49-F238E27FC236}">
                <a16:creationId xmlns:a16="http://schemas.microsoft.com/office/drawing/2014/main" id="{B05D4BE2-5C90-4D47-B4C3-5DE04074058D}"/>
              </a:ext>
            </a:extLst>
          </p:cNvPr>
          <p:cNvSpPr/>
          <p:nvPr/>
        </p:nvSpPr>
        <p:spPr>
          <a:xfrm rot="20856916" flipV="1">
            <a:off x="2557050" y="4966536"/>
            <a:ext cx="9392834" cy="1556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矢印: 下カーブ 19">
            <a:extLst>
              <a:ext uri="{FF2B5EF4-FFF2-40B4-BE49-F238E27FC236}">
                <a16:creationId xmlns:a16="http://schemas.microsoft.com/office/drawing/2014/main" id="{48B6C1E2-19CC-424E-BC93-D6840D8B1CD7}"/>
              </a:ext>
            </a:extLst>
          </p:cNvPr>
          <p:cNvSpPr/>
          <p:nvPr/>
        </p:nvSpPr>
        <p:spPr>
          <a:xfrm>
            <a:off x="2204095" y="1441624"/>
            <a:ext cx="8123954" cy="12734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3A8D7050-1DF9-4E55-A1AD-6901DECFF65E}"/>
              </a:ext>
            </a:extLst>
          </p:cNvPr>
          <p:cNvSpPr/>
          <p:nvPr/>
        </p:nvSpPr>
        <p:spPr>
          <a:xfrm>
            <a:off x="3568245" y="85266"/>
            <a:ext cx="7316248" cy="5331110"/>
          </a:xfrm>
          <a:prstGeom prst="wedgeEllipseCallout">
            <a:avLst>
              <a:gd name="adj1" fmla="val -39568"/>
              <a:gd name="adj2" fmla="val 467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得られた係数を使って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写真を入力し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出力男ノードと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出力女ノードとに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値を返す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２ノードの値を見て、男女のどちららしいかを定量する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94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性別判定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97" y="1690688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6F950-41D7-4659-994D-C3558D1B68AE}"/>
              </a:ext>
            </a:extLst>
          </p:cNvPr>
          <p:cNvSpPr txBox="1"/>
          <p:nvPr/>
        </p:nvSpPr>
        <p:spPr>
          <a:xfrm>
            <a:off x="9810575" y="2670423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0</a:t>
            </a:r>
            <a:endParaRPr kumimoji="1" lang="ja-JP" altLang="en-US" sz="4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BB6B6B-F776-4764-9FC6-F9F47CBF61B7}"/>
              </a:ext>
            </a:extLst>
          </p:cNvPr>
          <p:cNvSpPr/>
          <p:nvPr/>
        </p:nvSpPr>
        <p:spPr>
          <a:xfrm>
            <a:off x="7973392" y="4419600"/>
            <a:ext cx="1718341" cy="137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D87DF75-E31A-46EB-8487-B23F0BE1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99" y="4298155"/>
            <a:ext cx="3561266" cy="25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60268F-FCB0-4ADB-B3BE-DC118B0DFE22}"/>
              </a:ext>
            </a:extLst>
          </p:cNvPr>
          <p:cNvSpPr txBox="1"/>
          <p:nvPr/>
        </p:nvSpPr>
        <p:spPr>
          <a:xfrm>
            <a:off x="2966357" y="6211669"/>
            <a:ext cx="645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https://www.keishicho.metro.tokyo.lg.jp/saiyo/2021/person/criminal01.html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6D9AD4-7AC9-4B8E-8F2A-560A7440C5BF}"/>
              </a:ext>
            </a:extLst>
          </p:cNvPr>
          <p:cNvSpPr txBox="1"/>
          <p:nvPr/>
        </p:nvSpPr>
        <p:spPr>
          <a:xfrm>
            <a:off x="2647950" y="1250429"/>
            <a:ext cx="706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http://www.police.pref.hyogo.lg.jp/saiyo/gyoumu/data/hp08.pdf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1282C3-DA95-4A03-902B-25AD7B9271D8}"/>
              </a:ext>
            </a:extLst>
          </p:cNvPr>
          <p:cNvSpPr txBox="1"/>
          <p:nvPr/>
        </p:nvSpPr>
        <p:spPr>
          <a:xfrm>
            <a:off x="2966357" y="58812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警視庁鑑識課巡査長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F24187-DA3B-47A9-A83B-08CB9ED0E644}"/>
              </a:ext>
            </a:extLst>
          </p:cNvPr>
          <p:cNvSpPr txBox="1"/>
          <p:nvPr/>
        </p:nvSpPr>
        <p:spPr>
          <a:xfrm>
            <a:off x="2526846" y="1662611"/>
            <a:ext cx="225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兵庫県警警務課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C8E455-5F23-41F0-9846-E69F9CA89DA1}"/>
              </a:ext>
            </a:extLst>
          </p:cNvPr>
          <p:cNvSpPr txBox="1"/>
          <p:nvPr/>
        </p:nvSpPr>
        <p:spPr>
          <a:xfrm>
            <a:off x="9829194" y="350063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CEC847-0832-46CF-AD74-98EDA6B3A3BF}"/>
              </a:ext>
            </a:extLst>
          </p:cNvPr>
          <p:cNvSpPr txBox="1"/>
          <p:nvPr/>
        </p:nvSpPr>
        <p:spPr>
          <a:xfrm>
            <a:off x="10962009" y="265955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949F505-67E6-4CE0-AEA7-93102ED53D8D}"/>
              </a:ext>
            </a:extLst>
          </p:cNvPr>
          <p:cNvSpPr txBox="1"/>
          <p:nvPr/>
        </p:nvSpPr>
        <p:spPr>
          <a:xfrm>
            <a:off x="10980628" y="348977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0</a:t>
            </a:r>
            <a:endParaRPr kumimoji="1" lang="ja-JP" altLang="en-US" sz="44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8B8D665-2575-4900-B398-EC06B5B49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8049" y="1350605"/>
            <a:ext cx="2872497" cy="2947550"/>
          </a:xfrm>
          <a:prstGeom prst="rect">
            <a:avLst/>
          </a:prstGeom>
        </p:spPr>
      </p:pic>
      <p:sp>
        <p:nvSpPr>
          <p:cNvPr id="18" name="矢印: 下カーブ 17">
            <a:extLst>
              <a:ext uri="{FF2B5EF4-FFF2-40B4-BE49-F238E27FC236}">
                <a16:creationId xmlns:a16="http://schemas.microsoft.com/office/drawing/2014/main" id="{B05D4BE2-5C90-4D47-B4C3-5DE04074058D}"/>
              </a:ext>
            </a:extLst>
          </p:cNvPr>
          <p:cNvSpPr/>
          <p:nvPr/>
        </p:nvSpPr>
        <p:spPr>
          <a:xfrm rot="20856916" flipV="1">
            <a:off x="2557050" y="4966536"/>
            <a:ext cx="9392834" cy="1556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矢印: 下カーブ 19">
            <a:extLst>
              <a:ext uri="{FF2B5EF4-FFF2-40B4-BE49-F238E27FC236}">
                <a16:creationId xmlns:a16="http://schemas.microsoft.com/office/drawing/2014/main" id="{48B6C1E2-19CC-424E-BC93-D6840D8B1CD7}"/>
              </a:ext>
            </a:extLst>
          </p:cNvPr>
          <p:cNvSpPr/>
          <p:nvPr/>
        </p:nvSpPr>
        <p:spPr>
          <a:xfrm>
            <a:off x="2204095" y="1441624"/>
            <a:ext cx="8123954" cy="12734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3A8D7050-1DF9-4E55-A1AD-6901DECFF65E}"/>
              </a:ext>
            </a:extLst>
          </p:cNvPr>
          <p:cNvSpPr/>
          <p:nvPr/>
        </p:nvSpPr>
        <p:spPr>
          <a:xfrm>
            <a:off x="3568245" y="85266"/>
            <a:ext cx="7316248" cy="2047636"/>
          </a:xfrm>
          <a:prstGeom prst="wedgeEllipseCallout">
            <a:avLst>
              <a:gd name="adj1" fmla="val -23201"/>
              <a:gd name="adj2" fmla="val 1392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顔写真ではなくて、遺体部分の</a:t>
            </a:r>
            <a:r>
              <a:rPr lang="en-US" altLang="ja-JP" sz="3600" dirty="0">
                <a:solidFill>
                  <a:schemeClr val="tx1"/>
                </a:solidFill>
              </a:rPr>
              <a:t>CT</a:t>
            </a:r>
            <a:r>
              <a:rPr lang="ja-JP" altLang="en-US" sz="3600" dirty="0">
                <a:solidFill>
                  <a:schemeClr val="tx1"/>
                </a:solidFill>
              </a:rPr>
              <a:t>画像かもしれない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920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B5822321-C2D5-48E5-BED7-4BC4DB35D2B3}"/>
              </a:ext>
            </a:extLst>
          </p:cNvPr>
          <p:cNvSpPr/>
          <p:nvPr/>
        </p:nvSpPr>
        <p:spPr>
          <a:xfrm>
            <a:off x="881743" y="5590069"/>
            <a:ext cx="10216306" cy="679677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9361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骨格から顔貌復元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91" y="2202316"/>
            <a:ext cx="6244465" cy="31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0103AC-E68D-4C46-BC13-D2DFE8F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6" y="1690688"/>
            <a:ext cx="2143125" cy="43815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BAA9719-0667-4493-A70C-F6F4A473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1690688"/>
            <a:ext cx="2143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BCEE7-9311-4932-8B30-BA55EFDC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学習の仕事のタイプ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64685-B9BB-4DFA-B40C-908DAC78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Move mouse over image">
            <a:extLst>
              <a:ext uri="{FF2B5EF4-FFF2-40B4-BE49-F238E27FC236}">
                <a16:creationId xmlns:a16="http://schemas.microsoft.com/office/drawing/2014/main" id="{D72FD56D-07C3-4633-8D6C-554F93601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20" y="1354806"/>
            <a:ext cx="8489590" cy="52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60EA06-4D11-49EC-9A2D-F17E8AE5E3BD}"/>
              </a:ext>
            </a:extLst>
          </p:cNvPr>
          <p:cNvSpPr/>
          <p:nvPr/>
        </p:nvSpPr>
        <p:spPr>
          <a:xfrm>
            <a:off x="4031411" y="6413387"/>
            <a:ext cx="848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https://scikit-learn.org/stable/tutorial/machine_learning_map/index.html</a:t>
            </a:r>
          </a:p>
        </p:txBody>
      </p:sp>
    </p:spTree>
    <p:extLst>
      <p:ext uri="{BB962C8B-B14F-4D97-AF65-F5344CB8AC3E}">
        <p14:creationId xmlns:p14="http://schemas.microsoft.com/office/powerpoint/2010/main" val="34524821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骨格から顔貌復元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91" y="2202316"/>
            <a:ext cx="6244465" cy="31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0103AC-E68D-4C46-BC13-D2DFE8F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6" y="1690688"/>
            <a:ext cx="2143125" cy="43815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BAA9719-0667-4493-A70C-F6F4A473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1690688"/>
            <a:ext cx="2143125" cy="43815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F5766E9F-CBDE-4A16-8E70-AB64982A1624}"/>
              </a:ext>
            </a:extLst>
          </p:cNvPr>
          <p:cNvSpPr/>
          <p:nvPr/>
        </p:nvSpPr>
        <p:spPr>
          <a:xfrm rot="8919300">
            <a:off x="7673017" y="2202578"/>
            <a:ext cx="2120799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50CF0B9-1E04-47FB-B440-ACBE577F2952}"/>
              </a:ext>
            </a:extLst>
          </p:cNvPr>
          <p:cNvSpPr/>
          <p:nvPr/>
        </p:nvSpPr>
        <p:spPr>
          <a:xfrm rot="9280316">
            <a:off x="7923502" y="3156857"/>
            <a:ext cx="2116454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ECBBC37-C004-4821-806D-FD6FD1736616}"/>
              </a:ext>
            </a:extLst>
          </p:cNvPr>
          <p:cNvSpPr/>
          <p:nvPr/>
        </p:nvSpPr>
        <p:spPr>
          <a:xfrm rot="8771397">
            <a:off x="7842956" y="3641166"/>
            <a:ext cx="2116454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B523AE0E-DE05-45C5-ABF6-962227FB7CFE}"/>
              </a:ext>
            </a:extLst>
          </p:cNvPr>
          <p:cNvSpPr/>
          <p:nvPr/>
        </p:nvSpPr>
        <p:spPr>
          <a:xfrm>
            <a:off x="2296805" y="4824975"/>
            <a:ext cx="4606926" cy="1605421"/>
          </a:xfrm>
          <a:prstGeom prst="wedgeEllipseCallout">
            <a:avLst>
              <a:gd name="adj1" fmla="val -47366"/>
              <a:gd name="adj2" fmla="val -664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入力＝骨画像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61774261-1C8A-4FA8-AB32-FF7A4C7360DD}"/>
              </a:ext>
            </a:extLst>
          </p:cNvPr>
          <p:cNvSpPr/>
          <p:nvPr/>
        </p:nvSpPr>
        <p:spPr>
          <a:xfrm>
            <a:off x="4717282" y="-269867"/>
            <a:ext cx="8323803" cy="1844683"/>
          </a:xfrm>
          <a:prstGeom prst="wedgeEllipseCallout">
            <a:avLst>
              <a:gd name="adj1" fmla="val -7544"/>
              <a:gd name="adj2" fmla="val 742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出力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ランドマークの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軟部組織の厚さの値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936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骨格から顔貌復元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91" y="2202316"/>
            <a:ext cx="6244465" cy="31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0103AC-E68D-4C46-BC13-D2DFE8F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6" y="1690688"/>
            <a:ext cx="2143125" cy="43815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BAA9719-0667-4493-A70C-F6F4A473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1690688"/>
            <a:ext cx="2143125" cy="43815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F5766E9F-CBDE-4A16-8E70-AB64982A1624}"/>
              </a:ext>
            </a:extLst>
          </p:cNvPr>
          <p:cNvSpPr/>
          <p:nvPr/>
        </p:nvSpPr>
        <p:spPr>
          <a:xfrm rot="8919300">
            <a:off x="7673017" y="2202578"/>
            <a:ext cx="2120799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50CF0B9-1E04-47FB-B440-ACBE577F2952}"/>
              </a:ext>
            </a:extLst>
          </p:cNvPr>
          <p:cNvSpPr/>
          <p:nvPr/>
        </p:nvSpPr>
        <p:spPr>
          <a:xfrm rot="9280316">
            <a:off x="7923502" y="3156857"/>
            <a:ext cx="2116454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ECBBC37-C004-4821-806D-FD6FD1736616}"/>
              </a:ext>
            </a:extLst>
          </p:cNvPr>
          <p:cNvSpPr/>
          <p:nvPr/>
        </p:nvSpPr>
        <p:spPr>
          <a:xfrm rot="8771397">
            <a:off x="7842956" y="3641166"/>
            <a:ext cx="2116454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B523AE0E-DE05-45C5-ABF6-962227FB7CFE}"/>
              </a:ext>
            </a:extLst>
          </p:cNvPr>
          <p:cNvSpPr/>
          <p:nvPr/>
        </p:nvSpPr>
        <p:spPr>
          <a:xfrm>
            <a:off x="2296805" y="4824975"/>
            <a:ext cx="4606926" cy="1605421"/>
          </a:xfrm>
          <a:prstGeom prst="wedgeEllipseCallout">
            <a:avLst>
              <a:gd name="adj1" fmla="val -47366"/>
              <a:gd name="adj2" fmla="val -664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入力＝骨画像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61774261-1C8A-4FA8-AB32-FF7A4C7360DD}"/>
              </a:ext>
            </a:extLst>
          </p:cNvPr>
          <p:cNvSpPr/>
          <p:nvPr/>
        </p:nvSpPr>
        <p:spPr>
          <a:xfrm>
            <a:off x="4717282" y="-269867"/>
            <a:ext cx="8323803" cy="1844683"/>
          </a:xfrm>
          <a:prstGeom prst="wedgeEllipseCallout">
            <a:avLst>
              <a:gd name="adj1" fmla="val -7544"/>
              <a:gd name="adj2" fmla="val 742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出力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ランドマークの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軟部組織の厚さの値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DC72E770-22C0-4372-ADB2-AE1899368A5D}"/>
              </a:ext>
            </a:extLst>
          </p:cNvPr>
          <p:cNvSpPr/>
          <p:nvPr/>
        </p:nvSpPr>
        <p:spPr>
          <a:xfrm>
            <a:off x="6996878" y="4767942"/>
            <a:ext cx="5094794" cy="2066329"/>
          </a:xfrm>
          <a:prstGeom prst="wedgeEllipseCallout">
            <a:avLst>
              <a:gd name="adj1" fmla="val -56681"/>
              <a:gd name="adj2" fmla="val -60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ノードをつなぐ「重み係数」を探す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336546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骨格から顔貌復元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91" y="2202316"/>
            <a:ext cx="6244465" cy="31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0103AC-E68D-4C46-BC13-D2DFE8F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6" y="1690688"/>
            <a:ext cx="2143125" cy="43815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BAA9719-0667-4493-A70C-F6F4A473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1690688"/>
            <a:ext cx="2143125" cy="43815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F5766E9F-CBDE-4A16-8E70-AB64982A1624}"/>
              </a:ext>
            </a:extLst>
          </p:cNvPr>
          <p:cNvSpPr/>
          <p:nvPr/>
        </p:nvSpPr>
        <p:spPr>
          <a:xfrm rot="8919300">
            <a:off x="7673017" y="2202578"/>
            <a:ext cx="2120799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50CF0B9-1E04-47FB-B440-ACBE577F2952}"/>
              </a:ext>
            </a:extLst>
          </p:cNvPr>
          <p:cNvSpPr/>
          <p:nvPr/>
        </p:nvSpPr>
        <p:spPr>
          <a:xfrm rot="9280316">
            <a:off x="7923502" y="3156857"/>
            <a:ext cx="2116454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ECBBC37-C004-4821-806D-FD6FD1736616}"/>
              </a:ext>
            </a:extLst>
          </p:cNvPr>
          <p:cNvSpPr/>
          <p:nvPr/>
        </p:nvSpPr>
        <p:spPr>
          <a:xfrm rot="8771397">
            <a:off x="7842956" y="3641166"/>
            <a:ext cx="2116454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B523AE0E-DE05-45C5-ABF6-962227FB7CFE}"/>
              </a:ext>
            </a:extLst>
          </p:cNvPr>
          <p:cNvSpPr/>
          <p:nvPr/>
        </p:nvSpPr>
        <p:spPr>
          <a:xfrm>
            <a:off x="2296805" y="4824975"/>
            <a:ext cx="4606926" cy="1605421"/>
          </a:xfrm>
          <a:prstGeom prst="wedgeEllipseCallout">
            <a:avLst>
              <a:gd name="adj1" fmla="val -47366"/>
              <a:gd name="adj2" fmla="val -664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入力＝骨画像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61774261-1C8A-4FA8-AB32-FF7A4C7360DD}"/>
              </a:ext>
            </a:extLst>
          </p:cNvPr>
          <p:cNvSpPr/>
          <p:nvPr/>
        </p:nvSpPr>
        <p:spPr>
          <a:xfrm>
            <a:off x="4717282" y="-269867"/>
            <a:ext cx="8323803" cy="1844683"/>
          </a:xfrm>
          <a:prstGeom prst="wedgeEllipseCallout">
            <a:avLst>
              <a:gd name="adj1" fmla="val -7544"/>
              <a:gd name="adj2" fmla="val 742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出力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ランドマークの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軟部組織の厚さの値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2C031E24-41F3-480E-B031-4BFA7628CD27}"/>
              </a:ext>
            </a:extLst>
          </p:cNvPr>
          <p:cNvSpPr/>
          <p:nvPr/>
        </p:nvSpPr>
        <p:spPr>
          <a:xfrm>
            <a:off x="2468648" y="1127691"/>
            <a:ext cx="5094794" cy="3581412"/>
          </a:xfrm>
          <a:prstGeom prst="wedgeEllipseCallout">
            <a:avLst>
              <a:gd name="adj1" fmla="val -47493"/>
              <a:gd name="adj2" fmla="val 33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骨画像を与えて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ランドマークの軟部組織厚さ値を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得る</a:t>
            </a:r>
            <a:endParaRPr kumimoji="1" lang="ja-JP" altLang="en-US" sz="3600" dirty="0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DC72E770-22C0-4372-ADB2-AE1899368A5D}"/>
              </a:ext>
            </a:extLst>
          </p:cNvPr>
          <p:cNvSpPr/>
          <p:nvPr/>
        </p:nvSpPr>
        <p:spPr>
          <a:xfrm>
            <a:off x="6996878" y="4767942"/>
            <a:ext cx="5094794" cy="2066329"/>
          </a:xfrm>
          <a:prstGeom prst="wedgeEllipseCallout">
            <a:avLst>
              <a:gd name="adj1" fmla="val -56681"/>
              <a:gd name="adj2" fmla="val -60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ノードをつなぐ「重み係数」を探す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74682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9098E-2728-409D-B13C-93571343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骨格から顔貌復元</a:t>
            </a:r>
            <a:endParaRPr kumimoji="1" lang="ja-JP" altLang="en-US" dirty="0"/>
          </a:p>
        </p:txBody>
      </p:sp>
      <p:pic>
        <p:nvPicPr>
          <p:cNvPr id="3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E395430-F284-41FF-B321-F31CAF0A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91" y="2202316"/>
            <a:ext cx="6244465" cy="315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0103AC-E68D-4C46-BC13-D2DFE8F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6" y="1690688"/>
            <a:ext cx="2143125" cy="43815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BAA9719-0667-4493-A70C-F6F4A473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1690688"/>
            <a:ext cx="2143125" cy="43815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F5766E9F-CBDE-4A16-8E70-AB64982A1624}"/>
              </a:ext>
            </a:extLst>
          </p:cNvPr>
          <p:cNvSpPr/>
          <p:nvPr/>
        </p:nvSpPr>
        <p:spPr>
          <a:xfrm rot="8919300">
            <a:off x="7673017" y="2202578"/>
            <a:ext cx="2120799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50CF0B9-1E04-47FB-B440-ACBE577F2952}"/>
              </a:ext>
            </a:extLst>
          </p:cNvPr>
          <p:cNvSpPr/>
          <p:nvPr/>
        </p:nvSpPr>
        <p:spPr>
          <a:xfrm rot="9280316">
            <a:off x="7923502" y="3156857"/>
            <a:ext cx="2116454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ECBBC37-C004-4821-806D-FD6FD1736616}"/>
              </a:ext>
            </a:extLst>
          </p:cNvPr>
          <p:cNvSpPr/>
          <p:nvPr/>
        </p:nvSpPr>
        <p:spPr>
          <a:xfrm rot="8771397">
            <a:off x="7842956" y="3641166"/>
            <a:ext cx="2116454" cy="5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B523AE0E-DE05-45C5-ABF6-962227FB7CFE}"/>
              </a:ext>
            </a:extLst>
          </p:cNvPr>
          <p:cNvSpPr/>
          <p:nvPr/>
        </p:nvSpPr>
        <p:spPr>
          <a:xfrm>
            <a:off x="2296805" y="4824975"/>
            <a:ext cx="4606926" cy="1605421"/>
          </a:xfrm>
          <a:prstGeom prst="wedgeEllipseCallout">
            <a:avLst>
              <a:gd name="adj1" fmla="val -47366"/>
              <a:gd name="adj2" fmla="val -664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入力＝骨画像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27" name="吹き出し: 円形 26">
            <a:extLst>
              <a:ext uri="{FF2B5EF4-FFF2-40B4-BE49-F238E27FC236}">
                <a16:creationId xmlns:a16="http://schemas.microsoft.com/office/drawing/2014/main" id="{61774261-1C8A-4FA8-AB32-FF7A4C7360DD}"/>
              </a:ext>
            </a:extLst>
          </p:cNvPr>
          <p:cNvSpPr/>
          <p:nvPr/>
        </p:nvSpPr>
        <p:spPr>
          <a:xfrm>
            <a:off x="4717282" y="-269867"/>
            <a:ext cx="8323803" cy="1844683"/>
          </a:xfrm>
          <a:prstGeom prst="wedgeEllipseCallout">
            <a:avLst>
              <a:gd name="adj1" fmla="val -7544"/>
              <a:gd name="adj2" fmla="val 742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出力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ランドマークの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軟部組織の厚さの値</a:t>
            </a:r>
            <a:endParaRPr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2C031E24-41F3-480E-B031-4BFA7628CD27}"/>
              </a:ext>
            </a:extLst>
          </p:cNvPr>
          <p:cNvSpPr/>
          <p:nvPr/>
        </p:nvSpPr>
        <p:spPr>
          <a:xfrm>
            <a:off x="2468648" y="1127691"/>
            <a:ext cx="5094794" cy="3581412"/>
          </a:xfrm>
          <a:prstGeom prst="wedgeEllipseCallout">
            <a:avLst>
              <a:gd name="adj1" fmla="val -47493"/>
              <a:gd name="adj2" fmla="val 33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骨格に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軟部組織厚さを乗せて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顔貌を作成する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DC72E770-22C0-4372-ADB2-AE1899368A5D}"/>
              </a:ext>
            </a:extLst>
          </p:cNvPr>
          <p:cNvSpPr/>
          <p:nvPr/>
        </p:nvSpPr>
        <p:spPr>
          <a:xfrm>
            <a:off x="6996878" y="4767942"/>
            <a:ext cx="5094794" cy="2066329"/>
          </a:xfrm>
          <a:prstGeom prst="wedgeEllipseCallout">
            <a:avLst>
              <a:gd name="adj1" fmla="val -56681"/>
              <a:gd name="adj2" fmla="val -60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ノードをつなぐ「重み係数」を探す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197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42BBE8B8-AB54-464B-ADFD-416AFE4AA6DA}"/>
              </a:ext>
            </a:extLst>
          </p:cNvPr>
          <p:cNvSpPr/>
          <p:nvPr/>
        </p:nvSpPr>
        <p:spPr>
          <a:xfrm>
            <a:off x="5814204" y="1069675"/>
            <a:ext cx="4968815" cy="2830303"/>
          </a:xfrm>
          <a:prstGeom prst="wedgeEllipseCallout">
            <a:avLst>
              <a:gd name="adj1" fmla="val -53125"/>
              <a:gd name="adj2" fmla="val 59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/>
              <a:t>回帰</a:t>
            </a:r>
            <a:endParaRPr kumimoji="1" lang="en-US" altLang="ja-JP" sz="7200" dirty="0"/>
          </a:p>
          <a:p>
            <a:pPr algn="ctr"/>
            <a:r>
              <a:rPr lang="ja-JP" altLang="en-US" sz="5400" dirty="0"/>
              <a:t>年齢推定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7765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42BBE8B8-AB54-464B-ADFD-416AFE4AA6DA}"/>
              </a:ext>
            </a:extLst>
          </p:cNvPr>
          <p:cNvSpPr/>
          <p:nvPr/>
        </p:nvSpPr>
        <p:spPr>
          <a:xfrm>
            <a:off x="5708456" y="1978309"/>
            <a:ext cx="4968815" cy="2830303"/>
          </a:xfrm>
          <a:prstGeom prst="wedgeEllipseCallout">
            <a:avLst>
              <a:gd name="adj1" fmla="val -53125"/>
              <a:gd name="adj2" fmla="val 59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/>
              <a:t>分類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612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42BBE8B8-AB54-464B-ADFD-416AFE4AA6DA}"/>
              </a:ext>
            </a:extLst>
          </p:cNvPr>
          <p:cNvSpPr/>
          <p:nvPr/>
        </p:nvSpPr>
        <p:spPr>
          <a:xfrm>
            <a:off x="6595974" y="2174320"/>
            <a:ext cx="4968815" cy="2830303"/>
          </a:xfrm>
          <a:prstGeom prst="wedgeEllipseCallout">
            <a:avLst>
              <a:gd name="adj1" fmla="val -53125"/>
              <a:gd name="adj2" fmla="val 59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/>
              <a:t>次元削減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6866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42BBE8B8-AB54-464B-ADFD-416AFE4AA6DA}"/>
              </a:ext>
            </a:extLst>
          </p:cNvPr>
          <p:cNvSpPr/>
          <p:nvPr/>
        </p:nvSpPr>
        <p:spPr>
          <a:xfrm>
            <a:off x="6384985" y="2380891"/>
            <a:ext cx="4968815" cy="3088481"/>
          </a:xfrm>
          <a:prstGeom prst="wedgeEllipseCallout">
            <a:avLst>
              <a:gd name="adj1" fmla="val -53125"/>
              <a:gd name="adj2" fmla="val 59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顔の場所ごとに軟部組織の厚みを推定</a:t>
            </a:r>
            <a:endParaRPr kumimoji="1" lang="en-US" altLang="ja-JP" sz="3600" dirty="0"/>
          </a:p>
          <a:p>
            <a:pPr algn="ctr"/>
            <a:r>
              <a:rPr lang="ja-JP" altLang="en-US" sz="4800" dirty="0"/>
              <a:t>回帰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6422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42BBE8B8-AB54-464B-ADFD-416AFE4AA6DA}"/>
              </a:ext>
            </a:extLst>
          </p:cNvPr>
          <p:cNvSpPr/>
          <p:nvPr/>
        </p:nvSpPr>
        <p:spPr>
          <a:xfrm>
            <a:off x="6384985" y="2829465"/>
            <a:ext cx="4968815" cy="3088481"/>
          </a:xfrm>
          <a:prstGeom prst="wedgeEllipseCallout">
            <a:avLst>
              <a:gd name="adj1" fmla="val -53125"/>
              <a:gd name="adj2" fmla="val 59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顔の場所ごとに軟部組織の厚みを予測</a:t>
            </a:r>
            <a:endParaRPr kumimoji="1" lang="en-US" altLang="ja-JP" sz="3600" dirty="0"/>
          </a:p>
          <a:p>
            <a:pPr algn="ctr"/>
            <a:r>
              <a:rPr lang="ja-JP" altLang="en-US" sz="4800" dirty="0"/>
              <a:t>予測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988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2187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5367068" y="517048"/>
            <a:ext cx="4968815" cy="3088481"/>
          </a:xfrm>
          <a:prstGeom prst="wedgeEllipseCallout">
            <a:avLst>
              <a:gd name="adj1" fmla="val -53125"/>
              <a:gd name="adj2" fmla="val 5945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仕事の種類は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同じ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『</a:t>
            </a:r>
            <a:r>
              <a:rPr kumimoji="1" lang="ja-JP" altLang="en-US" sz="3600" dirty="0">
                <a:solidFill>
                  <a:schemeClr val="tx1"/>
                </a:solidFill>
              </a:rPr>
              <a:t>分類</a:t>
            </a:r>
            <a:r>
              <a:rPr kumimoji="1" lang="en-US" altLang="ja-JP" sz="3600" dirty="0">
                <a:solidFill>
                  <a:schemeClr val="tx1"/>
                </a:solidFill>
              </a:rPr>
              <a:t>』</a:t>
            </a: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方法はいろいろ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5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2D844-2B34-46C1-ABE4-B9325230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画像あるところに、</a:t>
            </a:r>
            <a:r>
              <a:rPr lang="en-US" altLang="ja-JP" dirty="0"/>
              <a:t>AI</a:t>
            </a:r>
            <a:r>
              <a:rPr lang="ja-JP" altLang="en-US" dirty="0"/>
              <a:t>学習あり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E28C4-4D37-4783-94AB-E980AD3C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791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0" y="146447"/>
            <a:ext cx="4968815" cy="3088481"/>
          </a:xfrm>
          <a:prstGeom prst="wedgeEllipseCallout">
            <a:avLst>
              <a:gd name="adj1" fmla="val 40625"/>
              <a:gd name="adj2" fmla="val 510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線形と非線形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6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0" y="146447"/>
            <a:ext cx="4968815" cy="3088481"/>
          </a:xfrm>
          <a:prstGeom prst="wedgeEllipseCallout">
            <a:avLst>
              <a:gd name="adj1" fmla="val 40625"/>
              <a:gd name="adj2" fmla="val 510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線形と非線形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C6E82469-2D9F-4EF0-A49B-F2C5E76013E9}"/>
              </a:ext>
            </a:extLst>
          </p:cNvPr>
          <p:cNvSpPr/>
          <p:nvPr/>
        </p:nvSpPr>
        <p:spPr>
          <a:xfrm>
            <a:off x="5193101" y="2081322"/>
            <a:ext cx="6538824" cy="3088481"/>
          </a:xfrm>
          <a:prstGeom prst="wedgeEllipseCallout">
            <a:avLst>
              <a:gd name="adj1" fmla="val -42708"/>
              <a:gd name="adj2" fmla="val 695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「学習」のメリットは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やっぱり「非線形」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がやりやすいこと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00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C667E-E552-487E-979A-BBB2A324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</a:t>
            </a:r>
            <a:r>
              <a:rPr lang="ja-JP" altLang="en-US" dirty="0"/>
              <a:t>学習の方法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F13A9-4CCD-474D-8A09-A1A4493C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CNN</a:t>
            </a:r>
            <a:r>
              <a:rPr lang="ja-JP" altLang="en-US" dirty="0"/>
              <a:t>　一択！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7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C667E-E552-487E-979A-BBB2A324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</a:t>
            </a:r>
            <a:r>
              <a:rPr lang="ja-JP" altLang="en-US" dirty="0"/>
              <a:t>学習の方法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F13A9-4CCD-474D-8A09-A1A4493C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CNN</a:t>
            </a:r>
            <a:r>
              <a:rPr lang="ja-JP" altLang="en-US" dirty="0"/>
              <a:t>　一択！</a:t>
            </a:r>
            <a:endParaRPr lang="en-US" altLang="ja-JP" dirty="0"/>
          </a:p>
          <a:p>
            <a:pPr lvl="1"/>
            <a:r>
              <a:rPr lang="en-US" altLang="ja-JP" dirty="0"/>
              <a:t>C    : Convolutional        </a:t>
            </a:r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kumimoji="1" lang="en-US" altLang="ja-JP" dirty="0"/>
              <a:t>NN : Neural Network    </a:t>
            </a:r>
            <a:r>
              <a:rPr kumimoji="1" lang="ja-JP" altLang="en-US" dirty="0"/>
              <a:t>ニューラルネットワーク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653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C667E-E552-487E-979A-BBB2A324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</a:t>
            </a:r>
            <a:r>
              <a:rPr lang="ja-JP" altLang="en-US" dirty="0"/>
              <a:t>学習の方法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F13A9-4CCD-474D-8A09-A1A4493C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CNN</a:t>
            </a:r>
            <a:r>
              <a:rPr lang="ja-JP" altLang="en-US" dirty="0"/>
              <a:t>　一択！</a:t>
            </a:r>
            <a:endParaRPr lang="en-US" altLang="ja-JP" dirty="0"/>
          </a:p>
          <a:p>
            <a:pPr lvl="1"/>
            <a:r>
              <a:rPr lang="en-US" altLang="ja-JP" dirty="0"/>
              <a:t>C    : Convolutional        </a:t>
            </a:r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kumimoji="1" lang="en-US" altLang="ja-JP" dirty="0"/>
              <a:t>NN : Neural Network    </a:t>
            </a:r>
            <a:r>
              <a:rPr kumimoji="1" lang="ja-JP" altLang="en-US" dirty="0"/>
              <a:t>ニューラルネットワーク</a:t>
            </a:r>
            <a:endParaRPr kumimoji="1" lang="en-US" altLang="ja-JP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C508CF68-A2F2-405E-9C97-0DCF42CE394A}"/>
              </a:ext>
            </a:extLst>
          </p:cNvPr>
          <p:cNvSpPr/>
          <p:nvPr/>
        </p:nvSpPr>
        <p:spPr>
          <a:xfrm>
            <a:off x="4019909" y="4019909"/>
            <a:ext cx="7953555" cy="2100982"/>
          </a:xfrm>
          <a:prstGeom prst="wedgeEllipseCallout">
            <a:avLst>
              <a:gd name="adj1" fmla="val -45314"/>
              <a:gd name="adj2" fmla="val -62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CNN</a:t>
            </a:r>
            <a:r>
              <a:rPr kumimoji="1" lang="ja-JP" altLang="en-US" sz="4400" dirty="0"/>
              <a:t>が解ればよい！</a:t>
            </a:r>
          </a:p>
        </p:txBody>
      </p:sp>
    </p:spTree>
    <p:extLst>
      <p:ext uri="{BB962C8B-B14F-4D97-AF65-F5344CB8AC3E}">
        <p14:creationId xmlns:p14="http://schemas.microsoft.com/office/powerpoint/2010/main" val="120540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C667E-E552-487E-979A-BBB2A324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</a:t>
            </a:r>
            <a:r>
              <a:rPr lang="ja-JP" altLang="en-US" dirty="0"/>
              <a:t>学習の方法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F13A9-4CCD-474D-8A09-A1A4493C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CNN</a:t>
            </a:r>
            <a:r>
              <a:rPr lang="ja-JP" altLang="en-US" dirty="0"/>
              <a:t>　一択！</a:t>
            </a:r>
            <a:endParaRPr lang="en-US" altLang="ja-JP" dirty="0"/>
          </a:p>
          <a:p>
            <a:pPr lvl="1"/>
            <a:r>
              <a:rPr lang="en-US" altLang="ja-JP" dirty="0"/>
              <a:t>C    : Convolutional        </a:t>
            </a:r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kumimoji="1" lang="en-US" altLang="ja-JP" dirty="0"/>
              <a:t>NN : Neural Network    </a:t>
            </a:r>
            <a:r>
              <a:rPr kumimoji="1" lang="ja-JP" altLang="en-US" dirty="0"/>
              <a:t>ニューラルネットワーク</a:t>
            </a:r>
            <a:endParaRPr kumimoji="1" lang="en-US" altLang="ja-JP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A8C9975C-B313-40BE-A11A-218F24F3C050}"/>
              </a:ext>
            </a:extLst>
          </p:cNvPr>
          <p:cNvSpPr/>
          <p:nvPr/>
        </p:nvSpPr>
        <p:spPr>
          <a:xfrm>
            <a:off x="1588698" y="3223419"/>
            <a:ext cx="4968815" cy="3088481"/>
          </a:xfrm>
          <a:prstGeom prst="wedgeEllipseCallout">
            <a:avLst>
              <a:gd name="adj1" fmla="val -27431"/>
              <a:gd name="adj2" fmla="val -8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なぜ？</a:t>
            </a:r>
          </a:p>
        </p:txBody>
      </p:sp>
    </p:spTree>
    <p:extLst>
      <p:ext uri="{BB962C8B-B14F-4D97-AF65-F5344CB8AC3E}">
        <p14:creationId xmlns:p14="http://schemas.microsoft.com/office/powerpoint/2010/main" val="179014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C667E-E552-487E-979A-BBB2A324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画像の</a:t>
            </a:r>
            <a:r>
              <a:rPr lang="ja-JP" altLang="en-US" dirty="0"/>
              <a:t>学習の方法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F13A9-4CCD-474D-8A09-A1A4493C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CNN</a:t>
            </a:r>
            <a:r>
              <a:rPr lang="ja-JP" altLang="en-US" dirty="0"/>
              <a:t>　一択！</a:t>
            </a:r>
            <a:endParaRPr lang="en-US" altLang="ja-JP" dirty="0"/>
          </a:p>
          <a:p>
            <a:pPr lvl="1"/>
            <a:r>
              <a:rPr lang="en-US" altLang="ja-JP" dirty="0"/>
              <a:t>C    : Convolutional        </a:t>
            </a:r>
            <a:r>
              <a:rPr lang="ja-JP" altLang="en-US" dirty="0"/>
              <a:t>畳み込み</a:t>
            </a:r>
            <a:endParaRPr lang="en-US" altLang="ja-JP" dirty="0"/>
          </a:p>
          <a:p>
            <a:pPr lvl="1"/>
            <a:r>
              <a:rPr kumimoji="1" lang="en-US" altLang="ja-JP" dirty="0"/>
              <a:t>NN : Neural Network    </a:t>
            </a:r>
            <a:r>
              <a:rPr kumimoji="1" lang="ja-JP" altLang="en-US" dirty="0"/>
              <a:t>ニューラルネットワーク</a:t>
            </a:r>
            <a:endParaRPr kumimoji="1" lang="en-US" altLang="ja-JP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A8C9975C-B313-40BE-A11A-218F24F3C050}"/>
              </a:ext>
            </a:extLst>
          </p:cNvPr>
          <p:cNvSpPr/>
          <p:nvPr/>
        </p:nvSpPr>
        <p:spPr>
          <a:xfrm>
            <a:off x="1588698" y="3223419"/>
            <a:ext cx="4968815" cy="3088481"/>
          </a:xfrm>
          <a:prstGeom prst="wedgeEllipseCallout">
            <a:avLst>
              <a:gd name="adj1" fmla="val -27431"/>
              <a:gd name="adj2" fmla="val -8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なぜ？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C7A885EB-0226-40FB-851F-612474B30E5C}"/>
              </a:ext>
            </a:extLst>
          </p:cNvPr>
          <p:cNvSpPr/>
          <p:nvPr/>
        </p:nvSpPr>
        <p:spPr>
          <a:xfrm>
            <a:off x="6901132" y="3088482"/>
            <a:ext cx="4968815" cy="3088481"/>
          </a:xfrm>
          <a:prstGeom prst="wedgeEllipseCallout">
            <a:avLst>
              <a:gd name="adj1" fmla="val -41319"/>
              <a:gd name="adj2" fmla="val -461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どうやるの？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30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13DF0-EC79-4210-843F-59B0EAD3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CNN</a:t>
            </a:r>
            <a:r>
              <a:rPr kumimoji="1" lang="ja-JP" altLang="en-US" dirty="0"/>
              <a:t>　一択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CFEFB1-F39E-4401-ABD4-663C2FDC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3151" cy="4351338"/>
          </a:xfrm>
        </p:spPr>
        <p:txBody>
          <a:bodyPr/>
          <a:lstStyle/>
          <a:p>
            <a:r>
              <a:rPr kumimoji="1" lang="ja-JP" altLang="en-US" dirty="0"/>
              <a:t>網膜　～　脳　の情報処理方法と似ているから</a:t>
            </a:r>
            <a:endParaRPr kumimoji="1" lang="en-US" altLang="ja-JP" dirty="0"/>
          </a:p>
          <a:p>
            <a:r>
              <a:rPr kumimoji="1" lang="ja-JP" altLang="en-US" dirty="0"/>
              <a:t>「学習」は人間がやることを、機械にやらせること</a:t>
            </a:r>
            <a:endParaRPr kumimoji="1" lang="en-US" altLang="ja-JP" dirty="0"/>
          </a:p>
          <a:p>
            <a:r>
              <a:rPr lang="ja-JP" altLang="en-US" dirty="0"/>
              <a:t>人間の仕組みと機械の仕組みが似ていることは「自然」</a:t>
            </a:r>
            <a:endParaRPr kumimoji="1" lang="ja-JP" altLang="en-US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77F4ABC2-4C26-4D3C-813F-282F62180E2B}"/>
              </a:ext>
            </a:extLst>
          </p:cNvPr>
          <p:cNvSpPr/>
          <p:nvPr/>
        </p:nvSpPr>
        <p:spPr>
          <a:xfrm>
            <a:off x="7057843" y="281384"/>
            <a:ext cx="4968815" cy="3088481"/>
          </a:xfrm>
          <a:prstGeom prst="wedgeEllipseCallout">
            <a:avLst>
              <a:gd name="adj1" fmla="val -37500"/>
              <a:gd name="adj2" fmla="val 5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なぜ？</a:t>
            </a:r>
          </a:p>
        </p:txBody>
      </p:sp>
    </p:spTree>
    <p:extLst>
      <p:ext uri="{BB962C8B-B14F-4D97-AF65-F5344CB8AC3E}">
        <p14:creationId xmlns:p14="http://schemas.microsoft.com/office/powerpoint/2010/main" val="2817442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upload.wikimedia.org/wikipedia/commons/thumb/5/55/Gray881.png/300px-Gray881.png">
            <a:extLst>
              <a:ext uri="{FF2B5EF4-FFF2-40B4-BE49-F238E27FC236}">
                <a16:creationId xmlns:a16="http://schemas.microsoft.com/office/drawing/2014/main" id="{159B9957-AC9F-48D0-8A17-C6EA3D9B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90" y="1590801"/>
            <a:ext cx="7436610" cy="498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uman eye cross-sectional view grayscale.png">
            <a:extLst>
              <a:ext uri="{FF2B5EF4-FFF2-40B4-BE49-F238E27FC236}">
                <a16:creationId xmlns:a16="http://schemas.microsoft.com/office/drawing/2014/main" id="{FBA84207-8F6A-47C0-B932-44C56F32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4" y="474452"/>
            <a:ext cx="5592809" cy="39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7A3E2D92-C0C9-41ED-96C1-1E527E896837}"/>
              </a:ext>
            </a:extLst>
          </p:cNvPr>
          <p:cNvSpPr/>
          <p:nvPr/>
        </p:nvSpPr>
        <p:spPr>
          <a:xfrm>
            <a:off x="847641" y="4292804"/>
            <a:ext cx="4968815" cy="1463615"/>
          </a:xfrm>
          <a:prstGeom prst="wedgeEllipseCallout">
            <a:avLst>
              <a:gd name="adj1" fmla="val 68750"/>
              <a:gd name="adj2" fmla="val -21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細胞が層になっている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3A46B4C-724C-4A7C-AA1F-040344F75963}"/>
              </a:ext>
            </a:extLst>
          </p:cNvPr>
          <p:cNvSpPr/>
          <p:nvPr/>
        </p:nvSpPr>
        <p:spPr>
          <a:xfrm>
            <a:off x="7938864" y="293297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4"/>
              </a:rPr>
              <a:t>“</a:t>
            </a:r>
            <a:r>
              <a:rPr lang="ja-JP" altLang="en-US" dirty="0">
                <a:hlinkClick r:id="rId4"/>
              </a:rPr>
              <a:t>https://ja.wikipedia.org/wiki/</a:t>
            </a:r>
            <a:r>
              <a:rPr lang="ja-JP" altLang="en-US" dirty="0"/>
              <a:t>網膜</a:t>
            </a:r>
            <a:r>
              <a:rPr lang="en-US" altLang="ja-JP" dirty="0"/>
              <a:t>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270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9F2CC53A-6077-4C5B-B9BB-49E3EBF2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0" y="1333725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97794B-FD41-4930-B16B-6F321CB04C57}"/>
              </a:ext>
            </a:extLst>
          </p:cNvPr>
          <p:cNvSpPr/>
          <p:nvPr/>
        </p:nvSpPr>
        <p:spPr>
          <a:xfrm>
            <a:off x="6868856" y="6091051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https://codezine.jp/article/detail/13501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9C717AA-32FC-461E-BAB6-2DC64D49B201}"/>
              </a:ext>
            </a:extLst>
          </p:cNvPr>
          <p:cNvSpPr/>
          <p:nvPr/>
        </p:nvSpPr>
        <p:spPr>
          <a:xfrm>
            <a:off x="4293078" y="5396766"/>
            <a:ext cx="3605841" cy="5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4227411-34B8-4029-B738-A21210A40D9E}"/>
              </a:ext>
            </a:extLst>
          </p:cNvPr>
          <p:cNvSpPr/>
          <p:nvPr/>
        </p:nvSpPr>
        <p:spPr>
          <a:xfrm>
            <a:off x="0" y="160083"/>
            <a:ext cx="6352483" cy="1463615"/>
          </a:xfrm>
          <a:prstGeom prst="wedgeEllipseCallout">
            <a:avLst>
              <a:gd name="adj1" fmla="val 40186"/>
              <a:gd name="adj2" fmla="val 5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ニューラルネットワークも層になっている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7773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2D844-2B34-46C1-ABE4-B9325230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画像あるところに、</a:t>
            </a:r>
            <a:r>
              <a:rPr lang="en-US" altLang="ja-JP" dirty="0"/>
              <a:t>AI</a:t>
            </a:r>
            <a:r>
              <a:rPr lang="ja-JP" altLang="en-US" dirty="0"/>
              <a:t>学習あり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E28C4-4D37-4783-94AB-E980AD3C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医学のどこに画像があるか</a:t>
            </a:r>
          </a:p>
        </p:txBody>
      </p:sp>
    </p:spTree>
    <p:extLst>
      <p:ext uri="{BB962C8B-B14F-4D97-AF65-F5344CB8AC3E}">
        <p14:creationId xmlns:p14="http://schemas.microsoft.com/office/powerpoint/2010/main" val="839623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9F2CC53A-6077-4C5B-B9BB-49E3EBF2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0" y="1333725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97794B-FD41-4930-B16B-6F321CB04C57}"/>
              </a:ext>
            </a:extLst>
          </p:cNvPr>
          <p:cNvSpPr/>
          <p:nvPr/>
        </p:nvSpPr>
        <p:spPr>
          <a:xfrm>
            <a:off x="6868856" y="6091051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https://codezine.jp/article/detail/13501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9C717AA-32FC-461E-BAB6-2DC64D49B201}"/>
              </a:ext>
            </a:extLst>
          </p:cNvPr>
          <p:cNvSpPr/>
          <p:nvPr/>
        </p:nvSpPr>
        <p:spPr>
          <a:xfrm>
            <a:off x="4293078" y="5396766"/>
            <a:ext cx="3605841" cy="56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54227411-34B8-4029-B738-A21210A40D9E}"/>
              </a:ext>
            </a:extLst>
          </p:cNvPr>
          <p:cNvSpPr/>
          <p:nvPr/>
        </p:nvSpPr>
        <p:spPr>
          <a:xfrm>
            <a:off x="0" y="160083"/>
            <a:ext cx="6352483" cy="1463615"/>
          </a:xfrm>
          <a:prstGeom prst="wedgeEllipseCallout">
            <a:avLst>
              <a:gd name="adj1" fmla="val 40186"/>
              <a:gd name="adj2" fmla="val 5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ニューラルネットワークも層になっている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5FD033E8-7B8C-407E-BB71-3BF1F15F48ED}"/>
              </a:ext>
            </a:extLst>
          </p:cNvPr>
          <p:cNvSpPr/>
          <p:nvPr/>
        </p:nvSpPr>
        <p:spPr>
          <a:xfrm>
            <a:off x="5839516" y="766949"/>
            <a:ext cx="6352483" cy="1871945"/>
          </a:xfrm>
          <a:prstGeom prst="wedgeEllipseCallout">
            <a:avLst>
              <a:gd name="adj1" fmla="val -39118"/>
              <a:gd name="adj2" fmla="val 117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ディープラーニング</a:t>
            </a:r>
            <a:endParaRPr lang="en-US" altLang="ja-JP" sz="2800" dirty="0"/>
          </a:p>
          <a:p>
            <a:pPr algn="ctr"/>
            <a:r>
              <a:rPr kumimoji="1" lang="ja-JP" altLang="en-US" sz="2800" dirty="0"/>
              <a:t>深層学習は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層の数を増やしてあるだけ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0342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tina8">
            <a:extLst>
              <a:ext uri="{FF2B5EF4-FFF2-40B4-BE49-F238E27FC236}">
                <a16:creationId xmlns:a16="http://schemas.microsoft.com/office/drawing/2014/main" id="{EA30ABF3-FA26-4434-B621-F9B4654D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1" y="276999"/>
            <a:ext cx="44100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EF8120-AE96-4FF4-A3A5-584F3059FC1F}"/>
              </a:ext>
            </a:extLst>
          </p:cNvPr>
          <p:cNvSpPr/>
          <p:nvPr/>
        </p:nvSpPr>
        <p:spPr>
          <a:xfrm>
            <a:off x="0" y="6488668"/>
            <a:ext cx="6987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https://www.cis.twcu.ac.jp/~asakawa/MathBio2010/lesson12/</a:t>
            </a:r>
          </a:p>
        </p:txBody>
      </p:sp>
      <p:pic>
        <p:nvPicPr>
          <p:cNvPr id="8" name="Picture 8" descr="https://upload.wikimedia.org/wikipedia/commons/thumb/5/55/Gray881.png/300px-Gray881.png">
            <a:extLst>
              <a:ext uri="{FF2B5EF4-FFF2-40B4-BE49-F238E27FC236}">
                <a16:creationId xmlns:a16="http://schemas.microsoft.com/office/drawing/2014/main" id="{6FB70205-F284-4FA7-9B63-6E901EA25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90" y="30192"/>
            <a:ext cx="5665110" cy="379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0430F2F9-BBF0-4178-A77D-D1EA39CF9537}"/>
              </a:ext>
            </a:extLst>
          </p:cNvPr>
          <p:cNvSpPr/>
          <p:nvPr/>
        </p:nvSpPr>
        <p:spPr>
          <a:xfrm>
            <a:off x="5658930" y="3244486"/>
            <a:ext cx="6533070" cy="3513826"/>
          </a:xfrm>
          <a:prstGeom prst="wedgeEllipseCallout">
            <a:avLst>
              <a:gd name="adj1" fmla="val -82171"/>
              <a:gd name="adj2" fmla="val -3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網膜全体のうちの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一部の細胞の情報を取りまとめて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１つの細胞の情報にする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669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BA47A4BE-EE2C-4089-B7EF-0CCB3980BF8D}"/>
              </a:ext>
            </a:extLst>
          </p:cNvPr>
          <p:cNvSpPr/>
          <p:nvPr/>
        </p:nvSpPr>
        <p:spPr>
          <a:xfrm>
            <a:off x="5658930" y="3244486"/>
            <a:ext cx="6533070" cy="3513826"/>
          </a:xfrm>
          <a:prstGeom prst="wedgeEllipseCallout">
            <a:avLst>
              <a:gd name="adj1" fmla="val -82171"/>
              <a:gd name="adj2" fmla="val -34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網膜全体のうちの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一部の細胞の情報を取りまとめて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１つの細胞の情報にする</a:t>
            </a:r>
            <a:endParaRPr kumimoji="1" lang="ja-JP" altLang="en-US" sz="3600" dirty="0"/>
          </a:p>
        </p:txBody>
      </p:sp>
      <p:pic>
        <p:nvPicPr>
          <p:cNvPr id="1536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41000379-6D55-4FE2-8F1D-906BCE8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9" y="99688"/>
            <a:ext cx="54292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4B3A58B-1213-4A64-AA3A-DD57DA0A57DA}"/>
              </a:ext>
            </a:extLst>
          </p:cNvPr>
          <p:cNvSpPr/>
          <p:nvPr/>
        </p:nvSpPr>
        <p:spPr>
          <a:xfrm>
            <a:off x="5843320" y="2434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https://www.fujitsu.com/jp/about/research/techguide/list/image-compression/</a:t>
            </a:r>
          </a:p>
        </p:txBody>
      </p:sp>
    </p:spTree>
    <p:extLst>
      <p:ext uri="{BB962C8B-B14F-4D97-AF65-F5344CB8AC3E}">
        <p14:creationId xmlns:p14="http://schemas.microsoft.com/office/powerpoint/2010/main" val="1635255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41000379-6D55-4FE2-8F1D-906BCE8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03" y="121845"/>
            <a:ext cx="9357144" cy="63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F6AEDF-F693-476B-99BE-C6E1F1590BE4}"/>
              </a:ext>
            </a:extLst>
          </p:cNvPr>
          <p:cNvSpPr/>
          <p:nvPr/>
        </p:nvSpPr>
        <p:spPr>
          <a:xfrm>
            <a:off x="0" y="6580880"/>
            <a:ext cx="1130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https://www.fujitsu.com/jp/about/research/techguide/list/image-compression/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371348D4-B24D-4B66-98B1-D36D5106EBFD}"/>
              </a:ext>
            </a:extLst>
          </p:cNvPr>
          <p:cNvSpPr/>
          <p:nvPr/>
        </p:nvSpPr>
        <p:spPr>
          <a:xfrm>
            <a:off x="7039154" y="3244486"/>
            <a:ext cx="5152845" cy="2293672"/>
          </a:xfrm>
          <a:prstGeom prst="wedgeEllipseCallout">
            <a:avLst>
              <a:gd name="adj1" fmla="val -76211"/>
              <a:gd name="adj2" fmla="val -110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狭い範囲の情報をかいつまむ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2642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41000379-6D55-4FE2-8F1D-906BCE8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03" y="121845"/>
            <a:ext cx="9357144" cy="63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F6AEDF-F693-476B-99BE-C6E1F1590BE4}"/>
              </a:ext>
            </a:extLst>
          </p:cNvPr>
          <p:cNvSpPr/>
          <p:nvPr/>
        </p:nvSpPr>
        <p:spPr>
          <a:xfrm>
            <a:off x="0" y="6580880"/>
            <a:ext cx="1130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https://www.fujitsu.com/jp/about/research/techguide/list/image-compression/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2388B37D-BFAA-44A1-B963-65E572FD357E}"/>
              </a:ext>
            </a:extLst>
          </p:cNvPr>
          <p:cNvSpPr/>
          <p:nvPr/>
        </p:nvSpPr>
        <p:spPr>
          <a:xfrm>
            <a:off x="7039154" y="3244486"/>
            <a:ext cx="5152845" cy="2293672"/>
          </a:xfrm>
          <a:prstGeom prst="wedgeEllipseCallout">
            <a:avLst>
              <a:gd name="adj1" fmla="val -34358"/>
              <a:gd name="adj2" fmla="val -122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平均値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で、かいつまむ</a:t>
            </a:r>
          </a:p>
        </p:txBody>
      </p:sp>
    </p:spTree>
    <p:extLst>
      <p:ext uri="{BB962C8B-B14F-4D97-AF65-F5344CB8AC3E}">
        <p14:creationId xmlns:p14="http://schemas.microsoft.com/office/powerpoint/2010/main" val="131380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41000379-6D55-4FE2-8F1D-906BCE8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03" y="121845"/>
            <a:ext cx="9357144" cy="63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F6AEDF-F693-476B-99BE-C6E1F1590BE4}"/>
              </a:ext>
            </a:extLst>
          </p:cNvPr>
          <p:cNvSpPr/>
          <p:nvPr/>
        </p:nvSpPr>
        <p:spPr>
          <a:xfrm>
            <a:off x="0" y="6580880"/>
            <a:ext cx="1130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https://www.fujitsu.com/jp/about/research/techguide/list/image-compression/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2388B37D-BFAA-44A1-B963-65E572FD357E}"/>
              </a:ext>
            </a:extLst>
          </p:cNvPr>
          <p:cNvSpPr/>
          <p:nvPr/>
        </p:nvSpPr>
        <p:spPr>
          <a:xfrm>
            <a:off x="5952226" y="2277374"/>
            <a:ext cx="6239773" cy="3260784"/>
          </a:xfrm>
          <a:prstGeom prst="wedgeEllipseCallout">
            <a:avLst>
              <a:gd name="adj1" fmla="val -87256"/>
              <a:gd name="adj2" fmla="val 31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こんなに画質が落ちるだけ～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何がよいのか？？</a:t>
            </a:r>
          </a:p>
        </p:txBody>
      </p:sp>
    </p:spTree>
    <p:extLst>
      <p:ext uri="{BB962C8B-B14F-4D97-AF65-F5344CB8AC3E}">
        <p14:creationId xmlns:p14="http://schemas.microsoft.com/office/powerpoint/2010/main" val="3989425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41000379-6D55-4FE2-8F1D-906BCE8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03" y="121845"/>
            <a:ext cx="9357144" cy="63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F6AEDF-F693-476B-99BE-C6E1F1590BE4}"/>
              </a:ext>
            </a:extLst>
          </p:cNvPr>
          <p:cNvSpPr/>
          <p:nvPr/>
        </p:nvSpPr>
        <p:spPr>
          <a:xfrm>
            <a:off x="0" y="6580880"/>
            <a:ext cx="1130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https://www.fujitsu.com/jp/about/research/techguide/list/image-compression/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2388B37D-BFAA-44A1-B963-65E572FD357E}"/>
              </a:ext>
            </a:extLst>
          </p:cNvPr>
          <p:cNvSpPr/>
          <p:nvPr/>
        </p:nvSpPr>
        <p:spPr>
          <a:xfrm>
            <a:off x="5952226" y="2277374"/>
            <a:ext cx="6239773" cy="3260784"/>
          </a:xfrm>
          <a:prstGeom prst="wedgeEllipseCallout">
            <a:avLst>
              <a:gd name="adj1" fmla="val -87256"/>
              <a:gd name="adj2" fmla="val 31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こんなに画質が落ちるだけ～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何がよいのか？？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11E3102C-7FC6-4C21-A963-0A4F9C527558}"/>
              </a:ext>
            </a:extLst>
          </p:cNvPr>
          <p:cNvSpPr/>
          <p:nvPr/>
        </p:nvSpPr>
        <p:spPr>
          <a:xfrm>
            <a:off x="642578" y="2277374"/>
            <a:ext cx="6239773" cy="3260784"/>
          </a:xfrm>
          <a:prstGeom prst="wedgeEllipseCallout">
            <a:avLst>
              <a:gd name="adj1" fmla="val 49611"/>
              <a:gd name="adj2" fmla="val 258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「よい！」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ノイズが</a:t>
            </a:r>
            <a:r>
              <a:rPr kumimoji="1" lang="ja-JP" altLang="en-US" sz="3200" dirty="0" err="1">
                <a:solidFill>
                  <a:schemeClr val="tx1"/>
                </a:solidFill>
              </a:rPr>
              <a:t>ちな</a:t>
            </a:r>
            <a:r>
              <a:rPr kumimoji="1" lang="ja-JP" altLang="en-US" sz="3200" dirty="0">
                <a:solidFill>
                  <a:schemeClr val="tx1"/>
                </a:solidFill>
              </a:rPr>
              <a:t>写真に写っているものを当てるとき、あえて、遠目に見たりするのは、この原理を使っている</a:t>
            </a:r>
          </a:p>
        </p:txBody>
      </p:sp>
    </p:spTree>
    <p:extLst>
      <p:ext uri="{BB962C8B-B14F-4D97-AF65-F5344CB8AC3E}">
        <p14:creationId xmlns:p14="http://schemas.microsoft.com/office/powerpoint/2010/main" val="1467466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istograms depend on the chosen bin width. Here, the same age distribution of Titanic passengers is shown with four different bin widths: (a) one year; (b) three years; (c) five years; (d) fifteen years.">
            <a:extLst>
              <a:ext uri="{FF2B5EF4-FFF2-40B4-BE49-F238E27FC236}">
                <a16:creationId xmlns:a16="http://schemas.microsoft.com/office/drawing/2014/main" id="{DADF37AB-F634-4F43-8219-C05E674DC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" y="652776"/>
            <a:ext cx="9677490" cy="59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1A8429-423F-4A81-B3DF-D6EB2C07D211}"/>
              </a:ext>
            </a:extLst>
          </p:cNvPr>
          <p:cNvSpPr/>
          <p:nvPr/>
        </p:nvSpPr>
        <p:spPr>
          <a:xfrm>
            <a:off x="0" y="6534834"/>
            <a:ext cx="7608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https://clauswilke.com/dataviz/histograms-density-plots.html</a:t>
            </a:r>
          </a:p>
        </p:txBody>
      </p:sp>
    </p:spTree>
    <p:extLst>
      <p:ext uri="{BB962C8B-B14F-4D97-AF65-F5344CB8AC3E}">
        <p14:creationId xmlns:p14="http://schemas.microsoft.com/office/powerpoint/2010/main" val="1122932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istograms depend on the chosen bin width. Here, the same age distribution of Titanic passengers is shown with four different bin widths: (a) one year; (b) three years; (c) five years; (d) fifteen years.">
            <a:extLst>
              <a:ext uri="{FF2B5EF4-FFF2-40B4-BE49-F238E27FC236}">
                <a16:creationId xmlns:a16="http://schemas.microsoft.com/office/drawing/2014/main" id="{DADF37AB-F634-4F43-8219-C05E674DC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" y="652776"/>
            <a:ext cx="9677490" cy="59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3DDCBB85-A698-48D8-8289-04E2BC92793B}"/>
              </a:ext>
            </a:extLst>
          </p:cNvPr>
          <p:cNvSpPr/>
          <p:nvPr/>
        </p:nvSpPr>
        <p:spPr>
          <a:xfrm>
            <a:off x="5572664" y="3597216"/>
            <a:ext cx="6452559" cy="3148641"/>
          </a:xfrm>
          <a:prstGeom prst="wedgeEllipseCallout">
            <a:avLst>
              <a:gd name="adj1" fmla="val -37368"/>
              <a:gd name="adj2" fmla="val -45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ヒストグラムと</a:t>
            </a:r>
            <a:endParaRPr lang="en-US" altLang="ja-JP" sz="3600" dirty="0"/>
          </a:p>
          <a:p>
            <a:pPr algn="ctr"/>
            <a:r>
              <a:rPr lang="ja-JP" altLang="en-US" sz="3600" dirty="0"/>
              <a:t>同じこと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「区画ごとの平均」</a:t>
            </a:r>
          </a:p>
        </p:txBody>
      </p:sp>
    </p:spTree>
    <p:extLst>
      <p:ext uri="{BB962C8B-B14F-4D97-AF65-F5344CB8AC3E}">
        <p14:creationId xmlns:p14="http://schemas.microsoft.com/office/powerpoint/2010/main" val="65531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istograms depend on the chosen bin width. Here, the same age distribution of Titanic passengers is shown with four different bin widths: (a) one year; (b) three years; (c) five years; (d) fifteen years.">
            <a:extLst>
              <a:ext uri="{FF2B5EF4-FFF2-40B4-BE49-F238E27FC236}">
                <a16:creationId xmlns:a16="http://schemas.microsoft.com/office/drawing/2014/main" id="{DADF37AB-F634-4F43-8219-C05E674DC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28" y="652776"/>
            <a:ext cx="9677490" cy="59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3DDCBB85-A698-48D8-8289-04E2BC92793B}"/>
              </a:ext>
            </a:extLst>
          </p:cNvPr>
          <p:cNvSpPr/>
          <p:nvPr/>
        </p:nvSpPr>
        <p:spPr>
          <a:xfrm>
            <a:off x="5572664" y="3597216"/>
            <a:ext cx="6452559" cy="3148641"/>
          </a:xfrm>
          <a:prstGeom prst="wedgeEllipseCallout">
            <a:avLst>
              <a:gd name="adj1" fmla="val -37368"/>
              <a:gd name="adj2" fmla="val -45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ヒストグラムと</a:t>
            </a:r>
            <a:endParaRPr lang="en-US" altLang="ja-JP" sz="3600" dirty="0"/>
          </a:p>
          <a:p>
            <a:pPr algn="ctr"/>
            <a:r>
              <a:rPr lang="ja-JP" altLang="en-US" sz="3600" dirty="0"/>
              <a:t>同じこと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「区画ごとの平均」</a:t>
            </a:r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544B73A0-10FB-4D2E-9BDF-45A7CE1DAFC1}"/>
              </a:ext>
            </a:extLst>
          </p:cNvPr>
          <p:cNvSpPr/>
          <p:nvPr/>
        </p:nvSpPr>
        <p:spPr>
          <a:xfrm>
            <a:off x="534838" y="3541144"/>
            <a:ext cx="5561162" cy="3148641"/>
          </a:xfrm>
          <a:prstGeom prst="wedgeEllipseCallout">
            <a:avLst>
              <a:gd name="adj1" fmla="val 30814"/>
              <a:gd name="adj2" fmla="val -59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細かすぎるより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適度な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「均し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ならし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」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が有効</a:t>
            </a:r>
          </a:p>
        </p:txBody>
      </p:sp>
    </p:spTree>
    <p:extLst>
      <p:ext uri="{BB962C8B-B14F-4D97-AF65-F5344CB8AC3E}">
        <p14:creationId xmlns:p14="http://schemas.microsoft.com/office/powerpoint/2010/main" val="171592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2D844-2B34-46C1-ABE4-B9325230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画像あるところに、</a:t>
            </a:r>
            <a:r>
              <a:rPr lang="en-US" altLang="ja-JP" dirty="0"/>
              <a:t>AI</a:t>
            </a:r>
            <a:r>
              <a:rPr lang="ja-JP" altLang="en-US" dirty="0"/>
              <a:t>学習あり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E28C4-4D37-4783-94AB-E980AD3C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医学のどこに画像があるか</a:t>
            </a:r>
            <a:endParaRPr kumimoji="1" lang="en-US" altLang="ja-JP" dirty="0"/>
          </a:p>
          <a:p>
            <a:pPr lvl="1"/>
            <a:r>
              <a:rPr lang="ja-JP" altLang="en-US" dirty="0"/>
              <a:t>放射線診断画像</a:t>
            </a:r>
            <a:endParaRPr lang="en-US" altLang="ja-JP" dirty="0"/>
          </a:p>
          <a:p>
            <a:pPr lvl="1"/>
            <a:r>
              <a:rPr kumimoji="1" lang="ja-JP" altLang="en-US" dirty="0"/>
              <a:t>病理診断画像</a:t>
            </a:r>
            <a:endParaRPr kumimoji="1" lang="en-US" altLang="ja-JP" dirty="0"/>
          </a:p>
          <a:p>
            <a:pPr lvl="1"/>
            <a:r>
              <a:rPr lang="ja-JP" altLang="en-US" dirty="0"/>
              <a:t>基礎医学研究画像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3175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41000379-6D55-4FE2-8F1D-906BCE8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03" y="121845"/>
            <a:ext cx="9357144" cy="63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F6AEDF-F693-476B-99BE-C6E1F1590BE4}"/>
              </a:ext>
            </a:extLst>
          </p:cNvPr>
          <p:cNvSpPr/>
          <p:nvPr/>
        </p:nvSpPr>
        <p:spPr>
          <a:xfrm>
            <a:off x="0" y="6580880"/>
            <a:ext cx="1130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https://www.fujitsu.com/jp/about/research/techguide/list/image-compression/</a:t>
            </a:r>
          </a:p>
        </p:txBody>
      </p:sp>
      <p:pic>
        <p:nvPicPr>
          <p:cNvPr id="6" name="Picture 6" descr="Human eye cross-sectional view grayscale.png">
            <a:extLst>
              <a:ext uri="{FF2B5EF4-FFF2-40B4-BE49-F238E27FC236}">
                <a16:creationId xmlns:a16="http://schemas.microsoft.com/office/drawing/2014/main" id="{E7FA62D9-7267-4D48-A2CA-931966983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99" y="121845"/>
            <a:ext cx="5592809" cy="39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BED87BF3-C0F5-4AE1-B782-7858BCF5410F}"/>
              </a:ext>
            </a:extLst>
          </p:cNvPr>
          <p:cNvSpPr/>
          <p:nvPr/>
        </p:nvSpPr>
        <p:spPr>
          <a:xfrm>
            <a:off x="6987396" y="3694173"/>
            <a:ext cx="5561162" cy="3148641"/>
          </a:xfrm>
          <a:prstGeom prst="wedgeEllipseCallout">
            <a:avLst>
              <a:gd name="adj1" fmla="val -49538"/>
              <a:gd name="adj2" fmla="val -56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ヒトの眼は</a:t>
            </a:r>
            <a:endParaRPr lang="en-US" altLang="ja-JP" sz="3600" dirty="0"/>
          </a:p>
          <a:p>
            <a:pPr algn="ctr"/>
            <a:r>
              <a:rPr lang="ja-JP" altLang="en-US" sz="3600" dirty="0"/>
              <a:t>情報を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ぼんやりさせているだけなのか？</a:t>
            </a:r>
          </a:p>
        </p:txBody>
      </p:sp>
    </p:spTree>
    <p:extLst>
      <p:ext uri="{BB962C8B-B14F-4D97-AF65-F5344CB8AC3E}">
        <p14:creationId xmlns:p14="http://schemas.microsoft.com/office/powerpoint/2010/main" val="132241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41000379-6D55-4FE2-8F1D-906BCE8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03" y="121845"/>
            <a:ext cx="9357144" cy="63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F6AEDF-F693-476B-99BE-C6E1F1590BE4}"/>
              </a:ext>
            </a:extLst>
          </p:cNvPr>
          <p:cNvSpPr/>
          <p:nvPr/>
        </p:nvSpPr>
        <p:spPr>
          <a:xfrm>
            <a:off x="0" y="6580880"/>
            <a:ext cx="1130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https://www.fujitsu.com/jp/about/research/techguide/list/image-compression/</a:t>
            </a:r>
          </a:p>
        </p:txBody>
      </p:sp>
      <p:pic>
        <p:nvPicPr>
          <p:cNvPr id="6" name="Picture 6" descr="Human eye cross-sectional view grayscale.png">
            <a:extLst>
              <a:ext uri="{FF2B5EF4-FFF2-40B4-BE49-F238E27FC236}">
                <a16:creationId xmlns:a16="http://schemas.microsoft.com/office/drawing/2014/main" id="{E7FA62D9-7267-4D48-A2CA-931966983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99" y="121845"/>
            <a:ext cx="5592809" cy="39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BED87BF3-C0F5-4AE1-B782-7858BCF5410F}"/>
              </a:ext>
            </a:extLst>
          </p:cNvPr>
          <p:cNvSpPr/>
          <p:nvPr/>
        </p:nvSpPr>
        <p:spPr>
          <a:xfrm>
            <a:off x="6987396" y="3694173"/>
            <a:ext cx="5561162" cy="3148641"/>
          </a:xfrm>
          <a:prstGeom prst="wedgeEllipseCallout">
            <a:avLst>
              <a:gd name="adj1" fmla="val -49538"/>
              <a:gd name="adj2" fmla="val -56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ヒトの眼は</a:t>
            </a:r>
            <a:endParaRPr lang="en-US" altLang="ja-JP" sz="3600" dirty="0"/>
          </a:p>
          <a:p>
            <a:pPr algn="ctr"/>
            <a:r>
              <a:rPr lang="ja-JP" altLang="en-US" sz="3600" dirty="0"/>
              <a:t>情報を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ぼんやりさせているだけなのか？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3943AA6B-B392-4E9D-AFCD-D20A2CBE32D4}"/>
              </a:ext>
            </a:extLst>
          </p:cNvPr>
          <p:cNvSpPr/>
          <p:nvPr/>
        </p:nvSpPr>
        <p:spPr>
          <a:xfrm>
            <a:off x="1853413" y="2900145"/>
            <a:ext cx="6239773" cy="3260784"/>
          </a:xfrm>
          <a:prstGeom prst="wedgeEllipseCallout">
            <a:avLst>
              <a:gd name="adj1" fmla="val 49611"/>
              <a:gd name="adj2" fmla="val 258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そんなはずはない！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では、何がどうやって超高級な</a:t>
            </a:r>
            <a:r>
              <a:rPr lang="ja-JP" altLang="en-US" sz="3200" dirty="0">
                <a:solidFill>
                  <a:schemeClr val="tx1"/>
                </a:solidFill>
              </a:rPr>
              <a:t>視覚処理は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なされているのか？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19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11C4DC19-85B2-410D-98D7-FA32C64C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372" y="1812622"/>
            <a:ext cx="13392262" cy="90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E5C796D1-CAD1-46D9-BC47-69EB72C2075F}"/>
              </a:ext>
            </a:extLst>
          </p:cNvPr>
          <p:cNvSpPr/>
          <p:nvPr/>
        </p:nvSpPr>
        <p:spPr>
          <a:xfrm>
            <a:off x="3001992" y="0"/>
            <a:ext cx="8843929" cy="3148641"/>
          </a:xfrm>
          <a:prstGeom prst="wedgeEllipseCallout">
            <a:avLst>
              <a:gd name="adj1" fmla="val -27000"/>
              <a:gd name="adj2" fmla="val 7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１区画には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たくさんの値</a:t>
            </a:r>
            <a:r>
              <a:rPr kumimoji="1" lang="en-US" altLang="ja-JP" sz="3600" dirty="0"/>
              <a:t>(100</a:t>
            </a:r>
            <a:r>
              <a:rPr kumimoji="1" lang="ja-JP" altLang="en-US" sz="3600" dirty="0"/>
              <a:t>個とか？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があるのに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平均値にすると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１つの値になる</a:t>
            </a:r>
            <a:endParaRPr kumimoji="1" lang="ja-JP" altLang="en-US" sz="36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50C32159-E661-4445-B89D-706BD175A4A8}"/>
              </a:ext>
            </a:extLst>
          </p:cNvPr>
          <p:cNvSpPr/>
          <p:nvPr/>
        </p:nvSpPr>
        <p:spPr>
          <a:xfrm>
            <a:off x="8039819" y="3314355"/>
            <a:ext cx="2951843" cy="2451569"/>
          </a:xfrm>
          <a:prstGeom prst="wedgeEllipseCallout">
            <a:avLst>
              <a:gd name="adj1" fmla="val -8812"/>
              <a:gd name="adj2" fmla="val -814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情報量が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1/100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になる</a:t>
            </a:r>
          </a:p>
        </p:txBody>
      </p:sp>
    </p:spTree>
    <p:extLst>
      <p:ext uri="{BB962C8B-B14F-4D97-AF65-F5344CB8AC3E}">
        <p14:creationId xmlns:p14="http://schemas.microsoft.com/office/powerpoint/2010/main" val="1282372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11C4DC19-85B2-410D-98D7-FA32C64C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372" y="1812622"/>
            <a:ext cx="13392262" cy="90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E5C796D1-CAD1-46D9-BC47-69EB72C2075F}"/>
              </a:ext>
            </a:extLst>
          </p:cNvPr>
          <p:cNvSpPr/>
          <p:nvPr/>
        </p:nvSpPr>
        <p:spPr>
          <a:xfrm>
            <a:off x="3001992" y="0"/>
            <a:ext cx="8843929" cy="3148641"/>
          </a:xfrm>
          <a:prstGeom prst="wedgeEllipseCallout">
            <a:avLst>
              <a:gd name="adj1" fmla="val -27000"/>
              <a:gd name="adj2" fmla="val 7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１区画には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たくさんの値</a:t>
            </a:r>
            <a:r>
              <a:rPr kumimoji="1" lang="en-US" altLang="ja-JP" sz="3600" dirty="0"/>
              <a:t>(100</a:t>
            </a:r>
            <a:r>
              <a:rPr kumimoji="1" lang="ja-JP" altLang="en-US" sz="3600" dirty="0"/>
              <a:t>個とか？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があるのに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平均値にすると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１つの値になる</a:t>
            </a:r>
            <a:endParaRPr kumimoji="1" lang="ja-JP" altLang="en-US" sz="36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50C32159-E661-4445-B89D-706BD175A4A8}"/>
              </a:ext>
            </a:extLst>
          </p:cNvPr>
          <p:cNvSpPr/>
          <p:nvPr/>
        </p:nvSpPr>
        <p:spPr>
          <a:xfrm>
            <a:off x="8039819" y="3314355"/>
            <a:ext cx="2951843" cy="2451569"/>
          </a:xfrm>
          <a:prstGeom prst="wedgeEllipseCallout">
            <a:avLst>
              <a:gd name="adj1" fmla="val -8812"/>
              <a:gd name="adj2" fmla="val -814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情報量が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1/100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になる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E63C5DA3-E5FF-4634-A02D-535B2E868F23}"/>
              </a:ext>
            </a:extLst>
          </p:cNvPr>
          <p:cNvSpPr/>
          <p:nvPr/>
        </p:nvSpPr>
        <p:spPr>
          <a:xfrm>
            <a:off x="4152181" y="3429000"/>
            <a:ext cx="3439063" cy="2451569"/>
          </a:xfrm>
          <a:prstGeom prst="wedgeEllipseCallout">
            <a:avLst>
              <a:gd name="adj1" fmla="val 82348"/>
              <a:gd name="adj2" fmla="val -4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1/100</a:t>
            </a:r>
            <a:r>
              <a:rPr lang="ja-JP" altLang="en-US" sz="3600" dirty="0"/>
              <a:t>にしなければよい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457865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11C4DC19-85B2-410D-98D7-FA32C64C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372" y="1812622"/>
            <a:ext cx="13392262" cy="902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E5C796D1-CAD1-46D9-BC47-69EB72C2075F}"/>
              </a:ext>
            </a:extLst>
          </p:cNvPr>
          <p:cNvSpPr/>
          <p:nvPr/>
        </p:nvSpPr>
        <p:spPr>
          <a:xfrm>
            <a:off x="3001992" y="0"/>
            <a:ext cx="8843929" cy="3148641"/>
          </a:xfrm>
          <a:prstGeom prst="wedgeEllipseCallout">
            <a:avLst>
              <a:gd name="adj1" fmla="val -27000"/>
              <a:gd name="adj2" fmla="val 7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１区画には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たくさんの値</a:t>
            </a:r>
            <a:r>
              <a:rPr kumimoji="1" lang="en-US" altLang="ja-JP" sz="3600" dirty="0"/>
              <a:t>(100</a:t>
            </a:r>
            <a:r>
              <a:rPr kumimoji="1" lang="ja-JP" altLang="en-US" sz="3600" dirty="0"/>
              <a:t>個とか？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があるのに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平均値にすると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１つの値になる</a:t>
            </a:r>
            <a:endParaRPr kumimoji="1" lang="ja-JP" altLang="en-US" sz="36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50C32159-E661-4445-B89D-706BD175A4A8}"/>
              </a:ext>
            </a:extLst>
          </p:cNvPr>
          <p:cNvSpPr/>
          <p:nvPr/>
        </p:nvSpPr>
        <p:spPr>
          <a:xfrm>
            <a:off x="8039819" y="3314355"/>
            <a:ext cx="2951843" cy="2451569"/>
          </a:xfrm>
          <a:prstGeom prst="wedgeEllipseCallout">
            <a:avLst>
              <a:gd name="adj1" fmla="val -8812"/>
              <a:gd name="adj2" fmla="val -814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情報量が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1/100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になる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E63C5DA3-E5FF-4634-A02D-535B2E868F23}"/>
              </a:ext>
            </a:extLst>
          </p:cNvPr>
          <p:cNvSpPr/>
          <p:nvPr/>
        </p:nvSpPr>
        <p:spPr>
          <a:xfrm>
            <a:off x="4152181" y="3429000"/>
            <a:ext cx="3439063" cy="2451569"/>
          </a:xfrm>
          <a:prstGeom prst="wedgeEllipseCallout">
            <a:avLst>
              <a:gd name="adj1" fmla="val 82348"/>
              <a:gd name="adj2" fmla="val -4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1/100</a:t>
            </a:r>
            <a:r>
              <a:rPr lang="ja-JP" altLang="en-US" sz="3600" dirty="0"/>
              <a:t>にしなければよい</a:t>
            </a:r>
            <a:endParaRPr lang="en-US" altLang="ja-JP" sz="3600" dirty="0"/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93A9895F-CDFF-47F2-8810-B1DECAF1D6E1}"/>
              </a:ext>
            </a:extLst>
          </p:cNvPr>
          <p:cNvSpPr/>
          <p:nvPr/>
        </p:nvSpPr>
        <p:spPr>
          <a:xfrm>
            <a:off x="375160" y="3429000"/>
            <a:ext cx="3777021" cy="1532263"/>
          </a:xfrm>
          <a:prstGeom prst="wedgeEllipseCallout">
            <a:avLst>
              <a:gd name="adj1" fmla="val 68192"/>
              <a:gd name="adj2" fmla="val 204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どうやって？</a:t>
            </a:r>
          </a:p>
        </p:txBody>
      </p:sp>
    </p:spTree>
    <p:extLst>
      <p:ext uri="{BB962C8B-B14F-4D97-AF65-F5344CB8AC3E}">
        <p14:creationId xmlns:p14="http://schemas.microsoft.com/office/powerpoint/2010/main" val="2991462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580C8E-C0B1-44FA-8116-1A8720434958}"/>
              </a:ext>
            </a:extLst>
          </p:cNvPr>
          <p:cNvSpPr/>
          <p:nvPr/>
        </p:nvSpPr>
        <p:spPr>
          <a:xfrm>
            <a:off x="2794958" y="534838"/>
            <a:ext cx="6400800" cy="598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468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580C8E-C0B1-44FA-8116-1A8720434958}"/>
              </a:ext>
            </a:extLst>
          </p:cNvPr>
          <p:cNvSpPr/>
          <p:nvPr/>
        </p:nvSpPr>
        <p:spPr>
          <a:xfrm>
            <a:off x="2794958" y="534838"/>
            <a:ext cx="6400800" cy="598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8E1640-4EB9-4A15-BE17-2AB015B93CC7}"/>
              </a:ext>
            </a:extLst>
          </p:cNvPr>
          <p:cNvSpPr/>
          <p:nvPr/>
        </p:nvSpPr>
        <p:spPr>
          <a:xfrm>
            <a:off x="2794958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48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580C8E-C0B1-44FA-8116-1A8720434958}"/>
              </a:ext>
            </a:extLst>
          </p:cNvPr>
          <p:cNvSpPr/>
          <p:nvPr/>
        </p:nvSpPr>
        <p:spPr>
          <a:xfrm>
            <a:off x="2794958" y="534838"/>
            <a:ext cx="6400800" cy="598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8E1640-4EB9-4A15-BE17-2AB015B93CC7}"/>
              </a:ext>
            </a:extLst>
          </p:cNvPr>
          <p:cNvSpPr/>
          <p:nvPr/>
        </p:nvSpPr>
        <p:spPr>
          <a:xfrm>
            <a:off x="2794958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84E4CD-809E-42EB-B8BE-5EAF3F871B41}"/>
              </a:ext>
            </a:extLst>
          </p:cNvPr>
          <p:cNvSpPr/>
          <p:nvPr/>
        </p:nvSpPr>
        <p:spPr>
          <a:xfrm>
            <a:off x="3137139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712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580C8E-C0B1-44FA-8116-1A8720434958}"/>
              </a:ext>
            </a:extLst>
          </p:cNvPr>
          <p:cNvSpPr/>
          <p:nvPr/>
        </p:nvSpPr>
        <p:spPr>
          <a:xfrm>
            <a:off x="2794958" y="534838"/>
            <a:ext cx="6400800" cy="598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8E1640-4EB9-4A15-BE17-2AB015B93CC7}"/>
              </a:ext>
            </a:extLst>
          </p:cNvPr>
          <p:cNvSpPr/>
          <p:nvPr/>
        </p:nvSpPr>
        <p:spPr>
          <a:xfrm>
            <a:off x="2794958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84E4CD-809E-42EB-B8BE-5EAF3F871B41}"/>
              </a:ext>
            </a:extLst>
          </p:cNvPr>
          <p:cNvSpPr/>
          <p:nvPr/>
        </p:nvSpPr>
        <p:spPr>
          <a:xfrm>
            <a:off x="3137139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6A2405-60E7-4E9A-9F65-ACED24DA10D5}"/>
              </a:ext>
            </a:extLst>
          </p:cNvPr>
          <p:cNvSpPr/>
          <p:nvPr/>
        </p:nvSpPr>
        <p:spPr>
          <a:xfrm>
            <a:off x="3476444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566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580C8E-C0B1-44FA-8116-1A8720434958}"/>
              </a:ext>
            </a:extLst>
          </p:cNvPr>
          <p:cNvSpPr/>
          <p:nvPr/>
        </p:nvSpPr>
        <p:spPr>
          <a:xfrm>
            <a:off x="2794958" y="534838"/>
            <a:ext cx="6400800" cy="598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8E1640-4EB9-4A15-BE17-2AB015B93CC7}"/>
              </a:ext>
            </a:extLst>
          </p:cNvPr>
          <p:cNvSpPr/>
          <p:nvPr/>
        </p:nvSpPr>
        <p:spPr>
          <a:xfrm>
            <a:off x="2794958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84E4CD-809E-42EB-B8BE-5EAF3F871B41}"/>
              </a:ext>
            </a:extLst>
          </p:cNvPr>
          <p:cNvSpPr/>
          <p:nvPr/>
        </p:nvSpPr>
        <p:spPr>
          <a:xfrm>
            <a:off x="3137139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6A2405-60E7-4E9A-9F65-ACED24DA10D5}"/>
              </a:ext>
            </a:extLst>
          </p:cNvPr>
          <p:cNvSpPr/>
          <p:nvPr/>
        </p:nvSpPr>
        <p:spPr>
          <a:xfrm>
            <a:off x="3476444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995EE8-5E28-45ED-977D-995AFED25230}"/>
              </a:ext>
            </a:extLst>
          </p:cNvPr>
          <p:cNvSpPr/>
          <p:nvPr/>
        </p:nvSpPr>
        <p:spPr>
          <a:xfrm>
            <a:off x="3812876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50C246-3003-4A43-9A72-61B113711B11}"/>
              </a:ext>
            </a:extLst>
          </p:cNvPr>
          <p:cNvSpPr/>
          <p:nvPr/>
        </p:nvSpPr>
        <p:spPr>
          <a:xfrm>
            <a:off x="4155057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439621-12C9-457E-8CE6-63AD9C5AD096}"/>
              </a:ext>
            </a:extLst>
          </p:cNvPr>
          <p:cNvSpPr/>
          <p:nvPr/>
        </p:nvSpPr>
        <p:spPr>
          <a:xfrm>
            <a:off x="4494362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ADE778-363A-4251-A6C3-1330BE8B8E38}"/>
              </a:ext>
            </a:extLst>
          </p:cNvPr>
          <p:cNvSpPr/>
          <p:nvPr/>
        </p:nvSpPr>
        <p:spPr>
          <a:xfrm>
            <a:off x="4836543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9DB353-3051-4AE3-A62E-C25824D2254E}"/>
              </a:ext>
            </a:extLst>
          </p:cNvPr>
          <p:cNvSpPr/>
          <p:nvPr/>
        </p:nvSpPr>
        <p:spPr>
          <a:xfrm>
            <a:off x="5178724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A1CABF-4D0C-4E48-9632-AFAF3A536BCE}"/>
              </a:ext>
            </a:extLst>
          </p:cNvPr>
          <p:cNvSpPr/>
          <p:nvPr/>
        </p:nvSpPr>
        <p:spPr>
          <a:xfrm>
            <a:off x="5518029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7AD309-A40C-4ECB-9A30-060FC7418524}"/>
              </a:ext>
            </a:extLst>
          </p:cNvPr>
          <p:cNvSpPr/>
          <p:nvPr/>
        </p:nvSpPr>
        <p:spPr>
          <a:xfrm>
            <a:off x="5871714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36792F-D4E2-4AF0-B296-CDE85A6CCCD9}"/>
              </a:ext>
            </a:extLst>
          </p:cNvPr>
          <p:cNvSpPr/>
          <p:nvPr/>
        </p:nvSpPr>
        <p:spPr>
          <a:xfrm>
            <a:off x="6213895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618051-2919-4970-AE12-13EB120FE004}"/>
              </a:ext>
            </a:extLst>
          </p:cNvPr>
          <p:cNvSpPr/>
          <p:nvPr/>
        </p:nvSpPr>
        <p:spPr>
          <a:xfrm>
            <a:off x="6553200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676780B-58BC-4882-8007-B5A125790768}"/>
              </a:ext>
            </a:extLst>
          </p:cNvPr>
          <p:cNvSpPr/>
          <p:nvPr/>
        </p:nvSpPr>
        <p:spPr>
          <a:xfrm>
            <a:off x="6906885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4906E7-A9C1-450B-8D70-85157E972E29}"/>
              </a:ext>
            </a:extLst>
          </p:cNvPr>
          <p:cNvSpPr/>
          <p:nvPr/>
        </p:nvSpPr>
        <p:spPr>
          <a:xfrm>
            <a:off x="7249066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2BA473-0756-4261-A499-368BCF0411B4}"/>
              </a:ext>
            </a:extLst>
          </p:cNvPr>
          <p:cNvSpPr/>
          <p:nvPr/>
        </p:nvSpPr>
        <p:spPr>
          <a:xfrm>
            <a:off x="7588371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5D93C7-EB16-4D14-92A8-C35760398E45}"/>
              </a:ext>
            </a:extLst>
          </p:cNvPr>
          <p:cNvSpPr/>
          <p:nvPr/>
        </p:nvSpPr>
        <p:spPr>
          <a:xfrm>
            <a:off x="2794957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5BD273B-F79E-4C29-A646-0A5044B151F6}"/>
              </a:ext>
            </a:extLst>
          </p:cNvPr>
          <p:cNvSpPr/>
          <p:nvPr/>
        </p:nvSpPr>
        <p:spPr>
          <a:xfrm>
            <a:off x="3134262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6C9A02-0C92-44B0-95B3-065F9F7CD590}"/>
              </a:ext>
            </a:extLst>
          </p:cNvPr>
          <p:cNvSpPr/>
          <p:nvPr/>
        </p:nvSpPr>
        <p:spPr>
          <a:xfrm>
            <a:off x="3470694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986E3B-A6DA-413E-A4CA-71AE239F45B7}"/>
              </a:ext>
            </a:extLst>
          </p:cNvPr>
          <p:cNvSpPr/>
          <p:nvPr/>
        </p:nvSpPr>
        <p:spPr>
          <a:xfrm>
            <a:off x="3812875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8269E05-0AF0-4705-9E31-FAA743BCAF29}"/>
              </a:ext>
            </a:extLst>
          </p:cNvPr>
          <p:cNvSpPr/>
          <p:nvPr/>
        </p:nvSpPr>
        <p:spPr>
          <a:xfrm>
            <a:off x="4152180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575BC0-DBB1-4452-A03D-D7AA7E011206}"/>
              </a:ext>
            </a:extLst>
          </p:cNvPr>
          <p:cNvSpPr/>
          <p:nvPr/>
        </p:nvSpPr>
        <p:spPr>
          <a:xfrm>
            <a:off x="4494361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DF2D0D-6A85-41D2-86F0-5332B5BA5EBA}"/>
              </a:ext>
            </a:extLst>
          </p:cNvPr>
          <p:cNvSpPr/>
          <p:nvPr/>
        </p:nvSpPr>
        <p:spPr>
          <a:xfrm>
            <a:off x="4836542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C64EC7E-3267-4DFE-9C16-994E4AA02496}"/>
              </a:ext>
            </a:extLst>
          </p:cNvPr>
          <p:cNvSpPr/>
          <p:nvPr/>
        </p:nvSpPr>
        <p:spPr>
          <a:xfrm>
            <a:off x="5175847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84727E2-EDE8-47EE-BAD5-423480A1D383}"/>
              </a:ext>
            </a:extLst>
          </p:cNvPr>
          <p:cNvSpPr/>
          <p:nvPr/>
        </p:nvSpPr>
        <p:spPr>
          <a:xfrm>
            <a:off x="5529532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9110BB9-447D-4B53-8C98-8E199469BAA5}"/>
              </a:ext>
            </a:extLst>
          </p:cNvPr>
          <p:cNvSpPr/>
          <p:nvPr/>
        </p:nvSpPr>
        <p:spPr>
          <a:xfrm>
            <a:off x="5871713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A303DD9-52BD-4842-90F2-B1D52B2273AC}"/>
              </a:ext>
            </a:extLst>
          </p:cNvPr>
          <p:cNvSpPr/>
          <p:nvPr/>
        </p:nvSpPr>
        <p:spPr>
          <a:xfrm>
            <a:off x="6211018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59A06D-2788-4B50-9FA2-DC7FE9F100A9}"/>
              </a:ext>
            </a:extLst>
          </p:cNvPr>
          <p:cNvSpPr/>
          <p:nvPr/>
        </p:nvSpPr>
        <p:spPr>
          <a:xfrm>
            <a:off x="6564703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ED018-1696-4A3B-AECF-DCF2F2690DD0}"/>
              </a:ext>
            </a:extLst>
          </p:cNvPr>
          <p:cNvSpPr/>
          <p:nvPr/>
        </p:nvSpPr>
        <p:spPr>
          <a:xfrm>
            <a:off x="6906884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9EE5DA2-D121-4568-BF6D-451C21505327}"/>
              </a:ext>
            </a:extLst>
          </p:cNvPr>
          <p:cNvSpPr/>
          <p:nvPr/>
        </p:nvSpPr>
        <p:spPr>
          <a:xfrm>
            <a:off x="7246189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7926E7-E220-4482-94AB-44305D0FF9BB}"/>
              </a:ext>
            </a:extLst>
          </p:cNvPr>
          <p:cNvSpPr/>
          <p:nvPr/>
        </p:nvSpPr>
        <p:spPr>
          <a:xfrm>
            <a:off x="7588371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5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2D844-2B34-46C1-ABE4-B9325230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画像あるところに、</a:t>
            </a:r>
            <a:r>
              <a:rPr lang="en-US" altLang="ja-JP" dirty="0"/>
              <a:t>AI</a:t>
            </a:r>
            <a:r>
              <a:rPr lang="ja-JP" altLang="en-US" dirty="0"/>
              <a:t>学習あり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E28C4-4D37-4783-94AB-E980AD3C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医学のどこに画像があるか</a:t>
            </a:r>
            <a:endParaRPr kumimoji="1" lang="en-US" altLang="ja-JP" dirty="0"/>
          </a:p>
          <a:p>
            <a:pPr lvl="1"/>
            <a:r>
              <a:rPr lang="ja-JP" altLang="en-US" dirty="0"/>
              <a:t>放射線診断画像</a:t>
            </a:r>
            <a:endParaRPr lang="en-US" altLang="ja-JP" dirty="0"/>
          </a:p>
          <a:p>
            <a:pPr lvl="1"/>
            <a:r>
              <a:rPr kumimoji="1" lang="ja-JP" altLang="en-US" dirty="0"/>
              <a:t>病理診断画像</a:t>
            </a:r>
            <a:endParaRPr kumimoji="1" lang="en-US" altLang="ja-JP" dirty="0"/>
          </a:p>
          <a:p>
            <a:pPr lvl="1"/>
            <a:r>
              <a:rPr lang="ja-JP" altLang="en-US" dirty="0"/>
              <a:t>基礎医学研究画像</a:t>
            </a:r>
            <a:endParaRPr lang="en-US" altLang="ja-JP" dirty="0"/>
          </a:p>
          <a:p>
            <a:r>
              <a:rPr kumimoji="1" lang="ja-JP" altLang="en-US" dirty="0"/>
              <a:t>法・犯罪のどこに画像があるか</a:t>
            </a:r>
          </a:p>
        </p:txBody>
      </p:sp>
    </p:spTree>
    <p:extLst>
      <p:ext uri="{BB962C8B-B14F-4D97-AF65-F5344CB8AC3E}">
        <p14:creationId xmlns:p14="http://schemas.microsoft.com/office/powerpoint/2010/main" val="2889150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580C8E-C0B1-44FA-8116-1A8720434958}"/>
              </a:ext>
            </a:extLst>
          </p:cNvPr>
          <p:cNvSpPr/>
          <p:nvPr/>
        </p:nvSpPr>
        <p:spPr>
          <a:xfrm>
            <a:off x="2794958" y="534838"/>
            <a:ext cx="6400800" cy="598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8E1640-4EB9-4A15-BE17-2AB015B93CC7}"/>
              </a:ext>
            </a:extLst>
          </p:cNvPr>
          <p:cNvSpPr/>
          <p:nvPr/>
        </p:nvSpPr>
        <p:spPr>
          <a:xfrm>
            <a:off x="2794958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84E4CD-809E-42EB-B8BE-5EAF3F871B41}"/>
              </a:ext>
            </a:extLst>
          </p:cNvPr>
          <p:cNvSpPr/>
          <p:nvPr/>
        </p:nvSpPr>
        <p:spPr>
          <a:xfrm>
            <a:off x="3137139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6A2405-60E7-4E9A-9F65-ACED24DA10D5}"/>
              </a:ext>
            </a:extLst>
          </p:cNvPr>
          <p:cNvSpPr/>
          <p:nvPr/>
        </p:nvSpPr>
        <p:spPr>
          <a:xfrm>
            <a:off x="3476444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995EE8-5E28-45ED-977D-995AFED25230}"/>
              </a:ext>
            </a:extLst>
          </p:cNvPr>
          <p:cNvSpPr/>
          <p:nvPr/>
        </p:nvSpPr>
        <p:spPr>
          <a:xfrm>
            <a:off x="3812876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50C246-3003-4A43-9A72-61B113711B11}"/>
              </a:ext>
            </a:extLst>
          </p:cNvPr>
          <p:cNvSpPr/>
          <p:nvPr/>
        </p:nvSpPr>
        <p:spPr>
          <a:xfrm>
            <a:off x="4155057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439621-12C9-457E-8CE6-63AD9C5AD096}"/>
              </a:ext>
            </a:extLst>
          </p:cNvPr>
          <p:cNvSpPr/>
          <p:nvPr/>
        </p:nvSpPr>
        <p:spPr>
          <a:xfrm>
            <a:off x="4494362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ADE778-363A-4251-A6C3-1330BE8B8E38}"/>
              </a:ext>
            </a:extLst>
          </p:cNvPr>
          <p:cNvSpPr/>
          <p:nvPr/>
        </p:nvSpPr>
        <p:spPr>
          <a:xfrm>
            <a:off x="4836543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9DB353-3051-4AE3-A62E-C25824D2254E}"/>
              </a:ext>
            </a:extLst>
          </p:cNvPr>
          <p:cNvSpPr/>
          <p:nvPr/>
        </p:nvSpPr>
        <p:spPr>
          <a:xfrm>
            <a:off x="5178724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A1CABF-4D0C-4E48-9632-AFAF3A536BCE}"/>
              </a:ext>
            </a:extLst>
          </p:cNvPr>
          <p:cNvSpPr/>
          <p:nvPr/>
        </p:nvSpPr>
        <p:spPr>
          <a:xfrm>
            <a:off x="5518029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7AD309-A40C-4ECB-9A30-060FC7418524}"/>
              </a:ext>
            </a:extLst>
          </p:cNvPr>
          <p:cNvSpPr/>
          <p:nvPr/>
        </p:nvSpPr>
        <p:spPr>
          <a:xfrm>
            <a:off x="5871714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36792F-D4E2-4AF0-B296-CDE85A6CCCD9}"/>
              </a:ext>
            </a:extLst>
          </p:cNvPr>
          <p:cNvSpPr/>
          <p:nvPr/>
        </p:nvSpPr>
        <p:spPr>
          <a:xfrm>
            <a:off x="6213895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618051-2919-4970-AE12-13EB120FE004}"/>
              </a:ext>
            </a:extLst>
          </p:cNvPr>
          <p:cNvSpPr/>
          <p:nvPr/>
        </p:nvSpPr>
        <p:spPr>
          <a:xfrm>
            <a:off x="6553200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676780B-58BC-4882-8007-B5A125790768}"/>
              </a:ext>
            </a:extLst>
          </p:cNvPr>
          <p:cNvSpPr/>
          <p:nvPr/>
        </p:nvSpPr>
        <p:spPr>
          <a:xfrm>
            <a:off x="6906885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4906E7-A9C1-450B-8D70-85157E972E29}"/>
              </a:ext>
            </a:extLst>
          </p:cNvPr>
          <p:cNvSpPr/>
          <p:nvPr/>
        </p:nvSpPr>
        <p:spPr>
          <a:xfrm>
            <a:off x="7249066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2BA473-0756-4261-A499-368BCF0411B4}"/>
              </a:ext>
            </a:extLst>
          </p:cNvPr>
          <p:cNvSpPr/>
          <p:nvPr/>
        </p:nvSpPr>
        <p:spPr>
          <a:xfrm>
            <a:off x="7588371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5D93C7-EB16-4D14-92A8-C35760398E45}"/>
              </a:ext>
            </a:extLst>
          </p:cNvPr>
          <p:cNvSpPr/>
          <p:nvPr/>
        </p:nvSpPr>
        <p:spPr>
          <a:xfrm>
            <a:off x="2794957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5BD273B-F79E-4C29-A646-0A5044B151F6}"/>
              </a:ext>
            </a:extLst>
          </p:cNvPr>
          <p:cNvSpPr/>
          <p:nvPr/>
        </p:nvSpPr>
        <p:spPr>
          <a:xfrm>
            <a:off x="3134262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6C9A02-0C92-44B0-95B3-065F9F7CD590}"/>
              </a:ext>
            </a:extLst>
          </p:cNvPr>
          <p:cNvSpPr/>
          <p:nvPr/>
        </p:nvSpPr>
        <p:spPr>
          <a:xfrm>
            <a:off x="3470694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986E3B-A6DA-413E-A4CA-71AE239F45B7}"/>
              </a:ext>
            </a:extLst>
          </p:cNvPr>
          <p:cNvSpPr/>
          <p:nvPr/>
        </p:nvSpPr>
        <p:spPr>
          <a:xfrm>
            <a:off x="3812875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8269E05-0AF0-4705-9E31-FAA743BCAF29}"/>
              </a:ext>
            </a:extLst>
          </p:cNvPr>
          <p:cNvSpPr/>
          <p:nvPr/>
        </p:nvSpPr>
        <p:spPr>
          <a:xfrm>
            <a:off x="4152180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575BC0-DBB1-4452-A03D-D7AA7E011206}"/>
              </a:ext>
            </a:extLst>
          </p:cNvPr>
          <p:cNvSpPr/>
          <p:nvPr/>
        </p:nvSpPr>
        <p:spPr>
          <a:xfrm>
            <a:off x="4494361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DF2D0D-6A85-41D2-86F0-5332B5BA5EBA}"/>
              </a:ext>
            </a:extLst>
          </p:cNvPr>
          <p:cNvSpPr/>
          <p:nvPr/>
        </p:nvSpPr>
        <p:spPr>
          <a:xfrm>
            <a:off x="4836542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C64EC7E-3267-4DFE-9C16-994E4AA02496}"/>
              </a:ext>
            </a:extLst>
          </p:cNvPr>
          <p:cNvSpPr/>
          <p:nvPr/>
        </p:nvSpPr>
        <p:spPr>
          <a:xfrm>
            <a:off x="5175847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84727E2-EDE8-47EE-BAD5-423480A1D383}"/>
              </a:ext>
            </a:extLst>
          </p:cNvPr>
          <p:cNvSpPr/>
          <p:nvPr/>
        </p:nvSpPr>
        <p:spPr>
          <a:xfrm>
            <a:off x="5529532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9110BB9-447D-4B53-8C98-8E199469BAA5}"/>
              </a:ext>
            </a:extLst>
          </p:cNvPr>
          <p:cNvSpPr/>
          <p:nvPr/>
        </p:nvSpPr>
        <p:spPr>
          <a:xfrm>
            <a:off x="5871713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A303DD9-52BD-4842-90F2-B1D52B2273AC}"/>
              </a:ext>
            </a:extLst>
          </p:cNvPr>
          <p:cNvSpPr/>
          <p:nvPr/>
        </p:nvSpPr>
        <p:spPr>
          <a:xfrm>
            <a:off x="6211018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59A06D-2788-4B50-9FA2-DC7FE9F100A9}"/>
              </a:ext>
            </a:extLst>
          </p:cNvPr>
          <p:cNvSpPr/>
          <p:nvPr/>
        </p:nvSpPr>
        <p:spPr>
          <a:xfrm>
            <a:off x="6564703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ED018-1696-4A3B-AECF-DCF2F2690DD0}"/>
              </a:ext>
            </a:extLst>
          </p:cNvPr>
          <p:cNvSpPr/>
          <p:nvPr/>
        </p:nvSpPr>
        <p:spPr>
          <a:xfrm>
            <a:off x="6906884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9EE5DA2-D121-4568-BF6D-451C21505327}"/>
              </a:ext>
            </a:extLst>
          </p:cNvPr>
          <p:cNvSpPr/>
          <p:nvPr/>
        </p:nvSpPr>
        <p:spPr>
          <a:xfrm>
            <a:off x="7246189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7926E7-E220-4482-94AB-44305D0FF9BB}"/>
              </a:ext>
            </a:extLst>
          </p:cNvPr>
          <p:cNvSpPr/>
          <p:nvPr/>
        </p:nvSpPr>
        <p:spPr>
          <a:xfrm>
            <a:off x="7588371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吹き出し: 円形 36">
            <a:extLst>
              <a:ext uri="{FF2B5EF4-FFF2-40B4-BE49-F238E27FC236}">
                <a16:creationId xmlns:a16="http://schemas.microsoft.com/office/drawing/2014/main" id="{0687A460-7682-42D4-A6D3-D73B2323FEE5}"/>
              </a:ext>
            </a:extLst>
          </p:cNvPr>
          <p:cNvSpPr/>
          <p:nvPr/>
        </p:nvSpPr>
        <p:spPr>
          <a:xfrm>
            <a:off x="4061939" y="2996423"/>
            <a:ext cx="4982521" cy="3326739"/>
          </a:xfrm>
          <a:prstGeom prst="wedgeEllipseCallout">
            <a:avLst>
              <a:gd name="adj1" fmla="val -48288"/>
              <a:gd name="adj2" fmla="val -797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オーバーラップを持たせて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敷き詰めれば、数値の個数はほとんど減らない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48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D580C8E-C0B1-44FA-8116-1A8720434958}"/>
              </a:ext>
            </a:extLst>
          </p:cNvPr>
          <p:cNvSpPr/>
          <p:nvPr/>
        </p:nvSpPr>
        <p:spPr>
          <a:xfrm>
            <a:off x="2794958" y="534838"/>
            <a:ext cx="6400800" cy="598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8E1640-4EB9-4A15-BE17-2AB015B93CC7}"/>
              </a:ext>
            </a:extLst>
          </p:cNvPr>
          <p:cNvSpPr/>
          <p:nvPr/>
        </p:nvSpPr>
        <p:spPr>
          <a:xfrm>
            <a:off x="2794958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84E4CD-809E-42EB-B8BE-5EAF3F871B41}"/>
              </a:ext>
            </a:extLst>
          </p:cNvPr>
          <p:cNvSpPr/>
          <p:nvPr/>
        </p:nvSpPr>
        <p:spPr>
          <a:xfrm>
            <a:off x="3137139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6A2405-60E7-4E9A-9F65-ACED24DA10D5}"/>
              </a:ext>
            </a:extLst>
          </p:cNvPr>
          <p:cNvSpPr/>
          <p:nvPr/>
        </p:nvSpPr>
        <p:spPr>
          <a:xfrm>
            <a:off x="3476444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995EE8-5E28-45ED-977D-995AFED25230}"/>
              </a:ext>
            </a:extLst>
          </p:cNvPr>
          <p:cNvSpPr/>
          <p:nvPr/>
        </p:nvSpPr>
        <p:spPr>
          <a:xfrm>
            <a:off x="3812876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50C246-3003-4A43-9A72-61B113711B11}"/>
              </a:ext>
            </a:extLst>
          </p:cNvPr>
          <p:cNvSpPr/>
          <p:nvPr/>
        </p:nvSpPr>
        <p:spPr>
          <a:xfrm>
            <a:off x="4155057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439621-12C9-457E-8CE6-63AD9C5AD096}"/>
              </a:ext>
            </a:extLst>
          </p:cNvPr>
          <p:cNvSpPr/>
          <p:nvPr/>
        </p:nvSpPr>
        <p:spPr>
          <a:xfrm>
            <a:off x="4494362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ADE778-363A-4251-A6C3-1330BE8B8E38}"/>
              </a:ext>
            </a:extLst>
          </p:cNvPr>
          <p:cNvSpPr/>
          <p:nvPr/>
        </p:nvSpPr>
        <p:spPr>
          <a:xfrm>
            <a:off x="4836543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9DB353-3051-4AE3-A62E-C25824D2254E}"/>
              </a:ext>
            </a:extLst>
          </p:cNvPr>
          <p:cNvSpPr/>
          <p:nvPr/>
        </p:nvSpPr>
        <p:spPr>
          <a:xfrm>
            <a:off x="5178724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A1CABF-4D0C-4E48-9632-AFAF3A536BCE}"/>
              </a:ext>
            </a:extLst>
          </p:cNvPr>
          <p:cNvSpPr/>
          <p:nvPr/>
        </p:nvSpPr>
        <p:spPr>
          <a:xfrm>
            <a:off x="5518029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7AD309-A40C-4ECB-9A30-060FC7418524}"/>
              </a:ext>
            </a:extLst>
          </p:cNvPr>
          <p:cNvSpPr/>
          <p:nvPr/>
        </p:nvSpPr>
        <p:spPr>
          <a:xfrm>
            <a:off x="5871714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36792F-D4E2-4AF0-B296-CDE85A6CCCD9}"/>
              </a:ext>
            </a:extLst>
          </p:cNvPr>
          <p:cNvSpPr/>
          <p:nvPr/>
        </p:nvSpPr>
        <p:spPr>
          <a:xfrm>
            <a:off x="6213895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618051-2919-4970-AE12-13EB120FE004}"/>
              </a:ext>
            </a:extLst>
          </p:cNvPr>
          <p:cNvSpPr/>
          <p:nvPr/>
        </p:nvSpPr>
        <p:spPr>
          <a:xfrm>
            <a:off x="6553200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676780B-58BC-4882-8007-B5A125790768}"/>
              </a:ext>
            </a:extLst>
          </p:cNvPr>
          <p:cNvSpPr/>
          <p:nvPr/>
        </p:nvSpPr>
        <p:spPr>
          <a:xfrm>
            <a:off x="6906885" y="534838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4906E7-A9C1-450B-8D70-85157E972E29}"/>
              </a:ext>
            </a:extLst>
          </p:cNvPr>
          <p:cNvSpPr/>
          <p:nvPr/>
        </p:nvSpPr>
        <p:spPr>
          <a:xfrm>
            <a:off x="7249066" y="534838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2BA473-0756-4261-A499-368BCF0411B4}"/>
              </a:ext>
            </a:extLst>
          </p:cNvPr>
          <p:cNvSpPr/>
          <p:nvPr/>
        </p:nvSpPr>
        <p:spPr>
          <a:xfrm>
            <a:off x="7588371" y="534838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5D93C7-EB16-4D14-92A8-C35760398E45}"/>
              </a:ext>
            </a:extLst>
          </p:cNvPr>
          <p:cNvSpPr/>
          <p:nvPr/>
        </p:nvSpPr>
        <p:spPr>
          <a:xfrm>
            <a:off x="2794957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5BD273B-F79E-4C29-A646-0A5044B151F6}"/>
              </a:ext>
            </a:extLst>
          </p:cNvPr>
          <p:cNvSpPr/>
          <p:nvPr/>
        </p:nvSpPr>
        <p:spPr>
          <a:xfrm>
            <a:off x="3134262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6C9A02-0C92-44B0-95B3-065F9F7CD590}"/>
              </a:ext>
            </a:extLst>
          </p:cNvPr>
          <p:cNvSpPr/>
          <p:nvPr/>
        </p:nvSpPr>
        <p:spPr>
          <a:xfrm>
            <a:off x="3470694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986E3B-A6DA-413E-A4CA-71AE239F45B7}"/>
              </a:ext>
            </a:extLst>
          </p:cNvPr>
          <p:cNvSpPr/>
          <p:nvPr/>
        </p:nvSpPr>
        <p:spPr>
          <a:xfrm>
            <a:off x="3812875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8269E05-0AF0-4705-9E31-FAA743BCAF29}"/>
              </a:ext>
            </a:extLst>
          </p:cNvPr>
          <p:cNvSpPr/>
          <p:nvPr/>
        </p:nvSpPr>
        <p:spPr>
          <a:xfrm>
            <a:off x="4152180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0575BC0-DBB1-4452-A03D-D7AA7E011206}"/>
              </a:ext>
            </a:extLst>
          </p:cNvPr>
          <p:cNvSpPr/>
          <p:nvPr/>
        </p:nvSpPr>
        <p:spPr>
          <a:xfrm>
            <a:off x="4494361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DF2D0D-6A85-41D2-86F0-5332B5BA5EBA}"/>
              </a:ext>
            </a:extLst>
          </p:cNvPr>
          <p:cNvSpPr/>
          <p:nvPr/>
        </p:nvSpPr>
        <p:spPr>
          <a:xfrm>
            <a:off x="4836542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C64EC7E-3267-4DFE-9C16-994E4AA02496}"/>
              </a:ext>
            </a:extLst>
          </p:cNvPr>
          <p:cNvSpPr/>
          <p:nvPr/>
        </p:nvSpPr>
        <p:spPr>
          <a:xfrm>
            <a:off x="5175847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84727E2-EDE8-47EE-BAD5-423480A1D383}"/>
              </a:ext>
            </a:extLst>
          </p:cNvPr>
          <p:cNvSpPr/>
          <p:nvPr/>
        </p:nvSpPr>
        <p:spPr>
          <a:xfrm>
            <a:off x="5529532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9110BB9-447D-4B53-8C98-8E199469BAA5}"/>
              </a:ext>
            </a:extLst>
          </p:cNvPr>
          <p:cNvSpPr/>
          <p:nvPr/>
        </p:nvSpPr>
        <p:spPr>
          <a:xfrm>
            <a:off x="5871713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A303DD9-52BD-4842-90F2-B1D52B2273AC}"/>
              </a:ext>
            </a:extLst>
          </p:cNvPr>
          <p:cNvSpPr/>
          <p:nvPr/>
        </p:nvSpPr>
        <p:spPr>
          <a:xfrm>
            <a:off x="6211018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59A06D-2788-4B50-9FA2-DC7FE9F100A9}"/>
              </a:ext>
            </a:extLst>
          </p:cNvPr>
          <p:cNvSpPr/>
          <p:nvPr/>
        </p:nvSpPr>
        <p:spPr>
          <a:xfrm>
            <a:off x="6564703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ED018-1696-4A3B-AECF-DCF2F2690DD0}"/>
              </a:ext>
            </a:extLst>
          </p:cNvPr>
          <p:cNvSpPr/>
          <p:nvPr/>
        </p:nvSpPr>
        <p:spPr>
          <a:xfrm>
            <a:off x="6906884" y="859766"/>
            <a:ext cx="1500996" cy="14319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9EE5DA2-D121-4568-BF6D-451C21505327}"/>
              </a:ext>
            </a:extLst>
          </p:cNvPr>
          <p:cNvSpPr/>
          <p:nvPr/>
        </p:nvSpPr>
        <p:spPr>
          <a:xfrm>
            <a:off x="7246189" y="859766"/>
            <a:ext cx="1500996" cy="1431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7926E7-E220-4482-94AB-44305D0FF9BB}"/>
              </a:ext>
            </a:extLst>
          </p:cNvPr>
          <p:cNvSpPr/>
          <p:nvPr/>
        </p:nvSpPr>
        <p:spPr>
          <a:xfrm>
            <a:off x="7588371" y="859766"/>
            <a:ext cx="1500996" cy="14319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吹き出し: 円形 36">
            <a:extLst>
              <a:ext uri="{FF2B5EF4-FFF2-40B4-BE49-F238E27FC236}">
                <a16:creationId xmlns:a16="http://schemas.microsoft.com/office/drawing/2014/main" id="{0687A460-7682-42D4-A6D3-D73B2323FEE5}"/>
              </a:ext>
            </a:extLst>
          </p:cNvPr>
          <p:cNvSpPr/>
          <p:nvPr/>
        </p:nvSpPr>
        <p:spPr>
          <a:xfrm>
            <a:off x="4061940" y="2996423"/>
            <a:ext cx="4003760" cy="2282943"/>
          </a:xfrm>
          <a:prstGeom prst="wedgeEllipseCallout">
            <a:avLst>
              <a:gd name="adj1" fmla="val -48288"/>
              <a:gd name="adj2" fmla="val -797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これが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畳み込み</a:t>
            </a:r>
          </a:p>
        </p:txBody>
      </p:sp>
    </p:spTree>
    <p:extLst>
      <p:ext uri="{BB962C8B-B14F-4D97-AF65-F5344CB8AC3E}">
        <p14:creationId xmlns:p14="http://schemas.microsoft.com/office/powerpoint/2010/main" val="3683355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www.fujitsu.com/jp/imagesgig5/p03-03_tcm102-6231091_tcm102-2750236-32.gif">
            <a:extLst>
              <a:ext uri="{FF2B5EF4-FFF2-40B4-BE49-F238E27FC236}">
                <a16:creationId xmlns:a16="http://schemas.microsoft.com/office/drawing/2014/main" id="{41000379-6D55-4FE2-8F1D-906BCE87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03" y="121845"/>
            <a:ext cx="9357144" cy="63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F6AEDF-F693-476B-99BE-C6E1F1590BE4}"/>
              </a:ext>
            </a:extLst>
          </p:cNvPr>
          <p:cNvSpPr/>
          <p:nvPr/>
        </p:nvSpPr>
        <p:spPr>
          <a:xfrm>
            <a:off x="0" y="6580880"/>
            <a:ext cx="1130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https://www.fujitsu.com/jp/about/research/techguide/list/image-compression/</a:t>
            </a:r>
          </a:p>
        </p:txBody>
      </p:sp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2388B37D-BFAA-44A1-B963-65E572FD357E}"/>
              </a:ext>
            </a:extLst>
          </p:cNvPr>
          <p:cNvSpPr/>
          <p:nvPr/>
        </p:nvSpPr>
        <p:spPr>
          <a:xfrm>
            <a:off x="7039154" y="3244486"/>
            <a:ext cx="5152845" cy="2293672"/>
          </a:xfrm>
          <a:prstGeom prst="wedgeEllipseCallout">
            <a:avLst>
              <a:gd name="adj1" fmla="val -34358"/>
              <a:gd name="adj2" fmla="val -122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平均値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で、かいつまむ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ACA87066-C18F-4932-8BC4-E89B91D36F92}"/>
              </a:ext>
            </a:extLst>
          </p:cNvPr>
          <p:cNvSpPr/>
          <p:nvPr/>
        </p:nvSpPr>
        <p:spPr>
          <a:xfrm>
            <a:off x="4074370" y="3343141"/>
            <a:ext cx="2156953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ノイズ除去</a:t>
            </a:r>
          </a:p>
        </p:txBody>
      </p:sp>
    </p:spTree>
    <p:extLst>
      <p:ext uri="{BB962C8B-B14F-4D97-AF65-F5344CB8AC3E}">
        <p14:creationId xmlns:p14="http://schemas.microsoft.com/office/powerpoint/2010/main" val="2451573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A62D5E9-E789-4573-8846-B949A0B94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23621"/>
              </p:ext>
            </p:extLst>
          </p:nvPr>
        </p:nvGraphicFramePr>
        <p:xfrm>
          <a:off x="2032000" y="719665"/>
          <a:ext cx="3778596" cy="351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532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CC8B7CA-70EE-497B-AC18-41613EB4CC5C}"/>
              </a:ext>
            </a:extLst>
          </p:cNvPr>
          <p:cNvSpPr/>
          <p:nvPr/>
        </p:nvSpPr>
        <p:spPr>
          <a:xfrm>
            <a:off x="2253673" y="1948873"/>
            <a:ext cx="2211185" cy="215299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カーブ 3">
            <a:extLst>
              <a:ext uri="{FF2B5EF4-FFF2-40B4-BE49-F238E27FC236}">
                <a16:creationId xmlns:a16="http://schemas.microsoft.com/office/drawing/2014/main" id="{76355238-2371-4E61-BD70-EB3F2203CFA9}"/>
              </a:ext>
            </a:extLst>
          </p:cNvPr>
          <p:cNvSpPr/>
          <p:nvPr/>
        </p:nvSpPr>
        <p:spPr>
          <a:xfrm>
            <a:off x="3454400" y="172720"/>
            <a:ext cx="3616960" cy="8331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A5542D-7735-4940-9A75-548DD1356AE1}"/>
              </a:ext>
            </a:extLst>
          </p:cNvPr>
          <p:cNvSpPr txBox="1"/>
          <p:nvPr/>
        </p:nvSpPr>
        <p:spPr>
          <a:xfrm>
            <a:off x="6381406" y="1123413"/>
            <a:ext cx="5025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(3+2+5+1)/4 = 2.75</a:t>
            </a:r>
            <a:endParaRPr kumimoji="1" lang="ja-JP" altLang="en-US" sz="4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BD981A5-2BB5-4796-AAAD-61A91B85C09A}"/>
              </a:ext>
            </a:extLst>
          </p:cNvPr>
          <p:cNvSpPr/>
          <p:nvPr/>
        </p:nvSpPr>
        <p:spPr>
          <a:xfrm>
            <a:off x="2355273" y="983673"/>
            <a:ext cx="2211185" cy="215299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カーブ 6">
            <a:extLst>
              <a:ext uri="{FF2B5EF4-FFF2-40B4-BE49-F238E27FC236}">
                <a16:creationId xmlns:a16="http://schemas.microsoft.com/office/drawing/2014/main" id="{7D56E20B-C45B-4BAD-B110-4B384ECE6E8F}"/>
              </a:ext>
            </a:extLst>
          </p:cNvPr>
          <p:cNvSpPr/>
          <p:nvPr/>
        </p:nvSpPr>
        <p:spPr>
          <a:xfrm flipV="1">
            <a:off x="3261360" y="4118341"/>
            <a:ext cx="3616960" cy="7703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82CCBB-8818-4C7D-8103-CC65E249E28B}"/>
              </a:ext>
            </a:extLst>
          </p:cNvPr>
          <p:cNvSpPr txBox="1"/>
          <p:nvPr/>
        </p:nvSpPr>
        <p:spPr>
          <a:xfrm>
            <a:off x="6381405" y="3292882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(5+1+2+4)/ = 3</a:t>
            </a:r>
            <a:endParaRPr kumimoji="1" lang="ja-JP" altLang="en-US" sz="4000" dirty="0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BABC8006-759C-4E3B-AF65-49AE3C6A7242}"/>
              </a:ext>
            </a:extLst>
          </p:cNvPr>
          <p:cNvSpPr/>
          <p:nvPr/>
        </p:nvSpPr>
        <p:spPr>
          <a:xfrm>
            <a:off x="7039155" y="4687206"/>
            <a:ext cx="5152845" cy="2293672"/>
          </a:xfrm>
          <a:prstGeom prst="wedgeEllipseCallout">
            <a:avLst>
              <a:gd name="adj1" fmla="val -45597"/>
              <a:gd name="adj2" fmla="val -61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平均値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で、かいつまむ</a:t>
            </a: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1C7A6976-D6B1-4316-A8DE-379CF0B2B790}"/>
              </a:ext>
            </a:extLst>
          </p:cNvPr>
          <p:cNvSpPr/>
          <p:nvPr/>
        </p:nvSpPr>
        <p:spPr>
          <a:xfrm>
            <a:off x="4318210" y="4997372"/>
            <a:ext cx="2156953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ノイズ除去</a:t>
            </a:r>
          </a:p>
        </p:txBody>
      </p:sp>
    </p:spTree>
    <p:extLst>
      <p:ext uri="{BB962C8B-B14F-4D97-AF65-F5344CB8AC3E}">
        <p14:creationId xmlns:p14="http://schemas.microsoft.com/office/powerpoint/2010/main" val="3670988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A62D5E9-E789-4573-8846-B949A0B94B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3778596" cy="351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532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  <p:sp>
        <p:nvSpPr>
          <p:cNvPr id="4" name="矢印: 下カーブ 3">
            <a:extLst>
              <a:ext uri="{FF2B5EF4-FFF2-40B4-BE49-F238E27FC236}">
                <a16:creationId xmlns:a16="http://schemas.microsoft.com/office/drawing/2014/main" id="{76355238-2371-4E61-BD70-EB3F2203CFA9}"/>
              </a:ext>
            </a:extLst>
          </p:cNvPr>
          <p:cNvSpPr/>
          <p:nvPr/>
        </p:nvSpPr>
        <p:spPr>
          <a:xfrm>
            <a:off x="3454400" y="172720"/>
            <a:ext cx="3616960" cy="8331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A5542D-7735-4940-9A75-548DD1356AE1}"/>
              </a:ext>
            </a:extLst>
          </p:cNvPr>
          <p:cNvSpPr txBox="1"/>
          <p:nvPr/>
        </p:nvSpPr>
        <p:spPr>
          <a:xfrm>
            <a:off x="6381406" y="1123413"/>
            <a:ext cx="5025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(3+2+5+1)/4 = 2.75</a:t>
            </a:r>
            <a:endParaRPr kumimoji="1" lang="ja-JP" altLang="en-US" sz="4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BD981A5-2BB5-4796-AAAD-61A91B85C09A}"/>
              </a:ext>
            </a:extLst>
          </p:cNvPr>
          <p:cNvSpPr/>
          <p:nvPr/>
        </p:nvSpPr>
        <p:spPr>
          <a:xfrm>
            <a:off x="2355273" y="983673"/>
            <a:ext cx="2211185" cy="215299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BABC8006-759C-4E3B-AF65-49AE3C6A7242}"/>
              </a:ext>
            </a:extLst>
          </p:cNvPr>
          <p:cNvSpPr/>
          <p:nvPr/>
        </p:nvSpPr>
        <p:spPr>
          <a:xfrm>
            <a:off x="7039155" y="4687206"/>
            <a:ext cx="5569405" cy="2293672"/>
          </a:xfrm>
          <a:prstGeom prst="wedgeEllipseCallout">
            <a:avLst>
              <a:gd name="adj1" fmla="val -45597"/>
              <a:gd name="adj2" fmla="val -61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各セルに同じ重みを定めて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足し合わせる</a:t>
            </a: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1C7A6976-D6B1-4316-A8DE-379CF0B2B790}"/>
              </a:ext>
            </a:extLst>
          </p:cNvPr>
          <p:cNvSpPr/>
          <p:nvPr/>
        </p:nvSpPr>
        <p:spPr>
          <a:xfrm>
            <a:off x="4318210" y="4997372"/>
            <a:ext cx="2156953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ノイズ除去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9CEA5B2-41B1-4A6A-BCAB-3CCD16289C74}"/>
              </a:ext>
            </a:extLst>
          </p:cNvPr>
          <p:cNvSpPr/>
          <p:nvPr/>
        </p:nvSpPr>
        <p:spPr>
          <a:xfrm>
            <a:off x="7547033" y="1831298"/>
            <a:ext cx="3456247" cy="295406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93C1CFA3-4939-41E2-B504-DC8781024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17670"/>
              </p:ext>
            </p:extLst>
          </p:nvPr>
        </p:nvGraphicFramePr>
        <p:xfrm>
          <a:off x="8016239" y="2167708"/>
          <a:ext cx="2636220" cy="243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11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131811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1219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1219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118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A62D5E9-E789-4573-8846-B949A0B94B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3778596" cy="351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532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  <p:sp>
        <p:nvSpPr>
          <p:cNvPr id="4" name="矢印: 下カーブ 3">
            <a:extLst>
              <a:ext uri="{FF2B5EF4-FFF2-40B4-BE49-F238E27FC236}">
                <a16:creationId xmlns:a16="http://schemas.microsoft.com/office/drawing/2014/main" id="{76355238-2371-4E61-BD70-EB3F2203CFA9}"/>
              </a:ext>
            </a:extLst>
          </p:cNvPr>
          <p:cNvSpPr/>
          <p:nvPr/>
        </p:nvSpPr>
        <p:spPr>
          <a:xfrm>
            <a:off x="3454400" y="172720"/>
            <a:ext cx="3616960" cy="8331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A5542D-7735-4940-9A75-548DD1356AE1}"/>
              </a:ext>
            </a:extLst>
          </p:cNvPr>
          <p:cNvSpPr txBox="1"/>
          <p:nvPr/>
        </p:nvSpPr>
        <p:spPr>
          <a:xfrm>
            <a:off x="6381406" y="1123413"/>
            <a:ext cx="5025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(3+2+5+1)/4 = 2.75</a:t>
            </a:r>
            <a:endParaRPr kumimoji="1" lang="ja-JP" altLang="en-US" sz="4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BD981A5-2BB5-4796-AAAD-61A91B85C09A}"/>
              </a:ext>
            </a:extLst>
          </p:cNvPr>
          <p:cNvSpPr/>
          <p:nvPr/>
        </p:nvSpPr>
        <p:spPr>
          <a:xfrm>
            <a:off x="2355273" y="983673"/>
            <a:ext cx="2211185" cy="215299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BABC8006-759C-4E3B-AF65-49AE3C6A7242}"/>
              </a:ext>
            </a:extLst>
          </p:cNvPr>
          <p:cNvSpPr/>
          <p:nvPr/>
        </p:nvSpPr>
        <p:spPr>
          <a:xfrm>
            <a:off x="7039155" y="4687206"/>
            <a:ext cx="5569405" cy="2293672"/>
          </a:xfrm>
          <a:prstGeom prst="wedgeEllipseCallout">
            <a:avLst>
              <a:gd name="adj1" fmla="val -45597"/>
              <a:gd name="adj2" fmla="val -61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各セルに同じ重みを定めて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足し合わせる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9CEA5B2-41B1-4A6A-BCAB-3CCD16289C74}"/>
              </a:ext>
            </a:extLst>
          </p:cNvPr>
          <p:cNvSpPr/>
          <p:nvPr/>
        </p:nvSpPr>
        <p:spPr>
          <a:xfrm>
            <a:off x="7547033" y="1831298"/>
            <a:ext cx="3456247" cy="295406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93C1CFA3-4939-41E2-B504-DC8781024660}"/>
              </a:ext>
            </a:extLst>
          </p:cNvPr>
          <p:cNvGraphicFramePr>
            <a:graphicFrameLocks noGrp="1"/>
          </p:cNvGraphicFramePr>
          <p:nvPr/>
        </p:nvGraphicFramePr>
        <p:xfrm>
          <a:off x="8016239" y="2167708"/>
          <a:ext cx="2636220" cy="243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11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131811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1219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1219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0C40E0-0793-4958-AA81-7EAC748FD600}"/>
              </a:ext>
            </a:extLst>
          </p:cNvPr>
          <p:cNvSpPr txBox="1"/>
          <p:nvPr/>
        </p:nvSpPr>
        <p:spPr>
          <a:xfrm>
            <a:off x="1395605" y="4670332"/>
            <a:ext cx="44149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3x0.25 + 2x0.25</a:t>
            </a:r>
          </a:p>
          <a:p>
            <a:r>
              <a:rPr lang="en-US" altLang="ja-JP" sz="4000" dirty="0"/>
              <a:t>+ 5x0.25 + 1x0.25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83423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A62D5E9-E789-4573-8846-B949A0B94BE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3778596" cy="351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532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  <p:sp>
        <p:nvSpPr>
          <p:cNvPr id="4" name="矢印: 下カーブ 3">
            <a:extLst>
              <a:ext uri="{FF2B5EF4-FFF2-40B4-BE49-F238E27FC236}">
                <a16:creationId xmlns:a16="http://schemas.microsoft.com/office/drawing/2014/main" id="{76355238-2371-4E61-BD70-EB3F2203CFA9}"/>
              </a:ext>
            </a:extLst>
          </p:cNvPr>
          <p:cNvSpPr/>
          <p:nvPr/>
        </p:nvSpPr>
        <p:spPr>
          <a:xfrm>
            <a:off x="3454400" y="172720"/>
            <a:ext cx="3616960" cy="8331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A5542D-7735-4940-9A75-548DD1356AE1}"/>
              </a:ext>
            </a:extLst>
          </p:cNvPr>
          <p:cNvSpPr txBox="1"/>
          <p:nvPr/>
        </p:nvSpPr>
        <p:spPr>
          <a:xfrm>
            <a:off x="6381406" y="1123413"/>
            <a:ext cx="5025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(3+2+5+1)/4 = 2.75</a:t>
            </a:r>
            <a:endParaRPr kumimoji="1" lang="ja-JP" altLang="en-US" sz="4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BD981A5-2BB5-4796-AAAD-61A91B85C09A}"/>
              </a:ext>
            </a:extLst>
          </p:cNvPr>
          <p:cNvSpPr/>
          <p:nvPr/>
        </p:nvSpPr>
        <p:spPr>
          <a:xfrm>
            <a:off x="2355273" y="983673"/>
            <a:ext cx="2211185" cy="215299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BABC8006-759C-4E3B-AF65-49AE3C6A7242}"/>
              </a:ext>
            </a:extLst>
          </p:cNvPr>
          <p:cNvSpPr/>
          <p:nvPr/>
        </p:nvSpPr>
        <p:spPr>
          <a:xfrm>
            <a:off x="7039155" y="4687206"/>
            <a:ext cx="5569405" cy="2293672"/>
          </a:xfrm>
          <a:prstGeom prst="wedgeEllipseCallout">
            <a:avLst>
              <a:gd name="adj1" fmla="val -45597"/>
              <a:gd name="adj2" fmla="val -61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各セルに同じ重みを定めて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足し合わせる</a:t>
            </a:r>
          </a:p>
        </p:txBody>
      </p: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1C7A6976-D6B1-4316-A8DE-379CF0B2B790}"/>
              </a:ext>
            </a:extLst>
          </p:cNvPr>
          <p:cNvSpPr/>
          <p:nvPr/>
        </p:nvSpPr>
        <p:spPr>
          <a:xfrm>
            <a:off x="1449428" y="4997372"/>
            <a:ext cx="5025735" cy="1829584"/>
          </a:xfrm>
          <a:prstGeom prst="wedgeEllipseCallout">
            <a:avLst>
              <a:gd name="adj1" fmla="val 72296"/>
              <a:gd name="adj2" fmla="val -13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「均一フィルタをかぶせる」と言う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9CEA5B2-41B1-4A6A-BCAB-3CCD16289C74}"/>
              </a:ext>
            </a:extLst>
          </p:cNvPr>
          <p:cNvSpPr/>
          <p:nvPr/>
        </p:nvSpPr>
        <p:spPr>
          <a:xfrm>
            <a:off x="7547033" y="1831298"/>
            <a:ext cx="3456247" cy="295406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93C1CFA3-4939-41E2-B504-DC8781024660}"/>
              </a:ext>
            </a:extLst>
          </p:cNvPr>
          <p:cNvGraphicFramePr>
            <a:graphicFrameLocks noGrp="1"/>
          </p:cNvGraphicFramePr>
          <p:nvPr/>
        </p:nvGraphicFramePr>
        <p:xfrm>
          <a:off x="8016239" y="2167708"/>
          <a:ext cx="2636220" cy="243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11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131811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1219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1219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91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ソーベルフィルタ">
            <a:extLst>
              <a:ext uri="{FF2B5EF4-FFF2-40B4-BE49-F238E27FC236}">
                <a16:creationId xmlns:a16="http://schemas.microsoft.com/office/drawing/2014/main" id="{BC4037DE-47B4-428F-BDE7-174D77569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46" y="2503170"/>
            <a:ext cx="7789107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EAD19701-FFE3-452E-946F-F9B6746C326F}"/>
              </a:ext>
            </a:extLst>
          </p:cNvPr>
          <p:cNvSpPr/>
          <p:nvPr/>
        </p:nvSpPr>
        <p:spPr>
          <a:xfrm>
            <a:off x="6886755" y="135526"/>
            <a:ext cx="5152845" cy="2293672"/>
          </a:xfrm>
          <a:prstGeom prst="wedgeEllipseCallout">
            <a:avLst>
              <a:gd name="adj1" fmla="val -53681"/>
              <a:gd name="adj2" fmla="val 48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どうする？</a:t>
            </a:r>
            <a:endParaRPr kumimoji="1" lang="ja-JP" altLang="en-US" sz="36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A7D5EB65-36CE-4775-97D8-BE23707072B2}"/>
              </a:ext>
            </a:extLst>
          </p:cNvPr>
          <p:cNvSpPr/>
          <p:nvPr/>
        </p:nvSpPr>
        <p:spPr>
          <a:xfrm>
            <a:off x="1432560" y="232332"/>
            <a:ext cx="2925839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輪郭を取り出す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AB8DA5-34B7-47EE-A1B1-67A1EA262E77}"/>
              </a:ext>
            </a:extLst>
          </p:cNvPr>
          <p:cNvSpPr txBox="1"/>
          <p:nvPr/>
        </p:nvSpPr>
        <p:spPr>
          <a:xfrm>
            <a:off x="3840480" y="6353142"/>
            <a:ext cx="835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https://www.mitani-visual.jp/mivlog/imageprocessing/sobel001.php</a:t>
            </a:r>
          </a:p>
        </p:txBody>
      </p:sp>
    </p:spTree>
    <p:extLst>
      <p:ext uri="{BB962C8B-B14F-4D97-AF65-F5344CB8AC3E}">
        <p14:creationId xmlns:p14="http://schemas.microsoft.com/office/powerpoint/2010/main" val="2911955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ソーベルフィルタ">
            <a:extLst>
              <a:ext uri="{FF2B5EF4-FFF2-40B4-BE49-F238E27FC236}">
                <a16:creationId xmlns:a16="http://schemas.microsoft.com/office/drawing/2014/main" id="{BC4037DE-47B4-428F-BDE7-174D77569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46" y="2503170"/>
            <a:ext cx="7789107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EAD19701-FFE3-452E-946F-F9B6746C326F}"/>
              </a:ext>
            </a:extLst>
          </p:cNvPr>
          <p:cNvSpPr/>
          <p:nvPr/>
        </p:nvSpPr>
        <p:spPr>
          <a:xfrm>
            <a:off x="6886755" y="135526"/>
            <a:ext cx="5152845" cy="2293672"/>
          </a:xfrm>
          <a:prstGeom prst="wedgeEllipseCallout">
            <a:avLst>
              <a:gd name="adj1" fmla="val -53681"/>
              <a:gd name="adj2" fmla="val 48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どうする？</a:t>
            </a:r>
            <a:endParaRPr kumimoji="1" lang="ja-JP" altLang="en-US" sz="36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A7D5EB65-36CE-4775-97D8-BE23707072B2}"/>
              </a:ext>
            </a:extLst>
          </p:cNvPr>
          <p:cNvSpPr/>
          <p:nvPr/>
        </p:nvSpPr>
        <p:spPr>
          <a:xfrm>
            <a:off x="1432560" y="232332"/>
            <a:ext cx="2925839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輪郭を取り出す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F777DA-4AAB-4BC2-83AD-97EC9EF3323C}"/>
              </a:ext>
            </a:extLst>
          </p:cNvPr>
          <p:cNvSpPr txBox="1"/>
          <p:nvPr/>
        </p:nvSpPr>
        <p:spPr>
          <a:xfrm>
            <a:off x="3840480" y="6353142"/>
            <a:ext cx="835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https://www.mitani-visual.jp/mivlog/imageprocessing/sobel001.php</a:t>
            </a:r>
          </a:p>
        </p:txBody>
      </p:sp>
      <p:pic>
        <p:nvPicPr>
          <p:cNvPr id="2050" name="Picture 2" descr="ソーベルフィルタ">
            <a:extLst>
              <a:ext uri="{FF2B5EF4-FFF2-40B4-BE49-F238E27FC236}">
                <a16:creationId xmlns:a16="http://schemas.microsoft.com/office/drawing/2014/main" id="{222EC088-DCDB-4206-97C0-98E50714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080" y="61554"/>
            <a:ext cx="44196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96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981AC3A2-23F7-44DE-8842-F28E0B3BC247}"/>
              </a:ext>
            </a:extLst>
          </p:cNvPr>
          <p:cNvSpPr/>
          <p:nvPr/>
        </p:nvSpPr>
        <p:spPr>
          <a:xfrm>
            <a:off x="1432560" y="232332"/>
            <a:ext cx="2925839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輪郭を取り出す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63AA9C3-35D6-4321-A96B-8E1601E53AA4}"/>
              </a:ext>
            </a:extLst>
          </p:cNvPr>
          <p:cNvSpPr/>
          <p:nvPr/>
        </p:nvSpPr>
        <p:spPr>
          <a:xfrm>
            <a:off x="6886755" y="135526"/>
            <a:ext cx="5152845" cy="2293672"/>
          </a:xfrm>
          <a:prstGeom prst="wedgeEllipseCallout">
            <a:avLst>
              <a:gd name="adj1" fmla="val -53681"/>
              <a:gd name="adj2" fmla="val 48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どうする？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68956F-4417-4F09-B99B-AF3B72F57966}"/>
              </a:ext>
            </a:extLst>
          </p:cNvPr>
          <p:cNvSpPr/>
          <p:nvPr/>
        </p:nvSpPr>
        <p:spPr>
          <a:xfrm>
            <a:off x="121920" y="297688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FE2D3A-E149-4B46-8DBE-B92BA0B4C900}"/>
              </a:ext>
            </a:extLst>
          </p:cNvPr>
          <p:cNvSpPr/>
          <p:nvPr/>
        </p:nvSpPr>
        <p:spPr>
          <a:xfrm>
            <a:off x="2377440" y="324104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2D844-2B34-46C1-ABE4-B9325230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画像あるところに、</a:t>
            </a:r>
            <a:r>
              <a:rPr lang="en-US" altLang="ja-JP" dirty="0"/>
              <a:t>AI</a:t>
            </a:r>
            <a:r>
              <a:rPr lang="ja-JP" altLang="en-US" dirty="0"/>
              <a:t>学習あり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E28C4-4D37-4783-94AB-E980AD3C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医学のどこに画像があるか</a:t>
            </a:r>
            <a:endParaRPr kumimoji="1" lang="en-US" altLang="ja-JP" dirty="0"/>
          </a:p>
          <a:p>
            <a:pPr lvl="1"/>
            <a:r>
              <a:rPr lang="ja-JP" altLang="en-US" dirty="0"/>
              <a:t>放射線診断画像</a:t>
            </a:r>
            <a:endParaRPr lang="en-US" altLang="ja-JP" dirty="0"/>
          </a:p>
          <a:p>
            <a:pPr lvl="1"/>
            <a:r>
              <a:rPr kumimoji="1" lang="ja-JP" altLang="en-US" dirty="0"/>
              <a:t>病理診断画像（顕微標本画像）</a:t>
            </a:r>
            <a:endParaRPr kumimoji="1" lang="en-US" altLang="ja-JP" dirty="0"/>
          </a:p>
          <a:p>
            <a:pPr lvl="1"/>
            <a:r>
              <a:rPr lang="ja-JP" altLang="en-US" dirty="0"/>
              <a:t>基礎医学研究画像</a:t>
            </a:r>
            <a:endParaRPr lang="en-US" altLang="ja-JP" dirty="0"/>
          </a:p>
          <a:p>
            <a:r>
              <a:rPr kumimoji="1" lang="ja-JP" altLang="en-US" dirty="0"/>
              <a:t>法・犯罪のどこに画像があるか</a:t>
            </a:r>
            <a:endParaRPr kumimoji="1" lang="en-US" altLang="ja-JP" dirty="0"/>
          </a:p>
          <a:p>
            <a:pPr lvl="1"/>
            <a:r>
              <a:rPr lang="ja-JP" altLang="en-US" dirty="0"/>
              <a:t>犯罪に関わる写真・映画</a:t>
            </a:r>
            <a:endParaRPr lang="en-US" altLang="ja-JP" dirty="0"/>
          </a:p>
          <a:p>
            <a:pPr lvl="1"/>
            <a:r>
              <a:rPr kumimoji="1" lang="ja-JP" altLang="en-US" dirty="0"/>
              <a:t>犯罪に関わる人の</a:t>
            </a:r>
            <a:endParaRPr kumimoji="1" lang="en-US" altLang="ja-JP" dirty="0"/>
          </a:p>
          <a:p>
            <a:pPr lvl="2"/>
            <a:r>
              <a:rPr lang="ja-JP" altLang="en-US" dirty="0"/>
              <a:t>放射線診断機器の画像</a:t>
            </a:r>
            <a:endParaRPr lang="en-US" altLang="ja-JP" dirty="0"/>
          </a:p>
          <a:p>
            <a:pPr lvl="2"/>
            <a:r>
              <a:rPr kumimoji="1" lang="ja-JP" altLang="en-US" dirty="0"/>
              <a:t>顕微標本画像</a:t>
            </a:r>
            <a:endParaRPr kumimoji="1" lang="en-US" altLang="ja-JP" dirty="0"/>
          </a:p>
          <a:p>
            <a:pPr lvl="2"/>
            <a:r>
              <a:rPr lang="ja-JP" altLang="en-US" dirty="0"/>
              <a:t>その他：模様（生体認証対象物：歯形・指紋・虹彩・・・）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032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981AC3A2-23F7-44DE-8842-F28E0B3BC247}"/>
              </a:ext>
            </a:extLst>
          </p:cNvPr>
          <p:cNvSpPr/>
          <p:nvPr/>
        </p:nvSpPr>
        <p:spPr>
          <a:xfrm>
            <a:off x="1432560" y="232332"/>
            <a:ext cx="2925839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輪郭を取り出す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63AA9C3-35D6-4321-A96B-8E1601E53AA4}"/>
              </a:ext>
            </a:extLst>
          </p:cNvPr>
          <p:cNvSpPr/>
          <p:nvPr/>
        </p:nvSpPr>
        <p:spPr>
          <a:xfrm>
            <a:off x="6886755" y="135526"/>
            <a:ext cx="5152845" cy="2293672"/>
          </a:xfrm>
          <a:prstGeom prst="wedgeEllipseCallout">
            <a:avLst>
              <a:gd name="adj1" fmla="val -53681"/>
              <a:gd name="adj2" fmla="val 48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どうする？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68956F-4417-4F09-B99B-AF3B72F57966}"/>
              </a:ext>
            </a:extLst>
          </p:cNvPr>
          <p:cNvSpPr/>
          <p:nvPr/>
        </p:nvSpPr>
        <p:spPr>
          <a:xfrm>
            <a:off x="121920" y="297688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FE2D3A-E149-4B46-8DBE-B92BA0B4C900}"/>
              </a:ext>
            </a:extLst>
          </p:cNvPr>
          <p:cNvSpPr/>
          <p:nvPr/>
        </p:nvSpPr>
        <p:spPr>
          <a:xfrm>
            <a:off x="2377440" y="324104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12">
            <a:extLst>
              <a:ext uri="{FF2B5EF4-FFF2-40B4-BE49-F238E27FC236}">
                <a16:creationId xmlns:a16="http://schemas.microsoft.com/office/drawing/2014/main" id="{3C713758-C31B-4A30-A571-A7D3F9239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20658"/>
              </p:ext>
            </p:extLst>
          </p:nvPr>
        </p:nvGraphicFramePr>
        <p:xfrm>
          <a:off x="1478280" y="3449320"/>
          <a:ext cx="1798320" cy="174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73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73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8" name="矢印: 下カーブ 7">
            <a:extLst>
              <a:ext uri="{FF2B5EF4-FFF2-40B4-BE49-F238E27FC236}">
                <a16:creationId xmlns:a16="http://schemas.microsoft.com/office/drawing/2014/main" id="{C3C792EE-B252-4F88-8B82-71078D0D267E}"/>
              </a:ext>
            </a:extLst>
          </p:cNvPr>
          <p:cNvSpPr/>
          <p:nvPr/>
        </p:nvSpPr>
        <p:spPr>
          <a:xfrm>
            <a:off x="2458720" y="2713678"/>
            <a:ext cx="4719320" cy="8331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77A752-C084-4C1F-BCC5-5C5FCA75968C}"/>
              </a:ext>
            </a:extLst>
          </p:cNvPr>
          <p:cNvSpPr txBox="1"/>
          <p:nvPr/>
        </p:nvSpPr>
        <p:spPr>
          <a:xfrm>
            <a:off x="6096000" y="3614624"/>
            <a:ext cx="4285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(-1)x1 + 1x2 </a:t>
            </a:r>
          </a:p>
          <a:p>
            <a:r>
              <a:rPr kumimoji="1" lang="en-US" altLang="ja-JP" sz="4000" dirty="0"/>
              <a:t>+ (-1)x1+1x2 = 2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5237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981AC3A2-23F7-44DE-8842-F28E0B3BC247}"/>
              </a:ext>
            </a:extLst>
          </p:cNvPr>
          <p:cNvSpPr/>
          <p:nvPr/>
        </p:nvSpPr>
        <p:spPr>
          <a:xfrm>
            <a:off x="1432560" y="232332"/>
            <a:ext cx="2925839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輪郭を取り出す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63AA9C3-35D6-4321-A96B-8E1601E53AA4}"/>
              </a:ext>
            </a:extLst>
          </p:cNvPr>
          <p:cNvSpPr/>
          <p:nvPr/>
        </p:nvSpPr>
        <p:spPr>
          <a:xfrm>
            <a:off x="6886755" y="135526"/>
            <a:ext cx="5152845" cy="2293672"/>
          </a:xfrm>
          <a:prstGeom prst="wedgeEllipseCallout">
            <a:avLst>
              <a:gd name="adj1" fmla="val -53681"/>
              <a:gd name="adj2" fmla="val 48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どうする？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68956F-4417-4F09-B99B-AF3B72F57966}"/>
              </a:ext>
            </a:extLst>
          </p:cNvPr>
          <p:cNvSpPr/>
          <p:nvPr/>
        </p:nvSpPr>
        <p:spPr>
          <a:xfrm>
            <a:off x="121920" y="297688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FE2D3A-E149-4B46-8DBE-B92BA0B4C900}"/>
              </a:ext>
            </a:extLst>
          </p:cNvPr>
          <p:cNvSpPr/>
          <p:nvPr/>
        </p:nvSpPr>
        <p:spPr>
          <a:xfrm>
            <a:off x="2377440" y="324104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12">
            <a:extLst>
              <a:ext uri="{FF2B5EF4-FFF2-40B4-BE49-F238E27FC236}">
                <a16:creationId xmlns:a16="http://schemas.microsoft.com/office/drawing/2014/main" id="{3C713758-C31B-4A30-A571-A7D3F9239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552139"/>
              </p:ext>
            </p:extLst>
          </p:nvPr>
        </p:nvGraphicFramePr>
        <p:xfrm>
          <a:off x="350520" y="3434080"/>
          <a:ext cx="1798320" cy="174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73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73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8" name="矢印: 下カーブ 7">
            <a:extLst>
              <a:ext uri="{FF2B5EF4-FFF2-40B4-BE49-F238E27FC236}">
                <a16:creationId xmlns:a16="http://schemas.microsoft.com/office/drawing/2014/main" id="{C3C792EE-B252-4F88-8B82-71078D0D267E}"/>
              </a:ext>
            </a:extLst>
          </p:cNvPr>
          <p:cNvSpPr/>
          <p:nvPr/>
        </p:nvSpPr>
        <p:spPr>
          <a:xfrm>
            <a:off x="1330960" y="2713678"/>
            <a:ext cx="5847080" cy="8331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77A752-C084-4C1F-BCC5-5C5FCA75968C}"/>
              </a:ext>
            </a:extLst>
          </p:cNvPr>
          <p:cNvSpPr txBox="1"/>
          <p:nvPr/>
        </p:nvSpPr>
        <p:spPr>
          <a:xfrm>
            <a:off x="6096000" y="3614624"/>
            <a:ext cx="4285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(-1)x1 + 1x</a:t>
            </a:r>
            <a:r>
              <a:rPr kumimoji="1" lang="en-US" altLang="ja-JP" sz="4000" dirty="0">
                <a:highlight>
                  <a:srgbClr val="FFFF00"/>
                </a:highlight>
              </a:rPr>
              <a:t>1</a:t>
            </a:r>
            <a:r>
              <a:rPr kumimoji="1" lang="en-US" altLang="ja-JP" sz="4000" dirty="0"/>
              <a:t> </a:t>
            </a:r>
          </a:p>
          <a:p>
            <a:r>
              <a:rPr kumimoji="1" lang="en-US" altLang="ja-JP" sz="4000" dirty="0"/>
              <a:t>+ (-1)x1+1x</a:t>
            </a:r>
            <a:r>
              <a:rPr kumimoji="1" lang="en-US" altLang="ja-JP" sz="4000" dirty="0">
                <a:highlight>
                  <a:srgbClr val="FFFF00"/>
                </a:highlight>
              </a:rPr>
              <a:t>1</a:t>
            </a:r>
            <a:r>
              <a:rPr kumimoji="1" lang="en-US" altLang="ja-JP" sz="4000" dirty="0"/>
              <a:t> = 0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0153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981AC3A2-23F7-44DE-8842-F28E0B3BC247}"/>
              </a:ext>
            </a:extLst>
          </p:cNvPr>
          <p:cNvSpPr/>
          <p:nvPr/>
        </p:nvSpPr>
        <p:spPr>
          <a:xfrm>
            <a:off x="1432560" y="232332"/>
            <a:ext cx="2925839" cy="1829584"/>
          </a:xfrm>
          <a:prstGeom prst="wedgeEllipseCallout">
            <a:avLst>
              <a:gd name="adj1" fmla="val 104844"/>
              <a:gd name="adj2" fmla="val 114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輪郭を取り出す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063AA9C3-35D6-4321-A96B-8E1601E53AA4}"/>
              </a:ext>
            </a:extLst>
          </p:cNvPr>
          <p:cNvSpPr/>
          <p:nvPr/>
        </p:nvSpPr>
        <p:spPr>
          <a:xfrm>
            <a:off x="6886755" y="135526"/>
            <a:ext cx="5152845" cy="2293672"/>
          </a:xfrm>
          <a:prstGeom prst="wedgeEllipseCallout">
            <a:avLst>
              <a:gd name="adj1" fmla="val -53681"/>
              <a:gd name="adj2" fmla="val 48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どうする？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68956F-4417-4F09-B99B-AF3B72F57966}"/>
              </a:ext>
            </a:extLst>
          </p:cNvPr>
          <p:cNvSpPr/>
          <p:nvPr/>
        </p:nvSpPr>
        <p:spPr>
          <a:xfrm>
            <a:off x="121920" y="297688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FE2D3A-E149-4B46-8DBE-B92BA0B4C900}"/>
              </a:ext>
            </a:extLst>
          </p:cNvPr>
          <p:cNvSpPr/>
          <p:nvPr/>
        </p:nvSpPr>
        <p:spPr>
          <a:xfrm>
            <a:off x="2377440" y="324104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12">
            <a:extLst>
              <a:ext uri="{FF2B5EF4-FFF2-40B4-BE49-F238E27FC236}">
                <a16:creationId xmlns:a16="http://schemas.microsoft.com/office/drawing/2014/main" id="{3C713758-C31B-4A30-A571-A7D3F9239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19022"/>
              </p:ext>
            </p:extLst>
          </p:nvPr>
        </p:nvGraphicFramePr>
        <p:xfrm>
          <a:off x="2895479" y="3480370"/>
          <a:ext cx="1798320" cy="174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73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73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8" name="矢印: 下カーブ 7">
            <a:extLst>
              <a:ext uri="{FF2B5EF4-FFF2-40B4-BE49-F238E27FC236}">
                <a16:creationId xmlns:a16="http://schemas.microsoft.com/office/drawing/2014/main" id="{C3C792EE-B252-4F88-8B82-71078D0D267E}"/>
              </a:ext>
            </a:extLst>
          </p:cNvPr>
          <p:cNvSpPr/>
          <p:nvPr/>
        </p:nvSpPr>
        <p:spPr>
          <a:xfrm>
            <a:off x="3596640" y="2713678"/>
            <a:ext cx="3581400" cy="8331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77A752-C084-4C1F-BCC5-5C5FCA75968C}"/>
              </a:ext>
            </a:extLst>
          </p:cNvPr>
          <p:cNvSpPr txBox="1"/>
          <p:nvPr/>
        </p:nvSpPr>
        <p:spPr>
          <a:xfrm>
            <a:off x="6096000" y="3614624"/>
            <a:ext cx="4285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(-1)x</a:t>
            </a:r>
            <a:r>
              <a:rPr kumimoji="1" lang="en-US" altLang="ja-JP" sz="4000" dirty="0">
                <a:highlight>
                  <a:srgbClr val="FFFF00"/>
                </a:highlight>
              </a:rPr>
              <a:t>2</a:t>
            </a:r>
            <a:r>
              <a:rPr kumimoji="1" lang="en-US" altLang="ja-JP" sz="4000" dirty="0"/>
              <a:t> + 1x</a:t>
            </a:r>
            <a:r>
              <a:rPr kumimoji="1" lang="en-US" altLang="ja-JP" sz="4000" dirty="0">
                <a:highlight>
                  <a:srgbClr val="FFFF00"/>
                </a:highlight>
              </a:rPr>
              <a:t>2</a:t>
            </a:r>
            <a:r>
              <a:rPr kumimoji="1" lang="en-US" altLang="ja-JP" sz="4000" dirty="0"/>
              <a:t> </a:t>
            </a:r>
          </a:p>
          <a:p>
            <a:r>
              <a:rPr kumimoji="1" lang="en-US" altLang="ja-JP" sz="4000" dirty="0"/>
              <a:t>+ (-1)x</a:t>
            </a:r>
            <a:r>
              <a:rPr kumimoji="1" lang="en-US" altLang="ja-JP" sz="4000" dirty="0">
                <a:highlight>
                  <a:srgbClr val="FFFF00"/>
                </a:highlight>
              </a:rPr>
              <a:t>2</a:t>
            </a:r>
            <a:r>
              <a:rPr kumimoji="1" lang="en-US" altLang="ja-JP" sz="4000" dirty="0"/>
              <a:t>+1x</a:t>
            </a:r>
            <a:r>
              <a:rPr kumimoji="1" lang="en-US" altLang="ja-JP" sz="4000" dirty="0">
                <a:highlight>
                  <a:srgbClr val="FFFF00"/>
                </a:highlight>
              </a:rPr>
              <a:t>2</a:t>
            </a:r>
            <a:r>
              <a:rPr kumimoji="1" lang="en-US" altLang="ja-JP" sz="4000" dirty="0"/>
              <a:t> = 0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3532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217306F-35F7-4D20-A38B-F5E157D2E909}"/>
              </a:ext>
            </a:extLst>
          </p:cNvPr>
          <p:cNvSpPr/>
          <p:nvPr/>
        </p:nvSpPr>
        <p:spPr>
          <a:xfrm>
            <a:off x="254000" y="1524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68D0B27-FBDC-4EE7-98E6-D73001F171FB}"/>
              </a:ext>
            </a:extLst>
          </p:cNvPr>
          <p:cNvSpPr/>
          <p:nvPr/>
        </p:nvSpPr>
        <p:spPr>
          <a:xfrm>
            <a:off x="2509520" y="27940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2">
            <a:extLst>
              <a:ext uri="{FF2B5EF4-FFF2-40B4-BE49-F238E27FC236}">
                <a16:creationId xmlns:a16="http://schemas.microsoft.com/office/drawing/2014/main" id="{7F2B13AB-A1A7-4F4C-ACE3-F6B09A7C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930077"/>
              </p:ext>
            </p:extLst>
          </p:nvPr>
        </p:nvGraphicFramePr>
        <p:xfrm>
          <a:off x="1610360" y="487680"/>
          <a:ext cx="1798320" cy="174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73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73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DCDC8F-2B65-489C-A9AB-EB2183549132}"/>
              </a:ext>
            </a:extLst>
          </p:cNvPr>
          <p:cNvSpPr/>
          <p:nvPr/>
        </p:nvSpPr>
        <p:spPr>
          <a:xfrm>
            <a:off x="6400800" y="1524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BC6339-2D3C-4B5F-835B-B3EECDA584F1}"/>
              </a:ext>
            </a:extLst>
          </p:cNvPr>
          <p:cNvSpPr/>
          <p:nvPr/>
        </p:nvSpPr>
        <p:spPr>
          <a:xfrm>
            <a:off x="8656320" y="27940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12">
            <a:extLst>
              <a:ext uri="{FF2B5EF4-FFF2-40B4-BE49-F238E27FC236}">
                <a16:creationId xmlns:a16="http://schemas.microsoft.com/office/drawing/2014/main" id="{0FF6399F-9D11-4F4A-B666-CF5A02FB9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32570"/>
              </p:ext>
            </p:extLst>
          </p:nvPr>
        </p:nvGraphicFramePr>
        <p:xfrm>
          <a:off x="6629400" y="472440"/>
          <a:ext cx="1798320" cy="174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73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73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921417-6B84-48EE-BECD-233564D624CA}"/>
              </a:ext>
            </a:extLst>
          </p:cNvPr>
          <p:cNvSpPr/>
          <p:nvPr/>
        </p:nvSpPr>
        <p:spPr>
          <a:xfrm>
            <a:off x="6400800" y="344424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E2933F-AF30-4FCD-9F8E-D4F711CB314E}"/>
              </a:ext>
            </a:extLst>
          </p:cNvPr>
          <p:cNvSpPr/>
          <p:nvPr/>
        </p:nvSpPr>
        <p:spPr>
          <a:xfrm>
            <a:off x="8656320" y="370840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12">
            <a:extLst>
              <a:ext uri="{FF2B5EF4-FFF2-40B4-BE49-F238E27FC236}">
                <a16:creationId xmlns:a16="http://schemas.microsoft.com/office/drawing/2014/main" id="{F2FA163C-92E7-4D08-AEC4-980D72FEE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38075"/>
              </p:ext>
            </p:extLst>
          </p:nvPr>
        </p:nvGraphicFramePr>
        <p:xfrm>
          <a:off x="9174359" y="3947730"/>
          <a:ext cx="1798320" cy="174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73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73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-1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944BC4-C4F7-4B3B-8B92-929EC5F8BF3B}"/>
              </a:ext>
            </a:extLst>
          </p:cNvPr>
          <p:cNvSpPr txBox="1"/>
          <p:nvPr/>
        </p:nvSpPr>
        <p:spPr>
          <a:xfrm>
            <a:off x="841281" y="2218820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/>
              <a:t>2</a:t>
            </a:r>
            <a:endParaRPr kumimoji="1" lang="ja-JP" altLang="en-US" sz="7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CD33B6-02AF-4AA1-8AEB-44D363AA40BC}"/>
              </a:ext>
            </a:extLst>
          </p:cNvPr>
          <p:cNvSpPr txBox="1"/>
          <p:nvPr/>
        </p:nvSpPr>
        <p:spPr>
          <a:xfrm>
            <a:off x="6771972" y="5642431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/>
              <a:t>0</a:t>
            </a:r>
            <a:endParaRPr kumimoji="1" lang="ja-JP" altLang="en-US" sz="7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56556-55F3-48BB-818B-15543920F6B3}"/>
              </a:ext>
            </a:extLst>
          </p:cNvPr>
          <p:cNvSpPr txBox="1"/>
          <p:nvPr/>
        </p:nvSpPr>
        <p:spPr>
          <a:xfrm>
            <a:off x="6771972" y="2218819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/>
              <a:t>0</a:t>
            </a:r>
            <a:endParaRPr kumimoji="1" lang="ja-JP" altLang="en-US" sz="7200" dirty="0"/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1959BDE1-3A5B-41D1-AD5E-AA54204BDA18}"/>
              </a:ext>
            </a:extLst>
          </p:cNvPr>
          <p:cNvSpPr/>
          <p:nvPr/>
        </p:nvSpPr>
        <p:spPr>
          <a:xfrm>
            <a:off x="884282" y="3864526"/>
            <a:ext cx="3403238" cy="2597234"/>
          </a:xfrm>
          <a:prstGeom prst="wedgeEllipseCallout">
            <a:avLst>
              <a:gd name="adj1" fmla="val 93798"/>
              <a:gd name="adj2" fmla="val -417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輪郭でないと０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輪郭だと</a:t>
            </a:r>
            <a:r>
              <a:rPr lang="en-US" altLang="ja-JP" sz="3200" dirty="0">
                <a:solidFill>
                  <a:schemeClr val="tx1"/>
                </a:solidFill>
              </a:rPr>
              <a:t>0</a:t>
            </a:r>
            <a:r>
              <a:rPr lang="ja-JP" altLang="en-US" sz="3200" dirty="0">
                <a:solidFill>
                  <a:schemeClr val="tx1"/>
                </a:solidFill>
              </a:rPr>
              <a:t>以外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951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12">
            <a:extLst>
              <a:ext uri="{FF2B5EF4-FFF2-40B4-BE49-F238E27FC236}">
                <a16:creationId xmlns:a16="http://schemas.microsoft.com/office/drawing/2014/main" id="{E1B7FF3D-DF7C-4657-AFCE-499195371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04952"/>
              </p:ext>
            </p:extLst>
          </p:nvPr>
        </p:nvGraphicFramePr>
        <p:xfrm>
          <a:off x="873759" y="3251200"/>
          <a:ext cx="2636220" cy="243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11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131811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1219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-1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400" dirty="0"/>
                        <a:t>1</a:t>
                      </a:r>
                      <a:endParaRPr kumimoji="1" lang="ja-JP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1219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400" dirty="0"/>
                        <a:t>-1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400" dirty="0"/>
                        <a:t>1</a:t>
                      </a:r>
                      <a:endParaRPr kumimoji="1" lang="ja-JP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graphicFrame>
        <p:nvGraphicFramePr>
          <p:cNvPr id="5" name="表 12">
            <a:extLst>
              <a:ext uri="{FF2B5EF4-FFF2-40B4-BE49-F238E27FC236}">
                <a16:creationId xmlns:a16="http://schemas.microsoft.com/office/drawing/2014/main" id="{77AAC912-E4B1-48E8-8389-A1278042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20903"/>
              </p:ext>
            </p:extLst>
          </p:nvPr>
        </p:nvGraphicFramePr>
        <p:xfrm>
          <a:off x="873759" y="491308"/>
          <a:ext cx="2636220" cy="243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11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131811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1219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1219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3A875056-67B2-4B8E-9EC0-6890F58CF568}"/>
              </a:ext>
            </a:extLst>
          </p:cNvPr>
          <p:cNvSpPr/>
          <p:nvPr/>
        </p:nvSpPr>
        <p:spPr>
          <a:xfrm>
            <a:off x="5425650" y="796286"/>
            <a:ext cx="2156953" cy="1829584"/>
          </a:xfrm>
          <a:prstGeom prst="wedgeEllipseCallout">
            <a:avLst>
              <a:gd name="adj1" fmla="val -100998"/>
              <a:gd name="adj2" fmla="val 47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ノイズ除去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958775A0-0AF0-4ADA-8B12-CD91C85D68AD}"/>
              </a:ext>
            </a:extLst>
          </p:cNvPr>
          <p:cNvSpPr/>
          <p:nvPr/>
        </p:nvSpPr>
        <p:spPr>
          <a:xfrm>
            <a:off x="5537410" y="3251200"/>
            <a:ext cx="2156953" cy="1829584"/>
          </a:xfrm>
          <a:prstGeom prst="wedgeEllipseCallout">
            <a:avLst>
              <a:gd name="adj1" fmla="val -100998"/>
              <a:gd name="adj2" fmla="val 47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輪郭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取出し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05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12">
            <a:extLst>
              <a:ext uri="{FF2B5EF4-FFF2-40B4-BE49-F238E27FC236}">
                <a16:creationId xmlns:a16="http://schemas.microsoft.com/office/drawing/2014/main" id="{E1B7FF3D-DF7C-4657-AFCE-499195371F6B}"/>
              </a:ext>
            </a:extLst>
          </p:cNvPr>
          <p:cNvGraphicFramePr>
            <a:graphicFrameLocks noGrp="1"/>
          </p:cNvGraphicFramePr>
          <p:nvPr/>
        </p:nvGraphicFramePr>
        <p:xfrm>
          <a:off x="873759" y="3251200"/>
          <a:ext cx="2636220" cy="243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11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131811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1219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/>
                        <a:t>-1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400" dirty="0"/>
                        <a:t>1</a:t>
                      </a:r>
                      <a:endParaRPr kumimoji="1" lang="ja-JP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1219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400" dirty="0"/>
                        <a:t>-1</a:t>
                      </a:r>
                      <a:endParaRPr kumimoji="1" lang="ja-JP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400" dirty="0"/>
                        <a:t>1</a:t>
                      </a:r>
                      <a:endParaRPr kumimoji="1" lang="ja-JP" alt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graphicFrame>
        <p:nvGraphicFramePr>
          <p:cNvPr id="5" name="表 12">
            <a:extLst>
              <a:ext uri="{FF2B5EF4-FFF2-40B4-BE49-F238E27FC236}">
                <a16:creationId xmlns:a16="http://schemas.microsoft.com/office/drawing/2014/main" id="{77AAC912-E4B1-48E8-8389-A1278042DCBC}"/>
              </a:ext>
            </a:extLst>
          </p:cNvPr>
          <p:cNvGraphicFramePr>
            <a:graphicFrameLocks noGrp="1"/>
          </p:cNvGraphicFramePr>
          <p:nvPr/>
        </p:nvGraphicFramePr>
        <p:xfrm>
          <a:off x="873759" y="491308"/>
          <a:ext cx="2636220" cy="243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11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131811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12197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12197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/>
                        <a:t>0.25</a:t>
                      </a:r>
                      <a:endParaRPr kumimoji="1" lang="ja-JP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3A875056-67B2-4B8E-9EC0-6890F58CF568}"/>
              </a:ext>
            </a:extLst>
          </p:cNvPr>
          <p:cNvSpPr/>
          <p:nvPr/>
        </p:nvSpPr>
        <p:spPr>
          <a:xfrm>
            <a:off x="5425650" y="796286"/>
            <a:ext cx="2156953" cy="1829584"/>
          </a:xfrm>
          <a:prstGeom prst="wedgeEllipseCallout">
            <a:avLst>
              <a:gd name="adj1" fmla="val -100998"/>
              <a:gd name="adj2" fmla="val 47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ノイズ除去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958775A0-0AF0-4ADA-8B12-CD91C85D68AD}"/>
              </a:ext>
            </a:extLst>
          </p:cNvPr>
          <p:cNvSpPr/>
          <p:nvPr/>
        </p:nvSpPr>
        <p:spPr>
          <a:xfrm>
            <a:off x="5537410" y="3251200"/>
            <a:ext cx="2156953" cy="1829584"/>
          </a:xfrm>
          <a:prstGeom prst="wedgeEllipseCallout">
            <a:avLst>
              <a:gd name="adj1" fmla="val -100998"/>
              <a:gd name="adj2" fmla="val 47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輪郭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取出し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AA845B61-203D-47DF-AB61-F0A5CBCA1852}"/>
              </a:ext>
            </a:extLst>
          </p:cNvPr>
          <p:cNvSpPr/>
          <p:nvPr/>
        </p:nvSpPr>
        <p:spPr>
          <a:xfrm>
            <a:off x="7823200" y="1479034"/>
            <a:ext cx="4363256" cy="4058166"/>
          </a:xfrm>
          <a:prstGeom prst="wedgeEllipseCallout">
            <a:avLst>
              <a:gd name="adj1" fmla="val -61351"/>
              <a:gd name="adj2" fmla="val -1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フィルタを変えると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異なる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特徴抽出が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できる</a:t>
            </a:r>
          </a:p>
        </p:txBody>
      </p:sp>
    </p:spTree>
    <p:extLst>
      <p:ext uri="{BB962C8B-B14F-4D97-AF65-F5344CB8AC3E}">
        <p14:creationId xmlns:p14="http://schemas.microsoft.com/office/powerpoint/2010/main" val="31254598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D1EC2-15ED-4FFD-94EB-0CE1F64A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フィルタ再考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D4C18-11B3-4E25-9F8E-1F5EBBDB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41BF3558-B659-4338-8025-7E3054709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8344"/>
              </p:ext>
            </p:extLst>
          </p:nvPr>
        </p:nvGraphicFramePr>
        <p:xfrm>
          <a:off x="2032000" y="2304625"/>
          <a:ext cx="3778596" cy="351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532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11FC3E4-65FE-4EAC-A65C-CC1DD1F53FCD}"/>
              </a:ext>
            </a:extLst>
          </p:cNvPr>
          <p:cNvSpPr/>
          <p:nvPr/>
        </p:nvSpPr>
        <p:spPr>
          <a:xfrm>
            <a:off x="2213033" y="2467033"/>
            <a:ext cx="2211185" cy="215299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AD7559-6FDC-4BB3-B3C1-1A4223E81096}"/>
              </a:ext>
            </a:extLst>
          </p:cNvPr>
          <p:cNvSpPr/>
          <p:nvPr/>
        </p:nvSpPr>
        <p:spPr>
          <a:xfrm>
            <a:off x="6927273" y="213658"/>
            <a:ext cx="2379287" cy="209096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12">
            <a:extLst>
              <a:ext uri="{FF2B5EF4-FFF2-40B4-BE49-F238E27FC236}">
                <a16:creationId xmlns:a16="http://schemas.microsoft.com/office/drawing/2014/main" id="{B3CE2656-2749-4437-91F1-465D437F8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9146"/>
              </p:ext>
            </p:extLst>
          </p:nvPr>
        </p:nvGraphicFramePr>
        <p:xfrm>
          <a:off x="7209526" y="395754"/>
          <a:ext cx="1814780" cy="1726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39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90739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633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63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71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D1EC2-15ED-4FFD-94EB-0CE1F64A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フィルタ再考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D4C18-11B3-4E25-9F8E-1F5EBBDB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41BF3558-B659-4338-8025-7E3054709FB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4625"/>
          <a:ext cx="3778596" cy="351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532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11FC3E4-65FE-4EAC-A65C-CC1DD1F53FCD}"/>
              </a:ext>
            </a:extLst>
          </p:cNvPr>
          <p:cNvSpPr/>
          <p:nvPr/>
        </p:nvSpPr>
        <p:spPr>
          <a:xfrm>
            <a:off x="2213033" y="2467033"/>
            <a:ext cx="2211185" cy="215299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AD7559-6FDC-4BB3-B3C1-1A4223E81096}"/>
              </a:ext>
            </a:extLst>
          </p:cNvPr>
          <p:cNvSpPr/>
          <p:nvPr/>
        </p:nvSpPr>
        <p:spPr>
          <a:xfrm>
            <a:off x="6927273" y="213658"/>
            <a:ext cx="2379287" cy="209096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12">
            <a:extLst>
              <a:ext uri="{FF2B5EF4-FFF2-40B4-BE49-F238E27FC236}">
                <a16:creationId xmlns:a16="http://schemas.microsoft.com/office/drawing/2014/main" id="{B3CE2656-2749-4437-91F1-465D437F8598}"/>
              </a:ext>
            </a:extLst>
          </p:cNvPr>
          <p:cNvGraphicFramePr>
            <a:graphicFrameLocks noGrp="1"/>
          </p:cNvGraphicFramePr>
          <p:nvPr/>
        </p:nvGraphicFramePr>
        <p:xfrm>
          <a:off x="7209526" y="395754"/>
          <a:ext cx="1814780" cy="1726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39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90739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633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63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6459670-9CAA-4FE2-A078-175E4AE98CB9}"/>
              </a:ext>
            </a:extLst>
          </p:cNvPr>
          <p:cNvSpPr/>
          <p:nvPr/>
        </p:nvSpPr>
        <p:spPr>
          <a:xfrm>
            <a:off x="2213033" y="2519293"/>
            <a:ext cx="3476567" cy="3200787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64BC674-D239-43D9-BC1C-D261AFB9923B}"/>
              </a:ext>
            </a:extLst>
          </p:cNvPr>
          <p:cNvSpPr/>
          <p:nvPr/>
        </p:nvSpPr>
        <p:spPr>
          <a:xfrm>
            <a:off x="7004396" y="3292088"/>
            <a:ext cx="3476567" cy="3200787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2">
            <a:extLst>
              <a:ext uri="{FF2B5EF4-FFF2-40B4-BE49-F238E27FC236}">
                <a16:creationId xmlns:a16="http://schemas.microsoft.com/office/drawing/2014/main" id="{AA908618-9262-4C1E-8B0B-DA0C34D2E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56676"/>
              </p:ext>
            </p:extLst>
          </p:nvPr>
        </p:nvGraphicFramePr>
        <p:xfrm>
          <a:off x="7333673" y="3503652"/>
          <a:ext cx="2826327" cy="2777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109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925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kumimoji="1" lang="ja-JP" altLang="en-US" sz="4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925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rgbClr val="C00000"/>
                          </a:solidFill>
                        </a:rPr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925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kumimoji="1" lang="ja-JP" altLang="en-US" sz="4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kumimoji="1" lang="ja-JP" altLang="en-US" sz="4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kumimoji="1" lang="ja-JP" altLang="en-US" sz="4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18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D1EC2-15ED-4FFD-94EB-0CE1F64A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フィルタ再考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D4C18-11B3-4E25-9F8E-1F5EBBDB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41BF3558-B659-4338-8025-7E3054709FB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4625"/>
          <a:ext cx="3778596" cy="3519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9532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1259532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1173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/>
                        <a:t>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11FC3E4-65FE-4EAC-A65C-CC1DD1F53FCD}"/>
              </a:ext>
            </a:extLst>
          </p:cNvPr>
          <p:cNvSpPr/>
          <p:nvPr/>
        </p:nvSpPr>
        <p:spPr>
          <a:xfrm>
            <a:off x="2213033" y="2467033"/>
            <a:ext cx="2211185" cy="215299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AD7559-6FDC-4BB3-B3C1-1A4223E81096}"/>
              </a:ext>
            </a:extLst>
          </p:cNvPr>
          <p:cNvSpPr/>
          <p:nvPr/>
        </p:nvSpPr>
        <p:spPr>
          <a:xfrm>
            <a:off x="6927273" y="213658"/>
            <a:ext cx="2379287" cy="2090968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12">
            <a:extLst>
              <a:ext uri="{FF2B5EF4-FFF2-40B4-BE49-F238E27FC236}">
                <a16:creationId xmlns:a16="http://schemas.microsoft.com/office/drawing/2014/main" id="{B3CE2656-2749-4437-91F1-465D437F8598}"/>
              </a:ext>
            </a:extLst>
          </p:cNvPr>
          <p:cNvGraphicFramePr>
            <a:graphicFrameLocks noGrp="1"/>
          </p:cNvGraphicFramePr>
          <p:nvPr/>
        </p:nvGraphicFramePr>
        <p:xfrm>
          <a:off x="7209526" y="395754"/>
          <a:ext cx="1814780" cy="1726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390">
                  <a:extLst>
                    <a:ext uri="{9D8B030D-6E8A-4147-A177-3AD203B41FA5}">
                      <a16:colId xmlns:a16="http://schemas.microsoft.com/office/drawing/2014/main" val="3499756673"/>
                    </a:ext>
                  </a:extLst>
                </a:gridCol>
                <a:gridCol w="907390">
                  <a:extLst>
                    <a:ext uri="{9D8B030D-6E8A-4147-A177-3AD203B41FA5}">
                      <a16:colId xmlns:a16="http://schemas.microsoft.com/office/drawing/2014/main" val="1789734081"/>
                    </a:ext>
                  </a:extLst>
                </a:gridCol>
              </a:tblGrid>
              <a:tr h="8633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189574"/>
                  </a:ext>
                </a:extLst>
              </a:tr>
              <a:tr h="863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85075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6459670-9CAA-4FE2-A078-175E4AE98CB9}"/>
              </a:ext>
            </a:extLst>
          </p:cNvPr>
          <p:cNvSpPr/>
          <p:nvPr/>
        </p:nvSpPr>
        <p:spPr>
          <a:xfrm>
            <a:off x="2213033" y="2519293"/>
            <a:ext cx="3476567" cy="3200787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64BC674-D239-43D9-BC1C-D261AFB9923B}"/>
              </a:ext>
            </a:extLst>
          </p:cNvPr>
          <p:cNvSpPr/>
          <p:nvPr/>
        </p:nvSpPr>
        <p:spPr>
          <a:xfrm>
            <a:off x="7004396" y="3292088"/>
            <a:ext cx="3476567" cy="3200787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2">
            <a:extLst>
              <a:ext uri="{FF2B5EF4-FFF2-40B4-BE49-F238E27FC236}">
                <a16:creationId xmlns:a16="http://schemas.microsoft.com/office/drawing/2014/main" id="{AA908618-9262-4C1E-8B0B-DA0C34D2E1F3}"/>
              </a:ext>
            </a:extLst>
          </p:cNvPr>
          <p:cNvGraphicFramePr>
            <a:graphicFrameLocks noGrp="1"/>
          </p:cNvGraphicFramePr>
          <p:nvPr/>
        </p:nvGraphicFramePr>
        <p:xfrm>
          <a:off x="7333673" y="3503652"/>
          <a:ext cx="2826327" cy="2777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109">
                  <a:extLst>
                    <a:ext uri="{9D8B030D-6E8A-4147-A177-3AD203B41FA5}">
                      <a16:colId xmlns:a16="http://schemas.microsoft.com/office/drawing/2014/main" val="925212905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54738001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965296966"/>
                    </a:ext>
                  </a:extLst>
                </a:gridCol>
              </a:tblGrid>
              <a:tr h="925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kumimoji="1" lang="ja-JP" altLang="en-US" sz="4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70478"/>
                  </a:ext>
                </a:extLst>
              </a:tr>
              <a:tr h="925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0.25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>
                          <a:solidFill>
                            <a:srgbClr val="C00000"/>
                          </a:solidFill>
                        </a:rPr>
                        <a:t>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592486"/>
                  </a:ext>
                </a:extLst>
              </a:tr>
              <a:tr h="9258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kumimoji="1" lang="ja-JP" altLang="en-US" sz="4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kumimoji="1" lang="ja-JP" altLang="en-US" sz="4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kumimoji="1" lang="ja-JP" altLang="en-US" sz="48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490832"/>
                  </a:ext>
                </a:extLst>
              </a:tr>
            </a:tbl>
          </a:graphicData>
        </a:graphic>
      </p:graphicFrame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F550F82A-4D80-4BF0-B55B-AAFE39996A98}"/>
              </a:ext>
            </a:extLst>
          </p:cNvPr>
          <p:cNvSpPr/>
          <p:nvPr/>
        </p:nvSpPr>
        <p:spPr>
          <a:xfrm>
            <a:off x="4632037" y="-27935"/>
            <a:ext cx="8585200" cy="3292087"/>
          </a:xfrm>
          <a:prstGeom prst="wedgeEllipseCallout">
            <a:avLst>
              <a:gd name="adj1" fmla="val -30251"/>
              <a:gd name="adj2" fmla="val 63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一部にフィルタを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かけることと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一部以外が</a:t>
            </a:r>
            <a:endParaRPr lang="en-US" altLang="ja-JP" sz="3600" dirty="0"/>
          </a:p>
          <a:p>
            <a:pPr algn="ctr"/>
            <a:r>
              <a:rPr lang="ja-JP" altLang="en-US" sz="3600" dirty="0"/>
              <a:t>ゼロのフィルタを</a:t>
            </a:r>
            <a:endParaRPr lang="en-US" altLang="ja-JP" sz="3600" dirty="0"/>
          </a:p>
          <a:p>
            <a:pPr algn="ctr"/>
            <a:r>
              <a:rPr lang="ja-JP" altLang="en-US" sz="3600" dirty="0"/>
              <a:t>全体にかけることは同じ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92657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9F1C2-EAE9-4DB0-93B9-C67B3C2B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機械学習が見つけたいものは何？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50BD1-55AF-4B10-829B-C38EAA3E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2D844-2B34-46C1-ABE4-B9325230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画像あるところに、</a:t>
            </a:r>
            <a:r>
              <a:rPr lang="en-US" altLang="ja-JP" dirty="0"/>
              <a:t>AI</a:t>
            </a:r>
            <a:r>
              <a:rPr lang="ja-JP" altLang="en-US" dirty="0"/>
              <a:t>学習あり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E28C4-4D37-4783-94AB-E980AD3C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医学のどこに画像があるか</a:t>
            </a:r>
            <a:endParaRPr kumimoji="1" lang="en-US" altLang="ja-JP" dirty="0"/>
          </a:p>
          <a:p>
            <a:pPr lvl="1"/>
            <a:r>
              <a:rPr lang="ja-JP" altLang="en-US" dirty="0"/>
              <a:t>放射線診断画像</a:t>
            </a:r>
            <a:endParaRPr lang="en-US" altLang="ja-JP" dirty="0"/>
          </a:p>
          <a:p>
            <a:pPr lvl="1"/>
            <a:r>
              <a:rPr kumimoji="1" lang="ja-JP" altLang="en-US" dirty="0"/>
              <a:t>病理診断画像（顕微標本画像）</a:t>
            </a:r>
            <a:endParaRPr kumimoji="1" lang="en-US" altLang="ja-JP" dirty="0"/>
          </a:p>
          <a:p>
            <a:pPr lvl="1"/>
            <a:r>
              <a:rPr lang="ja-JP" altLang="en-US" dirty="0"/>
              <a:t>基礎医学研究画像</a:t>
            </a:r>
            <a:endParaRPr lang="en-US" altLang="ja-JP" dirty="0"/>
          </a:p>
          <a:p>
            <a:r>
              <a:rPr kumimoji="1" lang="ja-JP" altLang="en-US" dirty="0"/>
              <a:t>法・犯罪のどこに画像があるか</a:t>
            </a:r>
            <a:endParaRPr kumimoji="1" lang="en-US" altLang="ja-JP" dirty="0"/>
          </a:p>
          <a:p>
            <a:pPr lvl="1"/>
            <a:r>
              <a:rPr lang="ja-JP" altLang="en-US" dirty="0"/>
              <a:t>犯罪に関わる写真・映画</a:t>
            </a:r>
            <a:endParaRPr lang="en-US" altLang="ja-JP" dirty="0"/>
          </a:p>
          <a:p>
            <a:pPr lvl="1"/>
            <a:r>
              <a:rPr kumimoji="1" lang="ja-JP" altLang="en-US" dirty="0"/>
              <a:t>犯罪に関わる人の</a:t>
            </a:r>
            <a:endParaRPr kumimoji="1" lang="en-US" altLang="ja-JP" dirty="0"/>
          </a:p>
          <a:p>
            <a:pPr lvl="2"/>
            <a:r>
              <a:rPr lang="ja-JP" altLang="en-US" dirty="0"/>
              <a:t>放射線診断機器の画像</a:t>
            </a:r>
            <a:endParaRPr lang="en-US" altLang="ja-JP" dirty="0"/>
          </a:p>
          <a:p>
            <a:pPr lvl="2"/>
            <a:r>
              <a:rPr kumimoji="1" lang="ja-JP" altLang="en-US" dirty="0"/>
              <a:t>顕微標本画像</a:t>
            </a:r>
            <a:endParaRPr kumimoji="1" lang="en-US" altLang="ja-JP" dirty="0"/>
          </a:p>
          <a:p>
            <a:pPr lvl="2"/>
            <a:r>
              <a:rPr lang="ja-JP" altLang="en-US" dirty="0"/>
              <a:t>その他：模様（生体認証対象物：歯形・指紋・虹彩・・・）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1B6441A-7C84-42CD-B835-F26BBD427111}"/>
              </a:ext>
            </a:extLst>
          </p:cNvPr>
          <p:cNvSpPr/>
          <p:nvPr/>
        </p:nvSpPr>
        <p:spPr>
          <a:xfrm>
            <a:off x="1293961" y="4655179"/>
            <a:ext cx="4140680" cy="43132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924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9F1C2-EAE9-4DB0-93B9-C67B3C2B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機械学習が見つけたいものは何？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BA1657-82A8-4F14-88A6-404D55F3EE4B}"/>
              </a:ext>
            </a:extLst>
          </p:cNvPr>
          <p:cNvSpPr/>
          <p:nvPr/>
        </p:nvSpPr>
        <p:spPr>
          <a:xfrm>
            <a:off x="396240" y="198120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585C90-E153-465D-A63C-B773C03D49B1}"/>
              </a:ext>
            </a:extLst>
          </p:cNvPr>
          <p:cNvSpPr/>
          <p:nvPr/>
        </p:nvSpPr>
        <p:spPr>
          <a:xfrm>
            <a:off x="2651760" y="224536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B320BA-1C6A-469E-BB12-735410754319}"/>
              </a:ext>
            </a:extLst>
          </p:cNvPr>
          <p:cNvSpPr/>
          <p:nvPr/>
        </p:nvSpPr>
        <p:spPr>
          <a:xfrm>
            <a:off x="6380480" y="198120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503661-E204-4E3D-864A-1A7486512098}"/>
              </a:ext>
            </a:extLst>
          </p:cNvPr>
          <p:cNvSpPr/>
          <p:nvPr/>
        </p:nvSpPr>
        <p:spPr>
          <a:xfrm>
            <a:off x="8636000" y="2245360"/>
            <a:ext cx="1320800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A4739D2-CEEE-44BA-9D44-A4951A0EB179}"/>
              </a:ext>
            </a:extLst>
          </p:cNvPr>
          <p:cNvSpPr/>
          <p:nvPr/>
        </p:nvSpPr>
        <p:spPr>
          <a:xfrm>
            <a:off x="8346440" y="20491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CFF99-4E11-44FA-AC5D-A87F631B67EB}"/>
              </a:ext>
            </a:extLst>
          </p:cNvPr>
          <p:cNvSpPr/>
          <p:nvPr/>
        </p:nvSpPr>
        <p:spPr>
          <a:xfrm>
            <a:off x="10749280" y="2260600"/>
            <a:ext cx="1046480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0D735EA-5362-4B17-B882-0F156648A97D}"/>
              </a:ext>
            </a:extLst>
          </p:cNvPr>
          <p:cNvSpPr/>
          <p:nvPr/>
        </p:nvSpPr>
        <p:spPr>
          <a:xfrm>
            <a:off x="9486900" y="20491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61B8774-E824-4CFC-8BFA-389BA5E528B4}"/>
              </a:ext>
            </a:extLst>
          </p:cNvPr>
          <p:cNvSpPr/>
          <p:nvPr/>
        </p:nvSpPr>
        <p:spPr>
          <a:xfrm>
            <a:off x="9629140" y="251142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02D4AA-8996-4C26-9F31-2FBFC789880E}"/>
              </a:ext>
            </a:extLst>
          </p:cNvPr>
          <p:cNvSpPr/>
          <p:nvPr/>
        </p:nvSpPr>
        <p:spPr>
          <a:xfrm>
            <a:off x="10154920" y="27279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8A5DF7F-E34C-48DA-A265-E098C3D48A98}"/>
              </a:ext>
            </a:extLst>
          </p:cNvPr>
          <p:cNvSpPr/>
          <p:nvPr/>
        </p:nvSpPr>
        <p:spPr>
          <a:xfrm>
            <a:off x="8524240" y="2553652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9374325-D7E2-4380-93A4-C167109C08E4}"/>
              </a:ext>
            </a:extLst>
          </p:cNvPr>
          <p:cNvSpPr/>
          <p:nvPr/>
        </p:nvSpPr>
        <p:spPr>
          <a:xfrm>
            <a:off x="9613900" y="313023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14D7B01-6FBA-4F59-A66F-5A6AD6DF2153}"/>
              </a:ext>
            </a:extLst>
          </p:cNvPr>
          <p:cNvSpPr/>
          <p:nvPr/>
        </p:nvSpPr>
        <p:spPr>
          <a:xfrm>
            <a:off x="8498840" y="22015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61D4B8B-1A7D-4004-9B09-1F9EBF923E6D}"/>
              </a:ext>
            </a:extLst>
          </p:cNvPr>
          <p:cNvSpPr/>
          <p:nvPr/>
        </p:nvSpPr>
        <p:spPr>
          <a:xfrm>
            <a:off x="10118090" y="3347402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FE829B7-CD92-41CC-9681-7822F59609F6}"/>
              </a:ext>
            </a:extLst>
          </p:cNvPr>
          <p:cNvSpPr/>
          <p:nvPr/>
        </p:nvSpPr>
        <p:spPr>
          <a:xfrm>
            <a:off x="9298940" y="400129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03E0F5-5E2D-4E06-8935-8C0DC83C2574}"/>
              </a:ext>
            </a:extLst>
          </p:cNvPr>
          <p:cNvSpPr/>
          <p:nvPr/>
        </p:nvSpPr>
        <p:spPr>
          <a:xfrm>
            <a:off x="9930130" y="364553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B4F89C7-D72D-40F1-96DF-F6879AB15D8E}"/>
              </a:ext>
            </a:extLst>
          </p:cNvPr>
          <p:cNvSpPr/>
          <p:nvPr/>
        </p:nvSpPr>
        <p:spPr>
          <a:xfrm>
            <a:off x="10403840" y="38963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2746672-3020-457C-80BC-CF84DA9BBA39}"/>
              </a:ext>
            </a:extLst>
          </p:cNvPr>
          <p:cNvSpPr/>
          <p:nvPr/>
        </p:nvSpPr>
        <p:spPr>
          <a:xfrm>
            <a:off x="10550525" y="21437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0E42CB5-0608-4EE9-9320-30BA126BBCAF}"/>
              </a:ext>
            </a:extLst>
          </p:cNvPr>
          <p:cNvSpPr/>
          <p:nvPr/>
        </p:nvSpPr>
        <p:spPr>
          <a:xfrm>
            <a:off x="11101070" y="2742248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AC365FF-0F3D-4CBC-8ADF-91988532A137}"/>
              </a:ext>
            </a:extLst>
          </p:cNvPr>
          <p:cNvSpPr/>
          <p:nvPr/>
        </p:nvSpPr>
        <p:spPr>
          <a:xfrm>
            <a:off x="11087735" y="326342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955D154-9C77-44EF-AD61-5B20823F4CDC}"/>
              </a:ext>
            </a:extLst>
          </p:cNvPr>
          <p:cNvSpPr/>
          <p:nvPr/>
        </p:nvSpPr>
        <p:spPr>
          <a:xfrm>
            <a:off x="11035030" y="401955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7BE3083-C442-403B-BD71-69E8933330AC}"/>
              </a:ext>
            </a:extLst>
          </p:cNvPr>
          <p:cNvSpPr/>
          <p:nvPr/>
        </p:nvSpPr>
        <p:spPr>
          <a:xfrm>
            <a:off x="11040745" y="365442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B28018F-7293-4AFA-85E7-32FA85336016}"/>
              </a:ext>
            </a:extLst>
          </p:cNvPr>
          <p:cNvSpPr/>
          <p:nvPr/>
        </p:nvSpPr>
        <p:spPr>
          <a:xfrm>
            <a:off x="8398510" y="3277473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DFEBF33-929C-4013-A7DA-6EFD5B9B4A08}"/>
              </a:ext>
            </a:extLst>
          </p:cNvPr>
          <p:cNvSpPr/>
          <p:nvPr/>
        </p:nvSpPr>
        <p:spPr>
          <a:xfrm>
            <a:off x="9047480" y="387794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720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9F1C2-EAE9-4DB0-93B9-C67B3C2B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機械学習が見つけたいものは何？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BA1657-82A8-4F14-88A6-404D55F3EE4B}"/>
              </a:ext>
            </a:extLst>
          </p:cNvPr>
          <p:cNvSpPr/>
          <p:nvPr/>
        </p:nvSpPr>
        <p:spPr>
          <a:xfrm>
            <a:off x="396240" y="198120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585C90-E153-465D-A63C-B773C03D49B1}"/>
              </a:ext>
            </a:extLst>
          </p:cNvPr>
          <p:cNvSpPr/>
          <p:nvPr/>
        </p:nvSpPr>
        <p:spPr>
          <a:xfrm>
            <a:off x="2651760" y="224536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B320BA-1C6A-469E-BB12-735410754319}"/>
              </a:ext>
            </a:extLst>
          </p:cNvPr>
          <p:cNvSpPr/>
          <p:nvPr/>
        </p:nvSpPr>
        <p:spPr>
          <a:xfrm>
            <a:off x="6380480" y="198120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503661-E204-4E3D-864A-1A7486512098}"/>
              </a:ext>
            </a:extLst>
          </p:cNvPr>
          <p:cNvSpPr/>
          <p:nvPr/>
        </p:nvSpPr>
        <p:spPr>
          <a:xfrm>
            <a:off x="8636000" y="2245360"/>
            <a:ext cx="1320800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A4739D2-CEEE-44BA-9D44-A4951A0EB179}"/>
              </a:ext>
            </a:extLst>
          </p:cNvPr>
          <p:cNvSpPr/>
          <p:nvPr/>
        </p:nvSpPr>
        <p:spPr>
          <a:xfrm>
            <a:off x="8346440" y="20491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CFF99-4E11-44FA-AC5D-A87F631B67EB}"/>
              </a:ext>
            </a:extLst>
          </p:cNvPr>
          <p:cNvSpPr/>
          <p:nvPr/>
        </p:nvSpPr>
        <p:spPr>
          <a:xfrm>
            <a:off x="10749280" y="2260600"/>
            <a:ext cx="1046480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0D735EA-5362-4B17-B882-0F156648A97D}"/>
              </a:ext>
            </a:extLst>
          </p:cNvPr>
          <p:cNvSpPr/>
          <p:nvPr/>
        </p:nvSpPr>
        <p:spPr>
          <a:xfrm>
            <a:off x="9486900" y="20491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61B8774-E824-4CFC-8BFA-389BA5E528B4}"/>
              </a:ext>
            </a:extLst>
          </p:cNvPr>
          <p:cNvSpPr/>
          <p:nvPr/>
        </p:nvSpPr>
        <p:spPr>
          <a:xfrm>
            <a:off x="9629140" y="251142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02D4AA-8996-4C26-9F31-2FBFC789880E}"/>
              </a:ext>
            </a:extLst>
          </p:cNvPr>
          <p:cNvSpPr/>
          <p:nvPr/>
        </p:nvSpPr>
        <p:spPr>
          <a:xfrm>
            <a:off x="10154920" y="27279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8A5DF7F-E34C-48DA-A265-E098C3D48A98}"/>
              </a:ext>
            </a:extLst>
          </p:cNvPr>
          <p:cNvSpPr/>
          <p:nvPr/>
        </p:nvSpPr>
        <p:spPr>
          <a:xfrm>
            <a:off x="8524240" y="2553652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9374325-D7E2-4380-93A4-C167109C08E4}"/>
              </a:ext>
            </a:extLst>
          </p:cNvPr>
          <p:cNvSpPr/>
          <p:nvPr/>
        </p:nvSpPr>
        <p:spPr>
          <a:xfrm>
            <a:off x="9613900" y="313023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14D7B01-6FBA-4F59-A66F-5A6AD6DF2153}"/>
              </a:ext>
            </a:extLst>
          </p:cNvPr>
          <p:cNvSpPr/>
          <p:nvPr/>
        </p:nvSpPr>
        <p:spPr>
          <a:xfrm>
            <a:off x="8498840" y="22015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61D4B8B-1A7D-4004-9B09-1F9EBF923E6D}"/>
              </a:ext>
            </a:extLst>
          </p:cNvPr>
          <p:cNvSpPr/>
          <p:nvPr/>
        </p:nvSpPr>
        <p:spPr>
          <a:xfrm>
            <a:off x="10118090" y="3347402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FE829B7-CD92-41CC-9681-7822F59609F6}"/>
              </a:ext>
            </a:extLst>
          </p:cNvPr>
          <p:cNvSpPr/>
          <p:nvPr/>
        </p:nvSpPr>
        <p:spPr>
          <a:xfrm>
            <a:off x="9298940" y="400129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03E0F5-5E2D-4E06-8935-8C0DC83C2574}"/>
              </a:ext>
            </a:extLst>
          </p:cNvPr>
          <p:cNvSpPr/>
          <p:nvPr/>
        </p:nvSpPr>
        <p:spPr>
          <a:xfrm>
            <a:off x="9930130" y="364553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B4F89C7-D72D-40F1-96DF-F6879AB15D8E}"/>
              </a:ext>
            </a:extLst>
          </p:cNvPr>
          <p:cNvSpPr/>
          <p:nvPr/>
        </p:nvSpPr>
        <p:spPr>
          <a:xfrm>
            <a:off x="10403840" y="38963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2746672-3020-457C-80BC-CF84DA9BBA39}"/>
              </a:ext>
            </a:extLst>
          </p:cNvPr>
          <p:cNvSpPr/>
          <p:nvPr/>
        </p:nvSpPr>
        <p:spPr>
          <a:xfrm>
            <a:off x="10550525" y="21437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0E42CB5-0608-4EE9-9320-30BA126BBCAF}"/>
              </a:ext>
            </a:extLst>
          </p:cNvPr>
          <p:cNvSpPr/>
          <p:nvPr/>
        </p:nvSpPr>
        <p:spPr>
          <a:xfrm>
            <a:off x="11101070" y="2742248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AC365FF-0F3D-4CBC-8ADF-91988532A137}"/>
              </a:ext>
            </a:extLst>
          </p:cNvPr>
          <p:cNvSpPr/>
          <p:nvPr/>
        </p:nvSpPr>
        <p:spPr>
          <a:xfrm>
            <a:off x="11087735" y="326342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955D154-9C77-44EF-AD61-5B20823F4CDC}"/>
              </a:ext>
            </a:extLst>
          </p:cNvPr>
          <p:cNvSpPr/>
          <p:nvPr/>
        </p:nvSpPr>
        <p:spPr>
          <a:xfrm>
            <a:off x="11035030" y="401955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7BE3083-C442-403B-BD71-69E8933330AC}"/>
              </a:ext>
            </a:extLst>
          </p:cNvPr>
          <p:cNvSpPr/>
          <p:nvPr/>
        </p:nvSpPr>
        <p:spPr>
          <a:xfrm>
            <a:off x="11040745" y="365442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B28018F-7293-4AFA-85E7-32FA85336016}"/>
              </a:ext>
            </a:extLst>
          </p:cNvPr>
          <p:cNvSpPr/>
          <p:nvPr/>
        </p:nvSpPr>
        <p:spPr>
          <a:xfrm>
            <a:off x="8398510" y="3277473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DFEBF33-929C-4013-A7DA-6EFD5B9B4A08}"/>
              </a:ext>
            </a:extLst>
          </p:cNvPr>
          <p:cNvSpPr/>
          <p:nvPr/>
        </p:nvSpPr>
        <p:spPr>
          <a:xfrm>
            <a:off x="9047480" y="387794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C4C6D0-ABC0-45D2-9267-D2AA6B244578}"/>
              </a:ext>
            </a:extLst>
          </p:cNvPr>
          <p:cNvSpPr txBox="1"/>
          <p:nvPr/>
        </p:nvSpPr>
        <p:spPr>
          <a:xfrm>
            <a:off x="1792982" y="5703252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左右の形に共通する特徴を「学習」したい</a:t>
            </a:r>
          </a:p>
        </p:txBody>
      </p:sp>
    </p:spTree>
    <p:extLst>
      <p:ext uri="{BB962C8B-B14F-4D97-AF65-F5344CB8AC3E}">
        <p14:creationId xmlns:p14="http://schemas.microsoft.com/office/powerpoint/2010/main" val="10303261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9F1C2-EAE9-4DB0-93B9-C67B3C2B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機械学習が見つけたいものは何？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BA1657-82A8-4F14-88A6-404D55F3EE4B}"/>
              </a:ext>
            </a:extLst>
          </p:cNvPr>
          <p:cNvSpPr/>
          <p:nvPr/>
        </p:nvSpPr>
        <p:spPr>
          <a:xfrm>
            <a:off x="396240" y="198120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585C90-E153-465D-A63C-B773C03D49B1}"/>
              </a:ext>
            </a:extLst>
          </p:cNvPr>
          <p:cNvSpPr/>
          <p:nvPr/>
        </p:nvSpPr>
        <p:spPr>
          <a:xfrm>
            <a:off x="2651760" y="224536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B320BA-1C6A-469E-BB12-735410754319}"/>
              </a:ext>
            </a:extLst>
          </p:cNvPr>
          <p:cNvSpPr/>
          <p:nvPr/>
        </p:nvSpPr>
        <p:spPr>
          <a:xfrm>
            <a:off x="6380480" y="198120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503661-E204-4E3D-864A-1A7486512098}"/>
              </a:ext>
            </a:extLst>
          </p:cNvPr>
          <p:cNvSpPr/>
          <p:nvPr/>
        </p:nvSpPr>
        <p:spPr>
          <a:xfrm>
            <a:off x="8636000" y="2245360"/>
            <a:ext cx="1320800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A4739D2-CEEE-44BA-9D44-A4951A0EB179}"/>
              </a:ext>
            </a:extLst>
          </p:cNvPr>
          <p:cNvSpPr/>
          <p:nvPr/>
        </p:nvSpPr>
        <p:spPr>
          <a:xfrm>
            <a:off x="8346440" y="20491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CFF99-4E11-44FA-AC5D-A87F631B67EB}"/>
              </a:ext>
            </a:extLst>
          </p:cNvPr>
          <p:cNvSpPr/>
          <p:nvPr/>
        </p:nvSpPr>
        <p:spPr>
          <a:xfrm>
            <a:off x="10749280" y="2260600"/>
            <a:ext cx="1046480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0D735EA-5362-4B17-B882-0F156648A97D}"/>
              </a:ext>
            </a:extLst>
          </p:cNvPr>
          <p:cNvSpPr/>
          <p:nvPr/>
        </p:nvSpPr>
        <p:spPr>
          <a:xfrm>
            <a:off x="9486900" y="20491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61B8774-E824-4CFC-8BFA-389BA5E528B4}"/>
              </a:ext>
            </a:extLst>
          </p:cNvPr>
          <p:cNvSpPr/>
          <p:nvPr/>
        </p:nvSpPr>
        <p:spPr>
          <a:xfrm>
            <a:off x="9629140" y="251142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02D4AA-8996-4C26-9F31-2FBFC789880E}"/>
              </a:ext>
            </a:extLst>
          </p:cNvPr>
          <p:cNvSpPr/>
          <p:nvPr/>
        </p:nvSpPr>
        <p:spPr>
          <a:xfrm>
            <a:off x="10154920" y="27279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8A5DF7F-E34C-48DA-A265-E098C3D48A98}"/>
              </a:ext>
            </a:extLst>
          </p:cNvPr>
          <p:cNvSpPr/>
          <p:nvPr/>
        </p:nvSpPr>
        <p:spPr>
          <a:xfrm>
            <a:off x="8524240" y="2553652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9374325-D7E2-4380-93A4-C167109C08E4}"/>
              </a:ext>
            </a:extLst>
          </p:cNvPr>
          <p:cNvSpPr/>
          <p:nvPr/>
        </p:nvSpPr>
        <p:spPr>
          <a:xfrm>
            <a:off x="9613900" y="313023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14D7B01-6FBA-4F59-A66F-5A6AD6DF2153}"/>
              </a:ext>
            </a:extLst>
          </p:cNvPr>
          <p:cNvSpPr/>
          <p:nvPr/>
        </p:nvSpPr>
        <p:spPr>
          <a:xfrm>
            <a:off x="8498840" y="22015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61D4B8B-1A7D-4004-9B09-1F9EBF923E6D}"/>
              </a:ext>
            </a:extLst>
          </p:cNvPr>
          <p:cNvSpPr/>
          <p:nvPr/>
        </p:nvSpPr>
        <p:spPr>
          <a:xfrm>
            <a:off x="10118090" y="3347402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FE829B7-CD92-41CC-9681-7822F59609F6}"/>
              </a:ext>
            </a:extLst>
          </p:cNvPr>
          <p:cNvSpPr/>
          <p:nvPr/>
        </p:nvSpPr>
        <p:spPr>
          <a:xfrm>
            <a:off x="9298940" y="400129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03E0F5-5E2D-4E06-8935-8C0DC83C2574}"/>
              </a:ext>
            </a:extLst>
          </p:cNvPr>
          <p:cNvSpPr/>
          <p:nvPr/>
        </p:nvSpPr>
        <p:spPr>
          <a:xfrm>
            <a:off x="9930130" y="364553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B4F89C7-D72D-40F1-96DF-F6879AB15D8E}"/>
              </a:ext>
            </a:extLst>
          </p:cNvPr>
          <p:cNvSpPr/>
          <p:nvPr/>
        </p:nvSpPr>
        <p:spPr>
          <a:xfrm>
            <a:off x="10403840" y="38963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2746672-3020-457C-80BC-CF84DA9BBA39}"/>
              </a:ext>
            </a:extLst>
          </p:cNvPr>
          <p:cNvSpPr/>
          <p:nvPr/>
        </p:nvSpPr>
        <p:spPr>
          <a:xfrm>
            <a:off x="10550525" y="21437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0E42CB5-0608-4EE9-9320-30BA126BBCAF}"/>
              </a:ext>
            </a:extLst>
          </p:cNvPr>
          <p:cNvSpPr/>
          <p:nvPr/>
        </p:nvSpPr>
        <p:spPr>
          <a:xfrm>
            <a:off x="11101070" y="2742248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AC365FF-0F3D-4CBC-8ADF-91988532A137}"/>
              </a:ext>
            </a:extLst>
          </p:cNvPr>
          <p:cNvSpPr/>
          <p:nvPr/>
        </p:nvSpPr>
        <p:spPr>
          <a:xfrm>
            <a:off x="11087735" y="326342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955D154-9C77-44EF-AD61-5B20823F4CDC}"/>
              </a:ext>
            </a:extLst>
          </p:cNvPr>
          <p:cNvSpPr/>
          <p:nvPr/>
        </p:nvSpPr>
        <p:spPr>
          <a:xfrm>
            <a:off x="11035030" y="401955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7BE3083-C442-403B-BD71-69E8933330AC}"/>
              </a:ext>
            </a:extLst>
          </p:cNvPr>
          <p:cNvSpPr/>
          <p:nvPr/>
        </p:nvSpPr>
        <p:spPr>
          <a:xfrm>
            <a:off x="11040745" y="365442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B28018F-7293-4AFA-85E7-32FA85336016}"/>
              </a:ext>
            </a:extLst>
          </p:cNvPr>
          <p:cNvSpPr/>
          <p:nvPr/>
        </p:nvSpPr>
        <p:spPr>
          <a:xfrm>
            <a:off x="8398510" y="3277473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DFEBF33-929C-4013-A7DA-6EFD5B9B4A08}"/>
              </a:ext>
            </a:extLst>
          </p:cNvPr>
          <p:cNvSpPr/>
          <p:nvPr/>
        </p:nvSpPr>
        <p:spPr>
          <a:xfrm>
            <a:off x="9047480" y="387794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C4C6D0-ABC0-45D2-9267-D2AA6B244578}"/>
              </a:ext>
            </a:extLst>
          </p:cNvPr>
          <p:cNvSpPr txBox="1"/>
          <p:nvPr/>
        </p:nvSpPr>
        <p:spPr>
          <a:xfrm>
            <a:off x="1792982" y="5703252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左右の形に共通する特徴を「学習」したい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417DD21-D907-4721-A77D-DDC4AB957617}"/>
              </a:ext>
            </a:extLst>
          </p:cNvPr>
          <p:cNvSpPr/>
          <p:nvPr/>
        </p:nvSpPr>
        <p:spPr>
          <a:xfrm>
            <a:off x="2260599" y="4145281"/>
            <a:ext cx="868681" cy="6156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F06BDDF-906D-4D2B-8A2F-B369AA1BC40E}"/>
              </a:ext>
            </a:extLst>
          </p:cNvPr>
          <p:cNvSpPr/>
          <p:nvPr/>
        </p:nvSpPr>
        <p:spPr>
          <a:xfrm>
            <a:off x="8244204" y="4120993"/>
            <a:ext cx="868681" cy="6156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5C8C392-6026-4058-9B05-72975FCBE97B}"/>
              </a:ext>
            </a:extLst>
          </p:cNvPr>
          <p:cNvSpPr/>
          <p:nvPr/>
        </p:nvSpPr>
        <p:spPr>
          <a:xfrm>
            <a:off x="5379719" y="1929764"/>
            <a:ext cx="868681" cy="61563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1C1F615-BFE4-4EEB-A45F-2788B14CF762}"/>
              </a:ext>
            </a:extLst>
          </p:cNvPr>
          <p:cNvSpPr/>
          <p:nvPr/>
        </p:nvSpPr>
        <p:spPr>
          <a:xfrm>
            <a:off x="11306174" y="1948895"/>
            <a:ext cx="868681" cy="61563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17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BA1657-82A8-4F14-88A6-404D55F3EE4B}"/>
              </a:ext>
            </a:extLst>
          </p:cNvPr>
          <p:cNvSpPr/>
          <p:nvPr/>
        </p:nvSpPr>
        <p:spPr>
          <a:xfrm>
            <a:off x="396240" y="198120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585C90-E153-465D-A63C-B773C03D49B1}"/>
              </a:ext>
            </a:extLst>
          </p:cNvPr>
          <p:cNvSpPr/>
          <p:nvPr/>
        </p:nvSpPr>
        <p:spPr>
          <a:xfrm>
            <a:off x="2651760" y="2245360"/>
            <a:ext cx="3180080" cy="222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B320BA-1C6A-469E-BB12-735410754319}"/>
              </a:ext>
            </a:extLst>
          </p:cNvPr>
          <p:cNvSpPr/>
          <p:nvPr/>
        </p:nvSpPr>
        <p:spPr>
          <a:xfrm>
            <a:off x="6380480" y="1981200"/>
            <a:ext cx="5699760" cy="34137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503661-E204-4E3D-864A-1A7486512098}"/>
              </a:ext>
            </a:extLst>
          </p:cNvPr>
          <p:cNvSpPr/>
          <p:nvPr/>
        </p:nvSpPr>
        <p:spPr>
          <a:xfrm>
            <a:off x="8636000" y="2245360"/>
            <a:ext cx="1320800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A4739D2-CEEE-44BA-9D44-A4951A0EB179}"/>
              </a:ext>
            </a:extLst>
          </p:cNvPr>
          <p:cNvSpPr/>
          <p:nvPr/>
        </p:nvSpPr>
        <p:spPr>
          <a:xfrm>
            <a:off x="8346440" y="20491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CFF99-4E11-44FA-AC5D-A87F631B67EB}"/>
              </a:ext>
            </a:extLst>
          </p:cNvPr>
          <p:cNvSpPr/>
          <p:nvPr/>
        </p:nvSpPr>
        <p:spPr>
          <a:xfrm>
            <a:off x="10749280" y="2260600"/>
            <a:ext cx="1046480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0D735EA-5362-4B17-B882-0F156648A97D}"/>
              </a:ext>
            </a:extLst>
          </p:cNvPr>
          <p:cNvSpPr/>
          <p:nvPr/>
        </p:nvSpPr>
        <p:spPr>
          <a:xfrm>
            <a:off x="9486900" y="20491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61B8774-E824-4CFC-8BFA-389BA5E528B4}"/>
              </a:ext>
            </a:extLst>
          </p:cNvPr>
          <p:cNvSpPr/>
          <p:nvPr/>
        </p:nvSpPr>
        <p:spPr>
          <a:xfrm>
            <a:off x="9629140" y="251142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102D4AA-8996-4C26-9F31-2FBFC789880E}"/>
              </a:ext>
            </a:extLst>
          </p:cNvPr>
          <p:cNvSpPr/>
          <p:nvPr/>
        </p:nvSpPr>
        <p:spPr>
          <a:xfrm>
            <a:off x="10154920" y="27279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8A5DF7F-E34C-48DA-A265-E098C3D48A98}"/>
              </a:ext>
            </a:extLst>
          </p:cNvPr>
          <p:cNvSpPr/>
          <p:nvPr/>
        </p:nvSpPr>
        <p:spPr>
          <a:xfrm>
            <a:off x="8524240" y="2553652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9374325-D7E2-4380-93A4-C167109C08E4}"/>
              </a:ext>
            </a:extLst>
          </p:cNvPr>
          <p:cNvSpPr/>
          <p:nvPr/>
        </p:nvSpPr>
        <p:spPr>
          <a:xfrm>
            <a:off x="9613900" y="313023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14D7B01-6FBA-4F59-A66F-5A6AD6DF2153}"/>
              </a:ext>
            </a:extLst>
          </p:cNvPr>
          <p:cNvSpPr/>
          <p:nvPr/>
        </p:nvSpPr>
        <p:spPr>
          <a:xfrm>
            <a:off x="8498840" y="220154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61D4B8B-1A7D-4004-9B09-1F9EBF923E6D}"/>
              </a:ext>
            </a:extLst>
          </p:cNvPr>
          <p:cNvSpPr/>
          <p:nvPr/>
        </p:nvSpPr>
        <p:spPr>
          <a:xfrm>
            <a:off x="10118090" y="3347402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FE829B7-CD92-41CC-9681-7822F59609F6}"/>
              </a:ext>
            </a:extLst>
          </p:cNvPr>
          <p:cNvSpPr/>
          <p:nvPr/>
        </p:nvSpPr>
        <p:spPr>
          <a:xfrm>
            <a:off x="9298940" y="400129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03E0F5-5E2D-4E06-8935-8C0DC83C2574}"/>
              </a:ext>
            </a:extLst>
          </p:cNvPr>
          <p:cNvSpPr/>
          <p:nvPr/>
        </p:nvSpPr>
        <p:spPr>
          <a:xfrm>
            <a:off x="9930130" y="364553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B4F89C7-D72D-40F1-96DF-F6879AB15D8E}"/>
              </a:ext>
            </a:extLst>
          </p:cNvPr>
          <p:cNvSpPr/>
          <p:nvPr/>
        </p:nvSpPr>
        <p:spPr>
          <a:xfrm>
            <a:off x="10403840" y="38963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2746672-3020-457C-80BC-CF84DA9BBA39}"/>
              </a:ext>
            </a:extLst>
          </p:cNvPr>
          <p:cNvSpPr/>
          <p:nvPr/>
        </p:nvSpPr>
        <p:spPr>
          <a:xfrm>
            <a:off x="10550525" y="214376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0E42CB5-0608-4EE9-9320-30BA126BBCAF}"/>
              </a:ext>
            </a:extLst>
          </p:cNvPr>
          <p:cNvSpPr/>
          <p:nvPr/>
        </p:nvSpPr>
        <p:spPr>
          <a:xfrm>
            <a:off x="11101070" y="2742248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AC365FF-0F3D-4CBC-8ADF-91988532A137}"/>
              </a:ext>
            </a:extLst>
          </p:cNvPr>
          <p:cNvSpPr/>
          <p:nvPr/>
        </p:nvSpPr>
        <p:spPr>
          <a:xfrm>
            <a:off x="11087735" y="326342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955D154-9C77-44EF-AD61-5B20823F4CDC}"/>
              </a:ext>
            </a:extLst>
          </p:cNvPr>
          <p:cNvSpPr/>
          <p:nvPr/>
        </p:nvSpPr>
        <p:spPr>
          <a:xfrm>
            <a:off x="11035030" y="4019550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7BE3083-C442-403B-BD71-69E8933330AC}"/>
              </a:ext>
            </a:extLst>
          </p:cNvPr>
          <p:cNvSpPr/>
          <p:nvPr/>
        </p:nvSpPr>
        <p:spPr>
          <a:xfrm>
            <a:off x="11040745" y="3654425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B28018F-7293-4AFA-85E7-32FA85336016}"/>
              </a:ext>
            </a:extLst>
          </p:cNvPr>
          <p:cNvSpPr/>
          <p:nvPr/>
        </p:nvSpPr>
        <p:spPr>
          <a:xfrm>
            <a:off x="8398510" y="3277473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0DFEBF33-929C-4013-A7DA-6EFD5B9B4A08}"/>
              </a:ext>
            </a:extLst>
          </p:cNvPr>
          <p:cNvSpPr/>
          <p:nvPr/>
        </p:nvSpPr>
        <p:spPr>
          <a:xfrm>
            <a:off x="9047480" y="3877944"/>
            <a:ext cx="883920" cy="701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C4C6D0-ABC0-45D2-9267-D2AA6B244578}"/>
              </a:ext>
            </a:extLst>
          </p:cNvPr>
          <p:cNvSpPr txBox="1"/>
          <p:nvPr/>
        </p:nvSpPr>
        <p:spPr>
          <a:xfrm>
            <a:off x="1792982" y="5703252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左右の形に共通する特徴を「学習」したい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417DD21-D907-4721-A77D-DDC4AB957617}"/>
              </a:ext>
            </a:extLst>
          </p:cNvPr>
          <p:cNvSpPr/>
          <p:nvPr/>
        </p:nvSpPr>
        <p:spPr>
          <a:xfrm>
            <a:off x="2260599" y="4145281"/>
            <a:ext cx="868681" cy="6156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F06BDDF-906D-4D2B-8A2F-B369AA1BC40E}"/>
              </a:ext>
            </a:extLst>
          </p:cNvPr>
          <p:cNvSpPr/>
          <p:nvPr/>
        </p:nvSpPr>
        <p:spPr>
          <a:xfrm>
            <a:off x="8244204" y="4120993"/>
            <a:ext cx="868681" cy="6156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5C8C392-6026-4058-9B05-72975FCBE97B}"/>
              </a:ext>
            </a:extLst>
          </p:cNvPr>
          <p:cNvSpPr/>
          <p:nvPr/>
        </p:nvSpPr>
        <p:spPr>
          <a:xfrm>
            <a:off x="5379719" y="1929764"/>
            <a:ext cx="868681" cy="61563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1C1F615-BFE4-4EEB-A45F-2788B14CF762}"/>
              </a:ext>
            </a:extLst>
          </p:cNvPr>
          <p:cNvSpPr/>
          <p:nvPr/>
        </p:nvSpPr>
        <p:spPr>
          <a:xfrm>
            <a:off x="11306174" y="1948895"/>
            <a:ext cx="868681" cy="61563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タイトル 31">
            <a:extLst>
              <a:ext uri="{FF2B5EF4-FFF2-40B4-BE49-F238E27FC236}">
                <a16:creationId xmlns:a16="http://schemas.microsoft.com/office/drawing/2014/main" id="{BB499190-5482-49D1-B62E-4CD2EE31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702" y="131603"/>
            <a:ext cx="9560818" cy="1325563"/>
          </a:xfrm>
        </p:spPr>
        <p:txBody>
          <a:bodyPr/>
          <a:lstStyle/>
          <a:p>
            <a:r>
              <a:rPr lang="ja-JP" altLang="en-US" dirty="0"/>
              <a:t>２か所の「局所」情報の組み合わせ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7D4FF21-9313-4B94-BD49-2984FEC9436A}"/>
              </a:ext>
            </a:extLst>
          </p:cNvPr>
          <p:cNvSpPr/>
          <p:nvPr/>
        </p:nvSpPr>
        <p:spPr>
          <a:xfrm>
            <a:off x="584198" y="921386"/>
            <a:ext cx="868681" cy="6156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83C96B7-C747-4C9B-A062-252B89A9EB59}"/>
              </a:ext>
            </a:extLst>
          </p:cNvPr>
          <p:cNvSpPr/>
          <p:nvPr/>
        </p:nvSpPr>
        <p:spPr>
          <a:xfrm>
            <a:off x="584199" y="137477"/>
            <a:ext cx="868681" cy="61563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3235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657B00FC-5551-40B7-9494-AB8FD7F4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0" y="1333725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4081FF-98BA-4372-90D4-56BBC3DD4034}"/>
              </a:ext>
            </a:extLst>
          </p:cNvPr>
          <p:cNvSpPr txBox="1"/>
          <p:nvPr/>
        </p:nvSpPr>
        <p:spPr>
          <a:xfrm>
            <a:off x="152400" y="243840"/>
            <a:ext cx="8057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CNN</a:t>
            </a:r>
            <a:r>
              <a:rPr kumimoji="1" lang="ja-JP" altLang="en-US" sz="3200" dirty="0"/>
              <a:t>では、局所情報を取るのが基本だから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844C1499-1A7E-4490-BB87-264BBE5B4748}"/>
              </a:ext>
            </a:extLst>
          </p:cNvPr>
          <p:cNvSpPr/>
          <p:nvPr/>
        </p:nvSpPr>
        <p:spPr>
          <a:xfrm>
            <a:off x="4634230" y="5342044"/>
            <a:ext cx="599440" cy="65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F795E8C-F087-4D8D-B4B6-5ACA0CE8CAC5}"/>
              </a:ext>
            </a:extLst>
          </p:cNvPr>
          <p:cNvSpPr/>
          <p:nvPr/>
        </p:nvSpPr>
        <p:spPr>
          <a:xfrm>
            <a:off x="4856480" y="2082800"/>
            <a:ext cx="459740" cy="41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7608AE8-0F6A-4B78-86DA-A8B7D57EBD45}"/>
              </a:ext>
            </a:extLst>
          </p:cNvPr>
          <p:cNvSpPr/>
          <p:nvPr/>
        </p:nvSpPr>
        <p:spPr>
          <a:xfrm>
            <a:off x="4828540" y="3851048"/>
            <a:ext cx="459740" cy="4194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1CBC54-EDAA-4D92-81DB-6C972B7F0D40}"/>
              </a:ext>
            </a:extLst>
          </p:cNvPr>
          <p:cNvGrpSpPr/>
          <p:nvPr/>
        </p:nvGrpSpPr>
        <p:grpSpPr>
          <a:xfrm>
            <a:off x="8673751" y="145538"/>
            <a:ext cx="3142615" cy="1871265"/>
            <a:chOff x="6380480" y="1948895"/>
            <a:chExt cx="5794375" cy="3446065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8755FA2-C1F9-44DA-BBA6-55F3F83ADDB3}"/>
                </a:ext>
              </a:extLst>
            </p:cNvPr>
            <p:cNvSpPr/>
            <p:nvPr/>
          </p:nvSpPr>
          <p:spPr>
            <a:xfrm>
              <a:off x="6380480" y="1981200"/>
              <a:ext cx="5699760" cy="341376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55C0551-51FC-49DA-8694-8D36627CDD91}"/>
                </a:ext>
              </a:extLst>
            </p:cNvPr>
            <p:cNvSpPr/>
            <p:nvPr/>
          </p:nvSpPr>
          <p:spPr>
            <a:xfrm>
              <a:off x="8636000" y="2245360"/>
              <a:ext cx="1320800" cy="2225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A7C1987-CE91-4FBE-86E3-FF25F2C681FE}"/>
                </a:ext>
              </a:extLst>
            </p:cNvPr>
            <p:cNvSpPr/>
            <p:nvPr/>
          </p:nvSpPr>
          <p:spPr>
            <a:xfrm>
              <a:off x="8346440" y="204914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C7816F0-6ED7-4E86-AFB9-53AED794817D}"/>
                </a:ext>
              </a:extLst>
            </p:cNvPr>
            <p:cNvSpPr/>
            <p:nvPr/>
          </p:nvSpPr>
          <p:spPr>
            <a:xfrm>
              <a:off x="10749280" y="2260600"/>
              <a:ext cx="1046480" cy="2225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54CF027-2B0D-43A2-B2F0-242D6C6385F9}"/>
                </a:ext>
              </a:extLst>
            </p:cNvPr>
            <p:cNvSpPr/>
            <p:nvPr/>
          </p:nvSpPr>
          <p:spPr>
            <a:xfrm>
              <a:off x="9486900" y="204914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32E234A-C27A-46D9-B640-4EFFB9965551}"/>
                </a:ext>
              </a:extLst>
            </p:cNvPr>
            <p:cNvSpPr/>
            <p:nvPr/>
          </p:nvSpPr>
          <p:spPr>
            <a:xfrm>
              <a:off x="9629140" y="251142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82C8E20-8D37-41A4-80E1-091B992D159F}"/>
                </a:ext>
              </a:extLst>
            </p:cNvPr>
            <p:cNvSpPr/>
            <p:nvPr/>
          </p:nvSpPr>
          <p:spPr>
            <a:xfrm>
              <a:off x="10154920" y="2727960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FC6DE68-9533-44AB-8697-F741E80A6940}"/>
                </a:ext>
              </a:extLst>
            </p:cNvPr>
            <p:cNvSpPr/>
            <p:nvPr/>
          </p:nvSpPr>
          <p:spPr>
            <a:xfrm>
              <a:off x="8524240" y="2553652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CD4A3F-0B4B-4742-B4D1-51470A5A0B84}"/>
                </a:ext>
              </a:extLst>
            </p:cNvPr>
            <p:cNvSpPr/>
            <p:nvPr/>
          </p:nvSpPr>
          <p:spPr>
            <a:xfrm>
              <a:off x="9613900" y="3130234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A4CE1A3-997D-4774-8973-8ED2F8F697E7}"/>
                </a:ext>
              </a:extLst>
            </p:cNvPr>
            <p:cNvSpPr/>
            <p:nvPr/>
          </p:nvSpPr>
          <p:spPr>
            <a:xfrm>
              <a:off x="8498840" y="220154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1A731D0-2BEF-47CC-9E1D-CB9881D09374}"/>
                </a:ext>
              </a:extLst>
            </p:cNvPr>
            <p:cNvSpPr/>
            <p:nvPr/>
          </p:nvSpPr>
          <p:spPr>
            <a:xfrm>
              <a:off x="10118090" y="3347402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E81F926-F807-4DFE-8885-986061F5722A}"/>
                </a:ext>
              </a:extLst>
            </p:cNvPr>
            <p:cNvSpPr/>
            <p:nvPr/>
          </p:nvSpPr>
          <p:spPr>
            <a:xfrm>
              <a:off x="9298940" y="4001294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23F3C284-DE20-4BCA-B67E-36C6C164E3D5}"/>
                </a:ext>
              </a:extLst>
            </p:cNvPr>
            <p:cNvSpPr/>
            <p:nvPr/>
          </p:nvSpPr>
          <p:spPr>
            <a:xfrm>
              <a:off x="9930130" y="364553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CA418F7-8F28-4B82-8C13-F3352DAD7B81}"/>
                </a:ext>
              </a:extLst>
            </p:cNvPr>
            <p:cNvSpPr/>
            <p:nvPr/>
          </p:nvSpPr>
          <p:spPr>
            <a:xfrm>
              <a:off x="10403840" y="3896360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3CAD369-1B29-4C3A-89F6-E4DF523EF84B}"/>
                </a:ext>
              </a:extLst>
            </p:cNvPr>
            <p:cNvSpPr/>
            <p:nvPr/>
          </p:nvSpPr>
          <p:spPr>
            <a:xfrm>
              <a:off x="10550525" y="2143760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858F8FA4-C87F-4F96-B6BC-B99CFF47DDC3}"/>
                </a:ext>
              </a:extLst>
            </p:cNvPr>
            <p:cNvSpPr/>
            <p:nvPr/>
          </p:nvSpPr>
          <p:spPr>
            <a:xfrm>
              <a:off x="11101070" y="2742248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24CA9B5B-32B9-4C61-A069-D63B6D5415D6}"/>
                </a:ext>
              </a:extLst>
            </p:cNvPr>
            <p:cNvSpPr/>
            <p:nvPr/>
          </p:nvSpPr>
          <p:spPr>
            <a:xfrm>
              <a:off x="11087735" y="3263424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2C1AFC3-5C54-4348-BC50-8DDDE2F08917}"/>
                </a:ext>
              </a:extLst>
            </p:cNvPr>
            <p:cNvSpPr/>
            <p:nvPr/>
          </p:nvSpPr>
          <p:spPr>
            <a:xfrm>
              <a:off x="11035030" y="4019550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A17CFE6-213F-444D-9DFE-F0086C215C41}"/>
                </a:ext>
              </a:extLst>
            </p:cNvPr>
            <p:cNvSpPr/>
            <p:nvPr/>
          </p:nvSpPr>
          <p:spPr>
            <a:xfrm>
              <a:off x="11040745" y="365442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2106B9A8-159C-4589-94D1-9E8C3A9CE69E}"/>
                </a:ext>
              </a:extLst>
            </p:cNvPr>
            <p:cNvSpPr/>
            <p:nvPr/>
          </p:nvSpPr>
          <p:spPr>
            <a:xfrm>
              <a:off x="8398510" y="3277473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889233B-2A1E-4533-8E04-CAECE9C937DF}"/>
                </a:ext>
              </a:extLst>
            </p:cNvPr>
            <p:cNvSpPr/>
            <p:nvPr/>
          </p:nvSpPr>
          <p:spPr>
            <a:xfrm>
              <a:off x="9047480" y="3877944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6CD428AB-659D-4990-85D4-B9E29BA8633C}"/>
                </a:ext>
              </a:extLst>
            </p:cNvPr>
            <p:cNvSpPr/>
            <p:nvPr/>
          </p:nvSpPr>
          <p:spPr>
            <a:xfrm>
              <a:off x="8244204" y="4120993"/>
              <a:ext cx="868681" cy="61563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BBC71A15-3CF4-4FE7-99B0-DAF73B9454C1}"/>
                </a:ext>
              </a:extLst>
            </p:cNvPr>
            <p:cNvSpPr/>
            <p:nvPr/>
          </p:nvSpPr>
          <p:spPr>
            <a:xfrm>
              <a:off x="11306174" y="1948895"/>
              <a:ext cx="868681" cy="615632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楕円 30">
            <a:extLst>
              <a:ext uri="{FF2B5EF4-FFF2-40B4-BE49-F238E27FC236}">
                <a16:creationId xmlns:a16="http://schemas.microsoft.com/office/drawing/2014/main" id="{E3E77688-4269-4F54-A806-D594FDF2BB42}"/>
              </a:ext>
            </a:extLst>
          </p:cNvPr>
          <p:cNvSpPr/>
          <p:nvPr/>
        </p:nvSpPr>
        <p:spPr>
          <a:xfrm>
            <a:off x="4773930" y="2966924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6F21262-409F-4F2C-BADE-0FFA33C127DF}"/>
              </a:ext>
            </a:extLst>
          </p:cNvPr>
          <p:cNvSpPr/>
          <p:nvPr/>
        </p:nvSpPr>
        <p:spPr>
          <a:xfrm>
            <a:off x="4773930" y="4715886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4A52BA-2A93-43CB-8100-BA6CDBE04396}"/>
              </a:ext>
            </a:extLst>
          </p:cNvPr>
          <p:cNvSpPr txBox="1"/>
          <p:nvPr/>
        </p:nvSpPr>
        <p:spPr>
          <a:xfrm>
            <a:off x="3238797" y="606580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局所情報の取出し</a:t>
            </a:r>
          </a:p>
        </p:txBody>
      </p:sp>
    </p:spTree>
    <p:extLst>
      <p:ext uri="{BB962C8B-B14F-4D97-AF65-F5344CB8AC3E}">
        <p14:creationId xmlns:p14="http://schemas.microsoft.com/office/powerpoint/2010/main" val="19882706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657B00FC-5551-40B7-9494-AB8FD7F4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0" y="1333725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4081FF-98BA-4372-90D4-56BBC3DD4034}"/>
              </a:ext>
            </a:extLst>
          </p:cNvPr>
          <p:cNvSpPr txBox="1"/>
          <p:nvPr/>
        </p:nvSpPr>
        <p:spPr>
          <a:xfrm>
            <a:off x="152400" y="243840"/>
            <a:ext cx="8057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CNN</a:t>
            </a:r>
            <a:r>
              <a:rPr kumimoji="1" lang="ja-JP" altLang="en-US" sz="3200" dirty="0"/>
              <a:t>では、局所情報を取るのが基本だから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844C1499-1A7E-4490-BB87-264BBE5B4748}"/>
              </a:ext>
            </a:extLst>
          </p:cNvPr>
          <p:cNvSpPr/>
          <p:nvPr/>
        </p:nvSpPr>
        <p:spPr>
          <a:xfrm>
            <a:off x="4634230" y="5342044"/>
            <a:ext cx="599440" cy="650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F795E8C-F087-4D8D-B4B6-5ACA0CE8CAC5}"/>
              </a:ext>
            </a:extLst>
          </p:cNvPr>
          <p:cNvSpPr/>
          <p:nvPr/>
        </p:nvSpPr>
        <p:spPr>
          <a:xfrm>
            <a:off x="4856480" y="2082800"/>
            <a:ext cx="459740" cy="41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7608AE8-0F6A-4B78-86DA-A8B7D57EBD45}"/>
              </a:ext>
            </a:extLst>
          </p:cNvPr>
          <p:cNvSpPr/>
          <p:nvPr/>
        </p:nvSpPr>
        <p:spPr>
          <a:xfrm>
            <a:off x="4828540" y="3851048"/>
            <a:ext cx="459740" cy="4194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1CBC54-EDAA-4D92-81DB-6C972B7F0D40}"/>
              </a:ext>
            </a:extLst>
          </p:cNvPr>
          <p:cNvGrpSpPr/>
          <p:nvPr/>
        </p:nvGrpSpPr>
        <p:grpSpPr>
          <a:xfrm>
            <a:off x="8673751" y="145538"/>
            <a:ext cx="3142615" cy="1871265"/>
            <a:chOff x="6380480" y="1948895"/>
            <a:chExt cx="5794375" cy="3446065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8755FA2-C1F9-44DA-BBA6-55F3F83ADDB3}"/>
                </a:ext>
              </a:extLst>
            </p:cNvPr>
            <p:cNvSpPr/>
            <p:nvPr/>
          </p:nvSpPr>
          <p:spPr>
            <a:xfrm>
              <a:off x="6380480" y="1981200"/>
              <a:ext cx="5699760" cy="341376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55C0551-51FC-49DA-8694-8D36627CDD91}"/>
                </a:ext>
              </a:extLst>
            </p:cNvPr>
            <p:cNvSpPr/>
            <p:nvPr/>
          </p:nvSpPr>
          <p:spPr>
            <a:xfrm>
              <a:off x="8636000" y="2245360"/>
              <a:ext cx="1320800" cy="2225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A7C1987-CE91-4FBE-86E3-FF25F2C681FE}"/>
                </a:ext>
              </a:extLst>
            </p:cNvPr>
            <p:cNvSpPr/>
            <p:nvPr/>
          </p:nvSpPr>
          <p:spPr>
            <a:xfrm>
              <a:off x="8346440" y="204914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C7816F0-6ED7-4E86-AFB9-53AED794817D}"/>
                </a:ext>
              </a:extLst>
            </p:cNvPr>
            <p:cNvSpPr/>
            <p:nvPr/>
          </p:nvSpPr>
          <p:spPr>
            <a:xfrm>
              <a:off x="10749280" y="2260600"/>
              <a:ext cx="1046480" cy="2225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54CF027-2B0D-43A2-B2F0-242D6C6385F9}"/>
                </a:ext>
              </a:extLst>
            </p:cNvPr>
            <p:cNvSpPr/>
            <p:nvPr/>
          </p:nvSpPr>
          <p:spPr>
            <a:xfrm>
              <a:off x="9486900" y="204914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32E234A-C27A-46D9-B640-4EFFB9965551}"/>
                </a:ext>
              </a:extLst>
            </p:cNvPr>
            <p:cNvSpPr/>
            <p:nvPr/>
          </p:nvSpPr>
          <p:spPr>
            <a:xfrm>
              <a:off x="9629140" y="251142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82C8E20-8D37-41A4-80E1-091B992D159F}"/>
                </a:ext>
              </a:extLst>
            </p:cNvPr>
            <p:cNvSpPr/>
            <p:nvPr/>
          </p:nvSpPr>
          <p:spPr>
            <a:xfrm>
              <a:off x="10154920" y="2727960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FC6DE68-9533-44AB-8697-F741E80A6940}"/>
                </a:ext>
              </a:extLst>
            </p:cNvPr>
            <p:cNvSpPr/>
            <p:nvPr/>
          </p:nvSpPr>
          <p:spPr>
            <a:xfrm>
              <a:off x="8524240" y="2553652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CD4A3F-0B4B-4742-B4D1-51470A5A0B84}"/>
                </a:ext>
              </a:extLst>
            </p:cNvPr>
            <p:cNvSpPr/>
            <p:nvPr/>
          </p:nvSpPr>
          <p:spPr>
            <a:xfrm>
              <a:off x="9613900" y="3130234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A4CE1A3-997D-4774-8973-8ED2F8F697E7}"/>
                </a:ext>
              </a:extLst>
            </p:cNvPr>
            <p:cNvSpPr/>
            <p:nvPr/>
          </p:nvSpPr>
          <p:spPr>
            <a:xfrm>
              <a:off x="8498840" y="220154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1A731D0-2BEF-47CC-9E1D-CB9881D09374}"/>
                </a:ext>
              </a:extLst>
            </p:cNvPr>
            <p:cNvSpPr/>
            <p:nvPr/>
          </p:nvSpPr>
          <p:spPr>
            <a:xfrm>
              <a:off x="10118090" y="3347402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E81F926-F807-4DFE-8885-986061F5722A}"/>
                </a:ext>
              </a:extLst>
            </p:cNvPr>
            <p:cNvSpPr/>
            <p:nvPr/>
          </p:nvSpPr>
          <p:spPr>
            <a:xfrm>
              <a:off x="9298940" y="4001294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23F3C284-DE20-4BCA-B67E-36C6C164E3D5}"/>
                </a:ext>
              </a:extLst>
            </p:cNvPr>
            <p:cNvSpPr/>
            <p:nvPr/>
          </p:nvSpPr>
          <p:spPr>
            <a:xfrm>
              <a:off x="9930130" y="364553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CA418F7-8F28-4B82-8C13-F3352DAD7B81}"/>
                </a:ext>
              </a:extLst>
            </p:cNvPr>
            <p:cNvSpPr/>
            <p:nvPr/>
          </p:nvSpPr>
          <p:spPr>
            <a:xfrm>
              <a:off x="10403840" y="3896360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3CAD369-1B29-4C3A-89F6-E4DF523EF84B}"/>
                </a:ext>
              </a:extLst>
            </p:cNvPr>
            <p:cNvSpPr/>
            <p:nvPr/>
          </p:nvSpPr>
          <p:spPr>
            <a:xfrm>
              <a:off x="10550525" y="2143760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858F8FA4-C87F-4F96-B6BC-B99CFF47DDC3}"/>
                </a:ext>
              </a:extLst>
            </p:cNvPr>
            <p:cNvSpPr/>
            <p:nvPr/>
          </p:nvSpPr>
          <p:spPr>
            <a:xfrm>
              <a:off x="11101070" y="2742248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24CA9B5B-32B9-4C61-A069-D63B6D5415D6}"/>
                </a:ext>
              </a:extLst>
            </p:cNvPr>
            <p:cNvSpPr/>
            <p:nvPr/>
          </p:nvSpPr>
          <p:spPr>
            <a:xfrm>
              <a:off x="11087735" y="3263424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2C1AFC3-5C54-4348-BC50-8DDDE2F08917}"/>
                </a:ext>
              </a:extLst>
            </p:cNvPr>
            <p:cNvSpPr/>
            <p:nvPr/>
          </p:nvSpPr>
          <p:spPr>
            <a:xfrm>
              <a:off x="11035030" y="4019550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A17CFE6-213F-444D-9DFE-F0086C215C41}"/>
                </a:ext>
              </a:extLst>
            </p:cNvPr>
            <p:cNvSpPr/>
            <p:nvPr/>
          </p:nvSpPr>
          <p:spPr>
            <a:xfrm>
              <a:off x="11040745" y="3654425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2106B9A8-159C-4589-94D1-9E8C3A9CE69E}"/>
                </a:ext>
              </a:extLst>
            </p:cNvPr>
            <p:cNvSpPr/>
            <p:nvPr/>
          </p:nvSpPr>
          <p:spPr>
            <a:xfrm>
              <a:off x="8398510" y="3277473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889233B-2A1E-4533-8E04-CAECE9C937DF}"/>
                </a:ext>
              </a:extLst>
            </p:cNvPr>
            <p:cNvSpPr/>
            <p:nvPr/>
          </p:nvSpPr>
          <p:spPr>
            <a:xfrm>
              <a:off x="9047480" y="3877944"/>
              <a:ext cx="883920" cy="701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6CD428AB-659D-4990-85D4-B9E29BA8633C}"/>
                </a:ext>
              </a:extLst>
            </p:cNvPr>
            <p:cNvSpPr/>
            <p:nvPr/>
          </p:nvSpPr>
          <p:spPr>
            <a:xfrm>
              <a:off x="8244204" y="4120993"/>
              <a:ext cx="868681" cy="61563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BBC71A15-3CF4-4FE7-99B0-DAF73B9454C1}"/>
                </a:ext>
              </a:extLst>
            </p:cNvPr>
            <p:cNvSpPr/>
            <p:nvPr/>
          </p:nvSpPr>
          <p:spPr>
            <a:xfrm>
              <a:off x="11306174" y="1948895"/>
              <a:ext cx="868681" cy="615632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楕円 30">
            <a:extLst>
              <a:ext uri="{FF2B5EF4-FFF2-40B4-BE49-F238E27FC236}">
                <a16:creationId xmlns:a16="http://schemas.microsoft.com/office/drawing/2014/main" id="{E3E77688-4269-4F54-A806-D594FDF2BB42}"/>
              </a:ext>
            </a:extLst>
          </p:cNvPr>
          <p:cNvSpPr/>
          <p:nvPr/>
        </p:nvSpPr>
        <p:spPr>
          <a:xfrm>
            <a:off x="4773930" y="2966924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6F21262-409F-4F2C-BADE-0FFA33C127DF}"/>
              </a:ext>
            </a:extLst>
          </p:cNvPr>
          <p:cNvSpPr/>
          <p:nvPr/>
        </p:nvSpPr>
        <p:spPr>
          <a:xfrm>
            <a:off x="4773930" y="4715886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4A52BA-2A93-43CB-8100-BA6CDBE04396}"/>
              </a:ext>
            </a:extLst>
          </p:cNvPr>
          <p:cNvSpPr txBox="1"/>
          <p:nvPr/>
        </p:nvSpPr>
        <p:spPr>
          <a:xfrm>
            <a:off x="3238797" y="606580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局所情報の取出し</a:t>
            </a:r>
          </a:p>
        </p:txBody>
      </p:sp>
      <p:sp>
        <p:nvSpPr>
          <p:cNvPr id="34" name="星: 5 pt 33">
            <a:extLst>
              <a:ext uri="{FF2B5EF4-FFF2-40B4-BE49-F238E27FC236}">
                <a16:creationId xmlns:a16="http://schemas.microsoft.com/office/drawing/2014/main" id="{3961DCCA-A956-4B95-A612-B1D09CDC629B}"/>
              </a:ext>
            </a:extLst>
          </p:cNvPr>
          <p:cNvSpPr/>
          <p:nvPr/>
        </p:nvSpPr>
        <p:spPr>
          <a:xfrm>
            <a:off x="5659120" y="2662124"/>
            <a:ext cx="1020782" cy="8841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吹き出し: 円形 34">
            <a:extLst>
              <a:ext uri="{FF2B5EF4-FFF2-40B4-BE49-F238E27FC236}">
                <a16:creationId xmlns:a16="http://schemas.microsoft.com/office/drawing/2014/main" id="{841075CB-2788-4D8C-B754-485983C21CC5}"/>
              </a:ext>
            </a:extLst>
          </p:cNvPr>
          <p:cNvSpPr/>
          <p:nvPr/>
        </p:nvSpPr>
        <p:spPr>
          <a:xfrm>
            <a:off x="8398006" y="2903321"/>
            <a:ext cx="3515361" cy="3378338"/>
          </a:xfrm>
          <a:prstGeom prst="wedgeEllipseCallout">
            <a:avLst>
              <a:gd name="adj1" fmla="val -104488"/>
              <a:gd name="adj2" fmla="val -38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Ｘ１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Ｘ１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Ｘ０</a:t>
            </a:r>
            <a:endParaRPr kumimoji="1" lang="ja-JP" altLang="en-US" sz="36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D857791-DF64-4FEC-A364-5DC5081D6976}"/>
              </a:ext>
            </a:extLst>
          </p:cNvPr>
          <p:cNvSpPr/>
          <p:nvPr/>
        </p:nvSpPr>
        <p:spPr>
          <a:xfrm>
            <a:off x="9166393" y="3769360"/>
            <a:ext cx="459740" cy="41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6DFDC4A-5C09-4870-B15F-A4FE6534CBF0}"/>
              </a:ext>
            </a:extLst>
          </p:cNvPr>
          <p:cNvSpPr/>
          <p:nvPr/>
        </p:nvSpPr>
        <p:spPr>
          <a:xfrm>
            <a:off x="9166393" y="4274470"/>
            <a:ext cx="459740" cy="4194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C451CDF6-78A9-4986-8F28-DB7A44B820BC}"/>
              </a:ext>
            </a:extLst>
          </p:cNvPr>
          <p:cNvSpPr/>
          <p:nvPr/>
        </p:nvSpPr>
        <p:spPr>
          <a:xfrm>
            <a:off x="8673751" y="4845108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4A35724-D464-4651-B3D8-469D68F197B7}"/>
              </a:ext>
            </a:extLst>
          </p:cNvPr>
          <p:cNvSpPr/>
          <p:nvPr/>
        </p:nvSpPr>
        <p:spPr>
          <a:xfrm>
            <a:off x="9283115" y="4865587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04FF32B-53CB-4253-8B6F-6B1B04129B09}"/>
              </a:ext>
            </a:extLst>
          </p:cNvPr>
          <p:cNvSpPr txBox="1"/>
          <p:nvPr/>
        </p:nvSpPr>
        <p:spPr>
          <a:xfrm>
            <a:off x="8216693" y="625210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局所重み付け和</a:t>
            </a:r>
          </a:p>
        </p:txBody>
      </p:sp>
    </p:spTree>
    <p:extLst>
      <p:ext uri="{BB962C8B-B14F-4D97-AF65-F5344CB8AC3E}">
        <p14:creationId xmlns:p14="http://schemas.microsoft.com/office/powerpoint/2010/main" val="994747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6E14-351E-402E-8E55-613FB834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小括：</a:t>
            </a:r>
            <a:r>
              <a:rPr kumimoji="1" lang="en-US" altLang="ja-JP" dirty="0"/>
              <a:t>CNN</a:t>
            </a:r>
            <a:r>
              <a:rPr kumimoji="1" lang="ja-JP" altLang="en-US" dirty="0"/>
              <a:t>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63F613-F4DA-4852-8887-945FEAE9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局所の特徴抽出を、重み付け和で得る</a:t>
            </a:r>
            <a:endParaRPr kumimoji="1" lang="en-US" altLang="ja-JP" dirty="0"/>
          </a:p>
          <a:p>
            <a:r>
              <a:rPr lang="ja-JP" altLang="en-US" dirty="0"/>
              <a:t>局所をたくさんとることで、情報の損失を防ぐ</a:t>
            </a:r>
            <a:endParaRPr lang="en-US" altLang="ja-JP" dirty="0"/>
          </a:p>
          <a:p>
            <a:r>
              <a:rPr lang="ja-JP" altLang="en-US" dirty="0"/>
              <a:t>局所に関して、重み付け和を取る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B1CEF82-DD0A-47F4-BB7D-D3BFE1AF6215}"/>
              </a:ext>
            </a:extLst>
          </p:cNvPr>
          <p:cNvSpPr/>
          <p:nvPr/>
        </p:nvSpPr>
        <p:spPr>
          <a:xfrm>
            <a:off x="3891280" y="1564638"/>
            <a:ext cx="2865120" cy="731203"/>
          </a:xfrm>
          <a:prstGeom prst="ellipse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B95A60C-62A5-4A73-96A9-F42216DAE1BC}"/>
              </a:ext>
            </a:extLst>
          </p:cNvPr>
          <p:cNvSpPr/>
          <p:nvPr/>
        </p:nvSpPr>
        <p:spPr>
          <a:xfrm>
            <a:off x="3129280" y="2687954"/>
            <a:ext cx="2865120" cy="731203"/>
          </a:xfrm>
          <a:prstGeom prst="ellipse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D97AEF-16F6-426E-91DE-D34DC2DA8769}"/>
              </a:ext>
            </a:extLst>
          </p:cNvPr>
          <p:cNvSpPr txBox="1"/>
          <p:nvPr/>
        </p:nvSpPr>
        <p:spPr>
          <a:xfrm>
            <a:off x="1452880" y="3913236"/>
            <a:ext cx="9650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a1 x1 + a2 x2 + a3 x3 + … </a:t>
            </a:r>
            <a:r>
              <a:rPr lang="ja-JP" altLang="en-US" sz="3600" dirty="0"/>
              <a:t>これが重み付け和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076276-8A19-4C66-AD49-38D79B98B36E}"/>
              </a:ext>
            </a:extLst>
          </p:cNvPr>
          <p:cNvSpPr txBox="1"/>
          <p:nvPr/>
        </p:nvSpPr>
        <p:spPr>
          <a:xfrm>
            <a:off x="2670413" y="4860437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またの名を「線形処理」と言う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016A57-3872-499D-AE9B-B2C3863E1132}"/>
              </a:ext>
            </a:extLst>
          </p:cNvPr>
          <p:cNvSpPr txBox="1"/>
          <p:nvPr/>
        </p:nvSpPr>
        <p:spPr>
          <a:xfrm>
            <a:off x="474940" y="554947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ベクトルと行列で計算できる</a:t>
            </a:r>
            <a:endParaRPr kumimoji="1" lang="en-US" altLang="ja-JP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32768D-C02B-4189-8D2E-2D6A095F2B8E}"/>
              </a:ext>
            </a:extLst>
          </p:cNvPr>
          <p:cNvSpPr txBox="1"/>
          <p:nvPr/>
        </p:nvSpPr>
        <p:spPr>
          <a:xfrm>
            <a:off x="1112520" y="606530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コンピュータが得意</a:t>
            </a:r>
            <a:endParaRPr kumimoji="1"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31561B-33AF-4385-977B-1ED899FD7EC7}"/>
              </a:ext>
            </a:extLst>
          </p:cNvPr>
          <p:cNvSpPr txBox="1"/>
          <p:nvPr/>
        </p:nvSpPr>
        <p:spPr>
          <a:xfrm>
            <a:off x="6336288" y="5549477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まっすぐなもの・平らなもの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003693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0" y="146447"/>
            <a:ext cx="4968815" cy="3088481"/>
          </a:xfrm>
          <a:prstGeom prst="wedgeEllipseCallout">
            <a:avLst>
              <a:gd name="adj1" fmla="val 40625"/>
              <a:gd name="adj2" fmla="val 510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線形と非線形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C6E82469-2D9F-4EF0-A49B-F2C5E76013E9}"/>
              </a:ext>
            </a:extLst>
          </p:cNvPr>
          <p:cNvSpPr/>
          <p:nvPr/>
        </p:nvSpPr>
        <p:spPr>
          <a:xfrm>
            <a:off x="5193101" y="2081322"/>
            <a:ext cx="6538824" cy="3088481"/>
          </a:xfrm>
          <a:prstGeom prst="wedgeEllipseCallout">
            <a:avLst>
              <a:gd name="adj1" fmla="val -42708"/>
              <a:gd name="adj2" fmla="val 695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「学習」のメリットは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やっぱり「非線形」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がやりやすいこと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9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4802757" y="187950"/>
            <a:ext cx="4572000" cy="2409627"/>
          </a:xfrm>
          <a:prstGeom prst="wedgeEllipseCallout">
            <a:avLst>
              <a:gd name="adj1" fmla="val 56708"/>
              <a:gd name="adj2" fmla="val 6619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曲線は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まっすぐではないから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「非線形」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759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7395714" y="187950"/>
            <a:ext cx="4572000" cy="3154690"/>
          </a:xfrm>
          <a:prstGeom prst="wedgeEllipseCallout">
            <a:avLst>
              <a:gd name="adj1" fmla="val -74848"/>
              <a:gd name="adj2" fmla="val 362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折れ線も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全体は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まっすぐではないから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「非線形」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2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434A3-3F1D-4C61-8BE6-078A9AB7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死後</a:t>
            </a:r>
            <a:r>
              <a:rPr kumimoji="1" lang="en-US" altLang="ja-JP" dirty="0"/>
              <a:t>CT</a:t>
            </a:r>
            <a:r>
              <a:rPr kumimoji="1" lang="ja-JP" altLang="en-US" dirty="0"/>
              <a:t>による致死性頭部外傷の判定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A5FE37-87EC-4396-AFC6-C3CAA7C4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36" y="2541668"/>
            <a:ext cx="9429878" cy="39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653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7395714" y="187950"/>
            <a:ext cx="4572000" cy="3154690"/>
          </a:xfrm>
          <a:prstGeom prst="wedgeEllipseCallout">
            <a:avLst>
              <a:gd name="adj1" fmla="val -74848"/>
              <a:gd name="adj2" fmla="val 362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折れ線も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全体は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まっすぐではないから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「非線形」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8CAF26-7D36-481F-9FE2-1FE4FB41CFC4}"/>
              </a:ext>
            </a:extLst>
          </p:cNvPr>
          <p:cNvSpPr/>
          <p:nvPr/>
        </p:nvSpPr>
        <p:spPr>
          <a:xfrm>
            <a:off x="2367280" y="3733274"/>
            <a:ext cx="9600434" cy="2930843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3273E8-0D7E-496D-B819-D33B68B7F2E5}"/>
              </a:ext>
            </a:extLst>
          </p:cNvPr>
          <p:cNvCxnSpPr/>
          <p:nvPr/>
        </p:nvCxnSpPr>
        <p:spPr>
          <a:xfrm flipV="1">
            <a:off x="2895600" y="4886960"/>
            <a:ext cx="2072640" cy="1097280"/>
          </a:xfrm>
          <a:prstGeom prst="bentConnector3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B7FCFC7D-08F9-4BD8-A818-DCD9E5E288B3}"/>
              </a:ext>
            </a:extLst>
          </p:cNvPr>
          <p:cNvCxnSpPr>
            <a:cxnSpLocks/>
          </p:cNvCxnSpPr>
          <p:nvPr/>
        </p:nvCxnSpPr>
        <p:spPr>
          <a:xfrm>
            <a:off x="4968240" y="4886960"/>
            <a:ext cx="2753360" cy="1097280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1224EA1-8C47-4AA0-B264-0F5852AC0C54}"/>
              </a:ext>
            </a:extLst>
          </p:cNvPr>
          <p:cNvCxnSpPr>
            <a:cxnSpLocks/>
          </p:cNvCxnSpPr>
          <p:nvPr/>
        </p:nvCxnSpPr>
        <p:spPr>
          <a:xfrm flipV="1">
            <a:off x="7630160" y="4886960"/>
            <a:ext cx="2275840" cy="1097281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FA5A990-0D85-4315-8915-663089F0EEAB}"/>
              </a:ext>
            </a:extLst>
          </p:cNvPr>
          <p:cNvSpPr txBox="1"/>
          <p:nvPr/>
        </p:nvSpPr>
        <p:spPr>
          <a:xfrm>
            <a:off x="2510783" y="4059942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tx1"/>
                </a:solidFill>
              </a:rPr>
              <a:t>折れ線の基礎要素は、０と１</a:t>
            </a:r>
          </a:p>
        </p:txBody>
      </p:sp>
    </p:spTree>
    <p:extLst>
      <p:ext uri="{BB962C8B-B14F-4D97-AF65-F5344CB8AC3E}">
        <p14:creationId xmlns:p14="http://schemas.microsoft.com/office/powerpoint/2010/main" val="13226099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D7D4BF83-E17C-4E1D-8DDE-26F034F7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0" y="2629125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93DDB08-7798-4B6A-B717-A53B64542CB3}"/>
              </a:ext>
            </a:extLst>
          </p:cNvPr>
          <p:cNvSpPr/>
          <p:nvPr/>
        </p:nvSpPr>
        <p:spPr>
          <a:xfrm>
            <a:off x="4856480" y="3378200"/>
            <a:ext cx="459740" cy="41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B68D544-1D70-4497-A2D4-DC2350F6464E}"/>
              </a:ext>
            </a:extLst>
          </p:cNvPr>
          <p:cNvSpPr/>
          <p:nvPr/>
        </p:nvSpPr>
        <p:spPr>
          <a:xfrm>
            <a:off x="4828540" y="5146448"/>
            <a:ext cx="459740" cy="4194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E9E2D10-48DA-4094-B215-F9F20F3DEA84}"/>
              </a:ext>
            </a:extLst>
          </p:cNvPr>
          <p:cNvSpPr/>
          <p:nvPr/>
        </p:nvSpPr>
        <p:spPr>
          <a:xfrm>
            <a:off x="4773930" y="4262324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CDE1A66-A584-4573-9A14-2A3B8B0185EF}"/>
              </a:ext>
            </a:extLst>
          </p:cNvPr>
          <p:cNvSpPr/>
          <p:nvPr/>
        </p:nvSpPr>
        <p:spPr>
          <a:xfrm>
            <a:off x="4773930" y="6011286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星: 5 pt 7">
            <a:extLst>
              <a:ext uri="{FF2B5EF4-FFF2-40B4-BE49-F238E27FC236}">
                <a16:creationId xmlns:a16="http://schemas.microsoft.com/office/drawing/2014/main" id="{1F8B97C2-228F-4CE9-982F-FEDAE1F09197}"/>
              </a:ext>
            </a:extLst>
          </p:cNvPr>
          <p:cNvSpPr/>
          <p:nvPr/>
        </p:nvSpPr>
        <p:spPr>
          <a:xfrm>
            <a:off x="5659120" y="3957524"/>
            <a:ext cx="1020782" cy="8841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648A24BD-2AA6-44D5-B34A-FA9F4AA0B8F5}"/>
              </a:ext>
            </a:extLst>
          </p:cNvPr>
          <p:cNvSpPr/>
          <p:nvPr/>
        </p:nvSpPr>
        <p:spPr>
          <a:xfrm>
            <a:off x="8398006" y="4198721"/>
            <a:ext cx="3515361" cy="3378338"/>
          </a:xfrm>
          <a:prstGeom prst="wedgeEllipseCallout">
            <a:avLst>
              <a:gd name="adj1" fmla="val -104488"/>
              <a:gd name="adj2" fmla="val -38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Ｘ１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Ｘ１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Ｘ０</a:t>
            </a:r>
            <a:endParaRPr kumimoji="1" lang="ja-JP" altLang="en-US" sz="36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47AC9E-0CCD-4262-8474-32A5103A449F}"/>
              </a:ext>
            </a:extLst>
          </p:cNvPr>
          <p:cNvSpPr/>
          <p:nvPr/>
        </p:nvSpPr>
        <p:spPr>
          <a:xfrm>
            <a:off x="9166393" y="5064760"/>
            <a:ext cx="459740" cy="41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896D719-C5A6-475C-B10C-833AD1AC0061}"/>
              </a:ext>
            </a:extLst>
          </p:cNvPr>
          <p:cNvSpPr/>
          <p:nvPr/>
        </p:nvSpPr>
        <p:spPr>
          <a:xfrm>
            <a:off x="9166393" y="5569870"/>
            <a:ext cx="459740" cy="4194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B2670F0-E867-435F-9C7F-877C4EB539A5}"/>
              </a:ext>
            </a:extLst>
          </p:cNvPr>
          <p:cNvSpPr/>
          <p:nvPr/>
        </p:nvSpPr>
        <p:spPr>
          <a:xfrm>
            <a:off x="8673751" y="6140508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5F61616-F449-425C-84F7-AAD219E97ED6}"/>
              </a:ext>
            </a:extLst>
          </p:cNvPr>
          <p:cNvSpPr/>
          <p:nvPr/>
        </p:nvSpPr>
        <p:spPr>
          <a:xfrm>
            <a:off x="9283115" y="6160987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1E68B7A-CF18-4ABC-91FB-FD5FDDB0168F}"/>
              </a:ext>
            </a:extLst>
          </p:cNvPr>
          <p:cNvGrpSpPr/>
          <p:nvPr/>
        </p:nvGrpSpPr>
        <p:grpSpPr>
          <a:xfrm>
            <a:off x="258193" y="235476"/>
            <a:ext cx="9600434" cy="2930843"/>
            <a:chOff x="2367280" y="3733274"/>
            <a:chExt cx="9600434" cy="293084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80BC387-ED0A-412C-B26F-B617AB18A594}"/>
                </a:ext>
              </a:extLst>
            </p:cNvPr>
            <p:cNvSpPr/>
            <p:nvPr/>
          </p:nvSpPr>
          <p:spPr>
            <a:xfrm>
              <a:off x="2367280" y="3733274"/>
              <a:ext cx="9600434" cy="293084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D0523C44-D08A-434D-AF89-F5294E8928E4}"/>
                </a:ext>
              </a:extLst>
            </p:cNvPr>
            <p:cNvCxnSpPr/>
            <p:nvPr/>
          </p:nvCxnSpPr>
          <p:spPr>
            <a:xfrm flipV="1">
              <a:off x="2895600" y="4886960"/>
              <a:ext cx="2072640" cy="1097280"/>
            </a:xfrm>
            <a:prstGeom prst="bentConnector3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555FD4F3-6C34-4A86-AE14-BB3171432B87}"/>
                </a:ext>
              </a:extLst>
            </p:cNvPr>
            <p:cNvCxnSpPr>
              <a:cxnSpLocks/>
            </p:cNvCxnSpPr>
            <p:nvPr/>
          </p:nvCxnSpPr>
          <p:spPr>
            <a:xfrm>
              <a:off x="4968240" y="4886960"/>
              <a:ext cx="2753360" cy="109728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A7667AC1-BE7D-4240-AE5C-8B4F3DDE3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0160" y="4886960"/>
              <a:ext cx="2275840" cy="10972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018114-DF8A-4B16-A1C1-46252016C229}"/>
                </a:ext>
              </a:extLst>
            </p:cNvPr>
            <p:cNvSpPr txBox="1"/>
            <p:nvPr/>
          </p:nvSpPr>
          <p:spPr>
            <a:xfrm>
              <a:off x="2510783" y="4059942"/>
              <a:ext cx="68531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chemeClr val="tx1"/>
                  </a:solidFill>
                </a:rPr>
                <a:t>折れ線の基礎要素は、０と１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5067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D7D4BF83-E17C-4E1D-8DDE-26F034F7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0" y="2629125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93DDB08-7798-4B6A-B717-A53B64542CB3}"/>
              </a:ext>
            </a:extLst>
          </p:cNvPr>
          <p:cNvSpPr/>
          <p:nvPr/>
        </p:nvSpPr>
        <p:spPr>
          <a:xfrm>
            <a:off x="4856480" y="3378200"/>
            <a:ext cx="459740" cy="41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B68D544-1D70-4497-A2D4-DC2350F6464E}"/>
              </a:ext>
            </a:extLst>
          </p:cNvPr>
          <p:cNvSpPr/>
          <p:nvPr/>
        </p:nvSpPr>
        <p:spPr>
          <a:xfrm>
            <a:off x="4828540" y="5146448"/>
            <a:ext cx="459740" cy="4194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E9E2D10-48DA-4094-B215-F9F20F3DEA84}"/>
              </a:ext>
            </a:extLst>
          </p:cNvPr>
          <p:cNvSpPr/>
          <p:nvPr/>
        </p:nvSpPr>
        <p:spPr>
          <a:xfrm>
            <a:off x="4773930" y="4262324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CDE1A66-A584-4573-9A14-2A3B8B0185EF}"/>
              </a:ext>
            </a:extLst>
          </p:cNvPr>
          <p:cNvSpPr/>
          <p:nvPr/>
        </p:nvSpPr>
        <p:spPr>
          <a:xfrm>
            <a:off x="4773930" y="6011286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星: 5 pt 7">
            <a:extLst>
              <a:ext uri="{FF2B5EF4-FFF2-40B4-BE49-F238E27FC236}">
                <a16:creationId xmlns:a16="http://schemas.microsoft.com/office/drawing/2014/main" id="{1F8B97C2-228F-4CE9-982F-FEDAE1F09197}"/>
              </a:ext>
            </a:extLst>
          </p:cNvPr>
          <p:cNvSpPr/>
          <p:nvPr/>
        </p:nvSpPr>
        <p:spPr>
          <a:xfrm>
            <a:off x="5659120" y="3957524"/>
            <a:ext cx="1020782" cy="8841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648A24BD-2AA6-44D5-B34A-FA9F4AA0B8F5}"/>
              </a:ext>
            </a:extLst>
          </p:cNvPr>
          <p:cNvSpPr/>
          <p:nvPr/>
        </p:nvSpPr>
        <p:spPr>
          <a:xfrm>
            <a:off x="8398006" y="4198721"/>
            <a:ext cx="3515361" cy="3378338"/>
          </a:xfrm>
          <a:prstGeom prst="wedgeEllipseCallout">
            <a:avLst>
              <a:gd name="adj1" fmla="val -104488"/>
              <a:gd name="adj2" fmla="val -38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Ｘ１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Ｘ１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Ｘ０</a:t>
            </a:r>
            <a:endParaRPr kumimoji="1" lang="ja-JP" altLang="en-US" sz="36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47AC9E-0CCD-4262-8474-32A5103A449F}"/>
              </a:ext>
            </a:extLst>
          </p:cNvPr>
          <p:cNvSpPr/>
          <p:nvPr/>
        </p:nvSpPr>
        <p:spPr>
          <a:xfrm>
            <a:off x="9166393" y="5064760"/>
            <a:ext cx="459740" cy="4194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896D719-C5A6-475C-B10C-833AD1AC0061}"/>
              </a:ext>
            </a:extLst>
          </p:cNvPr>
          <p:cNvSpPr/>
          <p:nvPr/>
        </p:nvSpPr>
        <p:spPr>
          <a:xfrm>
            <a:off x="9166393" y="5569870"/>
            <a:ext cx="459740" cy="4194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B2670F0-E867-435F-9C7F-877C4EB539A5}"/>
              </a:ext>
            </a:extLst>
          </p:cNvPr>
          <p:cNvSpPr/>
          <p:nvPr/>
        </p:nvSpPr>
        <p:spPr>
          <a:xfrm>
            <a:off x="8673751" y="6140508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5F61616-F449-425C-84F7-AAD219E97ED6}"/>
              </a:ext>
            </a:extLst>
          </p:cNvPr>
          <p:cNvSpPr/>
          <p:nvPr/>
        </p:nvSpPr>
        <p:spPr>
          <a:xfrm>
            <a:off x="9283115" y="6160987"/>
            <a:ext cx="459740" cy="41941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1E68B7A-CF18-4ABC-91FB-FD5FDDB0168F}"/>
              </a:ext>
            </a:extLst>
          </p:cNvPr>
          <p:cNvGrpSpPr/>
          <p:nvPr/>
        </p:nvGrpSpPr>
        <p:grpSpPr>
          <a:xfrm>
            <a:off x="258193" y="235476"/>
            <a:ext cx="9600434" cy="2930843"/>
            <a:chOff x="2367280" y="3733274"/>
            <a:chExt cx="9600434" cy="293084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80BC387-ED0A-412C-B26F-B617AB18A594}"/>
                </a:ext>
              </a:extLst>
            </p:cNvPr>
            <p:cNvSpPr/>
            <p:nvPr/>
          </p:nvSpPr>
          <p:spPr>
            <a:xfrm>
              <a:off x="2367280" y="3733274"/>
              <a:ext cx="9600434" cy="293084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D0523C44-D08A-434D-AF89-F5294E8928E4}"/>
                </a:ext>
              </a:extLst>
            </p:cNvPr>
            <p:cNvCxnSpPr/>
            <p:nvPr/>
          </p:nvCxnSpPr>
          <p:spPr>
            <a:xfrm flipV="1">
              <a:off x="2895600" y="4886960"/>
              <a:ext cx="2072640" cy="1097280"/>
            </a:xfrm>
            <a:prstGeom prst="bentConnector3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555FD4F3-6C34-4A86-AE14-BB3171432B87}"/>
                </a:ext>
              </a:extLst>
            </p:cNvPr>
            <p:cNvCxnSpPr>
              <a:cxnSpLocks/>
            </p:cNvCxnSpPr>
            <p:nvPr/>
          </p:nvCxnSpPr>
          <p:spPr>
            <a:xfrm>
              <a:off x="4968240" y="4886960"/>
              <a:ext cx="2753360" cy="109728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A7667AC1-BE7D-4240-AE5C-8B4F3DDE3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0160" y="4886960"/>
              <a:ext cx="2275840" cy="10972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018114-DF8A-4B16-A1C1-46252016C229}"/>
                </a:ext>
              </a:extLst>
            </p:cNvPr>
            <p:cNvSpPr txBox="1"/>
            <p:nvPr/>
          </p:nvSpPr>
          <p:spPr>
            <a:xfrm>
              <a:off x="2510783" y="4059942"/>
              <a:ext cx="68531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>
                  <a:solidFill>
                    <a:schemeClr val="tx1"/>
                  </a:solidFill>
                </a:rPr>
                <a:t>折れ線の基礎要素は、０と１</a:t>
              </a:r>
            </a:p>
          </p:txBody>
        </p:sp>
      </p:grp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A6EE872F-FD4B-4F73-990F-68B2FD584F0B}"/>
              </a:ext>
            </a:extLst>
          </p:cNvPr>
          <p:cNvSpPr/>
          <p:nvPr/>
        </p:nvSpPr>
        <p:spPr>
          <a:xfrm>
            <a:off x="7620000" y="527830"/>
            <a:ext cx="4572000" cy="3154690"/>
          </a:xfrm>
          <a:prstGeom prst="wedgeEllipseCallout">
            <a:avLst>
              <a:gd name="adj1" fmla="val -46277"/>
              <a:gd name="adj2" fmla="val 4379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「</a:t>
            </a:r>
            <a:r>
              <a:rPr kumimoji="1" lang="en-US" altLang="ja-JP" sz="3600" dirty="0">
                <a:solidFill>
                  <a:schemeClr val="tx1"/>
                </a:solidFill>
              </a:rPr>
              <a:t>0,1</a:t>
            </a:r>
            <a:r>
              <a:rPr kumimoji="1" lang="ja-JP" altLang="en-US" sz="3600" dirty="0">
                <a:solidFill>
                  <a:schemeClr val="tx1"/>
                </a:solidFill>
              </a:rPr>
              <a:t>」で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組み合わせるのは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「非線形」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66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1153886" y="202709"/>
            <a:ext cx="5773742" cy="3154690"/>
          </a:xfrm>
          <a:prstGeom prst="wedgeEllipseCallout">
            <a:avLst>
              <a:gd name="adj1" fmla="val 103601"/>
              <a:gd name="adj2" fmla="val 289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短い直線を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たくさん連ねると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ほぼ曲線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14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F82B9-3E15-41FD-99C3-04C68BE3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学習の方法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30E38-1A03-4317-AE25-DF528F47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2" name="Picture 4" descr="Classification | Python Data Mining Quick Start Guide">
            <a:extLst>
              <a:ext uri="{FF2B5EF4-FFF2-40B4-BE49-F238E27FC236}">
                <a16:creationId xmlns:a16="http://schemas.microsoft.com/office/drawing/2014/main" id="{CE05D75B-74C8-43A8-89C7-3F97A2C3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4" y="1230848"/>
            <a:ext cx="11353800" cy="55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286E0F-F4FC-4C46-A7BF-CF462C435F0F}"/>
              </a:ext>
            </a:extLst>
          </p:cNvPr>
          <p:cNvSpPr/>
          <p:nvPr/>
        </p:nvSpPr>
        <p:spPr>
          <a:xfrm>
            <a:off x="6096000" y="193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https://subscription.packtpub.com/book/data/9781789800265/6/ch06lvl1sec36/classification</a:t>
            </a:r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F73E05E1-6B7F-4D64-BF99-771637F7C2EC}"/>
              </a:ext>
            </a:extLst>
          </p:cNvPr>
          <p:cNvSpPr/>
          <p:nvPr/>
        </p:nvSpPr>
        <p:spPr>
          <a:xfrm>
            <a:off x="1153886" y="202709"/>
            <a:ext cx="5773742" cy="3154690"/>
          </a:xfrm>
          <a:prstGeom prst="wedgeEllipseCallout">
            <a:avLst>
              <a:gd name="adj1" fmla="val 103601"/>
              <a:gd name="adj2" fmla="val 289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短い直線を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たくさん連ねると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ほぼ曲線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4041FF16-2BF5-41EE-AEDA-D62B7861E601}"/>
              </a:ext>
            </a:extLst>
          </p:cNvPr>
          <p:cNvSpPr/>
          <p:nvPr/>
        </p:nvSpPr>
        <p:spPr>
          <a:xfrm>
            <a:off x="4397829" y="3096013"/>
            <a:ext cx="7885571" cy="3378338"/>
          </a:xfrm>
          <a:prstGeom prst="wedgeEllipseCallout">
            <a:avLst>
              <a:gd name="adj1" fmla="val -38238"/>
              <a:gd name="adj2" fmla="val -59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たくさんのパーツを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作って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0,1</a:t>
            </a:r>
            <a:r>
              <a:rPr lang="ja-JP" altLang="en-US" sz="3600" dirty="0"/>
              <a:t>で足し合わせると</a:t>
            </a:r>
            <a:endParaRPr lang="en-US" altLang="ja-JP" sz="3600" dirty="0"/>
          </a:p>
          <a:p>
            <a:pPr algn="ctr"/>
            <a:r>
              <a:rPr lang="ja-JP" altLang="en-US" sz="3600" dirty="0"/>
              <a:t>ほぼ曲線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11434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6BA04791-D96C-4155-94BC-7DA3B60A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" y="0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7CB49DE0-51B2-4117-95F6-FEA7A658D0D6}"/>
              </a:ext>
            </a:extLst>
          </p:cNvPr>
          <p:cNvSpPr/>
          <p:nvPr/>
        </p:nvSpPr>
        <p:spPr>
          <a:xfrm>
            <a:off x="4397829" y="3096013"/>
            <a:ext cx="7885571" cy="3378338"/>
          </a:xfrm>
          <a:prstGeom prst="wedgeEllipseCallout">
            <a:avLst>
              <a:gd name="adj1" fmla="val -38238"/>
              <a:gd name="adj2" fmla="val -59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たくさんのパーツを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作って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0,1</a:t>
            </a:r>
            <a:r>
              <a:rPr lang="ja-JP" altLang="en-US" sz="3600" dirty="0"/>
              <a:t>で足し合わせると</a:t>
            </a:r>
            <a:endParaRPr lang="en-US" altLang="ja-JP" sz="3600" dirty="0"/>
          </a:p>
          <a:p>
            <a:pPr algn="ctr"/>
            <a:r>
              <a:rPr lang="ja-JP" altLang="en-US" sz="3600" dirty="0"/>
              <a:t>ほぼ曲線</a:t>
            </a:r>
            <a:endParaRPr kumimoji="1" lang="ja-JP" altLang="en-US" sz="36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8E4AF3E4-BF72-4B6A-8FCB-AB3E41E13571}"/>
              </a:ext>
            </a:extLst>
          </p:cNvPr>
          <p:cNvSpPr/>
          <p:nvPr/>
        </p:nvSpPr>
        <p:spPr>
          <a:xfrm>
            <a:off x="4833257" y="93852"/>
            <a:ext cx="7316248" cy="3154690"/>
          </a:xfrm>
          <a:prstGeom prst="wedgeEllipseCallout">
            <a:avLst>
              <a:gd name="adj1" fmla="val -62779"/>
              <a:gd name="adj2" fmla="val 92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たくさんのパーツを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作るには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層を深めるのがよい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～深層学習～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826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5E556-8ADE-4A45-9711-C59BBA5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(C)NN </a:t>
            </a:r>
            <a:r>
              <a:rPr kumimoji="1" lang="ja-JP" altLang="en-US" dirty="0"/>
              <a:t>ニューラルネットワークと</a:t>
            </a:r>
            <a:r>
              <a:rPr kumimoji="1" lang="en-US" altLang="ja-JP" dirty="0"/>
              <a:t>0,1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22AC5C-8A56-454B-87E9-D8C2104D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1690688"/>
            <a:ext cx="7511143" cy="4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B483FE-8AD8-4DB7-B899-8111A2D2B365}"/>
              </a:ext>
            </a:extLst>
          </p:cNvPr>
          <p:cNvSpPr txBox="1"/>
          <p:nvPr/>
        </p:nvSpPr>
        <p:spPr>
          <a:xfrm>
            <a:off x="7783286" y="6346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https://en.wikipedia.org/wiki/Neuron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B55C27C-9C60-44F3-8D14-A94E171DB52F}"/>
              </a:ext>
            </a:extLst>
          </p:cNvPr>
          <p:cNvSpPr/>
          <p:nvPr/>
        </p:nvSpPr>
        <p:spPr>
          <a:xfrm rot="1566382">
            <a:off x="2220686" y="2449286"/>
            <a:ext cx="794657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B07A6F8-D8AB-4194-997B-98A4E304BB7A}"/>
              </a:ext>
            </a:extLst>
          </p:cNvPr>
          <p:cNvSpPr/>
          <p:nvPr/>
        </p:nvSpPr>
        <p:spPr>
          <a:xfrm rot="1566382">
            <a:off x="1549174" y="3306769"/>
            <a:ext cx="1147700" cy="104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FC850DF-2D1B-44E8-9A8C-4BA4D1AA3DBC}"/>
              </a:ext>
            </a:extLst>
          </p:cNvPr>
          <p:cNvSpPr/>
          <p:nvPr/>
        </p:nvSpPr>
        <p:spPr>
          <a:xfrm rot="17628918">
            <a:off x="2526683" y="4769678"/>
            <a:ext cx="488982" cy="4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CD480CB-C01A-41E1-A1C0-2B3D25886EDC}"/>
              </a:ext>
            </a:extLst>
          </p:cNvPr>
          <p:cNvSpPr/>
          <p:nvPr/>
        </p:nvSpPr>
        <p:spPr>
          <a:xfrm rot="20192063">
            <a:off x="2896512" y="5234311"/>
            <a:ext cx="1290409" cy="1469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F16B4-9A0D-423B-96E6-0F30F41941F0}"/>
              </a:ext>
            </a:extLst>
          </p:cNvPr>
          <p:cNvSpPr txBox="1"/>
          <p:nvPr/>
        </p:nvSpPr>
        <p:spPr>
          <a:xfrm>
            <a:off x="279284" y="1678900"/>
            <a:ext cx="32624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重み付き入力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393785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5E556-8ADE-4A45-9711-C59BBA5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(C)NN </a:t>
            </a:r>
            <a:r>
              <a:rPr kumimoji="1" lang="ja-JP" altLang="en-US" dirty="0"/>
              <a:t>ニューラルネットワークと</a:t>
            </a:r>
            <a:r>
              <a:rPr kumimoji="1" lang="en-US" altLang="ja-JP" dirty="0"/>
              <a:t>0,1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22AC5C-8A56-454B-87E9-D8C2104D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1690688"/>
            <a:ext cx="7511143" cy="4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B483FE-8AD8-4DB7-B899-8111A2D2B365}"/>
              </a:ext>
            </a:extLst>
          </p:cNvPr>
          <p:cNvSpPr txBox="1"/>
          <p:nvPr/>
        </p:nvSpPr>
        <p:spPr>
          <a:xfrm>
            <a:off x="7783286" y="6346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https://en.wikipedia.org/wiki/Neuron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B55C27C-9C60-44F3-8D14-A94E171DB52F}"/>
              </a:ext>
            </a:extLst>
          </p:cNvPr>
          <p:cNvSpPr/>
          <p:nvPr/>
        </p:nvSpPr>
        <p:spPr>
          <a:xfrm rot="1566382">
            <a:off x="2220686" y="2449286"/>
            <a:ext cx="794657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B07A6F8-D8AB-4194-997B-98A4E304BB7A}"/>
              </a:ext>
            </a:extLst>
          </p:cNvPr>
          <p:cNvSpPr/>
          <p:nvPr/>
        </p:nvSpPr>
        <p:spPr>
          <a:xfrm rot="1566382">
            <a:off x="1549174" y="3306769"/>
            <a:ext cx="1147700" cy="104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FC850DF-2D1B-44E8-9A8C-4BA4D1AA3DBC}"/>
              </a:ext>
            </a:extLst>
          </p:cNvPr>
          <p:cNvSpPr/>
          <p:nvPr/>
        </p:nvSpPr>
        <p:spPr>
          <a:xfrm rot="17628918">
            <a:off x="2526683" y="4769678"/>
            <a:ext cx="488982" cy="4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CD480CB-C01A-41E1-A1C0-2B3D25886EDC}"/>
              </a:ext>
            </a:extLst>
          </p:cNvPr>
          <p:cNvSpPr/>
          <p:nvPr/>
        </p:nvSpPr>
        <p:spPr>
          <a:xfrm rot="20192063">
            <a:off x="2896512" y="5234311"/>
            <a:ext cx="1290409" cy="1469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F16B4-9A0D-423B-96E6-0F30F41941F0}"/>
              </a:ext>
            </a:extLst>
          </p:cNvPr>
          <p:cNvSpPr txBox="1"/>
          <p:nvPr/>
        </p:nvSpPr>
        <p:spPr>
          <a:xfrm>
            <a:off x="279284" y="1678900"/>
            <a:ext cx="32624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重み付き入力</a:t>
            </a:r>
            <a:endParaRPr kumimoji="1" lang="ja-JP" altLang="en-US" sz="4000" dirty="0"/>
          </a:p>
        </p:txBody>
      </p:sp>
      <p:sp>
        <p:nvSpPr>
          <p:cNvPr id="10" name="星: 5 pt 9">
            <a:extLst>
              <a:ext uri="{FF2B5EF4-FFF2-40B4-BE49-F238E27FC236}">
                <a16:creationId xmlns:a16="http://schemas.microsoft.com/office/drawing/2014/main" id="{CAD5F57E-53C6-4AFA-90A3-A1B6E2716AA5}"/>
              </a:ext>
            </a:extLst>
          </p:cNvPr>
          <p:cNvSpPr/>
          <p:nvPr/>
        </p:nvSpPr>
        <p:spPr>
          <a:xfrm>
            <a:off x="3794616" y="3669045"/>
            <a:ext cx="1020782" cy="884124"/>
          </a:xfrm>
          <a:prstGeom prst="star5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8F2B95-2F73-46B1-8D29-B73564934BBD}"/>
              </a:ext>
            </a:extLst>
          </p:cNvPr>
          <p:cNvSpPr txBox="1"/>
          <p:nvPr/>
        </p:nvSpPr>
        <p:spPr>
          <a:xfrm>
            <a:off x="5449525" y="3504066"/>
            <a:ext cx="5827236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/>
              <a:t>発火するかどうかを決定</a:t>
            </a:r>
            <a:endParaRPr kumimoji="1" lang="en-US" altLang="ja-JP" sz="4000" dirty="0"/>
          </a:p>
          <a:p>
            <a:pPr algn="ctr"/>
            <a:r>
              <a:rPr lang="ja-JP" altLang="en-US" sz="4000" dirty="0"/>
              <a:t>０か１か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720352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5E556-8ADE-4A45-9711-C59BBA53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(C)NN </a:t>
            </a:r>
            <a:r>
              <a:rPr kumimoji="1" lang="ja-JP" altLang="en-US" dirty="0"/>
              <a:t>ニューラルネットワークと</a:t>
            </a:r>
            <a:r>
              <a:rPr kumimoji="1" lang="en-US" altLang="ja-JP" dirty="0"/>
              <a:t>0,1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22AC5C-8A56-454B-87E9-D8C2104D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1690688"/>
            <a:ext cx="7511143" cy="4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B483FE-8AD8-4DB7-B899-8111A2D2B365}"/>
              </a:ext>
            </a:extLst>
          </p:cNvPr>
          <p:cNvSpPr txBox="1"/>
          <p:nvPr/>
        </p:nvSpPr>
        <p:spPr>
          <a:xfrm>
            <a:off x="7783286" y="6346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https://en.wikipedia.org/wiki/Neuron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B55C27C-9C60-44F3-8D14-A94E171DB52F}"/>
              </a:ext>
            </a:extLst>
          </p:cNvPr>
          <p:cNvSpPr/>
          <p:nvPr/>
        </p:nvSpPr>
        <p:spPr>
          <a:xfrm rot="1566382">
            <a:off x="2220686" y="2449286"/>
            <a:ext cx="794657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B07A6F8-D8AB-4194-997B-98A4E304BB7A}"/>
              </a:ext>
            </a:extLst>
          </p:cNvPr>
          <p:cNvSpPr/>
          <p:nvPr/>
        </p:nvSpPr>
        <p:spPr>
          <a:xfrm rot="1566382">
            <a:off x="1549174" y="3306769"/>
            <a:ext cx="1147700" cy="104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FC850DF-2D1B-44E8-9A8C-4BA4D1AA3DBC}"/>
              </a:ext>
            </a:extLst>
          </p:cNvPr>
          <p:cNvSpPr/>
          <p:nvPr/>
        </p:nvSpPr>
        <p:spPr>
          <a:xfrm rot="17628918">
            <a:off x="2526683" y="4769678"/>
            <a:ext cx="488982" cy="4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CD480CB-C01A-41E1-A1C0-2B3D25886EDC}"/>
              </a:ext>
            </a:extLst>
          </p:cNvPr>
          <p:cNvSpPr/>
          <p:nvPr/>
        </p:nvSpPr>
        <p:spPr>
          <a:xfrm rot="20192063">
            <a:off x="2896512" y="5234311"/>
            <a:ext cx="1290409" cy="1469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F16B4-9A0D-423B-96E6-0F30F41941F0}"/>
              </a:ext>
            </a:extLst>
          </p:cNvPr>
          <p:cNvSpPr txBox="1"/>
          <p:nvPr/>
        </p:nvSpPr>
        <p:spPr>
          <a:xfrm>
            <a:off x="279284" y="1678900"/>
            <a:ext cx="32624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重み付き入力</a:t>
            </a:r>
            <a:endParaRPr kumimoji="1" lang="ja-JP" altLang="en-US" sz="4000" dirty="0"/>
          </a:p>
        </p:txBody>
      </p:sp>
      <p:sp>
        <p:nvSpPr>
          <p:cNvPr id="10" name="星: 5 pt 9">
            <a:extLst>
              <a:ext uri="{FF2B5EF4-FFF2-40B4-BE49-F238E27FC236}">
                <a16:creationId xmlns:a16="http://schemas.microsoft.com/office/drawing/2014/main" id="{CAD5F57E-53C6-4AFA-90A3-A1B6E2716AA5}"/>
              </a:ext>
            </a:extLst>
          </p:cNvPr>
          <p:cNvSpPr/>
          <p:nvPr/>
        </p:nvSpPr>
        <p:spPr>
          <a:xfrm>
            <a:off x="3794616" y="3669045"/>
            <a:ext cx="1020782" cy="884124"/>
          </a:xfrm>
          <a:prstGeom prst="star5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8F2B95-2F73-46B1-8D29-B73564934BBD}"/>
              </a:ext>
            </a:extLst>
          </p:cNvPr>
          <p:cNvSpPr txBox="1"/>
          <p:nvPr/>
        </p:nvSpPr>
        <p:spPr>
          <a:xfrm>
            <a:off x="5449525" y="3504066"/>
            <a:ext cx="5827236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/>
              <a:t>発火するかどうかを決定</a:t>
            </a:r>
            <a:endParaRPr kumimoji="1" lang="en-US" altLang="ja-JP" sz="4000" dirty="0"/>
          </a:p>
          <a:p>
            <a:pPr algn="ctr"/>
            <a:r>
              <a:rPr lang="ja-JP" altLang="en-US" sz="4000" dirty="0"/>
              <a:t>０か１か</a:t>
            </a:r>
            <a:endParaRPr kumimoji="1" lang="ja-JP" altLang="en-US" sz="4000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DC746521-8D06-495C-9928-299801D4388F}"/>
              </a:ext>
            </a:extLst>
          </p:cNvPr>
          <p:cNvSpPr/>
          <p:nvPr/>
        </p:nvSpPr>
        <p:spPr>
          <a:xfrm>
            <a:off x="5671457" y="1232131"/>
            <a:ext cx="3907972" cy="89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43F2534-9B20-46A5-9690-DAA7463D4005}"/>
              </a:ext>
            </a:extLst>
          </p:cNvPr>
          <p:cNvSpPr/>
          <p:nvPr/>
        </p:nvSpPr>
        <p:spPr>
          <a:xfrm>
            <a:off x="5671457" y="2137456"/>
            <a:ext cx="3907972" cy="893537"/>
          </a:xfrm>
          <a:prstGeom prst="rightArrow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32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056DD246-05C4-4EE4-98B4-A83921D7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25" y="1435319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C657C47F-3471-4E76-98A0-2CB1D587CC61}"/>
              </a:ext>
            </a:extLst>
          </p:cNvPr>
          <p:cNvSpPr/>
          <p:nvPr/>
        </p:nvSpPr>
        <p:spPr>
          <a:xfrm rot="1566382">
            <a:off x="2220686" y="2449286"/>
            <a:ext cx="794657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CB4677CA-14E1-409B-93FF-599EBB1D5D5A}"/>
              </a:ext>
            </a:extLst>
          </p:cNvPr>
          <p:cNvSpPr/>
          <p:nvPr/>
        </p:nvSpPr>
        <p:spPr>
          <a:xfrm rot="1566382">
            <a:off x="1549174" y="3306769"/>
            <a:ext cx="1147700" cy="104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97A3BB3-A506-4298-9B42-EF71AEC99C0E}"/>
              </a:ext>
            </a:extLst>
          </p:cNvPr>
          <p:cNvSpPr/>
          <p:nvPr/>
        </p:nvSpPr>
        <p:spPr>
          <a:xfrm rot="17628918">
            <a:off x="2526683" y="4769678"/>
            <a:ext cx="488982" cy="4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2647C04B-B82C-4118-8CF1-3C39E4A8F5A0}"/>
              </a:ext>
            </a:extLst>
          </p:cNvPr>
          <p:cNvSpPr/>
          <p:nvPr/>
        </p:nvSpPr>
        <p:spPr>
          <a:xfrm rot="20192063">
            <a:off x="2896512" y="5234311"/>
            <a:ext cx="1290409" cy="1469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415A70-D271-45DF-B81A-4181D150F67D}"/>
              </a:ext>
            </a:extLst>
          </p:cNvPr>
          <p:cNvSpPr txBox="1"/>
          <p:nvPr/>
        </p:nvSpPr>
        <p:spPr>
          <a:xfrm>
            <a:off x="279284" y="1678900"/>
            <a:ext cx="32624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重み付き入力</a:t>
            </a:r>
            <a:endParaRPr kumimoji="1" lang="ja-JP" altLang="en-US" sz="4000" dirty="0"/>
          </a:p>
        </p:txBody>
      </p:sp>
      <p:sp>
        <p:nvSpPr>
          <p:cNvPr id="32" name="星: 5 pt 31">
            <a:extLst>
              <a:ext uri="{FF2B5EF4-FFF2-40B4-BE49-F238E27FC236}">
                <a16:creationId xmlns:a16="http://schemas.microsoft.com/office/drawing/2014/main" id="{8D5D0B0A-CE93-4504-91DA-35D388F309B0}"/>
              </a:ext>
            </a:extLst>
          </p:cNvPr>
          <p:cNvSpPr/>
          <p:nvPr/>
        </p:nvSpPr>
        <p:spPr>
          <a:xfrm>
            <a:off x="3794616" y="3669045"/>
            <a:ext cx="1020782" cy="884124"/>
          </a:xfrm>
          <a:prstGeom prst="star5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31A21B-87EF-4C79-8606-E94F02A3998B}"/>
              </a:ext>
            </a:extLst>
          </p:cNvPr>
          <p:cNvSpPr txBox="1"/>
          <p:nvPr/>
        </p:nvSpPr>
        <p:spPr>
          <a:xfrm>
            <a:off x="5449525" y="3504066"/>
            <a:ext cx="5827236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/>
              <a:t>発火するかどうかを決定</a:t>
            </a:r>
            <a:endParaRPr kumimoji="1" lang="en-US" altLang="ja-JP" sz="4000" dirty="0"/>
          </a:p>
          <a:p>
            <a:pPr algn="ctr"/>
            <a:r>
              <a:rPr lang="ja-JP" altLang="en-US" sz="4000" dirty="0"/>
              <a:t>０か１か</a:t>
            </a:r>
            <a:endParaRPr kumimoji="1" lang="ja-JP" altLang="en-US" sz="4000" dirty="0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8F8412CF-E6A4-4CB8-852A-A7A88C904ADA}"/>
              </a:ext>
            </a:extLst>
          </p:cNvPr>
          <p:cNvSpPr/>
          <p:nvPr/>
        </p:nvSpPr>
        <p:spPr>
          <a:xfrm>
            <a:off x="5671457" y="1232131"/>
            <a:ext cx="3907972" cy="89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67119842-927C-4F9A-BF06-A68AFC45D4D6}"/>
              </a:ext>
            </a:extLst>
          </p:cNvPr>
          <p:cNvSpPr/>
          <p:nvPr/>
        </p:nvSpPr>
        <p:spPr>
          <a:xfrm>
            <a:off x="5671457" y="2137456"/>
            <a:ext cx="3907972" cy="893537"/>
          </a:xfrm>
          <a:prstGeom prst="rightArrow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E28FC8BF-55A4-4B13-B97F-80885222A4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(C)NN </a:t>
            </a:r>
            <a:r>
              <a:rPr lang="ja-JP" altLang="en-US"/>
              <a:t>ニューラルネットワークと</a:t>
            </a:r>
            <a:r>
              <a:rPr lang="en-US" altLang="ja-JP"/>
              <a:t>0,1</a:t>
            </a:r>
            <a:endParaRPr lang="ja-JP" altLang="en-US" dirty="0"/>
          </a:p>
        </p:txBody>
      </p: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BE4211F9-89EF-4A39-8F54-E52DD785C8D4}"/>
              </a:ext>
            </a:extLst>
          </p:cNvPr>
          <p:cNvSpPr/>
          <p:nvPr/>
        </p:nvSpPr>
        <p:spPr>
          <a:xfrm>
            <a:off x="-228600" y="1607970"/>
            <a:ext cx="5308431" cy="5006273"/>
          </a:xfrm>
          <a:prstGeom prst="wedgeEllipseCallout">
            <a:avLst>
              <a:gd name="adj1" fmla="val 64129"/>
              <a:gd name="adj2" fmla="val 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本当は、ちょっと工夫していて、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0/1</a:t>
            </a:r>
            <a:r>
              <a:rPr lang="ja-JP" altLang="en-US" sz="3600" dirty="0"/>
              <a:t>階段関数だったり、それに似た、関数だったりする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743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75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056DD246-05C4-4EE4-98B4-A83921D7D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25" y="1435319"/>
            <a:ext cx="8298119" cy="41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C657C47F-3471-4E76-98A0-2CB1D587CC61}"/>
              </a:ext>
            </a:extLst>
          </p:cNvPr>
          <p:cNvSpPr/>
          <p:nvPr/>
        </p:nvSpPr>
        <p:spPr>
          <a:xfrm rot="1566382">
            <a:off x="2220686" y="2449286"/>
            <a:ext cx="794657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CB4677CA-14E1-409B-93FF-599EBB1D5D5A}"/>
              </a:ext>
            </a:extLst>
          </p:cNvPr>
          <p:cNvSpPr/>
          <p:nvPr/>
        </p:nvSpPr>
        <p:spPr>
          <a:xfrm rot="1566382">
            <a:off x="1549174" y="3306769"/>
            <a:ext cx="1147700" cy="104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97A3BB3-A506-4298-9B42-EF71AEC99C0E}"/>
              </a:ext>
            </a:extLst>
          </p:cNvPr>
          <p:cNvSpPr/>
          <p:nvPr/>
        </p:nvSpPr>
        <p:spPr>
          <a:xfrm rot="17628918">
            <a:off x="2526683" y="4769678"/>
            <a:ext cx="488982" cy="464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2647C04B-B82C-4118-8CF1-3C39E4A8F5A0}"/>
              </a:ext>
            </a:extLst>
          </p:cNvPr>
          <p:cNvSpPr/>
          <p:nvPr/>
        </p:nvSpPr>
        <p:spPr>
          <a:xfrm rot="20192063">
            <a:off x="2896512" y="5234311"/>
            <a:ext cx="1290409" cy="1469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415A70-D271-45DF-B81A-4181D150F67D}"/>
              </a:ext>
            </a:extLst>
          </p:cNvPr>
          <p:cNvSpPr txBox="1"/>
          <p:nvPr/>
        </p:nvSpPr>
        <p:spPr>
          <a:xfrm>
            <a:off x="279284" y="1678900"/>
            <a:ext cx="32624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重み付き入力</a:t>
            </a:r>
            <a:endParaRPr kumimoji="1" lang="ja-JP" altLang="en-US" sz="4000" dirty="0"/>
          </a:p>
        </p:txBody>
      </p:sp>
      <p:sp>
        <p:nvSpPr>
          <p:cNvPr id="32" name="星: 5 pt 31">
            <a:extLst>
              <a:ext uri="{FF2B5EF4-FFF2-40B4-BE49-F238E27FC236}">
                <a16:creationId xmlns:a16="http://schemas.microsoft.com/office/drawing/2014/main" id="{8D5D0B0A-CE93-4504-91DA-35D388F309B0}"/>
              </a:ext>
            </a:extLst>
          </p:cNvPr>
          <p:cNvSpPr/>
          <p:nvPr/>
        </p:nvSpPr>
        <p:spPr>
          <a:xfrm>
            <a:off x="3794616" y="3669045"/>
            <a:ext cx="1020782" cy="884124"/>
          </a:xfrm>
          <a:prstGeom prst="star5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31A21B-87EF-4C79-8606-E94F02A3998B}"/>
              </a:ext>
            </a:extLst>
          </p:cNvPr>
          <p:cNvSpPr txBox="1"/>
          <p:nvPr/>
        </p:nvSpPr>
        <p:spPr>
          <a:xfrm>
            <a:off x="5449525" y="3504066"/>
            <a:ext cx="5827236" cy="132343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/>
              <a:t>発火するかどうかを決定</a:t>
            </a:r>
            <a:endParaRPr kumimoji="1" lang="en-US" altLang="ja-JP" sz="4000" dirty="0"/>
          </a:p>
          <a:p>
            <a:pPr algn="ctr"/>
            <a:r>
              <a:rPr lang="ja-JP" altLang="en-US" sz="4000" dirty="0"/>
              <a:t>０か１か</a:t>
            </a:r>
            <a:endParaRPr kumimoji="1" lang="ja-JP" altLang="en-US" sz="4000" dirty="0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8F8412CF-E6A4-4CB8-852A-A7A88C904ADA}"/>
              </a:ext>
            </a:extLst>
          </p:cNvPr>
          <p:cNvSpPr/>
          <p:nvPr/>
        </p:nvSpPr>
        <p:spPr>
          <a:xfrm>
            <a:off x="5671457" y="1232131"/>
            <a:ext cx="3907972" cy="89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67119842-927C-4F9A-BF06-A68AFC45D4D6}"/>
              </a:ext>
            </a:extLst>
          </p:cNvPr>
          <p:cNvSpPr/>
          <p:nvPr/>
        </p:nvSpPr>
        <p:spPr>
          <a:xfrm>
            <a:off x="5671457" y="2137456"/>
            <a:ext cx="3907972" cy="893537"/>
          </a:xfrm>
          <a:prstGeom prst="rightArrow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E28FC8BF-55A4-4B13-B97F-80885222A4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(C)NN </a:t>
            </a:r>
            <a:r>
              <a:rPr lang="ja-JP" altLang="en-US"/>
              <a:t>ニューラルネットワークと</a:t>
            </a:r>
            <a:r>
              <a:rPr lang="en-US" altLang="ja-JP"/>
              <a:t>0,1</a:t>
            </a:r>
            <a:endParaRPr lang="ja-JP" altLang="en-US" dirty="0"/>
          </a:p>
        </p:txBody>
      </p: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BE4211F9-89EF-4A39-8F54-E52DD785C8D4}"/>
              </a:ext>
            </a:extLst>
          </p:cNvPr>
          <p:cNvSpPr/>
          <p:nvPr/>
        </p:nvSpPr>
        <p:spPr>
          <a:xfrm>
            <a:off x="-228600" y="1607970"/>
            <a:ext cx="5308431" cy="5006273"/>
          </a:xfrm>
          <a:prstGeom prst="wedgeEllipseCallout">
            <a:avLst>
              <a:gd name="adj1" fmla="val 64129"/>
              <a:gd name="adj2" fmla="val 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本当は、ちょっと工夫していて、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0/1</a:t>
            </a:r>
            <a:r>
              <a:rPr lang="ja-JP" altLang="en-US" sz="3600" dirty="0"/>
              <a:t>階段関数だったり、それに似た、関数だったりする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32117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72B2B2EF-377F-4AD5-BB8B-1AE88E6D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14" y="0"/>
            <a:ext cx="7707086" cy="385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F38BF3FB-AEA0-49EE-99A3-112E820BC744}"/>
              </a:ext>
            </a:extLst>
          </p:cNvPr>
          <p:cNvSpPr/>
          <p:nvPr/>
        </p:nvSpPr>
        <p:spPr>
          <a:xfrm>
            <a:off x="-228600" y="1607970"/>
            <a:ext cx="5308431" cy="5006273"/>
          </a:xfrm>
          <a:prstGeom prst="wedgeEllipseCallout">
            <a:avLst>
              <a:gd name="adj1" fmla="val 64129"/>
              <a:gd name="adj2" fmla="val 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本当は、ちょっと工夫していて、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0/1</a:t>
            </a:r>
            <a:r>
              <a:rPr lang="ja-JP" altLang="en-US" sz="3600" dirty="0"/>
              <a:t>階段関数だったり、それに似た、関数だったりする</a:t>
            </a:r>
            <a:endParaRPr kumimoji="1" lang="ja-JP" altLang="en-US" sz="3600" dirty="0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F79A93A9-2500-4C6D-8AC6-097399BA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43" y="3001608"/>
            <a:ext cx="5141856" cy="38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3F5FF-ADA3-41EF-829E-3CBEF0C4FE1D}"/>
              </a:ext>
            </a:extLst>
          </p:cNvPr>
          <p:cNvSpPr txBox="1"/>
          <p:nvPr/>
        </p:nvSpPr>
        <p:spPr>
          <a:xfrm>
            <a:off x="609600" y="72934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活性化関数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84F087-A7CA-4A16-A425-0B8B551853B1}"/>
              </a:ext>
            </a:extLst>
          </p:cNvPr>
          <p:cNvSpPr txBox="1"/>
          <p:nvPr/>
        </p:nvSpPr>
        <p:spPr>
          <a:xfrm>
            <a:off x="0" y="6521326"/>
            <a:ext cx="640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“</a:t>
            </a:r>
            <a:r>
              <a:rPr lang="ja-JP" altLang="en-US" dirty="0">
                <a:hlinkClick r:id="rId4"/>
              </a:rPr>
              <a:t>https://ja.wikipedia.org/wiki/</a:t>
            </a:r>
            <a:r>
              <a:rPr lang="ja-JP" altLang="en-US" dirty="0"/>
              <a:t>活性化関数</a:t>
            </a:r>
            <a:r>
              <a:rPr lang="en-US" altLang="ja-JP" dirty="0"/>
              <a:t>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2287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8BC54812-264B-4B49-B4C8-739B4443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565" y="2884322"/>
            <a:ext cx="7331349" cy="397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F56A36-88AC-41ED-9552-F5554F0C671B}"/>
              </a:ext>
            </a:extLst>
          </p:cNvPr>
          <p:cNvSpPr txBox="1"/>
          <p:nvPr/>
        </p:nvSpPr>
        <p:spPr>
          <a:xfrm>
            <a:off x="0" y="6521326"/>
            <a:ext cx="640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“</a:t>
            </a:r>
            <a:r>
              <a:rPr lang="ja-JP" altLang="en-US" dirty="0">
                <a:hlinkClick r:id="rId3"/>
              </a:rPr>
              <a:t>https://ja.wikipedia.org/wiki/</a:t>
            </a:r>
            <a:r>
              <a:rPr lang="ja-JP" altLang="en-US" dirty="0"/>
              <a:t>活性化関数</a:t>
            </a:r>
            <a:r>
              <a:rPr lang="en-US" altLang="ja-JP" dirty="0"/>
              <a:t>”</a:t>
            </a:r>
            <a:endParaRPr lang="ja-JP" altLang="en-US" dirty="0"/>
          </a:p>
        </p:txBody>
      </p:sp>
      <p:pic>
        <p:nvPicPr>
          <p:cNvPr id="4" name="Picture 2" descr="ディープラーニングと脳の関係とは？ 人工ニューロンや再帰型ニューラルネットワークを解説：CodeZine（コードジン）">
            <a:extLst>
              <a:ext uri="{FF2B5EF4-FFF2-40B4-BE49-F238E27FC236}">
                <a16:creationId xmlns:a16="http://schemas.microsoft.com/office/drawing/2014/main" id="{F91BC8C7-AEA4-4613-AF15-B94159C1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258" y="-15475"/>
            <a:ext cx="5441167" cy="274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97199C-9792-46C9-AD2B-6F791E9EE79C}"/>
              </a:ext>
            </a:extLst>
          </p:cNvPr>
          <p:cNvSpPr txBox="1"/>
          <p:nvPr/>
        </p:nvSpPr>
        <p:spPr>
          <a:xfrm>
            <a:off x="5526198" y="1929271"/>
            <a:ext cx="32624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重み付き入力</a:t>
            </a:r>
            <a:endParaRPr kumimoji="1" lang="ja-JP" altLang="en-US" sz="4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13877C6-6741-40AB-99DE-03136814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33" y="2759528"/>
            <a:ext cx="2318953" cy="17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A3A965-3746-4797-8B73-5EF618B8B45D}"/>
              </a:ext>
            </a:extLst>
          </p:cNvPr>
          <p:cNvSpPr txBox="1"/>
          <p:nvPr/>
        </p:nvSpPr>
        <p:spPr>
          <a:xfrm>
            <a:off x="8974443" y="5324428"/>
            <a:ext cx="274947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活性化関数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F776A5-2F48-4C7D-9F85-D5A2FB10A857}"/>
              </a:ext>
            </a:extLst>
          </p:cNvPr>
          <p:cNvSpPr txBox="1"/>
          <p:nvPr/>
        </p:nvSpPr>
        <p:spPr>
          <a:xfrm>
            <a:off x="6039159" y="1097803"/>
            <a:ext cx="2236510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線形代数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8E4559-32EC-4086-B6AF-00E2D67675E1}"/>
              </a:ext>
            </a:extLst>
          </p:cNvPr>
          <p:cNvSpPr txBox="1"/>
          <p:nvPr/>
        </p:nvSpPr>
        <p:spPr>
          <a:xfrm>
            <a:off x="9487403" y="6150113"/>
            <a:ext cx="172354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</p:spTree>
    <p:extLst>
      <p:ext uri="{BB962C8B-B14F-4D97-AF65-F5344CB8AC3E}">
        <p14:creationId xmlns:p14="http://schemas.microsoft.com/office/powerpoint/2010/main" val="24110755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8D83B0-97B2-4951-AC5A-E2E2670C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5" y="195551"/>
            <a:ext cx="3336290" cy="18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5008B-A338-4226-984D-F0D728CB1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5" y="2367251"/>
            <a:ext cx="3336290" cy="18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818E0D0-F3CC-4F8F-815E-45D2F84B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5" y="4538951"/>
            <a:ext cx="3336290" cy="18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11976B1-5492-4B5F-AF57-46228BD87A9F}"/>
              </a:ext>
            </a:extLst>
          </p:cNvPr>
          <p:cNvGrpSpPr/>
          <p:nvPr/>
        </p:nvGrpSpPr>
        <p:grpSpPr>
          <a:xfrm>
            <a:off x="3864429" y="953537"/>
            <a:ext cx="7331349" cy="4304707"/>
            <a:chOff x="3864429" y="953537"/>
            <a:chExt cx="7331349" cy="430470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A29CE0C-ED89-4D4D-836B-3597697DE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429" y="1284566"/>
              <a:ext cx="7331349" cy="3973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5758A12-45E3-4CCB-9B27-7480C26ECAAA}"/>
                </a:ext>
              </a:extLst>
            </p:cNvPr>
            <p:cNvSpPr/>
            <p:nvPr/>
          </p:nvSpPr>
          <p:spPr>
            <a:xfrm rot="1353872">
              <a:off x="4300272" y="2118514"/>
              <a:ext cx="2835893" cy="66205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762CD7-4709-4E64-AFFD-315485F1F5F7}"/>
                </a:ext>
              </a:extLst>
            </p:cNvPr>
            <p:cNvSpPr/>
            <p:nvPr/>
          </p:nvSpPr>
          <p:spPr>
            <a:xfrm>
              <a:off x="4317377" y="3383318"/>
              <a:ext cx="3027348" cy="5819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6C09E12-5E63-4747-948D-6921C204A427}"/>
                </a:ext>
              </a:extLst>
            </p:cNvPr>
            <p:cNvSpPr/>
            <p:nvPr/>
          </p:nvSpPr>
          <p:spPr>
            <a:xfrm>
              <a:off x="3864429" y="953537"/>
              <a:ext cx="1382485" cy="66205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1E5A65A-BA25-40DC-A40C-49B502182F27}"/>
              </a:ext>
            </a:extLst>
          </p:cNvPr>
          <p:cNvCxnSpPr>
            <a:cxnSpLocks/>
          </p:cNvCxnSpPr>
          <p:nvPr/>
        </p:nvCxnSpPr>
        <p:spPr>
          <a:xfrm>
            <a:off x="3668486" y="1208314"/>
            <a:ext cx="1578428" cy="195943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F49B0F3-91C1-4FAA-951C-80D951E83ED9}"/>
              </a:ext>
            </a:extLst>
          </p:cNvPr>
          <p:cNvCxnSpPr>
            <a:cxnSpLocks/>
          </p:cNvCxnSpPr>
          <p:nvPr/>
        </p:nvCxnSpPr>
        <p:spPr>
          <a:xfrm flipV="1">
            <a:off x="3668486" y="3119832"/>
            <a:ext cx="1578428" cy="211196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AC4C72A-5E94-481E-B1E7-2105BDA63A77}"/>
              </a:ext>
            </a:extLst>
          </p:cNvPr>
          <p:cNvCxnSpPr>
            <a:cxnSpLocks/>
          </p:cNvCxnSpPr>
          <p:nvPr/>
        </p:nvCxnSpPr>
        <p:spPr>
          <a:xfrm flipV="1">
            <a:off x="3592285" y="5178791"/>
            <a:ext cx="1654629" cy="324889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3DAFF3-DE88-4536-8701-840B2E554364}"/>
              </a:ext>
            </a:extLst>
          </p:cNvPr>
          <p:cNvSpPr txBox="1"/>
          <p:nvPr/>
        </p:nvSpPr>
        <p:spPr>
          <a:xfrm>
            <a:off x="1216787" y="1477670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8560ED-7455-4EE2-8091-3D29EA168351}"/>
              </a:ext>
            </a:extLst>
          </p:cNvPr>
          <p:cNvSpPr txBox="1"/>
          <p:nvPr/>
        </p:nvSpPr>
        <p:spPr>
          <a:xfrm>
            <a:off x="1216787" y="3674310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09EEB8-46D0-4291-9108-A1274E39A45F}"/>
              </a:ext>
            </a:extLst>
          </p:cNvPr>
          <p:cNvSpPr txBox="1"/>
          <p:nvPr/>
        </p:nvSpPr>
        <p:spPr>
          <a:xfrm>
            <a:off x="1216787" y="5757094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6EC362-02B4-4DEC-B726-ED5E0D514C72}"/>
              </a:ext>
            </a:extLst>
          </p:cNvPr>
          <p:cNvSpPr txBox="1"/>
          <p:nvPr/>
        </p:nvSpPr>
        <p:spPr>
          <a:xfrm>
            <a:off x="6683968" y="4616086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309BF1-C5C0-4EF5-8BC8-4DE76B440E58}"/>
              </a:ext>
            </a:extLst>
          </p:cNvPr>
          <p:cNvSpPr txBox="1"/>
          <p:nvPr/>
        </p:nvSpPr>
        <p:spPr>
          <a:xfrm>
            <a:off x="8781779" y="3696472"/>
            <a:ext cx="1723549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2A6D9B-2246-431C-86CF-D6C14421A5EE}"/>
              </a:ext>
            </a:extLst>
          </p:cNvPr>
          <p:cNvSpPr txBox="1"/>
          <p:nvPr/>
        </p:nvSpPr>
        <p:spPr>
          <a:xfrm>
            <a:off x="2197251" y="200245"/>
            <a:ext cx="1723549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CC5522-9EA3-4A4D-8171-26C4E4AA4D81}"/>
              </a:ext>
            </a:extLst>
          </p:cNvPr>
          <p:cNvSpPr txBox="1"/>
          <p:nvPr/>
        </p:nvSpPr>
        <p:spPr>
          <a:xfrm>
            <a:off x="2157454" y="2394421"/>
            <a:ext cx="1723549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A00837-ABF7-4156-B192-7EAD283965D5}"/>
              </a:ext>
            </a:extLst>
          </p:cNvPr>
          <p:cNvSpPr txBox="1"/>
          <p:nvPr/>
        </p:nvSpPr>
        <p:spPr>
          <a:xfrm>
            <a:off x="2223097" y="4583222"/>
            <a:ext cx="1723549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</p:spTree>
    <p:extLst>
      <p:ext uri="{BB962C8B-B14F-4D97-AF65-F5344CB8AC3E}">
        <p14:creationId xmlns:p14="http://schemas.microsoft.com/office/powerpoint/2010/main" val="17975182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8D83B0-97B2-4951-AC5A-E2E2670C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5" y="195551"/>
            <a:ext cx="3336290" cy="18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5008B-A338-4226-984D-F0D728CB1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5" y="2367251"/>
            <a:ext cx="3336290" cy="18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818E0D0-F3CC-4F8F-815E-45D2F84B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5" y="4538951"/>
            <a:ext cx="3336290" cy="18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11976B1-5492-4B5F-AF57-46228BD87A9F}"/>
              </a:ext>
            </a:extLst>
          </p:cNvPr>
          <p:cNvGrpSpPr/>
          <p:nvPr/>
        </p:nvGrpSpPr>
        <p:grpSpPr>
          <a:xfrm>
            <a:off x="3864429" y="953537"/>
            <a:ext cx="7331349" cy="4304707"/>
            <a:chOff x="3864429" y="953537"/>
            <a:chExt cx="7331349" cy="430470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A29CE0C-ED89-4D4D-836B-3597697DE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429" y="1284566"/>
              <a:ext cx="7331349" cy="3973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5758A12-45E3-4CCB-9B27-7480C26ECAAA}"/>
                </a:ext>
              </a:extLst>
            </p:cNvPr>
            <p:cNvSpPr/>
            <p:nvPr/>
          </p:nvSpPr>
          <p:spPr>
            <a:xfrm rot="1353872">
              <a:off x="4300272" y="2118514"/>
              <a:ext cx="2835893" cy="66205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762CD7-4709-4E64-AFFD-315485F1F5F7}"/>
                </a:ext>
              </a:extLst>
            </p:cNvPr>
            <p:cNvSpPr/>
            <p:nvPr/>
          </p:nvSpPr>
          <p:spPr>
            <a:xfrm>
              <a:off x="4317377" y="3383318"/>
              <a:ext cx="3027348" cy="58198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6C09E12-5E63-4747-948D-6921C204A427}"/>
                </a:ext>
              </a:extLst>
            </p:cNvPr>
            <p:cNvSpPr/>
            <p:nvPr/>
          </p:nvSpPr>
          <p:spPr>
            <a:xfrm>
              <a:off x="3864429" y="953537"/>
              <a:ext cx="1382485" cy="66205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1E5A65A-BA25-40DC-A40C-49B502182F27}"/>
              </a:ext>
            </a:extLst>
          </p:cNvPr>
          <p:cNvCxnSpPr>
            <a:cxnSpLocks/>
          </p:cNvCxnSpPr>
          <p:nvPr/>
        </p:nvCxnSpPr>
        <p:spPr>
          <a:xfrm>
            <a:off x="3668486" y="1208314"/>
            <a:ext cx="1578428" cy="195943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F49B0F3-91C1-4FAA-951C-80D951E83ED9}"/>
              </a:ext>
            </a:extLst>
          </p:cNvPr>
          <p:cNvCxnSpPr>
            <a:cxnSpLocks/>
          </p:cNvCxnSpPr>
          <p:nvPr/>
        </p:nvCxnSpPr>
        <p:spPr>
          <a:xfrm flipV="1">
            <a:off x="3668486" y="3119832"/>
            <a:ext cx="1578428" cy="211196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AC4C72A-5E94-481E-B1E7-2105BDA63A77}"/>
              </a:ext>
            </a:extLst>
          </p:cNvPr>
          <p:cNvCxnSpPr>
            <a:cxnSpLocks/>
          </p:cNvCxnSpPr>
          <p:nvPr/>
        </p:nvCxnSpPr>
        <p:spPr>
          <a:xfrm flipV="1">
            <a:off x="3592285" y="5178791"/>
            <a:ext cx="1654629" cy="324889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3DAFF3-DE88-4536-8701-840B2E554364}"/>
              </a:ext>
            </a:extLst>
          </p:cNvPr>
          <p:cNvSpPr txBox="1"/>
          <p:nvPr/>
        </p:nvSpPr>
        <p:spPr>
          <a:xfrm>
            <a:off x="1216787" y="1477670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8560ED-7455-4EE2-8091-3D29EA168351}"/>
              </a:ext>
            </a:extLst>
          </p:cNvPr>
          <p:cNvSpPr txBox="1"/>
          <p:nvPr/>
        </p:nvSpPr>
        <p:spPr>
          <a:xfrm>
            <a:off x="1216787" y="3674310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09EEB8-46D0-4291-9108-A1274E39A45F}"/>
              </a:ext>
            </a:extLst>
          </p:cNvPr>
          <p:cNvSpPr txBox="1"/>
          <p:nvPr/>
        </p:nvSpPr>
        <p:spPr>
          <a:xfrm>
            <a:off x="1216787" y="5757094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6EC362-02B4-4DEC-B726-ED5E0D514C72}"/>
              </a:ext>
            </a:extLst>
          </p:cNvPr>
          <p:cNvSpPr txBox="1"/>
          <p:nvPr/>
        </p:nvSpPr>
        <p:spPr>
          <a:xfrm>
            <a:off x="6683968" y="4616086"/>
            <a:ext cx="121058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線形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309BF1-C5C0-4EF5-8BC8-4DE76B440E58}"/>
              </a:ext>
            </a:extLst>
          </p:cNvPr>
          <p:cNvSpPr txBox="1"/>
          <p:nvPr/>
        </p:nvSpPr>
        <p:spPr>
          <a:xfrm>
            <a:off x="8781779" y="3696472"/>
            <a:ext cx="1723549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2A6D9B-2246-431C-86CF-D6C14421A5EE}"/>
              </a:ext>
            </a:extLst>
          </p:cNvPr>
          <p:cNvSpPr txBox="1"/>
          <p:nvPr/>
        </p:nvSpPr>
        <p:spPr>
          <a:xfrm>
            <a:off x="2197251" y="200245"/>
            <a:ext cx="1723549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CC5522-9EA3-4A4D-8171-26C4E4AA4D81}"/>
              </a:ext>
            </a:extLst>
          </p:cNvPr>
          <p:cNvSpPr txBox="1"/>
          <p:nvPr/>
        </p:nvSpPr>
        <p:spPr>
          <a:xfrm>
            <a:off x="2157454" y="2394421"/>
            <a:ext cx="1723549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A00837-ABF7-4156-B192-7EAD283965D5}"/>
              </a:ext>
            </a:extLst>
          </p:cNvPr>
          <p:cNvSpPr txBox="1"/>
          <p:nvPr/>
        </p:nvSpPr>
        <p:spPr>
          <a:xfrm>
            <a:off x="2223097" y="4583222"/>
            <a:ext cx="1723549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非線形</a:t>
            </a:r>
          </a:p>
        </p:txBody>
      </p:sp>
      <p:sp>
        <p:nvSpPr>
          <p:cNvPr id="25" name="吹き出し: 円形 24">
            <a:extLst>
              <a:ext uri="{FF2B5EF4-FFF2-40B4-BE49-F238E27FC236}">
                <a16:creationId xmlns:a16="http://schemas.microsoft.com/office/drawing/2014/main" id="{ACB99C55-4928-44F8-9133-85ED2246CFDF}"/>
              </a:ext>
            </a:extLst>
          </p:cNvPr>
          <p:cNvSpPr/>
          <p:nvPr/>
        </p:nvSpPr>
        <p:spPr>
          <a:xfrm>
            <a:off x="6841212" y="34717"/>
            <a:ext cx="5094794" cy="2915312"/>
          </a:xfrm>
          <a:prstGeom prst="wedgeEllipseCallout">
            <a:avLst>
              <a:gd name="adj1" fmla="val -56039"/>
              <a:gd name="adj2" fmla="val 37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線形</a:t>
            </a:r>
            <a:r>
              <a:rPr lang="ja-JP" altLang="en-US" sz="3600" dirty="0"/>
              <a:t>重み係数を推定する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規模は大きいが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「線形回帰」</a:t>
            </a:r>
            <a:endParaRPr kumimoji="1" lang="ja-JP" altLang="en-US" sz="3600" dirty="0"/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8FDA16E5-792D-437C-96EF-07900100E8A0}"/>
              </a:ext>
            </a:extLst>
          </p:cNvPr>
          <p:cNvSpPr/>
          <p:nvPr/>
        </p:nvSpPr>
        <p:spPr>
          <a:xfrm>
            <a:off x="6913271" y="4045774"/>
            <a:ext cx="5094794" cy="2594132"/>
          </a:xfrm>
          <a:prstGeom prst="wedgeEllipseCallout">
            <a:avLst>
              <a:gd name="adj1" fmla="val -45997"/>
              <a:gd name="adj2" fmla="val -4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効率よく処理するための</a:t>
            </a:r>
            <a:endParaRPr kumimoji="1" lang="en-US" altLang="ja-JP" sz="3600" dirty="0"/>
          </a:p>
          <a:p>
            <a:pPr algn="ctr"/>
            <a:r>
              <a:rPr lang="ja-JP" altLang="en-US" sz="3600" dirty="0"/>
              <a:t>アルゴリズムを使う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68899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7DE23-0404-4762-8559-EF520F0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画像データの場合</a:t>
            </a:r>
            <a:br>
              <a:rPr kumimoji="1" lang="en-US" altLang="ja-JP" dirty="0"/>
            </a:br>
            <a:r>
              <a:rPr kumimoji="1" lang="ja-JP" altLang="en-US" dirty="0"/>
              <a:t>どうして局所情報でまとめるか？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59E896-DEE6-4584-99DD-A8B6ABFB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近いところに固まって「意味」があるから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「輪郭」も「その狭い幅」に「意味」がある。。。など</a:t>
            </a:r>
            <a:endParaRPr kumimoji="1" lang="en-US" altLang="ja-JP" dirty="0"/>
          </a:p>
          <a:p>
            <a:r>
              <a:rPr lang="ja-JP" altLang="en-US" dirty="0"/>
              <a:t>近いところの情報</a:t>
            </a:r>
            <a:r>
              <a:rPr lang="en-US" altLang="ja-JP" dirty="0"/>
              <a:t>(</a:t>
            </a:r>
            <a:r>
              <a:rPr lang="ja-JP" altLang="en-US" dirty="0"/>
              <a:t>色・濃淡</a:t>
            </a:r>
            <a:r>
              <a:rPr lang="en-US" altLang="ja-JP" dirty="0"/>
              <a:t>)</a:t>
            </a:r>
            <a:r>
              <a:rPr lang="ja-JP" altLang="en-US" dirty="0"/>
              <a:t>はよく似ていることがある</a:t>
            </a:r>
            <a:endParaRPr lang="en-US" altLang="ja-JP" dirty="0"/>
          </a:p>
          <a:p>
            <a:pPr lvl="1"/>
            <a:r>
              <a:rPr kumimoji="1" lang="ja-JP" altLang="en-US" dirty="0"/>
              <a:t>「よく似ている」ということは、「省略」しても情報を失いにくいということ</a:t>
            </a:r>
          </a:p>
        </p:txBody>
      </p:sp>
    </p:spTree>
    <p:extLst>
      <p:ext uri="{BB962C8B-B14F-4D97-AF65-F5344CB8AC3E}">
        <p14:creationId xmlns:p14="http://schemas.microsoft.com/office/powerpoint/2010/main" val="34623462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7BB51-3EA5-4654-BB0A-5BE327B9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そもそも、画像に意味があるとは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07B9BA-68F5-47F4-9ADB-FE58BF63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kumimoji="1" lang="ja-JP" altLang="en-US" dirty="0"/>
              <a:t>パターンが「見える」</a:t>
            </a:r>
            <a:endParaRPr kumimoji="1" lang="en-US" altLang="ja-JP" dirty="0"/>
          </a:p>
          <a:p>
            <a:r>
              <a:rPr kumimoji="1" lang="ja-JP" altLang="en-US" dirty="0"/>
              <a:t>ピクセルの個数の情報を、より少ない個数の情報で表現できる</a:t>
            </a:r>
            <a:endParaRPr kumimoji="1" lang="en-US" altLang="ja-JP" dirty="0"/>
          </a:p>
          <a:p>
            <a:r>
              <a:rPr lang="ja-JP" altLang="en-US" dirty="0"/>
              <a:t>ホワイトノイズ</a:t>
            </a:r>
            <a:r>
              <a:rPr lang="en-US" altLang="ja-JP" dirty="0"/>
              <a:t>(</a:t>
            </a:r>
            <a:r>
              <a:rPr lang="ja-JP" altLang="en-US" dirty="0"/>
              <a:t>左の絵</a:t>
            </a:r>
            <a:r>
              <a:rPr lang="en-US" altLang="ja-JP" dirty="0"/>
              <a:t>)</a:t>
            </a:r>
            <a:r>
              <a:rPr lang="ja-JP" altLang="en-US" dirty="0"/>
              <a:t>は、すべてのピクセルが相互にランダムなので、すべてのピクセルの値を保持する以外に情報を保つ方法がない</a:t>
            </a:r>
            <a:endParaRPr kumimoji="1" lang="ja-JP" altLang="en-US" dirty="0"/>
          </a:p>
        </p:txBody>
      </p:sp>
      <p:pic>
        <p:nvPicPr>
          <p:cNvPr id="29700" name="Picture 4" descr="f:id:c5h12:20140706080140j:plain">
            <a:extLst>
              <a:ext uri="{FF2B5EF4-FFF2-40B4-BE49-F238E27FC236}">
                <a16:creationId xmlns:a16="http://schemas.microsoft.com/office/drawing/2014/main" id="{8588FE9A-EBC8-4BE3-B284-1B75FC2E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" y="1354818"/>
            <a:ext cx="5138057" cy="51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BEAD0-2260-4175-A122-8821FE17192F}"/>
              </a:ext>
            </a:extLst>
          </p:cNvPr>
          <p:cNvSpPr txBox="1"/>
          <p:nvPr/>
        </p:nvSpPr>
        <p:spPr>
          <a:xfrm>
            <a:off x="5889171" y="6351797"/>
            <a:ext cx="637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https://c5h12.hatenablog.com/entry/2014/07/06/084125</a:t>
            </a:r>
          </a:p>
        </p:txBody>
      </p:sp>
    </p:spTree>
    <p:extLst>
      <p:ext uri="{BB962C8B-B14F-4D97-AF65-F5344CB8AC3E}">
        <p14:creationId xmlns:p14="http://schemas.microsoft.com/office/powerpoint/2010/main" val="21157993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D420B-877C-48BB-8FBF-C9235F44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画像に意味があるなら、</a:t>
            </a:r>
            <a:r>
              <a:rPr kumimoji="1" lang="ja-JP" altLang="en-US" dirty="0"/>
              <a:t>次元圧縮できる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F7B61-5F1E-4F50-8D72-A6700C95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ピクセル数より少ない数の情報に圧縮できる</a:t>
            </a:r>
            <a:endParaRPr lang="en-US" altLang="ja-JP" dirty="0"/>
          </a:p>
        </p:txBody>
      </p:sp>
      <p:pic>
        <p:nvPicPr>
          <p:cNvPr id="32772" name="Picture 4" descr="autoencoder">
            <a:extLst>
              <a:ext uri="{FF2B5EF4-FFF2-40B4-BE49-F238E27FC236}">
                <a16:creationId xmlns:a16="http://schemas.microsoft.com/office/drawing/2014/main" id="{EC4667DB-76B0-425B-A9C2-866039C8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2237124"/>
            <a:ext cx="11832772" cy="479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F0EF54-68ED-4869-B594-262139D53968}"/>
              </a:ext>
            </a:extLst>
          </p:cNvPr>
          <p:cNvSpPr txBox="1"/>
          <p:nvPr/>
        </p:nvSpPr>
        <p:spPr>
          <a:xfrm>
            <a:off x="179614" y="5388570"/>
            <a:ext cx="36412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https://hazm.at/mox/machine-learning/computer-vision/generative-model/keras-variational-autoencoder/index.html</a:t>
            </a:r>
          </a:p>
        </p:txBody>
      </p:sp>
    </p:spTree>
    <p:extLst>
      <p:ext uri="{BB962C8B-B14F-4D97-AF65-F5344CB8AC3E}">
        <p14:creationId xmlns:p14="http://schemas.microsoft.com/office/powerpoint/2010/main" val="12159230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D420B-877C-48BB-8FBF-C9235F44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画像に意味があるなら、</a:t>
            </a:r>
            <a:r>
              <a:rPr kumimoji="1" lang="ja-JP" altLang="en-US" dirty="0"/>
              <a:t>次元圧縮できる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F7B61-5F1E-4F50-8D72-A6700C95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ピクセル数より少ない数の情報に圧縮できる</a:t>
            </a:r>
            <a:endParaRPr lang="en-US" altLang="ja-JP" dirty="0"/>
          </a:p>
        </p:txBody>
      </p:sp>
      <p:pic>
        <p:nvPicPr>
          <p:cNvPr id="32772" name="Picture 4" descr="autoencoder">
            <a:extLst>
              <a:ext uri="{FF2B5EF4-FFF2-40B4-BE49-F238E27FC236}">
                <a16:creationId xmlns:a16="http://schemas.microsoft.com/office/drawing/2014/main" id="{EC4667DB-76B0-425B-A9C2-866039C8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2237124"/>
            <a:ext cx="11832772" cy="479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97269BE-6ED1-4D06-B268-1A566A607189}"/>
              </a:ext>
            </a:extLst>
          </p:cNvPr>
          <p:cNvSpPr/>
          <p:nvPr/>
        </p:nvSpPr>
        <p:spPr>
          <a:xfrm>
            <a:off x="3875314" y="1915886"/>
            <a:ext cx="1055915" cy="4261077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E446541-1990-41A8-9DF6-E288EB82B6FD}"/>
              </a:ext>
            </a:extLst>
          </p:cNvPr>
          <p:cNvSpPr/>
          <p:nvPr/>
        </p:nvSpPr>
        <p:spPr>
          <a:xfrm>
            <a:off x="5685064" y="2812630"/>
            <a:ext cx="821871" cy="252831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D908C-3396-41C9-A0CE-698CE7F7A4B7}"/>
              </a:ext>
            </a:extLst>
          </p:cNvPr>
          <p:cNvSpPr txBox="1"/>
          <p:nvPr/>
        </p:nvSpPr>
        <p:spPr>
          <a:xfrm>
            <a:off x="1136316" y="5604014"/>
            <a:ext cx="274947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ピクセル数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4581ED-8E9F-4E0B-9EAB-C18A17A06C34}"/>
              </a:ext>
            </a:extLst>
          </p:cNvPr>
          <p:cNvSpPr txBox="1"/>
          <p:nvPr/>
        </p:nvSpPr>
        <p:spPr>
          <a:xfrm>
            <a:off x="6405001" y="5533142"/>
            <a:ext cx="172354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削減数</a:t>
            </a:r>
          </a:p>
        </p:txBody>
      </p:sp>
    </p:spTree>
    <p:extLst>
      <p:ext uri="{BB962C8B-B14F-4D97-AF65-F5344CB8AC3E}">
        <p14:creationId xmlns:p14="http://schemas.microsoft.com/office/powerpoint/2010/main" val="14113849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22D8CF5-597A-48BE-89F4-8A61A220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5088" y="56640"/>
            <a:ext cx="12967088" cy="38433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010608-A6B2-4738-AB50-9BE3BFC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05DD03-5D81-400D-95C4-43CB441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1" y="4208463"/>
            <a:ext cx="10470838" cy="25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3195</Words>
  <Application>Microsoft Office PowerPoint</Application>
  <PresentationFormat>ワイド画面</PresentationFormat>
  <Paragraphs>652</Paragraphs>
  <Slides>113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113</vt:i4>
      </vt:variant>
    </vt:vector>
  </HeadingPairs>
  <TitlesOfParts>
    <vt:vector size="117" baseType="lpstr">
      <vt:lpstr>游ゴシック</vt:lpstr>
      <vt:lpstr>游ゴシック Light</vt:lpstr>
      <vt:lpstr>Arial</vt:lpstr>
      <vt:lpstr>Office テーマ</vt:lpstr>
      <vt:lpstr>法医学における AI画像学習の基礎</vt:lpstr>
      <vt:lpstr>画像あるところに、AI学習あり</vt:lpstr>
      <vt:lpstr>画像あるところに、AI学習あり</vt:lpstr>
      <vt:lpstr>画像あるところに、AI学習あり</vt:lpstr>
      <vt:lpstr>画像あるところに、AI学習あり</vt:lpstr>
      <vt:lpstr>画像あるところに、AI学習あり</vt:lpstr>
      <vt:lpstr>画像あるところに、AI学習あり</vt:lpstr>
      <vt:lpstr>例</vt:lpstr>
      <vt:lpstr>例</vt:lpstr>
      <vt:lpstr>機械学習・AI学習とは</vt:lpstr>
      <vt:lpstr>学習の仕事のタイプ</vt:lpstr>
      <vt:lpstr>例</vt:lpstr>
      <vt:lpstr>例</vt:lpstr>
      <vt:lpstr>例</vt:lpstr>
      <vt:lpstr>例</vt:lpstr>
      <vt:lpstr>例</vt:lpstr>
      <vt:lpstr>例</vt:lpstr>
      <vt:lpstr>学習の方法</vt:lpstr>
      <vt:lpstr>学習の方法</vt:lpstr>
      <vt:lpstr>学習の方法</vt:lpstr>
      <vt:lpstr>学習の方法</vt:lpstr>
      <vt:lpstr>画像の学習の方法</vt:lpstr>
      <vt:lpstr>画像の学習の方法</vt:lpstr>
      <vt:lpstr>画像の学習の方法</vt:lpstr>
      <vt:lpstr>画像の学習の方法</vt:lpstr>
      <vt:lpstr>画像の学習の方法</vt:lpstr>
      <vt:lpstr>CNN　一択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フィルタ再考</vt:lpstr>
      <vt:lpstr>フィルタ再考</vt:lpstr>
      <vt:lpstr>フィルタ再考</vt:lpstr>
      <vt:lpstr>機械学習が見つけたいものは何？</vt:lpstr>
      <vt:lpstr>機械学習が見つけたいものは何？</vt:lpstr>
      <vt:lpstr>機械学習が見つけたいものは何？</vt:lpstr>
      <vt:lpstr>機械学習が見つけたいものは何？</vt:lpstr>
      <vt:lpstr>２か所の「局所」情報の組み合わせ</vt:lpstr>
      <vt:lpstr>PowerPoint プレゼンテーション</vt:lpstr>
      <vt:lpstr>PowerPoint プレゼンテーション</vt:lpstr>
      <vt:lpstr>小括：CNNは</vt:lpstr>
      <vt:lpstr>学習の方法</vt:lpstr>
      <vt:lpstr>学習の方法</vt:lpstr>
      <vt:lpstr>学習の方法</vt:lpstr>
      <vt:lpstr>学習の方法</vt:lpstr>
      <vt:lpstr>PowerPoint プレゼンテーション</vt:lpstr>
      <vt:lpstr>PowerPoint プレゼンテーション</vt:lpstr>
      <vt:lpstr>学習の方法</vt:lpstr>
      <vt:lpstr>学習の方法</vt:lpstr>
      <vt:lpstr>PowerPoint プレゼンテーション</vt:lpstr>
      <vt:lpstr>(C)NN ニューラルネットワークと0,1</vt:lpstr>
      <vt:lpstr>(C)NN ニューラルネットワークと0,1</vt:lpstr>
      <vt:lpstr>(C)NN ニューラルネットワークと0,1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画像データの場合 どうして局所情報でまとめるか？</vt:lpstr>
      <vt:lpstr>そもそも、画像に意味があるとは</vt:lpstr>
      <vt:lpstr>画像に意味があるなら、次元圧縮できる</vt:lpstr>
      <vt:lpstr>画像に意味があるなら、次元圧縮できる</vt:lpstr>
      <vt:lpstr>例</vt:lpstr>
      <vt:lpstr>例</vt:lpstr>
      <vt:lpstr>年齢推定</vt:lpstr>
      <vt:lpstr>年齢推定</vt:lpstr>
      <vt:lpstr>年齢推定</vt:lpstr>
      <vt:lpstr>例</vt:lpstr>
      <vt:lpstr>性別判定</vt:lpstr>
      <vt:lpstr>性別判定</vt:lpstr>
      <vt:lpstr>性別判定</vt:lpstr>
      <vt:lpstr>例</vt:lpstr>
      <vt:lpstr>骨格から顔貌復元</vt:lpstr>
      <vt:lpstr>骨格から顔貌復元</vt:lpstr>
      <vt:lpstr>骨格から顔貌復元</vt:lpstr>
      <vt:lpstr>骨格から顔貌復元</vt:lpstr>
      <vt:lpstr>骨格から顔貌復元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画像学習と法医学</dc:title>
  <dc:creator>ryamada</dc:creator>
  <cp:lastModifiedBy>yamada.ryo.5u@outlook.jp</cp:lastModifiedBy>
  <cp:revision>39</cp:revision>
  <dcterms:created xsi:type="dcterms:W3CDTF">2021-12-16T02:24:35Z</dcterms:created>
  <dcterms:modified xsi:type="dcterms:W3CDTF">2021-12-18T02:48:13Z</dcterms:modified>
</cp:coreProperties>
</file>