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70" r:id="rId5"/>
    <p:sldId id="268" r:id="rId6"/>
    <p:sldId id="271" r:id="rId7"/>
    <p:sldId id="272" r:id="rId8"/>
    <p:sldId id="273" r:id="rId9"/>
    <p:sldId id="263" r:id="rId10"/>
    <p:sldId id="275" r:id="rId11"/>
    <p:sldId id="276" r:id="rId12"/>
    <p:sldId id="259" r:id="rId13"/>
    <p:sldId id="277" r:id="rId14"/>
    <p:sldId id="278" r:id="rId15"/>
    <p:sldId id="279" r:id="rId16"/>
    <p:sldId id="280" r:id="rId17"/>
    <p:sldId id="282" r:id="rId18"/>
    <p:sldId id="288" r:id="rId19"/>
    <p:sldId id="261" r:id="rId20"/>
    <p:sldId id="262" r:id="rId21"/>
    <p:sldId id="274" r:id="rId22"/>
    <p:sldId id="264" r:id="rId23"/>
    <p:sldId id="267" r:id="rId24"/>
    <p:sldId id="283" r:id="rId25"/>
    <p:sldId id="284" r:id="rId26"/>
    <p:sldId id="285" r:id="rId27"/>
    <p:sldId id="286" r:id="rId28"/>
    <p:sldId id="265" r:id="rId29"/>
    <p:sldId id="289" r:id="rId30"/>
    <p:sldId id="290" r:id="rId31"/>
    <p:sldId id="291" r:id="rId32"/>
    <p:sldId id="292" r:id="rId33"/>
    <p:sldId id="294" r:id="rId34"/>
    <p:sldId id="293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6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50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875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3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435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3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45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14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8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6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0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7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2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50CE-CE55-4519-BE86-AA5E1EE6A52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CE070D-94B3-497E-A66E-1F51E8BBC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60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ynamic-programming-set-16-floyd-warshall-algorithm/" TargetMode="External"/><Relationship Id="rId13" Type="http://schemas.openxmlformats.org/officeDocument/2006/relationships/hyperlink" Target="https://www.geeksforgeeks.org/tile-stacking-problem/" TargetMode="External"/><Relationship Id="rId3" Type="http://schemas.openxmlformats.org/officeDocument/2006/relationships/hyperlink" Target="https://www.geeksforgeeks.org/dynamic-programming-set-7-coin-change/" TargetMode="External"/><Relationship Id="rId7" Type="http://schemas.openxmlformats.org/officeDocument/2006/relationships/hyperlink" Target="https://www.geeksforgeeks.org/minimum-number-of-jumps-to-reach-end-of-a-given-array/" TargetMode="External"/><Relationship Id="rId12" Type="http://schemas.openxmlformats.org/officeDocument/2006/relationships/hyperlink" Target="https://www.geeksforgeeks.org/vertex-cover-problem-set-2-dynamic-programming-solution-tree/" TargetMode="External"/><Relationship Id="rId17" Type="http://schemas.openxmlformats.org/officeDocument/2006/relationships/hyperlink" Target="https://www.geeksforgeeks.org/dynamic-programming-set-8-matrix-chain-multiplication/" TargetMode="External"/><Relationship Id="rId2" Type="http://schemas.openxmlformats.org/officeDocument/2006/relationships/hyperlink" Target="https://www.geeksforgeeks.org/program-for-nth-fibonacci-number/" TargetMode="External"/><Relationship Id="rId16" Type="http://schemas.openxmlformats.org/officeDocument/2006/relationships/hyperlink" Target="https://www.geeksforgeeks.org/program-bridge-torch-probl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longest-common-subsequence/" TargetMode="External"/><Relationship Id="rId11" Type="http://schemas.openxmlformats.org/officeDocument/2006/relationships/hyperlink" Target="https://www.geeksforgeeks.org/dynamic-programming-set-11-egg-dropping-puzzle/" TargetMode="External"/><Relationship Id="rId5" Type="http://schemas.openxmlformats.org/officeDocument/2006/relationships/hyperlink" Target="https://www.geeksforgeeks.org/dynamic-programming-set-13-cutting-a-rod/" TargetMode="External"/><Relationship Id="rId15" Type="http://schemas.openxmlformats.org/officeDocument/2006/relationships/hyperlink" Target="https://www.geeksforgeeks.org/travelling-salesman-problem-set-1/" TargetMode="External"/><Relationship Id="rId10" Type="http://schemas.openxmlformats.org/officeDocument/2006/relationships/hyperlink" Target="https://www.geeksforgeeks.org/knapsack-problem/" TargetMode="External"/><Relationship Id="rId4" Type="http://schemas.openxmlformats.org/officeDocument/2006/relationships/hyperlink" Target="https://www.geeksforgeeks.org/dynamic-programming-subset-sum-problem/" TargetMode="External"/><Relationship Id="rId9" Type="http://schemas.openxmlformats.org/officeDocument/2006/relationships/hyperlink" Target="https://www.geeksforgeeks.org/dynamic-programming-set-23-bellman-ford-algorithm/" TargetMode="External"/><Relationship Id="rId14" Type="http://schemas.openxmlformats.org/officeDocument/2006/relationships/hyperlink" Target="https://www.geeksforgeeks.org/dynamic-programming-set-21-box-stacking-proble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86192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Greedy and Dynamic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 K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05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7106" y="767528"/>
            <a:ext cx="58528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Algorithm Greedy (a, n)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	Solution </a:t>
            </a:r>
            <a:r>
              <a:rPr lang="en-US" sz="2400" dirty="0">
                <a:solidFill>
                  <a:srgbClr val="FF0000"/>
                </a:solidFill>
                <a:latin typeface="inter-regular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for( </a:t>
            </a:r>
            <a:r>
              <a:rPr lang="en-US" sz="2400" dirty="0" err="1">
                <a:solidFill>
                  <a:srgbClr val="FF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to n )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</a:t>
            </a:r>
            <a:r>
              <a:rPr lang="en-US" sz="2400" dirty="0">
                <a:solidFill>
                  <a:srgbClr val="FF0000"/>
                </a:solidFill>
                <a:latin typeface="inter-regular"/>
              </a:rPr>
              <a:t>x: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(a);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if (feasible(solution, x) )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{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>
                <a:solidFill>
                  <a:srgbClr val="FF0000"/>
                </a:solidFill>
                <a:latin typeface="inter-regular"/>
              </a:rPr>
              <a:t>Solution: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union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(solution , x)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}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 	return solution;  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US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112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43" y="1410511"/>
            <a:ext cx="10164580" cy="39980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2434" y="4824919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83549" y="3409545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10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83549" y="2040696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732195" y="4062919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43090" y="3086591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</a:t>
            </a:r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31103" y="2205747"/>
            <a:ext cx="49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185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3284"/>
          </a:xfrm>
        </p:spPr>
        <p:txBody>
          <a:bodyPr/>
          <a:lstStyle/>
          <a:p>
            <a:pPr algn="ctr"/>
            <a:r>
              <a:rPr lang="en-US" dirty="0"/>
              <a:t>Greedy Problems: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662" y="699717"/>
            <a:ext cx="10739338" cy="6094716"/>
          </a:xfrm>
        </p:spPr>
        <p:txBody>
          <a:bodyPr>
            <a:noAutofit/>
          </a:bodyPr>
          <a:lstStyle/>
          <a:p>
            <a:r>
              <a:rPr lang="en-US" sz="1600" b="1" dirty="0"/>
              <a:t>Fractional Knapsack Problem</a:t>
            </a:r>
            <a:r>
              <a:rPr lang="en-US" sz="1600" dirty="0"/>
              <a:t>: Given items with weight and value, determine the maximum value of fractions of the items that can be taken into a knapsack of limited weight capacity.</a:t>
            </a:r>
          </a:p>
          <a:p>
            <a:endParaRPr lang="en-US" sz="100" dirty="0"/>
          </a:p>
          <a:p>
            <a:r>
              <a:rPr lang="en-US" sz="1600" b="1" dirty="0"/>
              <a:t>Activity Selection Problem</a:t>
            </a:r>
            <a:r>
              <a:rPr lang="en-US" sz="1600" dirty="0"/>
              <a:t>: Given a set of activities with start and finish times, select the maximum number of non-overlapping activities that can be performed by a single person.</a:t>
            </a:r>
          </a:p>
          <a:p>
            <a:endParaRPr lang="en-US" sz="100" dirty="0"/>
          </a:p>
          <a:p>
            <a:r>
              <a:rPr lang="en-US" sz="1600" b="1" dirty="0"/>
              <a:t>Huffman Coding</a:t>
            </a:r>
            <a:r>
              <a:rPr lang="en-US" sz="1600" dirty="0"/>
              <a:t>: Given a set of characters and their frequencies, construct a binary tree such that the encoded binary codes for characters have minimum total length.</a:t>
            </a:r>
          </a:p>
          <a:p>
            <a:endParaRPr lang="en-US" sz="100" dirty="0"/>
          </a:p>
          <a:p>
            <a:r>
              <a:rPr lang="en-US" sz="1600" b="1" dirty="0"/>
              <a:t>Coin Change Problem</a:t>
            </a:r>
            <a:r>
              <a:rPr lang="en-US" sz="1600" dirty="0"/>
              <a:t>: Given a set of coin denominations and a target amount, find the minimum number of coins needed to make up the target amount.</a:t>
            </a:r>
          </a:p>
          <a:p>
            <a:endParaRPr lang="en-US" sz="100" dirty="0"/>
          </a:p>
          <a:p>
            <a:r>
              <a:rPr lang="en-US" sz="1600" b="1" dirty="0"/>
              <a:t>Job Sequencing Problem</a:t>
            </a:r>
            <a:r>
              <a:rPr lang="en-US" sz="1600" dirty="0"/>
              <a:t>: Given a set of jobs with deadlines and profits, find the maximum profit subset of jobs that can be completed within their deadlines.</a:t>
            </a:r>
          </a:p>
          <a:p>
            <a:endParaRPr lang="en-US" sz="100" dirty="0"/>
          </a:p>
          <a:p>
            <a:r>
              <a:rPr lang="en-US" sz="1600" b="1" dirty="0"/>
              <a:t>Minimum Spanning Tree Algorithms</a:t>
            </a:r>
            <a:r>
              <a:rPr lang="en-US" sz="1600" dirty="0"/>
              <a:t>: Algorithms like Prim's and </a:t>
            </a:r>
            <a:r>
              <a:rPr lang="en-US" sz="1600" dirty="0" err="1"/>
              <a:t>Kruskal's</a:t>
            </a:r>
            <a:r>
              <a:rPr lang="en-US" sz="1600" dirty="0"/>
              <a:t> are greedy approaches to find the minimum spanning tree in a connected, undirected graph.</a:t>
            </a:r>
          </a:p>
          <a:p>
            <a:endParaRPr lang="en-US" sz="100" dirty="0"/>
          </a:p>
          <a:p>
            <a:r>
              <a:rPr lang="en-US" sz="1600" b="1" dirty="0" err="1"/>
              <a:t>Dijkstra's</a:t>
            </a:r>
            <a:r>
              <a:rPr lang="en-US" sz="1600" b="1" dirty="0"/>
              <a:t> Algorithm</a:t>
            </a:r>
            <a:r>
              <a:rPr lang="en-US" sz="1600" dirty="0"/>
              <a:t>: To find the shortest path between nodes in a graph with non-negative edge weights.</a:t>
            </a:r>
          </a:p>
        </p:txBody>
      </p:sp>
    </p:spTree>
    <p:extLst>
      <p:ext uri="{BB962C8B-B14F-4D97-AF65-F5344CB8AC3E}">
        <p14:creationId xmlns:p14="http://schemas.microsoft.com/office/powerpoint/2010/main" val="191127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719" y="79361"/>
            <a:ext cx="9422893" cy="621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Fractional Knapsack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9365" y="839821"/>
            <a:ext cx="102123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the weights and values of N items, in the form of {weight, Value} put these items in a knapsack of capacity W to get the maximum total profit in the knapsack. In Fractional Knapsack, we can break items for maximizing the total value of the knapsack.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Input: </a:t>
            </a:r>
            <a:r>
              <a:rPr lang="en-US" dirty="0" err="1"/>
              <a:t>arr</a:t>
            </a:r>
            <a:r>
              <a:rPr lang="en-US" dirty="0"/>
              <a:t>[] = {{5, 30}, {10, 20}, {20, 100}, {30, 90}, {40, 160}}, W = 60</a:t>
            </a:r>
          </a:p>
          <a:p>
            <a:pPr marL="0" indent="0">
              <a:buNone/>
            </a:pPr>
            <a:r>
              <a:rPr lang="en-US" dirty="0"/>
              <a:t>Output: 270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755" b="48130"/>
          <a:stretch/>
        </p:blipFill>
        <p:spPr>
          <a:xfrm>
            <a:off x="1355018" y="3464469"/>
            <a:ext cx="5620541" cy="2305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726" t="50623" r="41571"/>
          <a:stretch/>
        </p:blipFill>
        <p:spPr>
          <a:xfrm>
            <a:off x="7934098" y="3369701"/>
            <a:ext cx="3570514" cy="2306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16923" y="617973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Selected Value = I1 + I3 + I5*35/40 = 30+100+160*35/40 =270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18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729" y="0"/>
            <a:ext cx="8911687" cy="612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Activity Selection Problem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4" y="1020101"/>
            <a:ext cx="5101693" cy="45733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53" y="904698"/>
            <a:ext cx="6287045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9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Huffman Code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3414" y="675662"/>
            <a:ext cx="4387976" cy="33782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3414" y="4154412"/>
            <a:ext cx="4257096" cy="2598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688" y="675662"/>
            <a:ext cx="3600272" cy="1469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3688" y="2134607"/>
            <a:ext cx="3600272" cy="45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3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9633"/>
            <a:ext cx="8911687" cy="5723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Coin Change -Greedy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885" y="642027"/>
            <a:ext cx="10359958" cy="393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value of V </a:t>
            </a:r>
            <a:r>
              <a:rPr lang="en-US" dirty="0" err="1"/>
              <a:t>Rs</a:t>
            </a:r>
            <a:r>
              <a:rPr lang="en-US" dirty="0"/>
              <a:t> and an infinite supply of each of the denominations {1, 2, 5, 10, 20, 50, 100, 500, 1000} valued coins/notes, The task is to find the minimum number of coins and/or notes needed to make the change?</a:t>
            </a:r>
          </a:p>
          <a:p>
            <a:pPr marL="0" indent="0">
              <a:buNone/>
            </a:pPr>
            <a:r>
              <a:rPr lang="en-US" b="1" dirty="0"/>
              <a:t>Examples:  </a:t>
            </a:r>
          </a:p>
          <a:p>
            <a:pPr marL="0" indent="0">
              <a:buNone/>
            </a:pPr>
            <a:r>
              <a:rPr lang="en-US" sz="1600" dirty="0"/>
              <a:t>Input: V = 121</a:t>
            </a:r>
          </a:p>
          <a:p>
            <a:pPr marL="0" indent="0">
              <a:buNone/>
            </a:pPr>
            <a:r>
              <a:rPr lang="en-US" sz="1600" dirty="0"/>
              <a:t>Output: 3</a:t>
            </a:r>
          </a:p>
          <a:p>
            <a:pPr marL="0" indent="0">
              <a:buNone/>
            </a:pPr>
            <a:r>
              <a:rPr lang="en-US" sz="1600" b="1" dirty="0"/>
              <a:t>Explanation: </a:t>
            </a:r>
            <a:r>
              <a:rPr lang="en-US" sz="1600" dirty="0"/>
              <a:t>We need a 100 </a:t>
            </a:r>
            <a:r>
              <a:rPr lang="en-US" sz="1600" dirty="0" err="1"/>
              <a:t>Rs</a:t>
            </a:r>
            <a:r>
              <a:rPr lang="en-US" sz="1600" dirty="0"/>
              <a:t> note, a 20 </a:t>
            </a:r>
            <a:r>
              <a:rPr lang="en-US" sz="1600" dirty="0" err="1"/>
              <a:t>Rs</a:t>
            </a:r>
            <a:r>
              <a:rPr lang="en-US" sz="1600" dirty="0"/>
              <a:t> note, and a 1 </a:t>
            </a:r>
            <a:r>
              <a:rPr lang="en-US" sz="1600" dirty="0" err="1"/>
              <a:t>Rs</a:t>
            </a:r>
            <a:r>
              <a:rPr lang="en-US" sz="1600" dirty="0"/>
              <a:t> coin.</a:t>
            </a:r>
            <a:endParaRPr lang="en-IN" sz="1600" dirty="0"/>
          </a:p>
        </p:txBody>
      </p:sp>
      <p:sp>
        <p:nvSpPr>
          <p:cNvPr id="5" name="Rectangle 4"/>
          <p:cNvSpPr/>
          <p:nvPr/>
        </p:nvSpPr>
        <p:spPr>
          <a:xfrm>
            <a:off x="3310648" y="36255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Declare a vector that store the coins.</a:t>
            </a:r>
          </a:p>
          <a:p>
            <a:pPr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 while n is greater than 0 iterate through greater to smaller coins: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if n is greater than equal to 2000 than push 2000 into the vector and decrement its value from n.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else if n is greater than equal to 500 than push 500 into the vector and decrement its value from n.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And so on till the last coin using ladder if else.</a:t>
            </a:r>
            <a:endParaRPr lang="en-US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04655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9633"/>
            <a:ext cx="8911687" cy="5723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Coin Change -Greedy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885" y="642027"/>
            <a:ext cx="10359958" cy="393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a value of V </a:t>
            </a:r>
            <a:r>
              <a:rPr lang="en-US" dirty="0" err="1"/>
              <a:t>Rs</a:t>
            </a:r>
            <a:r>
              <a:rPr lang="en-US" dirty="0"/>
              <a:t> and an infinite supply of each of the denominations {1, 2, 5, 10, 20, 50, 100, 500, 1000} valued coins/notes, The task is to find the minimum number of coins and/or notes needed to make the change?</a:t>
            </a:r>
          </a:p>
          <a:p>
            <a:pPr marL="0" indent="0">
              <a:buNone/>
            </a:pPr>
            <a:r>
              <a:rPr lang="en-US" b="1" dirty="0"/>
              <a:t>Examples:  </a:t>
            </a:r>
          </a:p>
          <a:p>
            <a:pPr marL="0" indent="0">
              <a:buNone/>
            </a:pPr>
            <a:r>
              <a:rPr lang="en-US" sz="1600" dirty="0"/>
              <a:t>Input: V = 121</a:t>
            </a:r>
          </a:p>
          <a:p>
            <a:pPr marL="0" indent="0">
              <a:buNone/>
            </a:pPr>
            <a:r>
              <a:rPr lang="en-US" sz="1600" dirty="0"/>
              <a:t>Output: 3</a:t>
            </a:r>
          </a:p>
          <a:p>
            <a:pPr marL="0" indent="0">
              <a:buNone/>
            </a:pPr>
            <a:r>
              <a:rPr lang="en-US" sz="1600" b="1" dirty="0"/>
              <a:t>Explanation: </a:t>
            </a:r>
            <a:r>
              <a:rPr lang="en-US" sz="1600" dirty="0"/>
              <a:t>We need a 100 </a:t>
            </a:r>
            <a:r>
              <a:rPr lang="en-US" sz="1600" dirty="0" err="1"/>
              <a:t>Rs</a:t>
            </a:r>
            <a:r>
              <a:rPr lang="en-US" sz="1600" dirty="0"/>
              <a:t> note, a 20 </a:t>
            </a:r>
            <a:r>
              <a:rPr lang="en-US" sz="1600" dirty="0" err="1"/>
              <a:t>Rs</a:t>
            </a:r>
            <a:r>
              <a:rPr lang="en-US" sz="1600" dirty="0"/>
              <a:t> note, and a 1 </a:t>
            </a:r>
            <a:r>
              <a:rPr lang="en-US" sz="1600" dirty="0" err="1"/>
              <a:t>Rs</a:t>
            </a:r>
            <a:r>
              <a:rPr lang="en-US" sz="1600" dirty="0"/>
              <a:t> coin.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3485745" y="35588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-369888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Sort the array of coins in decreasing order.</a:t>
            </a:r>
          </a:p>
          <a:p>
            <a:pPr lvl="1" indent="-369888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Initialize </a:t>
            </a:r>
            <a:r>
              <a:rPr lang="en-US" b="1" dirty="0" err="1">
                <a:solidFill>
                  <a:srgbClr val="273239"/>
                </a:solidFill>
                <a:latin typeface="Nunito"/>
              </a:rPr>
              <a:t>ans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 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vector as empty.</a:t>
            </a:r>
          </a:p>
          <a:p>
            <a:pPr lvl="1" indent="-369888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Find the largest denomination that is smaller than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remaining amount 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and while it is smaller than the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remaining amount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Add found denomination to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ans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. Subtract value of found denomination from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amount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.</a:t>
            </a:r>
          </a:p>
          <a:p>
            <a:pPr lvl="1" indent="-369888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/>
              </a:rPr>
              <a:t>If amount becomes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0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, then print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ans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627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C3677-C84C-BF11-EB8B-0DA15A838AA3}"/>
              </a:ext>
            </a:extLst>
          </p:cNvPr>
          <p:cNvSpPr txBox="1"/>
          <p:nvPr/>
        </p:nvSpPr>
        <p:spPr>
          <a:xfrm>
            <a:off x="1938528" y="736576"/>
            <a:ext cx="9985248" cy="5763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Practice Problems (Progression)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Easy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404040"/>
                </a:solidFill>
                <a:effectLst/>
                <a:latin typeface="Inter"/>
              </a:rPr>
              <a:t>LeetCode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 455: Assign Cookies (greedy matching).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404040"/>
                </a:solidFill>
                <a:effectLst/>
                <a:latin typeface="Inter"/>
              </a:rPr>
              <a:t>LeetCode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 121: Best Time to Buy/Sell Stock (single transaction).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Medium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404040"/>
                </a:solidFill>
                <a:effectLst/>
                <a:latin typeface="Inter"/>
              </a:rPr>
              <a:t>LeetCode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 452: Minimum Arrows to Burst Balloons.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404040"/>
                </a:solidFill>
                <a:effectLst/>
                <a:latin typeface="Inter"/>
              </a:rPr>
              <a:t>LeetCode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 55: Jump Game.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Inter"/>
              </a:rPr>
              <a:t>Hard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404040"/>
                </a:solidFill>
                <a:effectLst/>
                <a:latin typeface="Inter"/>
              </a:rPr>
              <a:t>LeetCode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 621: Task Scheduler (priority queue).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404040"/>
                </a:solidFill>
                <a:effectLst/>
                <a:latin typeface="Inter"/>
              </a:rPr>
              <a:t>LeetCode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Inter"/>
              </a:rPr>
              <a:t> 1029: Two City Scheduling (sort by cost difference).</a:t>
            </a:r>
          </a:p>
        </p:txBody>
      </p:sp>
    </p:spTree>
    <p:extLst>
      <p:ext uri="{BB962C8B-B14F-4D97-AF65-F5344CB8AC3E}">
        <p14:creationId xmlns:p14="http://schemas.microsoft.com/office/powerpoint/2010/main" val="187639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5900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657" y="1358697"/>
            <a:ext cx="10921730" cy="4857277"/>
          </a:xfrm>
        </p:spPr>
        <p:txBody>
          <a:bodyPr>
            <a:normAutofit/>
          </a:bodyPr>
          <a:lstStyle/>
          <a:p>
            <a:r>
              <a:rPr lang="en-US" dirty="0"/>
              <a:t>Dynamic Programming (DP) is a method for solving complex problems by breaking them down into simpler sub-problems.</a:t>
            </a:r>
          </a:p>
          <a:p>
            <a:endParaRPr lang="en-US" dirty="0"/>
          </a:p>
          <a:p>
            <a:r>
              <a:rPr lang="en-US" dirty="0"/>
              <a:t>It stores the solutions to sub-problems </a:t>
            </a:r>
            <a:r>
              <a:rPr lang="en-US" b="1" dirty="0"/>
              <a:t>to avoid redundant calculations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DP is especially useful when the problem has </a:t>
            </a:r>
            <a:r>
              <a:rPr lang="en-US" b="1" dirty="0"/>
              <a:t>overlapping sub-problems</a:t>
            </a:r>
            <a:r>
              <a:rPr lang="en-US" dirty="0"/>
              <a:t>, such as in the Fibonacci sequence or shortest path problems.</a:t>
            </a:r>
          </a:p>
          <a:p>
            <a:endParaRPr lang="en-US" dirty="0"/>
          </a:p>
          <a:p>
            <a:r>
              <a:rPr lang="en-US" dirty="0"/>
              <a:t>DP is </a:t>
            </a:r>
            <a:r>
              <a:rPr lang="en-US" b="1" dirty="0"/>
              <a:t>bottom up </a:t>
            </a:r>
            <a:r>
              <a:rPr lang="en-US" dirty="0"/>
              <a:t>approach of solving a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3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844"/>
            <a:ext cx="10515600" cy="6757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>
            <a:normAutofit/>
          </a:bodyPr>
          <a:lstStyle/>
          <a:p>
            <a:r>
              <a:rPr lang="en-US" sz="2400" dirty="0"/>
              <a:t>Greedy and Dynamic Programming are two powerful techniques in algorithm design.</a:t>
            </a:r>
          </a:p>
          <a:p>
            <a:endParaRPr lang="en-US" sz="2400" dirty="0"/>
          </a:p>
          <a:p>
            <a:r>
              <a:rPr lang="en-US" sz="2400" dirty="0"/>
              <a:t>They are used to solve </a:t>
            </a:r>
            <a:r>
              <a:rPr lang="en-US" sz="2400" b="1" dirty="0"/>
              <a:t>optimization problems efficiently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Understanding their principles and differences is crucial for tackling a wide range of computational problems.</a:t>
            </a:r>
          </a:p>
          <a:p>
            <a:endParaRPr lang="en-US" sz="2400" dirty="0"/>
          </a:p>
          <a:p>
            <a:r>
              <a:rPr lang="en-US" sz="2400" dirty="0"/>
              <a:t>Also to consider certain parameters before applying any of these.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6183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87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Key Principles of 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04" y="1391156"/>
            <a:ext cx="10515600" cy="5466844"/>
          </a:xfrm>
        </p:spPr>
        <p:txBody>
          <a:bodyPr/>
          <a:lstStyle/>
          <a:p>
            <a:r>
              <a:rPr lang="en-US" b="1" dirty="0"/>
              <a:t>Overlapping Sub-problems: </a:t>
            </a:r>
            <a:r>
              <a:rPr lang="en-US" dirty="0"/>
              <a:t>The problem can be broken down into smaller sub-problems that are reused several times.</a:t>
            </a:r>
          </a:p>
          <a:p>
            <a:endParaRPr lang="en-US" dirty="0"/>
          </a:p>
          <a:p>
            <a:r>
              <a:rPr lang="en-US" b="1" dirty="0"/>
              <a:t>Optimal Substructure: </a:t>
            </a:r>
            <a:r>
              <a:rPr lang="en-US" dirty="0"/>
              <a:t>The optimal solution to the problem can be constructed from the optimal solutions of its sub-problems.</a:t>
            </a:r>
          </a:p>
          <a:p>
            <a:endParaRPr lang="en-US" dirty="0"/>
          </a:p>
          <a:p>
            <a:r>
              <a:rPr lang="en-US" b="1" dirty="0"/>
              <a:t>Memoization and Tabulation: </a:t>
            </a:r>
            <a:r>
              <a:rPr lang="en-US" dirty="0"/>
              <a:t>DP techniques involve either storing solutions in a table (tabulation) or using </a:t>
            </a:r>
            <a:r>
              <a:rPr lang="en-US" dirty="0" err="1"/>
              <a:t>memoization</a:t>
            </a:r>
            <a:r>
              <a:rPr lang="en-US" dirty="0"/>
              <a:t> to cache results of sub-problems.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16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60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332" y="841105"/>
            <a:ext cx="10541540" cy="5948802"/>
          </a:xfrm>
        </p:spPr>
        <p:txBody>
          <a:bodyPr>
            <a:noAutofit/>
          </a:bodyPr>
          <a:lstStyle/>
          <a:p>
            <a:r>
              <a:rPr lang="en-US" sz="1600" b="1" dirty="0"/>
              <a:t>Fibonacci Series</a:t>
            </a:r>
            <a:r>
              <a:rPr lang="en-US" sz="1600" dirty="0"/>
              <a:t>: Calculate the nth Fibonacci number efficiently using dynamic programming to avoid redundant calculations.</a:t>
            </a:r>
          </a:p>
          <a:p>
            <a:endParaRPr lang="en-US" sz="100" dirty="0"/>
          </a:p>
          <a:p>
            <a:r>
              <a:rPr lang="en-US" sz="1600" b="1" dirty="0"/>
              <a:t>0/1 Knapsack Problem</a:t>
            </a:r>
            <a:r>
              <a:rPr lang="en-US" sz="1600" dirty="0"/>
              <a:t>: Given a set of items, each with a weight and a value, determine the maximum value that can be obtained by selecting a subset of the items without exceeding the capacity of the knapsack.</a:t>
            </a:r>
          </a:p>
          <a:p>
            <a:endParaRPr lang="en-US" sz="100" dirty="0"/>
          </a:p>
          <a:p>
            <a:r>
              <a:rPr lang="en-US" sz="1600" b="1" dirty="0"/>
              <a:t>Longest Common Subsequence (LCS)</a:t>
            </a:r>
            <a:r>
              <a:rPr lang="en-US" sz="1600" dirty="0"/>
              <a:t>: Find the longest subsequence that is present in given sequences (strings), in the same order but not necessarily contiguous.</a:t>
            </a:r>
          </a:p>
          <a:p>
            <a:endParaRPr lang="en-US" sz="100" dirty="0"/>
          </a:p>
          <a:p>
            <a:r>
              <a:rPr lang="en-US" sz="1600" b="1" dirty="0"/>
              <a:t>Longest Increasing Subsequence (LIS)</a:t>
            </a:r>
            <a:r>
              <a:rPr lang="en-US" sz="1600" dirty="0"/>
              <a:t>: Find the length of the longest subsequence of a given sequence such that all elements of the subsequence are sorted in increasing order.</a:t>
            </a:r>
          </a:p>
          <a:p>
            <a:endParaRPr lang="en-US" sz="100" dirty="0"/>
          </a:p>
          <a:p>
            <a:r>
              <a:rPr lang="en-US" sz="1600" b="1" dirty="0"/>
              <a:t>Matrix Chain Multiplication</a:t>
            </a:r>
            <a:r>
              <a:rPr lang="en-US" sz="1600" dirty="0"/>
              <a:t>: Given a sequence of matrices, find the most efficient way to multiply these matrices together.</a:t>
            </a:r>
          </a:p>
          <a:p>
            <a:endParaRPr lang="en-US" sz="100" dirty="0"/>
          </a:p>
          <a:p>
            <a:r>
              <a:rPr lang="en-US" sz="1600" b="1" dirty="0"/>
              <a:t>Edit Distance (</a:t>
            </a:r>
            <a:r>
              <a:rPr lang="en-US" sz="1600" b="1" dirty="0" err="1"/>
              <a:t>Levenshtein</a:t>
            </a:r>
            <a:r>
              <a:rPr lang="en-US" sz="1600" b="1" dirty="0"/>
              <a:t> Distance)</a:t>
            </a:r>
            <a:r>
              <a:rPr lang="en-US" sz="1600" dirty="0"/>
              <a:t>: Calculate the minimum number of operations required to convert one string into another, where the allowed operations are insertion, deletion, or substitution of a single character.</a:t>
            </a:r>
          </a:p>
          <a:p>
            <a:endParaRPr lang="en-US" sz="100" dirty="0"/>
          </a:p>
          <a:p>
            <a:r>
              <a:rPr lang="en-US" sz="1600" b="1" dirty="0"/>
              <a:t>Coin Change Problem</a:t>
            </a:r>
            <a:r>
              <a:rPr lang="en-US" sz="1600" dirty="0"/>
              <a:t>: Determine the number of ways to make change for a given amount using a given set of coin denominations.</a:t>
            </a:r>
          </a:p>
        </p:txBody>
      </p:sp>
    </p:spTree>
    <p:extLst>
      <p:ext uri="{BB962C8B-B14F-4D97-AF65-F5344CB8AC3E}">
        <p14:creationId xmlns:p14="http://schemas.microsoft.com/office/powerpoint/2010/main" val="93504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60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Dynamic 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332" y="841106"/>
            <a:ext cx="10622605" cy="5919618"/>
          </a:xfrm>
        </p:spPr>
        <p:txBody>
          <a:bodyPr>
            <a:noAutofit/>
          </a:bodyPr>
          <a:lstStyle/>
          <a:p>
            <a:r>
              <a:rPr lang="en-US" sz="1600" b="1" dirty="0"/>
              <a:t>Rod Cutting Problem</a:t>
            </a:r>
            <a:r>
              <a:rPr lang="en-US" sz="1600" dirty="0"/>
              <a:t>: Given a rod of length n and a price table for different lengths, find the maximum value that can be obtained by cutting the rod into smaller pieces and selling them.</a:t>
            </a:r>
          </a:p>
          <a:p>
            <a:endParaRPr lang="en-US" sz="200" dirty="0"/>
          </a:p>
          <a:p>
            <a:r>
              <a:rPr lang="en-US" sz="1600" b="1" dirty="0"/>
              <a:t>Subset Sum Problem</a:t>
            </a:r>
            <a:r>
              <a:rPr lang="en-US" sz="1600" dirty="0"/>
              <a:t>: Determine whether a given set of positive integers can be partitioned into two subsets with equal sum.</a:t>
            </a:r>
          </a:p>
          <a:p>
            <a:endParaRPr lang="en-US" sz="400" dirty="0"/>
          </a:p>
          <a:p>
            <a:r>
              <a:rPr lang="en-US" sz="1600" b="1" dirty="0"/>
              <a:t>Binomial Coefficient</a:t>
            </a:r>
            <a:r>
              <a:rPr lang="en-US" sz="1600" dirty="0"/>
              <a:t>: Calculate the number of ways to choose k elements from a set of n elements (binomial coefficient), often denoted as "n choose k".</a:t>
            </a:r>
          </a:p>
          <a:p>
            <a:endParaRPr lang="en-US" sz="300" dirty="0"/>
          </a:p>
          <a:p>
            <a:r>
              <a:rPr lang="en-US" sz="1600" b="1" dirty="0"/>
              <a:t>Bellman-Ford Algorithm</a:t>
            </a:r>
            <a:r>
              <a:rPr lang="en-US" sz="1600" dirty="0"/>
              <a:t>: Find the shortest path from a single source vertex to all other vertices in a weighted graph with negative edge weights.</a:t>
            </a:r>
          </a:p>
          <a:p>
            <a:endParaRPr lang="en-US" sz="400" dirty="0"/>
          </a:p>
          <a:p>
            <a:r>
              <a:rPr lang="en-US" sz="1600" b="1" dirty="0"/>
              <a:t>Dynamic Time Warping (DTW)</a:t>
            </a:r>
            <a:r>
              <a:rPr lang="en-US" sz="1600" dirty="0"/>
              <a:t>: Measure the similarity between two temporal sequences, even if they have different lengths or are out of sync.</a:t>
            </a:r>
          </a:p>
          <a:p>
            <a:endParaRPr lang="en-US" sz="400" dirty="0"/>
          </a:p>
          <a:p>
            <a:r>
              <a:rPr lang="en-US" sz="1600" b="1" dirty="0"/>
              <a:t>Egg Dropping Problem</a:t>
            </a:r>
            <a:r>
              <a:rPr lang="en-US" sz="1600" dirty="0"/>
              <a:t>: Determine the minimum number of attempts required to find the critical floor in a building using a certain number of eggs, given that eggs may break when dropped from a certain height.</a:t>
            </a:r>
          </a:p>
          <a:p>
            <a:endParaRPr lang="en-US" sz="100" dirty="0"/>
          </a:p>
          <a:p>
            <a:r>
              <a:rPr lang="en-US" sz="1600" b="1" dirty="0"/>
              <a:t>Maximum Subarray Sum (as Sliding Window)</a:t>
            </a:r>
            <a:r>
              <a:rPr lang="en-US" sz="1600" dirty="0"/>
              <a:t>: Find the contiguous subarray within a one-dimensional array of numbers that has the largest sum.</a:t>
            </a:r>
          </a:p>
        </p:txBody>
      </p:sp>
    </p:spTree>
    <p:extLst>
      <p:ext uri="{BB962C8B-B14F-4D97-AF65-F5344CB8AC3E}">
        <p14:creationId xmlns:p14="http://schemas.microsoft.com/office/powerpoint/2010/main" val="396087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193" y="69633"/>
            <a:ext cx="8911687" cy="5140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Fibonacci Series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05970" y="731968"/>
            <a:ext cx="63606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#include &lt;</a:t>
            </a:r>
            <a:r>
              <a:rPr lang="en-IN" sz="1600" b="1" dirty="0" err="1"/>
              <a:t>stdio.h</a:t>
            </a:r>
            <a:r>
              <a:rPr lang="en-IN" sz="1600" b="1" dirty="0"/>
              <a:t>&gt;</a:t>
            </a:r>
          </a:p>
          <a:p>
            <a:r>
              <a:rPr lang="en-IN" sz="1600" b="1" dirty="0"/>
              <a:t>#include &lt;</a:t>
            </a:r>
            <a:r>
              <a:rPr lang="en-IN" sz="1600" b="1" dirty="0" err="1"/>
              <a:t>stdlib.h</a:t>
            </a:r>
            <a:r>
              <a:rPr lang="en-IN" sz="1600" b="1" dirty="0"/>
              <a:t>&gt;</a:t>
            </a:r>
          </a:p>
          <a:p>
            <a:endParaRPr lang="en-IN" sz="1600" b="1" dirty="0"/>
          </a:p>
          <a:p>
            <a:r>
              <a:rPr lang="en-IN" sz="1600" b="1" dirty="0"/>
              <a:t>// Function to calculate Fibonacci numbers with </a:t>
            </a:r>
            <a:r>
              <a:rPr lang="en-IN" sz="1600" b="1" dirty="0" err="1"/>
              <a:t>memoization</a:t>
            </a:r>
            <a:endParaRPr lang="en-IN" sz="1600" b="1" dirty="0"/>
          </a:p>
          <a:p>
            <a:r>
              <a:rPr lang="en-IN" sz="1600" b="1" dirty="0" err="1"/>
              <a:t>int</a:t>
            </a:r>
            <a:r>
              <a:rPr lang="en-IN" sz="1600" b="1" dirty="0"/>
              <a:t> </a:t>
            </a:r>
            <a:r>
              <a:rPr lang="en-IN" sz="1600" b="1" dirty="0" err="1"/>
              <a:t>fibonacci</a:t>
            </a:r>
            <a:r>
              <a:rPr lang="en-IN" sz="1600" b="1" dirty="0"/>
              <a:t>(</a:t>
            </a:r>
            <a:r>
              <a:rPr lang="en-IN" sz="1600" b="1" dirty="0" err="1"/>
              <a:t>int</a:t>
            </a:r>
            <a:r>
              <a:rPr lang="en-IN" sz="1600" b="1" dirty="0"/>
              <a:t> n, </a:t>
            </a:r>
            <a:r>
              <a:rPr lang="en-IN" sz="1600" b="1" dirty="0" err="1"/>
              <a:t>int</a:t>
            </a:r>
            <a:r>
              <a:rPr lang="en-IN" sz="1600" b="1" dirty="0"/>
              <a:t>* memo) {</a:t>
            </a:r>
          </a:p>
          <a:p>
            <a:r>
              <a:rPr lang="en-IN" sz="1600" b="1" dirty="0"/>
              <a:t>    // Base case</a:t>
            </a:r>
          </a:p>
          <a:p>
            <a:r>
              <a:rPr lang="en-IN" sz="1600" b="1" dirty="0"/>
              <a:t>    if (n &lt;= 1) {</a:t>
            </a:r>
          </a:p>
          <a:p>
            <a:r>
              <a:rPr lang="en-IN" sz="1600" b="1" dirty="0"/>
              <a:t>        return n;</a:t>
            </a:r>
          </a:p>
          <a:p>
            <a:r>
              <a:rPr lang="en-IN" sz="1600" b="1" dirty="0"/>
              <a:t>    }</a:t>
            </a:r>
          </a:p>
          <a:p>
            <a:endParaRPr lang="en-IN" sz="1600" b="1" dirty="0"/>
          </a:p>
          <a:p>
            <a:r>
              <a:rPr lang="en-IN" sz="1600" b="1" dirty="0">
                <a:solidFill>
                  <a:srgbClr val="0070C0"/>
                </a:solidFill>
              </a:rPr>
              <a:t>    // Check if result is already in the memo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if (memo[n] != -1) {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    return memo[n];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}</a:t>
            </a:r>
          </a:p>
          <a:p>
            <a:endParaRPr lang="en-IN" sz="1600" b="1" dirty="0"/>
          </a:p>
          <a:p>
            <a:r>
              <a:rPr lang="en-IN" sz="1600" b="1" dirty="0"/>
              <a:t>    // Perform the computation</a:t>
            </a:r>
          </a:p>
          <a:p>
            <a:r>
              <a:rPr lang="en-IN" sz="1600" b="1" dirty="0">
                <a:solidFill>
                  <a:srgbClr val="0070C0"/>
                </a:solidFill>
              </a:rPr>
              <a:t>    </a:t>
            </a:r>
            <a:r>
              <a:rPr lang="en-IN" sz="1600" b="1" dirty="0" err="1">
                <a:solidFill>
                  <a:srgbClr val="0070C0"/>
                </a:solidFill>
              </a:rPr>
              <a:t>int</a:t>
            </a:r>
            <a:r>
              <a:rPr lang="en-IN" sz="1600" b="1" dirty="0">
                <a:solidFill>
                  <a:srgbClr val="0070C0"/>
                </a:solidFill>
              </a:rPr>
              <a:t> result = </a:t>
            </a:r>
            <a:r>
              <a:rPr lang="en-IN" sz="1600" b="1" dirty="0" err="1">
                <a:solidFill>
                  <a:srgbClr val="0070C0"/>
                </a:solidFill>
              </a:rPr>
              <a:t>fibonacci</a:t>
            </a:r>
            <a:r>
              <a:rPr lang="en-IN" sz="1600" b="1" dirty="0">
                <a:solidFill>
                  <a:srgbClr val="0070C0"/>
                </a:solidFill>
              </a:rPr>
              <a:t>(n - 1, memo) + </a:t>
            </a:r>
            <a:r>
              <a:rPr lang="en-IN" sz="1600" b="1" dirty="0" err="1">
                <a:solidFill>
                  <a:srgbClr val="0070C0"/>
                </a:solidFill>
              </a:rPr>
              <a:t>fibonacci</a:t>
            </a:r>
            <a:r>
              <a:rPr lang="en-IN" sz="1600" b="1" dirty="0">
                <a:solidFill>
                  <a:srgbClr val="0070C0"/>
                </a:solidFill>
              </a:rPr>
              <a:t>(n - 2, memo);</a:t>
            </a:r>
          </a:p>
          <a:p>
            <a:endParaRPr lang="en-IN" sz="1600" b="1" dirty="0"/>
          </a:p>
          <a:p>
            <a:r>
              <a:rPr lang="en-IN" sz="1600" b="1" dirty="0"/>
              <a:t>    // Store the result in the memo</a:t>
            </a:r>
          </a:p>
          <a:p>
            <a:r>
              <a:rPr lang="en-IN" sz="1600" b="1" dirty="0"/>
              <a:t>    </a:t>
            </a:r>
            <a:r>
              <a:rPr lang="en-IN" sz="1600" b="1" dirty="0">
                <a:solidFill>
                  <a:srgbClr val="0070C0"/>
                </a:solidFill>
              </a:rPr>
              <a:t>memo[n] = result;</a:t>
            </a:r>
          </a:p>
          <a:p>
            <a:endParaRPr lang="en-IN" sz="1600" b="1" dirty="0"/>
          </a:p>
          <a:p>
            <a:r>
              <a:rPr lang="en-IN" sz="1600" b="1" dirty="0"/>
              <a:t>    return result;</a:t>
            </a:r>
          </a:p>
          <a:p>
            <a:r>
              <a:rPr lang="en-IN" sz="1600" b="1" dirty="0"/>
              <a:t>}</a:t>
            </a:r>
          </a:p>
          <a:p>
            <a:endParaRPr lang="en-IN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6766666" y="962973"/>
            <a:ext cx="527617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err="1"/>
              <a:t>int</a:t>
            </a:r>
            <a:r>
              <a:rPr lang="en-IN" sz="1600" b="1" dirty="0"/>
              <a:t> main() {</a:t>
            </a:r>
          </a:p>
          <a:p>
            <a:r>
              <a:rPr lang="en-IN" sz="1600" b="1" dirty="0"/>
              <a:t>    // Example usage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int</a:t>
            </a:r>
            <a:r>
              <a:rPr lang="en-IN" sz="1600" b="1" dirty="0"/>
              <a:t> n = 5;</a:t>
            </a:r>
          </a:p>
          <a:p>
            <a:r>
              <a:rPr lang="en-IN" sz="1600" b="1" dirty="0"/>
              <a:t>    </a:t>
            </a:r>
          </a:p>
          <a:p>
            <a:r>
              <a:rPr lang="en-IN" sz="1600" b="1" dirty="0"/>
              <a:t>    // Initialize </a:t>
            </a:r>
            <a:r>
              <a:rPr lang="en-IN" sz="1600" b="1" dirty="0" err="1"/>
              <a:t>memoization</a:t>
            </a:r>
            <a:r>
              <a:rPr lang="en-IN" sz="1600" b="1" dirty="0"/>
              <a:t> table with -1 (indicating that values are not computed yet)</a:t>
            </a:r>
          </a:p>
          <a:p>
            <a:r>
              <a:rPr lang="en-IN" sz="1600" b="1" dirty="0"/>
              <a:t>    </a:t>
            </a:r>
            <a:r>
              <a:rPr lang="en-IN" sz="1600" b="1" dirty="0" err="1">
                <a:solidFill>
                  <a:srgbClr val="0070C0"/>
                </a:solidFill>
              </a:rPr>
              <a:t>int</a:t>
            </a:r>
            <a:r>
              <a:rPr lang="en-IN" sz="1600" b="1" dirty="0">
                <a:solidFill>
                  <a:srgbClr val="0070C0"/>
                </a:solidFill>
              </a:rPr>
              <a:t>* memo = (</a:t>
            </a:r>
            <a:r>
              <a:rPr lang="en-IN" sz="1600" b="1" dirty="0" err="1">
                <a:solidFill>
                  <a:srgbClr val="0070C0"/>
                </a:solidFill>
              </a:rPr>
              <a:t>int</a:t>
            </a:r>
            <a:r>
              <a:rPr lang="en-IN" sz="1600" b="1" dirty="0">
                <a:solidFill>
                  <a:srgbClr val="0070C0"/>
                </a:solidFill>
              </a:rPr>
              <a:t>*)</a:t>
            </a:r>
            <a:r>
              <a:rPr lang="en-IN" sz="1600" b="1" dirty="0" err="1">
                <a:solidFill>
                  <a:srgbClr val="0070C0"/>
                </a:solidFill>
              </a:rPr>
              <a:t>malloc</a:t>
            </a:r>
            <a:r>
              <a:rPr lang="en-IN" sz="1600" b="1" dirty="0">
                <a:solidFill>
                  <a:srgbClr val="0070C0"/>
                </a:solidFill>
              </a:rPr>
              <a:t>((n + 1) * </a:t>
            </a:r>
            <a:r>
              <a:rPr lang="en-IN" sz="1600" b="1" dirty="0" err="1">
                <a:solidFill>
                  <a:srgbClr val="0070C0"/>
                </a:solidFill>
              </a:rPr>
              <a:t>sizeof</a:t>
            </a:r>
            <a:r>
              <a:rPr lang="en-IN" sz="1600" b="1" dirty="0">
                <a:solidFill>
                  <a:srgbClr val="0070C0"/>
                </a:solidFill>
              </a:rPr>
              <a:t>(</a:t>
            </a:r>
            <a:r>
              <a:rPr lang="en-IN" sz="1600" b="1" dirty="0" err="1">
                <a:solidFill>
                  <a:srgbClr val="0070C0"/>
                </a:solidFill>
              </a:rPr>
              <a:t>int</a:t>
            </a:r>
            <a:r>
              <a:rPr lang="en-IN" sz="1600" b="1" dirty="0">
                <a:solidFill>
                  <a:srgbClr val="0070C0"/>
                </a:solidFill>
              </a:rPr>
              <a:t>));</a:t>
            </a:r>
          </a:p>
          <a:p>
            <a:r>
              <a:rPr lang="en-IN" sz="1600" b="1" dirty="0"/>
              <a:t>    for (</a:t>
            </a:r>
            <a:r>
              <a:rPr lang="en-IN" sz="1600" b="1" dirty="0" err="1"/>
              <a:t>int</a:t>
            </a:r>
            <a:r>
              <a:rPr lang="en-IN" sz="1600" b="1" dirty="0"/>
              <a:t> </a:t>
            </a:r>
            <a:r>
              <a:rPr lang="en-IN" sz="1600" b="1" dirty="0" err="1"/>
              <a:t>i</a:t>
            </a:r>
            <a:r>
              <a:rPr lang="en-IN" sz="1600" b="1" dirty="0"/>
              <a:t> = 0; </a:t>
            </a:r>
            <a:r>
              <a:rPr lang="en-IN" sz="1600" b="1" dirty="0" err="1"/>
              <a:t>i</a:t>
            </a:r>
            <a:r>
              <a:rPr lang="en-IN" sz="1600" b="1" dirty="0"/>
              <a:t> &lt;= n; </a:t>
            </a:r>
            <a:r>
              <a:rPr lang="en-IN" sz="1600" b="1" dirty="0" err="1"/>
              <a:t>i</a:t>
            </a:r>
            <a:r>
              <a:rPr lang="en-IN" sz="1600" b="1" dirty="0"/>
              <a:t>++) {</a:t>
            </a:r>
          </a:p>
          <a:p>
            <a:r>
              <a:rPr lang="en-IN" sz="1600" b="1" dirty="0"/>
              <a:t>        memo[</a:t>
            </a:r>
            <a:r>
              <a:rPr lang="en-IN" sz="1600" b="1" dirty="0" err="1"/>
              <a:t>i</a:t>
            </a:r>
            <a:r>
              <a:rPr lang="en-IN" sz="1600" b="1" dirty="0"/>
              <a:t>] = -1;</a:t>
            </a:r>
          </a:p>
          <a:p>
            <a:r>
              <a:rPr lang="en-IN" sz="1600" b="1" dirty="0"/>
              <a:t>    }</a:t>
            </a:r>
          </a:p>
          <a:p>
            <a:endParaRPr lang="en-IN" sz="1600" b="1" dirty="0"/>
          </a:p>
          <a:p>
            <a:r>
              <a:rPr lang="en-IN" sz="1600" b="1" dirty="0"/>
              <a:t>    // Calculate and print the result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int</a:t>
            </a:r>
            <a:r>
              <a:rPr lang="en-IN" sz="1600" b="1" dirty="0"/>
              <a:t> result = </a:t>
            </a:r>
            <a:r>
              <a:rPr lang="en-IN" sz="1600" b="1" dirty="0" err="1"/>
              <a:t>fibonacci</a:t>
            </a:r>
            <a:r>
              <a:rPr lang="en-IN" sz="1600" b="1" dirty="0"/>
              <a:t>(n, memo);</a:t>
            </a:r>
          </a:p>
          <a:p>
            <a:r>
              <a:rPr lang="en-IN" sz="1600" b="1" dirty="0"/>
              <a:t>    </a:t>
            </a:r>
            <a:r>
              <a:rPr lang="en-IN" sz="1600" b="1" dirty="0" err="1"/>
              <a:t>printf</a:t>
            </a:r>
            <a:r>
              <a:rPr lang="en-IN" sz="1600" b="1" dirty="0"/>
              <a:t>("Fibonacci(%d) = %d\n", n, result);</a:t>
            </a:r>
          </a:p>
          <a:p>
            <a:endParaRPr lang="en-IN" sz="1600" b="1" dirty="0"/>
          </a:p>
          <a:p>
            <a:r>
              <a:rPr lang="en-IN" sz="1600" b="1" dirty="0"/>
              <a:t>    // Free allocated memory</a:t>
            </a:r>
          </a:p>
          <a:p>
            <a:r>
              <a:rPr lang="en-IN" sz="1600" b="1" dirty="0"/>
              <a:t>    free(memo);</a:t>
            </a:r>
          </a:p>
          <a:p>
            <a:endParaRPr lang="en-IN" sz="1600" b="1" dirty="0"/>
          </a:p>
          <a:p>
            <a:r>
              <a:rPr lang="en-IN" sz="1600" b="1" dirty="0"/>
              <a:t>    return 0;</a:t>
            </a:r>
          </a:p>
          <a:p>
            <a:r>
              <a:rPr lang="en-IN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705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4863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0/1 Knapsack Problem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584" y="1003297"/>
            <a:ext cx="8062145" cy="576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94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493" y="19392"/>
            <a:ext cx="9691959" cy="68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57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583" y="9728"/>
            <a:ext cx="8911687" cy="5626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LCS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26213" y="829228"/>
            <a:ext cx="344034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LCS-Length(X, Y)</a:t>
            </a:r>
          </a:p>
          <a:p>
            <a:r>
              <a:rPr lang="en-IN" sz="1600" dirty="0"/>
              <a:t>    m &lt;- length[X]</a:t>
            </a:r>
          </a:p>
          <a:p>
            <a:r>
              <a:rPr lang="en-IN" sz="1600" dirty="0"/>
              <a:t>    n &lt;- length[Y]</a:t>
            </a:r>
          </a:p>
          <a:p>
            <a:r>
              <a:rPr lang="en-IN" sz="1600" dirty="0"/>
              <a:t>    for </a:t>
            </a:r>
            <a:r>
              <a:rPr lang="en-IN" sz="1600" dirty="0" err="1"/>
              <a:t>i</a:t>
            </a:r>
            <a:r>
              <a:rPr lang="en-IN" sz="1600" dirty="0"/>
              <a:t> &lt;- 1 to m</a:t>
            </a:r>
          </a:p>
          <a:p>
            <a:r>
              <a:rPr lang="en-IN" sz="1600" dirty="0"/>
              <a:t>        c[i,0] &lt;- 0</a:t>
            </a:r>
          </a:p>
          <a:p>
            <a:r>
              <a:rPr lang="en-IN" sz="1600" dirty="0"/>
              <a:t>    for j &lt;- 1 to n</a:t>
            </a:r>
          </a:p>
          <a:p>
            <a:r>
              <a:rPr lang="en-IN" sz="1600" dirty="0"/>
              <a:t>        c[0,j] &lt;- 0</a:t>
            </a:r>
          </a:p>
          <a:p>
            <a:r>
              <a:rPr lang="en-IN" sz="1600" dirty="0"/>
              <a:t>    for </a:t>
            </a:r>
            <a:r>
              <a:rPr lang="en-IN" sz="1600" dirty="0" err="1"/>
              <a:t>i</a:t>
            </a:r>
            <a:r>
              <a:rPr lang="en-IN" sz="1600" dirty="0"/>
              <a:t> &lt;- 1 to m</a:t>
            </a:r>
          </a:p>
          <a:p>
            <a:r>
              <a:rPr lang="en-IN" sz="1600" dirty="0"/>
              <a:t>        for j &lt;- 1 to n</a:t>
            </a:r>
          </a:p>
          <a:p>
            <a:r>
              <a:rPr lang="en-IN" sz="1600" dirty="0"/>
              <a:t>            if (</a:t>
            </a:r>
            <a:r>
              <a:rPr lang="en-IN" sz="1600" dirty="0" err="1"/>
              <a:t>x_i</a:t>
            </a:r>
            <a:r>
              <a:rPr lang="en-IN" sz="1600" dirty="0"/>
              <a:t> == </a:t>
            </a:r>
            <a:r>
              <a:rPr lang="en-IN" sz="1600" dirty="0" err="1"/>
              <a:t>y_j</a:t>
            </a:r>
            <a:r>
              <a:rPr lang="en-IN" sz="1600" dirty="0"/>
              <a:t>) {</a:t>
            </a:r>
          </a:p>
          <a:p>
            <a:r>
              <a:rPr lang="en-IN" sz="1600" dirty="0"/>
              <a:t>               c[</a:t>
            </a:r>
            <a:r>
              <a:rPr lang="en-IN" sz="1600" dirty="0" err="1"/>
              <a:t>i,j</a:t>
            </a:r>
            <a:r>
              <a:rPr lang="en-IN" sz="1600" dirty="0"/>
              <a:t>] &lt;- c[i-1,j-1] + 1</a:t>
            </a:r>
          </a:p>
          <a:p>
            <a:r>
              <a:rPr lang="en-IN" sz="1600" dirty="0"/>
              <a:t>               b[</a:t>
            </a:r>
            <a:r>
              <a:rPr lang="en-IN" sz="1600" dirty="0" err="1"/>
              <a:t>i,j</a:t>
            </a:r>
            <a:r>
              <a:rPr lang="en-IN" sz="1600" dirty="0"/>
              <a:t>] &lt;- NW</a:t>
            </a:r>
          </a:p>
          <a:p>
            <a:r>
              <a:rPr lang="en-IN" sz="1600" dirty="0"/>
              <a:t>               }</a:t>
            </a:r>
          </a:p>
          <a:p>
            <a:r>
              <a:rPr lang="en-IN" sz="1600" dirty="0"/>
              <a:t>            else if (c[i-1,j] &gt;= c[i,j-1]) {</a:t>
            </a:r>
          </a:p>
          <a:p>
            <a:r>
              <a:rPr lang="en-IN" sz="1600" dirty="0"/>
              <a:t>               c[</a:t>
            </a:r>
            <a:r>
              <a:rPr lang="en-IN" sz="1600" dirty="0" err="1"/>
              <a:t>i,j</a:t>
            </a:r>
            <a:r>
              <a:rPr lang="en-IN" sz="1600" dirty="0"/>
              <a:t>] &lt;- c[i-1,j]</a:t>
            </a:r>
          </a:p>
          <a:p>
            <a:r>
              <a:rPr lang="en-IN" sz="1600" dirty="0"/>
              <a:t>               b[</a:t>
            </a:r>
            <a:r>
              <a:rPr lang="en-IN" sz="1600" dirty="0" err="1"/>
              <a:t>i,j</a:t>
            </a:r>
            <a:r>
              <a:rPr lang="en-IN" sz="1600" dirty="0"/>
              <a:t>] &lt;- N</a:t>
            </a:r>
          </a:p>
          <a:p>
            <a:r>
              <a:rPr lang="en-IN" sz="1600" dirty="0"/>
              <a:t>               }</a:t>
            </a:r>
          </a:p>
          <a:p>
            <a:r>
              <a:rPr lang="en-IN" sz="1600" dirty="0"/>
              <a:t>            else {</a:t>
            </a:r>
          </a:p>
          <a:p>
            <a:r>
              <a:rPr lang="en-IN" sz="1600" dirty="0"/>
              <a:t>               c[</a:t>
            </a:r>
            <a:r>
              <a:rPr lang="en-IN" sz="1600" dirty="0" err="1"/>
              <a:t>i,j</a:t>
            </a:r>
            <a:r>
              <a:rPr lang="en-IN" sz="1600" dirty="0"/>
              <a:t>] &lt;- c[i,j-1]</a:t>
            </a:r>
          </a:p>
          <a:p>
            <a:r>
              <a:rPr lang="en-IN" sz="1600" dirty="0"/>
              <a:t>               b[</a:t>
            </a:r>
            <a:r>
              <a:rPr lang="en-IN" sz="1600" dirty="0" err="1"/>
              <a:t>i,j</a:t>
            </a:r>
            <a:r>
              <a:rPr lang="en-IN" sz="1600" dirty="0"/>
              <a:t>] &lt;- W</a:t>
            </a:r>
          </a:p>
          <a:p>
            <a:r>
              <a:rPr lang="en-IN" sz="1600" dirty="0"/>
              <a:t>              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160" y="4175528"/>
            <a:ext cx="3505504" cy="2682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573"/>
          <a:stretch/>
        </p:blipFill>
        <p:spPr>
          <a:xfrm>
            <a:off x="7580501" y="651753"/>
            <a:ext cx="4557526" cy="49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9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-1"/>
            <a:ext cx="8915400" cy="6858001"/>
          </a:xfrm>
        </p:spPr>
        <p:txBody>
          <a:bodyPr>
            <a:normAutofit/>
          </a:bodyPr>
          <a:lstStyle/>
          <a:p>
            <a:pPr fontAlgn="base"/>
            <a:endParaRPr lang="en-US" u="sng" dirty="0">
              <a:hlinkClick r:id="rId2"/>
            </a:endParaRPr>
          </a:p>
          <a:p>
            <a:pPr fontAlgn="base"/>
            <a:r>
              <a:rPr lang="en-US" u="sng" dirty="0">
                <a:hlinkClick r:id="rId2"/>
              </a:rPr>
              <a:t>Fibonacci numbers</a:t>
            </a:r>
            <a:endParaRPr lang="en-US" dirty="0"/>
          </a:p>
          <a:p>
            <a:pPr fontAlgn="base"/>
            <a:r>
              <a:rPr lang="en-US" u="sng" dirty="0">
                <a:hlinkClick r:id="rId3"/>
              </a:rPr>
              <a:t>Coin change problem</a:t>
            </a:r>
            <a:endParaRPr lang="en-US" dirty="0"/>
          </a:p>
          <a:p>
            <a:pPr fontAlgn="base"/>
            <a:r>
              <a:rPr lang="en-US" u="sng" dirty="0">
                <a:hlinkClick r:id="rId4"/>
              </a:rPr>
              <a:t>Subset Sum Problem</a:t>
            </a:r>
            <a:endParaRPr lang="en-US" dirty="0"/>
          </a:p>
          <a:p>
            <a:pPr fontAlgn="base"/>
            <a:r>
              <a:rPr lang="en-US" u="sng" dirty="0">
                <a:hlinkClick r:id="rId5"/>
              </a:rPr>
              <a:t>Cutting a Rod</a:t>
            </a:r>
            <a:endParaRPr lang="en-US" dirty="0"/>
          </a:p>
          <a:p>
            <a:pPr fontAlgn="base"/>
            <a:r>
              <a:rPr lang="en-US" u="sng" dirty="0">
                <a:hlinkClick r:id="rId6"/>
              </a:rPr>
              <a:t>Longest Common Subsequence</a:t>
            </a:r>
            <a:endParaRPr lang="en-US" dirty="0"/>
          </a:p>
          <a:p>
            <a:pPr fontAlgn="base"/>
            <a:r>
              <a:rPr lang="en-US" u="sng" dirty="0">
                <a:hlinkClick r:id="rId7"/>
              </a:rPr>
              <a:t>Minimum number of jumps to reach end</a:t>
            </a:r>
            <a:endParaRPr lang="en-US" u="sng" dirty="0"/>
          </a:p>
          <a:p>
            <a:pPr fontAlgn="base"/>
            <a:r>
              <a:rPr lang="en-IN" u="sng" dirty="0">
                <a:hlinkClick r:id="rId8"/>
              </a:rPr>
              <a:t>Floyd </a:t>
            </a:r>
            <a:r>
              <a:rPr lang="en-IN" u="sng" dirty="0" err="1">
                <a:hlinkClick r:id="rId8"/>
              </a:rPr>
              <a:t>Warshall</a:t>
            </a:r>
            <a:r>
              <a:rPr lang="en-IN" u="sng" dirty="0">
                <a:hlinkClick r:id="rId8"/>
              </a:rPr>
              <a:t> Algorithm</a:t>
            </a:r>
            <a:endParaRPr lang="en-IN" dirty="0"/>
          </a:p>
          <a:p>
            <a:pPr fontAlgn="base"/>
            <a:r>
              <a:rPr lang="en-IN" u="sng" dirty="0">
                <a:hlinkClick r:id="rId9"/>
              </a:rPr>
              <a:t>Bellman–Ford Algorithm</a:t>
            </a:r>
            <a:endParaRPr lang="en-IN" dirty="0"/>
          </a:p>
          <a:p>
            <a:pPr fontAlgn="base"/>
            <a:r>
              <a:rPr lang="en-IN" u="sng" dirty="0">
                <a:hlinkClick r:id="rId10"/>
              </a:rPr>
              <a:t>0-1 Knapsack Problem</a:t>
            </a:r>
            <a:endParaRPr lang="en-IN" dirty="0"/>
          </a:p>
          <a:p>
            <a:pPr fontAlgn="base"/>
            <a:r>
              <a:rPr lang="en-IN" u="sng" dirty="0">
                <a:hlinkClick r:id="rId11"/>
              </a:rPr>
              <a:t>Egg Dropping Puzzle</a:t>
            </a:r>
            <a:endParaRPr lang="en-IN" dirty="0"/>
          </a:p>
          <a:p>
            <a:pPr fontAlgn="base"/>
            <a:r>
              <a:rPr lang="en-IN" u="sng" dirty="0">
                <a:hlinkClick r:id="rId12"/>
              </a:rPr>
              <a:t>Vertex Cover Problem</a:t>
            </a:r>
            <a:endParaRPr lang="en-IN" dirty="0"/>
          </a:p>
          <a:p>
            <a:pPr fontAlgn="base"/>
            <a:r>
              <a:rPr lang="en-IN" u="sng" dirty="0">
                <a:hlinkClick r:id="rId13"/>
              </a:rPr>
              <a:t>Tile Stacking Problem</a:t>
            </a:r>
            <a:endParaRPr lang="en-IN" dirty="0"/>
          </a:p>
          <a:p>
            <a:pPr fontAlgn="base"/>
            <a:r>
              <a:rPr lang="en-IN" u="sng" dirty="0">
                <a:hlinkClick r:id="rId14"/>
              </a:rPr>
              <a:t>Box-Stacking Problem</a:t>
            </a:r>
            <a:endParaRPr lang="en-IN" dirty="0"/>
          </a:p>
          <a:p>
            <a:pPr fontAlgn="base"/>
            <a:r>
              <a:rPr lang="en-IN" u="sng" dirty="0">
                <a:hlinkClick r:id="rId15"/>
              </a:rPr>
              <a:t>Travelling Salesman Problem (Dynamic Programming)</a:t>
            </a:r>
            <a:endParaRPr lang="en-IN" u="sng" dirty="0"/>
          </a:p>
          <a:p>
            <a:pPr fontAlgn="base"/>
            <a:r>
              <a:rPr lang="en-US" u="sng" dirty="0">
                <a:hlinkClick r:id="rId16"/>
              </a:rPr>
              <a:t>Program for Bridge and Torch problem</a:t>
            </a:r>
            <a:endParaRPr lang="en-US" dirty="0"/>
          </a:p>
          <a:p>
            <a:pPr fontAlgn="base"/>
            <a:r>
              <a:rPr lang="en-US" u="sng" dirty="0">
                <a:hlinkClick r:id="rId17"/>
              </a:rPr>
              <a:t>Matrix Chain Multiplication</a:t>
            </a:r>
            <a:endParaRPr lang="en-IN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19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Differences Between Greedy and Dynamic Programming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498" y="1679710"/>
            <a:ext cx="10515600" cy="4351338"/>
          </a:xfrm>
        </p:spPr>
        <p:txBody>
          <a:bodyPr/>
          <a:lstStyle/>
          <a:p>
            <a:r>
              <a:rPr lang="en-US" dirty="0"/>
              <a:t>Greedy algorithms make decisions based on the current best choice without considering future consequences, whereas DP evaluates all possible choices.</a:t>
            </a:r>
          </a:p>
          <a:p>
            <a:endParaRPr lang="en-US" dirty="0"/>
          </a:p>
          <a:p>
            <a:r>
              <a:rPr lang="en-US" dirty="0"/>
              <a:t>Greedy algorithms are typically faster and simpler but may not always produce the optimal solution.</a:t>
            </a:r>
          </a:p>
          <a:p>
            <a:endParaRPr lang="en-US" dirty="0"/>
          </a:p>
          <a:p>
            <a:r>
              <a:rPr lang="en-US" dirty="0"/>
              <a:t>DP is more comprehensive and guarantees the optimal solution but can be computationally expensive.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82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6C96-BFE6-82A7-8E3C-D9A45302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885" y="75470"/>
            <a:ext cx="8911687" cy="56461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90C10"/>
                </a:solidFill>
                <a:effectLst/>
                <a:latin typeface="var(--gfg-font-secondary)"/>
              </a:rPr>
              <a:t>Count number of hops</a:t>
            </a:r>
            <a:br>
              <a:rPr lang="en-US" b="1" i="0" dirty="0">
                <a:solidFill>
                  <a:srgbClr val="090C10"/>
                </a:solidFill>
                <a:effectLst/>
                <a:latin typeface="var(--gfg-font-secondary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7F7A-A838-0196-3F5E-94240FAA6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8488" y="780288"/>
            <a:ext cx="10094976" cy="5785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900" dirty="0"/>
              <a:t>A frog jumps either 1, 2, or 3 steps to go to the top. In how many ways can it reach the top of nth step.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/>
              <a:t>Input: n = 4</a:t>
            </a:r>
          </a:p>
          <a:p>
            <a:pPr marL="0" indent="0">
              <a:buNone/>
            </a:pPr>
            <a:r>
              <a:rPr lang="en-US" sz="2500" dirty="0"/>
              <a:t>Output: 7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Explanation: Below are the 7 ways to reach 4th step:</a:t>
            </a:r>
          </a:p>
          <a:p>
            <a:pPr marL="0" indent="0">
              <a:buNone/>
            </a:pPr>
            <a:r>
              <a:rPr lang="en-US" sz="2500" dirty="0"/>
              <a:t>1 step + 1 step + 1 step + 1 step</a:t>
            </a:r>
          </a:p>
          <a:p>
            <a:pPr marL="0" indent="0">
              <a:buNone/>
            </a:pPr>
            <a:r>
              <a:rPr lang="en-US" sz="2500" dirty="0"/>
              <a:t>1 step + 2 step + 1 step</a:t>
            </a:r>
          </a:p>
          <a:p>
            <a:pPr marL="0" indent="0">
              <a:buNone/>
            </a:pPr>
            <a:r>
              <a:rPr lang="en-US" sz="2500" dirty="0"/>
              <a:t>2 step + 1 step + 1 step</a:t>
            </a:r>
          </a:p>
          <a:p>
            <a:pPr marL="0" indent="0">
              <a:buNone/>
            </a:pPr>
            <a:r>
              <a:rPr lang="en-US" sz="2500" dirty="0"/>
              <a:t>1 step + 1 step + 2 step</a:t>
            </a:r>
          </a:p>
          <a:p>
            <a:pPr marL="0" indent="0">
              <a:buNone/>
            </a:pPr>
            <a:r>
              <a:rPr lang="en-US" sz="2500" dirty="0"/>
              <a:t>2 step + 2 step</a:t>
            </a:r>
          </a:p>
          <a:p>
            <a:pPr marL="0" indent="0">
              <a:buNone/>
            </a:pPr>
            <a:r>
              <a:rPr lang="en-US" sz="2500" dirty="0"/>
              <a:t>3 step + 1 step</a:t>
            </a:r>
          </a:p>
          <a:p>
            <a:pPr marL="0" indent="0">
              <a:buNone/>
            </a:pPr>
            <a:r>
              <a:rPr lang="en-US" sz="2500" dirty="0"/>
              <a:t>1 step + 3 step</a:t>
            </a:r>
          </a:p>
        </p:txBody>
      </p:sp>
    </p:spTree>
    <p:extLst>
      <p:ext uri="{BB962C8B-B14F-4D97-AF65-F5344CB8AC3E}">
        <p14:creationId xmlns:p14="http://schemas.microsoft.com/office/powerpoint/2010/main" val="106809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38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Choice Between Greedy and Dynamic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443" y="1352145"/>
            <a:ext cx="9640110" cy="4873557"/>
          </a:xfrm>
        </p:spPr>
        <p:txBody>
          <a:bodyPr>
            <a:normAutofit/>
          </a:bodyPr>
          <a:lstStyle/>
          <a:p>
            <a:r>
              <a:rPr lang="en-US" sz="2400" dirty="0"/>
              <a:t>Greedy algorithms are preferred when the problem exhibits the </a:t>
            </a:r>
            <a:r>
              <a:rPr lang="en-US" sz="2400" b="1" dirty="0"/>
              <a:t>greedy-choice property</a:t>
            </a:r>
            <a:r>
              <a:rPr lang="en-US" sz="2400" dirty="0"/>
              <a:t> and optimal </a:t>
            </a:r>
            <a:r>
              <a:rPr lang="en-US" sz="2400" b="1" dirty="0"/>
              <a:t>substructure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Dynamic Programming is suitable when the problem can be broken down into </a:t>
            </a:r>
            <a:r>
              <a:rPr lang="en-US" sz="2400" b="1" dirty="0"/>
              <a:t>overlapping sub-problems </a:t>
            </a:r>
            <a:r>
              <a:rPr lang="en-US" sz="2400" dirty="0"/>
              <a:t>with </a:t>
            </a:r>
            <a:r>
              <a:rPr lang="en-US" sz="2400" b="1" dirty="0"/>
              <a:t>optimal substructure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Understanding the </a:t>
            </a:r>
            <a:r>
              <a:rPr lang="en-US" sz="2400" b="1" dirty="0"/>
              <a:t>problem's characteristics is essential </a:t>
            </a:r>
            <a:r>
              <a:rPr lang="en-US" sz="2400" dirty="0"/>
              <a:t>for selecting the appropriate technique.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7663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D124-598C-EBEF-89ED-735AACAD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709" y="0"/>
            <a:ext cx="8911687" cy="1280890"/>
          </a:xfrm>
        </p:spPr>
        <p:txBody>
          <a:bodyPr/>
          <a:lstStyle/>
          <a:p>
            <a:r>
              <a:rPr lang="en-US" dirty="0"/>
              <a:t>Approach-1: </a:t>
            </a:r>
            <a:r>
              <a:rPr lang="en-US" b="1" i="0" dirty="0">
                <a:solidFill>
                  <a:srgbClr val="090C10"/>
                </a:solidFill>
                <a:effectLst/>
                <a:latin typeface="var(--gfg-font-secondary)"/>
              </a:rPr>
              <a:t>Count number of 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C0F5-C7FD-4529-C5BF-CE64F7CE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892" y="798576"/>
            <a:ext cx="9124252" cy="2996184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Create a recursive function (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count(int n)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 which takes only one parameter.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Check the base cases. If the value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less than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0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then return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0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 if value of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equal to zero then return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1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as it is the starting position.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Call the function recursively with values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n-1, n-2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n-3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sum up the values that are returned, i.e.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sum = count(n-1) + count(n-2) + count(n-3)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Return the value of 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sum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DCC3-D652-4669-0DBD-298653184A01}"/>
              </a:ext>
            </a:extLst>
          </p:cNvPr>
          <p:cNvSpPr txBox="1"/>
          <p:nvPr/>
        </p:nvSpPr>
        <p:spPr>
          <a:xfrm>
            <a:off x="898398" y="2079466"/>
            <a:ext cx="1634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O(3</a:t>
            </a:r>
            <a:r>
              <a:rPr lang="en-US" b="0" i="0" baseline="30000" dirty="0">
                <a:solidFill>
                  <a:srgbClr val="273239"/>
                </a:solidFill>
                <a:effectLst/>
                <a:latin typeface="Nunito" pitchFamily="2" charset="0"/>
              </a:rPr>
              <a:t>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0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E896-B32E-214E-74A1-856442FD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712" y="1123950"/>
            <a:ext cx="6764338" cy="57340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// Base cases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dist</a:t>
            </a:r>
            <a:r>
              <a:rPr lang="en-US" sz="1600" dirty="0"/>
              <a:t> &lt; 0)</a:t>
            </a:r>
          </a:p>
          <a:p>
            <a:pPr marL="0" indent="0">
              <a:buNone/>
            </a:pPr>
            <a:r>
              <a:rPr lang="en-US" sz="1600" dirty="0"/>
              <a:t>        return 0;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dist</a:t>
            </a:r>
            <a:r>
              <a:rPr lang="en-US" sz="1600" dirty="0"/>
              <a:t> == 0)</a:t>
            </a:r>
          </a:p>
          <a:p>
            <a:pPr marL="0" indent="0">
              <a:buNone/>
            </a:pPr>
            <a:r>
              <a:rPr lang="en-US" sz="1600" dirty="0"/>
              <a:t>        return 1;</a:t>
            </a:r>
          </a:p>
          <a:p>
            <a:pPr marL="0" indent="0">
              <a:buNone/>
            </a:pPr>
            <a:r>
              <a:rPr lang="en-US" sz="1600" dirty="0"/>
              <a:t>    // Check if the value for '</a:t>
            </a:r>
            <a:r>
              <a:rPr lang="en-US" sz="1600" dirty="0" err="1"/>
              <a:t>dist</a:t>
            </a:r>
            <a:r>
              <a:rPr lang="en-US" sz="1600" dirty="0"/>
              <a:t>' is already computed</a:t>
            </a:r>
          </a:p>
          <a:p>
            <a:pPr marL="0" indent="0">
              <a:buNone/>
            </a:pPr>
            <a:r>
              <a:rPr lang="en-US" sz="1600" dirty="0"/>
              <a:t>    if (memo[</a:t>
            </a:r>
            <a:r>
              <a:rPr lang="en-US" sz="1600" dirty="0" err="1"/>
              <a:t>dist</a:t>
            </a:r>
            <a:r>
              <a:rPr lang="en-US" sz="1600" dirty="0"/>
              <a:t>] != -1)</a:t>
            </a:r>
          </a:p>
          <a:p>
            <a:pPr marL="0" indent="0">
              <a:buNone/>
            </a:pPr>
            <a:r>
              <a:rPr lang="en-US" sz="1600" dirty="0"/>
              <a:t>        return memo[</a:t>
            </a:r>
            <a:r>
              <a:rPr lang="en-US" sz="1600" dirty="0" err="1"/>
              <a:t>dist</a:t>
            </a:r>
            <a:r>
              <a:rPr lang="en-US" sz="1600" dirty="0"/>
              <a:t>];</a:t>
            </a:r>
          </a:p>
          <a:p>
            <a:pPr marL="0" indent="0">
              <a:buNone/>
            </a:pPr>
            <a:r>
              <a:rPr lang="en-US" sz="1600" dirty="0"/>
              <a:t>    // Recur for all previous 3 and add the results</a:t>
            </a:r>
          </a:p>
          <a:p>
            <a:pPr marL="0" indent="0">
              <a:buNone/>
            </a:pPr>
            <a:r>
              <a:rPr lang="en-US" sz="1600" dirty="0"/>
              <a:t>    int ways = </a:t>
            </a:r>
            <a:r>
              <a:rPr lang="en-US" sz="1600" dirty="0" err="1"/>
              <a:t>printCountRecMemo</a:t>
            </a:r>
            <a:r>
              <a:rPr lang="en-US" sz="1600" dirty="0"/>
              <a:t>(</a:t>
            </a:r>
            <a:r>
              <a:rPr lang="en-US" sz="1600" dirty="0" err="1"/>
              <a:t>dist</a:t>
            </a:r>
            <a:r>
              <a:rPr lang="en-US" sz="1600" dirty="0"/>
              <a:t> - 1, memo)</a:t>
            </a:r>
          </a:p>
          <a:p>
            <a:pPr marL="0" indent="0">
              <a:buNone/>
            </a:pPr>
            <a:r>
              <a:rPr lang="en-US" sz="1600" dirty="0"/>
              <a:t>               + </a:t>
            </a:r>
            <a:r>
              <a:rPr lang="en-US" sz="1600" dirty="0" err="1"/>
              <a:t>printCountRecMemo</a:t>
            </a:r>
            <a:r>
              <a:rPr lang="en-US" sz="1600" dirty="0"/>
              <a:t>(</a:t>
            </a:r>
            <a:r>
              <a:rPr lang="en-US" sz="1600" dirty="0" err="1"/>
              <a:t>dist</a:t>
            </a:r>
            <a:r>
              <a:rPr lang="en-US" sz="1600" dirty="0"/>
              <a:t> - 2, memo)</a:t>
            </a:r>
          </a:p>
          <a:p>
            <a:pPr marL="0" indent="0">
              <a:buNone/>
            </a:pPr>
            <a:r>
              <a:rPr lang="en-US" sz="1600" dirty="0"/>
              <a:t>               + </a:t>
            </a:r>
            <a:r>
              <a:rPr lang="en-US" sz="1600" dirty="0" err="1"/>
              <a:t>printCountRecMemo</a:t>
            </a:r>
            <a:r>
              <a:rPr lang="en-US" sz="1600" dirty="0"/>
              <a:t>(</a:t>
            </a:r>
            <a:r>
              <a:rPr lang="en-US" sz="1600" dirty="0" err="1"/>
              <a:t>dist</a:t>
            </a:r>
            <a:r>
              <a:rPr lang="en-US" sz="1600" dirty="0"/>
              <a:t> - 3, memo);</a:t>
            </a:r>
          </a:p>
          <a:p>
            <a:pPr marL="0" indent="0">
              <a:buNone/>
            </a:pPr>
            <a:r>
              <a:rPr lang="en-US" sz="1600" dirty="0"/>
              <a:t>    // </a:t>
            </a:r>
            <a:r>
              <a:rPr lang="en-US" sz="1600" dirty="0" err="1"/>
              <a:t>Memoize</a:t>
            </a:r>
            <a:r>
              <a:rPr lang="en-US" sz="1600" dirty="0"/>
              <a:t> the result for '</a:t>
            </a:r>
            <a:r>
              <a:rPr lang="en-US" sz="1600" dirty="0" err="1"/>
              <a:t>dist</a:t>
            </a:r>
            <a:r>
              <a:rPr lang="en-US" sz="1600" dirty="0"/>
              <a:t>' for future use</a:t>
            </a:r>
          </a:p>
          <a:p>
            <a:pPr marL="0" indent="0">
              <a:buNone/>
            </a:pPr>
            <a:r>
              <a:rPr lang="en-US" sz="1600" dirty="0"/>
              <a:t>    memo[</a:t>
            </a:r>
            <a:r>
              <a:rPr lang="en-US" sz="1600" dirty="0" err="1"/>
              <a:t>dist</a:t>
            </a:r>
            <a:r>
              <a:rPr lang="en-US" sz="1600" dirty="0"/>
              <a:t>] = ways;</a:t>
            </a:r>
          </a:p>
          <a:p>
            <a:pPr marL="0" indent="0">
              <a:buNone/>
            </a:pPr>
            <a:r>
              <a:rPr lang="en-US" sz="1600" dirty="0"/>
              <a:t>    return ways;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FCA3AC-2CA3-3F8E-88F5-9034886C16D0}"/>
              </a:ext>
            </a:extLst>
          </p:cNvPr>
          <p:cNvSpPr txBox="1">
            <a:spLocks/>
          </p:cNvSpPr>
          <p:nvPr/>
        </p:nvSpPr>
        <p:spPr>
          <a:xfrm>
            <a:off x="1512409" y="0"/>
            <a:ext cx="10679591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Approach-2: </a:t>
            </a:r>
            <a:r>
              <a:rPr lang="en-US" b="1" dirty="0">
                <a:solidFill>
                  <a:srgbClr val="090C10"/>
                </a:solidFill>
                <a:latin typeface="var(--gfg-font-secondary)"/>
              </a:rPr>
              <a:t>Using Dynamic Programming-Memoization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8FC41F-DE7A-4DC7-851D-17927FFEB9BC}"/>
              </a:ext>
            </a:extLst>
          </p:cNvPr>
          <p:cNvSpPr txBox="1">
            <a:spLocks/>
          </p:cNvSpPr>
          <p:nvPr/>
        </p:nvSpPr>
        <p:spPr>
          <a:xfrm>
            <a:off x="914717" y="1655826"/>
            <a:ext cx="5343208" cy="5202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Create a recursive function (</a:t>
            </a:r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count(int n)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) which takes only one parameter.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Check the base cases. If the value of 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n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 is less than 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0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 then return 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0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, and if value of 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n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 is equal to zero then return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 1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 as it is the starting position.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Check if the value for '</a:t>
            </a:r>
            <a:r>
              <a:rPr lang="en-US" dirty="0" err="1">
                <a:solidFill>
                  <a:srgbClr val="273239"/>
                </a:solidFill>
                <a:latin typeface="Nunito" pitchFamily="2" charset="0"/>
              </a:rPr>
              <a:t>dist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' is already computed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Call the function recursively with values 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n-1, n-2 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and 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n-3 </a:t>
            </a:r>
            <a:r>
              <a:rPr lang="en-US" b="1" dirty="0" err="1">
                <a:solidFill>
                  <a:srgbClr val="273239"/>
                </a:solidFill>
                <a:latin typeface="Nunito" pitchFamily="2" charset="0"/>
              </a:rPr>
              <a:t>alongwith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 its memorized distance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and sum up the values that are returned, i.e. </a:t>
            </a: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ways = </a:t>
            </a:r>
            <a:r>
              <a:rPr lang="en-US" b="1" i="1" dirty="0" err="1">
                <a:solidFill>
                  <a:srgbClr val="273239"/>
                </a:solidFill>
                <a:latin typeface="Nunito" pitchFamily="2" charset="0"/>
              </a:rPr>
              <a:t>countMem</a:t>
            </a: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(n-1, memo) + </a:t>
            </a:r>
            <a:r>
              <a:rPr lang="en-US" b="1" i="1" dirty="0" err="1">
                <a:solidFill>
                  <a:srgbClr val="273239"/>
                </a:solidFill>
                <a:latin typeface="Nunito" pitchFamily="2" charset="0"/>
              </a:rPr>
              <a:t>countMem</a:t>
            </a: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(n-2, memo) + </a:t>
            </a:r>
            <a:r>
              <a:rPr lang="en-US" b="1" i="1" dirty="0" err="1">
                <a:solidFill>
                  <a:srgbClr val="273239"/>
                </a:solidFill>
                <a:latin typeface="Nunito" pitchFamily="2" charset="0"/>
              </a:rPr>
              <a:t>countMem</a:t>
            </a: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(n-3, memo)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Memoize</a:t>
            </a:r>
            <a:r>
              <a:rPr lang="en-US" dirty="0"/>
              <a:t> the result for '</a:t>
            </a:r>
            <a:r>
              <a:rPr lang="en-US" dirty="0" err="1"/>
              <a:t>dist</a:t>
            </a:r>
            <a:r>
              <a:rPr lang="en-US" dirty="0"/>
              <a:t>' for future use  &amp;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Return the value of </a:t>
            </a:r>
            <a:r>
              <a:rPr lang="en-US" b="1" i="1" dirty="0">
                <a:solidFill>
                  <a:srgbClr val="273239"/>
                </a:solidFill>
                <a:latin typeface="Nunito" pitchFamily="2" charset="0"/>
              </a:rPr>
              <a:t>ways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6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4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4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4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4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4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4628-8A76-F6C5-8435-C1567310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850" y="81185"/>
            <a:ext cx="8911687" cy="94751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Maximum Subarray Sum –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Source Sans 3"/>
              </a:rPr>
              <a:t>Kadane’s</a:t>
            </a:r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 Algorithm</a:t>
            </a:r>
            <a:b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B49A-6BA4-C761-68EF-E6204FCA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1028700"/>
            <a:ext cx="992505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1E2229"/>
                </a:solidFill>
                <a:effectLst/>
                <a:latin typeface="Nunito" pitchFamily="2" charset="0"/>
              </a:rPr>
              <a:t>Given an integer array </a:t>
            </a:r>
            <a:r>
              <a:rPr lang="en-US" sz="2000" b="1" i="0" dirty="0" err="1">
                <a:solidFill>
                  <a:srgbClr val="1E2229"/>
                </a:solidFill>
                <a:effectLst/>
                <a:latin typeface="var(--gfg-font-secondary)"/>
              </a:rPr>
              <a:t>arr</a:t>
            </a:r>
            <a:r>
              <a:rPr lang="en-US" sz="2000" b="1" i="0" dirty="0">
                <a:solidFill>
                  <a:srgbClr val="1E2229"/>
                </a:solidFill>
                <a:effectLst/>
                <a:latin typeface="var(--gfg-font-secondary)"/>
              </a:rPr>
              <a:t>[].</a:t>
            </a:r>
            <a:r>
              <a:rPr lang="en-US" sz="2000" b="0" i="0" dirty="0">
                <a:solidFill>
                  <a:srgbClr val="1E2229"/>
                </a:solidFill>
                <a:effectLst/>
                <a:latin typeface="Nunito" pitchFamily="2" charset="0"/>
              </a:rPr>
              <a:t> You need to find the </a:t>
            </a:r>
            <a:r>
              <a:rPr lang="en-US" sz="2000" b="1" i="0" dirty="0">
                <a:solidFill>
                  <a:srgbClr val="1E2229"/>
                </a:solidFill>
                <a:effectLst/>
                <a:latin typeface="var(--gfg-font-secondary)"/>
              </a:rPr>
              <a:t>maximum</a:t>
            </a:r>
            <a:r>
              <a:rPr lang="en-US" sz="2000" b="0" i="0" dirty="0">
                <a:solidFill>
                  <a:srgbClr val="1E2229"/>
                </a:solidFill>
                <a:effectLst/>
                <a:latin typeface="Nunito" pitchFamily="2" charset="0"/>
              </a:rPr>
              <a:t> sum of a subarray.</a:t>
            </a:r>
          </a:p>
          <a:p>
            <a:pPr marL="0" indent="0">
              <a:buNone/>
            </a:pPr>
            <a:endParaRPr lang="en-US" sz="2000" dirty="0">
              <a:solidFill>
                <a:srgbClr val="1E2229"/>
              </a:solidFill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Input		: </a:t>
            </a:r>
            <a:r>
              <a:rPr lang="en-US" sz="20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arr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[] = {2, 3, -8, 7, -1, 2, 3}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Output	: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 11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Explanation: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The subarray {7, -1, 2, 3} has the largest sum 11.</a:t>
            </a:r>
          </a:p>
          <a:p>
            <a:pPr algn="l" rtl="0" fontAlgn="base">
              <a:spcAft>
                <a:spcPts val="750"/>
              </a:spcAft>
            </a:pP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Input		: </a:t>
            </a:r>
            <a:r>
              <a:rPr lang="en-US" sz="20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arr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[] = {-2, -4}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Output	: –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2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Explanation: 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The subarray {-2} has the largest sum -2.</a:t>
            </a:r>
          </a:p>
          <a:p>
            <a:pPr algn="l" rtl="0" fontAlgn="base">
              <a:spcAft>
                <a:spcPts val="750"/>
              </a:spcAft>
            </a:pP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Input: </a:t>
            </a:r>
            <a:r>
              <a:rPr lang="en-US" sz="20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arr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[] = {5, 4, 1, 7, 8}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Output: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 25</a:t>
            </a:r>
            <a:b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000" b="1" i="1" dirty="0">
                <a:solidFill>
                  <a:srgbClr val="273239"/>
                </a:solidFill>
                <a:effectLst/>
                <a:latin typeface="Nunito" pitchFamily="2" charset="0"/>
              </a:rPr>
              <a:t>Explanation:</a:t>
            </a:r>
            <a:r>
              <a:rPr lang="en-US" sz="2000" b="0" i="1" dirty="0">
                <a:solidFill>
                  <a:srgbClr val="273239"/>
                </a:solidFill>
                <a:effectLst/>
                <a:latin typeface="Nunito" pitchFamily="2" charset="0"/>
              </a:rPr>
              <a:t> The subarray {5, 4, 1, 7, 8} has the largest sum 25.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36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AF08A-17AA-6472-6B49-94330E37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94C6-02A4-5C83-5BA4-1AE61E55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500" y="8118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Approach-1: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[Naive Approach] By iterating over all subarrays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8D22-93CC-E737-F730-F7B18F63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162" y="1228725"/>
            <a:ext cx="8915400" cy="531494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int </a:t>
            </a:r>
            <a:r>
              <a:rPr lang="en-US" sz="1600" dirty="0" err="1"/>
              <a:t>maxSubarraySum</a:t>
            </a:r>
            <a:r>
              <a:rPr lang="en-US" sz="1600" dirty="0"/>
              <a:t>(vector&lt;int&gt; &amp;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int res = </a:t>
            </a:r>
            <a:r>
              <a:rPr lang="en-US" sz="1600" dirty="0" err="1"/>
              <a:t>arr</a:t>
            </a:r>
            <a:r>
              <a:rPr lang="en-US" sz="1600" dirty="0"/>
              <a:t>[0];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// Outer loop for starting point of subarray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arr.size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int </a:t>
            </a:r>
            <a:r>
              <a:rPr lang="en-US" sz="1600" dirty="0" err="1"/>
              <a:t>currSum</a:t>
            </a:r>
            <a:r>
              <a:rPr lang="en-US" sz="1600" dirty="0"/>
              <a:t> = 0;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// Inner loop for ending point of subarray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for(int j = </a:t>
            </a:r>
            <a:r>
              <a:rPr lang="en-US" sz="1600" dirty="0" err="1"/>
              <a:t>i</a:t>
            </a:r>
            <a:r>
              <a:rPr lang="en-US" sz="1600" dirty="0"/>
              <a:t>; j &lt; </a:t>
            </a:r>
            <a:r>
              <a:rPr lang="en-US" sz="1600" dirty="0" err="1"/>
              <a:t>arr.size</a:t>
            </a:r>
            <a:r>
              <a:rPr lang="en-US" sz="1600" dirty="0"/>
              <a:t>(); </a:t>
            </a:r>
            <a:r>
              <a:rPr lang="en-US" sz="1600" dirty="0" err="1"/>
              <a:t>j++</a:t>
            </a:r>
            <a:r>
              <a:rPr lang="en-US" sz="1600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currSum</a:t>
            </a:r>
            <a:r>
              <a:rPr lang="en-US" sz="1600" dirty="0"/>
              <a:t> = </a:t>
            </a:r>
            <a:r>
              <a:rPr lang="en-US" sz="1600" dirty="0" err="1"/>
              <a:t>currSum</a:t>
            </a:r>
            <a:r>
              <a:rPr lang="en-US" sz="1600" dirty="0"/>
              <a:t> + </a:t>
            </a:r>
            <a:r>
              <a:rPr lang="en-US" sz="1600" dirty="0" err="1"/>
              <a:t>arr</a:t>
            </a:r>
            <a:r>
              <a:rPr lang="en-US" sz="1600" dirty="0"/>
              <a:t>[j];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 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    // Update res if </a:t>
            </a:r>
            <a:r>
              <a:rPr lang="en-US" sz="1600" dirty="0" err="1"/>
              <a:t>currSum</a:t>
            </a:r>
            <a:r>
              <a:rPr lang="en-US" sz="1600" dirty="0"/>
              <a:t> is greater than res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    res = max(res, </a:t>
            </a:r>
            <a:r>
              <a:rPr lang="en-US" sz="1600" dirty="0" err="1"/>
              <a:t>currSum</a:t>
            </a:r>
            <a:r>
              <a:rPr lang="en-US" sz="1600" dirty="0"/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    return res;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984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784D-8CEB-B60A-9514-715D419C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1185"/>
            <a:ext cx="8911687" cy="785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Approach-2: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Using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Kadane’s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Algorithm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AA3F2-22CF-EF6A-B4EA-0DC56A46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17" y="1284683"/>
            <a:ext cx="7629525" cy="381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426E66-3A24-4BF9-3D27-3AB681F02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17" y="1279921"/>
            <a:ext cx="7629525" cy="381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A910F-EB95-18AF-56A7-E9101A657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417" y="1275158"/>
            <a:ext cx="7629525" cy="3819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33003-BE29-D770-5F34-08CF6A505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670" y="1296589"/>
            <a:ext cx="7629525" cy="3819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2A7AA-FF76-05B8-BD10-096F0D62F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2923" y="1359692"/>
            <a:ext cx="7629525" cy="3819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DFE93-39E5-D887-E92A-E2CEDCF6B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296" y="1359691"/>
            <a:ext cx="7629525" cy="3819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CD193A-9459-3D44-5514-A876309262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2417" y="1359691"/>
            <a:ext cx="7629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1991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599" y="0"/>
            <a:ext cx="1097401" cy="5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760706"/>
            <a:ext cx="10515600" cy="343386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3600" dirty="0"/>
              <a:t>Deciding whether to apply a greedy or dynamic programming approach to solve a problem depends on </a:t>
            </a:r>
            <a:r>
              <a:rPr lang="en-US" sz="3600" b="1" dirty="0"/>
              <a:t>several key parameters and characteristics of the problem</a:t>
            </a:r>
            <a:r>
              <a:rPr lang="en-US" sz="3600" dirty="0"/>
              <a:t>. Here are some factors to consider:</a:t>
            </a:r>
          </a:p>
          <a:p>
            <a:pPr marL="0" indent="0" algn="ctr">
              <a:lnSpc>
                <a:spcPct val="170000"/>
              </a:lnSpc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8471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1011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1. Optimal Substructure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94" y="1400783"/>
            <a:ext cx="10980906" cy="4990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Greedy: </a:t>
            </a:r>
          </a:p>
          <a:p>
            <a:r>
              <a:rPr lang="en-US" sz="2400" dirty="0"/>
              <a:t>Optimal solution can be constructed from locally optimal choices.</a:t>
            </a:r>
          </a:p>
          <a:p>
            <a:pPr lvl="1"/>
            <a:r>
              <a:rPr lang="en-US" sz="2000" b="1" dirty="0" err="1"/>
              <a:t>Eg</a:t>
            </a:r>
            <a:r>
              <a:rPr lang="en-US" sz="2000" b="1" dirty="0"/>
              <a:t>:</a:t>
            </a:r>
            <a:r>
              <a:rPr lang="en-US" sz="2000" dirty="0"/>
              <a:t> Finding the shortest path in a graph using </a:t>
            </a:r>
            <a:r>
              <a:rPr lang="en-US" sz="2000" dirty="0" err="1"/>
              <a:t>Dijkstra's</a:t>
            </a:r>
            <a:r>
              <a:rPr lang="en-US" sz="2000" dirty="0"/>
              <a:t>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Programming: </a:t>
            </a:r>
          </a:p>
          <a:p>
            <a:r>
              <a:rPr lang="en-US" sz="2400" dirty="0"/>
              <a:t>Optimal solution can be derived from optimal solutions to sub-problems.</a:t>
            </a:r>
          </a:p>
          <a:p>
            <a:pPr lvl="1"/>
            <a:r>
              <a:rPr lang="en-US" sz="2000" b="1" dirty="0" err="1"/>
              <a:t>Eg</a:t>
            </a:r>
            <a:r>
              <a:rPr lang="en-US" sz="2000" b="1" dirty="0"/>
              <a:t>: </a:t>
            </a:r>
            <a:r>
              <a:rPr lang="en-US" sz="2000" dirty="0"/>
              <a:t>Calculating the nth Fibonacci number using </a:t>
            </a:r>
            <a:r>
              <a:rPr lang="en-US" sz="2000" dirty="0" err="1"/>
              <a:t>memoization</a:t>
            </a:r>
            <a:r>
              <a:rPr lang="en-US" sz="2000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946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140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2. Overlapping Sub-problems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860" y="1274324"/>
            <a:ext cx="10515600" cy="5155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Greedy: </a:t>
            </a:r>
          </a:p>
          <a:p>
            <a:r>
              <a:rPr lang="en-US" sz="2400" dirty="0"/>
              <a:t>If the problem </a:t>
            </a:r>
            <a:r>
              <a:rPr lang="en-US" sz="2400" b="1" dirty="0"/>
              <a:t>does not have overlapping sub-problems</a:t>
            </a:r>
            <a:r>
              <a:rPr lang="en-US" sz="2400" dirty="0"/>
              <a:t>, a greedy approach is usually sufficient.</a:t>
            </a:r>
          </a:p>
          <a:p>
            <a:pPr lvl="1"/>
            <a:r>
              <a:rPr lang="en-US" sz="2000" b="1" dirty="0" err="1"/>
              <a:t>Eg</a:t>
            </a:r>
            <a:r>
              <a:rPr lang="en-US" sz="2000" b="1" dirty="0"/>
              <a:t>:</a:t>
            </a:r>
            <a:r>
              <a:rPr lang="en-US" sz="2000" dirty="0"/>
              <a:t> Coin Change Problem where each coin can only be used once.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Programming: </a:t>
            </a:r>
          </a:p>
          <a:p>
            <a:r>
              <a:rPr lang="en-US" sz="2400" dirty="0"/>
              <a:t>If the problem </a:t>
            </a:r>
            <a:r>
              <a:rPr lang="en-US" sz="2400" b="1" dirty="0"/>
              <a:t>can be broken down into overlapping sub-problems</a:t>
            </a:r>
            <a:r>
              <a:rPr lang="en-US" sz="2400" dirty="0"/>
              <a:t>, dynamic programming is more appropriate.</a:t>
            </a:r>
          </a:p>
          <a:p>
            <a:pPr lvl="1"/>
            <a:r>
              <a:rPr lang="en-US" sz="2000" b="1" dirty="0" err="1"/>
              <a:t>Eg</a:t>
            </a:r>
            <a:r>
              <a:rPr lang="en-US" sz="2000" b="1" dirty="0"/>
              <a:t>:</a:t>
            </a:r>
            <a:r>
              <a:rPr lang="en-US" sz="2000" dirty="0"/>
              <a:t> Coin Change Problem where coins can be reused to make change.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60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410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3. Greedy Choice Property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311" y="1264596"/>
            <a:ext cx="10515600" cy="5233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Greedy: </a:t>
            </a:r>
          </a:p>
          <a:p>
            <a:r>
              <a:rPr lang="en-US" sz="2400" dirty="0"/>
              <a:t>Makes locally optimal choices expecting a globally optimal solution.</a:t>
            </a:r>
          </a:p>
          <a:p>
            <a:pPr lvl="1"/>
            <a:r>
              <a:rPr lang="en-US" sz="2000" b="1" dirty="0" err="1"/>
              <a:t>Eg</a:t>
            </a:r>
            <a:r>
              <a:rPr lang="en-US" sz="2000" b="1" dirty="0"/>
              <a:t>: </a:t>
            </a:r>
            <a:r>
              <a:rPr lang="en-US" sz="2000" dirty="0"/>
              <a:t>Fractional Knapsack Problem, where items can be divided and selected based on their value-to-weight ratio.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Programming:</a:t>
            </a:r>
          </a:p>
          <a:p>
            <a:r>
              <a:rPr lang="en-US" sz="2400" dirty="0"/>
              <a:t>Evaluates all possible choices for optimal solution.</a:t>
            </a:r>
          </a:p>
          <a:p>
            <a:pPr lvl="1"/>
            <a:r>
              <a:rPr lang="en-US" sz="2000" b="1" dirty="0" err="1"/>
              <a:t>Eg</a:t>
            </a:r>
            <a:r>
              <a:rPr lang="en-US" sz="2000" b="1" dirty="0"/>
              <a:t>:</a:t>
            </a:r>
            <a:r>
              <a:rPr lang="en-US" sz="2000" dirty="0"/>
              <a:t> 0/1 Knapsack Problem, where items cannot be divided, and a subset must be chosen to maximize value without exceeding the weight limit.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544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8381"/>
          </a:xfrm>
        </p:spPr>
        <p:txBody>
          <a:bodyPr/>
          <a:lstStyle/>
          <a:p>
            <a:pPr algn="ctr"/>
            <a:r>
              <a:rPr lang="en-IN" b="1" dirty="0"/>
              <a:t>4. Complexity and Efficiency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953" y="865762"/>
            <a:ext cx="10515600" cy="5992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Greedy: </a:t>
            </a:r>
          </a:p>
          <a:p>
            <a:r>
              <a:rPr lang="en-US" dirty="0"/>
              <a:t>Simple and efficient but </a:t>
            </a:r>
            <a:r>
              <a:rPr lang="en-US" b="1" dirty="0"/>
              <a:t>may not always provide optimal solution.</a:t>
            </a:r>
          </a:p>
          <a:p>
            <a:pPr lvl="1"/>
            <a:r>
              <a:rPr lang="en-US" b="1" dirty="0" err="1"/>
              <a:t>Eg</a:t>
            </a:r>
            <a:r>
              <a:rPr lang="en-US" b="1" dirty="0"/>
              <a:t>: </a:t>
            </a:r>
            <a:r>
              <a:rPr lang="en-US" dirty="0"/>
              <a:t>Activity Selection Problem, where activities with the earliest finish times are chosen iteratively.</a:t>
            </a:r>
          </a:p>
          <a:p>
            <a:endParaRPr lang="en-US" dirty="0"/>
          </a:p>
          <a:p>
            <a:r>
              <a:rPr lang="en-IN" dirty="0"/>
              <a:t>Typically </a:t>
            </a:r>
            <a:r>
              <a:rPr lang="en-IN" b="1" dirty="0"/>
              <a:t>requires less memory</a:t>
            </a:r>
            <a:r>
              <a:rPr lang="en-IN" dirty="0"/>
              <a:t>.</a:t>
            </a:r>
            <a:endParaRPr lang="en-US" dirty="0"/>
          </a:p>
          <a:p>
            <a:pPr lvl="1"/>
            <a:r>
              <a:rPr lang="en-US" b="1" dirty="0" err="1"/>
              <a:t>Eg</a:t>
            </a:r>
            <a:r>
              <a:rPr lang="en-US" b="1" dirty="0"/>
              <a:t>: </a:t>
            </a:r>
            <a:r>
              <a:rPr lang="en-US" dirty="0"/>
              <a:t>Huffman Coding for data compression, which constructs a binary tree based on the frequency of characters.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Dynamic Programming: </a:t>
            </a:r>
          </a:p>
          <a:p>
            <a:r>
              <a:rPr lang="en-US" dirty="0"/>
              <a:t>Dynamic programming can </a:t>
            </a:r>
            <a:r>
              <a:rPr lang="en-US" b="1" dirty="0"/>
              <a:t>guarantee the optimal solution </a:t>
            </a:r>
            <a:r>
              <a:rPr lang="en-US" dirty="0"/>
              <a:t>but may be more </a:t>
            </a:r>
            <a:r>
              <a:rPr lang="en-US" b="1" dirty="0"/>
              <a:t>computationally expensive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Eg</a:t>
            </a:r>
            <a:r>
              <a:rPr lang="en-US" b="1" dirty="0"/>
              <a:t>: </a:t>
            </a:r>
            <a:r>
              <a:rPr lang="en-US" dirty="0"/>
              <a:t>Longest Common Subsequence Problem, where all possible subsequences must be examined to find the longest common subsequence.</a:t>
            </a:r>
          </a:p>
          <a:p>
            <a:endParaRPr lang="en-US" dirty="0"/>
          </a:p>
          <a:p>
            <a:r>
              <a:rPr lang="en-US" dirty="0"/>
              <a:t>May require </a:t>
            </a:r>
            <a:r>
              <a:rPr lang="en-US" b="1" dirty="0"/>
              <a:t>more memory due to storing solutions to sub-problems</a:t>
            </a:r>
            <a:r>
              <a:rPr lang="en-US" dirty="0"/>
              <a:t>.</a:t>
            </a:r>
          </a:p>
          <a:p>
            <a:pPr lvl="1"/>
            <a:r>
              <a:rPr lang="en-US" b="1" dirty="0" err="1"/>
              <a:t>Eg</a:t>
            </a:r>
            <a:r>
              <a:rPr lang="en-US" b="1" dirty="0"/>
              <a:t>: </a:t>
            </a:r>
            <a:r>
              <a:rPr lang="en-US" dirty="0"/>
              <a:t>Matrix Chain Multiplication Problem, which involves finding the most efficient way to multiply matrices.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38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81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Greedy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04" y="1001949"/>
            <a:ext cx="10515600" cy="5204197"/>
          </a:xfrm>
        </p:spPr>
        <p:txBody>
          <a:bodyPr>
            <a:normAutofit/>
          </a:bodyPr>
          <a:lstStyle/>
          <a:p>
            <a:r>
              <a:rPr lang="en-US" sz="2000" dirty="0"/>
              <a:t>Greedy algorithms make decisions based on the </a:t>
            </a:r>
            <a:r>
              <a:rPr lang="en-US" sz="2000" b="1" dirty="0"/>
              <a:t>current best choice </a:t>
            </a:r>
            <a:r>
              <a:rPr lang="en-US" sz="2000" dirty="0"/>
              <a:t>without considering future consequences.</a:t>
            </a:r>
          </a:p>
          <a:p>
            <a:endParaRPr lang="en-US" sz="2000" dirty="0"/>
          </a:p>
          <a:p>
            <a:r>
              <a:rPr lang="en-US" sz="2000" dirty="0"/>
              <a:t>They aim to find the globally optimal solution by making a series of locally optimal choices.</a:t>
            </a:r>
          </a:p>
          <a:p>
            <a:endParaRPr lang="en-US" sz="2000" dirty="0"/>
          </a:p>
          <a:p>
            <a:r>
              <a:rPr lang="en-US" sz="2000" dirty="0"/>
              <a:t>Typically, efficient and easy to implement.</a:t>
            </a:r>
          </a:p>
          <a:p>
            <a:endParaRPr lang="en-US" sz="2000" dirty="0"/>
          </a:p>
          <a:p>
            <a:r>
              <a:rPr lang="en-US" sz="2000" b="1" dirty="0"/>
              <a:t>Examples: 	</a:t>
            </a:r>
            <a:r>
              <a:rPr lang="en-US" sz="2000" dirty="0" err="1"/>
              <a:t>Dijkstra's</a:t>
            </a:r>
            <a:r>
              <a:rPr lang="en-US" sz="2000" dirty="0"/>
              <a:t> algorithm for shortest paths </a:t>
            </a:r>
          </a:p>
          <a:p>
            <a:pPr marL="0" indent="0">
              <a:buNone/>
            </a:pPr>
            <a:r>
              <a:rPr lang="en-US" sz="2000" dirty="0"/>
              <a:t>	           		</a:t>
            </a:r>
            <a:r>
              <a:rPr lang="en-US" sz="2000" dirty="0" err="1"/>
              <a:t>Kruskal's</a:t>
            </a:r>
            <a:r>
              <a:rPr lang="en-US" sz="2000" dirty="0"/>
              <a:t> algorithm for minimum spanning trees.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51538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753</TotalTime>
  <Words>3142</Words>
  <Application>Microsoft Office PowerPoint</Application>
  <PresentationFormat>Widescreen</PresentationFormat>
  <Paragraphs>340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SimSun</vt:lpstr>
      <vt:lpstr>Arial</vt:lpstr>
      <vt:lpstr>Century Gothic</vt:lpstr>
      <vt:lpstr>Inter</vt:lpstr>
      <vt:lpstr>inter-regular</vt:lpstr>
      <vt:lpstr>Nunito</vt:lpstr>
      <vt:lpstr>Source Sans 3</vt:lpstr>
      <vt:lpstr>Times New Roman</vt:lpstr>
      <vt:lpstr>var(--gfg-font-secondary)</vt:lpstr>
      <vt:lpstr>Wingdings 3</vt:lpstr>
      <vt:lpstr>Wisp</vt:lpstr>
      <vt:lpstr>Greedy and Dynamic Programming</vt:lpstr>
      <vt:lpstr>INTRODUCTION</vt:lpstr>
      <vt:lpstr>Choice Between Greedy and Dynamic Programming</vt:lpstr>
      <vt:lpstr>PowerPoint Presentation</vt:lpstr>
      <vt:lpstr>1. Optimal Substructure:</vt:lpstr>
      <vt:lpstr>2. Overlapping Sub-problems:</vt:lpstr>
      <vt:lpstr>3. Greedy Choice Property:</vt:lpstr>
      <vt:lpstr>4. Complexity and Efficiency:</vt:lpstr>
      <vt:lpstr>Greedy Algorithm</vt:lpstr>
      <vt:lpstr>PowerPoint Presentation</vt:lpstr>
      <vt:lpstr>PowerPoint Presentation</vt:lpstr>
      <vt:lpstr>Greedy Problems:</vt:lpstr>
      <vt:lpstr>Fractional Knapsack</vt:lpstr>
      <vt:lpstr>Activity Selection Problem</vt:lpstr>
      <vt:lpstr>Huffman Code</vt:lpstr>
      <vt:lpstr>Coin Change -Greedy</vt:lpstr>
      <vt:lpstr>Coin Change -Greedy</vt:lpstr>
      <vt:lpstr>PowerPoint Presentation</vt:lpstr>
      <vt:lpstr>Dynamic Programming</vt:lpstr>
      <vt:lpstr>Key Principles of Dynamic Programming</vt:lpstr>
      <vt:lpstr>Dynamic Problems</vt:lpstr>
      <vt:lpstr>Dynamic Problems</vt:lpstr>
      <vt:lpstr>Fibonacci Series:</vt:lpstr>
      <vt:lpstr>0/1 Knapsack Problem:</vt:lpstr>
      <vt:lpstr>PowerPoint Presentation</vt:lpstr>
      <vt:lpstr>LCS</vt:lpstr>
      <vt:lpstr>PowerPoint Presentation</vt:lpstr>
      <vt:lpstr>Differences Between Greedy and Dynamic Programming</vt:lpstr>
      <vt:lpstr>Count number of hops </vt:lpstr>
      <vt:lpstr>Approach-1: Count number of hops</vt:lpstr>
      <vt:lpstr>PowerPoint Presentation</vt:lpstr>
      <vt:lpstr>Maximum Subarray Sum – Kadane’s Algorithm </vt:lpstr>
      <vt:lpstr>Approach-1: [Naive Approach] By iterating over all subarrays </vt:lpstr>
      <vt:lpstr>Approach-2: Using Kadane’s Algorithm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Verma</dc:creator>
  <cp:lastModifiedBy>santosh verma</cp:lastModifiedBy>
  <cp:revision>27</cp:revision>
  <dcterms:created xsi:type="dcterms:W3CDTF">2024-02-18T08:51:54Z</dcterms:created>
  <dcterms:modified xsi:type="dcterms:W3CDTF">2025-03-05T09:26:19Z</dcterms:modified>
</cp:coreProperties>
</file>