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3" r:id="rId4"/>
    <p:sldId id="268" r:id="rId5"/>
    <p:sldId id="264" r:id="rId6"/>
    <p:sldId id="269" r:id="rId7"/>
    <p:sldId id="267" r:id="rId8"/>
    <p:sldId id="270" r:id="rId9"/>
    <p:sldId id="265" r:id="rId10"/>
    <p:sldId id="271" r:id="rId11"/>
    <p:sldId id="266" r:id="rId12"/>
    <p:sldId id="262" r:id="rId13"/>
    <p:sldId id="258" r:id="rId14"/>
    <p:sldId id="272" r:id="rId15"/>
    <p:sldId id="261" r:id="rId16"/>
    <p:sldId id="273" r:id="rId17"/>
    <p:sldId id="259" r:id="rId18"/>
    <p:sldId id="274" r:id="rId19"/>
    <p:sldId id="277" r:id="rId20"/>
    <p:sldId id="278" r:id="rId21"/>
    <p:sldId id="279" r:id="rId22"/>
    <p:sldId id="280" r:id="rId23"/>
    <p:sldId id="276" r:id="rId24"/>
    <p:sldId id="275" r:id="rId25"/>
    <p:sldId id="281" r:id="rId26"/>
    <p:sldId id="260" r:id="rId2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3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13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70047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873361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27397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1203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8208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24892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104470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6307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s://www.topcoder.com/" TargetMode="External"/><Relationship Id="rId3" Type="http://schemas.openxmlformats.org/officeDocument/2006/relationships/hyperlink" Target="https://www.geeksforgeeks.org/" TargetMode="External"/><Relationship Id="rId7" Type="http://schemas.openxmlformats.org/officeDocument/2006/relationships/hyperlink" Target="https://www.codechef.com/"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hackerrank.com/" TargetMode="External"/><Relationship Id="rId5" Type="http://schemas.openxmlformats.org/officeDocument/2006/relationships/hyperlink" Target="https://leetcode.com/" TargetMode="External"/><Relationship Id="rId10" Type="http://schemas.openxmlformats.org/officeDocument/2006/relationships/image" Target="../media/image2.png"/><Relationship Id="rId4" Type="http://schemas.openxmlformats.org/officeDocument/2006/relationships/hyperlink" Target="https://www.codecademy.com/" TargetMode="External"/><Relationship Id="rId9" Type="http://schemas.openxmlformats.org/officeDocument/2006/relationships/hyperlink" Target="https://github.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developers.google.com/open-source/gsoc/timeline" TargetMode="External"/><Relationship Id="rId4" Type="http://schemas.openxmlformats.org/officeDocument/2006/relationships/image" Target="../media/image6.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10886"/>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23586"/>
            <a:ext cx="7477601" cy="2499598"/>
          </a:xfrm>
          <a:prstGeom prst="rect">
            <a:avLst/>
          </a:prstGeom>
          <a:noFill/>
          <a:ln/>
        </p:spPr>
        <p:txBody>
          <a:bodyPr wrap="square" rtlCol="0" anchor="t"/>
          <a:lstStyle/>
          <a:p>
            <a:pPr marL="0" indent="0">
              <a:lnSpc>
                <a:spcPts val="6561"/>
              </a:lnSpc>
              <a:buNone/>
            </a:pPr>
            <a:r>
              <a:rPr lang="en-US" sz="5249" dirty="0">
                <a:solidFill>
                  <a:srgbClr val="1B1B27"/>
                </a:solidFill>
                <a:latin typeface="Raleway" pitchFamily="34" charset="0"/>
                <a:ea typeface="Raleway" pitchFamily="34" charset="-122"/>
                <a:cs typeface="Raleway" pitchFamily="34" charset="-120"/>
              </a:rPr>
              <a:t>Algorithmic Thinking and Bit Manipulation</a:t>
            </a:r>
            <a:endParaRPr lang="en-US" sz="5249" dirty="0"/>
          </a:p>
        </p:txBody>
      </p:sp>
      <p:sp>
        <p:nvSpPr>
          <p:cNvPr id="7" name="Shape 4"/>
          <p:cNvSpPr/>
          <p:nvPr/>
        </p:nvSpPr>
        <p:spPr>
          <a:xfrm>
            <a:off x="6319599" y="5833824"/>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5"/>
          <p:cNvSpPr/>
          <p:nvPr/>
        </p:nvSpPr>
        <p:spPr>
          <a:xfrm>
            <a:off x="11641865" y="6593747"/>
            <a:ext cx="1478280" cy="388858"/>
          </a:xfrm>
          <a:prstGeom prst="rect">
            <a:avLst/>
          </a:prstGeom>
          <a:noFill/>
          <a:ln/>
        </p:spPr>
        <p:txBody>
          <a:bodyPr wrap="none" rtlCol="0" anchor="t"/>
          <a:lstStyle/>
          <a:p>
            <a:pPr marL="0" indent="0" algn="l">
              <a:lnSpc>
                <a:spcPts val="3062"/>
              </a:lnSpc>
              <a:buNone/>
            </a:pPr>
            <a:r>
              <a:rPr lang="en-US" sz="2187" b="1" dirty="0">
                <a:solidFill>
                  <a:srgbClr val="3C3939"/>
                </a:solidFill>
                <a:latin typeface="Roboto" pitchFamily="34" charset="0"/>
                <a:ea typeface="Roboto" pitchFamily="34" charset="-122"/>
                <a:cs typeface="Roboto" pitchFamily="34" charset="-120"/>
              </a:rPr>
              <a:t>S. K. Verma</a:t>
            </a:r>
            <a:endParaRPr lang="en-US" sz="2187" dirty="0"/>
          </a:p>
        </p:txBody>
      </p:sp>
      <p:pic>
        <p:nvPicPr>
          <p:cNvPr id="11" name="Picture 10"/>
          <p:cNvPicPr>
            <a:picLocks noChangeAspect="1"/>
          </p:cNvPicPr>
          <p:nvPr/>
        </p:nvPicPr>
        <p:blipFill>
          <a:blip r:embed="rId4"/>
          <a:stretch>
            <a:fillRect/>
          </a:stretch>
        </p:blipFill>
        <p:spPr>
          <a:xfrm>
            <a:off x="13532999" y="10886"/>
            <a:ext cx="1097401" cy="5576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Rectangle 4"/>
          <p:cNvSpPr/>
          <p:nvPr/>
        </p:nvSpPr>
        <p:spPr>
          <a:xfrm>
            <a:off x="4676273" y="1073549"/>
            <a:ext cx="8293769" cy="4308872"/>
          </a:xfrm>
          <a:prstGeom prst="rect">
            <a:avLst/>
          </a:prstGeom>
        </p:spPr>
        <p:txBody>
          <a:bodyPr wrap="square">
            <a:spAutoFit/>
          </a:bodyPr>
          <a:lstStyle/>
          <a:p>
            <a:r>
              <a:rPr lang="en-US" sz="2000" b="1" dirty="0"/>
              <a:t>How to Compare Algorithms?</a:t>
            </a:r>
          </a:p>
          <a:p>
            <a:endParaRPr lang="en-US" sz="2000" b="1" dirty="0"/>
          </a:p>
          <a:p>
            <a:r>
              <a:rPr lang="en-US" dirty="0"/>
              <a:t>A few objective measures to be considered while comparing algorithms: </a:t>
            </a:r>
          </a:p>
          <a:p>
            <a:endParaRPr lang="en-US" dirty="0"/>
          </a:p>
          <a:p>
            <a:pPr marL="285750" indent="-285750">
              <a:buFont typeface="Arial" panose="020B0604020202020204" pitchFamily="34" charset="0"/>
              <a:buChar char="•"/>
            </a:pPr>
            <a:r>
              <a:rPr lang="en-US" b="1" dirty="0"/>
              <a:t>Execution times? </a:t>
            </a:r>
            <a:r>
              <a:rPr lang="en-US" dirty="0"/>
              <a:t>Not a good measure as </a:t>
            </a:r>
            <a:r>
              <a:rPr lang="en-US" b="1" dirty="0">
                <a:solidFill>
                  <a:srgbClr val="FF0000"/>
                </a:solidFill>
              </a:rPr>
              <a:t>execution times are specific to a particular computer</a:t>
            </a:r>
            <a:r>
              <a:rPr lang="en-US" dirty="0"/>
              <a:t>. </a:t>
            </a:r>
          </a:p>
          <a:p>
            <a:endParaRPr lang="en-US" dirty="0"/>
          </a:p>
          <a:p>
            <a:pPr marL="285750" indent="-285750">
              <a:buFont typeface="Arial" panose="020B0604020202020204" pitchFamily="34" charset="0"/>
              <a:buChar char="•"/>
            </a:pPr>
            <a:r>
              <a:rPr lang="en-US" b="1" dirty="0"/>
              <a:t>Number of statements executed? </a:t>
            </a:r>
            <a:r>
              <a:rPr lang="en-US" dirty="0"/>
              <a:t>Not a good measure, since the number of statements </a:t>
            </a:r>
            <a:r>
              <a:rPr lang="en-US" b="1" dirty="0">
                <a:solidFill>
                  <a:srgbClr val="FF0000"/>
                </a:solidFill>
              </a:rPr>
              <a:t>varies with the programming language as well as the style of the individual programmer.</a:t>
            </a:r>
            <a:r>
              <a:rPr lang="en-US" dirty="0"/>
              <a:t> </a:t>
            </a:r>
          </a:p>
          <a:p>
            <a:endParaRPr lang="en-US" dirty="0"/>
          </a:p>
          <a:p>
            <a:pPr marL="285750" indent="-285750">
              <a:buFont typeface="Arial" panose="020B0604020202020204" pitchFamily="34" charset="0"/>
              <a:buChar char="•"/>
            </a:pPr>
            <a:r>
              <a:rPr lang="en-US" b="1" dirty="0">
                <a:solidFill>
                  <a:srgbClr val="00B050"/>
                </a:solidFill>
              </a:rPr>
              <a:t>Feasible solution? </a:t>
            </a:r>
            <a:r>
              <a:rPr lang="en-US" dirty="0"/>
              <a:t>Let us assume that we express the running time of a given algorithm as a function of the input size n (i.e., f(n)) and compare these different functions corresponding to running times. This kind of comparison is </a:t>
            </a:r>
            <a:r>
              <a:rPr lang="en-US" dirty="0">
                <a:solidFill>
                  <a:srgbClr val="00B050"/>
                </a:solidFill>
              </a:rPr>
              <a:t>independent of machine time, programming style, etc.</a:t>
            </a:r>
            <a:endParaRPr lang="en-IN" dirty="0">
              <a:solidFill>
                <a:srgbClr val="00B050"/>
              </a:solidFill>
            </a:endParaRPr>
          </a:p>
        </p:txBody>
      </p:sp>
      <p:sp>
        <p:nvSpPr>
          <p:cNvPr id="6" name="Text 9"/>
          <p:cNvSpPr/>
          <p:nvPr/>
        </p:nvSpPr>
        <p:spPr>
          <a:xfrm>
            <a:off x="4560570" y="157626"/>
            <a:ext cx="5509260" cy="347186"/>
          </a:xfrm>
          <a:prstGeom prst="rect">
            <a:avLst/>
          </a:prstGeom>
          <a:noFill/>
          <a:ln/>
        </p:spPr>
        <p:txBody>
          <a:bodyPr wrap="none" rtlCol="0" anchor="t"/>
          <a:lstStyle/>
          <a:p>
            <a:pPr>
              <a:lnSpc>
                <a:spcPts val="2734"/>
              </a:lnSpc>
            </a:pPr>
            <a:r>
              <a:rPr lang="en-US" sz="2187" spc="300" dirty="0">
                <a:solidFill>
                  <a:srgbClr val="3C3939"/>
                </a:solidFill>
                <a:latin typeface="Raleway" pitchFamily="34" charset="0"/>
                <a:ea typeface="Raleway" pitchFamily="34" charset="-122"/>
                <a:cs typeface="Raleway" pitchFamily="34" charset="-120"/>
              </a:rPr>
              <a:t>Understanding Time and Space Complexity</a:t>
            </a:r>
          </a:p>
        </p:txBody>
      </p:sp>
      <p:sp>
        <p:nvSpPr>
          <p:cNvPr id="7" name="TextBox 6"/>
          <p:cNvSpPr txBox="1"/>
          <p:nvPr/>
        </p:nvSpPr>
        <p:spPr>
          <a:xfrm>
            <a:off x="4930795" y="6882063"/>
            <a:ext cx="8426409" cy="369332"/>
          </a:xfrm>
          <a:prstGeom prst="rect">
            <a:avLst/>
          </a:prstGeom>
          <a:noFill/>
        </p:spPr>
        <p:txBody>
          <a:bodyPr wrap="none" rtlCol="0">
            <a:spAutoFit/>
          </a:bodyPr>
          <a:lstStyle/>
          <a:p>
            <a:r>
              <a:rPr lang="en-US" dirty="0"/>
              <a:t>Rate of Growth		Asymptotic Analysis		Amortized Analysis</a:t>
            </a:r>
            <a:endParaRPr lang="en-IN" dirty="0"/>
          </a:p>
        </p:txBody>
      </p:sp>
      <p:pic>
        <p:nvPicPr>
          <p:cNvPr id="8" name="Picture 7"/>
          <p:cNvPicPr>
            <a:picLocks noChangeAspect="1"/>
          </p:cNvPicPr>
          <p:nvPr/>
        </p:nvPicPr>
        <p:blipFill>
          <a:blip r:embed="rId4"/>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130676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Rectangle 2"/>
          <p:cNvSpPr/>
          <p:nvPr/>
        </p:nvSpPr>
        <p:spPr>
          <a:xfrm>
            <a:off x="2509626" y="112113"/>
            <a:ext cx="6721520" cy="369332"/>
          </a:xfrm>
          <a:prstGeom prst="rect">
            <a:avLst/>
          </a:prstGeom>
        </p:spPr>
        <p:txBody>
          <a:bodyPr wrap="none">
            <a:spAutoFit/>
          </a:bodyPr>
          <a:lstStyle/>
          <a:p>
            <a:r>
              <a:rPr lang="en-US" dirty="0"/>
              <a:t>General rules to help us </a:t>
            </a:r>
            <a:r>
              <a:rPr lang="en-US" b="1" dirty="0"/>
              <a:t>determine the running time </a:t>
            </a:r>
            <a:r>
              <a:rPr lang="en-US" dirty="0"/>
              <a:t>of an algorithm. </a:t>
            </a:r>
            <a:endParaRPr lang="en-IN" dirty="0"/>
          </a:p>
        </p:txBody>
      </p:sp>
      <p:sp>
        <p:nvSpPr>
          <p:cNvPr id="4" name="TextBox 3"/>
          <p:cNvSpPr txBox="1"/>
          <p:nvPr/>
        </p:nvSpPr>
        <p:spPr>
          <a:xfrm>
            <a:off x="299826" y="939609"/>
            <a:ext cx="4419600" cy="1754326"/>
          </a:xfrm>
          <a:prstGeom prst="rect">
            <a:avLst/>
          </a:prstGeom>
          <a:noFill/>
        </p:spPr>
        <p:txBody>
          <a:bodyPr wrap="square" rtlCol="0">
            <a:spAutoFit/>
          </a:bodyPr>
          <a:lstStyle/>
          <a:p>
            <a:r>
              <a:rPr lang="en-US" b="1" dirty="0"/>
              <a:t>Loops:</a:t>
            </a:r>
          </a:p>
          <a:p>
            <a:endParaRPr lang="en-US" dirty="0"/>
          </a:p>
          <a:p>
            <a:r>
              <a:rPr lang="en-US" dirty="0"/>
              <a:t>for( </a:t>
            </a:r>
            <a:r>
              <a:rPr lang="en-US" dirty="0" err="1"/>
              <a:t>i</a:t>
            </a:r>
            <a:r>
              <a:rPr lang="en-US" dirty="0"/>
              <a:t>=1; </a:t>
            </a:r>
            <a:r>
              <a:rPr lang="en-US" dirty="0" err="1"/>
              <a:t>i</a:t>
            </a:r>
            <a:r>
              <a:rPr lang="en-US" dirty="0"/>
              <a:t>&lt;=n; </a:t>
            </a:r>
            <a:r>
              <a:rPr lang="en-US" dirty="0" err="1"/>
              <a:t>i</a:t>
            </a:r>
            <a:r>
              <a:rPr lang="en-US" dirty="0"/>
              <a:t>++)  	//Executes n times</a:t>
            </a:r>
          </a:p>
          <a:p>
            <a:pPr indent="360363"/>
            <a:r>
              <a:rPr lang="en-US" dirty="0"/>
              <a:t>sum=sum+2;	//</a:t>
            </a:r>
            <a:r>
              <a:rPr lang="en-US" dirty="0" err="1"/>
              <a:t>const</a:t>
            </a:r>
            <a:r>
              <a:rPr lang="en-US" dirty="0"/>
              <a:t> time</a:t>
            </a:r>
          </a:p>
          <a:p>
            <a:pPr indent="360363"/>
            <a:endParaRPr lang="en-US" dirty="0"/>
          </a:p>
          <a:p>
            <a:pPr indent="360363"/>
            <a:r>
              <a:rPr lang="en-US" dirty="0">
                <a:solidFill>
                  <a:srgbClr val="00B0F0"/>
                </a:solidFill>
              </a:rPr>
              <a:t>Total Time = </a:t>
            </a:r>
            <a:r>
              <a:rPr lang="en-US" dirty="0" err="1">
                <a:solidFill>
                  <a:srgbClr val="00B0F0"/>
                </a:solidFill>
              </a:rPr>
              <a:t>cxn</a:t>
            </a:r>
            <a:r>
              <a:rPr lang="en-US" dirty="0">
                <a:solidFill>
                  <a:srgbClr val="00B0F0"/>
                </a:solidFill>
              </a:rPr>
              <a:t>   </a:t>
            </a:r>
            <a:r>
              <a:rPr lang="en-US" dirty="0">
                <a:solidFill>
                  <a:srgbClr val="00B0F0"/>
                </a:solidFill>
                <a:sym typeface="Wingdings" panose="05000000000000000000" pitchFamily="2" charset="2"/>
              </a:rPr>
              <a:t> O(n)</a:t>
            </a:r>
            <a:r>
              <a:rPr lang="en-US" dirty="0">
                <a:solidFill>
                  <a:srgbClr val="00B0F0"/>
                </a:solidFill>
              </a:rPr>
              <a:t>  </a:t>
            </a:r>
            <a:endParaRPr lang="en-IN" dirty="0">
              <a:solidFill>
                <a:srgbClr val="00B0F0"/>
              </a:solidFill>
            </a:endParaRPr>
          </a:p>
        </p:txBody>
      </p:sp>
      <p:sp>
        <p:nvSpPr>
          <p:cNvPr id="5" name="TextBox 4"/>
          <p:cNvSpPr txBox="1"/>
          <p:nvPr/>
        </p:nvSpPr>
        <p:spPr>
          <a:xfrm>
            <a:off x="4992141" y="939609"/>
            <a:ext cx="5269831" cy="1754326"/>
          </a:xfrm>
          <a:prstGeom prst="rect">
            <a:avLst/>
          </a:prstGeom>
          <a:noFill/>
        </p:spPr>
        <p:txBody>
          <a:bodyPr wrap="square" rtlCol="0">
            <a:spAutoFit/>
          </a:bodyPr>
          <a:lstStyle/>
          <a:p>
            <a:r>
              <a:rPr lang="en-US" b="1" dirty="0"/>
              <a:t>Nested Loops:</a:t>
            </a:r>
          </a:p>
          <a:p>
            <a:r>
              <a:rPr lang="en-US" dirty="0"/>
              <a:t>for( </a:t>
            </a:r>
            <a:r>
              <a:rPr lang="en-US" dirty="0" err="1"/>
              <a:t>i</a:t>
            </a:r>
            <a:r>
              <a:rPr lang="en-US" dirty="0"/>
              <a:t>=1; </a:t>
            </a:r>
            <a:r>
              <a:rPr lang="en-US" dirty="0" err="1"/>
              <a:t>i</a:t>
            </a:r>
            <a:r>
              <a:rPr lang="en-US" dirty="0"/>
              <a:t>&lt;=n; </a:t>
            </a:r>
            <a:r>
              <a:rPr lang="en-US" dirty="0" err="1"/>
              <a:t>i</a:t>
            </a:r>
            <a:r>
              <a:rPr lang="en-US" dirty="0"/>
              <a:t>++)  	//Outer loop Executes n times</a:t>
            </a:r>
          </a:p>
          <a:p>
            <a:pPr lvl="1"/>
            <a:r>
              <a:rPr lang="en-US" dirty="0"/>
              <a:t>for( j=1; j&lt;=n; </a:t>
            </a:r>
            <a:r>
              <a:rPr lang="en-US" dirty="0" err="1"/>
              <a:t>j++</a:t>
            </a:r>
            <a:r>
              <a:rPr lang="en-US" dirty="0"/>
              <a:t>)  	//Executes n times</a:t>
            </a:r>
          </a:p>
          <a:p>
            <a:pPr lvl="1" indent="360363"/>
            <a:r>
              <a:rPr lang="en-US" dirty="0"/>
              <a:t>sum=sum+2;	//</a:t>
            </a:r>
            <a:r>
              <a:rPr lang="en-US" dirty="0" err="1"/>
              <a:t>const</a:t>
            </a:r>
            <a:r>
              <a:rPr lang="en-US" dirty="0"/>
              <a:t> time</a:t>
            </a:r>
          </a:p>
          <a:p>
            <a:pPr lvl="1" indent="360363"/>
            <a:endParaRPr lang="en-US" dirty="0"/>
          </a:p>
          <a:p>
            <a:pPr indent="360363"/>
            <a:r>
              <a:rPr lang="en-US" dirty="0">
                <a:solidFill>
                  <a:srgbClr val="00B0F0"/>
                </a:solidFill>
              </a:rPr>
              <a:t>Total Time = </a:t>
            </a:r>
            <a:r>
              <a:rPr lang="en-US" dirty="0" err="1">
                <a:solidFill>
                  <a:srgbClr val="00B0F0"/>
                </a:solidFill>
              </a:rPr>
              <a:t>cxnxn</a:t>
            </a:r>
            <a:r>
              <a:rPr lang="en-US" dirty="0">
                <a:solidFill>
                  <a:srgbClr val="00B0F0"/>
                </a:solidFill>
              </a:rPr>
              <a:t>   </a:t>
            </a:r>
            <a:r>
              <a:rPr lang="en-US" dirty="0">
                <a:solidFill>
                  <a:srgbClr val="00B0F0"/>
                </a:solidFill>
                <a:sym typeface="Wingdings" panose="05000000000000000000" pitchFamily="2" charset="2"/>
              </a:rPr>
              <a:t> O(n</a:t>
            </a:r>
            <a:r>
              <a:rPr lang="en-US" baseline="30000" dirty="0">
                <a:solidFill>
                  <a:srgbClr val="00B0F0"/>
                </a:solidFill>
                <a:sym typeface="Wingdings" panose="05000000000000000000" pitchFamily="2" charset="2"/>
              </a:rPr>
              <a:t>2</a:t>
            </a:r>
            <a:r>
              <a:rPr lang="en-US" dirty="0">
                <a:solidFill>
                  <a:srgbClr val="00B0F0"/>
                </a:solidFill>
                <a:sym typeface="Wingdings" panose="05000000000000000000" pitchFamily="2" charset="2"/>
              </a:rPr>
              <a:t>)</a:t>
            </a:r>
            <a:r>
              <a:rPr lang="en-US" dirty="0">
                <a:solidFill>
                  <a:srgbClr val="00B0F0"/>
                </a:solidFill>
              </a:rPr>
              <a:t>  </a:t>
            </a:r>
            <a:endParaRPr lang="en-IN" dirty="0">
              <a:solidFill>
                <a:srgbClr val="00B0F0"/>
              </a:solidFill>
            </a:endParaRPr>
          </a:p>
        </p:txBody>
      </p:sp>
      <p:sp>
        <p:nvSpPr>
          <p:cNvPr id="6" name="TextBox 5"/>
          <p:cNvSpPr txBox="1"/>
          <p:nvPr/>
        </p:nvSpPr>
        <p:spPr>
          <a:xfrm>
            <a:off x="299827" y="2856004"/>
            <a:ext cx="4968860" cy="2862322"/>
          </a:xfrm>
          <a:prstGeom prst="rect">
            <a:avLst/>
          </a:prstGeom>
          <a:noFill/>
        </p:spPr>
        <p:txBody>
          <a:bodyPr wrap="square" rtlCol="0">
            <a:spAutoFit/>
          </a:bodyPr>
          <a:lstStyle/>
          <a:p>
            <a:r>
              <a:rPr lang="en-US" b="1" dirty="0"/>
              <a:t>Consecutive Statements:</a:t>
            </a:r>
          </a:p>
          <a:p>
            <a:r>
              <a:rPr lang="en-US" dirty="0"/>
              <a:t>K = k-1;		//Constant time</a:t>
            </a:r>
          </a:p>
          <a:p>
            <a:r>
              <a:rPr lang="en-US" dirty="0"/>
              <a:t>for( </a:t>
            </a:r>
            <a:r>
              <a:rPr lang="en-US" dirty="0" err="1"/>
              <a:t>i</a:t>
            </a:r>
            <a:r>
              <a:rPr lang="en-US" dirty="0"/>
              <a:t>=1; </a:t>
            </a:r>
            <a:r>
              <a:rPr lang="en-US" dirty="0" err="1"/>
              <a:t>i</a:t>
            </a:r>
            <a:r>
              <a:rPr lang="en-US" dirty="0"/>
              <a:t>&lt;=n; </a:t>
            </a:r>
            <a:r>
              <a:rPr lang="en-US" dirty="0" err="1"/>
              <a:t>i</a:t>
            </a:r>
            <a:r>
              <a:rPr lang="en-US" dirty="0"/>
              <a:t>++)  	//Executes n times</a:t>
            </a:r>
          </a:p>
          <a:p>
            <a:pPr indent="360363"/>
            <a:r>
              <a:rPr lang="en-US" dirty="0"/>
              <a:t>sum=sum+2;	//constant time</a:t>
            </a:r>
          </a:p>
          <a:p>
            <a:endParaRPr lang="en-US" dirty="0"/>
          </a:p>
          <a:p>
            <a:r>
              <a:rPr lang="en-US" dirty="0"/>
              <a:t>for( </a:t>
            </a:r>
            <a:r>
              <a:rPr lang="en-US" dirty="0" err="1"/>
              <a:t>i</a:t>
            </a:r>
            <a:r>
              <a:rPr lang="en-US" dirty="0"/>
              <a:t>=1; </a:t>
            </a:r>
            <a:r>
              <a:rPr lang="en-US" dirty="0" err="1"/>
              <a:t>i</a:t>
            </a:r>
            <a:r>
              <a:rPr lang="en-US" dirty="0"/>
              <a:t>&lt;=n; </a:t>
            </a:r>
            <a:r>
              <a:rPr lang="en-US" dirty="0" err="1"/>
              <a:t>i</a:t>
            </a:r>
            <a:r>
              <a:rPr lang="en-US" dirty="0"/>
              <a:t>++)  	//Outer loop Executes n times</a:t>
            </a:r>
          </a:p>
          <a:p>
            <a:pPr lvl="1"/>
            <a:r>
              <a:rPr lang="en-US" dirty="0"/>
              <a:t>for( j=1; j&lt;=n; </a:t>
            </a:r>
            <a:r>
              <a:rPr lang="en-US" dirty="0" err="1"/>
              <a:t>j++</a:t>
            </a:r>
            <a:r>
              <a:rPr lang="en-US" dirty="0"/>
              <a:t>)  	//Executes n times</a:t>
            </a:r>
          </a:p>
          <a:p>
            <a:pPr lvl="1" indent="360363"/>
            <a:r>
              <a:rPr lang="en-US" dirty="0"/>
              <a:t>m=m-2;		//</a:t>
            </a:r>
            <a:r>
              <a:rPr lang="en-US" dirty="0" err="1"/>
              <a:t>const</a:t>
            </a:r>
            <a:r>
              <a:rPr lang="en-US" dirty="0"/>
              <a:t> time</a:t>
            </a:r>
          </a:p>
          <a:p>
            <a:pPr lvl="1" indent="360363"/>
            <a:endParaRPr lang="en-US" dirty="0"/>
          </a:p>
          <a:p>
            <a:pPr indent="360363"/>
            <a:r>
              <a:rPr lang="en-US" dirty="0">
                <a:solidFill>
                  <a:srgbClr val="00B0F0"/>
                </a:solidFill>
              </a:rPr>
              <a:t>Total Time = c1 + c2xn + c3xnxn   </a:t>
            </a:r>
            <a:r>
              <a:rPr lang="en-US" dirty="0">
                <a:solidFill>
                  <a:srgbClr val="00B0F0"/>
                </a:solidFill>
                <a:sym typeface="Wingdings" panose="05000000000000000000" pitchFamily="2" charset="2"/>
              </a:rPr>
              <a:t> O(n</a:t>
            </a:r>
            <a:r>
              <a:rPr lang="en-US" baseline="30000" dirty="0">
                <a:solidFill>
                  <a:srgbClr val="00B0F0"/>
                </a:solidFill>
                <a:sym typeface="Wingdings" panose="05000000000000000000" pitchFamily="2" charset="2"/>
              </a:rPr>
              <a:t>2</a:t>
            </a:r>
            <a:r>
              <a:rPr lang="en-US" dirty="0">
                <a:sym typeface="Wingdings" panose="05000000000000000000" pitchFamily="2" charset="2"/>
              </a:rPr>
              <a:t>)</a:t>
            </a:r>
            <a:r>
              <a:rPr lang="en-US" dirty="0"/>
              <a:t>  </a:t>
            </a:r>
            <a:endParaRPr lang="en-IN" dirty="0"/>
          </a:p>
        </p:txBody>
      </p:sp>
      <p:sp>
        <p:nvSpPr>
          <p:cNvPr id="7" name="TextBox 6"/>
          <p:cNvSpPr txBox="1"/>
          <p:nvPr/>
        </p:nvSpPr>
        <p:spPr>
          <a:xfrm>
            <a:off x="4992141" y="2774969"/>
            <a:ext cx="6063918" cy="3139321"/>
          </a:xfrm>
          <a:prstGeom prst="rect">
            <a:avLst/>
          </a:prstGeom>
          <a:noFill/>
        </p:spPr>
        <p:txBody>
          <a:bodyPr wrap="square" rtlCol="0">
            <a:spAutoFit/>
          </a:bodyPr>
          <a:lstStyle/>
          <a:p>
            <a:r>
              <a:rPr lang="en-US" b="1" dirty="0"/>
              <a:t>If-then-else:</a:t>
            </a:r>
          </a:p>
          <a:p>
            <a:endParaRPr lang="en-US" dirty="0"/>
          </a:p>
          <a:p>
            <a:r>
              <a:rPr lang="en-US" dirty="0"/>
              <a:t>If(length()==0)			//constant time</a:t>
            </a:r>
          </a:p>
          <a:p>
            <a:r>
              <a:rPr lang="en-US" dirty="0"/>
              <a:t>	return false;		//constant time</a:t>
            </a:r>
          </a:p>
          <a:p>
            <a:r>
              <a:rPr lang="en-US" dirty="0"/>
              <a:t>else{</a:t>
            </a:r>
          </a:p>
          <a:p>
            <a:r>
              <a:rPr lang="en-US" dirty="0"/>
              <a:t>	for(</a:t>
            </a:r>
            <a:r>
              <a:rPr lang="en-US" dirty="0" err="1"/>
              <a:t>int</a:t>
            </a:r>
            <a:r>
              <a:rPr lang="en-US" dirty="0"/>
              <a:t>  n=0; n&lt;</a:t>
            </a:r>
            <a:r>
              <a:rPr lang="en-US" dirty="0" err="1"/>
              <a:t>lengt</a:t>
            </a:r>
            <a:r>
              <a:rPr lang="en-US" dirty="0"/>
              <a:t>(); n++)  	//Executes n times</a:t>
            </a:r>
          </a:p>
          <a:p>
            <a:pPr indent="265113">
              <a:tabLst>
                <a:tab pos="1258888" algn="l"/>
              </a:tabLst>
            </a:pPr>
            <a:r>
              <a:rPr lang="en-US" dirty="0"/>
              <a:t>	if( !</a:t>
            </a:r>
            <a:r>
              <a:rPr lang="en-US" dirty="0" err="1"/>
              <a:t>Arr</a:t>
            </a:r>
            <a:r>
              <a:rPr lang="en-US" dirty="0"/>
              <a:t>[n].equals(Arr2[n])) //constant time	</a:t>
            </a:r>
          </a:p>
          <a:p>
            <a:pPr indent="265113">
              <a:tabLst>
                <a:tab pos="1258888" algn="l"/>
              </a:tabLst>
            </a:pPr>
            <a:r>
              <a:rPr lang="en-US" dirty="0"/>
              <a:t>		return false;	//constant time</a:t>
            </a:r>
          </a:p>
          <a:p>
            <a:pPr indent="265113">
              <a:tabLst>
                <a:tab pos="1258888" algn="l"/>
              </a:tabLst>
            </a:pPr>
            <a:endParaRPr lang="en-US" dirty="0"/>
          </a:p>
          <a:p>
            <a:pPr indent="265113">
              <a:tabLst>
                <a:tab pos="1258888" algn="l"/>
              </a:tabLst>
            </a:pPr>
            <a:r>
              <a:rPr lang="en-US" dirty="0"/>
              <a:t>}	</a:t>
            </a:r>
          </a:p>
          <a:p>
            <a:pPr indent="360363"/>
            <a:r>
              <a:rPr lang="en-US" dirty="0">
                <a:solidFill>
                  <a:srgbClr val="00B0F0"/>
                </a:solidFill>
              </a:rPr>
              <a:t>Total Time = c1+ c2 + (c3+c4)</a:t>
            </a:r>
            <a:r>
              <a:rPr lang="en-US" dirty="0" err="1">
                <a:solidFill>
                  <a:srgbClr val="00B0F0"/>
                </a:solidFill>
              </a:rPr>
              <a:t>xn</a:t>
            </a:r>
            <a:r>
              <a:rPr lang="en-US" dirty="0">
                <a:solidFill>
                  <a:srgbClr val="00B0F0"/>
                </a:solidFill>
              </a:rPr>
              <a:t>   </a:t>
            </a:r>
            <a:r>
              <a:rPr lang="en-US" dirty="0">
                <a:solidFill>
                  <a:srgbClr val="00B0F0"/>
                </a:solidFill>
                <a:sym typeface="Wingdings" panose="05000000000000000000" pitchFamily="2" charset="2"/>
              </a:rPr>
              <a:t> O(n)</a:t>
            </a:r>
            <a:r>
              <a:rPr lang="en-US" dirty="0">
                <a:solidFill>
                  <a:srgbClr val="00B0F0"/>
                </a:solidFill>
              </a:rPr>
              <a:t>  </a:t>
            </a:r>
            <a:endParaRPr lang="en-IN" dirty="0">
              <a:solidFill>
                <a:srgbClr val="00B0F0"/>
              </a:solidFill>
            </a:endParaRPr>
          </a:p>
        </p:txBody>
      </p:sp>
      <p:sp>
        <p:nvSpPr>
          <p:cNvPr id="8" name="TextBox 7"/>
          <p:cNvSpPr txBox="1"/>
          <p:nvPr/>
        </p:nvSpPr>
        <p:spPr>
          <a:xfrm>
            <a:off x="299826" y="5995325"/>
            <a:ext cx="4419600" cy="1754326"/>
          </a:xfrm>
          <a:prstGeom prst="rect">
            <a:avLst/>
          </a:prstGeom>
          <a:noFill/>
        </p:spPr>
        <p:txBody>
          <a:bodyPr wrap="square" rtlCol="0">
            <a:spAutoFit/>
          </a:bodyPr>
          <a:lstStyle/>
          <a:p>
            <a:r>
              <a:rPr lang="en-US" b="1" dirty="0"/>
              <a:t>Logarithmic:</a:t>
            </a:r>
          </a:p>
          <a:p>
            <a:endParaRPr lang="en-US" dirty="0"/>
          </a:p>
          <a:p>
            <a:r>
              <a:rPr lang="en-US" dirty="0"/>
              <a:t>for( </a:t>
            </a:r>
            <a:r>
              <a:rPr lang="en-US" dirty="0" err="1"/>
              <a:t>i</a:t>
            </a:r>
            <a:r>
              <a:rPr lang="en-US" dirty="0"/>
              <a:t>=1; </a:t>
            </a:r>
            <a:r>
              <a:rPr lang="en-US" dirty="0" err="1"/>
              <a:t>i</a:t>
            </a:r>
            <a:r>
              <a:rPr lang="en-US" dirty="0"/>
              <a:t>&lt;=n; )  	</a:t>
            </a:r>
          </a:p>
          <a:p>
            <a:pPr indent="360363"/>
            <a:r>
              <a:rPr lang="en-US" dirty="0" err="1"/>
              <a:t>i</a:t>
            </a:r>
            <a:r>
              <a:rPr lang="en-US" dirty="0"/>
              <a:t>=</a:t>
            </a:r>
            <a:r>
              <a:rPr lang="en-US" dirty="0" err="1"/>
              <a:t>i</a:t>
            </a:r>
            <a:r>
              <a:rPr lang="en-US" dirty="0"/>
              <a:t>*2;		2,4,8,…</a:t>
            </a:r>
            <a:r>
              <a:rPr lang="en-US" dirty="0">
                <a:sym typeface="Wingdings" panose="05000000000000000000" pitchFamily="2" charset="2"/>
              </a:rPr>
              <a:t> 2</a:t>
            </a:r>
            <a:r>
              <a:rPr lang="en-US" baseline="30000" dirty="0">
                <a:sym typeface="Wingdings" panose="05000000000000000000" pitchFamily="2" charset="2"/>
              </a:rPr>
              <a:t>n</a:t>
            </a:r>
            <a:r>
              <a:rPr lang="en-US" dirty="0">
                <a:sym typeface="Wingdings" panose="05000000000000000000" pitchFamily="2" charset="2"/>
              </a:rPr>
              <a:t> = m</a:t>
            </a:r>
            <a:endParaRPr lang="en-US" dirty="0"/>
          </a:p>
          <a:p>
            <a:pPr indent="360363"/>
            <a:endParaRPr lang="en-US" dirty="0"/>
          </a:p>
          <a:p>
            <a:pPr indent="360363"/>
            <a:r>
              <a:rPr lang="en-US" dirty="0">
                <a:solidFill>
                  <a:srgbClr val="00B0F0"/>
                </a:solidFill>
              </a:rPr>
              <a:t>Total Time = </a:t>
            </a:r>
            <a:r>
              <a:rPr lang="en-US" dirty="0">
                <a:solidFill>
                  <a:srgbClr val="00B0F0"/>
                </a:solidFill>
                <a:sym typeface="Wingdings" panose="05000000000000000000" pitchFamily="2" charset="2"/>
              </a:rPr>
              <a:t> O(log m)</a:t>
            </a:r>
            <a:r>
              <a:rPr lang="en-US" dirty="0">
                <a:solidFill>
                  <a:srgbClr val="00B0F0"/>
                </a:solidFill>
              </a:rPr>
              <a:t>  </a:t>
            </a:r>
            <a:endParaRPr lang="en-IN" dirty="0">
              <a:solidFill>
                <a:srgbClr val="00B0F0"/>
              </a:solidFill>
            </a:endParaRPr>
          </a:p>
        </p:txBody>
      </p:sp>
      <p:sp>
        <p:nvSpPr>
          <p:cNvPr id="9" name="TextBox 8"/>
          <p:cNvSpPr txBox="1"/>
          <p:nvPr/>
        </p:nvSpPr>
        <p:spPr>
          <a:xfrm>
            <a:off x="5509499" y="5995325"/>
            <a:ext cx="4419600" cy="1754326"/>
          </a:xfrm>
          <a:prstGeom prst="rect">
            <a:avLst/>
          </a:prstGeom>
          <a:noFill/>
        </p:spPr>
        <p:txBody>
          <a:bodyPr wrap="square" rtlCol="0">
            <a:spAutoFit/>
          </a:bodyPr>
          <a:lstStyle/>
          <a:p>
            <a:r>
              <a:rPr lang="en-US" b="1" dirty="0"/>
              <a:t>Logarithmic:</a:t>
            </a:r>
          </a:p>
          <a:p>
            <a:endParaRPr lang="en-US" dirty="0"/>
          </a:p>
          <a:p>
            <a:r>
              <a:rPr lang="en-US" dirty="0"/>
              <a:t>for( </a:t>
            </a:r>
            <a:r>
              <a:rPr lang="en-US" dirty="0" err="1"/>
              <a:t>i</a:t>
            </a:r>
            <a:r>
              <a:rPr lang="en-US" dirty="0"/>
              <a:t>=n; </a:t>
            </a:r>
            <a:r>
              <a:rPr lang="en-US" dirty="0" err="1"/>
              <a:t>i</a:t>
            </a:r>
            <a:r>
              <a:rPr lang="en-US" dirty="0"/>
              <a:t>&gt;=1; )  	</a:t>
            </a:r>
          </a:p>
          <a:p>
            <a:pPr indent="360363"/>
            <a:r>
              <a:rPr lang="en-US" dirty="0" err="1"/>
              <a:t>i</a:t>
            </a:r>
            <a:r>
              <a:rPr lang="en-US" dirty="0"/>
              <a:t>=</a:t>
            </a:r>
            <a:r>
              <a:rPr lang="en-US" dirty="0" err="1"/>
              <a:t>i</a:t>
            </a:r>
            <a:r>
              <a:rPr lang="en-US" dirty="0"/>
              <a:t>/2;		</a:t>
            </a:r>
          </a:p>
          <a:p>
            <a:pPr indent="360363"/>
            <a:endParaRPr lang="en-US" dirty="0"/>
          </a:p>
          <a:p>
            <a:pPr indent="360363"/>
            <a:r>
              <a:rPr lang="en-US" dirty="0">
                <a:solidFill>
                  <a:srgbClr val="00B0F0"/>
                </a:solidFill>
              </a:rPr>
              <a:t>Total Time = </a:t>
            </a:r>
            <a:r>
              <a:rPr lang="en-US" dirty="0">
                <a:solidFill>
                  <a:srgbClr val="00B0F0"/>
                </a:solidFill>
                <a:sym typeface="Wingdings" panose="05000000000000000000" pitchFamily="2" charset="2"/>
              </a:rPr>
              <a:t> O(log m)</a:t>
            </a:r>
            <a:r>
              <a:rPr lang="en-US" dirty="0">
                <a:solidFill>
                  <a:srgbClr val="00B0F0"/>
                </a:solidFill>
              </a:rPr>
              <a:t>  </a:t>
            </a:r>
            <a:endParaRPr lang="en-IN" dirty="0">
              <a:solidFill>
                <a:srgbClr val="00B0F0"/>
              </a:solidFill>
            </a:endParaRPr>
          </a:p>
        </p:txBody>
      </p:sp>
      <p:pic>
        <p:nvPicPr>
          <p:cNvPr id="10" name="Picture 9"/>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185404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4"/>
                  </p:tgtEl>
                </p:cond>
              </p:nextCondLst>
            </p:seq>
            <p:seq concurrent="1" nextAc="seek">
              <p:cTn id="16" restart="whenNotActive" fill="hold" evtFilter="cancelBubble" nodeType="interactiveSeq">
                <p:stCondLst>
                  <p:cond evt="onClick" delay="0">
                    <p:tgtEl>
                      <p:spTgt spid="5"/>
                    </p:tgtEl>
                  </p:cond>
                </p:stCondLst>
                <p:endSync evt="end" delay="0">
                  <p:rtn val="all"/>
                </p:endSync>
                <p:childTnLst>
                  <p:par>
                    <p:cTn id="17" fill="hold">
                      <p:stCondLst>
                        <p:cond delay="0"/>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5"/>
                  </p:tgtEl>
                </p:cond>
              </p:nextCondLst>
            </p:seq>
            <p:seq concurrent="1" nextAc="seek">
              <p:cTn id="23" restart="whenNotActive" fill="hold" evtFilter="cancelBubble" nodeType="interactiveSeq">
                <p:stCondLst>
                  <p:cond evt="onClick" delay="0">
                    <p:tgtEl>
                      <p:spTgt spid="6"/>
                    </p:tgtEl>
                  </p:cond>
                </p:stCondLst>
                <p:endSync evt="end" delay="0">
                  <p:rtn val="all"/>
                </p:endSync>
                <p:childTnLst>
                  <p:par>
                    <p:cTn id="24" fill="hold">
                      <p:stCondLst>
                        <p:cond delay="0"/>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6"/>
                  </p:tgtEl>
                </p:cond>
              </p:nextCondLst>
            </p:seq>
            <p:seq concurrent="1" nextAc="seek">
              <p:cTn id="30" restart="whenNotActive" fill="hold" evtFilter="cancelBubble" nodeType="interactiveSeq">
                <p:stCondLst>
                  <p:cond evt="onClick" delay="0">
                    <p:tgtEl>
                      <p:spTgt spid="7"/>
                    </p:tgtEl>
                  </p:cond>
                </p:stCondLst>
                <p:endSync evt="end" delay="0">
                  <p:rtn val="all"/>
                </p:endSync>
                <p:childTnLst>
                  <p:par>
                    <p:cTn id="31" fill="hold">
                      <p:stCondLst>
                        <p:cond delay="0"/>
                      </p:stCondLst>
                      <p:childTnLst>
                        <p:par>
                          <p:cTn id="32" fill="hold">
                            <p:stCondLst>
                              <p:cond delay="0"/>
                            </p:stCondLst>
                            <p:childTnLst>
                              <p:par>
                                <p:cTn id="33" presetID="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7"/>
                  </p:tgtEl>
                </p:cond>
              </p:nextCondLst>
            </p:seq>
          </p:childTnLst>
        </p:cTn>
      </p:par>
    </p:tnLst>
    <p:bldLst>
      <p:bldP spid="4" grpId="0"/>
      <p:bldP spid="5"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6" name="Shape 3"/>
          <p:cNvSpPr/>
          <p:nvPr/>
        </p:nvSpPr>
        <p:spPr>
          <a:xfrm>
            <a:off x="4490799" y="3985080"/>
            <a:ext cx="499943" cy="499943"/>
          </a:xfrm>
          <a:prstGeom prst="roundRect">
            <a:avLst>
              <a:gd name="adj" fmla="val 20000"/>
            </a:avLst>
          </a:prstGeom>
          <a:solidFill>
            <a:srgbClr val="E1E1EA"/>
          </a:solidFill>
          <a:ln w="13811">
            <a:solidFill>
              <a:srgbClr val="C3C3D5"/>
            </a:solidFill>
            <a:prstDash val="solid"/>
          </a:ln>
        </p:spPr>
        <p:txBody>
          <a:bodyPr/>
          <a:lstStyle/>
          <a:p>
            <a:endParaRPr lang="en-US"/>
          </a:p>
        </p:txBody>
      </p:sp>
      <p:sp>
        <p:nvSpPr>
          <p:cNvPr id="7" name="Text 4"/>
          <p:cNvSpPr/>
          <p:nvPr/>
        </p:nvSpPr>
        <p:spPr>
          <a:xfrm>
            <a:off x="4668322" y="4026752"/>
            <a:ext cx="1447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8" name="Text 5"/>
          <p:cNvSpPr/>
          <p:nvPr/>
        </p:nvSpPr>
        <p:spPr>
          <a:xfrm>
            <a:off x="5212913" y="4061399"/>
            <a:ext cx="362712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Exploring Bitwise Operations</a:t>
            </a:r>
            <a:endParaRPr lang="en-US" sz="2187" dirty="0"/>
          </a:p>
        </p:txBody>
      </p:sp>
      <p:sp>
        <p:nvSpPr>
          <p:cNvPr id="9" name="Text 6"/>
          <p:cNvSpPr/>
          <p:nvPr/>
        </p:nvSpPr>
        <p:spPr>
          <a:xfrm>
            <a:off x="5212913" y="4630756"/>
            <a:ext cx="8584287"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Dive into the world of bitwise operations and unravel their potential applications in problem-solving.</a:t>
            </a:r>
            <a:endParaRPr lang="en-US" sz="1750" dirty="0"/>
          </a:p>
        </p:txBody>
      </p:sp>
      <p:sp>
        <p:nvSpPr>
          <p:cNvPr id="10" name="Shape 7"/>
          <p:cNvSpPr/>
          <p:nvPr/>
        </p:nvSpPr>
        <p:spPr>
          <a:xfrm>
            <a:off x="4490799" y="5737323"/>
            <a:ext cx="499943" cy="499943"/>
          </a:xfrm>
          <a:prstGeom prst="roundRect">
            <a:avLst>
              <a:gd name="adj" fmla="val 20000"/>
            </a:avLst>
          </a:prstGeom>
          <a:solidFill>
            <a:srgbClr val="E1E1EA"/>
          </a:solidFill>
          <a:ln w="13811">
            <a:solidFill>
              <a:srgbClr val="C3C3D5"/>
            </a:solidFill>
            <a:prstDash val="solid"/>
          </a:ln>
        </p:spPr>
        <p:txBody>
          <a:bodyPr/>
          <a:lstStyle/>
          <a:p>
            <a:endParaRPr lang="en-US"/>
          </a:p>
        </p:txBody>
      </p:sp>
      <p:sp>
        <p:nvSpPr>
          <p:cNvPr id="11" name="Text 8"/>
          <p:cNvSpPr/>
          <p:nvPr/>
        </p:nvSpPr>
        <p:spPr>
          <a:xfrm>
            <a:off x="4653082" y="5778995"/>
            <a:ext cx="17526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2" name="Text 9"/>
          <p:cNvSpPr/>
          <p:nvPr/>
        </p:nvSpPr>
        <p:spPr>
          <a:xfrm>
            <a:off x="5212913" y="5813642"/>
            <a:ext cx="540258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Common Use Cases for Bitwise Operations</a:t>
            </a:r>
            <a:endParaRPr lang="en-US" sz="2187" dirty="0"/>
          </a:p>
        </p:txBody>
      </p:sp>
      <p:sp>
        <p:nvSpPr>
          <p:cNvPr id="13" name="Text 10"/>
          <p:cNvSpPr/>
          <p:nvPr/>
        </p:nvSpPr>
        <p:spPr>
          <a:xfrm>
            <a:off x="5212913" y="6382999"/>
            <a:ext cx="8584287"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Discover the common use cases where bitwise operations prove to be powerful tools in algorithmic thinking.</a:t>
            </a:r>
            <a:endParaRPr lang="en-US" sz="1750" dirty="0"/>
          </a:p>
        </p:txBody>
      </p:sp>
      <p:sp>
        <p:nvSpPr>
          <p:cNvPr id="14" name="TextBox 13"/>
          <p:cNvSpPr txBox="1"/>
          <p:nvPr/>
        </p:nvSpPr>
        <p:spPr>
          <a:xfrm>
            <a:off x="4813102" y="1317555"/>
            <a:ext cx="9062918" cy="2308324"/>
          </a:xfrm>
          <a:prstGeom prst="rect">
            <a:avLst/>
          </a:prstGeom>
          <a:noFill/>
        </p:spPr>
        <p:txBody>
          <a:bodyPr wrap="square" rtlCol="0">
            <a:spAutoFit/>
          </a:bodyPr>
          <a:lstStyle/>
          <a:p>
            <a:r>
              <a:rPr lang="en-US" sz="2400" dirty="0"/>
              <a:t>Bitwise manipulation involves performing operations on individual bits of binary numbers. </a:t>
            </a:r>
          </a:p>
          <a:p>
            <a:endParaRPr lang="en-US" sz="2400" dirty="0"/>
          </a:p>
          <a:p>
            <a:r>
              <a:rPr lang="en-US" sz="2400" dirty="0"/>
              <a:t>In computing, data is often represented in binary format, where each digit is a bit (0 or 1). Bitwise operations are low-level operations that directly manipulate bits.</a:t>
            </a:r>
            <a:endParaRPr lang="en-IN" sz="2400" dirty="0"/>
          </a:p>
        </p:txBody>
      </p:sp>
      <p:sp>
        <p:nvSpPr>
          <p:cNvPr id="15" name="Text 2"/>
          <p:cNvSpPr/>
          <p:nvPr/>
        </p:nvSpPr>
        <p:spPr>
          <a:xfrm>
            <a:off x="5512176" y="164910"/>
            <a:ext cx="79857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Bit Manipulation Fundamentals</a:t>
            </a:r>
            <a:endParaRPr lang="en-US" sz="4374" dirty="0"/>
          </a:p>
        </p:txBody>
      </p:sp>
      <p:pic>
        <p:nvPicPr>
          <p:cNvPr id="16" name="Picture 15"/>
          <p:cNvPicPr>
            <a:picLocks noChangeAspect="1"/>
          </p:cNvPicPr>
          <p:nvPr/>
        </p:nvPicPr>
        <p:blipFill>
          <a:blip r:embed="rId4"/>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280772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6" name="Shape 3"/>
          <p:cNvSpPr/>
          <p:nvPr/>
        </p:nvSpPr>
        <p:spPr>
          <a:xfrm>
            <a:off x="1106311" y="303850"/>
            <a:ext cx="499943" cy="499943"/>
          </a:xfrm>
          <a:prstGeom prst="roundRect">
            <a:avLst>
              <a:gd name="adj" fmla="val 20000"/>
            </a:avLst>
          </a:prstGeom>
          <a:solidFill>
            <a:srgbClr val="E1E1EA"/>
          </a:solidFill>
          <a:ln w="13811">
            <a:solidFill>
              <a:srgbClr val="C3C3D5"/>
            </a:solidFill>
            <a:prstDash val="solid"/>
          </a:ln>
        </p:spPr>
        <p:txBody>
          <a:bodyPr/>
          <a:lstStyle/>
          <a:p>
            <a:endParaRPr lang="en-US"/>
          </a:p>
        </p:txBody>
      </p:sp>
      <p:sp>
        <p:nvSpPr>
          <p:cNvPr id="7" name="Text 4"/>
          <p:cNvSpPr/>
          <p:nvPr/>
        </p:nvSpPr>
        <p:spPr>
          <a:xfrm>
            <a:off x="1283892" y="303850"/>
            <a:ext cx="1447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8" name="Text 5"/>
          <p:cNvSpPr/>
          <p:nvPr/>
        </p:nvSpPr>
        <p:spPr>
          <a:xfrm>
            <a:off x="1828425" y="380169"/>
            <a:ext cx="362712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Exploring Bitwise Operations</a:t>
            </a:r>
            <a:endParaRPr lang="en-US" sz="2187" dirty="0"/>
          </a:p>
        </p:txBody>
      </p:sp>
      <p:sp>
        <p:nvSpPr>
          <p:cNvPr id="11" name="Text 8"/>
          <p:cNvSpPr/>
          <p:nvPr/>
        </p:nvSpPr>
        <p:spPr>
          <a:xfrm>
            <a:off x="4653082" y="4954905"/>
            <a:ext cx="175260" cy="416481"/>
          </a:xfrm>
          <a:prstGeom prst="rect">
            <a:avLst/>
          </a:prstGeom>
          <a:noFill/>
          <a:ln/>
        </p:spPr>
        <p:txBody>
          <a:bodyPr wrap="none" rtlCol="0" anchor="t"/>
          <a:lstStyle/>
          <a:p>
            <a:pPr marL="0" indent="0" algn="ctr">
              <a:lnSpc>
                <a:spcPts val="3281"/>
              </a:lnSpc>
              <a:buNone/>
            </a:pPr>
            <a:endParaRPr lang="en-US" sz="2624" dirty="0"/>
          </a:p>
        </p:txBody>
      </p:sp>
      <p:sp>
        <p:nvSpPr>
          <p:cNvPr id="14" name="TextBox 13"/>
          <p:cNvSpPr txBox="1"/>
          <p:nvPr/>
        </p:nvSpPr>
        <p:spPr>
          <a:xfrm>
            <a:off x="1694387" y="996754"/>
            <a:ext cx="9278413" cy="7017306"/>
          </a:xfrm>
          <a:prstGeom prst="rect">
            <a:avLst/>
          </a:prstGeom>
          <a:noFill/>
        </p:spPr>
        <p:txBody>
          <a:bodyPr wrap="square" rtlCol="0">
            <a:spAutoFit/>
          </a:bodyPr>
          <a:lstStyle/>
          <a:p>
            <a:pPr marL="342900" indent="-342900">
              <a:buFont typeface="+mj-lt"/>
              <a:buAutoNum type="arabicPeriod"/>
            </a:pPr>
            <a:r>
              <a:rPr lang="en-US" b="1" dirty="0"/>
              <a:t>AND (&amp;):</a:t>
            </a:r>
            <a:endParaRPr lang="en-US" dirty="0"/>
          </a:p>
          <a:p>
            <a:pPr marL="800100" lvl="1" indent="-342900">
              <a:buFont typeface="Arial" panose="020B0604020202020204" pitchFamily="34" charset="0"/>
              <a:buChar char="•"/>
            </a:pPr>
            <a:r>
              <a:rPr lang="en-US" dirty="0"/>
              <a:t>Takes two binary numbers and performs a bitwise AND operation on each pair of corresponding bits.</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342900" indent="-342900">
              <a:buFont typeface="+mj-lt"/>
              <a:buAutoNum type="arabicPeriod"/>
            </a:pPr>
            <a:r>
              <a:rPr lang="en-US" b="1" dirty="0"/>
              <a:t>OR (|):</a:t>
            </a:r>
            <a:endParaRPr lang="en-US" dirty="0"/>
          </a:p>
          <a:p>
            <a:pPr marL="800100" lvl="1" indent="-342900">
              <a:buFont typeface="Arial" panose="020B0604020202020204" pitchFamily="34" charset="0"/>
              <a:buChar char="•"/>
            </a:pPr>
            <a:r>
              <a:rPr lang="en-US" dirty="0"/>
              <a:t>Performs a bitwise OR operation on each pair of corresponding bits in two binary numbers.</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342900" indent="-342900">
              <a:buFont typeface="+mj-lt"/>
              <a:buAutoNum type="arabicPeriod"/>
            </a:pPr>
            <a:r>
              <a:rPr lang="en-US" b="1" dirty="0"/>
              <a:t>XOR (^):</a:t>
            </a:r>
            <a:endParaRPr lang="en-US" dirty="0"/>
          </a:p>
          <a:p>
            <a:pPr marL="800100" lvl="1" indent="-342900">
              <a:buFont typeface="Arial" panose="020B0604020202020204" pitchFamily="34" charset="0"/>
              <a:buChar char="•"/>
            </a:pPr>
            <a:r>
              <a:rPr lang="en-US" dirty="0"/>
              <a:t>Performs a bitwise XOR (exclusive OR) operation on each pair of corresponding bits.</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342900" indent="-342900">
              <a:buFont typeface="+mj-lt"/>
              <a:buAutoNum type="arabicPeriod"/>
            </a:pPr>
            <a:r>
              <a:rPr lang="en-US" b="1" dirty="0"/>
              <a:t>NOT (~):</a:t>
            </a:r>
            <a:endParaRPr lang="en-US" dirty="0"/>
          </a:p>
          <a:p>
            <a:pPr marL="800100" lvl="1" indent="-342900">
              <a:buFont typeface="Arial" panose="020B0604020202020204" pitchFamily="34" charset="0"/>
              <a:buChar char="•"/>
            </a:pPr>
            <a:r>
              <a:rPr lang="en-US" dirty="0"/>
              <a:t>Inverts each bit of a binary number, changing 0s to 1s and 1s to 0s.</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342900" indent="-342900">
              <a:buFont typeface="+mj-lt"/>
              <a:buAutoNum type="arabicPeriod"/>
            </a:pPr>
            <a:r>
              <a:rPr lang="en-US" b="1" dirty="0"/>
              <a:t>Left Shift (&lt;&lt;) and Right Shift (&gt;&gt;):</a:t>
            </a:r>
            <a:endParaRPr lang="en-US" dirty="0"/>
          </a:p>
          <a:p>
            <a:pPr marL="800100" lvl="1" indent="-342900">
              <a:buFont typeface="Arial" panose="020B0604020202020204" pitchFamily="34" charset="0"/>
              <a:buChar char="•"/>
            </a:pPr>
            <a:r>
              <a:rPr lang="en-US" dirty="0"/>
              <a:t>Shifts the bits of a binary number to the left or right by a specified number of positions.</a:t>
            </a:r>
          </a:p>
          <a:p>
            <a:endParaRPr lang="en-US" dirty="0"/>
          </a:p>
          <a:p>
            <a:endParaRPr lang="en-US" dirty="0"/>
          </a:p>
          <a:p>
            <a:r>
              <a:rPr lang="en-US" dirty="0"/>
              <a:t>These bitwise operations are often used in programming for tasks such as setting or clearing specific bits, checking the parity of numbers, or optimizing certain algorithms.</a:t>
            </a:r>
          </a:p>
          <a:p>
            <a:pPr marL="342900" indent="-342900">
              <a:buFont typeface="+mj-lt"/>
              <a:buAutoNum type="arabicPeriod"/>
            </a:pPr>
            <a:endParaRPr lang="en-IN" dirty="0"/>
          </a:p>
        </p:txBody>
      </p:sp>
      <p:pic>
        <p:nvPicPr>
          <p:cNvPr id="10" name="Picture 9"/>
          <p:cNvPicPr>
            <a:picLocks noChangeAspect="1"/>
          </p:cNvPicPr>
          <p:nvPr/>
        </p:nvPicPr>
        <p:blipFill>
          <a:blip r:embed="rId4"/>
          <a:stretch>
            <a:fillRect/>
          </a:stretch>
        </p:blipFill>
        <p:spPr>
          <a:xfrm>
            <a:off x="13532999" y="10886"/>
            <a:ext cx="1097401" cy="5576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174172"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11600"/>
            <a:ext cx="7985760" cy="694373"/>
          </a:xfrm>
          <a:prstGeom prst="rect">
            <a:avLst/>
          </a:prstGeom>
          <a:noFill/>
          <a:ln/>
        </p:spPr>
        <p:txBody>
          <a:bodyPr wrap="none" rtlCol="0" anchor="t"/>
          <a:lstStyle/>
          <a:p>
            <a:pPr algn="ctr">
              <a:lnSpc>
                <a:spcPts val="5468"/>
              </a:lnSpc>
            </a:pPr>
            <a:r>
              <a:rPr lang="en-US" sz="3600" dirty="0">
                <a:solidFill>
                  <a:srgbClr val="1B1B27"/>
                </a:solidFill>
                <a:latin typeface="Raleway" pitchFamily="34" charset="0"/>
                <a:ea typeface="Raleway" pitchFamily="34" charset="-122"/>
                <a:cs typeface="Raleway" pitchFamily="34" charset="-120"/>
              </a:rPr>
              <a:t>Bitwise </a:t>
            </a:r>
            <a:r>
              <a:rPr lang="en-US" sz="3600" b="1" dirty="0"/>
              <a:t>Real Case Applications:</a:t>
            </a:r>
            <a:endParaRPr lang="en-US" sz="3600" dirty="0"/>
          </a:p>
          <a:p>
            <a:pPr marL="0" indent="0">
              <a:lnSpc>
                <a:spcPts val="5468"/>
              </a:lnSpc>
              <a:buNone/>
            </a:pPr>
            <a:endParaRPr lang="en-US" sz="4374" dirty="0"/>
          </a:p>
        </p:txBody>
      </p:sp>
      <p:sp>
        <p:nvSpPr>
          <p:cNvPr id="14" name="TextBox 13"/>
          <p:cNvSpPr txBox="1"/>
          <p:nvPr/>
        </p:nvSpPr>
        <p:spPr>
          <a:xfrm>
            <a:off x="4397829" y="1095801"/>
            <a:ext cx="9699171" cy="7294305"/>
          </a:xfrm>
          <a:prstGeom prst="rect">
            <a:avLst/>
          </a:prstGeom>
          <a:noFill/>
        </p:spPr>
        <p:txBody>
          <a:bodyPr wrap="square" rtlCol="0">
            <a:spAutoFit/>
          </a:bodyPr>
          <a:lstStyle/>
          <a:p>
            <a:r>
              <a:rPr lang="en-US" b="1" dirty="0"/>
              <a:t>Bitwise Flags:</a:t>
            </a:r>
            <a:endParaRPr lang="en-US" dirty="0"/>
          </a:p>
          <a:p>
            <a:pPr lvl="1"/>
            <a:r>
              <a:rPr lang="en-US" dirty="0"/>
              <a:t>It is commonly used to represent </a:t>
            </a:r>
            <a:r>
              <a:rPr lang="en-US" b="1" dirty="0"/>
              <a:t>sets of Boolean flags</a:t>
            </a:r>
            <a:r>
              <a:rPr lang="en-US" dirty="0"/>
              <a:t>. Each flag corresponds to a specific bit, and bitwise operations can be used to set, clear, or toggle individual flags.</a:t>
            </a:r>
          </a:p>
          <a:p>
            <a:pPr lvl="1"/>
            <a:endParaRPr lang="en-US" dirty="0"/>
          </a:p>
          <a:p>
            <a:pPr lvl="4"/>
            <a:r>
              <a:rPr lang="en-US" dirty="0"/>
              <a:t># Define flags</a:t>
            </a:r>
          </a:p>
          <a:p>
            <a:pPr lvl="4"/>
            <a:r>
              <a:rPr lang="en-US" dirty="0"/>
              <a:t>READ = 1       # 0001</a:t>
            </a:r>
          </a:p>
          <a:p>
            <a:pPr lvl="4"/>
            <a:r>
              <a:rPr lang="en-US" dirty="0"/>
              <a:t>WRITE = 2      # 0010</a:t>
            </a:r>
          </a:p>
          <a:p>
            <a:pPr lvl="4"/>
            <a:r>
              <a:rPr lang="en-US" dirty="0"/>
              <a:t>EXECUTE = 4    # 0100</a:t>
            </a:r>
          </a:p>
          <a:p>
            <a:pPr lvl="4"/>
            <a:endParaRPr lang="en-US" dirty="0"/>
          </a:p>
          <a:p>
            <a:pPr lvl="4"/>
            <a:r>
              <a:rPr lang="en-US" dirty="0"/>
              <a:t># Set flags</a:t>
            </a:r>
          </a:p>
          <a:p>
            <a:pPr lvl="4"/>
            <a:r>
              <a:rPr lang="en-US" dirty="0"/>
              <a:t>permissions = 0  # 0000</a:t>
            </a:r>
          </a:p>
          <a:p>
            <a:pPr lvl="4"/>
            <a:r>
              <a:rPr lang="en-US" dirty="0">
                <a:solidFill>
                  <a:srgbClr val="0070C0"/>
                </a:solidFill>
              </a:rPr>
              <a:t>permissions |= READ | WRITE   a+=b  -&gt; a=</a:t>
            </a:r>
            <a:r>
              <a:rPr lang="en-US" dirty="0" err="1">
                <a:solidFill>
                  <a:srgbClr val="0070C0"/>
                </a:solidFill>
              </a:rPr>
              <a:t>a+b</a:t>
            </a:r>
            <a:r>
              <a:rPr lang="en-US" dirty="0"/>
              <a:t>  </a:t>
            </a:r>
          </a:p>
          <a:p>
            <a:pPr lvl="4"/>
            <a:r>
              <a:rPr lang="en-US" dirty="0"/>
              <a:t>print(bin(permissions))</a:t>
            </a:r>
          </a:p>
          <a:p>
            <a:pPr lvl="1"/>
            <a:endParaRPr lang="en-US" dirty="0"/>
          </a:p>
          <a:p>
            <a:r>
              <a:rPr lang="en-US" b="1" dirty="0"/>
              <a:t>Optimizations:</a:t>
            </a:r>
            <a:endParaRPr lang="en-US" dirty="0"/>
          </a:p>
          <a:p>
            <a:pPr lvl="1"/>
            <a:r>
              <a:rPr lang="en-US" dirty="0"/>
              <a:t>Bitwise operations are sometimes used for low-level optimizations, particularly in embedded systems or performance-critical applications. For example, </a:t>
            </a:r>
            <a:r>
              <a:rPr lang="en-US" dirty="0">
                <a:solidFill>
                  <a:srgbClr val="0070C0"/>
                </a:solidFill>
              </a:rPr>
              <a:t>bitwise AND with a power of two is equivalent to taking the modulus by that power,</a:t>
            </a:r>
            <a:r>
              <a:rPr lang="en-US" dirty="0"/>
              <a:t> which can be more efficient in certain scenarios.</a:t>
            </a:r>
          </a:p>
          <a:p>
            <a:pPr lvl="1"/>
            <a:endParaRPr lang="en-US" dirty="0"/>
          </a:p>
          <a:p>
            <a:pPr lvl="4"/>
            <a:r>
              <a:rPr lang="en-US" dirty="0">
                <a:solidFill>
                  <a:srgbClr val="0070C0"/>
                </a:solidFill>
              </a:rPr>
              <a:t># Check if a number is even using bitwise AND</a:t>
            </a:r>
          </a:p>
          <a:p>
            <a:pPr lvl="4"/>
            <a:r>
              <a:rPr lang="en-US" dirty="0" err="1"/>
              <a:t>def</a:t>
            </a:r>
            <a:r>
              <a:rPr lang="en-US" dirty="0"/>
              <a:t> </a:t>
            </a:r>
            <a:r>
              <a:rPr lang="en-US" dirty="0" err="1"/>
              <a:t>is_even</a:t>
            </a:r>
            <a:r>
              <a:rPr lang="en-US" dirty="0"/>
              <a:t>(</a:t>
            </a:r>
            <a:r>
              <a:rPr lang="en-US" dirty="0" err="1"/>
              <a:t>num</a:t>
            </a:r>
            <a:r>
              <a:rPr lang="en-US" dirty="0"/>
              <a:t>):</a:t>
            </a:r>
          </a:p>
          <a:p>
            <a:pPr lvl="4"/>
            <a:r>
              <a:rPr lang="en-US" dirty="0"/>
              <a:t>    return </a:t>
            </a:r>
            <a:r>
              <a:rPr lang="en-US" dirty="0" err="1"/>
              <a:t>num</a:t>
            </a:r>
            <a:r>
              <a:rPr lang="en-US" dirty="0"/>
              <a:t> &amp; 1 == 0</a:t>
            </a:r>
          </a:p>
          <a:p>
            <a:pPr lvl="4"/>
            <a:endParaRPr lang="en-US" dirty="0"/>
          </a:p>
          <a:p>
            <a:pPr lvl="4"/>
            <a:r>
              <a:rPr lang="en-US" dirty="0"/>
              <a:t>print(</a:t>
            </a:r>
            <a:r>
              <a:rPr lang="en-US" dirty="0" err="1"/>
              <a:t>is_even</a:t>
            </a:r>
            <a:r>
              <a:rPr lang="en-US" dirty="0"/>
              <a:t>(10))  # Output: True</a:t>
            </a:r>
          </a:p>
          <a:p>
            <a:pPr lvl="4"/>
            <a:r>
              <a:rPr lang="en-US" dirty="0"/>
              <a:t>print(</a:t>
            </a:r>
            <a:r>
              <a:rPr lang="en-US" dirty="0" err="1"/>
              <a:t>is_even</a:t>
            </a:r>
            <a:r>
              <a:rPr lang="en-US" dirty="0"/>
              <a:t>(7))   # Output: False</a:t>
            </a:r>
          </a:p>
          <a:p>
            <a:pPr lvl="1"/>
            <a:endParaRPr lang="en-US" dirty="0"/>
          </a:p>
        </p:txBody>
      </p:sp>
      <p:pic>
        <p:nvPicPr>
          <p:cNvPr id="7" name="Picture 6"/>
          <p:cNvPicPr>
            <a:picLocks noChangeAspect="1"/>
          </p:cNvPicPr>
          <p:nvPr/>
        </p:nvPicPr>
        <p:blipFill>
          <a:blip r:embed="rId4"/>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259131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Rectangle 2"/>
          <p:cNvSpPr/>
          <p:nvPr/>
        </p:nvSpPr>
        <p:spPr>
          <a:xfrm>
            <a:off x="1780673" y="809721"/>
            <a:ext cx="8967537" cy="7294305"/>
          </a:xfrm>
          <a:prstGeom prst="rect">
            <a:avLst/>
          </a:prstGeom>
        </p:spPr>
        <p:txBody>
          <a:bodyPr wrap="square">
            <a:spAutoFit/>
          </a:bodyPr>
          <a:lstStyle/>
          <a:p>
            <a:r>
              <a:rPr lang="en-US" b="1" dirty="0"/>
              <a:t>Cryptography:</a:t>
            </a:r>
            <a:endParaRPr lang="en-US" dirty="0"/>
          </a:p>
          <a:p>
            <a:pPr lvl="1"/>
            <a:r>
              <a:rPr lang="en-US" dirty="0"/>
              <a:t>Bitwise operations play a crucial role in cryptographic algorithms. XOR operations, for instance, are used in encryption and decryption processes.</a:t>
            </a:r>
          </a:p>
          <a:p>
            <a:pPr lvl="1"/>
            <a:endParaRPr lang="en-US" dirty="0"/>
          </a:p>
          <a:p>
            <a:pPr lvl="3"/>
            <a:r>
              <a:rPr lang="en-IN" b="1" dirty="0">
                <a:solidFill>
                  <a:srgbClr val="0070C0"/>
                </a:solidFill>
              </a:rPr>
              <a:t># XOR encryption and decryption </a:t>
            </a:r>
          </a:p>
          <a:p>
            <a:pPr lvl="3"/>
            <a:r>
              <a:rPr lang="en-IN" dirty="0" err="1"/>
              <a:t>def</a:t>
            </a:r>
            <a:r>
              <a:rPr lang="en-IN" dirty="0"/>
              <a:t> </a:t>
            </a:r>
            <a:r>
              <a:rPr lang="en-IN" dirty="0" err="1"/>
              <a:t>xor_encrypt_decrypt</a:t>
            </a:r>
            <a:r>
              <a:rPr lang="en-IN" dirty="0"/>
              <a:t>(data, key): </a:t>
            </a:r>
          </a:p>
          <a:p>
            <a:pPr lvl="4"/>
            <a:r>
              <a:rPr lang="en-IN" dirty="0" err="1"/>
              <a:t>encrypted_data</a:t>
            </a:r>
            <a:r>
              <a:rPr lang="en-IN" dirty="0"/>
              <a:t> = data ^ key </a:t>
            </a:r>
          </a:p>
          <a:p>
            <a:pPr lvl="4"/>
            <a:r>
              <a:rPr lang="en-IN" dirty="0" err="1"/>
              <a:t>decrypted_data</a:t>
            </a:r>
            <a:r>
              <a:rPr lang="en-IN" dirty="0"/>
              <a:t> = </a:t>
            </a:r>
            <a:r>
              <a:rPr lang="en-IN" dirty="0" err="1"/>
              <a:t>encrypted_data</a:t>
            </a:r>
            <a:r>
              <a:rPr lang="en-IN" dirty="0"/>
              <a:t> ^ key </a:t>
            </a:r>
          </a:p>
          <a:p>
            <a:pPr lvl="4"/>
            <a:r>
              <a:rPr lang="en-IN" dirty="0"/>
              <a:t>return </a:t>
            </a:r>
            <a:r>
              <a:rPr lang="en-IN" dirty="0" err="1"/>
              <a:t>encrypted_data</a:t>
            </a:r>
            <a:r>
              <a:rPr lang="en-IN" dirty="0"/>
              <a:t>, </a:t>
            </a:r>
            <a:r>
              <a:rPr lang="en-IN" dirty="0" err="1"/>
              <a:t>decrypted_data</a:t>
            </a:r>
            <a:r>
              <a:rPr lang="en-IN" dirty="0"/>
              <a:t> </a:t>
            </a:r>
          </a:p>
          <a:p>
            <a:pPr lvl="4" indent="-481013"/>
            <a:r>
              <a:rPr lang="en-IN" dirty="0" err="1"/>
              <a:t>data_to_encrypt</a:t>
            </a:r>
            <a:r>
              <a:rPr lang="en-IN" dirty="0"/>
              <a:t> = 0b10101010 </a:t>
            </a:r>
          </a:p>
          <a:p>
            <a:pPr lvl="4" indent="-481013"/>
            <a:r>
              <a:rPr lang="en-IN" dirty="0" err="1"/>
              <a:t>encryption_key</a:t>
            </a:r>
            <a:r>
              <a:rPr lang="en-IN" dirty="0"/>
              <a:t> = 0b11001100 </a:t>
            </a:r>
          </a:p>
          <a:p>
            <a:pPr lvl="4" indent="-481013"/>
            <a:r>
              <a:rPr lang="en-IN" dirty="0"/>
              <a:t>encrypted, decrypted = </a:t>
            </a:r>
            <a:r>
              <a:rPr lang="en-IN" dirty="0" err="1"/>
              <a:t>xor_encrypt_decrypt</a:t>
            </a:r>
            <a:r>
              <a:rPr lang="en-IN" dirty="0"/>
              <a:t>(</a:t>
            </a:r>
            <a:r>
              <a:rPr lang="en-IN" dirty="0" err="1"/>
              <a:t>data_to_encrypt</a:t>
            </a:r>
            <a:r>
              <a:rPr lang="en-IN" dirty="0"/>
              <a:t>, </a:t>
            </a:r>
            <a:r>
              <a:rPr lang="en-IN" dirty="0" err="1"/>
              <a:t>encryption_key</a:t>
            </a:r>
            <a:r>
              <a:rPr lang="en-IN" dirty="0"/>
              <a:t>) </a:t>
            </a:r>
          </a:p>
          <a:p>
            <a:pPr lvl="4" indent="-481013"/>
            <a:r>
              <a:rPr lang="en-IN" dirty="0"/>
              <a:t>print(bin(encrypted)) # Output: 0b01100110 </a:t>
            </a:r>
          </a:p>
          <a:p>
            <a:pPr lvl="4" indent="-481013"/>
            <a:r>
              <a:rPr lang="en-IN" dirty="0"/>
              <a:t>print(bin(decrypted)) # Output: 0b10101010</a:t>
            </a:r>
            <a:endParaRPr lang="en-US" dirty="0"/>
          </a:p>
          <a:p>
            <a:pPr lvl="1"/>
            <a:endParaRPr lang="en-US" dirty="0"/>
          </a:p>
          <a:p>
            <a:r>
              <a:rPr lang="en-US" b="1" dirty="0"/>
              <a:t>Graphics Programming:</a:t>
            </a:r>
            <a:endParaRPr lang="en-US" dirty="0"/>
          </a:p>
          <a:p>
            <a:pPr lvl="1"/>
            <a:r>
              <a:rPr lang="en-US" dirty="0"/>
              <a:t>In graphics programming, bitwise operations can be employed for tasks such as pixel manipulation, color blending, and image processing.</a:t>
            </a:r>
          </a:p>
          <a:p>
            <a:pPr lvl="1"/>
            <a:endParaRPr lang="en-US" dirty="0"/>
          </a:p>
          <a:p>
            <a:pPr lvl="3"/>
            <a:r>
              <a:rPr lang="en-US" dirty="0"/>
              <a:t># Color blending using bitwise OR </a:t>
            </a:r>
          </a:p>
          <a:p>
            <a:pPr lvl="3"/>
            <a:r>
              <a:rPr lang="en-US" dirty="0" err="1"/>
              <a:t>def</a:t>
            </a:r>
            <a:r>
              <a:rPr lang="en-US" dirty="0"/>
              <a:t> </a:t>
            </a:r>
            <a:r>
              <a:rPr lang="en-US" dirty="0" err="1"/>
              <a:t>blend_colors</a:t>
            </a:r>
            <a:r>
              <a:rPr lang="en-US" dirty="0"/>
              <a:t>(color1, color2): </a:t>
            </a:r>
          </a:p>
          <a:p>
            <a:pPr lvl="3"/>
            <a:r>
              <a:rPr lang="en-US" dirty="0"/>
              <a:t>	return color1 | color2 </a:t>
            </a:r>
          </a:p>
          <a:p>
            <a:pPr lvl="3"/>
            <a:r>
              <a:rPr lang="en-US" dirty="0"/>
              <a:t>color1 = 0b11001100 </a:t>
            </a:r>
          </a:p>
          <a:p>
            <a:pPr lvl="3"/>
            <a:r>
              <a:rPr lang="en-US" dirty="0"/>
              <a:t>color2 = 0b00110011 </a:t>
            </a:r>
          </a:p>
          <a:p>
            <a:pPr lvl="3"/>
            <a:r>
              <a:rPr lang="en-US" dirty="0" err="1"/>
              <a:t>blended_color</a:t>
            </a:r>
            <a:r>
              <a:rPr lang="en-US" dirty="0"/>
              <a:t> = </a:t>
            </a:r>
            <a:r>
              <a:rPr lang="en-US" dirty="0" err="1"/>
              <a:t>blend_colors</a:t>
            </a:r>
            <a:r>
              <a:rPr lang="en-US" dirty="0"/>
              <a:t>(color1, color2) </a:t>
            </a:r>
          </a:p>
          <a:p>
            <a:pPr lvl="3"/>
            <a:r>
              <a:rPr lang="en-US" dirty="0"/>
              <a:t>print(bin(</a:t>
            </a:r>
            <a:r>
              <a:rPr lang="en-US" dirty="0" err="1"/>
              <a:t>blended_color</a:t>
            </a:r>
            <a:r>
              <a:rPr lang="en-US" dirty="0"/>
              <a:t>)) # Output: 0b11111111</a:t>
            </a:r>
          </a:p>
        </p:txBody>
      </p:sp>
      <p:sp>
        <p:nvSpPr>
          <p:cNvPr id="4" name="Text 2"/>
          <p:cNvSpPr/>
          <p:nvPr/>
        </p:nvSpPr>
        <p:spPr>
          <a:xfrm>
            <a:off x="1972188" y="115348"/>
            <a:ext cx="7985760" cy="694373"/>
          </a:xfrm>
          <a:prstGeom prst="rect">
            <a:avLst/>
          </a:prstGeom>
          <a:noFill/>
          <a:ln/>
        </p:spPr>
        <p:txBody>
          <a:bodyPr wrap="none" rtlCol="0" anchor="t"/>
          <a:lstStyle/>
          <a:p>
            <a:pPr>
              <a:lnSpc>
                <a:spcPts val="5468"/>
              </a:lnSpc>
            </a:pPr>
            <a:r>
              <a:rPr lang="en-US" sz="4374" dirty="0">
                <a:solidFill>
                  <a:srgbClr val="1B1B27"/>
                </a:solidFill>
                <a:latin typeface="Raleway" pitchFamily="34" charset="0"/>
                <a:ea typeface="Raleway" pitchFamily="34" charset="-122"/>
                <a:cs typeface="Raleway" pitchFamily="34" charset="-120"/>
              </a:rPr>
              <a:t>Bitwise </a:t>
            </a:r>
            <a:r>
              <a:rPr lang="en-US" sz="4400" b="1" dirty="0"/>
              <a:t>Real Case Applications:</a:t>
            </a:r>
            <a:endParaRPr lang="en-US" sz="4400" dirty="0"/>
          </a:p>
          <a:p>
            <a:pPr marL="0" indent="0">
              <a:lnSpc>
                <a:spcPts val="5468"/>
              </a:lnSpc>
              <a:buNone/>
            </a:pPr>
            <a:endParaRPr lang="en-US" sz="4374" dirty="0"/>
          </a:p>
        </p:txBody>
      </p:sp>
      <p:pic>
        <p:nvPicPr>
          <p:cNvPr id="5" name="Picture 4"/>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88048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174172"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6" name="Text 2"/>
          <p:cNvSpPr/>
          <p:nvPr/>
        </p:nvSpPr>
        <p:spPr>
          <a:xfrm>
            <a:off x="5333010" y="107327"/>
            <a:ext cx="7985760" cy="694373"/>
          </a:xfrm>
          <a:prstGeom prst="rect">
            <a:avLst/>
          </a:prstGeom>
          <a:noFill/>
          <a:ln/>
        </p:spPr>
        <p:txBody>
          <a:bodyPr wrap="none" rtlCol="0" anchor="t"/>
          <a:lstStyle/>
          <a:p>
            <a:pPr>
              <a:lnSpc>
                <a:spcPts val="5468"/>
              </a:lnSpc>
            </a:pPr>
            <a:r>
              <a:rPr lang="en-US" sz="4374" dirty="0">
                <a:solidFill>
                  <a:srgbClr val="1B1B27"/>
                </a:solidFill>
                <a:latin typeface="Raleway" pitchFamily="34" charset="0"/>
                <a:ea typeface="Raleway" pitchFamily="34" charset="-122"/>
                <a:cs typeface="Raleway" pitchFamily="34" charset="-120"/>
              </a:rPr>
              <a:t>Bitwise </a:t>
            </a:r>
            <a:r>
              <a:rPr lang="en-US" sz="4400" b="1" dirty="0"/>
              <a:t>Real Case Applications:</a:t>
            </a:r>
            <a:endParaRPr lang="en-US" sz="4400" dirty="0"/>
          </a:p>
          <a:p>
            <a:pPr marL="0" indent="0">
              <a:lnSpc>
                <a:spcPts val="5468"/>
              </a:lnSpc>
              <a:buNone/>
            </a:pPr>
            <a:endParaRPr lang="en-US" sz="4374" dirty="0"/>
          </a:p>
        </p:txBody>
      </p:sp>
      <p:sp>
        <p:nvSpPr>
          <p:cNvPr id="7" name="TextBox 6"/>
          <p:cNvSpPr txBox="1"/>
          <p:nvPr/>
        </p:nvSpPr>
        <p:spPr>
          <a:xfrm>
            <a:off x="4852737" y="1491916"/>
            <a:ext cx="9200147" cy="3970318"/>
          </a:xfrm>
          <a:prstGeom prst="rect">
            <a:avLst/>
          </a:prstGeom>
          <a:noFill/>
        </p:spPr>
        <p:txBody>
          <a:bodyPr wrap="square" rtlCol="0">
            <a:spAutoFit/>
          </a:bodyPr>
          <a:lstStyle/>
          <a:p>
            <a:r>
              <a:rPr lang="en-US" b="1" dirty="0"/>
              <a:t>Network Programming:</a:t>
            </a:r>
            <a:endParaRPr lang="en-US" dirty="0"/>
          </a:p>
          <a:p>
            <a:pPr lvl="1"/>
            <a:r>
              <a:rPr lang="en-US" dirty="0"/>
              <a:t>Bitwise operations are used in networking to manipulate and analyze network protocols at the binary level. For example, in </a:t>
            </a:r>
            <a:r>
              <a:rPr lang="en-US" dirty="0" err="1"/>
              <a:t>subnetting</a:t>
            </a:r>
            <a:r>
              <a:rPr lang="en-US" dirty="0"/>
              <a:t> and IP address manipulation, Check if a specific flag is set in a network packet.</a:t>
            </a:r>
          </a:p>
          <a:p>
            <a:pPr lvl="1"/>
            <a:endParaRPr lang="en-US" dirty="0"/>
          </a:p>
          <a:p>
            <a:pPr lvl="1"/>
            <a:endParaRPr lang="en-US" dirty="0"/>
          </a:p>
          <a:p>
            <a:r>
              <a:rPr lang="en-US" b="1" dirty="0"/>
              <a:t>File Compression:</a:t>
            </a:r>
            <a:endParaRPr lang="en-US" dirty="0"/>
          </a:p>
          <a:p>
            <a:pPr lvl="1"/>
            <a:r>
              <a:rPr lang="en-US" dirty="0"/>
              <a:t>Bitwise operations are utilized in file compression algorithms, where individual bits are manipulated to represent patterns and compress data.</a:t>
            </a:r>
          </a:p>
          <a:p>
            <a:pPr lvl="1"/>
            <a:endParaRPr lang="en-US" dirty="0"/>
          </a:p>
          <a:p>
            <a:pPr lvl="1"/>
            <a:endParaRPr lang="en-US" dirty="0"/>
          </a:p>
          <a:p>
            <a:r>
              <a:rPr lang="en-US" b="1" dirty="0"/>
              <a:t>Embedded Systems:</a:t>
            </a:r>
            <a:endParaRPr lang="en-US" dirty="0"/>
          </a:p>
          <a:p>
            <a:pPr lvl="1"/>
            <a:r>
              <a:rPr lang="en-US" dirty="0"/>
              <a:t>In embedded systems programming, where resources are often limited, bitwise operations can be used to efficiently control hardware registers and manage memory.</a:t>
            </a:r>
          </a:p>
        </p:txBody>
      </p:sp>
      <p:pic>
        <p:nvPicPr>
          <p:cNvPr id="8" name="Picture 7"/>
          <p:cNvPicPr>
            <a:picLocks noChangeAspect="1"/>
          </p:cNvPicPr>
          <p:nvPr/>
        </p:nvPicPr>
        <p:blipFill>
          <a:blip r:embed="rId4"/>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3332776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821267"/>
            <a:ext cx="9306401"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Examples of Bit Manipulation in Coding Challenges</a:t>
            </a:r>
            <a:endParaRPr lang="en-US" sz="4374" dirty="0"/>
          </a:p>
        </p:txBody>
      </p:sp>
      <p:sp>
        <p:nvSpPr>
          <p:cNvPr id="6" name="Shape 3"/>
          <p:cNvSpPr/>
          <p:nvPr/>
        </p:nvSpPr>
        <p:spPr>
          <a:xfrm>
            <a:off x="833199" y="3508177"/>
            <a:ext cx="499943" cy="499943"/>
          </a:xfrm>
          <a:prstGeom prst="roundRect">
            <a:avLst>
              <a:gd name="adj" fmla="val 20000"/>
            </a:avLst>
          </a:prstGeom>
          <a:solidFill>
            <a:srgbClr val="E1E1EA"/>
          </a:solidFill>
          <a:ln w="13811">
            <a:solidFill>
              <a:srgbClr val="C3C3D5"/>
            </a:solidFill>
            <a:prstDash val="solid"/>
          </a:ln>
        </p:spPr>
        <p:txBody>
          <a:bodyPr/>
          <a:lstStyle/>
          <a:p>
            <a:endParaRPr lang="en-US"/>
          </a:p>
        </p:txBody>
      </p:sp>
      <p:sp>
        <p:nvSpPr>
          <p:cNvPr id="7" name="Text 4"/>
          <p:cNvSpPr/>
          <p:nvPr/>
        </p:nvSpPr>
        <p:spPr>
          <a:xfrm>
            <a:off x="1010722" y="3549848"/>
            <a:ext cx="1447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8" name="Text 5"/>
          <p:cNvSpPr/>
          <p:nvPr/>
        </p:nvSpPr>
        <p:spPr>
          <a:xfrm>
            <a:off x="1555313" y="3584496"/>
            <a:ext cx="417576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Application of Bitwise Operations</a:t>
            </a:r>
            <a:endParaRPr lang="en-US" sz="2187" dirty="0"/>
          </a:p>
        </p:txBody>
      </p:sp>
      <p:sp>
        <p:nvSpPr>
          <p:cNvPr id="9" name="Text 6"/>
          <p:cNvSpPr/>
          <p:nvPr/>
        </p:nvSpPr>
        <p:spPr>
          <a:xfrm>
            <a:off x="1555313" y="4153853"/>
            <a:ext cx="8584287"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See how bitwise operations can be applied to solve common coding problems such as GCD calculations and power sets.</a:t>
            </a:r>
            <a:endParaRPr lang="en-US" sz="1750" dirty="0"/>
          </a:p>
        </p:txBody>
      </p:sp>
      <p:sp>
        <p:nvSpPr>
          <p:cNvPr id="10" name="Shape 7"/>
          <p:cNvSpPr/>
          <p:nvPr/>
        </p:nvSpPr>
        <p:spPr>
          <a:xfrm>
            <a:off x="833199" y="5260419"/>
            <a:ext cx="499943" cy="499943"/>
          </a:xfrm>
          <a:prstGeom prst="roundRect">
            <a:avLst>
              <a:gd name="adj" fmla="val 20000"/>
            </a:avLst>
          </a:prstGeom>
          <a:solidFill>
            <a:srgbClr val="E1E1EA"/>
          </a:solidFill>
          <a:ln w="13811">
            <a:solidFill>
              <a:srgbClr val="C3C3D5"/>
            </a:solidFill>
            <a:prstDash val="solid"/>
          </a:ln>
        </p:spPr>
        <p:txBody>
          <a:bodyPr/>
          <a:lstStyle/>
          <a:p>
            <a:endParaRPr lang="en-US"/>
          </a:p>
        </p:txBody>
      </p:sp>
      <p:sp>
        <p:nvSpPr>
          <p:cNvPr id="11" name="Text 8"/>
          <p:cNvSpPr/>
          <p:nvPr/>
        </p:nvSpPr>
        <p:spPr>
          <a:xfrm>
            <a:off x="995482" y="5302091"/>
            <a:ext cx="17526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2" name="Text 9"/>
          <p:cNvSpPr/>
          <p:nvPr/>
        </p:nvSpPr>
        <p:spPr>
          <a:xfrm>
            <a:off x="1555313" y="5336738"/>
            <a:ext cx="364998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Exploring Problem Scenarios</a:t>
            </a:r>
            <a:endParaRPr lang="en-US" sz="2187" dirty="0"/>
          </a:p>
        </p:txBody>
      </p:sp>
      <p:sp>
        <p:nvSpPr>
          <p:cNvPr id="13" name="Text 10"/>
          <p:cNvSpPr/>
          <p:nvPr/>
        </p:nvSpPr>
        <p:spPr>
          <a:xfrm>
            <a:off x="1555313" y="5906095"/>
            <a:ext cx="8584287"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Dive into real-world problem scenarios where bit manipulation techniques can be effectively employed.</a:t>
            </a:r>
            <a:endParaRPr lang="en-US" sz="1750" dirty="0"/>
          </a:p>
        </p:txBody>
      </p:sp>
      <p:pic>
        <p:nvPicPr>
          <p:cNvPr id="14" name="Picture 13"/>
          <p:cNvPicPr>
            <a:picLocks noChangeAspect="1"/>
          </p:cNvPicPr>
          <p:nvPr/>
        </p:nvPicPr>
        <p:blipFill>
          <a:blip r:embed="rId4"/>
          <a:stretch>
            <a:fillRect/>
          </a:stretch>
        </p:blipFill>
        <p:spPr>
          <a:xfrm>
            <a:off x="13532999" y="10886"/>
            <a:ext cx="1097401" cy="5576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63902" y="0"/>
            <a:ext cx="3657600" cy="8229600"/>
          </a:xfrm>
          <a:prstGeom prst="rect">
            <a:avLst/>
          </a:prstGeom>
        </p:spPr>
      </p:pic>
      <p:sp>
        <p:nvSpPr>
          <p:cNvPr id="3" name="Text 2"/>
          <p:cNvSpPr/>
          <p:nvPr/>
        </p:nvSpPr>
        <p:spPr>
          <a:xfrm>
            <a:off x="5237743" y="0"/>
            <a:ext cx="7327044" cy="521368"/>
          </a:xfrm>
          <a:prstGeom prst="rect">
            <a:avLst/>
          </a:prstGeom>
          <a:noFill/>
          <a:ln/>
        </p:spPr>
        <p:txBody>
          <a:bodyPr wrap="none" rtlCol="0" anchor="t"/>
          <a:lstStyle/>
          <a:p>
            <a:pPr>
              <a:lnSpc>
                <a:spcPts val="5468"/>
              </a:lnSpc>
            </a:pPr>
            <a:r>
              <a:rPr lang="en-US" sz="3600" dirty="0">
                <a:solidFill>
                  <a:srgbClr val="1B1B27"/>
                </a:solidFill>
                <a:latin typeface="Raleway" pitchFamily="34" charset="0"/>
                <a:ea typeface="Raleway" pitchFamily="34" charset="-122"/>
                <a:cs typeface="Raleway" pitchFamily="34" charset="-120"/>
              </a:rPr>
              <a:t>Bitwise </a:t>
            </a:r>
            <a:r>
              <a:rPr lang="en-US" sz="3600" b="1" dirty="0"/>
              <a:t>Programming Tips and Tricks:</a:t>
            </a:r>
            <a:endParaRPr lang="en-US" sz="3600" dirty="0"/>
          </a:p>
          <a:p>
            <a:pPr marL="0" indent="0">
              <a:lnSpc>
                <a:spcPts val="5468"/>
              </a:lnSpc>
              <a:buNone/>
            </a:pPr>
            <a:endParaRPr lang="en-US" sz="4374" dirty="0"/>
          </a:p>
        </p:txBody>
      </p:sp>
      <p:sp>
        <p:nvSpPr>
          <p:cNvPr id="4" name="Rectangle 3"/>
          <p:cNvSpPr/>
          <p:nvPr/>
        </p:nvSpPr>
        <p:spPr>
          <a:xfrm>
            <a:off x="5804181" y="1246016"/>
            <a:ext cx="3283848" cy="2031325"/>
          </a:xfrm>
          <a:prstGeom prst="rect">
            <a:avLst/>
          </a:prstGeom>
        </p:spPr>
        <p:txBody>
          <a:bodyPr wrap="none">
            <a:spAutoFit/>
          </a:bodyPr>
          <a:lstStyle/>
          <a:p>
            <a:pPr marL="342900" indent="-342900">
              <a:buAutoNum type="arabicPeriod"/>
            </a:pPr>
            <a:r>
              <a:rPr lang="en-IN" b="1" dirty="0">
                <a:latin typeface="Söhne"/>
              </a:rPr>
              <a:t>Swapping Two Variables:</a:t>
            </a:r>
          </a:p>
          <a:p>
            <a:pPr lvl="1"/>
            <a:endParaRPr lang="en-US" dirty="0">
              <a:latin typeface="Söhne"/>
            </a:endParaRPr>
          </a:p>
          <a:p>
            <a:pPr lvl="1"/>
            <a:r>
              <a:rPr lang="en-US" dirty="0">
                <a:latin typeface="Söhne"/>
              </a:rPr>
              <a:t>void swap(</a:t>
            </a:r>
            <a:r>
              <a:rPr lang="en-US" dirty="0" err="1">
                <a:latin typeface="Söhne"/>
              </a:rPr>
              <a:t>int</a:t>
            </a:r>
            <a:r>
              <a:rPr lang="en-US" dirty="0">
                <a:latin typeface="Söhne"/>
              </a:rPr>
              <a:t> *a, </a:t>
            </a:r>
            <a:r>
              <a:rPr lang="en-US" dirty="0" err="1">
                <a:latin typeface="Söhne"/>
              </a:rPr>
              <a:t>int</a:t>
            </a:r>
            <a:r>
              <a:rPr lang="en-US" dirty="0">
                <a:latin typeface="Söhne"/>
              </a:rPr>
              <a:t> *b) {</a:t>
            </a:r>
          </a:p>
          <a:p>
            <a:pPr lvl="1"/>
            <a:r>
              <a:rPr lang="en-US" dirty="0">
                <a:latin typeface="Söhne"/>
              </a:rPr>
              <a:t>    *a ^= *b;</a:t>
            </a:r>
          </a:p>
          <a:p>
            <a:pPr lvl="1"/>
            <a:r>
              <a:rPr lang="en-US" dirty="0">
                <a:latin typeface="Söhne"/>
              </a:rPr>
              <a:t>    *b ^= *a;</a:t>
            </a:r>
          </a:p>
          <a:p>
            <a:pPr lvl="1"/>
            <a:r>
              <a:rPr lang="en-US" dirty="0">
                <a:latin typeface="Söhne"/>
              </a:rPr>
              <a:t>    *a ^= *b;</a:t>
            </a:r>
          </a:p>
          <a:p>
            <a:pPr lvl="1"/>
            <a:r>
              <a:rPr lang="en-US" dirty="0">
                <a:latin typeface="Söhne"/>
              </a:rPr>
              <a:t>}</a:t>
            </a:r>
            <a:endParaRPr lang="en-IN" i="0" dirty="0">
              <a:effectLst/>
              <a:latin typeface="Söhne"/>
            </a:endParaRPr>
          </a:p>
        </p:txBody>
      </p:sp>
      <p:pic>
        <p:nvPicPr>
          <p:cNvPr id="5" name="Picture 4"/>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140452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Text 2"/>
          <p:cNvSpPr/>
          <p:nvPr/>
        </p:nvSpPr>
        <p:spPr>
          <a:xfrm>
            <a:off x="1804737" y="1"/>
            <a:ext cx="7327044" cy="521368"/>
          </a:xfrm>
          <a:prstGeom prst="rect">
            <a:avLst/>
          </a:prstGeom>
          <a:noFill/>
          <a:ln/>
        </p:spPr>
        <p:txBody>
          <a:bodyPr wrap="none" rtlCol="0" anchor="t"/>
          <a:lstStyle/>
          <a:p>
            <a:pPr>
              <a:lnSpc>
                <a:spcPts val="5468"/>
              </a:lnSpc>
            </a:pPr>
            <a:r>
              <a:rPr lang="en-US" sz="3600" dirty="0">
                <a:solidFill>
                  <a:srgbClr val="1B1B27"/>
                </a:solidFill>
                <a:latin typeface="Raleway" pitchFamily="34" charset="0"/>
                <a:ea typeface="Raleway" pitchFamily="34" charset="-122"/>
                <a:cs typeface="Raleway" pitchFamily="34" charset="-120"/>
              </a:rPr>
              <a:t>Bitwise </a:t>
            </a:r>
            <a:r>
              <a:rPr lang="en-US" sz="3600" b="1" dirty="0"/>
              <a:t>Programming Tips and Tricks:</a:t>
            </a:r>
            <a:endParaRPr lang="en-US" sz="3600" dirty="0"/>
          </a:p>
          <a:p>
            <a:pPr marL="0" indent="0">
              <a:lnSpc>
                <a:spcPts val="5468"/>
              </a:lnSpc>
              <a:buNone/>
            </a:pPr>
            <a:endParaRPr lang="en-US" sz="4374" dirty="0"/>
          </a:p>
        </p:txBody>
      </p:sp>
      <p:sp>
        <p:nvSpPr>
          <p:cNvPr id="4" name="Rectangle 3"/>
          <p:cNvSpPr/>
          <p:nvPr/>
        </p:nvSpPr>
        <p:spPr>
          <a:xfrm>
            <a:off x="3595819" y="1226857"/>
            <a:ext cx="4897495" cy="1477328"/>
          </a:xfrm>
          <a:prstGeom prst="rect">
            <a:avLst/>
          </a:prstGeom>
        </p:spPr>
        <p:txBody>
          <a:bodyPr wrap="none">
            <a:spAutoFit/>
          </a:bodyPr>
          <a:lstStyle/>
          <a:p>
            <a:r>
              <a:rPr lang="en-US" b="1" dirty="0"/>
              <a:t>2. Check if a Number is Power of 2:</a:t>
            </a:r>
          </a:p>
          <a:p>
            <a:pPr lvl="1"/>
            <a:endParaRPr lang="en-US" dirty="0">
              <a:latin typeface="Söhne"/>
            </a:endParaRPr>
          </a:p>
          <a:p>
            <a:pPr lvl="1"/>
            <a:r>
              <a:rPr lang="en-US" dirty="0" err="1">
                <a:latin typeface="Söhne"/>
              </a:rPr>
              <a:t>int</a:t>
            </a:r>
            <a:r>
              <a:rPr lang="en-US" dirty="0">
                <a:latin typeface="Söhne"/>
              </a:rPr>
              <a:t> </a:t>
            </a:r>
            <a:r>
              <a:rPr lang="en-US" dirty="0" err="1">
                <a:latin typeface="Söhne"/>
              </a:rPr>
              <a:t>is_power_of_two</a:t>
            </a:r>
            <a:r>
              <a:rPr lang="en-US" dirty="0">
                <a:latin typeface="Söhne"/>
              </a:rPr>
              <a:t>(unsigned </a:t>
            </a:r>
            <a:r>
              <a:rPr lang="en-US" dirty="0" err="1">
                <a:latin typeface="Söhne"/>
              </a:rPr>
              <a:t>int</a:t>
            </a:r>
            <a:r>
              <a:rPr lang="en-US" dirty="0">
                <a:latin typeface="Söhne"/>
              </a:rPr>
              <a:t> x) { </a:t>
            </a:r>
          </a:p>
          <a:p>
            <a:pPr lvl="1"/>
            <a:r>
              <a:rPr lang="en-US" dirty="0">
                <a:latin typeface="Söhne"/>
              </a:rPr>
              <a:t>	return (x != 0) &amp;&amp; ((x &amp; (x - 1)) == 0); </a:t>
            </a:r>
          </a:p>
          <a:p>
            <a:pPr lvl="1"/>
            <a:r>
              <a:rPr lang="en-US" dirty="0">
                <a:latin typeface="Söhne"/>
              </a:rPr>
              <a:t>}</a:t>
            </a:r>
            <a:endParaRPr lang="en-IN" dirty="0">
              <a:latin typeface="Söhne"/>
            </a:endParaRPr>
          </a:p>
        </p:txBody>
      </p:sp>
      <p:pic>
        <p:nvPicPr>
          <p:cNvPr id="5" name="Picture 4"/>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263316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58157"/>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96259" y="719550"/>
            <a:ext cx="918210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Introduction to Algorithmic Thinking</a:t>
            </a:r>
            <a:endParaRPr lang="en-US" sz="4374" dirty="0"/>
          </a:p>
        </p:txBody>
      </p:sp>
      <p:sp>
        <p:nvSpPr>
          <p:cNvPr id="6" name="Shape 3"/>
          <p:cNvSpPr/>
          <p:nvPr/>
        </p:nvSpPr>
        <p:spPr>
          <a:xfrm>
            <a:off x="896259" y="1920771"/>
            <a:ext cx="499943" cy="499943"/>
          </a:xfrm>
          <a:prstGeom prst="roundRect">
            <a:avLst>
              <a:gd name="adj" fmla="val 20000"/>
            </a:avLst>
          </a:prstGeom>
          <a:solidFill>
            <a:srgbClr val="E1E1EA"/>
          </a:solidFill>
          <a:ln w="13811">
            <a:solidFill>
              <a:srgbClr val="C3C3D5"/>
            </a:solidFill>
            <a:prstDash val="solid"/>
          </a:ln>
        </p:spPr>
        <p:txBody>
          <a:bodyPr/>
          <a:lstStyle/>
          <a:p>
            <a:endParaRPr lang="en-US"/>
          </a:p>
        </p:txBody>
      </p:sp>
      <p:sp>
        <p:nvSpPr>
          <p:cNvPr id="7" name="Text 4"/>
          <p:cNvSpPr/>
          <p:nvPr/>
        </p:nvSpPr>
        <p:spPr>
          <a:xfrm>
            <a:off x="1073782" y="1962443"/>
            <a:ext cx="14478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8" name="Text 5"/>
          <p:cNvSpPr/>
          <p:nvPr/>
        </p:nvSpPr>
        <p:spPr>
          <a:xfrm>
            <a:off x="1618373" y="1997090"/>
            <a:ext cx="4686300" cy="347186"/>
          </a:xfrm>
          <a:prstGeom prst="rect">
            <a:avLst/>
          </a:prstGeom>
          <a:noFill/>
          <a:ln/>
        </p:spPr>
        <p:txBody>
          <a:bodyPr wrap="none" rtlCol="0" anchor="t"/>
          <a:lstStyle/>
          <a:p>
            <a:pPr marL="0" indent="0">
              <a:lnSpc>
                <a:spcPts val="2734"/>
              </a:lnSpc>
              <a:buNone/>
            </a:pPr>
            <a:r>
              <a:rPr lang="en-US" sz="2187" spc="300" dirty="0">
                <a:solidFill>
                  <a:srgbClr val="3C3939"/>
                </a:solidFill>
                <a:latin typeface="Raleway" pitchFamily="34" charset="0"/>
                <a:ea typeface="Raleway" pitchFamily="34" charset="-122"/>
                <a:cs typeface="Raleway" pitchFamily="34" charset="-120"/>
              </a:rPr>
              <a:t>Importance of Problem-Solving Skills</a:t>
            </a:r>
          </a:p>
        </p:txBody>
      </p:sp>
      <p:sp>
        <p:nvSpPr>
          <p:cNvPr id="9" name="Text 6"/>
          <p:cNvSpPr/>
          <p:nvPr/>
        </p:nvSpPr>
        <p:spPr>
          <a:xfrm>
            <a:off x="1618373" y="2566447"/>
            <a:ext cx="8584287"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Learn why problem-solving skills are crucial in coding interviews and how they contribute to better algorithmic thinking.</a:t>
            </a:r>
            <a:endParaRPr lang="en-US" sz="1750" dirty="0"/>
          </a:p>
        </p:txBody>
      </p:sp>
      <p:sp>
        <p:nvSpPr>
          <p:cNvPr id="10" name="Shape 7"/>
          <p:cNvSpPr/>
          <p:nvPr/>
        </p:nvSpPr>
        <p:spPr>
          <a:xfrm>
            <a:off x="896259" y="3673014"/>
            <a:ext cx="499943" cy="499943"/>
          </a:xfrm>
          <a:prstGeom prst="roundRect">
            <a:avLst>
              <a:gd name="adj" fmla="val 20000"/>
            </a:avLst>
          </a:prstGeom>
          <a:solidFill>
            <a:srgbClr val="E1E1EA"/>
          </a:solidFill>
          <a:ln w="13811">
            <a:solidFill>
              <a:srgbClr val="C3C3D5"/>
            </a:solidFill>
            <a:prstDash val="solid"/>
          </a:ln>
        </p:spPr>
        <p:txBody>
          <a:bodyPr/>
          <a:lstStyle/>
          <a:p>
            <a:endParaRPr lang="en-US"/>
          </a:p>
        </p:txBody>
      </p:sp>
      <p:sp>
        <p:nvSpPr>
          <p:cNvPr id="11" name="Text 8"/>
          <p:cNvSpPr/>
          <p:nvPr/>
        </p:nvSpPr>
        <p:spPr>
          <a:xfrm>
            <a:off x="1058542" y="3714686"/>
            <a:ext cx="17526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2" name="Text 9"/>
          <p:cNvSpPr/>
          <p:nvPr/>
        </p:nvSpPr>
        <p:spPr>
          <a:xfrm>
            <a:off x="1618373" y="3749333"/>
            <a:ext cx="5509260" cy="347186"/>
          </a:xfrm>
          <a:prstGeom prst="rect">
            <a:avLst/>
          </a:prstGeom>
          <a:noFill/>
          <a:ln/>
        </p:spPr>
        <p:txBody>
          <a:bodyPr wrap="none" rtlCol="0" anchor="t"/>
          <a:lstStyle/>
          <a:p>
            <a:pPr>
              <a:lnSpc>
                <a:spcPts val="2734"/>
              </a:lnSpc>
            </a:pPr>
            <a:r>
              <a:rPr lang="en-US" sz="2187" spc="300" dirty="0">
                <a:solidFill>
                  <a:srgbClr val="3C3939"/>
                </a:solidFill>
                <a:latin typeface="Raleway" pitchFamily="34" charset="0"/>
                <a:ea typeface="Raleway" pitchFamily="34" charset="-122"/>
                <a:cs typeface="Raleway" pitchFamily="34" charset="-120"/>
              </a:rPr>
              <a:t>Understanding Time and Space Complexity</a:t>
            </a:r>
          </a:p>
        </p:txBody>
      </p:sp>
      <p:sp>
        <p:nvSpPr>
          <p:cNvPr id="13" name="Text 10"/>
          <p:cNvSpPr/>
          <p:nvPr/>
        </p:nvSpPr>
        <p:spPr>
          <a:xfrm>
            <a:off x="1618373" y="4318690"/>
            <a:ext cx="8584287"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Gain a solid understanding of time and space complexity and how it affects the efficiency of algorithms.</a:t>
            </a:r>
            <a:endParaRPr lang="en-US" sz="1750" dirty="0"/>
          </a:p>
        </p:txBody>
      </p:sp>
      <p:sp>
        <p:nvSpPr>
          <p:cNvPr id="14" name="Shape 7"/>
          <p:cNvSpPr/>
          <p:nvPr/>
        </p:nvSpPr>
        <p:spPr>
          <a:xfrm>
            <a:off x="933044" y="5359921"/>
            <a:ext cx="499943" cy="499943"/>
          </a:xfrm>
          <a:prstGeom prst="roundRect">
            <a:avLst>
              <a:gd name="adj" fmla="val 20000"/>
            </a:avLst>
          </a:prstGeom>
          <a:solidFill>
            <a:srgbClr val="E1E1EA"/>
          </a:solidFill>
          <a:ln w="13811">
            <a:solidFill>
              <a:srgbClr val="C3C3D5"/>
            </a:solidFill>
            <a:prstDash val="solid"/>
          </a:ln>
        </p:spPr>
        <p:txBody>
          <a:bodyPr/>
          <a:lstStyle/>
          <a:p>
            <a:endParaRPr lang="en-US"/>
          </a:p>
        </p:txBody>
      </p:sp>
      <p:sp>
        <p:nvSpPr>
          <p:cNvPr id="15" name="Text 9"/>
          <p:cNvSpPr/>
          <p:nvPr/>
        </p:nvSpPr>
        <p:spPr>
          <a:xfrm>
            <a:off x="1655158" y="5436240"/>
            <a:ext cx="5509260" cy="347186"/>
          </a:xfrm>
          <a:prstGeom prst="rect">
            <a:avLst/>
          </a:prstGeom>
          <a:noFill/>
          <a:ln/>
        </p:spPr>
        <p:txBody>
          <a:bodyPr wrap="none" rtlCol="0" anchor="t"/>
          <a:lstStyle/>
          <a:p>
            <a:pPr marL="0" indent="0">
              <a:lnSpc>
                <a:spcPts val="2734"/>
              </a:lnSpc>
              <a:buNone/>
            </a:pPr>
            <a:r>
              <a:rPr lang="en-US" sz="2187" spc="300" dirty="0">
                <a:solidFill>
                  <a:srgbClr val="3C3939"/>
                </a:solidFill>
                <a:latin typeface="Raleway" pitchFamily="34" charset="0"/>
                <a:ea typeface="Raleway" pitchFamily="34" charset="-122"/>
                <a:cs typeface="Raleway" pitchFamily="34" charset="-120"/>
              </a:rPr>
              <a:t>Understanding Various Errors</a:t>
            </a:r>
          </a:p>
        </p:txBody>
      </p:sp>
      <p:sp>
        <p:nvSpPr>
          <p:cNvPr id="16" name="Text 10"/>
          <p:cNvSpPr/>
          <p:nvPr/>
        </p:nvSpPr>
        <p:spPr>
          <a:xfrm>
            <a:off x="1655158" y="6005597"/>
            <a:ext cx="8584287"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Identification of programming errors, its significance, and the handling mechanism is important.</a:t>
            </a:r>
            <a:endParaRPr lang="en-US" sz="1750" dirty="0"/>
          </a:p>
        </p:txBody>
      </p:sp>
      <p:sp>
        <p:nvSpPr>
          <p:cNvPr id="17" name="Text 8"/>
          <p:cNvSpPr/>
          <p:nvPr/>
        </p:nvSpPr>
        <p:spPr>
          <a:xfrm>
            <a:off x="1095385" y="5401592"/>
            <a:ext cx="175260"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pic>
        <p:nvPicPr>
          <p:cNvPr id="18" name="Picture 17"/>
          <p:cNvPicPr>
            <a:picLocks noChangeAspect="1"/>
          </p:cNvPicPr>
          <p:nvPr/>
        </p:nvPicPr>
        <p:blipFill>
          <a:blip r:embed="rId4"/>
          <a:stretch>
            <a:fillRect/>
          </a:stretch>
        </p:blipFill>
        <p:spPr>
          <a:xfrm>
            <a:off x="13532999" y="10886"/>
            <a:ext cx="1097401" cy="5576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1"/>
            <a:ext cx="3657600" cy="8229600"/>
          </a:xfrm>
          <a:prstGeom prst="rect">
            <a:avLst/>
          </a:prstGeom>
        </p:spPr>
      </p:pic>
      <p:sp>
        <p:nvSpPr>
          <p:cNvPr id="3" name="Text 2"/>
          <p:cNvSpPr/>
          <p:nvPr/>
        </p:nvSpPr>
        <p:spPr>
          <a:xfrm>
            <a:off x="4918873" y="0"/>
            <a:ext cx="7327044" cy="521368"/>
          </a:xfrm>
          <a:prstGeom prst="rect">
            <a:avLst/>
          </a:prstGeom>
          <a:noFill/>
          <a:ln/>
        </p:spPr>
        <p:txBody>
          <a:bodyPr wrap="none" rtlCol="0" anchor="t"/>
          <a:lstStyle/>
          <a:p>
            <a:pPr>
              <a:lnSpc>
                <a:spcPts val="5468"/>
              </a:lnSpc>
            </a:pPr>
            <a:r>
              <a:rPr lang="en-US" sz="3600" dirty="0">
                <a:solidFill>
                  <a:srgbClr val="1B1B27"/>
                </a:solidFill>
                <a:latin typeface="Raleway" pitchFamily="34" charset="0"/>
                <a:ea typeface="Raleway" pitchFamily="34" charset="-122"/>
                <a:cs typeface="Raleway" pitchFamily="34" charset="-120"/>
              </a:rPr>
              <a:t>Bitwise </a:t>
            </a:r>
            <a:r>
              <a:rPr lang="en-US" sz="3600" b="1" dirty="0"/>
              <a:t>Programming Tips and Tricks:</a:t>
            </a:r>
            <a:endParaRPr lang="en-US" sz="3600" dirty="0"/>
          </a:p>
          <a:p>
            <a:pPr marL="0" indent="0">
              <a:lnSpc>
                <a:spcPts val="5468"/>
              </a:lnSpc>
              <a:buNone/>
            </a:pPr>
            <a:endParaRPr lang="en-US" sz="4374" dirty="0"/>
          </a:p>
        </p:txBody>
      </p:sp>
      <p:sp>
        <p:nvSpPr>
          <p:cNvPr id="4" name="Rectangle 3"/>
          <p:cNvSpPr/>
          <p:nvPr/>
        </p:nvSpPr>
        <p:spPr>
          <a:xfrm>
            <a:off x="6339019" y="1226857"/>
            <a:ext cx="4172937" cy="2862322"/>
          </a:xfrm>
          <a:prstGeom prst="rect">
            <a:avLst/>
          </a:prstGeom>
        </p:spPr>
        <p:txBody>
          <a:bodyPr wrap="none">
            <a:spAutoFit/>
          </a:bodyPr>
          <a:lstStyle/>
          <a:p>
            <a:r>
              <a:rPr lang="en-US" b="1" dirty="0"/>
              <a:t>3. Count Set Bits (Hamming Weight):</a:t>
            </a:r>
          </a:p>
          <a:p>
            <a:pPr lvl="1"/>
            <a:endParaRPr lang="en-US" dirty="0">
              <a:latin typeface="Söhne"/>
            </a:endParaRPr>
          </a:p>
          <a:p>
            <a:pPr lvl="1"/>
            <a:r>
              <a:rPr lang="en-US" dirty="0" err="1">
                <a:latin typeface="Söhne"/>
              </a:rPr>
              <a:t>int</a:t>
            </a:r>
            <a:r>
              <a:rPr lang="en-US" dirty="0">
                <a:latin typeface="Söhne"/>
              </a:rPr>
              <a:t> </a:t>
            </a:r>
            <a:r>
              <a:rPr lang="en-US" dirty="0" err="1">
                <a:latin typeface="Söhne"/>
              </a:rPr>
              <a:t>count_set_bits</a:t>
            </a:r>
            <a:r>
              <a:rPr lang="en-US" dirty="0">
                <a:latin typeface="Söhne"/>
              </a:rPr>
              <a:t>(unsigned </a:t>
            </a:r>
            <a:r>
              <a:rPr lang="en-US" dirty="0" err="1">
                <a:latin typeface="Söhne"/>
              </a:rPr>
              <a:t>int</a:t>
            </a:r>
            <a:r>
              <a:rPr lang="en-US" dirty="0">
                <a:latin typeface="Söhne"/>
              </a:rPr>
              <a:t> n) {</a:t>
            </a:r>
          </a:p>
          <a:p>
            <a:pPr lvl="1"/>
            <a:r>
              <a:rPr lang="en-US" dirty="0">
                <a:latin typeface="Söhne"/>
              </a:rPr>
              <a:t>    </a:t>
            </a:r>
            <a:r>
              <a:rPr lang="en-US" dirty="0" err="1">
                <a:latin typeface="Söhne"/>
              </a:rPr>
              <a:t>int</a:t>
            </a:r>
            <a:r>
              <a:rPr lang="en-US" dirty="0">
                <a:latin typeface="Söhne"/>
              </a:rPr>
              <a:t> count = 0;</a:t>
            </a:r>
          </a:p>
          <a:p>
            <a:pPr lvl="1"/>
            <a:r>
              <a:rPr lang="en-US" dirty="0">
                <a:latin typeface="Söhne"/>
              </a:rPr>
              <a:t>    while (n) {</a:t>
            </a:r>
          </a:p>
          <a:p>
            <a:pPr lvl="1"/>
            <a:r>
              <a:rPr lang="en-US" dirty="0">
                <a:latin typeface="Söhne"/>
              </a:rPr>
              <a:t>        count += n &amp; 1;</a:t>
            </a:r>
          </a:p>
          <a:p>
            <a:pPr lvl="1"/>
            <a:r>
              <a:rPr lang="en-US" dirty="0">
                <a:latin typeface="Söhne"/>
              </a:rPr>
              <a:t>        n &gt;&gt;= 1;</a:t>
            </a:r>
          </a:p>
          <a:p>
            <a:pPr lvl="1"/>
            <a:r>
              <a:rPr lang="en-US" dirty="0">
                <a:latin typeface="Söhne"/>
              </a:rPr>
              <a:t>    }</a:t>
            </a:r>
          </a:p>
          <a:p>
            <a:pPr lvl="1"/>
            <a:r>
              <a:rPr lang="en-US" dirty="0">
                <a:latin typeface="Söhne"/>
              </a:rPr>
              <a:t>    return count;</a:t>
            </a:r>
          </a:p>
          <a:p>
            <a:pPr lvl="1"/>
            <a:r>
              <a:rPr lang="en-US" dirty="0">
                <a:latin typeface="Söhne"/>
              </a:rPr>
              <a:t>}</a:t>
            </a:r>
            <a:endParaRPr lang="en-IN" i="0" dirty="0">
              <a:effectLst/>
              <a:latin typeface="Söhne"/>
            </a:endParaRPr>
          </a:p>
        </p:txBody>
      </p:sp>
      <p:pic>
        <p:nvPicPr>
          <p:cNvPr id="5" name="Picture 4"/>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326158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Text 2"/>
          <p:cNvSpPr/>
          <p:nvPr/>
        </p:nvSpPr>
        <p:spPr>
          <a:xfrm>
            <a:off x="1804737" y="1"/>
            <a:ext cx="7327044" cy="521368"/>
          </a:xfrm>
          <a:prstGeom prst="rect">
            <a:avLst/>
          </a:prstGeom>
          <a:noFill/>
          <a:ln/>
        </p:spPr>
        <p:txBody>
          <a:bodyPr wrap="none" rtlCol="0" anchor="t"/>
          <a:lstStyle/>
          <a:p>
            <a:pPr>
              <a:lnSpc>
                <a:spcPts val="5468"/>
              </a:lnSpc>
            </a:pPr>
            <a:r>
              <a:rPr lang="en-US" sz="3600" dirty="0">
                <a:solidFill>
                  <a:srgbClr val="1B1B27"/>
                </a:solidFill>
                <a:latin typeface="Raleway" pitchFamily="34" charset="0"/>
                <a:ea typeface="Raleway" pitchFamily="34" charset="-122"/>
                <a:cs typeface="Raleway" pitchFamily="34" charset="-120"/>
              </a:rPr>
              <a:t>Bitwise </a:t>
            </a:r>
            <a:r>
              <a:rPr lang="en-US" sz="3600" b="1" dirty="0"/>
              <a:t>Programming Tips and Tricks:</a:t>
            </a:r>
            <a:endParaRPr lang="en-US" sz="3600" dirty="0"/>
          </a:p>
          <a:p>
            <a:pPr marL="0" indent="0">
              <a:lnSpc>
                <a:spcPts val="5468"/>
              </a:lnSpc>
              <a:buNone/>
            </a:pPr>
            <a:endParaRPr lang="en-US" sz="4374" dirty="0"/>
          </a:p>
        </p:txBody>
      </p:sp>
      <p:sp>
        <p:nvSpPr>
          <p:cNvPr id="4" name="Rectangle 3"/>
          <p:cNvSpPr/>
          <p:nvPr/>
        </p:nvSpPr>
        <p:spPr>
          <a:xfrm>
            <a:off x="3595819" y="1226857"/>
            <a:ext cx="5686172" cy="1477328"/>
          </a:xfrm>
          <a:prstGeom prst="rect">
            <a:avLst/>
          </a:prstGeom>
        </p:spPr>
        <p:txBody>
          <a:bodyPr wrap="none">
            <a:spAutoFit/>
          </a:bodyPr>
          <a:lstStyle/>
          <a:p>
            <a:r>
              <a:rPr lang="en-IN" b="1" dirty="0"/>
              <a:t>4.  Toggle n</a:t>
            </a:r>
            <a:r>
              <a:rPr lang="en-IN" b="1" baseline="30000" dirty="0"/>
              <a:t>th</a:t>
            </a:r>
            <a:r>
              <a:rPr lang="en-IN" b="1" dirty="0"/>
              <a:t> Bit:</a:t>
            </a:r>
          </a:p>
          <a:p>
            <a:pPr lvl="1"/>
            <a:endParaRPr lang="en-US" dirty="0">
              <a:latin typeface="Söhne"/>
            </a:endParaRPr>
          </a:p>
          <a:p>
            <a:pPr lvl="1"/>
            <a:r>
              <a:rPr lang="en-US" dirty="0">
                <a:latin typeface="Söhne"/>
              </a:rPr>
              <a:t>unsigned </a:t>
            </a:r>
            <a:r>
              <a:rPr lang="en-US" dirty="0" err="1">
                <a:latin typeface="Söhne"/>
              </a:rPr>
              <a:t>int</a:t>
            </a:r>
            <a:r>
              <a:rPr lang="en-US" dirty="0">
                <a:latin typeface="Söhne"/>
              </a:rPr>
              <a:t> </a:t>
            </a:r>
            <a:r>
              <a:rPr lang="en-US" dirty="0" err="1">
                <a:latin typeface="Söhne"/>
              </a:rPr>
              <a:t>toggle_nth_bit</a:t>
            </a:r>
            <a:r>
              <a:rPr lang="en-US" dirty="0">
                <a:latin typeface="Söhne"/>
              </a:rPr>
              <a:t>(unsigned </a:t>
            </a:r>
            <a:r>
              <a:rPr lang="en-US" dirty="0" err="1">
                <a:latin typeface="Söhne"/>
              </a:rPr>
              <a:t>int</a:t>
            </a:r>
            <a:r>
              <a:rPr lang="en-US" dirty="0">
                <a:latin typeface="Söhne"/>
              </a:rPr>
              <a:t> x, </a:t>
            </a:r>
            <a:r>
              <a:rPr lang="en-US" dirty="0" err="1">
                <a:latin typeface="Söhne"/>
              </a:rPr>
              <a:t>int</a:t>
            </a:r>
            <a:r>
              <a:rPr lang="en-US" dirty="0">
                <a:latin typeface="Söhne"/>
              </a:rPr>
              <a:t> n) {</a:t>
            </a:r>
          </a:p>
          <a:p>
            <a:pPr lvl="1"/>
            <a:r>
              <a:rPr lang="en-US" dirty="0">
                <a:latin typeface="Söhne"/>
              </a:rPr>
              <a:t>    return x ^ (1 &lt;&lt; n);</a:t>
            </a:r>
          </a:p>
          <a:p>
            <a:pPr lvl="1"/>
            <a:r>
              <a:rPr lang="en-US" dirty="0">
                <a:latin typeface="Söhne"/>
              </a:rPr>
              <a:t>}</a:t>
            </a:r>
            <a:endParaRPr lang="en-IN" i="0" dirty="0">
              <a:effectLst/>
              <a:latin typeface="Söhne"/>
            </a:endParaRPr>
          </a:p>
        </p:txBody>
      </p:sp>
      <p:pic>
        <p:nvPicPr>
          <p:cNvPr id="5" name="Picture 4"/>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2320414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1"/>
            <a:ext cx="3657600" cy="8229600"/>
          </a:xfrm>
          <a:prstGeom prst="rect">
            <a:avLst/>
          </a:prstGeom>
        </p:spPr>
      </p:pic>
      <p:sp>
        <p:nvSpPr>
          <p:cNvPr id="3" name="Text 2"/>
          <p:cNvSpPr/>
          <p:nvPr/>
        </p:nvSpPr>
        <p:spPr>
          <a:xfrm>
            <a:off x="4892993" y="0"/>
            <a:ext cx="7327044" cy="521368"/>
          </a:xfrm>
          <a:prstGeom prst="rect">
            <a:avLst/>
          </a:prstGeom>
          <a:noFill/>
          <a:ln/>
        </p:spPr>
        <p:txBody>
          <a:bodyPr wrap="none" rtlCol="0" anchor="t"/>
          <a:lstStyle/>
          <a:p>
            <a:pPr>
              <a:lnSpc>
                <a:spcPts val="5468"/>
              </a:lnSpc>
            </a:pPr>
            <a:r>
              <a:rPr lang="en-US" sz="3600" dirty="0">
                <a:solidFill>
                  <a:srgbClr val="1B1B27"/>
                </a:solidFill>
                <a:latin typeface="Raleway" pitchFamily="34" charset="0"/>
                <a:ea typeface="Raleway" pitchFamily="34" charset="-122"/>
                <a:cs typeface="Raleway" pitchFamily="34" charset="-120"/>
              </a:rPr>
              <a:t>Bitwise </a:t>
            </a:r>
            <a:r>
              <a:rPr lang="en-US" sz="3600" b="1" dirty="0"/>
              <a:t>Programming Tips and Tricks:</a:t>
            </a:r>
            <a:endParaRPr lang="en-US" sz="3600" dirty="0"/>
          </a:p>
          <a:p>
            <a:pPr marL="0" indent="0">
              <a:lnSpc>
                <a:spcPts val="5468"/>
              </a:lnSpc>
              <a:buNone/>
            </a:pPr>
            <a:endParaRPr lang="en-US" sz="4374" dirty="0"/>
          </a:p>
        </p:txBody>
      </p:sp>
      <p:sp>
        <p:nvSpPr>
          <p:cNvPr id="4" name="Rectangle 3"/>
          <p:cNvSpPr/>
          <p:nvPr/>
        </p:nvSpPr>
        <p:spPr>
          <a:xfrm>
            <a:off x="5773584" y="942185"/>
            <a:ext cx="5365571" cy="1477328"/>
          </a:xfrm>
          <a:prstGeom prst="rect">
            <a:avLst/>
          </a:prstGeom>
        </p:spPr>
        <p:txBody>
          <a:bodyPr wrap="none">
            <a:spAutoFit/>
          </a:bodyPr>
          <a:lstStyle/>
          <a:p>
            <a:r>
              <a:rPr lang="en-IN" b="1" dirty="0"/>
              <a:t>5. Set N</a:t>
            </a:r>
            <a:r>
              <a:rPr lang="en-IN" b="1" baseline="30000" dirty="0"/>
              <a:t>th</a:t>
            </a:r>
            <a:r>
              <a:rPr lang="en-IN" b="1" dirty="0"/>
              <a:t> Bit:</a:t>
            </a:r>
          </a:p>
          <a:p>
            <a:pPr lvl="1"/>
            <a:endParaRPr lang="en-US" dirty="0">
              <a:latin typeface="Söhne"/>
            </a:endParaRPr>
          </a:p>
          <a:p>
            <a:pPr lvl="1"/>
            <a:r>
              <a:rPr lang="en-US" dirty="0">
                <a:latin typeface="Söhne"/>
              </a:rPr>
              <a:t>unsigned </a:t>
            </a:r>
            <a:r>
              <a:rPr lang="en-US" dirty="0" err="1">
                <a:latin typeface="Söhne"/>
              </a:rPr>
              <a:t>int</a:t>
            </a:r>
            <a:r>
              <a:rPr lang="en-US" dirty="0">
                <a:latin typeface="Söhne"/>
              </a:rPr>
              <a:t> </a:t>
            </a:r>
            <a:r>
              <a:rPr lang="en-US" dirty="0" err="1">
                <a:latin typeface="Söhne"/>
              </a:rPr>
              <a:t>set_nth_bit</a:t>
            </a:r>
            <a:r>
              <a:rPr lang="en-US" dirty="0">
                <a:latin typeface="Söhne"/>
              </a:rPr>
              <a:t>(unsigned </a:t>
            </a:r>
            <a:r>
              <a:rPr lang="en-US" dirty="0" err="1">
                <a:latin typeface="Söhne"/>
              </a:rPr>
              <a:t>int</a:t>
            </a:r>
            <a:r>
              <a:rPr lang="en-US" dirty="0">
                <a:latin typeface="Söhne"/>
              </a:rPr>
              <a:t> x, </a:t>
            </a:r>
            <a:r>
              <a:rPr lang="en-US" dirty="0" err="1">
                <a:latin typeface="Söhne"/>
              </a:rPr>
              <a:t>int</a:t>
            </a:r>
            <a:r>
              <a:rPr lang="en-US" dirty="0">
                <a:latin typeface="Söhne"/>
              </a:rPr>
              <a:t> n) {</a:t>
            </a:r>
          </a:p>
          <a:p>
            <a:pPr lvl="1"/>
            <a:r>
              <a:rPr lang="en-US" dirty="0">
                <a:latin typeface="Söhne"/>
              </a:rPr>
              <a:t>    return x | (1 &lt;&lt; n);</a:t>
            </a:r>
          </a:p>
          <a:p>
            <a:pPr lvl="1"/>
            <a:r>
              <a:rPr lang="en-US" dirty="0">
                <a:latin typeface="Söhne"/>
              </a:rPr>
              <a:t>}</a:t>
            </a:r>
            <a:endParaRPr lang="en-IN" i="0" dirty="0">
              <a:effectLst/>
              <a:latin typeface="Söhne"/>
            </a:endParaRPr>
          </a:p>
        </p:txBody>
      </p:sp>
      <p:sp>
        <p:nvSpPr>
          <p:cNvPr id="5" name="Rectangle 4"/>
          <p:cNvSpPr/>
          <p:nvPr/>
        </p:nvSpPr>
        <p:spPr>
          <a:xfrm>
            <a:off x="5773584" y="3357613"/>
            <a:ext cx="5557932" cy="1477328"/>
          </a:xfrm>
          <a:prstGeom prst="rect">
            <a:avLst/>
          </a:prstGeom>
        </p:spPr>
        <p:txBody>
          <a:bodyPr wrap="none">
            <a:spAutoFit/>
          </a:bodyPr>
          <a:lstStyle/>
          <a:p>
            <a:r>
              <a:rPr lang="en-IN" b="1" dirty="0"/>
              <a:t>6. Clear N</a:t>
            </a:r>
            <a:r>
              <a:rPr lang="en-IN" b="1" baseline="30000" dirty="0"/>
              <a:t>th</a:t>
            </a:r>
            <a:r>
              <a:rPr lang="en-IN" b="1" dirty="0"/>
              <a:t> Bit:</a:t>
            </a:r>
          </a:p>
          <a:p>
            <a:pPr lvl="1"/>
            <a:endParaRPr lang="en-US" dirty="0">
              <a:latin typeface="Söhne"/>
            </a:endParaRPr>
          </a:p>
          <a:p>
            <a:pPr lvl="1"/>
            <a:r>
              <a:rPr lang="en-US" dirty="0">
                <a:latin typeface="Söhne"/>
              </a:rPr>
              <a:t>unsigned </a:t>
            </a:r>
            <a:r>
              <a:rPr lang="en-US" dirty="0" err="1">
                <a:latin typeface="Söhne"/>
              </a:rPr>
              <a:t>int</a:t>
            </a:r>
            <a:r>
              <a:rPr lang="en-US" dirty="0">
                <a:latin typeface="Söhne"/>
              </a:rPr>
              <a:t> </a:t>
            </a:r>
            <a:r>
              <a:rPr lang="en-US" dirty="0" err="1">
                <a:latin typeface="Söhne"/>
              </a:rPr>
              <a:t>clear_nth_bit</a:t>
            </a:r>
            <a:r>
              <a:rPr lang="en-US" dirty="0">
                <a:latin typeface="Söhne"/>
              </a:rPr>
              <a:t>(unsigned </a:t>
            </a:r>
            <a:r>
              <a:rPr lang="en-US" dirty="0" err="1">
                <a:latin typeface="Söhne"/>
              </a:rPr>
              <a:t>int</a:t>
            </a:r>
            <a:r>
              <a:rPr lang="en-US" dirty="0">
                <a:latin typeface="Söhne"/>
              </a:rPr>
              <a:t> x, </a:t>
            </a:r>
            <a:r>
              <a:rPr lang="en-US" dirty="0" err="1">
                <a:latin typeface="Söhne"/>
              </a:rPr>
              <a:t>int</a:t>
            </a:r>
            <a:r>
              <a:rPr lang="en-US" dirty="0">
                <a:latin typeface="Söhne"/>
              </a:rPr>
              <a:t> n) {</a:t>
            </a:r>
          </a:p>
          <a:p>
            <a:pPr lvl="1"/>
            <a:r>
              <a:rPr lang="en-US" dirty="0">
                <a:latin typeface="Söhne"/>
              </a:rPr>
              <a:t>    return x &amp; ~(1 &lt;&lt; n);</a:t>
            </a:r>
          </a:p>
          <a:p>
            <a:pPr lvl="1"/>
            <a:r>
              <a:rPr lang="en-US" dirty="0">
                <a:latin typeface="Söhne"/>
              </a:rPr>
              <a:t>}</a:t>
            </a:r>
            <a:endParaRPr lang="en-IN" i="0" dirty="0">
              <a:effectLst/>
              <a:latin typeface="Söhne"/>
            </a:endParaRPr>
          </a:p>
        </p:txBody>
      </p:sp>
      <p:sp>
        <p:nvSpPr>
          <p:cNvPr id="6" name="Rectangle 5"/>
          <p:cNvSpPr/>
          <p:nvPr/>
        </p:nvSpPr>
        <p:spPr>
          <a:xfrm>
            <a:off x="5677403" y="5773041"/>
            <a:ext cx="4660250" cy="1477328"/>
          </a:xfrm>
          <a:prstGeom prst="rect">
            <a:avLst/>
          </a:prstGeom>
        </p:spPr>
        <p:txBody>
          <a:bodyPr wrap="none">
            <a:spAutoFit/>
          </a:bodyPr>
          <a:lstStyle/>
          <a:p>
            <a:r>
              <a:rPr lang="en-IN" b="1" dirty="0"/>
              <a:t>7. </a:t>
            </a:r>
            <a:r>
              <a:rPr lang="en-US" b="1" dirty="0"/>
              <a:t>Check if N</a:t>
            </a:r>
            <a:r>
              <a:rPr lang="en-US" b="1" baseline="30000" dirty="0"/>
              <a:t>th </a:t>
            </a:r>
            <a:r>
              <a:rPr lang="en-US" b="1" dirty="0"/>
              <a:t>Bit is Set:</a:t>
            </a:r>
          </a:p>
          <a:p>
            <a:pPr lvl="1"/>
            <a:endParaRPr lang="en-US" dirty="0">
              <a:latin typeface="Söhne"/>
            </a:endParaRPr>
          </a:p>
          <a:p>
            <a:pPr lvl="1"/>
            <a:r>
              <a:rPr lang="en-US" dirty="0" err="1">
                <a:latin typeface="Söhne"/>
              </a:rPr>
              <a:t>int</a:t>
            </a:r>
            <a:r>
              <a:rPr lang="en-US" dirty="0">
                <a:latin typeface="Söhne"/>
              </a:rPr>
              <a:t> </a:t>
            </a:r>
            <a:r>
              <a:rPr lang="en-US" dirty="0" err="1">
                <a:latin typeface="Söhne"/>
              </a:rPr>
              <a:t>is_nth_bit_set</a:t>
            </a:r>
            <a:r>
              <a:rPr lang="en-US" dirty="0">
                <a:latin typeface="Söhne"/>
              </a:rPr>
              <a:t>(unsigned </a:t>
            </a:r>
            <a:r>
              <a:rPr lang="en-US" dirty="0" err="1">
                <a:latin typeface="Söhne"/>
              </a:rPr>
              <a:t>int</a:t>
            </a:r>
            <a:r>
              <a:rPr lang="en-US" dirty="0">
                <a:latin typeface="Söhne"/>
              </a:rPr>
              <a:t> x, </a:t>
            </a:r>
            <a:r>
              <a:rPr lang="en-US" dirty="0" err="1">
                <a:latin typeface="Söhne"/>
              </a:rPr>
              <a:t>int</a:t>
            </a:r>
            <a:r>
              <a:rPr lang="en-US" dirty="0">
                <a:latin typeface="Söhne"/>
              </a:rPr>
              <a:t> n) {</a:t>
            </a:r>
          </a:p>
          <a:p>
            <a:pPr lvl="1"/>
            <a:r>
              <a:rPr lang="en-US" dirty="0">
                <a:latin typeface="Söhne"/>
              </a:rPr>
              <a:t>    return (x &gt;&gt; n) &amp; 1;</a:t>
            </a:r>
          </a:p>
          <a:p>
            <a:pPr lvl="1"/>
            <a:r>
              <a:rPr lang="en-US" dirty="0">
                <a:latin typeface="Söhne"/>
              </a:rPr>
              <a:t>}</a:t>
            </a:r>
            <a:endParaRPr lang="en-IN" i="0" dirty="0">
              <a:effectLst/>
              <a:latin typeface="Söhne"/>
            </a:endParaRPr>
          </a:p>
        </p:txBody>
      </p:sp>
      <p:pic>
        <p:nvPicPr>
          <p:cNvPr id="7" name="Picture 6"/>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65037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Text 2"/>
          <p:cNvSpPr/>
          <p:nvPr/>
        </p:nvSpPr>
        <p:spPr>
          <a:xfrm>
            <a:off x="1346547" y="0"/>
            <a:ext cx="7985760" cy="694373"/>
          </a:xfrm>
          <a:prstGeom prst="rect">
            <a:avLst/>
          </a:prstGeom>
          <a:noFill/>
          <a:ln/>
        </p:spPr>
        <p:txBody>
          <a:bodyPr wrap="none" rtlCol="0" anchor="t"/>
          <a:lstStyle/>
          <a:p>
            <a:pPr marL="0" indent="0" algn="ctr">
              <a:lnSpc>
                <a:spcPts val="5468"/>
              </a:lnSpc>
              <a:buNone/>
            </a:pPr>
            <a:r>
              <a:rPr lang="en-US" sz="4374" dirty="0">
                <a:solidFill>
                  <a:srgbClr val="1B1B27"/>
                </a:solidFill>
                <a:latin typeface="Raleway" pitchFamily="34" charset="0"/>
                <a:ea typeface="Raleway" pitchFamily="34" charset="-122"/>
              </a:rPr>
              <a:t>Hands-on Practice</a:t>
            </a:r>
            <a:endParaRPr lang="en-US" sz="4374" dirty="0"/>
          </a:p>
        </p:txBody>
      </p:sp>
      <p:sp>
        <p:nvSpPr>
          <p:cNvPr id="4" name="Rectangle 3"/>
          <p:cNvSpPr/>
          <p:nvPr/>
        </p:nvSpPr>
        <p:spPr>
          <a:xfrm>
            <a:off x="1303848" y="1038272"/>
            <a:ext cx="9195710" cy="646331"/>
          </a:xfrm>
          <a:prstGeom prst="rect">
            <a:avLst/>
          </a:prstGeom>
        </p:spPr>
        <p:txBody>
          <a:bodyPr wrap="square">
            <a:spAutoFit/>
          </a:bodyPr>
          <a:lstStyle/>
          <a:p>
            <a:r>
              <a:rPr lang="en-US" i="1" dirty="0">
                <a:solidFill>
                  <a:srgbClr val="242424"/>
                </a:solidFill>
                <a:latin typeface="source-serif-pro"/>
              </a:rPr>
              <a:t>Question: Write a function </a:t>
            </a:r>
            <a:r>
              <a:rPr lang="en-US" b="1" i="1" dirty="0">
                <a:solidFill>
                  <a:srgbClr val="242424"/>
                </a:solidFill>
                <a:latin typeface="source-serif-pro"/>
              </a:rPr>
              <a:t>to add two numbers without using arithmetic + or – operator.</a:t>
            </a:r>
            <a:endParaRPr lang="en-IN" dirty="0"/>
          </a:p>
        </p:txBody>
      </p:sp>
      <p:sp>
        <p:nvSpPr>
          <p:cNvPr id="5" name="Rectangle 4"/>
          <p:cNvSpPr/>
          <p:nvPr/>
        </p:nvSpPr>
        <p:spPr>
          <a:xfrm>
            <a:off x="1764631" y="1822194"/>
            <a:ext cx="7315200" cy="1200329"/>
          </a:xfrm>
          <a:prstGeom prst="rect">
            <a:avLst/>
          </a:prstGeom>
        </p:spPr>
        <p:txBody>
          <a:bodyPr>
            <a:spAutoFit/>
          </a:bodyPr>
          <a:lstStyle/>
          <a:p>
            <a:pPr lvl="0" eaLnBrk="0" fontAlgn="base" hangingPunct="0">
              <a:spcBef>
                <a:spcPct val="0"/>
              </a:spcBef>
              <a:spcAft>
                <a:spcPct val="0"/>
              </a:spcAft>
            </a:pPr>
            <a:endParaRPr lang="en-US" altLang="en-US" i="1" dirty="0">
              <a:solidFill>
                <a:srgbClr val="242424"/>
              </a:solidFill>
              <a:latin typeface="source-serif-pro"/>
            </a:endParaRPr>
          </a:p>
          <a:p>
            <a:pPr lvl="0" eaLnBrk="0" fontAlgn="base" hangingPunct="0">
              <a:spcBef>
                <a:spcPct val="0"/>
              </a:spcBef>
              <a:spcAft>
                <a:spcPct val="0"/>
              </a:spcAft>
            </a:pPr>
            <a:r>
              <a:rPr lang="en-US" altLang="en-US" i="1" dirty="0">
                <a:solidFill>
                  <a:srgbClr val="242424"/>
                </a:solidFill>
                <a:latin typeface="source-serif-pro"/>
              </a:rPr>
              <a:t>Approach?</a:t>
            </a:r>
          </a:p>
          <a:p>
            <a:pPr lvl="0" eaLnBrk="0" fontAlgn="base" hangingPunct="0">
              <a:spcBef>
                <a:spcPct val="0"/>
              </a:spcBef>
              <a:spcAft>
                <a:spcPct val="0"/>
              </a:spcAft>
            </a:pPr>
            <a:endParaRPr lang="en-US" altLang="en-US" i="1" dirty="0">
              <a:solidFill>
                <a:srgbClr val="242424"/>
              </a:solidFill>
              <a:latin typeface="source-serif-pro"/>
            </a:endParaRPr>
          </a:p>
          <a:p>
            <a:pPr lvl="0" eaLnBrk="0" fontAlgn="base" hangingPunct="0">
              <a:spcBef>
                <a:spcPct val="0"/>
              </a:spcBef>
              <a:spcAft>
                <a:spcPct val="0"/>
              </a:spcAft>
            </a:pPr>
            <a:r>
              <a:rPr lang="en-US" altLang="en-US" i="1" dirty="0">
                <a:solidFill>
                  <a:srgbClr val="242424"/>
                </a:solidFill>
                <a:latin typeface="source-serif-pro"/>
              </a:rPr>
              <a:t>Running Time and Space requirement?</a:t>
            </a:r>
          </a:p>
        </p:txBody>
      </p:sp>
      <p:sp>
        <p:nvSpPr>
          <p:cNvPr id="6" name="Rectangle 5"/>
          <p:cNvSpPr/>
          <p:nvPr/>
        </p:nvSpPr>
        <p:spPr>
          <a:xfrm>
            <a:off x="3788155" y="3642428"/>
            <a:ext cx="4227095" cy="2308324"/>
          </a:xfrm>
          <a:prstGeom prst="rect">
            <a:avLst/>
          </a:prstGeom>
        </p:spPr>
        <p:txBody>
          <a:bodyPr wrap="square">
            <a:spAutoFit/>
          </a:bodyPr>
          <a:lstStyle/>
          <a:p>
            <a:r>
              <a:rPr lang="en-US" dirty="0" err="1"/>
              <a:t>int</a:t>
            </a:r>
            <a:r>
              <a:rPr lang="en-US" dirty="0"/>
              <a:t> add(</a:t>
            </a:r>
            <a:r>
              <a:rPr lang="en-US" dirty="0" err="1"/>
              <a:t>int</a:t>
            </a:r>
            <a:r>
              <a:rPr lang="en-US" dirty="0"/>
              <a:t> a, </a:t>
            </a:r>
            <a:r>
              <a:rPr lang="en-US" dirty="0" err="1"/>
              <a:t>int</a:t>
            </a:r>
            <a:r>
              <a:rPr lang="en-US" dirty="0"/>
              <a:t> b) {</a:t>
            </a:r>
          </a:p>
          <a:p>
            <a:r>
              <a:rPr lang="en-US" dirty="0"/>
              <a:t>    while (b != 0) {</a:t>
            </a:r>
          </a:p>
          <a:p>
            <a:r>
              <a:rPr lang="en-US" dirty="0"/>
              <a:t>        </a:t>
            </a:r>
            <a:r>
              <a:rPr lang="en-US" dirty="0" err="1"/>
              <a:t>int</a:t>
            </a:r>
            <a:r>
              <a:rPr lang="en-US" dirty="0"/>
              <a:t> carry = a &amp; b;</a:t>
            </a:r>
          </a:p>
          <a:p>
            <a:r>
              <a:rPr lang="en-US" dirty="0"/>
              <a:t>        a = a ^ b;</a:t>
            </a:r>
          </a:p>
          <a:p>
            <a:r>
              <a:rPr lang="en-US" dirty="0"/>
              <a:t>        b = carry &lt;&lt; 1;</a:t>
            </a:r>
          </a:p>
          <a:p>
            <a:r>
              <a:rPr lang="en-US" dirty="0"/>
              <a:t>    }</a:t>
            </a:r>
          </a:p>
          <a:p>
            <a:r>
              <a:rPr lang="en-US" dirty="0"/>
              <a:t>    return a;</a:t>
            </a:r>
          </a:p>
          <a:p>
            <a:r>
              <a:rPr lang="en-US" dirty="0"/>
              <a:t>}</a:t>
            </a:r>
            <a:endParaRPr lang="en-IN" dirty="0"/>
          </a:p>
        </p:txBody>
      </p:sp>
      <p:pic>
        <p:nvPicPr>
          <p:cNvPr id="7" name="Picture 6"/>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38025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1174"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11600"/>
            <a:ext cx="7985760" cy="694373"/>
          </a:xfrm>
          <a:prstGeom prst="rect">
            <a:avLst/>
          </a:prstGeom>
          <a:noFill/>
          <a:ln/>
        </p:spPr>
        <p:txBody>
          <a:bodyPr wrap="none" rtlCol="0" anchor="t"/>
          <a:lstStyle/>
          <a:p>
            <a:pPr marL="0" indent="0" algn="ctr">
              <a:lnSpc>
                <a:spcPts val="5468"/>
              </a:lnSpc>
              <a:buNone/>
            </a:pPr>
            <a:r>
              <a:rPr lang="en-US" sz="4374" dirty="0">
                <a:solidFill>
                  <a:srgbClr val="1B1B27"/>
                </a:solidFill>
                <a:latin typeface="Raleway" pitchFamily="34" charset="0"/>
                <a:ea typeface="Raleway" pitchFamily="34" charset="-122"/>
              </a:rPr>
              <a:t>Hands-on Practice</a:t>
            </a:r>
            <a:endParaRPr lang="en-US" sz="4374" dirty="0"/>
          </a:p>
        </p:txBody>
      </p:sp>
      <p:sp>
        <p:nvSpPr>
          <p:cNvPr id="9" name="TextBox 8"/>
          <p:cNvSpPr txBox="1"/>
          <p:nvPr/>
        </p:nvSpPr>
        <p:spPr>
          <a:xfrm flipV="1">
            <a:off x="3936481" y="2654966"/>
            <a:ext cx="743018" cy="45719"/>
          </a:xfrm>
          <a:prstGeom prst="rect">
            <a:avLst/>
          </a:prstGeom>
          <a:noFill/>
        </p:spPr>
        <p:txBody>
          <a:bodyPr wrap="square" rtlCol="0">
            <a:spAutoFit/>
          </a:bodyPr>
          <a:lstStyle/>
          <a:p>
            <a:endParaRPr lang="en-IN" dirty="0"/>
          </a:p>
        </p:txBody>
      </p:sp>
      <p:sp>
        <p:nvSpPr>
          <p:cNvPr id="11" name="Rectangle 4"/>
          <p:cNvSpPr>
            <a:spLocks noChangeArrowheads="1"/>
          </p:cNvSpPr>
          <p:nvPr/>
        </p:nvSpPr>
        <p:spPr bwMode="auto">
          <a:xfrm>
            <a:off x="4299563" y="1089504"/>
            <a:ext cx="9514702" cy="29084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b="1" dirty="0">
                <a:solidFill>
                  <a:srgbClr val="242424"/>
                </a:solidFill>
                <a:latin typeface="source-serif-pro"/>
              </a:rPr>
              <a:t>Question</a:t>
            </a:r>
            <a:r>
              <a:rPr lang="en-US" altLang="en-US" sz="1500" i="1" dirty="0">
                <a:solidFill>
                  <a:srgbClr val="242424"/>
                </a:solidFill>
                <a:latin typeface="source-serif-pro"/>
              </a:rPr>
              <a:t>: Let </a:t>
            </a:r>
            <a:r>
              <a:rPr kumimoji="0" lang="en-US" altLang="en-US" sz="1500" b="0" i="1" u="none" strike="noStrike" cap="none" normalizeH="0" baseline="0" dirty="0">
                <a:ln>
                  <a:noFill/>
                </a:ln>
                <a:solidFill>
                  <a:srgbClr val="242424"/>
                </a:solidFill>
                <a:effectLst/>
                <a:latin typeface="source-serif-pro"/>
              </a:rPr>
              <a:t>a </a:t>
            </a:r>
            <a:r>
              <a:rPr kumimoji="0" lang="en-US" altLang="en-US" sz="1500" b="1" i="1" u="none" strike="noStrike" cap="none" normalizeH="0" baseline="0" dirty="0">
                <a:ln>
                  <a:noFill/>
                </a:ln>
                <a:solidFill>
                  <a:srgbClr val="242424"/>
                </a:solidFill>
                <a:effectLst/>
                <a:latin typeface="source-serif-pro"/>
              </a:rPr>
              <a:t>non-empty</a:t>
            </a:r>
            <a:r>
              <a:rPr kumimoji="0" lang="en-US" altLang="en-US" sz="1500" b="0" i="1" u="none" strike="noStrike" cap="none" normalizeH="0" baseline="0" dirty="0">
                <a:ln>
                  <a:noFill/>
                </a:ln>
                <a:solidFill>
                  <a:srgbClr val="242424"/>
                </a:solidFill>
                <a:effectLst/>
                <a:latin typeface="source-serif-pro"/>
              </a:rPr>
              <a:t> array of integers ARR is given where every element</a:t>
            </a:r>
            <a:r>
              <a:rPr kumimoji="0" lang="en-US" altLang="en-US" sz="1500" b="0" i="1" u="none" strike="noStrike" cap="none" normalizeH="0" dirty="0">
                <a:ln>
                  <a:noFill/>
                </a:ln>
                <a:solidFill>
                  <a:srgbClr val="242424"/>
                </a:solidFill>
                <a:effectLst/>
                <a:latin typeface="source-serif-pro"/>
              </a:rPr>
              <a:t> </a:t>
            </a:r>
            <a:r>
              <a:rPr kumimoji="0" lang="en-US" altLang="en-US" sz="1500" b="0" i="1" u="none" strike="noStrike" cap="none" normalizeH="0" baseline="0" dirty="0">
                <a:ln>
                  <a:noFill/>
                </a:ln>
                <a:solidFill>
                  <a:srgbClr val="242424"/>
                </a:solidFill>
                <a:effectLst/>
                <a:latin typeface="source-serif-pro"/>
              </a:rPr>
              <a:t>appears </a:t>
            </a:r>
            <a:r>
              <a:rPr kumimoji="0" lang="en-US" altLang="en-US" sz="1500" b="0" i="0" u="none" strike="noStrike" cap="none" normalizeH="0" baseline="0" dirty="0">
                <a:ln>
                  <a:noFill/>
                </a:ln>
                <a:solidFill>
                  <a:srgbClr val="242424"/>
                </a:solidFill>
                <a:effectLst/>
                <a:latin typeface="source-serif-pro"/>
              </a:rPr>
              <a:t>twice</a:t>
            </a:r>
            <a:r>
              <a:rPr kumimoji="0" lang="en-US" altLang="en-US" sz="1500" b="0" i="1" u="none" strike="noStrike" cap="none" normalizeH="0" baseline="0" dirty="0">
                <a:ln>
                  <a:noFill/>
                </a:ln>
                <a:solidFill>
                  <a:srgbClr val="242424"/>
                </a:solidFill>
                <a:effectLst/>
                <a:latin typeface="source-serif-pro"/>
              </a:rPr>
              <a:t> except for 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dirty="0">
                <a:ln>
                  <a:noFill/>
                </a:ln>
                <a:solidFill>
                  <a:srgbClr val="242424"/>
                </a:solidFill>
                <a:effectLst/>
                <a:latin typeface="source-serif-pro"/>
              </a:rPr>
              <a:t>Find that single one.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1" u="none" strike="noStrike" cap="none" normalizeH="0" baseline="0" dirty="0">
                <a:ln>
                  <a:noFill/>
                </a:ln>
                <a:solidFill>
                  <a:srgbClr val="242424"/>
                </a:solidFill>
                <a:effectLst/>
                <a:latin typeface="source-serif-pro"/>
              </a:rPr>
              <a:t>	ARR: </a:t>
            </a:r>
            <a:r>
              <a:rPr kumimoji="0" lang="en-US" altLang="en-US" sz="1500" b="0" i="1" u="none" strike="noStrike" cap="none" normalizeH="0" baseline="0" dirty="0">
                <a:ln>
                  <a:noFill/>
                </a:ln>
                <a:solidFill>
                  <a:srgbClr val="242424"/>
                </a:solidFill>
                <a:effectLst/>
                <a:latin typeface="source-serif-pro"/>
              </a:rPr>
              <a:t>5, 4, 2,</a:t>
            </a:r>
            <a:r>
              <a:rPr kumimoji="0" lang="en-US" altLang="en-US" sz="1500" b="0" i="1" u="none" strike="noStrike" cap="none" normalizeH="0" dirty="0">
                <a:ln>
                  <a:noFill/>
                </a:ln>
                <a:solidFill>
                  <a:srgbClr val="242424"/>
                </a:solidFill>
                <a:effectLst/>
                <a:latin typeface="source-serif-pro"/>
              </a:rPr>
              <a:t> 5, 4</a:t>
            </a:r>
            <a:endParaRPr kumimoji="0" lang="en-US" altLang="en-US" sz="1500" b="0" i="1" u="none" strike="noStrike" cap="none" normalizeH="0" baseline="0" dirty="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i="1" dirty="0">
                <a:solidFill>
                  <a:srgbClr val="242424"/>
                </a:solidFill>
                <a:latin typeface="source-serif-pro"/>
              </a:rPr>
              <a:t>	Output: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i="1" dirty="0">
                <a:solidFill>
                  <a:srgbClr val="242424"/>
                </a:solidFill>
                <a:latin typeface="source-serif-pro"/>
              </a:rPr>
              <a:t>Approach?</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i="1" dirty="0">
                <a:solidFill>
                  <a:srgbClr val="242424"/>
                </a:solidFill>
                <a:latin typeface="source-serif-pro"/>
              </a:rPr>
              <a:t>Running Time and Space requirement?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i="1"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7372865" y="4040659"/>
            <a:ext cx="3649362" cy="2308324"/>
          </a:xfrm>
          <a:prstGeom prst="rect">
            <a:avLst/>
          </a:prstGeom>
          <a:noFill/>
        </p:spPr>
        <p:txBody>
          <a:bodyPr wrap="square" rtlCol="0">
            <a:spAutoFit/>
          </a:bodyPr>
          <a:lstStyle/>
          <a:p>
            <a:r>
              <a:rPr lang="en-US" dirty="0"/>
              <a:t>function </a:t>
            </a:r>
            <a:r>
              <a:rPr lang="en-US" dirty="0" err="1"/>
              <a:t>singleNumber</a:t>
            </a:r>
            <a:r>
              <a:rPr lang="en-US" dirty="0"/>
              <a:t>(</a:t>
            </a:r>
            <a:r>
              <a:rPr lang="en-US" dirty="0" err="1"/>
              <a:t>nums</a:t>
            </a:r>
            <a:r>
              <a:rPr lang="en-US" dirty="0"/>
              <a:t>) {</a:t>
            </a:r>
          </a:p>
          <a:p>
            <a:r>
              <a:rPr lang="en-US" dirty="0"/>
              <a:t>    let answer = 0;</a:t>
            </a:r>
          </a:p>
          <a:p>
            <a:r>
              <a:rPr lang="en-US" dirty="0"/>
              <a:t>    for (let </a:t>
            </a:r>
            <a:r>
              <a:rPr lang="en-US" dirty="0" err="1"/>
              <a:t>i</a:t>
            </a:r>
            <a:r>
              <a:rPr lang="en-US" dirty="0"/>
              <a:t> = 0; </a:t>
            </a:r>
            <a:r>
              <a:rPr lang="en-US" dirty="0" err="1"/>
              <a:t>i</a:t>
            </a:r>
            <a:r>
              <a:rPr lang="en-US" dirty="0"/>
              <a:t> &lt; </a:t>
            </a:r>
            <a:r>
              <a:rPr lang="en-US" dirty="0" err="1"/>
              <a:t>nums.length</a:t>
            </a:r>
            <a:r>
              <a:rPr lang="en-US" dirty="0"/>
              <a:t>; </a:t>
            </a:r>
            <a:r>
              <a:rPr lang="en-US" dirty="0" err="1"/>
              <a:t>i</a:t>
            </a:r>
            <a:r>
              <a:rPr lang="en-US" dirty="0"/>
              <a:t>++) {</a:t>
            </a:r>
          </a:p>
          <a:p>
            <a:r>
              <a:rPr lang="en-US" dirty="0"/>
              <a:t>        answer ^= </a:t>
            </a:r>
            <a:r>
              <a:rPr lang="en-US" dirty="0" err="1"/>
              <a:t>nums</a:t>
            </a:r>
            <a:r>
              <a:rPr lang="en-US" dirty="0"/>
              <a:t>[</a:t>
            </a:r>
            <a:r>
              <a:rPr lang="en-US" dirty="0" err="1"/>
              <a:t>i</a:t>
            </a:r>
            <a:r>
              <a:rPr lang="en-US" dirty="0"/>
              <a:t>];</a:t>
            </a:r>
          </a:p>
          <a:p>
            <a:r>
              <a:rPr lang="en-US" dirty="0"/>
              <a:t>    }</a:t>
            </a:r>
          </a:p>
          <a:p>
            <a:r>
              <a:rPr lang="en-US" dirty="0"/>
              <a:t>    </a:t>
            </a:r>
          </a:p>
          <a:p>
            <a:r>
              <a:rPr lang="en-US" dirty="0"/>
              <a:t>    return answer;</a:t>
            </a:r>
          </a:p>
          <a:p>
            <a:r>
              <a:rPr lang="en-US" dirty="0"/>
              <a:t>}</a:t>
            </a:r>
            <a:endParaRPr lang="en-IN" dirty="0"/>
          </a:p>
        </p:txBody>
      </p:sp>
      <p:pic>
        <p:nvPicPr>
          <p:cNvPr id="10" name="Picture 9"/>
          <p:cNvPicPr>
            <a:picLocks noChangeAspect="1"/>
          </p:cNvPicPr>
          <p:nvPr/>
        </p:nvPicPr>
        <p:blipFill>
          <a:blip r:embed="rId4"/>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69579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7" name="Text 9"/>
          <p:cNvSpPr/>
          <p:nvPr/>
        </p:nvSpPr>
        <p:spPr>
          <a:xfrm>
            <a:off x="2667601" y="213503"/>
            <a:ext cx="5509260" cy="347186"/>
          </a:xfrm>
          <a:prstGeom prst="rect">
            <a:avLst/>
          </a:prstGeom>
          <a:noFill/>
          <a:ln/>
        </p:spPr>
        <p:txBody>
          <a:bodyPr wrap="none" rtlCol="0" anchor="t"/>
          <a:lstStyle/>
          <a:p>
            <a:pPr marL="0" indent="0">
              <a:lnSpc>
                <a:spcPts val="2734"/>
              </a:lnSpc>
              <a:buNone/>
            </a:pPr>
            <a:r>
              <a:rPr lang="en-US" sz="2800" spc="300" dirty="0">
                <a:solidFill>
                  <a:srgbClr val="3C3939"/>
                </a:solidFill>
                <a:latin typeface="Raleway" pitchFamily="34" charset="0"/>
                <a:ea typeface="Raleway" pitchFamily="34" charset="-122"/>
                <a:cs typeface="Raleway" pitchFamily="34" charset="-120"/>
              </a:rPr>
              <a:t>Understanding Various Errors</a:t>
            </a:r>
          </a:p>
        </p:txBody>
      </p:sp>
      <p:sp>
        <p:nvSpPr>
          <p:cNvPr id="8" name="Rectangle 7"/>
          <p:cNvSpPr/>
          <p:nvPr/>
        </p:nvSpPr>
        <p:spPr>
          <a:xfrm>
            <a:off x="1371600" y="1013930"/>
            <a:ext cx="8522898" cy="6463308"/>
          </a:xfrm>
          <a:prstGeom prst="rect">
            <a:avLst/>
          </a:prstGeom>
        </p:spPr>
        <p:txBody>
          <a:bodyPr wrap="square">
            <a:spAutoFit/>
          </a:bodyPr>
          <a:lstStyle/>
          <a:p>
            <a:r>
              <a:rPr lang="en-US" dirty="0">
                <a:solidFill>
                  <a:srgbClr val="374151"/>
                </a:solidFill>
                <a:latin typeface="Söhne"/>
              </a:rPr>
              <a:t>Recognizing and addressing these errors efficiently is crucial for success.</a:t>
            </a:r>
          </a:p>
          <a:p>
            <a:endParaRPr lang="en-US" dirty="0">
              <a:solidFill>
                <a:srgbClr val="374151"/>
              </a:solidFill>
              <a:latin typeface="Söhne"/>
            </a:endParaRPr>
          </a:p>
          <a:p>
            <a:pPr marL="342900" indent="-342900">
              <a:buAutoNum type="arabicPeriod"/>
            </a:pPr>
            <a:r>
              <a:rPr lang="en-IN" b="1" dirty="0"/>
              <a:t>Syntax Errors - </a:t>
            </a:r>
            <a:r>
              <a:rPr lang="en-US" dirty="0"/>
              <a:t>Syntax errors can prevent the code from compiling</a:t>
            </a:r>
            <a:endParaRPr lang="en-IN" b="1" dirty="0"/>
          </a:p>
          <a:p>
            <a:pPr marL="342900" indent="-342900">
              <a:buAutoNum type="arabicPeriod"/>
            </a:pPr>
            <a:endParaRPr lang="en-US" b="1" dirty="0"/>
          </a:p>
          <a:p>
            <a:pPr marL="342900" indent="-342900">
              <a:buFontTx/>
              <a:buAutoNum type="arabicPeriod"/>
            </a:pPr>
            <a:r>
              <a:rPr lang="en-IN" b="1" dirty="0"/>
              <a:t>Logical Errors - </a:t>
            </a:r>
            <a:r>
              <a:rPr lang="en-US" dirty="0"/>
              <a:t>Logical errors result in incorrect program output</a:t>
            </a:r>
          </a:p>
          <a:p>
            <a:pPr marL="342900" indent="-342900">
              <a:buFontTx/>
              <a:buAutoNum type="arabicPeriod"/>
            </a:pPr>
            <a:endParaRPr lang="en-US" b="1" dirty="0"/>
          </a:p>
          <a:p>
            <a:pPr marL="342900" indent="-342900">
              <a:buFontTx/>
              <a:buAutoNum type="arabicPeriod"/>
            </a:pPr>
            <a:r>
              <a:rPr lang="en-IN" b="1" dirty="0"/>
              <a:t>Runtime Errors - </a:t>
            </a:r>
            <a:r>
              <a:rPr lang="en-US" dirty="0"/>
              <a:t>Such </a:t>
            </a:r>
            <a:r>
              <a:rPr lang="en-US" b="1" dirty="0"/>
              <a:t>as segmentation faults </a:t>
            </a:r>
            <a:r>
              <a:rPr lang="en-US" dirty="0"/>
              <a:t>or null pointer dereferences</a:t>
            </a:r>
          </a:p>
          <a:p>
            <a:pPr marL="342900" indent="-342900">
              <a:buFontTx/>
              <a:buAutoNum type="arabicPeriod"/>
            </a:pPr>
            <a:endParaRPr lang="en-US" b="1" dirty="0"/>
          </a:p>
          <a:p>
            <a:pPr marL="342900" indent="-342900">
              <a:buFontTx/>
              <a:buAutoNum type="arabicPeriod"/>
            </a:pPr>
            <a:r>
              <a:rPr lang="en-IN" b="1" dirty="0"/>
              <a:t>Time Limit Exceeded (TLE) - </a:t>
            </a:r>
            <a:r>
              <a:rPr lang="en-US" dirty="0"/>
              <a:t>Exceeding the allowed execution time leads to rejection of the solution, even if it produces correct results.</a:t>
            </a:r>
          </a:p>
          <a:p>
            <a:pPr marL="342900" indent="-342900">
              <a:buFontTx/>
              <a:buAutoNum type="arabicPeriod"/>
            </a:pPr>
            <a:endParaRPr lang="en-US" b="1" dirty="0"/>
          </a:p>
          <a:p>
            <a:pPr marL="342900" indent="-342900">
              <a:buFontTx/>
              <a:buAutoNum type="arabicPeriod"/>
            </a:pPr>
            <a:r>
              <a:rPr lang="en-IN" b="1" dirty="0"/>
              <a:t>Memory Limit Exceeded (MLE) - </a:t>
            </a:r>
            <a:r>
              <a:rPr lang="en-US" dirty="0"/>
              <a:t>If the program uses more memory than allowed, it can result in an MLE error.</a:t>
            </a:r>
          </a:p>
          <a:p>
            <a:pPr marL="342900" indent="-342900">
              <a:buFontTx/>
              <a:buAutoNum type="arabicPeriod"/>
            </a:pPr>
            <a:endParaRPr lang="en-US" b="1" dirty="0"/>
          </a:p>
          <a:p>
            <a:pPr marL="342900" indent="-342900">
              <a:buFontTx/>
              <a:buAutoNum type="arabicPeriod"/>
            </a:pPr>
            <a:r>
              <a:rPr lang="en-IN" b="1" dirty="0"/>
              <a:t>Incorrect Input Handling - </a:t>
            </a:r>
            <a:r>
              <a:rPr lang="en-US" dirty="0"/>
              <a:t>Incorrect parsing of input can lead to incorrect results or runtime errors.</a:t>
            </a:r>
            <a:endParaRPr lang="en-IN" b="1" dirty="0"/>
          </a:p>
          <a:p>
            <a:pPr marL="342900" indent="-342900">
              <a:buFontTx/>
              <a:buAutoNum type="arabicPeriod"/>
            </a:pPr>
            <a:endParaRPr lang="en-IN" b="1" dirty="0"/>
          </a:p>
          <a:p>
            <a:pPr marL="342900" indent="-342900">
              <a:buFontTx/>
              <a:buAutoNum type="arabicPeriod"/>
            </a:pPr>
            <a:endParaRPr lang="en-IN" b="1" dirty="0"/>
          </a:p>
          <a:p>
            <a:pPr marL="342900" indent="-342900">
              <a:buFontTx/>
              <a:buAutoNum type="arabicPeriod"/>
            </a:pPr>
            <a:endParaRPr lang="en-IN" b="1" dirty="0"/>
          </a:p>
          <a:p>
            <a:pPr marL="342900" indent="-342900">
              <a:buFontTx/>
              <a:buAutoNum type="arabicPeriod"/>
            </a:pPr>
            <a:endParaRPr lang="en-IN" b="1" dirty="0"/>
          </a:p>
          <a:p>
            <a:pPr marL="342900" indent="-342900">
              <a:buAutoNum type="arabicPeriod"/>
            </a:pPr>
            <a:endParaRPr lang="en-US" b="1" dirty="0"/>
          </a:p>
          <a:p>
            <a:pPr marL="342900" indent="-342900">
              <a:buAutoNum type="arabicPeriod"/>
            </a:pPr>
            <a:endParaRPr lang="en-IN" b="1" dirty="0"/>
          </a:p>
          <a:p>
            <a:endParaRPr lang="en-IN" dirty="0"/>
          </a:p>
        </p:txBody>
      </p:sp>
      <p:pic>
        <p:nvPicPr>
          <p:cNvPr id="5" name="Picture 4"/>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3040252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13" name="Picture 12" descr="Image result for Any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66" y="2790653"/>
            <a:ext cx="2304256" cy="3584398"/>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p:cNvSpPr>
            <a:spLocks noGrp="1"/>
          </p:cNvSpPr>
          <p:nvPr/>
        </p:nvSpPr>
        <p:spPr>
          <a:xfrm>
            <a:off x="3200400" y="1854549"/>
            <a:ext cx="8229600" cy="93610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zh-CN" sz="6000" dirty="0">
                <a:solidFill>
                  <a:srgbClr val="FF00FF"/>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pic>
        <p:nvPicPr>
          <p:cNvPr id="6" name="Picture 5"/>
          <p:cNvPicPr>
            <a:picLocks noChangeAspect="1"/>
          </p:cNvPicPr>
          <p:nvPr/>
        </p:nvPicPr>
        <p:blipFill>
          <a:blip r:embed="rId4"/>
          <a:stretch>
            <a:fillRect/>
          </a:stretch>
        </p:blipFill>
        <p:spPr>
          <a:xfrm>
            <a:off x="13532999" y="10886"/>
            <a:ext cx="1097401" cy="5576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Rectangle 2"/>
          <p:cNvSpPr/>
          <p:nvPr/>
        </p:nvSpPr>
        <p:spPr>
          <a:xfrm>
            <a:off x="1650124" y="1604803"/>
            <a:ext cx="8450317" cy="4893647"/>
          </a:xfrm>
          <a:prstGeom prst="rect">
            <a:avLst/>
          </a:prstGeom>
        </p:spPr>
        <p:txBody>
          <a:bodyPr wrap="square">
            <a:spAutoFit/>
          </a:bodyPr>
          <a:lstStyle/>
          <a:p>
            <a:r>
              <a:rPr lang="en-US" sz="2400" dirty="0"/>
              <a:t>Example: </a:t>
            </a:r>
            <a:r>
              <a:rPr lang="en-US" sz="2400" b="1" dirty="0"/>
              <a:t>To go from city “A” to city “B”</a:t>
            </a:r>
            <a:r>
              <a:rPr lang="en-US" sz="2400" dirty="0"/>
              <a:t>.</a:t>
            </a:r>
          </a:p>
          <a:p>
            <a:r>
              <a:rPr lang="en-US" sz="2400" dirty="0"/>
              <a:t>Options: by flight, by bus, by train and also by bicycle. </a:t>
            </a:r>
          </a:p>
          <a:p>
            <a:endParaRPr lang="en-US" sz="2400" dirty="0"/>
          </a:p>
          <a:p>
            <a:endParaRPr lang="en-US" sz="2400" dirty="0"/>
          </a:p>
          <a:p>
            <a:r>
              <a:rPr lang="en-US" sz="2400" dirty="0"/>
              <a:t>Depending on the availability and convenience, we choose the one that suits us. </a:t>
            </a:r>
          </a:p>
          <a:p>
            <a:endParaRPr lang="en-US" sz="2400" dirty="0"/>
          </a:p>
          <a:p>
            <a:r>
              <a:rPr lang="en-US" sz="2400" dirty="0"/>
              <a:t>Similarly, in computer science, a </a:t>
            </a:r>
            <a:r>
              <a:rPr lang="en-US" sz="2400" b="1" dirty="0"/>
              <a:t>sorting problem </a:t>
            </a:r>
            <a:r>
              <a:rPr lang="en-US" sz="2400" dirty="0"/>
              <a:t>has many algorithms, like insertion sort, selection sort, quick sort and many more. </a:t>
            </a:r>
          </a:p>
          <a:p>
            <a:endParaRPr lang="en-US" sz="2400" dirty="0"/>
          </a:p>
          <a:p>
            <a:r>
              <a:rPr lang="en-US" sz="2400" dirty="0"/>
              <a:t>Algorithm analysis helps us to determine which algorithm is most efficient in terms of time and space consumed.</a:t>
            </a:r>
          </a:p>
        </p:txBody>
      </p:sp>
      <p:sp>
        <p:nvSpPr>
          <p:cNvPr id="4" name="Text 5"/>
          <p:cNvSpPr/>
          <p:nvPr/>
        </p:nvSpPr>
        <p:spPr>
          <a:xfrm>
            <a:off x="2868354" y="567683"/>
            <a:ext cx="4686300" cy="347186"/>
          </a:xfrm>
          <a:prstGeom prst="rect">
            <a:avLst/>
          </a:prstGeom>
          <a:noFill/>
          <a:ln/>
        </p:spPr>
        <p:txBody>
          <a:bodyPr wrap="none" rtlCol="0" anchor="t"/>
          <a:lstStyle/>
          <a:p>
            <a:pPr marL="0" indent="0" algn="ctr">
              <a:lnSpc>
                <a:spcPts val="2734"/>
              </a:lnSpc>
              <a:buNone/>
            </a:pPr>
            <a:r>
              <a:rPr lang="en-US" sz="2187" b="1" spc="300" dirty="0">
                <a:solidFill>
                  <a:srgbClr val="3C3939"/>
                </a:solidFill>
                <a:latin typeface="Raleway" pitchFamily="34" charset="0"/>
                <a:ea typeface="Raleway" pitchFamily="34" charset="-122"/>
                <a:cs typeface="Raleway" pitchFamily="34" charset="-120"/>
              </a:rPr>
              <a:t>Importance of Problem-Solving Skills</a:t>
            </a:r>
          </a:p>
        </p:txBody>
      </p:sp>
      <p:pic>
        <p:nvPicPr>
          <p:cNvPr id="5" name="Picture 4"/>
          <p:cNvPicPr>
            <a:picLocks noChangeAspect="1"/>
          </p:cNvPicPr>
          <p:nvPr/>
        </p:nvPicPr>
        <p:blipFill>
          <a:blip r:embed="rId3"/>
          <a:stretch>
            <a:fillRect/>
          </a:stretch>
        </p:blipFill>
        <p:spPr>
          <a:xfrm>
            <a:off x="13532999" y="21772"/>
            <a:ext cx="1097401" cy="557647"/>
          </a:xfrm>
          <a:prstGeom prst="rect">
            <a:avLst/>
          </a:prstGeom>
        </p:spPr>
      </p:pic>
    </p:spTree>
    <p:extLst>
      <p:ext uri="{BB962C8B-B14F-4D97-AF65-F5344CB8AC3E}">
        <p14:creationId xmlns:p14="http://schemas.microsoft.com/office/powerpoint/2010/main" val="16379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14" name="Rectangle 13"/>
          <p:cNvSpPr/>
          <p:nvPr/>
        </p:nvSpPr>
        <p:spPr>
          <a:xfrm>
            <a:off x="3657600" y="1489731"/>
            <a:ext cx="10047514" cy="6186309"/>
          </a:xfrm>
          <a:prstGeom prst="rect">
            <a:avLst/>
          </a:prstGeom>
        </p:spPr>
        <p:txBody>
          <a:bodyPr wrap="square">
            <a:spAutoFit/>
          </a:bodyPr>
          <a:lstStyle/>
          <a:p>
            <a:pPr marL="719138" indent="-544513">
              <a:buFont typeface="+mj-lt"/>
              <a:buAutoNum type="arabicPeriod"/>
            </a:pPr>
            <a:r>
              <a:rPr lang="en-US" b="1" dirty="0">
                <a:latin typeface="Söhne"/>
              </a:rPr>
              <a:t>Critical Thinking:</a:t>
            </a:r>
            <a:r>
              <a:rPr lang="en-US" dirty="0">
                <a:latin typeface="Söhne"/>
              </a:rPr>
              <a:t> Improves the ability to </a:t>
            </a:r>
            <a:r>
              <a:rPr lang="en-US" b="1" dirty="0">
                <a:solidFill>
                  <a:srgbClr val="0070C0"/>
                </a:solidFill>
                <a:latin typeface="Söhne"/>
              </a:rPr>
              <a:t>analyze and evaluate information objectively</a:t>
            </a:r>
            <a:r>
              <a:rPr lang="en-US" dirty="0">
                <a:latin typeface="Söhne"/>
              </a:rPr>
              <a:t>. This skill is essential for making informed decisions and understanding the consequences of different actions.</a:t>
            </a:r>
          </a:p>
          <a:p>
            <a:pPr marL="719138" indent="-544513">
              <a:buFont typeface="+mj-lt"/>
              <a:buAutoNum type="arabicPeriod"/>
            </a:pPr>
            <a:endParaRPr lang="en-US" b="1" dirty="0">
              <a:latin typeface="Söhne"/>
            </a:endParaRPr>
          </a:p>
          <a:p>
            <a:pPr marL="719138" indent="-544513">
              <a:buFont typeface="+mj-lt"/>
              <a:buAutoNum type="arabicPeriod"/>
            </a:pPr>
            <a:r>
              <a:rPr lang="en-US" b="1" dirty="0">
                <a:latin typeface="Söhne"/>
              </a:rPr>
              <a:t>Innovation and Creativity:</a:t>
            </a:r>
            <a:r>
              <a:rPr lang="en-US" dirty="0">
                <a:latin typeface="Söhne"/>
              </a:rPr>
              <a:t> Individuals with strong problem-solving skills are more likely to be innovative and </a:t>
            </a:r>
            <a:r>
              <a:rPr lang="en-US" b="1" dirty="0">
                <a:solidFill>
                  <a:srgbClr val="0070C0"/>
                </a:solidFill>
                <a:latin typeface="Söhne"/>
              </a:rPr>
              <a:t>find new and efficient ways to address challenges</a:t>
            </a:r>
            <a:r>
              <a:rPr lang="en-US" dirty="0">
                <a:latin typeface="Söhne"/>
              </a:rPr>
              <a:t>.</a:t>
            </a:r>
          </a:p>
          <a:p>
            <a:pPr marL="719138" indent="-544513">
              <a:buFont typeface="+mj-lt"/>
              <a:buAutoNum type="arabicPeriod"/>
            </a:pPr>
            <a:endParaRPr lang="en-US" dirty="0">
              <a:latin typeface="Söhne"/>
            </a:endParaRPr>
          </a:p>
          <a:p>
            <a:pPr marL="719138" indent="-544513">
              <a:buFont typeface="+mj-lt"/>
              <a:buAutoNum type="arabicPeriod"/>
            </a:pPr>
            <a:r>
              <a:rPr lang="en-US" b="1" dirty="0">
                <a:latin typeface="Söhne"/>
              </a:rPr>
              <a:t>Adaptability:</a:t>
            </a:r>
            <a:r>
              <a:rPr lang="en-US" dirty="0">
                <a:latin typeface="Söhne"/>
              </a:rPr>
              <a:t> It help individuals adapt to </a:t>
            </a:r>
            <a:r>
              <a:rPr lang="en-US" b="1" dirty="0">
                <a:solidFill>
                  <a:srgbClr val="0070C0"/>
                </a:solidFill>
                <a:latin typeface="Söhne"/>
              </a:rPr>
              <a:t>new situations, navigate uncertainties, and adjust their strategies to overcome obstacles</a:t>
            </a:r>
            <a:r>
              <a:rPr lang="en-US" dirty="0">
                <a:latin typeface="Söhne"/>
              </a:rPr>
              <a:t>.</a:t>
            </a:r>
          </a:p>
          <a:p>
            <a:pPr marL="719138" indent="-544513">
              <a:buFont typeface="+mj-lt"/>
              <a:buAutoNum type="arabicPeriod"/>
            </a:pPr>
            <a:endParaRPr lang="en-US" dirty="0">
              <a:latin typeface="Söhne"/>
            </a:endParaRPr>
          </a:p>
          <a:p>
            <a:pPr marL="719138" indent="-544513">
              <a:buFont typeface="+mj-lt"/>
              <a:buAutoNum type="arabicPeriod"/>
            </a:pPr>
            <a:r>
              <a:rPr lang="en-US" b="1" dirty="0">
                <a:latin typeface="Söhne"/>
              </a:rPr>
              <a:t>Decision-Making:</a:t>
            </a:r>
            <a:r>
              <a:rPr lang="en-US" dirty="0">
                <a:latin typeface="Söhne"/>
              </a:rPr>
              <a:t> Problem-solving is closely linked to decision-making. Being able to </a:t>
            </a:r>
            <a:r>
              <a:rPr lang="en-US" b="1" dirty="0">
                <a:solidFill>
                  <a:srgbClr val="0070C0"/>
                </a:solidFill>
                <a:latin typeface="Söhne"/>
              </a:rPr>
              <a:t>weigh different options, consider potential outcomes, and make informed decisions.</a:t>
            </a:r>
          </a:p>
          <a:p>
            <a:pPr marL="719138" indent="-544513">
              <a:buFont typeface="+mj-lt"/>
              <a:buAutoNum type="arabicPeriod"/>
            </a:pPr>
            <a:endParaRPr lang="en-US" b="1" dirty="0">
              <a:latin typeface="Söhne"/>
            </a:endParaRPr>
          </a:p>
          <a:p>
            <a:pPr marL="719138" indent="-544513">
              <a:buFont typeface="+mj-lt"/>
              <a:buAutoNum type="arabicPeriod"/>
            </a:pPr>
            <a:r>
              <a:rPr lang="en-US" b="1" dirty="0">
                <a:latin typeface="Söhne"/>
              </a:rPr>
              <a:t>Effective Communication:</a:t>
            </a:r>
            <a:r>
              <a:rPr lang="en-US" dirty="0">
                <a:latin typeface="Söhne"/>
              </a:rPr>
              <a:t> </a:t>
            </a:r>
            <a:r>
              <a:rPr lang="en-US" b="1" dirty="0">
                <a:solidFill>
                  <a:srgbClr val="0070C0"/>
                </a:solidFill>
                <a:latin typeface="Söhne"/>
              </a:rPr>
              <a:t>Collaboration and communication</a:t>
            </a:r>
          </a:p>
          <a:p>
            <a:pPr marL="719138" indent="-544513">
              <a:buFont typeface="+mj-lt"/>
              <a:buAutoNum type="arabicPeriod"/>
            </a:pPr>
            <a:endParaRPr lang="en-US" b="1" dirty="0">
              <a:latin typeface="Söhne"/>
            </a:endParaRPr>
          </a:p>
          <a:p>
            <a:pPr marL="719138" indent="-544513">
              <a:buFont typeface="+mj-lt"/>
              <a:buAutoNum type="arabicPeriod"/>
            </a:pPr>
            <a:r>
              <a:rPr lang="en-US" b="1" dirty="0">
                <a:latin typeface="Söhne"/>
              </a:rPr>
              <a:t>Career Success:</a:t>
            </a:r>
            <a:r>
              <a:rPr lang="en-US" dirty="0">
                <a:latin typeface="Söhne"/>
              </a:rPr>
              <a:t> </a:t>
            </a:r>
            <a:r>
              <a:rPr lang="en-US" b="1" dirty="0">
                <a:solidFill>
                  <a:srgbClr val="0070C0"/>
                </a:solidFill>
                <a:latin typeface="Söhne"/>
              </a:rPr>
              <a:t>Employers highly value</a:t>
            </a:r>
            <a:r>
              <a:rPr lang="en-US" dirty="0">
                <a:latin typeface="Söhne"/>
              </a:rPr>
              <a:t> individuals who can effectively solve problems. Employees who can address challenges independently or as part of a team contribute to the success and productivity of their organizations.</a:t>
            </a:r>
          </a:p>
          <a:p>
            <a:pPr marL="719138" indent="-544513">
              <a:buFont typeface="+mj-lt"/>
              <a:buAutoNum type="arabicPeriod"/>
            </a:pPr>
            <a:endParaRPr lang="en-US" dirty="0">
              <a:latin typeface="Söhne"/>
            </a:endParaRPr>
          </a:p>
          <a:p>
            <a:pPr marL="719138" indent="-544513">
              <a:buFont typeface="+mj-lt"/>
              <a:buAutoNum type="arabicPeriod"/>
            </a:pPr>
            <a:r>
              <a:rPr lang="en-US" b="1" dirty="0">
                <a:latin typeface="Söhne"/>
              </a:rPr>
              <a:t>Continuous Improvement: </a:t>
            </a:r>
            <a:r>
              <a:rPr lang="en-US" dirty="0">
                <a:latin typeface="Söhne"/>
              </a:rPr>
              <a:t>Individuals with strong problem-solving skills seek </a:t>
            </a:r>
            <a:r>
              <a:rPr lang="en-US" b="1" dirty="0">
                <a:solidFill>
                  <a:srgbClr val="0070C0"/>
                </a:solidFill>
                <a:latin typeface="Söhne"/>
              </a:rPr>
              <a:t>ways to enhance processes and outcomes over time.</a:t>
            </a:r>
            <a:endParaRPr lang="en-US" b="1" i="0" dirty="0">
              <a:solidFill>
                <a:srgbClr val="0070C0"/>
              </a:solidFill>
              <a:effectLst/>
              <a:latin typeface="Söhne"/>
            </a:endParaRPr>
          </a:p>
        </p:txBody>
      </p:sp>
      <p:sp>
        <p:nvSpPr>
          <p:cNvPr id="15" name="Text 5"/>
          <p:cNvSpPr/>
          <p:nvPr/>
        </p:nvSpPr>
        <p:spPr>
          <a:xfrm>
            <a:off x="5747625" y="229648"/>
            <a:ext cx="4686300" cy="347186"/>
          </a:xfrm>
          <a:prstGeom prst="rect">
            <a:avLst/>
          </a:prstGeom>
          <a:noFill/>
          <a:ln/>
        </p:spPr>
        <p:txBody>
          <a:bodyPr wrap="none" rtlCol="0" anchor="t"/>
          <a:lstStyle/>
          <a:p>
            <a:pPr marL="0" indent="0">
              <a:lnSpc>
                <a:spcPts val="2734"/>
              </a:lnSpc>
              <a:buNone/>
            </a:pPr>
            <a:r>
              <a:rPr lang="en-US" sz="2187" b="1" spc="300" dirty="0">
                <a:solidFill>
                  <a:srgbClr val="3C3939"/>
                </a:solidFill>
                <a:latin typeface="Raleway" pitchFamily="34" charset="0"/>
                <a:ea typeface="Raleway" pitchFamily="34" charset="-122"/>
                <a:cs typeface="Raleway" pitchFamily="34" charset="-120"/>
              </a:rPr>
              <a:t>Importance of Problem-Solving Skills</a:t>
            </a:r>
          </a:p>
        </p:txBody>
      </p:sp>
      <p:pic>
        <p:nvPicPr>
          <p:cNvPr id="7" name="Picture 6"/>
          <p:cNvPicPr>
            <a:picLocks noChangeAspect="1"/>
          </p:cNvPicPr>
          <p:nvPr/>
        </p:nvPicPr>
        <p:blipFill>
          <a:blip r:embed="rId4"/>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133303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Text 5"/>
          <p:cNvSpPr/>
          <p:nvPr/>
        </p:nvSpPr>
        <p:spPr>
          <a:xfrm>
            <a:off x="3058853" y="229648"/>
            <a:ext cx="4686300" cy="347186"/>
          </a:xfrm>
          <a:prstGeom prst="rect">
            <a:avLst/>
          </a:prstGeom>
          <a:noFill/>
          <a:ln/>
        </p:spPr>
        <p:txBody>
          <a:bodyPr wrap="none" rtlCol="0" anchor="t"/>
          <a:lstStyle/>
          <a:p>
            <a:pPr marL="0" indent="0">
              <a:lnSpc>
                <a:spcPts val="2734"/>
              </a:lnSpc>
              <a:buNone/>
            </a:pPr>
            <a:r>
              <a:rPr lang="en-US" sz="2187" b="1" spc="300" dirty="0">
                <a:solidFill>
                  <a:srgbClr val="3C3939"/>
                </a:solidFill>
                <a:latin typeface="Raleway" pitchFamily="34" charset="0"/>
                <a:ea typeface="Raleway" pitchFamily="34" charset="-122"/>
                <a:cs typeface="Raleway" pitchFamily="34" charset="-120"/>
              </a:rPr>
              <a:t>Importance of Problem-Solving Skills</a:t>
            </a:r>
          </a:p>
        </p:txBody>
      </p:sp>
      <p:sp>
        <p:nvSpPr>
          <p:cNvPr id="4" name="Rectangle 3"/>
          <p:cNvSpPr/>
          <p:nvPr/>
        </p:nvSpPr>
        <p:spPr>
          <a:xfrm>
            <a:off x="1393372" y="1097732"/>
            <a:ext cx="9176657" cy="6555641"/>
          </a:xfrm>
          <a:prstGeom prst="rect">
            <a:avLst/>
          </a:prstGeom>
        </p:spPr>
        <p:txBody>
          <a:bodyPr wrap="square">
            <a:spAutoFit/>
          </a:bodyPr>
          <a:lstStyle/>
          <a:p>
            <a:pPr>
              <a:buFont typeface="Arial" panose="020B0604020202020204" pitchFamily="34" charset="0"/>
              <a:buChar char="•"/>
            </a:pPr>
            <a:endParaRPr lang="en-US" sz="2800" b="1" dirty="0">
              <a:solidFill>
                <a:srgbClr val="0F0F0F"/>
              </a:solidFill>
              <a:latin typeface="Söhne"/>
            </a:endParaRPr>
          </a:p>
          <a:p>
            <a:r>
              <a:rPr lang="en-US" sz="2800" b="1" dirty="0" err="1">
                <a:solidFill>
                  <a:srgbClr val="0F0F0F"/>
                </a:solidFill>
                <a:latin typeface="Söhne"/>
              </a:rPr>
              <a:t>Geeksforgeeks</a:t>
            </a:r>
            <a:r>
              <a:rPr lang="en-US" sz="2800" b="1" dirty="0">
                <a:solidFill>
                  <a:srgbClr val="0F0F0F"/>
                </a:solidFill>
                <a:latin typeface="Söhne"/>
              </a:rPr>
              <a:t>: </a:t>
            </a:r>
            <a:r>
              <a:rPr lang="en-US" sz="2800" b="1" dirty="0">
                <a:solidFill>
                  <a:srgbClr val="0070C0"/>
                </a:solidFill>
                <a:latin typeface="Söhne"/>
                <a:hlinkClick r:id="rId3"/>
              </a:rPr>
              <a:t>https://www.geeksforgeeks.org/</a:t>
            </a:r>
            <a:endParaRPr lang="en-US" sz="2800" b="1" dirty="0">
              <a:solidFill>
                <a:srgbClr val="0070C0"/>
              </a:solidFill>
              <a:latin typeface="Söhne"/>
            </a:endParaRPr>
          </a:p>
          <a:p>
            <a:endParaRPr lang="en-US" sz="2800" b="1" dirty="0">
              <a:solidFill>
                <a:srgbClr val="0F0F0F"/>
              </a:solidFill>
              <a:latin typeface="Söhne"/>
            </a:endParaRPr>
          </a:p>
          <a:p>
            <a:r>
              <a:rPr lang="en-IN" sz="2800" b="1" dirty="0" err="1">
                <a:solidFill>
                  <a:srgbClr val="0F0F0F"/>
                </a:solidFill>
                <a:latin typeface="Söhne"/>
              </a:rPr>
              <a:t>Codecademy</a:t>
            </a:r>
            <a:r>
              <a:rPr lang="en-IN" sz="2800" b="1" dirty="0">
                <a:solidFill>
                  <a:srgbClr val="0F0F0F"/>
                </a:solidFill>
                <a:latin typeface="Söhne"/>
              </a:rPr>
              <a:t>: </a:t>
            </a:r>
            <a:r>
              <a:rPr lang="en-IN" sz="2800" b="1" dirty="0">
                <a:solidFill>
                  <a:srgbClr val="0070C0"/>
                </a:solidFill>
                <a:latin typeface="Söhne"/>
                <a:hlinkClick r:id="rId4"/>
              </a:rPr>
              <a:t>https://www.codecademy.com/</a:t>
            </a:r>
            <a:r>
              <a:rPr lang="en-IN" sz="2800" b="1" dirty="0">
                <a:solidFill>
                  <a:srgbClr val="0070C0"/>
                </a:solidFill>
                <a:latin typeface="Söhne"/>
              </a:rPr>
              <a:t> </a:t>
            </a:r>
          </a:p>
          <a:p>
            <a:endParaRPr lang="en-IN" sz="2800" dirty="0">
              <a:solidFill>
                <a:srgbClr val="0F0F0F"/>
              </a:solidFill>
              <a:latin typeface="Söhne"/>
            </a:endParaRPr>
          </a:p>
          <a:p>
            <a:r>
              <a:rPr lang="en-IN" sz="2800" b="1" dirty="0" err="1">
                <a:solidFill>
                  <a:srgbClr val="0F0F0F"/>
                </a:solidFill>
                <a:latin typeface="Söhne"/>
              </a:rPr>
              <a:t>LeetCode</a:t>
            </a:r>
            <a:r>
              <a:rPr lang="en-IN" sz="2800" b="1" dirty="0">
                <a:solidFill>
                  <a:srgbClr val="0F0F0F"/>
                </a:solidFill>
                <a:latin typeface="Söhne"/>
              </a:rPr>
              <a:t>: </a:t>
            </a:r>
            <a:r>
              <a:rPr lang="en-IN" sz="2800" b="1" dirty="0">
                <a:solidFill>
                  <a:srgbClr val="0070C0"/>
                </a:solidFill>
                <a:latin typeface="Söhne"/>
                <a:hlinkClick r:id="rId5"/>
              </a:rPr>
              <a:t>https://leetcode.com/</a:t>
            </a:r>
            <a:r>
              <a:rPr lang="en-IN" sz="2800" b="1" dirty="0">
                <a:solidFill>
                  <a:srgbClr val="0070C0"/>
                </a:solidFill>
                <a:latin typeface="Söhne"/>
              </a:rPr>
              <a:t> </a:t>
            </a:r>
          </a:p>
          <a:p>
            <a:endParaRPr lang="en-IN" sz="2800" dirty="0">
              <a:solidFill>
                <a:srgbClr val="0F0F0F"/>
              </a:solidFill>
              <a:latin typeface="Söhne"/>
            </a:endParaRPr>
          </a:p>
          <a:p>
            <a:r>
              <a:rPr lang="en-IN" sz="2800" b="1" dirty="0" err="1">
                <a:solidFill>
                  <a:srgbClr val="0F0F0F"/>
                </a:solidFill>
                <a:latin typeface="Söhne"/>
              </a:rPr>
              <a:t>Hackerrank</a:t>
            </a:r>
            <a:r>
              <a:rPr lang="en-IN" sz="2800" b="1" dirty="0">
                <a:solidFill>
                  <a:srgbClr val="0F0F0F"/>
                </a:solidFill>
                <a:latin typeface="Söhne"/>
              </a:rPr>
              <a:t>: </a:t>
            </a:r>
            <a:r>
              <a:rPr lang="en-IN" sz="2800" b="1" dirty="0">
                <a:solidFill>
                  <a:srgbClr val="0070C0"/>
                </a:solidFill>
                <a:latin typeface="Söhne"/>
                <a:hlinkClick r:id="rId6"/>
              </a:rPr>
              <a:t>https://www.hackerrank.com/</a:t>
            </a:r>
            <a:endParaRPr lang="en-IN" sz="2800" b="1" dirty="0">
              <a:solidFill>
                <a:srgbClr val="0070C0"/>
              </a:solidFill>
              <a:latin typeface="Söhne"/>
            </a:endParaRPr>
          </a:p>
          <a:p>
            <a:endParaRPr lang="en-US" sz="2800" b="1" dirty="0">
              <a:solidFill>
                <a:srgbClr val="0070C0"/>
              </a:solidFill>
              <a:latin typeface="Söhne"/>
            </a:endParaRPr>
          </a:p>
          <a:p>
            <a:r>
              <a:rPr lang="en-US" sz="2800" b="1" dirty="0" err="1">
                <a:latin typeface="Söhne"/>
              </a:rPr>
              <a:t>CodeChef</a:t>
            </a:r>
            <a:r>
              <a:rPr lang="en-US" sz="2800" b="1" dirty="0">
                <a:latin typeface="Söhne"/>
              </a:rPr>
              <a:t>: </a:t>
            </a:r>
            <a:r>
              <a:rPr lang="en-US" sz="2800" b="1" dirty="0">
                <a:solidFill>
                  <a:srgbClr val="0070C0"/>
                </a:solidFill>
                <a:latin typeface="Söhne"/>
                <a:hlinkClick r:id="rId7"/>
              </a:rPr>
              <a:t>https://www.codechef.com/</a:t>
            </a:r>
            <a:r>
              <a:rPr lang="en-US" sz="2800" b="1" dirty="0">
                <a:solidFill>
                  <a:srgbClr val="0070C0"/>
                </a:solidFill>
                <a:latin typeface="Söhne"/>
              </a:rPr>
              <a:t> </a:t>
            </a:r>
          </a:p>
          <a:p>
            <a:endParaRPr lang="en-US" sz="2800" b="1" dirty="0">
              <a:solidFill>
                <a:srgbClr val="0070C0"/>
              </a:solidFill>
              <a:latin typeface="Söhne"/>
            </a:endParaRPr>
          </a:p>
          <a:p>
            <a:r>
              <a:rPr lang="en-US" sz="2800" b="1" dirty="0" err="1">
                <a:latin typeface="Söhne"/>
              </a:rPr>
              <a:t>Topcoder</a:t>
            </a:r>
            <a:r>
              <a:rPr lang="en-US" sz="2800" b="1" dirty="0">
                <a:latin typeface="Söhne"/>
              </a:rPr>
              <a:t>: </a:t>
            </a:r>
            <a:r>
              <a:rPr lang="en-US" sz="2800" b="1" dirty="0">
                <a:solidFill>
                  <a:srgbClr val="0070C0"/>
                </a:solidFill>
                <a:latin typeface="Söhne"/>
                <a:hlinkClick r:id="rId8"/>
              </a:rPr>
              <a:t>https://www.topcoder.com/</a:t>
            </a:r>
            <a:r>
              <a:rPr lang="en-US" sz="2800" b="1" dirty="0">
                <a:solidFill>
                  <a:srgbClr val="0070C0"/>
                </a:solidFill>
                <a:latin typeface="Söhne"/>
              </a:rPr>
              <a:t> </a:t>
            </a:r>
            <a:endParaRPr lang="en-IN" sz="2800" b="1" dirty="0">
              <a:solidFill>
                <a:srgbClr val="0070C0"/>
              </a:solidFill>
              <a:latin typeface="Söhne"/>
            </a:endParaRPr>
          </a:p>
          <a:p>
            <a:endParaRPr lang="en-IN" sz="2800" b="1" dirty="0">
              <a:solidFill>
                <a:srgbClr val="0F0F0F"/>
              </a:solidFill>
              <a:latin typeface="Söhne"/>
            </a:endParaRPr>
          </a:p>
          <a:p>
            <a:r>
              <a:rPr lang="en-IN" sz="2800" b="1" dirty="0">
                <a:solidFill>
                  <a:srgbClr val="0F0F0F"/>
                </a:solidFill>
                <a:latin typeface="Söhne"/>
              </a:rPr>
              <a:t>GitHub: </a:t>
            </a:r>
            <a:r>
              <a:rPr lang="en-IN" sz="2800" b="1" dirty="0">
                <a:solidFill>
                  <a:srgbClr val="0070C0"/>
                </a:solidFill>
                <a:latin typeface="Söhne"/>
                <a:hlinkClick r:id="rId9"/>
              </a:rPr>
              <a:t>https://github.com/</a:t>
            </a:r>
            <a:r>
              <a:rPr lang="en-IN" sz="2800" b="1" dirty="0">
                <a:solidFill>
                  <a:srgbClr val="0070C0"/>
                </a:solidFill>
                <a:latin typeface="Söhne"/>
              </a:rPr>
              <a:t> </a:t>
            </a:r>
          </a:p>
          <a:p>
            <a:endParaRPr lang="en-IN" sz="2800" b="0" i="0" dirty="0">
              <a:solidFill>
                <a:srgbClr val="0F0F0F"/>
              </a:solidFill>
              <a:effectLst/>
              <a:latin typeface="Söhne"/>
            </a:endParaRPr>
          </a:p>
        </p:txBody>
      </p:sp>
      <p:pic>
        <p:nvPicPr>
          <p:cNvPr id="5" name="Picture 4"/>
          <p:cNvPicPr>
            <a:picLocks noChangeAspect="1"/>
          </p:cNvPicPr>
          <p:nvPr/>
        </p:nvPicPr>
        <p:blipFill>
          <a:blip r:embed="rId10"/>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393425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56147"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Rectangle 4"/>
          <p:cNvSpPr/>
          <p:nvPr/>
        </p:nvSpPr>
        <p:spPr>
          <a:xfrm>
            <a:off x="7142276" y="218223"/>
            <a:ext cx="3947299" cy="461665"/>
          </a:xfrm>
          <a:prstGeom prst="rect">
            <a:avLst/>
          </a:prstGeom>
        </p:spPr>
        <p:txBody>
          <a:bodyPr wrap="none">
            <a:spAutoFit/>
          </a:bodyPr>
          <a:lstStyle/>
          <a:p>
            <a:r>
              <a:rPr lang="en-IN" sz="2400" b="1" dirty="0"/>
              <a:t>Key Features of the Platforms</a:t>
            </a:r>
          </a:p>
        </p:txBody>
      </p:sp>
      <p:sp>
        <p:nvSpPr>
          <p:cNvPr id="7" name="TextBox 6"/>
          <p:cNvSpPr txBox="1"/>
          <p:nvPr/>
        </p:nvSpPr>
        <p:spPr>
          <a:xfrm>
            <a:off x="6487258" y="1419997"/>
            <a:ext cx="5257337" cy="3970318"/>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rgbClr val="00B050"/>
                </a:solidFill>
              </a:rPr>
              <a:t>Interactive coding environments</a:t>
            </a:r>
            <a:r>
              <a:rPr lang="en-US" sz="2800" dirty="0"/>
              <a:t>,</a:t>
            </a:r>
          </a:p>
          <a:p>
            <a:r>
              <a:rPr lang="en-US" sz="2800" dirty="0"/>
              <a:t> </a:t>
            </a:r>
          </a:p>
          <a:p>
            <a:pPr marL="285750" indent="-285750">
              <a:buFont typeface="Arial" panose="020B0604020202020204" pitchFamily="34" charset="0"/>
              <a:buChar char="•"/>
            </a:pPr>
            <a:r>
              <a:rPr lang="en-US" sz="2800" dirty="0"/>
              <a:t>Real-world </a:t>
            </a:r>
            <a:r>
              <a:rPr lang="en-US" sz="2800" dirty="0">
                <a:solidFill>
                  <a:srgbClr val="00B050"/>
                </a:solidFill>
              </a:rPr>
              <a:t>case problems</a:t>
            </a:r>
            <a:r>
              <a:rPr lang="en-US" sz="2800" dirty="0"/>
              <a: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solidFill>
                  <a:srgbClr val="00B050"/>
                </a:solidFill>
              </a:rPr>
              <a:t>Forums</a:t>
            </a:r>
            <a:r>
              <a:rPr lang="en-US" sz="2800" dirty="0"/>
              <a:t> for community support,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solidFill>
                  <a:srgbClr val="00B050"/>
                </a:solidFill>
              </a:rPr>
              <a:t>Recognition of Scores/Rank</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and </a:t>
            </a:r>
            <a:r>
              <a:rPr lang="en-US" sz="2800" dirty="0">
                <a:solidFill>
                  <a:srgbClr val="00B050"/>
                </a:solidFill>
              </a:rPr>
              <a:t>Certification options</a:t>
            </a:r>
            <a:r>
              <a:rPr lang="en-US" dirty="0"/>
              <a:t>.</a:t>
            </a:r>
            <a:endParaRPr lang="en-IN" dirty="0"/>
          </a:p>
        </p:txBody>
      </p:sp>
      <p:pic>
        <p:nvPicPr>
          <p:cNvPr id="8" name="Picture 7"/>
          <p:cNvPicPr>
            <a:picLocks noChangeAspect="1"/>
          </p:cNvPicPr>
          <p:nvPr/>
        </p:nvPicPr>
        <p:blipFill>
          <a:blip r:embed="rId4"/>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357705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TextBox 2"/>
          <p:cNvSpPr txBox="1"/>
          <p:nvPr/>
        </p:nvSpPr>
        <p:spPr>
          <a:xfrm>
            <a:off x="4245429" y="217714"/>
            <a:ext cx="3112390" cy="523220"/>
          </a:xfrm>
          <a:prstGeom prst="rect">
            <a:avLst/>
          </a:prstGeom>
          <a:noFill/>
        </p:spPr>
        <p:txBody>
          <a:bodyPr wrap="none" rtlCol="0">
            <a:spAutoFit/>
          </a:bodyPr>
          <a:lstStyle/>
          <a:p>
            <a:r>
              <a:rPr lang="en-US" sz="2800" b="1" dirty="0"/>
              <a:t>Competitive Coding</a:t>
            </a:r>
            <a:endParaRPr lang="en-IN" sz="2800" b="1" dirty="0"/>
          </a:p>
        </p:txBody>
      </p:sp>
      <p:pic>
        <p:nvPicPr>
          <p:cNvPr id="4" name="Picture 3"/>
          <p:cNvPicPr>
            <a:picLocks noChangeAspect="1"/>
          </p:cNvPicPr>
          <p:nvPr/>
        </p:nvPicPr>
        <p:blipFill>
          <a:blip r:embed="rId3"/>
          <a:stretch>
            <a:fillRect/>
          </a:stretch>
        </p:blipFill>
        <p:spPr>
          <a:xfrm>
            <a:off x="759821" y="476936"/>
            <a:ext cx="2025666" cy="1587038"/>
          </a:xfrm>
          <a:prstGeom prst="rect">
            <a:avLst/>
          </a:prstGeom>
        </p:spPr>
      </p:pic>
      <p:pic>
        <p:nvPicPr>
          <p:cNvPr id="7" name="Picture 6"/>
          <p:cNvPicPr>
            <a:picLocks noChangeAspect="1"/>
          </p:cNvPicPr>
          <p:nvPr/>
        </p:nvPicPr>
        <p:blipFill>
          <a:blip r:embed="rId4"/>
          <a:stretch>
            <a:fillRect/>
          </a:stretch>
        </p:blipFill>
        <p:spPr>
          <a:xfrm>
            <a:off x="7757708" y="2258286"/>
            <a:ext cx="2836352" cy="909638"/>
          </a:xfrm>
          <a:prstGeom prst="rect">
            <a:avLst/>
          </a:prstGeom>
        </p:spPr>
      </p:pic>
      <p:pic>
        <p:nvPicPr>
          <p:cNvPr id="9" name="Picture 8">
            <a:hlinkClick r:id="rId5"/>
          </p:cNvPr>
          <p:cNvPicPr>
            <a:picLocks noChangeAspect="1"/>
          </p:cNvPicPr>
          <p:nvPr/>
        </p:nvPicPr>
        <p:blipFill>
          <a:blip r:embed="rId6"/>
          <a:stretch>
            <a:fillRect/>
          </a:stretch>
        </p:blipFill>
        <p:spPr>
          <a:xfrm>
            <a:off x="484415" y="3364693"/>
            <a:ext cx="2287137" cy="1359707"/>
          </a:xfrm>
          <a:prstGeom prst="rect">
            <a:avLst/>
          </a:prstGeom>
        </p:spPr>
      </p:pic>
      <p:pic>
        <p:nvPicPr>
          <p:cNvPr id="10" name="Picture 9"/>
          <p:cNvPicPr>
            <a:picLocks noChangeAspect="1"/>
          </p:cNvPicPr>
          <p:nvPr/>
        </p:nvPicPr>
        <p:blipFill>
          <a:blip r:embed="rId7"/>
          <a:stretch>
            <a:fillRect/>
          </a:stretch>
        </p:blipFill>
        <p:spPr>
          <a:xfrm>
            <a:off x="8392886" y="4921676"/>
            <a:ext cx="2201174" cy="1232657"/>
          </a:xfrm>
          <a:prstGeom prst="rect">
            <a:avLst/>
          </a:prstGeom>
        </p:spPr>
      </p:pic>
      <p:pic>
        <p:nvPicPr>
          <p:cNvPr id="11" name="Picture 10"/>
          <p:cNvPicPr>
            <a:picLocks noChangeAspect="1"/>
          </p:cNvPicPr>
          <p:nvPr/>
        </p:nvPicPr>
        <p:blipFill rotWithShape="1">
          <a:blip r:embed="rId8"/>
          <a:srcRect l="31988" t="15053" r="31308" b="68295"/>
          <a:stretch/>
        </p:blipFill>
        <p:spPr>
          <a:xfrm>
            <a:off x="443431" y="6825344"/>
            <a:ext cx="2473943" cy="631371"/>
          </a:xfrm>
          <a:prstGeom prst="rect">
            <a:avLst/>
          </a:prstGeom>
        </p:spPr>
      </p:pic>
      <p:sp>
        <p:nvSpPr>
          <p:cNvPr id="12" name="Rectangle 11"/>
          <p:cNvSpPr/>
          <p:nvPr/>
        </p:nvSpPr>
        <p:spPr>
          <a:xfrm>
            <a:off x="2921559" y="6825670"/>
            <a:ext cx="8051242" cy="646331"/>
          </a:xfrm>
          <a:prstGeom prst="rect">
            <a:avLst/>
          </a:prstGeom>
        </p:spPr>
        <p:txBody>
          <a:bodyPr wrap="square">
            <a:spAutoFit/>
          </a:bodyPr>
          <a:lstStyle/>
          <a:p>
            <a:r>
              <a:rPr lang="en-IN" dirty="0"/>
              <a:t>https://www.geeksforgeeks.org/how-to-prepare-for-icfp-or-international-conference-for-functional-programming/</a:t>
            </a:r>
          </a:p>
        </p:txBody>
      </p:sp>
      <p:sp>
        <p:nvSpPr>
          <p:cNvPr id="13" name="Rectangle 12"/>
          <p:cNvSpPr/>
          <p:nvPr/>
        </p:nvSpPr>
        <p:spPr>
          <a:xfrm>
            <a:off x="2785487" y="1078718"/>
            <a:ext cx="6052362" cy="369332"/>
          </a:xfrm>
          <a:prstGeom prst="rect">
            <a:avLst/>
          </a:prstGeom>
        </p:spPr>
        <p:txBody>
          <a:bodyPr wrap="none">
            <a:spAutoFit/>
          </a:bodyPr>
          <a:lstStyle/>
          <a:p>
            <a:r>
              <a:rPr lang="en-IN" dirty="0"/>
              <a:t>https://www.geeksforgeeks.org/how-to-prepare-for-acm-icpc/</a:t>
            </a:r>
          </a:p>
        </p:txBody>
      </p:sp>
      <p:sp>
        <p:nvSpPr>
          <p:cNvPr id="14" name="Rectangle 13"/>
          <p:cNvSpPr/>
          <p:nvPr/>
        </p:nvSpPr>
        <p:spPr>
          <a:xfrm>
            <a:off x="4654211" y="5353338"/>
            <a:ext cx="3549305" cy="369332"/>
          </a:xfrm>
          <a:prstGeom prst="rect">
            <a:avLst/>
          </a:prstGeom>
        </p:spPr>
        <p:txBody>
          <a:bodyPr wrap="none">
            <a:spAutoFit/>
          </a:bodyPr>
          <a:lstStyle/>
          <a:p>
            <a:r>
              <a:rPr lang="en-IN" dirty="0"/>
              <a:t>https://research.samsung.com/scpc</a:t>
            </a:r>
          </a:p>
        </p:txBody>
      </p:sp>
      <p:sp>
        <p:nvSpPr>
          <p:cNvPr id="15" name="Rectangle 14"/>
          <p:cNvSpPr/>
          <p:nvPr/>
        </p:nvSpPr>
        <p:spPr>
          <a:xfrm>
            <a:off x="2728933" y="3791635"/>
            <a:ext cx="7971724" cy="369332"/>
          </a:xfrm>
          <a:prstGeom prst="rect">
            <a:avLst/>
          </a:prstGeom>
        </p:spPr>
        <p:txBody>
          <a:bodyPr wrap="square">
            <a:spAutoFit/>
          </a:bodyPr>
          <a:lstStyle/>
          <a:p>
            <a:r>
              <a:rPr lang="en-IN" dirty="0"/>
              <a:t>https://www.geeksforgeeks.org/how-to-prepare-for-gsoc-google-summer-of-code/</a:t>
            </a:r>
          </a:p>
        </p:txBody>
      </p:sp>
      <p:sp>
        <p:nvSpPr>
          <p:cNvPr id="16" name="Rectangle 15"/>
          <p:cNvSpPr/>
          <p:nvPr/>
        </p:nvSpPr>
        <p:spPr>
          <a:xfrm>
            <a:off x="1687108" y="2528439"/>
            <a:ext cx="6099747" cy="369332"/>
          </a:xfrm>
          <a:prstGeom prst="rect">
            <a:avLst/>
          </a:prstGeom>
        </p:spPr>
        <p:txBody>
          <a:bodyPr wrap="none">
            <a:spAutoFit/>
          </a:bodyPr>
          <a:lstStyle/>
          <a:p>
            <a:r>
              <a:rPr lang="en-IN" dirty="0"/>
              <a:t>https://www.geeksforgeeks.org/prepare-facebook-hacker-cup/</a:t>
            </a:r>
          </a:p>
        </p:txBody>
      </p:sp>
      <p:pic>
        <p:nvPicPr>
          <p:cNvPr id="17" name="Picture 16"/>
          <p:cNvPicPr>
            <a:picLocks noChangeAspect="1"/>
          </p:cNvPicPr>
          <p:nvPr/>
        </p:nvPicPr>
        <p:blipFill>
          <a:blip r:embed="rId9"/>
          <a:stretch>
            <a:fillRect/>
          </a:stretch>
        </p:blipFill>
        <p:spPr>
          <a:xfrm>
            <a:off x="13532999" y="10886"/>
            <a:ext cx="1097401" cy="557647"/>
          </a:xfrm>
          <a:prstGeom prst="rect">
            <a:avLst/>
          </a:prstGeom>
        </p:spPr>
      </p:pic>
      <p:sp>
        <p:nvSpPr>
          <p:cNvPr id="5" name="TextBox 4">
            <a:extLst>
              <a:ext uri="{FF2B5EF4-FFF2-40B4-BE49-F238E27FC236}">
                <a16:creationId xmlns:a16="http://schemas.microsoft.com/office/drawing/2014/main" id="{EDEDA811-04B2-F638-DE25-88163209A076}"/>
              </a:ext>
            </a:extLst>
          </p:cNvPr>
          <p:cNvSpPr txBox="1"/>
          <p:nvPr/>
        </p:nvSpPr>
        <p:spPr>
          <a:xfrm>
            <a:off x="3057630" y="1474602"/>
            <a:ext cx="1458156" cy="369332"/>
          </a:xfrm>
          <a:prstGeom prst="rect">
            <a:avLst/>
          </a:prstGeom>
          <a:noFill/>
        </p:spPr>
        <p:txBody>
          <a:bodyPr wrap="none" rtlCol="0">
            <a:spAutoFit/>
          </a:bodyPr>
          <a:lstStyle/>
          <a:p>
            <a:r>
              <a:rPr lang="en-US" dirty="0"/>
              <a:t>Aug onwards </a:t>
            </a:r>
          </a:p>
        </p:txBody>
      </p:sp>
      <p:sp>
        <p:nvSpPr>
          <p:cNvPr id="6" name="TextBox 5">
            <a:extLst>
              <a:ext uri="{FF2B5EF4-FFF2-40B4-BE49-F238E27FC236}">
                <a16:creationId xmlns:a16="http://schemas.microsoft.com/office/drawing/2014/main" id="{BB597D06-CE75-07F7-C132-F848EAE2BBB0}"/>
              </a:ext>
            </a:extLst>
          </p:cNvPr>
          <p:cNvSpPr txBox="1"/>
          <p:nvPr/>
        </p:nvSpPr>
        <p:spPr>
          <a:xfrm>
            <a:off x="5857044" y="2943105"/>
            <a:ext cx="1238801" cy="369332"/>
          </a:xfrm>
          <a:prstGeom prst="rect">
            <a:avLst/>
          </a:prstGeom>
          <a:noFill/>
        </p:spPr>
        <p:txBody>
          <a:bodyPr wrap="none" rtlCol="0">
            <a:spAutoFit/>
          </a:bodyPr>
          <a:lstStyle/>
          <a:p>
            <a:r>
              <a:rPr lang="en-US" dirty="0"/>
              <a:t>Sep to Dec </a:t>
            </a:r>
          </a:p>
        </p:txBody>
      </p:sp>
      <p:sp>
        <p:nvSpPr>
          <p:cNvPr id="8" name="TextBox 7">
            <a:extLst>
              <a:ext uri="{FF2B5EF4-FFF2-40B4-BE49-F238E27FC236}">
                <a16:creationId xmlns:a16="http://schemas.microsoft.com/office/drawing/2014/main" id="{E1DA5641-5C12-F8B7-736D-92CD7DB5F282}"/>
              </a:ext>
            </a:extLst>
          </p:cNvPr>
          <p:cNvSpPr txBox="1"/>
          <p:nvPr/>
        </p:nvSpPr>
        <p:spPr>
          <a:xfrm>
            <a:off x="2921559" y="4170637"/>
            <a:ext cx="1167243" cy="369332"/>
          </a:xfrm>
          <a:prstGeom prst="rect">
            <a:avLst/>
          </a:prstGeom>
          <a:noFill/>
        </p:spPr>
        <p:txBody>
          <a:bodyPr wrap="none" rtlCol="0">
            <a:spAutoFit/>
          </a:bodyPr>
          <a:lstStyle/>
          <a:p>
            <a:r>
              <a:rPr lang="en-US" dirty="0"/>
              <a:t>Jan to Nov</a:t>
            </a:r>
          </a:p>
        </p:txBody>
      </p:sp>
      <p:sp>
        <p:nvSpPr>
          <p:cNvPr id="18" name="TextBox 17">
            <a:extLst>
              <a:ext uri="{FF2B5EF4-FFF2-40B4-BE49-F238E27FC236}">
                <a16:creationId xmlns:a16="http://schemas.microsoft.com/office/drawing/2014/main" id="{1E6E18F3-6F7B-81A7-DD30-730D03B1B622}"/>
              </a:ext>
            </a:extLst>
          </p:cNvPr>
          <p:cNvSpPr txBox="1"/>
          <p:nvPr/>
        </p:nvSpPr>
        <p:spPr>
          <a:xfrm>
            <a:off x="5845241" y="5732137"/>
            <a:ext cx="1283685" cy="369332"/>
          </a:xfrm>
          <a:prstGeom prst="rect">
            <a:avLst/>
          </a:prstGeom>
          <a:noFill/>
        </p:spPr>
        <p:txBody>
          <a:bodyPr wrap="none" rtlCol="0">
            <a:spAutoFit/>
          </a:bodyPr>
          <a:lstStyle/>
          <a:p>
            <a:r>
              <a:rPr lang="en-US" dirty="0"/>
              <a:t>June to Aug</a:t>
            </a:r>
          </a:p>
        </p:txBody>
      </p:sp>
      <p:sp>
        <p:nvSpPr>
          <p:cNvPr id="19" name="TextBox 18">
            <a:extLst>
              <a:ext uri="{FF2B5EF4-FFF2-40B4-BE49-F238E27FC236}">
                <a16:creationId xmlns:a16="http://schemas.microsoft.com/office/drawing/2014/main" id="{5BC16204-3EB2-4C33-BE22-32D17A3BFC8B}"/>
              </a:ext>
            </a:extLst>
          </p:cNvPr>
          <p:cNvSpPr txBox="1"/>
          <p:nvPr/>
        </p:nvSpPr>
        <p:spPr>
          <a:xfrm>
            <a:off x="3361353" y="7553237"/>
            <a:ext cx="798617" cy="369332"/>
          </a:xfrm>
          <a:prstGeom prst="rect">
            <a:avLst/>
          </a:prstGeom>
          <a:noFill/>
        </p:spPr>
        <p:txBody>
          <a:bodyPr wrap="none" rtlCol="0">
            <a:spAutoFit/>
          </a:bodyPr>
          <a:lstStyle/>
          <a:p>
            <a:r>
              <a:rPr lang="en-US" dirty="0"/>
              <a:t>Oct 25</a:t>
            </a:r>
          </a:p>
        </p:txBody>
      </p:sp>
    </p:spTree>
    <p:extLst>
      <p:ext uri="{BB962C8B-B14F-4D97-AF65-F5344CB8AC3E}">
        <p14:creationId xmlns:p14="http://schemas.microsoft.com/office/powerpoint/2010/main" val="54690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9"/>
          <p:cNvSpPr/>
          <p:nvPr/>
        </p:nvSpPr>
        <p:spPr>
          <a:xfrm>
            <a:off x="5330402" y="331219"/>
            <a:ext cx="5509260" cy="347186"/>
          </a:xfrm>
          <a:prstGeom prst="rect">
            <a:avLst/>
          </a:prstGeom>
          <a:noFill/>
          <a:ln/>
        </p:spPr>
        <p:txBody>
          <a:bodyPr wrap="none" rtlCol="0" anchor="t"/>
          <a:lstStyle/>
          <a:p>
            <a:pPr>
              <a:lnSpc>
                <a:spcPts val="2734"/>
              </a:lnSpc>
            </a:pPr>
            <a:r>
              <a:rPr lang="en-US" sz="2187" spc="300" dirty="0">
                <a:solidFill>
                  <a:srgbClr val="3C3939"/>
                </a:solidFill>
                <a:latin typeface="Raleway" pitchFamily="34" charset="0"/>
                <a:ea typeface="Raleway" pitchFamily="34" charset="-122"/>
                <a:cs typeface="Raleway" pitchFamily="34" charset="-120"/>
              </a:rPr>
              <a:t>Understanding Time and Space Complexity</a:t>
            </a:r>
          </a:p>
        </p:txBody>
      </p:sp>
      <p:sp>
        <p:nvSpPr>
          <p:cNvPr id="6" name="TextBox 5"/>
          <p:cNvSpPr txBox="1"/>
          <p:nvPr/>
        </p:nvSpPr>
        <p:spPr>
          <a:xfrm>
            <a:off x="4736431" y="1251284"/>
            <a:ext cx="9317026" cy="6247864"/>
          </a:xfrm>
          <a:prstGeom prst="rect">
            <a:avLst/>
          </a:prstGeom>
          <a:noFill/>
        </p:spPr>
        <p:txBody>
          <a:bodyPr wrap="square" rtlCol="0">
            <a:spAutoFit/>
          </a:bodyPr>
          <a:lstStyle/>
          <a:p>
            <a:r>
              <a:rPr lang="en-US" sz="2000" dirty="0"/>
              <a:t>The goal of the analysis of algorithms is to </a:t>
            </a:r>
            <a:r>
              <a:rPr lang="en-US" sz="2000" b="1" dirty="0"/>
              <a:t>compare algorithms (or solutions) mainly in terms of running time and/or memory</a:t>
            </a:r>
            <a:r>
              <a:rPr lang="en-US" sz="2000" dirty="0"/>
              <a:t> but also in terms of other factors (e.g., developer effort, scalability, Adaptability, etc.) </a:t>
            </a:r>
          </a:p>
          <a:p>
            <a:endParaRPr lang="en-US" sz="2000" dirty="0"/>
          </a:p>
          <a:p>
            <a:endParaRPr lang="en-US" sz="2000" dirty="0"/>
          </a:p>
          <a:p>
            <a:pPr marL="285750" indent="-285750">
              <a:buFont typeface="Arial" panose="020B0604020202020204" pitchFamily="34" charset="0"/>
              <a:buChar char="•"/>
            </a:pPr>
            <a:r>
              <a:rPr lang="en-US" sz="2000" b="1" dirty="0"/>
              <a:t>Efficient algorithms save resources </a:t>
            </a:r>
            <a:r>
              <a:rPr lang="en-US" sz="2000" dirty="0"/>
              <a:t>(time and memory)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r>
              <a:rPr lang="en-US" sz="2000" b="1" dirty="0"/>
              <a:t>Running Time Analysis?</a:t>
            </a:r>
          </a:p>
          <a:p>
            <a:pPr lvl="1"/>
            <a:r>
              <a:rPr lang="en-US" sz="2000" dirty="0"/>
              <a:t>It is the process of determining how processing time increases as the size of the problem (input size) increases. Input size is the number of elements in the input, and depending on the problem type, the input may be of different types. </a:t>
            </a:r>
          </a:p>
          <a:p>
            <a:pPr lvl="1"/>
            <a:r>
              <a:rPr lang="en-US" sz="2000" dirty="0"/>
              <a:t>The following are the common types of inputs.</a:t>
            </a:r>
          </a:p>
          <a:p>
            <a:pPr lvl="2"/>
            <a:r>
              <a:rPr lang="en-US" sz="2000" dirty="0"/>
              <a:t>• Size of an array</a:t>
            </a:r>
          </a:p>
          <a:p>
            <a:pPr lvl="2"/>
            <a:r>
              <a:rPr lang="en-US" sz="2000" dirty="0"/>
              <a:t>• Polynomial degree</a:t>
            </a:r>
          </a:p>
          <a:p>
            <a:pPr lvl="2"/>
            <a:r>
              <a:rPr lang="en-US" sz="2000" dirty="0"/>
              <a:t>• Number of elements in a matrix</a:t>
            </a:r>
          </a:p>
          <a:p>
            <a:pPr lvl="2"/>
            <a:r>
              <a:rPr lang="en-US" sz="2000" dirty="0"/>
              <a:t>• Number of bits in the binary representation of the input</a:t>
            </a:r>
          </a:p>
          <a:p>
            <a:pPr lvl="2"/>
            <a:r>
              <a:rPr lang="en-US" sz="2000" dirty="0"/>
              <a:t>• Vertices and edges in a graph.</a:t>
            </a:r>
          </a:p>
          <a:p>
            <a:pPr lvl="2"/>
            <a:endParaRPr lang="en-US" sz="2000" dirty="0"/>
          </a:p>
          <a:p>
            <a:endParaRPr lang="en-IN" sz="2000" dirty="0"/>
          </a:p>
        </p:txBody>
      </p:sp>
      <p:pic>
        <p:nvPicPr>
          <p:cNvPr id="7" name="Picture 6"/>
          <p:cNvPicPr>
            <a:picLocks noChangeAspect="1"/>
          </p:cNvPicPr>
          <p:nvPr/>
        </p:nvPicPr>
        <p:blipFill>
          <a:blip r:embed="rId4"/>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240885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3" name="Text 9"/>
          <p:cNvSpPr/>
          <p:nvPr/>
        </p:nvSpPr>
        <p:spPr>
          <a:xfrm>
            <a:off x="2575772" y="157626"/>
            <a:ext cx="5509260" cy="347186"/>
          </a:xfrm>
          <a:prstGeom prst="rect">
            <a:avLst/>
          </a:prstGeom>
          <a:noFill/>
          <a:ln/>
        </p:spPr>
        <p:txBody>
          <a:bodyPr wrap="none" rtlCol="0" anchor="t"/>
          <a:lstStyle/>
          <a:p>
            <a:pPr>
              <a:lnSpc>
                <a:spcPts val="2734"/>
              </a:lnSpc>
            </a:pPr>
            <a:r>
              <a:rPr lang="en-US" sz="2400" spc="300" dirty="0">
                <a:solidFill>
                  <a:srgbClr val="3C3939"/>
                </a:solidFill>
                <a:latin typeface="Raleway" pitchFamily="34" charset="0"/>
                <a:ea typeface="Raleway" pitchFamily="34" charset="-122"/>
                <a:cs typeface="Raleway" pitchFamily="34" charset="-120"/>
              </a:rPr>
              <a:t>Understanding Time and Space Complexity</a:t>
            </a:r>
          </a:p>
        </p:txBody>
      </p:sp>
      <p:sp>
        <p:nvSpPr>
          <p:cNvPr id="4" name="Rectangle 3"/>
          <p:cNvSpPr/>
          <p:nvPr/>
        </p:nvSpPr>
        <p:spPr>
          <a:xfrm>
            <a:off x="1203158" y="1160145"/>
            <a:ext cx="9400674" cy="5940088"/>
          </a:xfrm>
          <a:prstGeom prst="rect">
            <a:avLst/>
          </a:prstGeom>
        </p:spPr>
        <p:txBody>
          <a:bodyPr wrap="square">
            <a:spAutoFit/>
          </a:bodyPr>
          <a:lstStyle/>
          <a:p>
            <a:pPr lvl="2" indent="-738188"/>
            <a:r>
              <a:rPr lang="en-US" sz="2000" dirty="0"/>
              <a:t>There are three types of analysis:</a:t>
            </a:r>
          </a:p>
          <a:p>
            <a:pPr lvl="2" indent="-376238"/>
            <a:r>
              <a:rPr lang="en-US" sz="2000" b="1" dirty="0"/>
              <a:t>• Worst case</a:t>
            </a:r>
          </a:p>
          <a:p>
            <a:pPr lvl="2" indent="-376238"/>
            <a:endParaRPr lang="en-US" sz="2000" dirty="0"/>
          </a:p>
          <a:p>
            <a:pPr marL="2333625" lvl="4" indent="-1074738"/>
            <a:r>
              <a:rPr lang="en-US" sz="2000" dirty="0"/>
              <a:t>○ Defines the input for which the algorithm takes a long time (slowest</a:t>
            </a:r>
          </a:p>
          <a:p>
            <a:pPr marL="1435100" lvl="4" indent="-176213"/>
            <a:r>
              <a:rPr lang="en-US" sz="2000" dirty="0"/>
              <a:t>	time to complete).</a:t>
            </a:r>
          </a:p>
          <a:p>
            <a:pPr lvl="4" indent="-376238"/>
            <a:endParaRPr lang="en-US" sz="2000" dirty="0"/>
          </a:p>
          <a:p>
            <a:pPr lvl="2" indent="-376238"/>
            <a:r>
              <a:rPr lang="en-US" sz="2000" b="1" dirty="0"/>
              <a:t>• Best case</a:t>
            </a:r>
          </a:p>
          <a:p>
            <a:pPr lvl="2" indent="-376238"/>
            <a:endParaRPr lang="en-US" sz="2000" dirty="0"/>
          </a:p>
          <a:p>
            <a:pPr lvl="4" indent="-569913"/>
            <a:r>
              <a:rPr lang="en-US" sz="2000" dirty="0"/>
              <a:t>○ Defines the input for which the algorithm takes the least time (fastest</a:t>
            </a:r>
          </a:p>
          <a:p>
            <a:pPr marL="1435100" lvl="4" indent="-176213"/>
            <a:r>
              <a:rPr lang="en-US" sz="2000" dirty="0"/>
              <a:t>	time to complete).</a:t>
            </a:r>
          </a:p>
          <a:p>
            <a:pPr lvl="4" indent="-376238"/>
            <a:endParaRPr lang="en-US" sz="2000" dirty="0"/>
          </a:p>
          <a:p>
            <a:pPr lvl="2" indent="-376238"/>
            <a:r>
              <a:rPr lang="en-US" sz="2000" b="1" dirty="0"/>
              <a:t>• Average case</a:t>
            </a:r>
          </a:p>
          <a:p>
            <a:pPr lvl="2" indent="-376238"/>
            <a:endParaRPr lang="en-US" sz="2000" dirty="0"/>
          </a:p>
          <a:p>
            <a:pPr marL="1435100" lvl="4" indent="-176213"/>
            <a:r>
              <a:rPr lang="en-US" sz="2000" dirty="0"/>
              <a:t>○ Provides a prediction about the running time of the algorithm.</a:t>
            </a:r>
          </a:p>
          <a:p>
            <a:pPr marL="1435100" lvl="4" indent="-176213"/>
            <a:r>
              <a:rPr lang="en-US" sz="2000" dirty="0"/>
              <a:t>○ Run the algorithm many times, using many different inputs that come</a:t>
            </a:r>
          </a:p>
          <a:p>
            <a:pPr marL="1435100" lvl="4" indent="-176213"/>
            <a:r>
              <a:rPr lang="en-US" sz="2000" dirty="0"/>
              <a:t>	from some distribution that generates these inputs, compute the total</a:t>
            </a:r>
          </a:p>
          <a:p>
            <a:pPr marL="1435100" lvl="4" indent="-176213"/>
            <a:r>
              <a:rPr lang="en-US" sz="2000" dirty="0"/>
              <a:t>	running time (by adding the individual times), and divide by the</a:t>
            </a:r>
          </a:p>
          <a:p>
            <a:pPr marL="1435100" lvl="4" indent="-176213"/>
            <a:r>
              <a:rPr lang="en-US" sz="2000" dirty="0"/>
              <a:t>	number of trials.</a:t>
            </a:r>
          </a:p>
          <a:p>
            <a:pPr marL="1435100" lvl="4" indent="-176213"/>
            <a:r>
              <a:rPr lang="en-US" sz="2000" dirty="0"/>
              <a:t>○ Assumes that the </a:t>
            </a:r>
            <a:r>
              <a:rPr lang="en-US" sz="2000" b="1" dirty="0"/>
              <a:t>input is random.</a:t>
            </a:r>
          </a:p>
        </p:txBody>
      </p:sp>
      <p:pic>
        <p:nvPicPr>
          <p:cNvPr id="5" name="Picture 4"/>
          <p:cNvPicPr>
            <a:picLocks noChangeAspect="1"/>
          </p:cNvPicPr>
          <p:nvPr/>
        </p:nvPicPr>
        <p:blipFill>
          <a:blip r:embed="rId3"/>
          <a:stretch>
            <a:fillRect/>
          </a:stretch>
        </p:blipFill>
        <p:spPr>
          <a:xfrm>
            <a:off x="13532999" y="10886"/>
            <a:ext cx="1097401" cy="557647"/>
          </a:xfrm>
          <a:prstGeom prst="rect">
            <a:avLst/>
          </a:prstGeom>
        </p:spPr>
      </p:pic>
    </p:spTree>
    <p:extLst>
      <p:ext uri="{BB962C8B-B14F-4D97-AF65-F5344CB8AC3E}">
        <p14:creationId xmlns:p14="http://schemas.microsoft.com/office/powerpoint/2010/main" val="1262249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9460</TotalTime>
  <Words>2629</Words>
  <Application>Microsoft Office PowerPoint</Application>
  <PresentationFormat>Custom</PresentationFormat>
  <Paragraphs>376</Paragraphs>
  <Slides>26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宋体</vt:lpstr>
      <vt:lpstr>Arial</vt:lpstr>
      <vt:lpstr>Raleway</vt:lpstr>
      <vt:lpstr>Roboto</vt:lpstr>
      <vt:lpstr>Söhne</vt:lpstr>
      <vt:lpstr>source-serif-pro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santosh verma</cp:lastModifiedBy>
  <cp:revision>58</cp:revision>
  <dcterms:created xsi:type="dcterms:W3CDTF">2023-11-03T07:34:15Z</dcterms:created>
  <dcterms:modified xsi:type="dcterms:W3CDTF">2025-02-05T09:30:04Z</dcterms:modified>
</cp:coreProperties>
</file>