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7" r:id="rId2"/>
    <p:sldId id="258" r:id="rId3"/>
    <p:sldId id="259" r:id="rId4"/>
    <p:sldId id="260" r:id="rId5"/>
    <p:sldId id="261" r:id="rId6"/>
    <p:sldId id="262" r:id="rId7"/>
    <p:sldId id="263" r:id="rId8"/>
    <p:sldId id="264" r:id="rId9"/>
    <p:sldId id="265"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yampraveen 7" userId="94ea84c511fa26c9" providerId="LiveId" clId="{47A05836-883B-4028-A775-D43D5D117C1B}"/>
    <pc:docChg chg="modSld">
      <pc:chgData name="ryampraveen 7" userId="94ea84c511fa26c9" providerId="LiveId" clId="{47A05836-883B-4028-A775-D43D5D117C1B}" dt="2025-02-28T06:20:36.250" v="3" actId="20577"/>
      <pc:docMkLst>
        <pc:docMk/>
      </pc:docMkLst>
      <pc:sldChg chg="modSp mod">
        <pc:chgData name="ryampraveen 7" userId="94ea84c511fa26c9" providerId="LiveId" clId="{47A05836-883B-4028-A775-D43D5D117C1B}" dt="2025-02-28T06:20:23.998" v="0" actId="20577"/>
        <pc:sldMkLst>
          <pc:docMk/>
          <pc:sldMk cId="3131624676" sldId="257"/>
        </pc:sldMkLst>
        <pc:spChg chg="mod">
          <ac:chgData name="ryampraveen 7" userId="94ea84c511fa26c9" providerId="LiveId" clId="{47A05836-883B-4028-A775-D43D5D117C1B}" dt="2025-02-28T06:20:23.998" v="0" actId="20577"/>
          <ac:spMkLst>
            <pc:docMk/>
            <pc:sldMk cId="3131624676" sldId="257"/>
            <ac:spMk id="3" creationId="{21233A74-C78D-29E8-6AF4-38FEB9C5869D}"/>
          </ac:spMkLst>
        </pc:spChg>
      </pc:sldChg>
      <pc:sldChg chg="modSp mod">
        <pc:chgData name="ryampraveen 7" userId="94ea84c511fa26c9" providerId="LiveId" clId="{47A05836-883B-4028-A775-D43D5D117C1B}" dt="2025-02-28T06:20:36.250" v="3" actId="20577"/>
        <pc:sldMkLst>
          <pc:docMk/>
          <pc:sldMk cId="4233962033" sldId="265"/>
        </pc:sldMkLst>
        <pc:spChg chg="mod">
          <ac:chgData name="ryampraveen 7" userId="94ea84c511fa26c9" providerId="LiveId" clId="{47A05836-883B-4028-A775-D43D5D117C1B}" dt="2025-02-28T06:20:36.250" v="3" actId="20577"/>
          <ac:spMkLst>
            <pc:docMk/>
            <pc:sldMk cId="4233962033" sldId="265"/>
            <ac:spMk id="2" creationId="{B935AD6B-8752-47FB-EA79-04B15ABE481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598244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15613880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506543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2303364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51418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4136148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2410136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184643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494930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049101-04FC-43FA-A53C-3A469F32C69C}"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4382238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D049101-04FC-43FA-A53C-3A469F32C69C}"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090334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049101-04FC-43FA-A53C-3A469F32C69C}"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2313748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049101-04FC-43FA-A53C-3A469F32C69C}"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6020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049101-04FC-43FA-A53C-3A469F32C69C}"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3217352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D049101-04FC-43FA-A53C-3A469F32C69C}"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114518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049101-04FC-43FA-A53C-3A469F32C69C}"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354556-3713-4259-AFC4-D3EAF21D6245}" type="slidenum">
              <a:rPr lang="en-US" smtClean="0"/>
              <a:t>‹#›</a:t>
            </a:fld>
            <a:endParaRPr lang="en-US"/>
          </a:p>
        </p:txBody>
      </p:sp>
    </p:spTree>
    <p:extLst>
      <p:ext uri="{BB962C8B-B14F-4D97-AF65-F5344CB8AC3E}">
        <p14:creationId xmlns:p14="http://schemas.microsoft.com/office/powerpoint/2010/main" val="27633420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D049101-04FC-43FA-A53C-3A469F32C69C}" type="datetimeFigureOut">
              <a:rPr lang="en-US" smtClean="0"/>
              <a:t>2/27/2025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9354556-3713-4259-AFC4-D3EAF21D6245}" type="slidenum">
              <a:rPr lang="en-US" smtClean="0"/>
              <a:t>‹#›</a:t>
            </a:fld>
            <a:endParaRPr lang="en-US"/>
          </a:p>
        </p:txBody>
      </p:sp>
    </p:spTree>
    <p:extLst>
      <p:ext uri="{BB962C8B-B14F-4D97-AF65-F5344CB8AC3E}">
        <p14:creationId xmlns:p14="http://schemas.microsoft.com/office/powerpoint/2010/main" val="1745625489"/>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2F2CD2-4813-88D0-AE1B-E4E3BD9527A8}"/>
              </a:ext>
            </a:extLst>
          </p:cNvPr>
          <p:cNvSpPr>
            <a:spLocks noGrp="1"/>
          </p:cNvSpPr>
          <p:nvPr>
            <p:ph type="ctrTitle"/>
          </p:nvPr>
        </p:nvSpPr>
        <p:spPr>
          <a:xfrm>
            <a:off x="985969" y="4473227"/>
            <a:ext cx="8288032" cy="1096648"/>
          </a:xfrm>
        </p:spPr>
        <p:txBody>
          <a:bodyPr>
            <a:normAutofit/>
          </a:bodyPr>
          <a:lstStyle/>
          <a:p>
            <a:pPr algn="l"/>
            <a:r>
              <a:rPr lang="en-US" sz="4800" b="1" i="1">
                <a:latin typeface="Bodoni MT Black" panose="020B0604020202020204" pitchFamily="18" charset="0"/>
              </a:rPr>
              <a:t>SPONSORSAVVY</a:t>
            </a:r>
          </a:p>
        </p:txBody>
      </p:sp>
      <p:sp>
        <p:nvSpPr>
          <p:cNvPr id="3" name="Subtitle 2">
            <a:extLst>
              <a:ext uri="{FF2B5EF4-FFF2-40B4-BE49-F238E27FC236}">
                <a16:creationId xmlns:a16="http://schemas.microsoft.com/office/drawing/2014/main" id="{21233A74-C78D-29E8-6AF4-38FEB9C5869D}"/>
              </a:ext>
            </a:extLst>
          </p:cNvPr>
          <p:cNvSpPr>
            <a:spLocks noGrp="1"/>
          </p:cNvSpPr>
          <p:nvPr>
            <p:ph type="subTitle" idx="1"/>
          </p:nvPr>
        </p:nvSpPr>
        <p:spPr>
          <a:xfrm>
            <a:off x="985969" y="5569874"/>
            <a:ext cx="8288032" cy="701677"/>
          </a:xfrm>
        </p:spPr>
        <p:txBody>
          <a:bodyPr>
            <a:normAutofit/>
          </a:bodyPr>
          <a:lstStyle/>
          <a:p>
            <a:pPr algn="l"/>
            <a:r>
              <a:rPr lang="en-US" dirty="0"/>
              <a:t>By Praveen </a:t>
            </a:r>
          </a:p>
        </p:txBody>
      </p:sp>
      <p:pic>
        <p:nvPicPr>
          <p:cNvPr id="5" name="Picture 4">
            <a:extLst>
              <a:ext uri="{FF2B5EF4-FFF2-40B4-BE49-F238E27FC236}">
                <a16:creationId xmlns:a16="http://schemas.microsoft.com/office/drawing/2014/main" id="{FA403849-4485-B4A9-9A22-A6D2105BBC72}"/>
              </a:ext>
            </a:extLst>
          </p:cNvPr>
          <p:cNvPicPr>
            <a:picLocks noChangeAspect="1"/>
          </p:cNvPicPr>
          <p:nvPr/>
        </p:nvPicPr>
        <p:blipFill rotWithShape="1">
          <a:blip r:embed="rId2"/>
          <a:srcRect t="16359" r="2" b="15269"/>
          <a:stretch/>
        </p:blipFill>
        <p:spPr>
          <a:xfrm>
            <a:off x="677334" y="468621"/>
            <a:ext cx="8274669" cy="3635025"/>
          </a:xfrm>
          <a:custGeom>
            <a:avLst/>
            <a:gdLst/>
            <a:ahLst/>
            <a:cxnLst/>
            <a:rect l="l" t="t" r="r" b="b"/>
            <a:pathLst>
              <a:path w="8274669" h="3635025">
                <a:moveTo>
                  <a:pt x="540554" y="0"/>
                </a:moveTo>
                <a:lnTo>
                  <a:pt x="8274669" y="0"/>
                </a:lnTo>
                <a:lnTo>
                  <a:pt x="8274669" y="3635025"/>
                </a:lnTo>
                <a:lnTo>
                  <a:pt x="0" y="3635025"/>
                </a:lnTo>
                <a:close/>
              </a:path>
            </a:pathLst>
          </a:custGeom>
        </p:spPr>
      </p:pic>
    </p:spTree>
    <p:extLst>
      <p:ext uri="{BB962C8B-B14F-4D97-AF65-F5344CB8AC3E}">
        <p14:creationId xmlns:p14="http://schemas.microsoft.com/office/powerpoint/2010/main" val="313162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C9635-D172-16E2-CFC0-C4EE72D2AC86}"/>
              </a:ext>
            </a:extLst>
          </p:cNvPr>
          <p:cNvSpPr>
            <a:spLocks noGrp="1"/>
          </p:cNvSpPr>
          <p:nvPr>
            <p:ph type="title"/>
          </p:nvPr>
        </p:nvSpPr>
        <p:spPr>
          <a:xfrm>
            <a:off x="-75729" y="1352550"/>
            <a:ext cx="3729076" cy="1320800"/>
          </a:xfrm>
        </p:spPr>
        <p:txBody>
          <a:bodyPr vert="horz" lIns="91440" tIns="45720" rIns="91440" bIns="45720" rtlCol="0" anchor="ctr">
            <a:normAutofit/>
          </a:bodyPr>
          <a:lstStyle/>
          <a:p>
            <a:r>
              <a:rPr lang="en-US" dirty="0"/>
              <a:t>DATA CLEANING BY EXCEL</a:t>
            </a:r>
          </a:p>
        </p:txBody>
      </p:sp>
      <p:sp>
        <p:nvSpPr>
          <p:cNvPr id="6" name="TextBox 5">
            <a:extLst>
              <a:ext uri="{FF2B5EF4-FFF2-40B4-BE49-F238E27FC236}">
                <a16:creationId xmlns:a16="http://schemas.microsoft.com/office/drawing/2014/main" id="{29A701DE-8D22-7EF5-6438-73164D521F6B}"/>
              </a:ext>
            </a:extLst>
          </p:cNvPr>
          <p:cNvSpPr txBox="1"/>
          <p:nvPr/>
        </p:nvSpPr>
        <p:spPr>
          <a:xfrm>
            <a:off x="-153033" y="3147234"/>
            <a:ext cx="3720916" cy="3560733"/>
          </a:xfrm>
          <a:prstGeom prst="rect">
            <a:avLst/>
          </a:prstGeom>
        </p:spPr>
        <p:txBody>
          <a:bodyPr vert="horz" lIns="91440" tIns="45720" rIns="91440" bIns="45720" rtlCol="0">
            <a:normAutofit/>
          </a:bodyPr>
          <a:lstStyle/>
          <a:p>
            <a:pPr marL="457200" marR="0">
              <a:spcBef>
                <a:spcPts val="1000"/>
              </a:spcBef>
              <a:buClr>
                <a:schemeClr val="accent1"/>
              </a:buClr>
              <a:buSzPct val="80000"/>
              <a:buFont typeface="Wingdings 3" charset="2"/>
              <a:buChar char=""/>
            </a:pPr>
            <a:r>
              <a:rPr lang="en-US" dirty="0">
                <a:solidFill>
                  <a:schemeClr val="tx1">
                    <a:lumMod val="75000"/>
                    <a:lumOff val="25000"/>
                  </a:schemeClr>
                </a:solidFill>
                <a:effectLst/>
              </a:rPr>
              <a:t>From the data we can see there’s a slight relation between company’s revenue and Crude oil and Company’s revenue and Jio Revenue</a:t>
            </a:r>
          </a:p>
          <a:p>
            <a:pPr marL="457200" marR="0">
              <a:spcBef>
                <a:spcPts val="1000"/>
              </a:spcBef>
              <a:buClr>
                <a:schemeClr val="accent1"/>
              </a:buClr>
              <a:buSzPct val="80000"/>
              <a:buFont typeface="Wingdings 3" charset="2"/>
              <a:buChar char=""/>
            </a:pPr>
            <a:r>
              <a:rPr lang="en-US" dirty="0">
                <a:solidFill>
                  <a:schemeClr val="tx1">
                    <a:lumMod val="75000"/>
                    <a:lumOff val="25000"/>
                  </a:schemeClr>
                </a:solidFill>
                <a:effectLst/>
              </a:rPr>
              <a:t> </a:t>
            </a:r>
          </a:p>
        </p:txBody>
      </p:sp>
      <p:pic>
        <p:nvPicPr>
          <p:cNvPr id="4" name="Picture 3" descr="Chart, line chart&#10;&#10;Description automatically generated">
            <a:extLst>
              <a:ext uri="{FF2B5EF4-FFF2-40B4-BE49-F238E27FC236}">
                <a16:creationId xmlns:a16="http://schemas.microsoft.com/office/drawing/2014/main" id="{79EDFD5B-28A9-181B-D98F-C4B8065330E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23714" b="-2"/>
          <a:stretch/>
        </p:blipFill>
        <p:spPr bwMode="auto">
          <a:xfrm>
            <a:off x="3377185" y="513235"/>
            <a:ext cx="5890640" cy="5135090"/>
          </a:xfrm>
          <a:prstGeom prst="rect">
            <a:avLst/>
          </a:prstGeom>
          <a:extLst>
            <a:ext uri="{53640926-AAD7-44D8-BBD7-CCE9431645EC}">
              <a14:shadowObscured xmlns:a14="http://schemas.microsoft.com/office/drawing/2010/main"/>
            </a:ext>
          </a:extLst>
        </p:spPr>
      </p:pic>
    </p:spTree>
    <p:extLst>
      <p:ext uri="{BB962C8B-B14F-4D97-AF65-F5344CB8AC3E}">
        <p14:creationId xmlns:p14="http://schemas.microsoft.com/office/powerpoint/2010/main" val="360859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006BF-4B05-6976-B8D4-BAB1E9DA0E80}"/>
              </a:ext>
            </a:extLst>
          </p:cNvPr>
          <p:cNvSpPr>
            <a:spLocks noGrp="1"/>
          </p:cNvSpPr>
          <p:nvPr>
            <p:ph type="title"/>
          </p:nvPr>
        </p:nvSpPr>
        <p:spPr>
          <a:xfrm>
            <a:off x="676746" y="609600"/>
            <a:ext cx="3729076" cy="1320800"/>
          </a:xfrm>
        </p:spPr>
        <p:txBody>
          <a:bodyPr anchor="ctr">
            <a:normAutofit/>
          </a:bodyPr>
          <a:lstStyle/>
          <a:p>
            <a:r>
              <a:rPr lang="en-US"/>
              <a:t>Normalizing The Data</a:t>
            </a:r>
          </a:p>
        </p:txBody>
      </p:sp>
      <p:sp>
        <p:nvSpPr>
          <p:cNvPr id="3" name="Content Placeholder 2">
            <a:extLst>
              <a:ext uri="{FF2B5EF4-FFF2-40B4-BE49-F238E27FC236}">
                <a16:creationId xmlns:a16="http://schemas.microsoft.com/office/drawing/2014/main" id="{6E34B366-D412-EFA9-D075-5EDA0383C6A1}"/>
              </a:ext>
            </a:extLst>
          </p:cNvPr>
          <p:cNvSpPr>
            <a:spLocks noGrp="1"/>
          </p:cNvSpPr>
          <p:nvPr>
            <p:ph idx="1"/>
          </p:nvPr>
        </p:nvSpPr>
        <p:spPr>
          <a:xfrm>
            <a:off x="390525" y="2122489"/>
            <a:ext cx="3729808" cy="3560733"/>
          </a:xfrm>
        </p:spPr>
        <p:txBody>
          <a:bodyPr>
            <a:normAutofit/>
          </a:bodyPr>
          <a:lstStyle/>
          <a:p>
            <a:pPr marL="0" marR="0" lvl="0" indent="0" defTabSz="914400" rtl="0" eaLnBrk="0" fontAlgn="base" latinLnBrk="0" hangingPunct="0">
              <a:spcBef>
                <a:spcPct val="0"/>
              </a:spcBef>
              <a:spcAft>
                <a:spcPts val="600"/>
              </a:spcAft>
              <a:buClrTx/>
              <a:buSzTx/>
              <a:buFontTx/>
              <a:buNone/>
              <a:tabLst/>
            </a:pPr>
            <a:r>
              <a:rPr kumimoji="0" lang="en-US" altLang="en-US" b="0"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Normalization involves scaling your input features to have a mean of 0 and a standard deviation of 1 to improve the result efficiency.</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Since the variables are </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r>
              <a:rPr kumimoji="0" lang="en-US" altLang="en-US" b="1" i="0" u="none" strike="noStrike" cap="none" normalizeH="0" baseline="0" dirty="0">
                <a:ln>
                  <a:noFill/>
                </a:ln>
                <a:effectLst/>
                <a:latin typeface="Calibri" panose="020F0502020204030204" pitchFamily="34" charset="0"/>
                <a:ea typeface="Calibri" panose="020F0502020204030204" pitchFamily="34" charset="0"/>
                <a:cs typeface="Times New Roman" panose="02020603050405020304" pitchFamily="18" charset="0"/>
              </a:rPr>
              <a:t>                    Normalized data result:</a:t>
            </a:r>
            <a:endParaRPr kumimoji="0" lang="en-US" altLang="en-US" b="0" i="0" u="none" strike="noStrike" cap="none" normalizeH="0" baseline="0" dirty="0">
              <a:ln>
                <a:noFill/>
              </a:ln>
              <a:effectLst/>
            </a:endParaRPr>
          </a:p>
          <a:p>
            <a:pPr marL="0" marR="0" lvl="0" indent="0" defTabSz="914400" rtl="0" eaLnBrk="0" fontAlgn="base" latinLnBrk="0" hangingPunct="0">
              <a:spcBef>
                <a:spcPct val="0"/>
              </a:spcBef>
              <a:spcAft>
                <a:spcPts val="600"/>
              </a:spcAft>
              <a:buClrTx/>
              <a:buSzTx/>
              <a:buFontTx/>
              <a:buNone/>
              <a:tabLst/>
            </a:pPr>
            <a:endParaRPr kumimoji="0" lang="en-US" altLang="en-US" b="0" i="0" u="none" strike="noStrike" cap="none" normalizeH="0" baseline="0" dirty="0">
              <a:ln>
                <a:noFill/>
              </a:ln>
              <a:effectLst/>
              <a:latin typeface="Arial" panose="020B0604020202020204" pitchFamily="34" charset="0"/>
            </a:endParaRPr>
          </a:p>
        </p:txBody>
      </p:sp>
      <p:pic>
        <p:nvPicPr>
          <p:cNvPr id="6" name="Picture 5" descr="Table&#10;&#10;Description automatically generated">
            <a:extLst>
              <a:ext uri="{FF2B5EF4-FFF2-40B4-BE49-F238E27FC236}">
                <a16:creationId xmlns:a16="http://schemas.microsoft.com/office/drawing/2014/main" id="{F449CBFE-FBB2-74C5-FD3C-B19A6CDA830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66284" y="1200150"/>
            <a:ext cx="4624762" cy="5210175"/>
          </a:xfrm>
          <a:prstGeom prst="rect">
            <a:avLst/>
          </a:prstGeom>
        </p:spPr>
      </p:pic>
    </p:spTree>
    <p:extLst>
      <p:ext uri="{BB962C8B-B14F-4D97-AF65-F5344CB8AC3E}">
        <p14:creationId xmlns:p14="http://schemas.microsoft.com/office/powerpoint/2010/main" val="2827489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67AE9DF6-3E32-0AFF-B3D0-F9A48803AA4D}"/>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049" name="Picture 16" descr="Chart, line chart&#10;&#10;Description automatically generated">
            <a:extLst>
              <a:ext uri="{FF2B5EF4-FFF2-40B4-BE49-F238E27FC236}">
                <a16:creationId xmlns:a16="http://schemas.microsoft.com/office/drawing/2014/main" id="{5C804B47-9E48-84B6-1FE3-81ADD3EB6C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4849" y="1000124"/>
            <a:ext cx="8186840" cy="4629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53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92C06-CB28-2EC7-BEC1-D3C08891F5DD}"/>
              </a:ext>
            </a:extLst>
          </p:cNvPr>
          <p:cNvSpPr>
            <a:spLocks noGrp="1"/>
          </p:cNvSpPr>
          <p:nvPr>
            <p:ph type="title"/>
          </p:nvPr>
        </p:nvSpPr>
        <p:spPr/>
        <p:txBody>
          <a:bodyPr/>
          <a:lstStyle/>
          <a:p>
            <a:r>
              <a:rPr lang="en-US" dirty="0"/>
              <a:t>Correlation Matrix</a:t>
            </a:r>
          </a:p>
        </p:txBody>
      </p:sp>
      <p:pic>
        <p:nvPicPr>
          <p:cNvPr id="4" name="Content Placeholder 3" descr="Diagram&#10;&#10;Description automatically generated">
            <a:extLst>
              <a:ext uri="{FF2B5EF4-FFF2-40B4-BE49-F238E27FC236}">
                <a16:creationId xmlns:a16="http://schemas.microsoft.com/office/drawing/2014/main" id="{790621E6-83F0-79A3-A848-F2DDBB2FBCC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2726491"/>
            <a:ext cx="8319155" cy="2201110"/>
          </a:xfrm>
          <a:prstGeom prst="rect">
            <a:avLst/>
          </a:prstGeom>
        </p:spPr>
      </p:pic>
    </p:spTree>
    <p:extLst>
      <p:ext uri="{BB962C8B-B14F-4D97-AF65-F5344CB8AC3E}">
        <p14:creationId xmlns:p14="http://schemas.microsoft.com/office/powerpoint/2010/main" val="25621797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0811A-A474-0E2B-2E43-FE475776C5E1}"/>
              </a:ext>
            </a:extLst>
          </p:cNvPr>
          <p:cNvSpPr>
            <a:spLocks noGrp="1"/>
          </p:cNvSpPr>
          <p:nvPr>
            <p:ph type="title"/>
          </p:nvPr>
        </p:nvSpPr>
        <p:spPr/>
        <p:txBody>
          <a:bodyPr vert="horz" lIns="91440" tIns="45720" rIns="91440" bIns="45720" rtlCol="0" anchor="t">
            <a:normAutofit/>
          </a:bodyPr>
          <a:lstStyle/>
          <a:p>
            <a:r>
              <a:rPr lang="en-US" kern="1200">
                <a:latin typeface="+mj-lt"/>
                <a:ea typeface="+mj-ea"/>
                <a:cs typeface="+mj-cs"/>
              </a:rPr>
              <a:t>Correlation Table</a:t>
            </a:r>
          </a:p>
        </p:txBody>
      </p:sp>
      <p:sp>
        <p:nvSpPr>
          <p:cNvPr id="23" name="Content Placeholder 22">
            <a:extLst>
              <a:ext uri="{FF2B5EF4-FFF2-40B4-BE49-F238E27FC236}">
                <a16:creationId xmlns:a16="http://schemas.microsoft.com/office/drawing/2014/main" id="{DA148A96-6E3E-ADDF-33BD-7EDA25BC9CA2}"/>
              </a:ext>
            </a:extLst>
          </p:cNvPr>
          <p:cNvSpPr>
            <a:spLocks noGrp="1"/>
          </p:cNvSpPr>
          <p:nvPr>
            <p:ph idx="1"/>
          </p:nvPr>
        </p:nvSpPr>
        <p:spPr>
          <a:xfrm>
            <a:off x="6096001" y="1333500"/>
            <a:ext cx="3848100" cy="2867025"/>
          </a:xfrm>
        </p:spPr>
        <p:txBody>
          <a:bodyPr>
            <a:normAutofit/>
          </a:bodyPr>
          <a:lstStyle/>
          <a:p>
            <a:pPr marL="457200" marR="0">
              <a:lnSpc>
                <a:spcPct val="90000"/>
              </a:lnSpc>
              <a:spcBef>
                <a:spcPts val="0"/>
              </a:spcBef>
              <a:spcAft>
                <a:spcPts val="0"/>
              </a:spcAft>
            </a:pPr>
            <a:r>
              <a:rPr lang="en-US" sz="900" kern="100" dirty="0">
                <a:effectLst/>
                <a:latin typeface="Calibri" panose="020F0502020204030204" pitchFamily="34" charset="0"/>
                <a:ea typeface="Calibri" panose="020F0502020204030204" pitchFamily="34" charset="0"/>
                <a:cs typeface="Times New Roman" panose="02020603050405020304" pitchFamily="18" charset="0"/>
              </a:rPr>
              <a:t>The correlation coefficient between "Revenue (in millions of USD)" and "Crude Oil Price per Barrel (USD)" is 0.129, indicating a weak positive correlation between the two variables.</a:t>
            </a:r>
          </a:p>
          <a:p>
            <a:pPr marL="457200" marR="0">
              <a:lnSpc>
                <a:spcPct val="90000"/>
              </a:lnSpc>
              <a:spcBef>
                <a:spcPts val="0"/>
              </a:spcBef>
              <a:spcAft>
                <a:spcPts val="0"/>
              </a:spcAft>
            </a:pPr>
            <a:r>
              <a:rPr lang="en-US" sz="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90000"/>
              </a:lnSpc>
              <a:spcBef>
                <a:spcPts val="0"/>
              </a:spcBef>
              <a:spcAft>
                <a:spcPts val="0"/>
              </a:spcAft>
            </a:pPr>
            <a:r>
              <a:rPr lang="en-US" sz="900" kern="100" dirty="0">
                <a:effectLst/>
                <a:latin typeface="Calibri" panose="020F0502020204030204" pitchFamily="34" charset="0"/>
                <a:ea typeface="Calibri" panose="020F0502020204030204" pitchFamily="34" charset="0"/>
                <a:cs typeface="Times New Roman" panose="02020603050405020304" pitchFamily="18" charset="0"/>
              </a:rPr>
              <a:t>The correlation coefficient between "Revenue (in millions of USD)" and "Jio Revenue (in millions of USD)" is 0.801, indicating a strong positive correlation between the two variables.</a:t>
            </a:r>
          </a:p>
          <a:p>
            <a:pPr marL="457200" marR="0">
              <a:lnSpc>
                <a:spcPct val="90000"/>
              </a:lnSpc>
              <a:spcBef>
                <a:spcPts val="0"/>
              </a:spcBef>
              <a:spcAft>
                <a:spcPts val="0"/>
              </a:spcAft>
            </a:pPr>
            <a:r>
              <a:rPr lang="en-US" sz="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457200" marR="0">
              <a:lnSpc>
                <a:spcPct val="90000"/>
              </a:lnSpc>
              <a:spcBef>
                <a:spcPts val="0"/>
              </a:spcBef>
              <a:spcAft>
                <a:spcPts val="0"/>
              </a:spcAft>
            </a:pPr>
            <a:r>
              <a:rPr lang="en-US" sz="900" kern="100" dirty="0">
                <a:effectLst/>
                <a:latin typeface="Calibri" panose="020F0502020204030204" pitchFamily="34" charset="0"/>
                <a:ea typeface="Calibri" panose="020F0502020204030204" pitchFamily="34" charset="0"/>
                <a:cs typeface="Times New Roman" panose="02020603050405020304" pitchFamily="18" charset="0"/>
              </a:rPr>
              <a:t>The correlation coefficient between "Crude Oil Price per Barrel (USD)" and "Jio Revenue (in millions of USD)" is -0.139, indicating a weak negative correlation between the two variables.</a:t>
            </a:r>
          </a:p>
          <a:p>
            <a:pPr marL="457200" marR="0">
              <a:lnSpc>
                <a:spcPct val="90000"/>
              </a:lnSpc>
              <a:spcBef>
                <a:spcPts val="0"/>
              </a:spcBef>
              <a:spcAft>
                <a:spcPts val="0"/>
              </a:spcAft>
            </a:pPr>
            <a:r>
              <a:rPr lang="en-US" sz="900" kern="100" dirty="0">
                <a:effectLst/>
                <a:latin typeface="Calibri" panose="020F0502020204030204" pitchFamily="34" charset="0"/>
                <a:ea typeface="Calibri" panose="020F0502020204030204" pitchFamily="34" charset="0"/>
                <a:cs typeface="Times New Roman" panose="02020603050405020304" pitchFamily="18" charset="0"/>
              </a:rPr>
              <a:t> </a:t>
            </a:r>
          </a:p>
          <a:p>
            <a:pPr>
              <a:lnSpc>
                <a:spcPct val="90000"/>
              </a:lnSpc>
            </a:pPr>
            <a:r>
              <a:rPr lang="en-US" sz="900" dirty="0">
                <a:effectLst/>
                <a:latin typeface="Calibri" panose="020F0502020204030204" pitchFamily="34" charset="0"/>
                <a:ea typeface="Calibri" panose="020F0502020204030204" pitchFamily="34" charset="0"/>
                <a:cs typeface="Times New Roman" panose="02020603050405020304" pitchFamily="18" charset="0"/>
              </a:rPr>
              <a:t>Overall, these results suggest that there is a weak relationship between "Revenue (in millions of USD)" and "Crude Oil Price per Barrel (USD)", and strong relationship between "Revenue (in millions of USD)" and "Jio Revenue (in millions of USD)".</a:t>
            </a:r>
            <a:br>
              <a:rPr lang="en-US" sz="900" dirty="0">
                <a:effectLst/>
                <a:latin typeface="Calibri" panose="020F0502020204030204" pitchFamily="34" charset="0"/>
                <a:ea typeface="Calibri" panose="020F0502020204030204" pitchFamily="34" charset="0"/>
                <a:cs typeface="Times New Roman" panose="02020603050405020304" pitchFamily="18" charset="0"/>
              </a:rPr>
            </a:br>
            <a:endParaRPr lang="en-US" sz="900" dirty="0"/>
          </a:p>
        </p:txBody>
      </p:sp>
      <p:pic>
        <p:nvPicPr>
          <p:cNvPr id="4" name="Content Placeholder 3" descr="Table&#10;&#10;Description automatically generated">
            <a:extLst>
              <a:ext uri="{FF2B5EF4-FFF2-40B4-BE49-F238E27FC236}">
                <a16:creationId xmlns:a16="http://schemas.microsoft.com/office/drawing/2014/main" id="{DFD184CB-8187-4EE7-B064-EEA48BCF3B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9576" y="2159331"/>
            <a:ext cx="5505449" cy="1622094"/>
          </a:xfrm>
          <a:prstGeom prst="rect">
            <a:avLst/>
          </a:prstGeom>
        </p:spPr>
      </p:pic>
    </p:spTree>
    <p:extLst>
      <p:ext uri="{BB962C8B-B14F-4D97-AF65-F5344CB8AC3E}">
        <p14:creationId xmlns:p14="http://schemas.microsoft.com/office/powerpoint/2010/main" val="3452111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B4380-A29F-D3FD-65EE-2AFFD4849081}"/>
              </a:ext>
            </a:extLst>
          </p:cNvPr>
          <p:cNvSpPr>
            <a:spLocks noGrp="1"/>
          </p:cNvSpPr>
          <p:nvPr>
            <p:ph type="title"/>
          </p:nvPr>
        </p:nvSpPr>
        <p:spPr>
          <a:xfrm>
            <a:off x="675065" y="609600"/>
            <a:ext cx="2930518" cy="1320800"/>
          </a:xfrm>
        </p:spPr>
        <p:txBody>
          <a:bodyPr vert="horz" lIns="91440" tIns="45720" rIns="91440" bIns="45720" rtlCol="0" anchor="ctr">
            <a:normAutofit/>
          </a:bodyPr>
          <a:lstStyle/>
          <a:p>
            <a:r>
              <a:rPr lang="en-US" dirty="0"/>
              <a:t>Regression Analysis</a:t>
            </a:r>
          </a:p>
        </p:txBody>
      </p:sp>
      <p:pic>
        <p:nvPicPr>
          <p:cNvPr id="4" name="Content Placeholder 3" descr="Diagram&#10;&#10;Description automatically generated">
            <a:extLst>
              <a:ext uri="{FF2B5EF4-FFF2-40B4-BE49-F238E27FC236}">
                <a16:creationId xmlns:a16="http://schemas.microsoft.com/office/drawing/2014/main" id="{39EB5D86-6C25-B33C-3D24-33BB173C1CF6}"/>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854337" y="1503886"/>
            <a:ext cx="5421162" cy="813174"/>
          </a:xfrm>
          <a:prstGeom prst="rect">
            <a:avLst/>
          </a:prstGeom>
        </p:spPr>
      </p:pic>
      <p:sp>
        <p:nvSpPr>
          <p:cNvPr id="8" name="TextBox 7">
            <a:extLst>
              <a:ext uri="{FF2B5EF4-FFF2-40B4-BE49-F238E27FC236}">
                <a16:creationId xmlns:a16="http://schemas.microsoft.com/office/drawing/2014/main" id="{41D8D548-7075-C3B5-080D-4E6AE0966DAC}"/>
              </a:ext>
            </a:extLst>
          </p:cNvPr>
          <p:cNvSpPr txBox="1"/>
          <p:nvPr/>
        </p:nvSpPr>
        <p:spPr>
          <a:xfrm>
            <a:off x="671361" y="2160589"/>
            <a:ext cx="2930517" cy="3880773"/>
          </a:xfrm>
          <a:prstGeom prst="rect">
            <a:avLst/>
          </a:prstGeom>
        </p:spPr>
        <p:txBody>
          <a:bodyPr vert="horz" lIns="91440" tIns="45720" rIns="91440" bIns="45720" rtlCol="0">
            <a:normAutofit/>
          </a:bodyPr>
          <a:lstStyle/>
          <a:p>
            <a:pPr marL="457200" marR="0">
              <a:lnSpc>
                <a:spcPct val="90000"/>
              </a:lnSpc>
              <a:spcBef>
                <a:spcPts val="1000"/>
              </a:spcBef>
              <a:buClr>
                <a:schemeClr val="accent1"/>
              </a:buClr>
              <a:buSzPct val="80000"/>
              <a:buFont typeface="Wingdings 3" charset="2"/>
              <a:buChar char=""/>
            </a:pPr>
            <a:r>
              <a:rPr lang="en-US" sz="1100">
                <a:solidFill>
                  <a:schemeClr val="tx1">
                    <a:lumMod val="75000"/>
                    <a:lumOff val="25000"/>
                  </a:schemeClr>
                </a:solidFill>
                <a:effectLst/>
              </a:rPr>
              <a:t>The root mean squared error is 0.549, indicating that the average prediction error is around 0.549 million USD. The absolute error is 0.425, meaning that the average absolute difference between the predicted revenue and the actual revenue is around 0.425 million USD. The squared error is 0.301, indicating that the average squared difference between the predicted revenue and the actual revenue is around 0.301 million USD. Finally, the correlation between the predicted and actual revenue is 0.816, indicating a strong positive linear relationship between the two variables.</a:t>
            </a:r>
          </a:p>
          <a:p>
            <a:pPr marL="457200" marR="0">
              <a:lnSpc>
                <a:spcPct val="90000"/>
              </a:lnSpc>
              <a:spcBef>
                <a:spcPts val="1000"/>
              </a:spcBef>
              <a:buClr>
                <a:schemeClr val="accent1"/>
              </a:buClr>
              <a:buSzPct val="80000"/>
              <a:buFont typeface="Wingdings 3" charset="2"/>
              <a:buChar char=""/>
            </a:pPr>
            <a:r>
              <a:rPr lang="en-US" sz="1100">
                <a:solidFill>
                  <a:schemeClr val="tx1">
                    <a:lumMod val="75000"/>
                    <a:lumOff val="25000"/>
                  </a:schemeClr>
                </a:solidFill>
                <a:effectLst/>
              </a:rPr>
              <a:t> </a:t>
            </a:r>
          </a:p>
        </p:txBody>
      </p:sp>
      <p:pic>
        <p:nvPicPr>
          <p:cNvPr id="6" name="Picture 5" descr="Text&#10;&#10;Description automatically generated">
            <a:extLst>
              <a:ext uri="{FF2B5EF4-FFF2-40B4-BE49-F238E27FC236}">
                <a16:creationId xmlns:a16="http://schemas.microsoft.com/office/drawing/2014/main" id="{4CFCB6FA-87FE-3140-3E51-CF90D31DC0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54338" y="3622076"/>
            <a:ext cx="5421162" cy="2236229"/>
          </a:xfrm>
          <a:prstGeom prst="rect">
            <a:avLst/>
          </a:prstGeom>
        </p:spPr>
      </p:pic>
    </p:spTree>
    <p:extLst>
      <p:ext uri="{BB962C8B-B14F-4D97-AF65-F5344CB8AC3E}">
        <p14:creationId xmlns:p14="http://schemas.microsoft.com/office/powerpoint/2010/main" val="154515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8CA83-F436-BEFA-5FE9-2C99115B71FF}"/>
              </a:ext>
            </a:extLst>
          </p:cNvPr>
          <p:cNvSpPr>
            <a:spLocks noGrp="1"/>
          </p:cNvSpPr>
          <p:nvPr>
            <p:ph type="title"/>
          </p:nvPr>
        </p:nvSpPr>
        <p:spPr>
          <a:xfrm>
            <a:off x="6647632" y="1992328"/>
            <a:ext cx="3497565" cy="3063843"/>
          </a:xfrm>
        </p:spPr>
        <p:txBody>
          <a:bodyPr vert="horz" lIns="91440" tIns="45720" rIns="91440" bIns="45720" rtlCol="0" anchor="b">
            <a:normAutofit/>
          </a:bodyPr>
          <a:lstStyle/>
          <a:p>
            <a:pPr marL="0" marR="0">
              <a:spcAft>
                <a:spcPts val="0"/>
              </a:spcAft>
            </a:pPr>
            <a:r>
              <a:rPr lang="en-US" sz="4400" b="1" kern="1200" dirty="0">
                <a:solidFill>
                  <a:schemeClr val="accent1"/>
                </a:solidFill>
                <a:effectLst/>
                <a:latin typeface="+mj-lt"/>
                <a:ea typeface="+mj-ea"/>
                <a:cs typeface="+mj-cs"/>
              </a:rPr>
              <a:t>Correlation Using JMP</a:t>
            </a:r>
            <a:br>
              <a:rPr lang="en-US" sz="4400" kern="1200" dirty="0">
                <a:solidFill>
                  <a:schemeClr val="accent1"/>
                </a:solidFill>
                <a:effectLst/>
                <a:latin typeface="+mj-lt"/>
                <a:ea typeface="+mj-ea"/>
                <a:cs typeface="+mj-cs"/>
              </a:rPr>
            </a:br>
            <a:r>
              <a:rPr lang="en-US" sz="4400" kern="1200" dirty="0">
                <a:solidFill>
                  <a:schemeClr val="accent1"/>
                </a:solidFill>
                <a:effectLst/>
                <a:latin typeface="+mj-lt"/>
                <a:ea typeface="+mj-ea"/>
                <a:cs typeface="+mj-cs"/>
              </a:rPr>
              <a:t> </a:t>
            </a:r>
            <a:br>
              <a:rPr lang="en-US" sz="4400" kern="1200" dirty="0">
                <a:solidFill>
                  <a:schemeClr val="accent1"/>
                </a:solidFill>
                <a:effectLst/>
                <a:latin typeface="+mj-lt"/>
                <a:ea typeface="+mj-ea"/>
                <a:cs typeface="+mj-cs"/>
              </a:rPr>
            </a:br>
            <a:endParaRPr lang="en-US" sz="4400" kern="1200" dirty="0">
              <a:solidFill>
                <a:schemeClr val="accent1"/>
              </a:solidFill>
              <a:latin typeface="+mj-lt"/>
              <a:ea typeface="+mj-ea"/>
              <a:cs typeface="+mj-cs"/>
            </a:endParaRPr>
          </a:p>
        </p:txBody>
      </p:sp>
      <p:pic>
        <p:nvPicPr>
          <p:cNvPr id="4" name="Content Placeholder 3" descr="A picture containing table&#10;&#10;Description automatically generated">
            <a:extLst>
              <a:ext uri="{FF2B5EF4-FFF2-40B4-BE49-F238E27FC236}">
                <a16:creationId xmlns:a16="http://schemas.microsoft.com/office/drawing/2014/main" id="{AC93802A-5D2A-5C22-48A8-40E8F5097B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4163" y="781050"/>
            <a:ext cx="5641542" cy="5486400"/>
          </a:xfrm>
          <a:prstGeom prst="rect">
            <a:avLst/>
          </a:prstGeom>
        </p:spPr>
      </p:pic>
    </p:spTree>
    <p:extLst>
      <p:ext uri="{BB962C8B-B14F-4D97-AF65-F5344CB8AC3E}">
        <p14:creationId xmlns:p14="http://schemas.microsoft.com/office/powerpoint/2010/main" val="1215217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5AD6B-8752-47FB-EA79-04B15ABE481C}"/>
              </a:ext>
            </a:extLst>
          </p:cNvPr>
          <p:cNvSpPr>
            <a:spLocks noGrp="1"/>
          </p:cNvSpPr>
          <p:nvPr>
            <p:ph type="title"/>
          </p:nvPr>
        </p:nvSpPr>
        <p:spPr>
          <a:xfrm>
            <a:off x="677334" y="609599"/>
            <a:ext cx="8502177" cy="4850167"/>
          </a:xfrm>
        </p:spPr>
        <p:txBody>
          <a:bodyPr>
            <a:normAutofit/>
          </a:bodyPr>
          <a:lstStyle/>
          <a:p>
            <a:br>
              <a:rPr lang="en-US" dirty="0"/>
            </a:br>
            <a:br>
              <a:rPr lang="en-US" dirty="0"/>
            </a:br>
            <a:br>
              <a:rPr lang="en-US" dirty="0"/>
            </a:br>
            <a:r>
              <a:rPr lang="en-US" dirty="0"/>
              <a:t>I Really Appreciate for Your Patience. </a:t>
            </a:r>
            <a:br>
              <a:rPr lang="en-US" dirty="0"/>
            </a:br>
            <a:br>
              <a:rPr lang="en-US" dirty="0"/>
            </a:br>
            <a:r>
              <a:rPr lang="en-US" dirty="0"/>
              <a:t>                    Thank You</a:t>
            </a:r>
            <a:br>
              <a:rPr lang="en-US" dirty="0"/>
            </a:br>
            <a:endParaRPr lang="en-US" dirty="0"/>
          </a:p>
        </p:txBody>
      </p:sp>
    </p:spTree>
    <p:extLst>
      <p:ext uri="{BB962C8B-B14F-4D97-AF65-F5344CB8AC3E}">
        <p14:creationId xmlns:p14="http://schemas.microsoft.com/office/powerpoint/2010/main" val="423396203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70</TotalTime>
  <Words>354</Words>
  <Application>Microsoft Office PowerPoint</Application>
  <PresentationFormat>Widescreen</PresentationFormat>
  <Paragraphs>23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Bodoni MT Black</vt:lpstr>
      <vt:lpstr>Calibri</vt:lpstr>
      <vt:lpstr>Trebuchet MS</vt:lpstr>
      <vt:lpstr>Wingdings 3</vt:lpstr>
      <vt:lpstr>Facet</vt:lpstr>
      <vt:lpstr>SPONSORSAVVY</vt:lpstr>
      <vt:lpstr>DATA CLEANING BY EXCEL</vt:lpstr>
      <vt:lpstr>Normalizing The Data</vt:lpstr>
      <vt:lpstr>PowerPoint Presentation</vt:lpstr>
      <vt:lpstr>Correlation Matrix</vt:lpstr>
      <vt:lpstr>Correlation Table</vt:lpstr>
      <vt:lpstr>Regression Analysis</vt:lpstr>
      <vt:lpstr>Correlation Using JMP   </vt:lpstr>
      <vt:lpstr>   I Really Appreciate for Your Patience.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SPONSORSAVVY</dc:title>
  <dc:creator>Praveen Naik Jathoth</dc:creator>
  <cp:lastModifiedBy>ryampraveen 7</cp:lastModifiedBy>
  <cp:revision>1</cp:revision>
  <dcterms:created xsi:type="dcterms:W3CDTF">2023-05-01T20:24:56Z</dcterms:created>
  <dcterms:modified xsi:type="dcterms:W3CDTF">2025-02-28T06:20:43Z</dcterms:modified>
</cp:coreProperties>
</file>