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1"/>
  </p:sldMasterIdLst>
  <p:notesMasterIdLst>
    <p:notesMasterId r:id="rId19"/>
  </p:notesMasterIdLst>
  <p:sldIdLst>
    <p:sldId id="270" r:id="rId2"/>
    <p:sldId id="271" r:id="rId3"/>
    <p:sldId id="259" r:id="rId4"/>
    <p:sldId id="274" r:id="rId5"/>
    <p:sldId id="319" r:id="rId6"/>
    <p:sldId id="320" r:id="rId7"/>
    <p:sldId id="321" r:id="rId8"/>
    <p:sldId id="322" r:id="rId9"/>
    <p:sldId id="323" r:id="rId10"/>
    <p:sldId id="324" r:id="rId11"/>
    <p:sldId id="325" r:id="rId12"/>
    <p:sldId id="326" r:id="rId13"/>
    <p:sldId id="328" r:id="rId14"/>
    <p:sldId id="329" r:id="rId15"/>
    <p:sldId id="330" r:id="rId16"/>
    <p:sldId id="33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p:restoredTop sz="94694"/>
  </p:normalViewPr>
  <p:slideViewPr>
    <p:cSldViewPr snapToGrid="0">
      <p:cViewPr varScale="1">
        <p:scale>
          <a:sx n="105" d="100"/>
          <a:sy n="105"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51023-71A8-8740-A616-BE5C6460D45B}" type="datetimeFigureOut">
              <a:rPr lang="en-US" smtClean="0"/>
              <a:t>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F4409-CB44-214D-9FD3-65F43CA38E83}" type="slidenum">
              <a:rPr lang="en-US" smtClean="0"/>
              <a:t>‹#›</a:t>
            </a:fld>
            <a:endParaRPr lang="en-US"/>
          </a:p>
        </p:txBody>
      </p:sp>
    </p:spTree>
    <p:extLst>
      <p:ext uri="{BB962C8B-B14F-4D97-AF65-F5344CB8AC3E}">
        <p14:creationId xmlns:p14="http://schemas.microsoft.com/office/powerpoint/2010/main" val="356646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1F4409-CB44-214D-9FD3-65F43CA38E83}" type="slidenum">
              <a:rPr lang="en-US" smtClean="0"/>
              <a:t>6</a:t>
            </a:fld>
            <a:endParaRPr lang="en-US"/>
          </a:p>
        </p:txBody>
      </p:sp>
    </p:spTree>
    <p:extLst>
      <p:ext uri="{BB962C8B-B14F-4D97-AF65-F5344CB8AC3E}">
        <p14:creationId xmlns:p14="http://schemas.microsoft.com/office/powerpoint/2010/main" val="11767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4122E-0EAD-9A3A-B021-3550D09F8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772DC-A6D5-5AAC-196B-2CFED90162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F765D-1CF3-7CC5-C52A-646E24DF28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20846A-FD20-E466-4D7B-B1588540FF51}"/>
              </a:ext>
            </a:extLst>
          </p:cNvPr>
          <p:cNvSpPr>
            <a:spLocks noGrp="1"/>
          </p:cNvSpPr>
          <p:nvPr>
            <p:ph type="sldNum" sz="quarter" idx="5"/>
          </p:nvPr>
        </p:nvSpPr>
        <p:spPr/>
        <p:txBody>
          <a:bodyPr/>
          <a:lstStyle/>
          <a:p>
            <a:fld id="{E71F4409-CB44-214D-9FD3-65F43CA38E83}" type="slidenum">
              <a:rPr lang="en-US" smtClean="0"/>
              <a:t>7</a:t>
            </a:fld>
            <a:endParaRPr lang="en-US"/>
          </a:p>
        </p:txBody>
      </p:sp>
    </p:spTree>
    <p:extLst>
      <p:ext uri="{BB962C8B-B14F-4D97-AF65-F5344CB8AC3E}">
        <p14:creationId xmlns:p14="http://schemas.microsoft.com/office/powerpoint/2010/main" val="139724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BCE64-A17C-743B-B7B0-22AFEA86C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7D10A6-CD35-5A67-728D-0D868B5813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A7881D-5E9C-1D79-6A6D-C9E0ABFD4D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FFD119-62B3-442D-70EE-807807791DD2}"/>
              </a:ext>
            </a:extLst>
          </p:cNvPr>
          <p:cNvSpPr>
            <a:spLocks noGrp="1"/>
          </p:cNvSpPr>
          <p:nvPr>
            <p:ph type="sldNum" sz="quarter" idx="5"/>
          </p:nvPr>
        </p:nvSpPr>
        <p:spPr/>
        <p:txBody>
          <a:bodyPr/>
          <a:lstStyle/>
          <a:p>
            <a:fld id="{E71F4409-CB44-214D-9FD3-65F43CA38E83}" type="slidenum">
              <a:rPr lang="en-US" smtClean="0"/>
              <a:t>13</a:t>
            </a:fld>
            <a:endParaRPr lang="en-US"/>
          </a:p>
        </p:txBody>
      </p:sp>
    </p:spTree>
    <p:extLst>
      <p:ext uri="{BB962C8B-B14F-4D97-AF65-F5344CB8AC3E}">
        <p14:creationId xmlns:p14="http://schemas.microsoft.com/office/powerpoint/2010/main" val="4252957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41454-FB75-E698-DEE4-9DDADD6265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872534-40E0-0DA1-5643-212280C28D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515A62-A6BA-20A6-557E-1CD7DEA757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61339D-080D-30E1-9CE7-8FB9A6AA25E6}"/>
              </a:ext>
            </a:extLst>
          </p:cNvPr>
          <p:cNvSpPr>
            <a:spLocks noGrp="1"/>
          </p:cNvSpPr>
          <p:nvPr>
            <p:ph type="sldNum" sz="quarter" idx="5"/>
          </p:nvPr>
        </p:nvSpPr>
        <p:spPr/>
        <p:txBody>
          <a:bodyPr/>
          <a:lstStyle/>
          <a:p>
            <a:fld id="{E71F4409-CB44-214D-9FD3-65F43CA38E83}" type="slidenum">
              <a:rPr lang="en-US" smtClean="0"/>
              <a:t>14</a:t>
            </a:fld>
            <a:endParaRPr lang="en-US"/>
          </a:p>
        </p:txBody>
      </p:sp>
    </p:spTree>
    <p:extLst>
      <p:ext uri="{BB962C8B-B14F-4D97-AF65-F5344CB8AC3E}">
        <p14:creationId xmlns:p14="http://schemas.microsoft.com/office/powerpoint/2010/main" val="387162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25C5FFF-FCC1-9A41-A0ED-EC4AA1A2E540}" type="datetime1">
              <a:rPr lang="en-US" smtClean="0"/>
              <a:t>2/7/25</a:t>
            </a:fld>
            <a:endParaRPr lang="en-US"/>
          </a:p>
        </p:txBody>
      </p:sp>
      <p:sp>
        <p:nvSpPr>
          <p:cNvPr id="5" name="Footer Placeholder 4"/>
          <p:cNvSpPr>
            <a:spLocks noGrp="1"/>
          </p:cNvSpPr>
          <p:nvPr>
            <p:ph type="ftr" sz="quarter" idx="11"/>
          </p:nvPr>
        </p:nvSpPr>
        <p:spPr/>
        <p:txBody>
          <a:bodyPr/>
          <a:lstStyle/>
          <a:p>
            <a:r>
              <a:rPr lang="en-US"/>
              <a:t>Local Demo Guide</a:t>
            </a:r>
          </a:p>
        </p:txBody>
      </p:sp>
      <p:sp>
        <p:nvSpPr>
          <p:cNvPr id="6" name="Slide Number Placeholder 5"/>
          <p:cNvSpPr>
            <a:spLocks noGrp="1"/>
          </p:cNvSpPr>
          <p:nvPr>
            <p:ph type="sldNum" sz="quarter" idx="12"/>
          </p:nvPr>
        </p:nvSpPr>
        <p:spPr/>
        <p:txBody>
          <a:bodyPr/>
          <a:lstStyle/>
          <a:p>
            <a:fld id="{D813B180-57A2-EE42-AC5D-20103D60EF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52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F8963-2FFA-8F43-BA40-1C2BE8B389E8}" type="datetime1">
              <a:rPr lang="en-US" smtClean="0"/>
              <a:t>2/7/25</a:t>
            </a:fld>
            <a:endParaRPr lang="en-US"/>
          </a:p>
        </p:txBody>
      </p:sp>
      <p:sp>
        <p:nvSpPr>
          <p:cNvPr id="5" name="Footer Placeholder 4"/>
          <p:cNvSpPr>
            <a:spLocks noGrp="1"/>
          </p:cNvSpPr>
          <p:nvPr>
            <p:ph type="ftr" sz="quarter" idx="11"/>
          </p:nvPr>
        </p:nvSpPr>
        <p:spPr/>
        <p:txBody>
          <a:bodyPr/>
          <a:lstStyle/>
          <a:p>
            <a:r>
              <a:rPr lang="en-US"/>
              <a:t>Local Demo Guide</a:t>
            </a:r>
          </a:p>
        </p:txBody>
      </p:sp>
      <p:sp>
        <p:nvSpPr>
          <p:cNvPr id="6" name="Slide Number Placeholder 5"/>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380636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6B4A6-FA2A-1D48-9150-FA9B90C1F47C}" type="datetime1">
              <a:rPr lang="en-US" smtClean="0"/>
              <a:t>2/7/25</a:t>
            </a:fld>
            <a:endParaRPr lang="en-US"/>
          </a:p>
        </p:txBody>
      </p:sp>
      <p:sp>
        <p:nvSpPr>
          <p:cNvPr id="5" name="Footer Placeholder 4"/>
          <p:cNvSpPr>
            <a:spLocks noGrp="1"/>
          </p:cNvSpPr>
          <p:nvPr>
            <p:ph type="ftr" sz="quarter" idx="11"/>
          </p:nvPr>
        </p:nvSpPr>
        <p:spPr/>
        <p:txBody>
          <a:bodyPr/>
          <a:lstStyle/>
          <a:p>
            <a:r>
              <a:rPr lang="en-US"/>
              <a:t>Local Demo Guide</a:t>
            </a:r>
          </a:p>
        </p:txBody>
      </p:sp>
      <p:sp>
        <p:nvSpPr>
          <p:cNvPr id="6" name="Slide Number Placeholder 5"/>
          <p:cNvSpPr>
            <a:spLocks noGrp="1"/>
          </p:cNvSpPr>
          <p:nvPr>
            <p:ph type="sldNum" sz="quarter" idx="12"/>
          </p:nvPr>
        </p:nvSpPr>
        <p:spPr/>
        <p:txBody>
          <a:bodyPr/>
          <a:lstStyle/>
          <a:p>
            <a:fld id="{D813B180-57A2-EE42-AC5D-20103D60EFB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0BBC4-7C70-9D48-B993-E513B190874B}" type="datetime1">
              <a:rPr lang="en-US" smtClean="0"/>
              <a:t>2/7/25</a:t>
            </a:fld>
            <a:endParaRPr lang="en-US"/>
          </a:p>
        </p:txBody>
      </p:sp>
      <p:sp>
        <p:nvSpPr>
          <p:cNvPr id="5" name="Footer Placeholder 4"/>
          <p:cNvSpPr>
            <a:spLocks noGrp="1"/>
          </p:cNvSpPr>
          <p:nvPr>
            <p:ph type="ftr" sz="quarter" idx="11"/>
          </p:nvPr>
        </p:nvSpPr>
        <p:spPr/>
        <p:txBody>
          <a:bodyPr/>
          <a:lstStyle/>
          <a:p>
            <a:r>
              <a:rPr lang="en-US"/>
              <a:t>Local Demo Guide</a:t>
            </a:r>
          </a:p>
        </p:txBody>
      </p:sp>
      <p:sp>
        <p:nvSpPr>
          <p:cNvPr id="6" name="Slide Number Placeholder 5"/>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91568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6BC6A-4543-8941-BEE0-5AF1A8D5383A}" type="datetime1">
              <a:rPr lang="en-US" smtClean="0"/>
              <a:t>2/7/25</a:t>
            </a:fld>
            <a:endParaRPr lang="en-US"/>
          </a:p>
        </p:txBody>
      </p:sp>
      <p:sp>
        <p:nvSpPr>
          <p:cNvPr id="5" name="Footer Placeholder 4"/>
          <p:cNvSpPr>
            <a:spLocks noGrp="1"/>
          </p:cNvSpPr>
          <p:nvPr>
            <p:ph type="ftr" sz="quarter" idx="11"/>
          </p:nvPr>
        </p:nvSpPr>
        <p:spPr/>
        <p:txBody>
          <a:bodyPr/>
          <a:lstStyle/>
          <a:p>
            <a:r>
              <a:rPr lang="en-US"/>
              <a:t>Local Demo Guide</a:t>
            </a:r>
          </a:p>
        </p:txBody>
      </p:sp>
      <p:sp>
        <p:nvSpPr>
          <p:cNvPr id="6" name="Slide Number Placeholder 5"/>
          <p:cNvSpPr>
            <a:spLocks noGrp="1"/>
          </p:cNvSpPr>
          <p:nvPr>
            <p:ph type="sldNum" sz="quarter" idx="12"/>
          </p:nvPr>
        </p:nvSpPr>
        <p:spPr/>
        <p:txBody>
          <a:bodyPr/>
          <a:lstStyle/>
          <a:p>
            <a:fld id="{D813B180-57A2-EE42-AC5D-20103D60EF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84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FF799-1AE2-AE43-99B7-FAE1F8F217CD}" type="datetime1">
              <a:rPr lang="en-US" smtClean="0"/>
              <a:t>2/7/25</a:t>
            </a:fld>
            <a:endParaRPr lang="en-US"/>
          </a:p>
        </p:txBody>
      </p:sp>
      <p:sp>
        <p:nvSpPr>
          <p:cNvPr id="6" name="Footer Placeholder 5"/>
          <p:cNvSpPr>
            <a:spLocks noGrp="1"/>
          </p:cNvSpPr>
          <p:nvPr>
            <p:ph type="ftr" sz="quarter" idx="11"/>
          </p:nvPr>
        </p:nvSpPr>
        <p:spPr/>
        <p:txBody>
          <a:bodyPr/>
          <a:lstStyle/>
          <a:p>
            <a:r>
              <a:rPr lang="en-US"/>
              <a:t>Local Demo Guide</a:t>
            </a:r>
          </a:p>
        </p:txBody>
      </p:sp>
      <p:sp>
        <p:nvSpPr>
          <p:cNvPr id="7" name="Slide Number Placeholder 6"/>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16608665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F3647-A711-E841-8D4E-75DF30B9566D}" type="datetime1">
              <a:rPr lang="en-US" smtClean="0"/>
              <a:t>2/7/25</a:t>
            </a:fld>
            <a:endParaRPr lang="en-US"/>
          </a:p>
        </p:txBody>
      </p:sp>
      <p:sp>
        <p:nvSpPr>
          <p:cNvPr id="8" name="Footer Placeholder 7"/>
          <p:cNvSpPr>
            <a:spLocks noGrp="1"/>
          </p:cNvSpPr>
          <p:nvPr>
            <p:ph type="ftr" sz="quarter" idx="11"/>
          </p:nvPr>
        </p:nvSpPr>
        <p:spPr/>
        <p:txBody>
          <a:bodyPr/>
          <a:lstStyle/>
          <a:p>
            <a:r>
              <a:rPr lang="en-US"/>
              <a:t>Local Demo Guide</a:t>
            </a:r>
          </a:p>
        </p:txBody>
      </p:sp>
      <p:sp>
        <p:nvSpPr>
          <p:cNvPr id="9" name="Slide Number Placeholder 8"/>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32400457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2BBF5F-F5E8-ED4F-915B-8C946162D6E5}" type="datetime1">
              <a:rPr lang="en-US" smtClean="0"/>
              <a:t>2/7/25</a:t>
            </a:fld>
            <a:endParaRPr lang="en-US"/>
          </a:p>
        </p:txBody>
      </p:sp>
      <p:sp>
        <p:nvSpPr>
          <p:cNvPr id="4" name="Footer Placeholder 3"/>
          <p:cNvSpPr>
            <a:spLocks noGrp="1"/>
          </p:cNvSpPr>
          <p:nvPr>
            <p:ph type="ftr" sz="quarter" idx="11"/>
          </p:nvPr>
        </p:nvSpPr>
        <p:spPr/>
        <p:txBody>
          <a:bodyPr/>
          <a:lstStyle/>
          <a:p>
            <a:r>
              <a:rPr lang="en-US"/>
              <a:t>Local Demo Guide</a:t>
            </a:r>
          </a:p>
        </p:txBody>
      </p:sp>
      <p:sp>
        <p:nvSpPr>
          <p:cNvPr id="5" name="Slide Number Placeholder 4"/>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21404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225F8-ACA5-7948-BC6C-1411E628329D}" type="datetime1">
              <a:rPr lang="en-US" smtClean="0"/>
              <a:t>2/7/25</a:t>
            </a:fld>
            <a:endParaRPr lang="en-US"/>
          </a:p>
        </p:txBody>
      </p:sp>
      <p:sp>
        <p:nvSpPr>
          <p:cNvPr id="3" name="Footer Placeholder 2"/>
          <p:cNvSpPr>
            <a:spLocks noGrp="1"/>
          </p:cNvSpPr>
          <p:nvPr>
            <p:ph type="ftr" sz="quarter" idx="11"/>
          </p:nvPr>
        </p:nvSpPr>
        <p:spPr/>
        <p:txBody>
          <a:bodyPr/>
          <a:lstStyle/>
          <a:p>
            <a:r>
              <a:rPr lang="en-US"/>
              <a:t>Local Demo Guide</a:t>
            </a:r>
          </a:p>
        </p:txBody>
      </p:sp>
      <p:sp>
        <p:nvSpPr>
          <p:cNvPr id="4" name="Slide Number Placeholder 3"/>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397631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63529-3FA0-0948-A622-1AAB728C8EA3}" type="datetime1">
              <a:rPr lang="en-US" smtClean="0"/>
              <a:t>2/7/25</a:t>
            </a:fld>
            <a:endParaRPr lang="en-US"/>
          </a:p>
        </p:txBody>
      </p:sp>
      <p:sp>
        <p:nvSpPr>
          <p:cNvPr id="6" name="Footer Placeholder 5"/>
          <p:cNvSpPr>
            <a:spLocks noGrp="1"/>
          </p:cNvSpPr>
          <p:nvPr>
            <p:ph type="ftr" sz="quarter" idx="11"/>
          </p:nvPr>
        </p:nvSpPr>
        <p:spPr/>
        <p:txBody>
          <a:bodyPr/>
          <a:lstStyle/>
          <a:p>
            <a:r>
              <a:rPr lang="en-US"/>
              <a:t>Local Demo Guide</a:t>
            </a:r>
          </a:p>
        </p:txBody>
      </p:sp>
      <p:sp>
        <p:nvSpPr>
          <p:cNvPr id="7" name="Slide Number Placeholder 6"/>
          <p:cNvSpPr>
            <a:spLocks noGrp="1"/>
          </p:cNvSpPr>
          <p:nvPr>
            <p:ph type="sldNum" sz="quarter" idx="12"/>
          </p:nvPr>
        </p:nvSpPr>
        <p:spPr/>
        <p:txBody>
          <a:bodyPr/>
          <a:lstStyle/>
          <a:p>
            <a:fld id="{D813B180-57A2-EE42-AC5D-20103D60EFB9}" type="slidenum">
              <a:rPr lang="en-US" smtClean="0"/>
              <a:t>‹#›</a:t>
            </a:fld>
            <a:endParaRPr lang="en-US"/>
          </a:p>
        </p:txBody>
      </p:sp>
    </p:spTree>
    <p:extLst>
      <p:ext uri="{BB962C8B-B14F-4D97-AF65-F5344CB8AC3E}">
        <p14:creationId xmlns:p14="http://schemas.microsoft.com/office/powerpoint/2010/main" val="16209247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643C0E-6C3D-4C44-BDE6-6DA9F544463A}" type="datetime1">
              <a:rPr lang="en-US" smtClean="0"/>
              <a:t>2/7/25</a:t>
            </a:fld>
            <a:endParaRPr lang="en-US"/>
          </a:p>
        </p:txBody>
      </p:sp>
      <p:sp>
        <p:nvSpPr>
          <p:cNvPr id="6" name="Footer Placeholder 5"/>
          <p:cNvSpPr>
            <a:spLocks noGrp="1"/>
          </p:cNvSpPr>
          <p:nvPr>
            <p:ph type="ftr" sz="quarter" idx="11"/>
          </p:nvPr>
        </p:nvSpPr>
        <p:spPr/>
        <p:txBody>
          <a:bodyPr/>
          <a:lstStyle/>
          <a:p>
            <a:r>
              <a:rPr lang="en-US"/>
              <a:t>Local Demo Guide</a:t>
            </a:r>
          </a:p>
        </p:txBody>
      </p:sp>
      <p:sp>
        <p:nvSpPr>
          <p:cNvPr id="7" name="Slide Number Placeholder 6"/>
          <p:cNvSpPr>
            <a:spLocks noGrp="1"/>
          </p:cNvSpPr>
          <p:nvPr>
            <p:ph type="sldNum" sz="quarter" idx="12"/>
          </p:nvPr>
        </p:nvSpPr>
        <p:spPr/>
        <p:txBody>
          <a:bodyPr/>
          <a:lstStyle/>
          <a:p>
            <a:fld id="{D813B180-57A2-EE42-AC5D-20103D60EF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C37EF0-60C0-5D47-ADEC-4D812E92B31F}" type="datetime1">
              <a:rPr lang="en-US" smtClean="0"/>
              <a:t>2/7/25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Local Demo Guide</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13B180-57A2-EE42-AC5D-20103D60EFB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8058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icrosoft.%20(2024,%2009%2012).%20What%20Is%20Azure%20SQL%20Database?%20Retrieved%20from%20Microsoft%20Learn:%20https://learn.microsoft.com/en-us/azure/azure-sql/database/sql-database-paas-overview?view=azuresql%20%20Microsoft.%20(2025,%2001%2024).%20App%20Service%20Overview.%20Retrieved%20from%20Microsoft%20Learn:%20https://learn.microsoft.com/en-us/azure/app-service/overview" TargetMode="External"/><Relationship Id="rId2" Type="http://schemas.openxmlformats.org/officeDocument/2006/relationships/hyperlink" Target="https://learn.microsoft.com/en-us/azure/azure-sql/database/sql-database-paas-overview?view=azuresq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deskto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learn.microsoft.com/en-us/azure/azure-sql/database/sql-database-paas-overview?view=azuresql" TargetMode="External"/><Relationship Id="rId4" Type="http://schemas.openxmlformats.org/officeDocument/2006/relationships/hyperlink" Target="https://learn.microsoft.com/en-us/azure/app-service/overview"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35B0-9C6B-5908-664C-37F0C5AC5256}"/>
              </a:ext>
            </a:extLst>
          </p:cNvPr>
          <p:cNvSpPr>
            <a:spLocks noGrp="1"/>
          </p:cNvSpPr>
          <p:nvPr>
            <p:ph type="title"/>
          </p:nvPr>
        </p:nvSpPr>
        <p:spPr>
          <a:xfrm>
            <a:off x="838200" y="658368"/>
            <a:ext cx="10515600" cy="1517732"/>
          </a:xfrm>
        </p:spPr>
        <p:txBody>
          <a:bodyPr/>
          <a:lstStyle/>
          <a:p>
            <a:r>
              <a:rPr lang="en-US" dirty="0"/>
              <a:t>D424 Software Engineering Capstone (Hourmap)</a:t>
            </a:r>
          </a:p>
        </p:txBody>
      </p:sp>
      <p:sp>
        <p:nvSpPr>
          <p:cNvPr id="4" name="Content Placeholder 2">
            <a:extLst>
              <a:ext uri="{FF2B5EF4-FFF2-40B4-BE49-F238E27FC236}">
                <a16:creationId xmlns:a16="http://schemas.microsoft.com/office/drawing/2014/main" id="{2A3420D1-1DD6-B304-21AF-0B7F32824ED0}"/>
              </a:ext>
            </a:extLst>
          </p:cNvPr>
          <p:cNvSpPr txBox="1">
            <a:spLocks/>
          </p:cNvSpPr>
          <p:nvPr/>
        </p:nvSpPr>
        <p:spPr>
          <a:xfrm>
            <a:off x="838200" y="5813044"/>
            <a:ext cx="10515600" cy="6798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Ryan Snyder</a:t>
            </a:r>
          </a:p>
          <a:p>
            <a:pPr marL="0" indent="0">
              <a:buFont typeface="Arial" panose="020B0604020202020204" pitchFamily="34" charset="0"/>
              <a:buNone/>
            </a:pPr>
            <a:r>
              <a:rPr lang="en-US" b="0" i="0" dirty="0">
                <a:effectLst/>
                <a:latin typeface="Lato" panose="020F0502020204030203" pitchFamily="34" charset="0"/>
              </a:rPr>
              <a:t>011535988</a:t>
            </a:r>
            <a:endParaRPr lang="en-US" dirty="0"/>
          </a:p>
        </p:txBody>
      </p:sp>
      <p:sp>
        <p:nvSpPr>
          <p:cNvPr id="6" name="TextBox 5">
            <a:extLst>
              <a:ext uri="{FF2B5EF4-FFF2-40B4-BE49-F238E27FC236}">
                <a16:creationId xmlns:a16="http://schemas.microsoft.com/office/drawing/2014/main" id="{623E572F-BA38-BD92-7603-FBDD7418D0EF}"/>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pic>
        <p:nvPicPr>
          <p:cNvPr id="5" name="Picture 4">
            <a:extLst>
              <a:ext uri="{FF2B5EF4-FFF2-40B4-BE49-F238E27FC236}">
                <a16:creationId xmlns:a16="http://schemas.microsoft.com/office/drawing/2014/main" id="{513A780C-7D76-509F-C5DF-3DA6F00C9A08}"/>
              </a:ext>
            </a:extLst>
          </p:cNvPr>
          <p:cNvPicPr>
            <a:picLocks noChangeAspect="1"/>
          </p:cNvPicPr>
          <p:nvPr/>
        </p:nvPicPr>
        <p:blipFill>
          <a:blip r:embed="rId2"/>
          <a:stretch>
            <a:fillRect/>
          </a:stretch>
        </p:blipFill>
        <p:spPr>
          <a:xfrm>
            <a:off x="3334535" y="1417234"/>
            <a:ext cx="5092625" cy="5073113"/>
          </a:xfrm>
          <a:prstGeom prst="rect">
            <a:avLst/>
          </a:prstGeom>
        </p:spPr>
      </p:pic>
      <p:sp>
        <p:nvSpPr>
          <p:cNvPr id="3" name="Content Placeholder 2">
            <a:extLst>
              <a:ext uri="{FF2B5EF4-FFF2-40B4-BE49-F238E27FC236}">
                <a16:creationId xmlns:a16="http://schemas.microsoft.com/office/drawing/2014/main" id="{27C92CD0-BDA7-FF37-A1EA-8DFD90055722}"/>
              </a:ext>
            </a:extLst>
          </p:cNvPr>
          <p:cNvSpPr>
            <a:spLocks noGrp="1"/>
          </p:cNvSpPr>
          <p:nvPr>
            <p:ph idx="1"/>
          </p:nvPr>
        </p:nvSpPr>
        <p:spPr>
          <a:xfrm>
            <a:off x="838200" y="2176101"/>
            <a:ext cx="7354455" cy="354664"/>
          </a:xfrm>
        </p:spPr>
        <p:txBody>
          <a:bodyPr>
            <a:normAutofit fontScale="92500" lnSpcReduction="10000"/>
          </a:bodyPr>
          <a:lstStyle/>
          <a:p>
            <a:pPr marL="0" indent="0">
              <a:buNone/>
            </a:pPr>
            <a:r>
              <a:rPr lang="en-US" dirty="0"/>
              <a:t>Deployment</a:t>
            </a:r>
          </a:p>
        </p:txBody>
      </p:sp>
      <p:sp>
        <p:nvSpPr>
          <p:cNvPr id="10" name="Slide Number Placeholder 9">
            <a:extLst>
              <a:ext uri="{FF2B5EF4-FFF2-40B4-BE49-F238E27FC236}">
                <a16:creationId xmlns:a16="http://schemas.microsoft.com/office/drawing/2014/main" id="{E1C8C77A-347E-3D38-99A5-7315A4FB7506}"/>
              </a:ext>
            </a:extLst>
          </p:cNvPr>
          <p:cNvSpPr>
            <a:spLocks noGrp="1"/>
          </p:cNvSpPr>
          <p:nvPr>
            <p:ph type="sldNum" sz="quarter" idx="12"/>
          </p:nvPr>
        </p:nvSpPr>
        <p:spPr/>
        <p:txBody>
          <a:bodyPr/>
          <a:lstStyle/>
          <a:p>
            <a:fld id="{D813B180-57A2-EE42-AC5D-20103D60EFB9}" type="slidenum">
              <a:rPr lang="en-US" smtClean="0"/>
              <a:t>1</a:t>
            </a:fld>
            <a:endParaRPr lang="en-US"/>
          </a:p>
        </p:txBody>
      </p:sp>
    </p:spTree>
    <p:extLst>
      <p:ext uri="{BB962C8B-B14F-4D97-AF65-F5344CB8AC3E}">
        <p14:creationId xmlns:p14="http://schemas.microsoft.com/office/powerpoint/2010/main" val="3011734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56063-42B1-E0C2-BD53-9BEEEF7928F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EAA1D21-B9DA-A532-2D15-A2339931FA1C}"/>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C664F24C-0954-8E2E-3505-3A098A41218C}"/>
              </a:ext>
            </a:extLst>
          </p:cNvPr>
          <p:cNvSpPr/>
          <p:nvPr/>
        </p:nvSpPr>
        <p:spPr>
          <a:xfrm>
            <a:off x="7384406" y="3187096"/>
            <a:ext cx="3259210" cy="257273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E069CD-7294-3D0B-C229-A28E6530E484}"/>
              </a:ext>
            </a:extLst>
          </p:cNvPr>
          <p:cNvSpPr txBox="1"/>
          <p:nvPr/>
        </p:nvSpPr>
        <p:spPr>
          <a:xfrm>
            <a:off x="393933" y="340551"/>
            <a:ext cx="1975156" cy="400110"/>
          </a:xfrm>
          <a:prstGeom prst="rect">
            <a:avLst/>
          </a:prstGeom>
          <a:noFill/>
        </p:spPr>
        <p:txBody>
          <a:bodyPr wrap="none" rtlCol="0">
            <a:spAutoFit/>
          </a:bodyPr>
          <a:lstStyle/>
          <a:p>
            <a:r>
              <a:rPr lang="en-US" sz="2000" dirty="0">
                <a:solidFill>
                  <a:srgbClr val="FFC000"/>
                </a:solidFill>
                <a:latin typeface="+mj-lt"/>
              </a:rPr>
              <a:t>Production Environment</a:t>
            </a:r>
          </a:p>
        </p:txBody>
      </p:sp>
      <p:sp>
        <p:nvSpPr>
          <p:cNvPr id="8" name="TextBox 7">
            <a:extLst>
              <a:ext uri="{FF2B5EF4-FFF2-40B4-BE49-F238E27FC236}">
                <a16:creationId xmlns:a16="http://schemas.microsoft.com/office/drawing/2014/main" id="{620A055F-3885-4031-4E8B-7E4BFE4FDE81}"/>
              </a:ext>
            </a:extLst>
          </p:cNvPr>
          <p:cNvSpPr txBox="1"/>
          <p:nvPr/>
        </p:nvSpPr>
        <p:spPr>
          <a:xfrm>
            <a:off x="7522222" y="3301619"/>
            <a:ext cx="3140310" cy="2308324"/>
          </a:xfrm>
          <a:prstGeom prst="rect">
            <a:avLst/>
          </a:prstGeom>
          <a:noFill/>
        </p:spPr>
        <p:txBody>
          <a:bodyPr wrap="square" rtlCol="0">
            <a:spAutoFit/>
          </a:bodyPr>
          <a:lstStyle/>
          <a:p>
            <a:r>
              <a:rPr lang="en-US" dirty="0"/>
              <a:t>Azure SQL Server is the same premise. We can create databases instantly, no need to spin up a VM or worry about patching. There’s free time available, and an auto-pause feature if you don’t want to incur costs after it runs out.</a:t>
            </a:r>
          </a:p>
        </p:txBody>
      </p:sp>
      <p:sp>
        <p:nvSpPr>
          <p:cNvPr id="14" name="Footer Placeholder 13">
            <a:extLst>
              <a:ext uri="{FF2B5EF4-FFF2-40B4-BE49-F238E27FC236}">
                <a16:creationId xmlns:a16="http://schemas.microsoft.com/office/drawing/2014/main" id="{8CD0EDD9-2EE1-45DF-0F9F-5C49BC253C03}"/>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E288B32D-22F6-F848-0B0F-27C6D5768B64}"/>
              </a:ext>
            </a:extLst>
          </p:cNvPr>
          <p:cNvSpPr>
            <a:spLocks noGrp="1"/>
          </p:cNvSpPr>
          <p:nvPr>
            <p:ph type="sldNum" sz="quarter" idx="12"/>
          </p:nvPr>
        </p:nvSpPr>
        <p:spPr/>
        <p:txBody>
          <a:bodyPr/>
          <a:lstStyle/>
          <a:p>
            <a:fld id="{D813B180-57A2-EE42-AC5D-20103D60EFB9}" type="slidenum">
              <a:rPr lang="en-US" smtClean="0"/>
              <a:t>10</a:t>
            </a:fld>
            <a:endParaRPr lang="en-US"/>
          </a:p>
        </p:txBody>
      </p:sp>
      <p:pic>
        <p:nvPicPr>
          <p:cNvPr id="2" name="Picture 1">
            <a:extLst>
              <a:ext uri="{FF2B5EF4-FFF2-40B4-BE49-F238E27FC236}">
                <a16:creationId xmlns:a16="http://schemas.microsoft.com/office/drawing/2014/main" id="{0A1B6C26-F219-F49D-F69A-83FF4B575D4A}"/>
              </a:ext>
            </a:extLst>
          </p:cNvPr>
          <p:cNvPicPr>
            <a:picLocks noChangeAspect="1"/>
          </p:cNvPicPr>
          <p:nvPr/>
        </p:nvPicPr>
        <p:blipFill>
          <a:blip r:embed="rId2"/>
          <a:stretch>
            <a:fillRect/>
          </a:stretch>
        </p:blipFill>
        <p:spPr>
          <a:xfrm>
            <a:off x="1163995" y="966258"/>
            <a:ext cx="9498537" cy="2072173"/>
          </a:xfrm>
          <a:prstGeom prst="rect">
            <a:avLst/>
          </a:prstGeom>
          <a:effectLst>
            <a:outerShdw blurRad="50800" dist="38100" dir="5400000" algn="t" rotWithShape="0">
              <a:prstClr val="black">
                <a:alpha val="40000"/>
              </a:prstClr>
            </a:outerShdw>
          </a:effectLst>
        </p:spPr>
      </p:pic>
      <p:pic>
        <p:nvPicPr>
          <p:cNvPr id="4" name="Picture 3">
            <a:extLst>
              <a:ext uri="{FF2B5EF4-FFF2-40B4-BE49-F238E27FC236}">
                <a16:creationId xmlns:a16="http://schemas.microsoft.com/office/drawing/2014/main" id="{0D26DB26-8DD9-F42C-060F-BB8D6DD3EDD2}"/>
              </a:ext>
            </a:extLst>
          </p:cNvPr>
          <p:cNvPicPr>
            <a:picLocks noChangeAspect="1"/>
          </p:cNvPicPr>
          <p:nvPr/>
        </p:nvPicPr>
        <p:blipFill>
          <a:blip r:embed="rId3"/>
          <a:stretch>
            <a:fillRect/>
          </a:stretch>
        </p:blipFill>
        <p:spPr>
          <a:xfrm>
            <a:off x="1163995" y="3187096"/>
            <a:ext cx="6080823" cy="164813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5682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07BBF-B864-B440-6BC6-CB68B74AA26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F890469-DA0B-9A79-EA1D-3728ED1CD9D3}"/>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5CDD501B-597A-A0C6-E918-98CE04FE345F}"/>
              </a:ext>
            </a:extLst>
          </p:cNvPr>
          <p:cNvSpPr/>
          <p:nvPr/>
        </p:nvSpPr>
        <p:spPr>
          <a:xfrm>
            <a:off x="8061010" y="991731"/>
            <a:ext cx="3259210" cy="1776596"/>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2BD90-9AD0-EF54-BBAC-685B5520472A}"/>
              </a:ext>
            </a:extLst>
          </p:cNvPr>
          <p:cNvSpPr txBox="1"/>
          <p:nvPr/>
        </p:nvSpPr>
        <p:spPr>
          <a:xfrm>
            <a:off x="393933" y="340551"/>
            <a:ext cx="1975156" cy="400110"/>
          </a:xfrm>
          <a:prstGeom prst="rect">
            <a:avLst/>
          </a:prstGeom>
          <a:noFill/>
        </p:spPr>
        <p:txBody>
          <a:bodyPr wrap="none" rtlCol="0">
            <a:spAutoFit/>
          </a:bodyPr>
          <a:lstStyle/>
          <a:p>
            <a:r>
              <a:rPr lang="en-US" sz="2000" dirty="0">
                <a:solidFill>
                  <a:srgbClr val="FFC000"/>
                </a:solidFill>
                <a:latin typeface="+mj-lt"/>
              </a:rPr>
              <a:t>Production Environment</a:t>
            </a:r>
          </a:p>
        </p:txBody>
      </p:sp>
      <p:sp>
        <p:nvSpPr>
          <p:cNvPr id="14" name="Footer Placeholder 13">
            <a:extLst>
              <a:ext uri="{FF2B5EF4-FFF2-40B4-BE49-F238E27FC236}">
                <a16:creationId xmlns:a16="http://schemas.microsoft.com/office/drawing/2014/main" id="{20561442-946C-DA2F-17B5-A66F627CD00C}"/>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7C02A7B9-E6C6-918F-56E3-017D8AACC099}"/>
              </a:ext>
            </a:extLst>
          </p:cNvPr>
          <p:cNvSpPr>
            <a:spLocks noGrp="1"/>
          </p:cNvSpPr>
          <p:nvPr>
            <p:ph type="sldNum" sz="quarter" idx="12"/>
          </p:nvPr>
        </p:nvSpPr>
        <p:spPr/>
        <p:txBody>
          <a:bodyPr/>
          <a:lstStyle/>
          <a:p>
            <a:fld id="{D813B180-57A2-EE42-AC5D-20103D60EFB9}" type="slidenum">
              <a:rPr lang="en-US" smtClean="0"/>
              <a:t>11</a:t>
            </a:fld>
            <a:endParaRPr lang="en-US"/>
          </a:p>
        </p:txBody>
      </p:sp>
      <p:pic>
        <p:nvPicPr>
          <p:cNvPr id="5" name="Picture 4">
            <a:extLst>
              <a:ext uri="{FF2B5EF4-FFF2-40B4-BE49-F238E27FC236}">
                <a16:creationId xmlns:a16="http://schemas.microsoft.com/office/drawing/2014/main" id="{92493C1E-A681-0E41-C25C-FAB9580412E2}"/>
              </a:ext>
            </a:extLst>
          </p:cNvPr>
          <p:cNvPicPr>
            <a:picLocks noChangeAspect="1"/>
          </p:cNvPicPr>
          <p:nvPr/>
        </p:nvPicPr>
        <p:blipFill>
          <a:blip r:embed="rId2"/>
          <a:stretch>
            <a:fillRect/>
          </a:stretch>
        </p:blipFill>
        <p:spPr>
          <a:xfrm>
            <a:off x="956732" y="3019397"/>
            <a:ext cx="6858340" cy="2299443"/>
          </a:xfrm>
          <a:prstGeom prst="rect">
            <a:avLst/>
          </a:prstGeom>
        </p:spPr>
      </p:pic>
      <p:pic>
        <p:nvPicPr>
          <p:cNvPr id="6" name="Picture 5">
            <a:extLst>
              <a:ext uri="{FF2B5EF4-FFF2-40B4-BE49-F238E27FC236}">
                <a16:creationId xmlns:a16="http://schemas.microsoft.com/office/drawing/2014/main" id="{149511F9-51AF-2F66-629C-705E6C64D7B0}"/>
              </a:ext>
            </a:extLst>
          </p:cNvPr>
          <p:cNvPicPr>
            <a:picLocks noChangeAspect="1"/>
          </p:cNvPicPr>
          <p:nvPr/>
        </p:nvPicPr>
        <p:blipFill>
          <a:blip r:embed="rId3"/>
          <a:stretch>
            <a:fillRect/>
          </a:stretch>
        </p:blipFill>
        <p:spPr>
          <a:xfrm>
            <a:off x="956732" y="991731"/>
            <a:ext cx="6431620" cy="1776596"/>
          </a:xfrm>
          <a:prstGeom prst="rect">
            <a:avLst/>
          </a:prstGeom>
        </p:spPr>
      </p:pic>
      <p:sp>
        <p:nvSpPr>
          <p:cNvPr id="7" name="TextBox 6">
            <a:extLst>
              <a:ext uri="{FF2B5EF4-FFF2-40B4-BE49-F238E27FC236}">
                <a16:creationId xmlns:a16="http://schemas.microsoft.com/office/drawing/2014/main" id="{D0F68B2E-0B18-C52A-1299-C4CB608B2BAA}"/>
              </a:ext>
            </a:extLst>
          </p:cNvPr>
          <p:cNvSpPr txBox="1"/>
          <p:nvPr/>
        </p:nvSpPr>
        <p:spPr>
          <a:xfrm>
            <a:off x="8179910" y="1141365"/>
            <a:ext cx="3140310" cy="1477328"/>
          </a:xfrm>
          <a:prstGeom prst="rect">
            <a:avLst/>
          </a:prstGeom>
          <a:noFill/>
        </p:spPr>
        <p:txBody>
          <a:bodyPr wrap="square" rtlCol="0">
            <a:spAutoFit/>
          </a:bodyPr>
          <a:lstStyle/>
          <a:p>
            <a:r>
              <a:rPr lang="en-US" dirty="0"/>
              <a:t>There’s also an extension for VS Code where you can deploy your app directly to Azure App Service via your development environment or terminal. </a:t>
            </a:r>
          </a:p>
        </p:txBody>
      </p:sp>
      <p:pic>
        <p:nvPicPr>
          <p:cNvPr id="9" name="Picture 8">
            <a:extLst>
              <a:ext uri="{FF2B5EF4-FFF2-40B4-BE49-F238E27FC236}">
                <a16:creationId xmlns:a16="http://schemas.microsoft.com/office/drawing/2014/main" id="{203FB0C5-F44C-3E6D-4E95-9A9AFD1D37CA}"/>
              </a:ext>
            </a:extLst>
          </p:cNvPr>
          <p:cNvPicPr>
            <a:picLocks noChangeAspect="1"/>
          </p:cNvPicPr>
          <p:nvPr/>
        </p:nvPicPr>
        <p:blipFill>
          <a:blip r:embed="rId4"/>
          <a:srcRect l="3739"/>
          <a:stretch/>
        </p:blipFill>
        <p:spPr>
          <a:xfrm>
            <a:off x="5937504" y="4237689"/>
            <a:ext cx="1877568" cy="2162302"/>
          </a:xfrm>
          <a:prstGeom prst="rect">
            <a:avLst/>
          </a:prstGeom>
        </p:spPr>
      </p:pic>
      <p:sp>
        <p:nvSpPr>
          <p:cNvPr id="12" name="Rounded Rectangle 11">
            <a:extLst>
              <a:ext uri="{FF2B5EF4-FFF2-40B4-BE49-F238E27FC236}">
                <a16:creationId xmlns:a16="http://schemas.microsoft.com/office/drawing/2014/main" id="{06AEF885-E7BE-765F-3B5B-1BEA81B77854}"/>
              </a:ext>
            </a:extLst>
          </p:cNvPr>
          <p:cNvSpPr/>
          <p:nvPr/>
        </p:nvSpPr>
        <p:spPr>
          <a:xfrm>
            <a:off x="8061010" y="3031893"/>
            <a:ext cx="3259210" cy="2299442"/>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1785831-8FD7-72F5-05AB-408FF00874F9}"/>
              </a:ext>
            </a:extLst>
          </p:cNvPr>
          <p:cNvSpPr txBox="1"/>
          <p:nvPr/>
        </p:nvSpPr>
        <p:spPr>
          <a:xfrm>
            <a:off x="8179910" y="3291955"/>
            <a:ext cx="3140310" cy="1754326"/>
          </a:xfrm>
          <a:prstGeom prst="rect">
            <a:avLst/>
          </a:prstGeom>
          <a:noFill/>
        </p:spPr>
        <p:txBody>
          <a:bodyPr wrap="square" rtlCol="0">
            <a:spAutoFit/>
          </a:bodyPr>
          <a:lstStyle/>
          <a:p>
            <a:r>
              <a:rPr lang="en-US" dirty="0"/>
              <a:t>Once the resource is created, managing it via VS Code is simple as right clicking and choosing what you want to do. For automation we use the CLI interface to the API instead.</a:t>
            </a:r>
          </a:p>
        </p:txBody>
      </p:sp>
    </p:spTree>
    <p:extLst>
      <p:ext uri="{BB962C8B-B14F-4D97-AF65-F5344CB8AC3E}">
        <p14:creationId xmlns:p14="http://schemas.microsoft.com/office/powerpoint/2010/main" val="117170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AEC6F-EE2D-1B7C-1197-A689F746E3AF}"/>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9542663-1631-B32B-F162-0D24299B925A}"/>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D1F031BB-AFFB-4991-B6F7-B1141451217B}"/>
              </a:ext>
            </a:extLst>
          </p:cNvPr>
          <p:cNvSpPr/>
          <p:nvPr/>
        </p:nvSpPr>
        <p:spPr>
          <a:xfrm>
            <a:off x="8064956" y="1001674"/>
            <a:ext cx="3259210" cy="1422285"/>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4A4B73-5DC4-8A27-6B54-D0F35D2E96C7}"/>
              </a:ext>
            </a:extLst>
          </p:cNvPr>
          <p:cNvSpPr txBox="1"/>
          <p:nvPr/>
        </p:nvSpPr>
        <p:spPr>
          <a:xfrm>
            <a:off x="393933" y="340551"/>
            <a:ext cx="1975156" cy="400110"/>
          </a:xfrm>
          <a:prstGeom prst="rect">
            <a:avLst/>
          </a:prstGeom>
          <a:noFill/>
        </p:spPr>
        <p:txBody>
          <a:bodyPr wrap="none" rtlCol="0">
            <a:spAutoFit/>
          </a:bodyPr>
          <a:lstStyle/>
          <a:p>
            <a:r>
              <a:rPr lang="en-US" sz="2000" dirty="0">
                <a:solidFill>
                  <a:srgbClr val="FFC000"/>
                </a:solidFill>
                <a:latin typeface="+mj-lt"/>
              </a:rPr>
              <a:t>Production Environment</a:t>
            </a:r>
          </a:p>
        </p:txBody>
      </p:sp>
      <p:sp>
        <p:nvSpPr>
          <p:cNvPr id="14" name="Footer Placeholder 13">
            <a:extLst>
              <a:ext uri="{FF2B5EF4-FFF2-40B4-BE49-F238E27FC236}">
                <a16:creationId xmlns:a16="http://schemas.microsoft.com/office/drawing/2014/main" id="{C30B2075-9D94-7691-7539-7700C01BC5DD}"/>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DB784D67-D03C-B778-2D55-072BC9D1C444}"/>
              </a:ext>
            </a:extLst>
          </p:cNvPr>
          <p:cNvSpPr>
            <a:spLocks noGrp="1"/>
          </p:cNvSpPr>
          <p:nvPr>
            <p:ph type="sldNum" sz="quarter" idx="12"/>
          </p:nvPr>
        </p:nvSpPr>
        <p:spPr/>
        <p:txBody>
          <a:bodyPr/>
          <a:lstStyle/>
          <a:p>
            <a:fld id="{D813B180-57A2-EE42-AC5D-20103D60EFB9}" type="slidenum">
              <a:rPr lang="en-US" smtClean="0"/>
              <a:t>12</a:t>
            </a:fld>
            <a:endParaRPr lang="en-US"/>
          </a:p>
        </p:txBody>
      </p:sp>
      <p:sp>
        <p:nvSpPr>
          <p:cNvPr id="7" name="TextBox 6">
            <a:extLst>
              <a:ext uri="{FF2B5EF4-FFF2-40B4-BE49-F238E27FC236}">
                <a16:creationId xmlns:a16="http://schemas.microsoft.com/office/drawing/2014/main" id="{DD05A8D1-88DE-DA34-D0C4-F0AB5125A2F5}"/>
              </a:ext>
            </a:extLst>
          </p:cNvPr>
          <p:cNvSpPr txBox="1"/>
          <p:nvPr/>
        </p:nvSpPr>
        <p:spPr>
          <a:xfrm>
            <a:off x="8145925" y="1091578"/>
            <a:ext cx="3140310" cy="1200329"/>
          </a:xfrm>
          <a:prstGeom prst="rect">
            <a:avLst/>
          </a:prstGeom>
          <a:noFill/>
        </p:spPr>
        <p:txBody>
          <a:bodyPr wrap="square" rtlCol="0">
            <a:spAutoFit/>
          </a:bodyPr>
          <a:lstStyle/>
          <a:p>
            <a:r>
              <a:rPr lang="en-US" dirty="0"/>
              <a:t>Automating our deployment is done via a bash script like our local deployment, but with more setup required.</a:t>
            </a:r>
          </a:p>
        </p:txBody>
      </p:sp>
      <p:sp>
        <p:nvSpPr>
          <p:cNvPr id="12" name="Rounded Rectangle 11">
            <a:extLst>
              <a:ext uri="{FF2B5EF4-FFF2-40B4-BE49-F238E27FC236}">
                <a16:creationId xmlns:a16="http://schemas.microsoft.com/office/drawing/2014/main" id="{3D22AF18-3F94-8BD8-485B-7BC42A6488CF}"/>
              </a:ext>
            </a:extLst>
          </p:cNvPr>
          <p:cNvSpPr/>
          <p:nvPr/>
        </p:nvSpPr>
        <p:spPr>
          <a:xfrm>
            <a:off x="8027025" y="2513863"/>
            <a:ext cx="3259210" cy="1811275"/>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9B6A837-95B8-3D7A-E861-3AD43E2973E2}"/>
              </a:ext>
            </a:extLst>
          </p:cNvPr>
          <p:cNvSpPr txBox="1"/>
          <p:nvPr/>
        </p:nvSpPr>
        <p:spPr>
          <a:xfrm>
            <a:off x="8145925" y="2542047"/>
            <a:ext cx="3140310" cy="1754326"/>
          </a:xfrm>
          <a:prstGeom prst="rect">
            <a:avLst/>
          </a:prstGeom>
          <a:noFill/>
        </p:spPr>
        <p:txBody>
          <a:bodyPr wrap="square" rtlCol="0">
            <a:spAutoFit/>
          </a:bodyPr>
          <a:lstStyle/>
          <a:p>
            <a:r>
              <a:rPr lang="en-US" dirty="0"/>
              <a:t>Special environment variables are created and stored within our shell that need to be exported for the script to work correctly. As well as a personal access token on GitLab.</a:t>
            </a:r>
          </a:p>
        </p:txBody>
      </p:sp>
      <p:pic>
        <p:nvPicPr>
          <p:cNvPr id="2" name="Picture 1">
            <a:extLst>
              <a:ext uri="{FF2B5EF4-FFF2-40B4-BE49-F238E27FC236}">
                <a16:creationId xmlns:a16="http://schemas.microsoft.com/office/drawing/2014/main" id="{481B281F-2B47-F437-A2D3-3B60008A4DC6}"/>
              </a:ext>
            </a:extLst>
          </p:cNvPr>
          <p:cNvPicPr>
            <a:picLocks noChangeAspect="1"/>
          </p:cNvPicPr>
          <p:nvPr/>
        </p:nvPicPr>
        <p:blipFill>
          <a:blip r:embed="rId2"/>
          <a:stretch>
            <a:fillRect/>
          </a:stretch>
        </p:blipFill>
        <p:spPr>
          <a:xfrm>
            <a:off x="1068964" y="1091578"/>
            <a:ext cx="4407866" cy="3154444"/>
          </a:xfrm>
          <a:prstGeom prst="rect">
            <a:avLst/>
          </a:prstGeom>
        </p:spPr>
      </p:pic>
      <p:sp>
        <p:nvSpPr>
          <p:cNvPr id="11" name="Rectangle 10">
            <a:extLst>
              <a:ext uri="{FF2B5EF4-FFF2-40B4-BE49-F238E27FC236}">
                <a16:creationId xmlns:a16="http://schemas.microsoft.com/office/drawing/2014/main" id="{F80A7244-074B-5DFC-AD35-2BEFC533DB4A}"/>
              </a:ext>
            </a:extLst>
          </p:cNvPr>
          <p:cNvSpPr/>
          <p:nvPr/>
        </p:nvSpPr>
        <p:spPr>
          <a:xfrm>
            <a:off x="1056005" y="3993426"/>
            <a:ext cx="3563908" cy="292154"/>
          </a:xfrm>
          <a:prstGeom prst="rect">
            <a:avLst/>
          </a:prstGeom>
          <a:noFill/>
          <a:ln w="38100">
            <a:solidFill>
              <a:srgbClr val="FF6E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Elbow Connector 16">
            <a:extLst>
              <a:ext uri="{FF2B5EF4-FFF2-40B4-BE49-F238E27FC236}">
                <a16:creationId xmlns:a16="http://schemas.microsoft.com/office/drawing/2014/main" id="{FA3D245E-2A3B-BF30-52A5-D17D8FA2D4EF}"/>
              </a:ext>
            </a:extLst>
          </p:cNvPr>
          <p:cNvCxnSpPr>
            <a:cxnSpLocks/>
            <a:stCxn id="11" idx="3"/>
            <a:endCxn id="22" idx="1"/>
          </p:cNvCxnSpPr>
          <p:nvPr/>
        </p:nvCxnSpPr>
        <p:spPr>
          <a:xfrm flipV="1">
            <a:off x="4619913" y="1712817"/>
            <a:ext cx="3445043" cy="2426686"/>
          </a:xfrm>
          <a:prstGeom prst="bentConnector3">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B093E11-5D87-8EF4-3469-E6F7A2679278}"/>
              </a:ext>
            </a:extLst>
          </p:cNvPr>
          <p:cNvPicPr>
            <a:picLocks noChangeAspect="1"/>
          </p:cNvPicPr>
          <p:nvPr/>
        </p:nvPicPr>
        <p:blipFill>
          <a:blip r:embed="rId3"/>
          <a:stretch>
            <a:fillRect/>
          </a:stretch>
        </p:blipFill>
        <p:spPr>
          <a:xfrm>
            <a:off x="1056005" y="4413263"/>
            <a:ext cx="7772400" cy="488121"/>
          </a:xfrm>
          <a:prstGeom prst="rect">
            <a:avLst/>
          </a:prstGeom>
        </p:spPr>
      </p:pic>
      <p:pic>
        <p:nvPicPr>
          <p:cNvPr id="25" name="Picture 24">
            <a:extLst>
              <a:ext uri="{FF2B5EF4-FFF2-40B4-BE49-F238E27FC236}">
                <a16:creationId xmlns:a16="http://schemas.microsoft.com/office/drawing/2014/main" id="{E63D0F09-F2A7-7B26-7F6D-86CF109D20F6}"/>
              </a:ext>
            </a:extLst>
          </p:cNvPr>
          <p:cNvPicPr>
            <a:picLocks noChangeAspect="1"/>
          </p:cNvPicPr>
          <p:nvPr/>
        </p:nvPicPr>
        <p:blipFill>
          <a:blip r:embed="rId4"/>
          <a:stretch>
            <a:fillRect/>
          </a:stretch>
        </p:blipFill>
        <p:spPr>
          <a:xfrm>
            <a:off x="1068964" y="4987672"/>
            <a:ext cx="7772400" cy="1216386"/>
          </a:xfrm>
          <a:prstGeom prst="rect">
            <a:avLst/>
          </a:prstGeom>
          <a:effectLst>
            <a:outerShdw blurRad="50800" dist="38100" dir="5400000" algn="t" rotWithShape="0">
              <a:prstClr val="black">
                <a:alpha val="40000"/>
              </a:prstClr>
            </a:outerShdw>
          </a:effectLst>
        </p:spPr>
      </p:pic>
      <p:cxnSp>
        <p:nvCxnSpPr>
          <p:cNvPr id="29" name="Elbow Connector 28">
            <a:extLst>
              <a:ext uri="{FF2B5EF4-FFF2-40B4-BE49-F238E27FC236}">
                <a16:creationId xmlns:a16="http://schemas.microsoft.com/office/drawing/2014/main" id="{84DE2F49-DDF4-F375-6E88-F0D8A6964F15}"/>
              </a:ext>
            </a:extLst>
          </p:cNvPr>
          <p:cNvCxnSpPr>
            <a:stCxn id="12" idx="1"/>
          </p:cNvCxnSpPr>
          <p:nvPr/>
        </p:nvCxnSpPr>
        <p:spPr>
          <a:xfrm rot="10800000" flipV="1">
            <a:off x="7502027" y="3419500"/>
            <a:ext cx="524999" cy="991925"/>
          </a:xfrm>
          <a:prstGeom prst="bentConnector2">
            <a:avLst/>
          </a:prstGeom>
          <a:ln w="38100">
            <a:solidFill>
              <a:srgbClr val="FF6E00"/>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22BF3EC3-4C17-2327-B03D-43F1C4760050}"/>
              </a:ext>
            </a:extLst>
          </p:cNvPr>
          <p:cNvCxnSpPr>
            <a:stCxn id="25" idx="3"/>
            <a:endCxn id="13" idx="2"/>
          </p:cNvCxnSpPr>
          <p:nvPr/>
        </p:nvCxnSpPr>
        <p:spPr>
          <a:xfrm flipV="1">
            <a:off x="8841364" y="4296373"/>
            <a:ext cx="874716" cy="1299492"/>
          </a:xfrm>
          <a:prstGeom prst="bentConnector2">
            <a:avLst/>
          </a:prstGeom>
          <a:ln w="38100">
            <a:solidFill>
              <a:srgbClr val="FF6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63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9129D-F533-423B-A57C-7AEED33D888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F8FBFEAA-DB92-9A81-D0A2-15AB8848F649}"/>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1CE96106-3949-D83C-814E-9C39B34447D1}"/>
              </a:ext>
            </a:extLst>
          </p:cNvPr>
          <p:cNvSpPr/>
          <p:nvPr/>
        </p:nvSpPr>
        <p:spPr>
          <a:xfrm>
            <a:off x="908919" y="1001675"/>
            <a:ext cx="2814298" cy="885492"/>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3C51FEF-950D-9DBE-9AC1-0D1B6A19EC25}"/>
              </a:ext>
            </a:extLst>
          </p:cNvPr>
          <p:cNvSpPr txBox="1"/>
          <p:nvPr/>
        </p:nvSpPr>
        <p:spPr>
          <a:xfrm>
            <a:off x="1001183" y="1089058"/>
            <a:ext cx="2692993" cy="646331"/>
          </a:xfrm>
          <a:prstGeom prst="rect">
            <a:avLst/>
          </a:prstGeom>
          <a:noFill/>
        </p:spPr>
        <p:txBody>
          <a:bodyPr wrap="square" rtlCol="0">
            <a:spAutoFit/>
          </a:bodyPr>
          <a:lstStyle/>
          <a:p>
            <a:r>
              <a:rPr lang="en-US" dirty="0"/>
              <a:t>The deployment script does several things…</a:t>
            </a:r>
          </a:p>
        </p:txBody>
      </p:sp>
      <p:sp>
        <p:nvSpPr>
          <p:cNvPr id="3" name="TextBox 2">
            <a:extLst>
              <a:ext uri="{FF2B5EF4-FFF2-40B4-BE49-F238E27FC236}">
                <a16:creationId xmlns:a16="http://schemas.microsoft.com/office/drawing/2014/main" id="{8B0AB860-1189-B48A-8AD9-BA871FCB9B55}"/>
              </a:ext>
            </a:extLst>
          </p:cNvPr>
          <p:cNvSpPr txBox="1"/>
          <p:nvPr/>
        </p:nvSpPr>
        <p:spPr>
          <a:xfrm>
            <a:off x="393933" y="340551"/>
            <a:ext cx="1975156" cy="400110"/>
          </a:xfrm>
          <a:prstGeom prst="rect">
            <a:avLst/>
          </a:prstGeom>
          <a:noFill/>
        </p:spPr>
        <p:txBody>
          <a:bodyPr wrap="none" rtlCol="0">
            <a:spAutoFit/>
          </a:bodyPr>
          <a:lstStyle/>
          <a:p>
            <a:r>
              <a:rPr lang="en-US" sz="2000" dirty="0">
                <a:solidFill>
                  <a:srgbClr val="FFC000"/>
                </a:solidFill>
                <a:latin typeface="+mj-lt"/>
              </a:rPr>
              <a:t>Production Environment</a:t>
            </a:r>
          </a:p>
        </p:txBody>
      </p:sp>
      <p:sp>
        <p:nvSpPr>
          <p:cNvPr id="14" name="Footer Placeholder 13">
            <a:extLst>
              <a:ext uri="{FF2B5EF4-FFF2-40B4-BE49-F238E27FC236}">
                <a16:creationId xmlns:a16="http://schemas.microsoft.com/office/drawing/2014/main" id="{CFC38604-030C-1D58-3EF1-A4F0AA9AB99F}"/>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C3B0C453-2CB6-031F-F4D5-B0777192E3AF}"/>
              </a:ext>
            </a:extLst>
          </p:cNvPr>
          <p:cNvSpPr>
            <a:spLocks noGrp="1"/>
          </p:cNvSpPr>
          <p:nvPr>
            <p:ph type="sldNum" sz="quarter" idx="12"/>
          </p:nvPr>
        </p:nvSpPr>
        <p:spPr/>
        <p:txBody>
          <a:bodyPr/>
          <a:lstStyle/>
          <a:p>
            <a:fld id="{D813B180-57A2-EE42-AC5D-20103D60EFB9}" type="slidenum">
              <a:rPr lang="en-US" smtClean="0"/>
              <a:t>13</a:t>
            </a:fld>
            <a:endParaRPr lang="en-US"/>
          </a:p>
        </p:txBody>
      </p:sp>
      <p:sp>
        <p:nvSpPr>
          <p:cNvPr id="16" name="TextBox 15">
            <a:extLst>
              <a:ext uri="{FF2B5EF4-FFF2-40B4-BE49-F238E27FC236}">
                <a16:creationId xmlns:a16="http://schemas.microsoft.com/office/drawing/2014/main" id="{25408403-CF48-274E-A297-76CC67747099}"/>
              </a:ext>
            </a:extLst>
          </p:cNvPr>
          <p:cNvSpPr txBox="1"/>
          <p:nvPr/>
        </p:nvSpPr>
        <p:spPr>
          <a:xfrm>
            <a:off x="9327955" y="967350"/>
            <a:ext cx="2832872" cy="830997"/>
          </a:xfrm>
          <a:prstGeom prst="rect">
            <a:avLst/>
          </a:prstGeom>
          <a:noFill/>
        </p:spPr>
        <p:txBody>
          <a:bodyPr wrap="square" rtlCol="0">
            <a:spAutoFit/>
          </a:bodyPr>
          <a:lstStyle/>
          <a:p>
            <a:r>
              <a:rPr lang="en-US" sz="1600" dirty="0">
                <a:solidFill>
                  <a:srgbClr val="FF6E00"/>
                </a:solidFill>
              </a:rPr>
              <a:t>1. Pulls the latest code from GitLab, stashing any changes that haven’t been committed yet.</a:t>
            </a:r>
          </a:p>
        </p:txBody>
      </p:sp>
      <p:sp>
        <p:nvSpPr>
          <p:cNvPr id="28" name="TextBox 27">
            <a:extLst>
              <a:ext uri="{FF2B5EF4-FFF2-40B4-BE49-F238E27FC236}">
                <a16:creationId xmlns:a16="http://schemas.microsoft.com/office/drawing/2014/main" id="{F42C01F4-86AB-36EC-CF90-55EB2A7984F8}"/>
              </a:ext>
            </a:extLst>
          </p:cNvPr>
          <p:cNvSpPr txBox="1"/>
          <p:nvPr/>
        </p:nvSpPr>
        <p:spPr>
          <a:xfrm>
            <a:off x="9369819" y="2890391"/>
            <a:ext cx="2559601" cy="1077218"/>
          </a:xfrm>
          <a:prstGeom prst="rect">
            <a:avLst/>
          </a:prstGeom>
          <a:noFill/>
        </p:spPr>
        <p:txBody>
          <a:bodyPr wrap="square" rtlCol="0">
            <a:spAutoFit/>
          </a:bodyPr>
          <a:lstStyle/>
          <a:p>
            <a:r>
              <a:rPr lang="en-US" sz="1600" dirty="0">
                <a:solidFill>
                  <a:srgbClr val="FF6E00"/>
                </a:solidFill>
              </a:rPr>
              <a:t>2. Builds the ASP.NET backend and then publishes it to the Publish folder for deployment.</a:t>
            </a:r>
          </a:p>
        </p:txBody>
      </p:sp>
      <p:cxnSp>
        <p:nvCxnSpPr>
          <p:cNvPr id="32" name="Elbow Connector 31">
            <a:extLst>
              <a:ext uri="{FF2B5EF4-FFF2-40B4-BE49-F238E27FC236}">
                <a16:creationId xmlns:a16="http://schemas.microsoft.com/office/drawing/2014/main" id="{27153A18-B5E3-DD29-6D62-240B5F0C5CE5}"/>
              </a:ext>
            </a:extLst>
          </p:cNvPr>
          <p:cNvCxnSpPr>
            <a:cxnSpLocks/>
            <a:stCxn id="22" idx="3"/>
            <a:endCxn id="4" idx="1"/>
          </p:cNvCxnSpPr>
          <p:nvPr/>
        </p:nvCxnSpPr>
        <p:spPr>
          <a:xfrm>
            <a:off x="3723217" y="1444421"/>
            <a:ext cx="927066" cy="317766"/>
          </a:xfrm>
          <a:prstGeom prst="bentConnector3">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97F9291B-56E1-9B85-6694-24D07FBF1AB9}"/>
              </a:ext>
            </a:extLst>
          </p:cNvPr>
          <p:cNvCxnSpPr>
            <a:cxnSpLocks/>
          </p:cNvCxnSpPr>
          <p:nvPr/>
        </p:nvCxnSpPr>
        <p:spPr>
          <a:xfrm>
            <a:off x="3735409" y="1444421"/>
            <a:ext cx="943792" cy="3536411"/>
          </a:xfrm>
          <a:prstGeom prst="bentConnector3">
            <a:avLst>
              <a:gd name="adj1" fmla="val 46125"/>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D91A2821-5E3C-5011-2F78-8D379992DA56}"/>
              </a:ext>
            </a:extLst>
          </p:cNvPr>
          <p:cNvCxnSpPr>
            <a:cxnSpLocks/>
            <a:stCxn id="22" idx="3"/>
            <a:endCxn id="6" idx="1"/>
          </p:cNvCxnSpPr>
          <p:nvPr/>
        </p:nvCxnSpPr>
        <p:spPr>
          <a:xfrm>
            <a:off x="3723217" y="1444421"/>
            <a:ext cx="965798" cy="2024571"/>
          </a:xfrm>
          <a:prstGeom prst="bentConnector3">
            <a:avLst>
              <a:gd name="adj1" fmla="val 47475"/>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E3F8E4F-7AC7-739A-956C-16DC258763BA}"/>
              </a:ext>
            </a:extLst>
          </p:cNvPr>
          <p:cNvSpPr txBox="1"/>
          <p:nvPr/>
        </p:nvSpPr>
        <p:spPr>
          <a:xfrm>
            <a:off x="9369818" y="4565333"/>
            <a:ext cx="2559601" cy="830997"/>
          </a:xfrm>
          <a:prstGeom prst="rect">
            <a:avLst/>
          </a:prstGeom>
          <a:noFill/>
        </p:spPr>
        <p:txBody>
          <a:bodyPr wrap="square" rtlCol="0">
            <a:spAutoFit/>
          </a:bodyPr>
          <a:lstStyle/>
          <a:p>
            <a:r>
              <a:rPr lang="en-US" sz="1600" dirty="0">
                <a:solidFill>
                  <a:srgbClr val="FF6E00"/>
                </a:solidFill>
              </a:rPr>
              <a:t>3. Deploys the built web app to Azure Web Service for hosting!</a:t>
            </a:r>
          </a:p>
        </p:txBody>
      </p:sp>
      <p:pic>
        <p:nvPicPr>
          <p:cNvPr id="4" name="Picture 3">
            <a:extLst>
              <a:ext uri="{FF2B5EF4-FFF2-40B4-BE49-F238E27FC236}">
                <a16:creationId xmlns:a16="http://schemas.microsoft.com/office/drawing/2014/main" id="{7DF80317-6EBD-351A-F8EF-12B33947EDC6}"/>
              </a:ext>
            </a:extLst>
          </p:cNvPr>
          <p:cNvPicPr>
            <a:picLocks noChangeAspect="1"/>
          </p:cNvPicPr>
          <p:nvPr/>
        </p:nvPicPr>
        <p:blipFill>
          <a:blip r:embed="rId3"/>
          <a:stretch>
            <a:fillRect/>
          </a:stretch>
        </p:blipFill>
        <p:spPr>
          <a:xfrm>
            <a:off x="4650283" y="970315"/>
            <a:ext cx="4653066" cy="1583744"/>
          </a:xfrm>
          <a:prstGeom prst="rect">
            <a:avLst/>
          </a:prstGeom>
        </p:spPr>
      </p:pic>
      <p:pic>
        <p:nvPicPr>
          <p:cNvPr id="6" name="Picture 5">
            <a:extLst>
              <a:ext uri="{FF2B5EF4-FFF2-40B4-BE49-F238E27FC236}">
                <a16:creationId xmlns:a16="http://schemas.microsoft.com/office/drawing/2014/main" id="{0BDDF253-4148-1170-EA32-5ABCF684D2D1}"/>
              </a:ext>
            </a:extLst>
          </p:cNvPr>
          <p:cNvPicPr>
            <a:picLocks noChangeAspect="1"/>
          </p:cNvPicPr>
          <p:nvPr/>
        </p:nvPicPr>
        <p:blipFill>
          <a:blip r:embed="rId4"/>
          <a:stretch>
            <a:fillRect/>
          </a:stretch>
        </p:blipFill>
        <p:spPr>
          <a:xfrm>
            <a:off x="4689015" y="2729238"/>
            <a:ext cx="4529440" cy="1479507"/>
          </a:xfrm>
          <a:prstGeom prst="rect">
            <a:avLst/>
          </a:prstGeom>
        </p:spPr>
      </p:pic>
      <p:pic>
        <p:nvPicPr>
          <p:cNvPr id="11" name="Picture 10">
            <a:extLst>
              <a:ext uri="{FF2B5EF4-FFF2-40B4-BE49-F238E27FC236}">
                <a16:creationId xmlns:a16="http://schemas.microsoft.com/office/drawing/2014/main" id="{59142045-E1C4-594B-FC07-A214365DAF60}"/>
              </a:ext>
            </a:extLst>
          </p:cNvPr>
          <p:cNvPicPr>
            <a:picLocks noChangeAspect="1"/>
          </p:cNvPicPr>
          <p:nvPr/>
        </p:nvPicPr>
        <p:blipFill>
          <a:blip r:embed="rId5"/>
          <a:stretch>
            <a:fillRect/>
          </a:stretch>
        </p:blipFill>
        <p:spPr>
          <a:xfrm>
            <a:off x="4667009" y="4436043"/>
            <a:ext cx="4702810" cy="1089578"/>
          </a:xfrm>
          <a:prstGeom prst="rect">
            <a:avLst/>
          </a:prstGeom>
        </p:spPr>
      </p:pic>
      <p:sp>
        <p:nvSpPr>
          <p:cNvPr id="23" name="Rounded Rectangle 22">
            <a:extLst>
              <a:ext uri="{FF2B5EF4-FFF2-40B4-BE49-F238E27FC236}">
                <a16:creationId xmlns:a16="http://schemas.microsoft.com/office/drawing/2014/main" id="{E5EA5D61-ECC3-092A-3C11-E2776DC04C74}"/>
              </a:ext>
            </a:extLst>
          </p:cNvPr>
          <p:cNvSpPr/>
          <p:nvPr/>
        </p:nvSpPr>
        <p:spPr>
          <a:xfrm>
            <a:off x="908919" y="2172842"/>
            <a:ext cx="2814298" cy="1794767"/>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AAD2D0E-89D5-458A-83D8-8FF5B7956E9E}"/>
              </a:ext>
            </a:extLst>
          </p:cNvPr>
          <p:cNvSpPr txBox="1"/>
          <p:nvPr/>
        </p:nvSpPr>
        <p:spPr>
          <a:xfrm>
            <a:off x="1045018" y="2355070"/>
            <a:ext cx="2692993" cy="1477328"/>
          </a:xfrm>
          <a:prstGeom prst="rect">
            <a:avLst/>
          </a:prstGeom>
          <a:noFill/>
        </p:spPr>
        <p:txBody>
          <a:bodyPr wrap="square" rtlCol="0">
            <a:spAutoFit/>
          </a:bodyPr>
          <a:lstStyle/>
          <a:p>
            <a:r>
              <a:rPr lang="en-US" dirty="0"/>
              <a:t>This script should only be run after testing in the development environment using the docker SQL server!</a:t>
            </a:r>
          </a:p>
        </p:txBody>
      </p:sp>
    </p:spTree>
    <p:extLst>
      <p:ext uri="{BB962C8B-B14F-4D97-AF65-F5344CB8AC3E}">
        <p14:creationId xmlns:p14="http://schemas.microsoft.com/office/powerpoint/2010/main" val="71061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4E00-CE9F-3021-3BED-664EB24DDE1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FA0754A2-644F-4F5E-87DA-DCAD253A0CE7}"/>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01035BC4-F15D-E26B-88A9-691A103EB2C5}"/>
              </a:ext>
            </a:extLst>
          </p:cNvPr>
          <p:cNvSpPr/>
          <p:nvPr/>
        </p:nvSpPr>
        <p:spPr>
          <a:xfrm>
            <a:off x="908919" y="1001675"/>
            <a:ext cx="2814298" cy="885492"/>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5516745-6940-CC04-CE0E-EBBC04B8EA7A}"/>
              </a:ext>
            </a:extLst>
          </p:cNvPr>
          <p:cNvSpPr txBox="1"/>
          <p:nvPr/>
        </p:nvSpPr>
        <p:spPr>
          <a:xfrm>
            <a:off x="1001183" y="1089058"/>
            <a:ext cx="2692993" cy="646331"/>
          </a:xfrm>
          <a:prstGeom prst="rect">
            <a:avLst/>
          </a:prstGeom>
          <a:noFill/>
        </p:spPr>
        <p:txBody>
          <a:bodyPr wrap="square" rtlCol="0">
            <a:spAutoFit/>
          </a:bodyPr>
          <a:lstStyle/>
          <a:p>
            <a:r>
              <a:rPr lang="en-US" dirty="0"/>
              <a:t>The deployment script does several things…</a:t>
            </a:r>
          </a:p>
        </p:txBody>
      </p:sp>
      <p:sp>
        <p:nvSpPr>
          <p:cNvPr id="3" name="TextBox 2">
            <a:extLst>
              <a:ext uri="{FF2B5EF4-FFF2-40B4-BE49-F238E27FC236}">
                <a16:creationId xmlns:a16="http://schemas.microsoft.com/office/drawing/2014/main" id="{B34AC1A2-863F-AA14-9697-1E76CA023F68}"/>
              </a:ext>
            </a:extLst>
          </p:cNvPr>
          <p:cNvSpPr txBox="1"/>
          <p:nvPr/>
        </p:nvSpPr>
        <p:spPr>
          <a:xfrm>
            <a:off x="393933" y="340551"/>
            <a:ext cx="1975156" cy="400110"/>
          </a:xfrm>
          <a:prstGeom prst="rect">
            <a:avLst/>
          </a:prstGeom>
          <a:noFill/>
        </p:spPr>
        <p:txBody>
          <a:bodyPr wrap="none" rtlCol="0">
            <a:spAutoFit/>
          </a:bodyPr>
          <a:lstStyle/>
          <a:p>
            <a:r>
              <a:rPr lang="en-US" sz="2000" dirty="0">
                <a:solidFill>
                  <a:srgbClr val="FFC000"/>
                </a:solidFill>
                <a:latin typeface="+mj-lt"/>
              </a:rPr>
              <a:t>Production Environment</a:t>
            </a:r>
          </a:p>
        </p:txBody>
      </p:sp>
      <p:sp>
        <p:nvSpPr>
          <p:cNvPr id="14" name="Footer Placeholder 13">
            <a:extLst>
              <a:ext uri="{FF2B5EF4-FFF2-40B4-BE49-F238E27FC236}">
                <a16:creationId xmlns:a16="http://schemas.microsoft.com/office/drawing/2014/main" id="{1D382EF9-73B3-67AC-65B8-D34AD6712E60}"/>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2296C699-E9E9-777B-F647-1D6F1D7764C0}"/>
              </a:ext>
            </a:extLst>
          </p:cNvPr>
          <p:cNvSpPr>
            <a:spLocks noGrp="1"/>
          </p:cNvSpPr>
          <p:nvPr>
            <p:ph type="sldNum" sz="quarter" idx="12"/>
          </p:nvPr>
        </p:nvSpPr>
        <p:spPr/>
        <p:txBody>
          <a:bodyPr/>
          <a:lstStyle/>
          <a:p>
            <a:fld id="{D813B180-57A2-EE42-AC5D-20103D60EFB9}" type="slidenum">
              <a:rPr lang="en-US" smtClean="0"/>
              <a:t>14</a:t>
            </a:fld>
            <a:endParaRPr lang="en-US"/>
          </a:p>
        </p:txBody>
      </p:sp>
      <p:sp>
        <p:nvSpPr>
          <p:cNvPr id="16" name="TextBox 15">
            <a:extLst>
              <a:ext uri="{FF2B5EF4-FFF2-40B4-BE49-F238E27FC236}">
                <a16:creationId xmlns:a16="http://schemas.microsoft.com/office/drawing/2014/main" id="{4358FC2E-6C75-E37D-F5F1-0003697D9DC5}"/>
              </a:ext>
            </a:extLst>
          </p:cNvPr>
          <p:cNvSpPr txBox="1"/>
          <p:nvPr/>
        </p:nvSpPr>
        <p:spPr>
          <a:xfrm>
            <a:off x="9327955" y="967350"/>
            <a:ext cx="2832872" cy="830997"/>
          </a:xfrm>
          <a:prstGeom prst="rect">
            <a:avLst/>
          </a:prstGeom>
          <a:noFill/>
        </p:spPr>
        <p:txBody>
          <a:bodyPr wrap="square" rtlCol="0">
            <a:spAutoFit/>
          </a:bodyPr>
          <a:lstStyle/>
          <a:p>
            <a:r>
              <a:rPr lang="en-US" sz="1600" dirty="0">
                <a:solidFill>
                  <a:srgbClr val="FF6E00"/>
                </a:solidFill>
              </a:rPr>
              <a:t>1. Pulls the latest code from GitLab, stashing any changes that haven’t been committed yet.</a:t>
            </a:r>
          </a:p>
        </p:txBody>
      </p:sp>
      <p:sp>
        <p:nvSpPr>
          <p:cNvPr id="28" name="TextBox 27">
            <a:extLst>
              <a:ext uri="{FF2B5EF4-FFF2-40B4-BE49-F238E27FC236}">
                <a16:creationId xmlns:a16="http://schemas.microsoft.com/office/drawing/2014/main" id="{262C80FD-A11D-B4D5-3565-8ACC1D52FE4E}"/>
              </a:ext>
            </a:extLst>
          </p:cNvPr>
          <p:cNvSpPr txBox="1"/>
          <p:nvPr/>
        </p:nvSpPr>
        <p:spPr>
          <a:xfrm>
            <a:off x="9369819" y="2890391"/>
            <a:ext cx="2559601" cy="1077218"/>
          </a:xfrm>
          <a:prstGeom prst="rect">
            <a:avLst/>
          </a:prstGeom>
          <a:noFill/>
        </p:spPr>
        <p:txBody>
          <a:bodyPr wrap="square" rtlCol="0">
            <a:spAutoFit/>
          </a:bodyPr>
          <a:lstStyle/>
          <a:p>
            <a:r>
              <a:rPr lang="en-US" sz="1600" dirty="0">
                <a:solidFill>
                  <a:srgbClr val="FF6E00"/>
                </a:solidFill>
              </a:rPr>
              <a:t>2. Builds the ASP.NET backend and then publishes it to the Publish folder for deployment.</a:t>
            </a:r>
          </a:p>
        </p:txBody>
      </p:sp>
      <p:cxnSp>
        <p:nvCxnSpPr>
          <p:cNvPr id="32" name="Elbow Connector 31">
            <a:extLst>
              <a:ext uri="{FF2B5EF4-FFF2-40B4-BE49-F238E27FC236}">
                <a16:creationId xmlns:a16="http://schemas.microsoft.com/office/drawing/2014/main" id="{6A8CA42D-9B07-57C0-8971-D414F05556C8}"/>
              </a:ext>
            </a:extLst>
          </p:cNvPr>
          <p:cNvCxnSpPr>
            <a:cxnSpLocks/>
            <a:stCxn id="22" idx="3"/>
            <a:endCxn id="4" idx="1"/>
          </p:cNvCxnSpPr>
          <p:nvPr/>
        </p:nvCxnSpPr>
        <p:spPr>
          <a:xfrm>
            <a:off x="3723217" y="1444421"/>
            <a:ext cx="927066" cy="317766"/>
          </a:xfrm>
          <a:prstGeom prst="bentConnector3">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E93D0B06-12AB-6466-E570-A87EDAF8EC0E}"/>
              </a:ext>
            </a:extLst>
          </p:cNvPr>
          <p:cNvCxnSpPr>
            <a:cxnSpLocks/>
          </p:cNvCxnSpPr>
          <p:nvPr/>
        </p:nvCxnSpPr>
        <p:spPr>
          <a:xfrm>
            <a:off x="3735409" y="1444421"/>
            <a:ext cx="943792" cy="3536411"/>
          </a:xfrm>
          <a:prstGeom prst="bentConnector3">
            <a:avLst>
              <a:gd name="adj1" fmla="val 46125"/>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D26AEB37-AA48-C226-5535-997419ABBEF4}"/>
              </a:ext>
            </a:extLst>
          </p:cNvPr>
          <p:cNvCxnSpPr>
            <a:cxnSpLocks/>
            <a:stCxn id="22" idx="3"/>
            <a:endCxn id="6" idx="1"/>
          </p:cNvCxnSpPr>
          <p:nvPr/>
        </p:nvCxnSpPr>
        <p:spPr>
          <a:xfrm>
            <a:off x="3723217" y="1444421"/>
            <a:ext cx="965798" cy="2024571"/>
          </a:xfrm>
          <a:prstGeom prst="bentConnector3">
            <a:avLst>
              <a:gd name="adj1" fmla="val 47475"/>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D8DFE2-BB2E-091A-F288-1DA6BC4CFBF5}"/>
              </a:ext>
            </a:extLst>
          </p:cNvPr>
          <p:cNvSpPr txBox="1"/>
          <p:nvPr/>
        </p:nvSpPr>
        <p:spPr>
          <a:xfrm>
            <a:off x="9369818" y="4565333"/>
            <a:ext cx="2559601" cy="830997"/>
          </a:xfrm>
          <a:prstGeom prst="rect">
            <a:avLst/>
          </a:prstGeom>
          <a:noFill/>
        </p:spPr>
        <p:txBody>
          <a:bodyPr wrap="square" rtlCol="0">
            <a:spAutoFit/>
          </a:bodyPr>
          <a:lstStyle/>
          <a:p>
            <a:r>
              <a:rPr lang="en-US" sz="1600" dirty="0">
                <a:solidFill>
                  <a:srgbClr val="FF6E00"/>
                </a:solidFill>
              </a:rPr>
              <a:t>3. Deploys the built web app to Azure Web Service for hosting!</a:t>
            </a:r>
          </a:p>
        </p:txBody>
      </p:sp>
      <p:pic>
        <p:nvPicPr>
          <p:cNvPr id="4" name="Picture 3">
            <a:extLst>
              <a:ext uri="{FF2B5EF4-FFF2-40B4-BE49-F238E27FC236}">
                <a16:creationId xmlns:a16="http://schemas.microsoft.com/office/drawing/2014/main" id="{25F81D8B-5BFF-F97B-D68A-5D9C1B26E937}"/>
              </a:ext>
            </a:extLst>
          </p:cNvPr>
          <p:cNvPicPr>
            <a:picLocks noChangeAspect="1"/>
          </p:cNvPicPr>
          <p:nvPr/>
        </p:nvPicPr>
        <p:blipFill>
          <a:blip r:embed="rId3"/>
          <a:stretch>
            <a:fillRect/>
          </a:stretch>
        </p:blipFill>
        <p:spPr>
          <a:xfrm>
            <a:off x="4650283" y="970315"/>
            <a:ext cx="4653066" cy="1583744"/>
          </a:xfrm>
          <a:prstGeom prst="rect">
            <a:avLst/>
          </a:prstGeom>
        </p:spPr>
      </p:pic>
      <p:pic>
        <p:nvPicPr>
          <p:cNvPr id="6" name="Picture 5">
            <a:extLst>
              <a:ext uri="{FF2B5EF4-FFF2-40B4-BE49-F238E27FC236}">
                <a16:creationId xmlns:a16="http://schemas.microsoft.com/office/drawing/2014/main" id="{F25E6962-1237-DE7D-AFB7-BC705370F289}"/>
              </a:ext>
            </a:extLst>
          </p:cNvPr>
          <p:cNvPicPr>
            <a:picLocks noChangeAspect="1"/>
          </p:cNvPicPr>
          <p:nvPr/>
        </p:nvPicPr>
        <p:blipFill>
          <a:blip r:embed="rId4"/>
          <a:stretch>
            <a:fillRect/>
          </a:stretch>
        </p:blipFill>
        <p:spPr>
          <a:xfrm>
            <a:off x="4689015" y="2729238"/>
            <a:ext cx="4529440" cy="1479507"/>
          </a:xfrm>
          <a:prstGeom prst="rect">
            <a:avLst/>
          </a:prstGeom>
        </p:spPr>
      </p:pic>
      <p:pic>
        <p:nvPicPr>
          <p:cNvPr id="11" name="Picture 10">
            <a:extLst>
              <a:ext uri="{FF2B5EF4-FFF2-40B4-BE49-F238E27FC236}">
                <a16:creationId xmlns:a16="http://schemas.microsoft.com/office/drawing/2014/main" id="{A2C83A49-8C6A-E685-A213-3EC85AF676F9}"/>
              </a:ext>
            </a:extLst>
          </p:cNvPr>
          <p:cNvPicPr>
            <a:picLocks noChangeAspect="1"/>
          </p:cNvPicPr>
          <p:nvPr/>
        </p:nvPicPr>
        <p:blipFill>
          <a:blip r:embed="rId5"/>
          <a:stretch>
            <a:fillRect/>
          </a:stretch>
        </p:blipFill>
        <p:spPr>
          <a:xfrm>
            <a:off x="4667009" y="4436043"/>
            <a:ext cx="4702810" cy="1089578"/>
          </a:xfrm>
          <a:prstGeom prst="rect">
            <a:avLst/>
          </a:prstGeom>
        </p:spPr>
      </p:pic>
      <p:sp>
        <p:nvSpPr>
          <p:cNvPr id="23" name="Rounded Rectangle 22">
            <a:extLst>
              <a:ext uri="{FF2B5EF4-FFF2-40B4-BE49-F238E27FC236}">
                <a16:creationId xmlns:a16="http://schemas.microsoft.com/office/drawing/2014/main" id="{89B9DE45-E098-75CB-F7D3-F42CE4CE3136}"/>
              </a:ext>
            </a:extLst>
          </p:cNvPr>
          <p:cNvSpPr/>
          <p:nvPr/>
        </p:nvSpPr>
        <p:spPr>
          <a:xfrm>
            <a:off x="908919" y="2172842"/>
            <a:ext cx="2814298" cy="1794767"/>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7E8A3A4-019D-7ED5-DBE9-E6CFAD35E786}"/>
              </a:ext>
            </a:extLst>
          </p:cNvPr>
          <p:cNvSpPr txBox="1"/>
          <p:nvPr/>
        </p:nvSpPr>
        <p:spPr>
          <a:xfrm>
            <a:off x="1045018" y="2355070"/>
            <a:ext cx="2692993" cy="1477328"/>
          </a:xfrm>
          <a:prstGeom prst="rect">
            <a:avLst/>
          </a:prstGeom>
          <a:noFill/>
        </p:spPr>
        <p:txBody>
          <a:bodyPr wrap="square" rtlCol="0">
            <a:spAutoFit/>
          </a:bodyPr>
          <a:lstStyle/>
          <a:p>
            <a:r>
              <a:rPr lang="en-US" dirty="0"/>
              <a:t>This script should only be run after testing in the development environment using the docker SQL server!</a:t>
            </a:r>
          </a:p>
        </p:txBody>
      </p:sp>
    </p:spTree>
    <p:extLst>
      <p:ext uri="{BB962C8B-B14F-4D97-AF65-F5344CB8AC3E}">
        <p14:creationId xmlns:p14="http://schemas.microsoft.com/office/powerpoint/2010/main" val="375376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4D503-29C9-5BA8-59A8-D564557FA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E4691-CE9B-F370-54E7-8A6D5D7C988D}"/>
              </a:ext>
            </a:extLst>
          </p:cNvPr>
          <p:cNvSpPr>
            <a:spLocks noGrp="1"/>
          </p:cNvSpPr>
          <p:nvPr>
            <p:ph type="title"/>
          </p:nvPr>
        </p:nvSpPr>
        <p:spPr/>
        <p:txBody>
          <a:bodyPr/>
          <a:lstStyle/>
          <a:p>
            <a:r>
              <a:rPr lang="en-US" dirty="0"/>
              <a:t>03 – SUMMARY</a:t>
            </a:r>
          </a:p>
        </p:txBody>
      </p:sp>
      <p:sp>
        <p:nvSpPr>
          <p:cNvPr id="10" name="TextBox 9">
            <a:extLst>
              <a:ext uri="{FF2B5EF4-FFF2-40B4-BE49-F238E27FC236}">
                <a16:creationId xmlns:a16="http://schemas.microsoft.com/office/drawing/2014/main" id="{5C529590-53F0-6DE7-08A1-3855E1289E67}"/>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AAACCFC2-67FA-1B7D-5A73-E7A7B74D7CC3}"/>
              </a:ext>
            </a:extLst>
          </p:cNvPr>
          <p:cNvSpPr/>
          <p:nvPr/>
        </p:nvSpPr>
        <p:spPr>
          <a:xfrm>
            <a:off x="1024128" y="1901675"/>
            <a:ext cx="9720072" cy="423976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18FF89-06B9-8964-9F6B-651A4C6FA395}"/>
              </a:ext>
            </a:extLst>
          </p:cNvPr>
          <p:cNvSpPr txBox="1"/>
          <p:nvPr/>
        </p:nvSpPr>
        <p:spPr>
          <a:xfrm>
            <a:off x="4526419" y="2160218"/>
            <a:ext cx="2715490" cy="2308324"/>
          </a:xfrm>
          <a:prstGeom prst="rect">
            <a:avLst/>
          </a:prstGeom>
          <a:noFill/>
        </p:spPr>
        <p:txBody>
          <a:bodyPr wrap="square" rtlCol="0">
            <a:spAutoFit/>
          </a:bodyPr>
          <a:lstStyle/>
          <a:p>
            <a:r>
              <a:rPr lang="en-US" sz="1600" b="1" i="0" dirty="0">
                <a:solidFill>
                  <a:schemeClr val="accent2"/>
                </a:solidFill>
                <a:effectLst/>
                <a:latin typeface="Tw Cen MT" panose="020B0602020104020603" pitchFamily="34" charset="77"/>
              </a:rPr>
              <a:t>Azure SQL Database </a:t>
            </a:r>
            <a:r>
              <a:rPr lang="en-US" sz="1600" dirty="0">
                <a:latin typeface="Tw Cen MT" panose="020B0602020104020603" pitchFamily="34" charset="77"/>
              </a:rPr>
              <a:t>is used for similar reasons, as well as the ability to automatically pause a database when it reaches max allowances to prevent a crazy PaaS bill from showing up. Docker allows us to simulate this environment easily on our local machine.</a:t>
            </a:r>
          </a:p>
        </p:txBody>
      </p:sp>
      <p:sp>
        <p:nvSpPr>
          <p:cNvPr id="9" name="Footer Placeholder 8">
            <a:extLst>
              <a:ext uri="{FF2B5EF4-FFF2-40B4-BE49-F238E27FC236}">
                <a16:creationId xmlns:a16="http://schemas.microsoft.com/office/drawing/2014/main" id="{927E37F6-B4EB-9F99-BFC5-670C61F76147}"/>
              </a:ext>
            </a:extLst>
          </p:cNvPr>
          <p:cNvSpPr>
            <a:spLocks noGrp="1"/>
          </p:cNvSpPr>
          <p:nvPr>
            <p:ph type="ftr" sz="quarter" idx="11"/>
          </p:nvPr>
        </p:nvSpPr>
        <p:spPr/>
        <p:txBody>
          <a:bodyPr/>
          <a:lstStyle/>
          <a:p>
            <a:r>
              <a:rPr lang="en-US" dirty="0"/>
              <a:t>Deployment</a:t>
            </a:r>
          </a:p>
        </p:txBody>
      </p:sp>
      <p:sp>
        <p:nvSpPr>
          <p:cNvPr id="11" name="Slide Number Placeholder 10">
            <a:extLst>
              <a:ext uri="{FF2B5EF4-FFF2-40B4-BE49-F238E27FC236}">
                <a16:creationId xmlns:a16="http://schemas.microsoft.com/office/drawing/2014/main" id="{4CD7ABB3-6226-2192-5254-6B08E2603AEF}"/>
              </a:ext>
            </a:extLst>
          </p:cNvPr>
          <p:cNvSpPr>
            <a:spLocks noGrp="1"/>
          </p:cNvSpPr>
          <p:nvPr>
            <p:ph type="sldNum" sz="quarter" idx="12"/>
          </p:nvPr>
        </p:nvSpPr>
        <p:spPr/>
        <p:txBody>
          <a:bodyPr/>
          <a:lstStyle/>
          <a:p>
            <a:fld id="{D813B180-57A2-EE42-AC5D-20103D60EFB9}" type="slidenum">
              <a:rPr lang="en-US" smtClean="0"/>
              <a:t>15</a:t>
            </a:fld>
            <a:endParaRPr lang="en-US"/>
          </a:p>
        </p:txBody>
      </p:sp>
      <p:sp>
        <p:nvSpPr>
          <p:cNvPr id="5" name="TextBox 4">
            <a:extLst>
              <a:ext uri="{FF2B5EF4-FFF2-40B4-BE49-F238E27FC236}">
                <a16:creationId xmlns:a16="http://schemas.microsoft.com/office/drawing/2014/main" id="{2F1A909D-D77E-BE21-4A17-E88F166E32C1}"/>
              </a:ext>
            </a:extLst>
          </p:cNvPr>
          <p:cNvSpPr txBox="1"/>
          <p:nvPr/>
        </p:nvSpPr>
        <p:spPr>
          <a:xfrm>
            <a:off x="1447800" y="2160218"/>
            <a:ext cx="2715490" cy="2062103"/>
          </a:xfrm>
          <a:prstGeom prst="rect">
            <a:avLst/>
          </a:prstGeom>
          <a:noFill/>
        </p:spPr>
        <p:txBody>
          <a:bodyPr wrap="square" rtlCol="0">
            <a:spAutoFit/>
          </a:bodyPr>
          <a:lstStyle/>
          <a:p>
            <a:r>
              <a:rPr lang="en-US" sz="1600" b="1" i="0" dirty="0">
                <a:solidFill>
                  <a:schemeClr val="accent2"/>
                </a:solidFill>
                <a:effectLst/>
                <a:latin typeface="Tw Cen MT" panose="020B0602020104020603" pitchFamily="34" charset="77"/>
              </a:rPr>
              <a:t>Azure App Services </a:t>
            </a:r>
            <a:r>
              <a:rPr lang="en-US" sz="1600" dirty="0">
                <a:latin typeface="Tw Cen MT" panose="020B0602020104020603" pitchFamily="34" charset="77"/>
              </a:rPr>
              <a:t>is used because of its ease of deployment, management, and affordability. If the need ever arises to scale this app up, creating new instances would be a button push and a few dollars away.</a:t>
            </a:r>
            <a:endParaRPr lang="en-US" sz="1600" b="1" i="0" dirty="0">
              <a:effectLst/>
              <a:latin typeface="Tw Cen MT" panose="020B0602020104020603" pitchFamily="34" charset="77"/>
            </a:endParaRPr>
          </a:p>
        </p:txBody>
      </p:sp>
      <p:sp>
        <p:nvSpPr>
          <p:cNvPr id="4" name="TextBox 3">
            <a:extLst>
              <a:ext uri="{FF2B5EF4-FFF2-40B4-BE49-F238E27FC236}">
                <a16:creationId xmlns:a16="http://schemas.microsoft.com/office/drawing/2014/main" id="{64FA30E5-1F0E-63EC-AB02-B924E3C6E056}"/>
              </a:ext>
            </a:extLst>
          </p:cNvPr>
          <p:cNvSpPr txBox="1"/>
          <p:nvPr/>
        </p:nvSpPr>
        <p:spPr>
          <a:xfrm>
            <a:off x="7605038" y="2191937"/>
            <a:ext cx="2715490" cy="1815882"/>
          </a:xfrm>
          <a:prstGeom prst="rect">
            <a:avLst/>
          </a:prstGeom>
          <a:noFill/>
        </p:spPr>
        <p:txBody>
          <a:bodyPr wrap="square" rtlCol="0">
            <a:spAutoFit/>
          </a:bodyPr>
          <a:lstStyle/>
          <a:p>
            <a:r>
              <a:rPr lang="en-US" sz="1600" b="1" dirty="0">
                <a:solidFill>
                  <a:schemeClr val="accent2"/>
                </a:solidFill>
                <a:latin typeface="Tw Cen MT" panose="020B0602020104020603" pitchFamily="34" charset="77"/>
              </a:rPr>
              <a:t>BASH </a:t>
            </a:r>
            <a:r>
              <a:rPr lang="en-US" sz="1600" dirty="0">
                <a:latin typeface="Tw Cen MT" panose="020B0602020104020603" pitchFamily="34" charset="77"/>
              </a:rPr>
              <a:t>scripts allow seamless local test deployments and production deployments once ready utilizing environment variables and Azure’s App Service API and VS Code toolbox.  </a:t>
            </a:r>
          </a:p>
        </p:txBody>
      </p:sp>
      <p:sp>
        <p:nvSpPr>
          <p:cNvPr id="6" name="TextBox 5">
            <a:extLst>
              <a:ext uri="{FF2B5EF4-FFF2-40B4-BE49-F238E27FC236}">
                <a16:creationId xmlns:a16="http://schemas.microsoft.com/office/drawing/2014/main" id="{5C90B587-D148-5F16-A77F-594BC8F13668}"/>
              </a:ext>
            </a:extLst>
          </p:cNvPr>
          <p:cNvSpPr txBox="1"/>
          <p:nvPr/>
        </p:nvSpPr>
        <p:spPr>
          <a:xfrm>
            <a:off x="3326930" y="4889494"/>
            <a:ext cx="5114467" cy="1077218"/>
          </a:xfrm>
          <a:prstGeom prst="rect">
            <a:avLst/>
          </a:prstGeom>
          <a:noFill/>
        </p:spPr>
        <p:txBody>
          <a:bodyPr wrap="square" rtlCol="0">
            <a:spAutoFit/>
          </a:bodyPr>
          <a:lstStyle/>
          <a:p>
            <a:r>
              <a:rPr lang="en-US" sz="1600" b="1" dirty="0">
                <a:solidFill>
                  <a:srgbClr val="FF6E00"/>
                </a:solidFill>
                <a:latin typeface="Tw Cen MT" panose="020B0602020104020603" pitchFamily="34" charset="77"/>
              </a:rPr>
              <a:t>A</a:t>
            </a:r>
            <a:r>
              <a:rPr lang="en-US" sz="1600" b="1" dirty="0">
                <a:solidFill>
                  <a:srgbClr val="FF6E00"/>
                </a:solidFill>
                <a:effectLst/>
                <a:latin typeface="Tw Cen MT" panose="020B0602020104020603" pitchFamily="34" charset="77"/>
              </a:rPr>
              <a:t>ll these technologies are free, have a free tier, or allow us to stay within a free usage with little setup. Making them a perfect choice for web app with a light user base or a portfolio project.</a:t>
            </a:r>
          </a:p>
        </p:txBody>
      </p:sp>
    </p:spTree>
    <p:extLst>
      <p:ext uri="{BB962C8B-B14F-4D97-AF65-F5344CB8AC3E}">
        <p14:creationId xmlns:p14="http://schemas.microsoft.com/office/powerpoint/2010/main" val="54459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DC439-9D86-1735-509E-FCE155CB0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210C2-9102-F90B-E73E-BEE8B8457134}"/>
              </a:ext>
            </a:extLst>
          </p:cNvPr>
          <p:cNvSpPr>
            <a:spLocks noGrp="1"/>
          </p:cNvSpPr>
          <p:nvPr>
            <p:ph type="title"/>
          </p:nvPr>
        </p:nvSpPr>
        <p:spPr/>
        <p:txBody>
          <a:bodyPr/>
          <a:lstStyle/>
          <a:p>
            <a:r>
              <a:rPr lang="en-US" dirty="0"/>
              <a:t>04 – REFERENCES</a:t>
            </a:r>
          </a:p>
        </p:txBody>
      </p:sp>
      <p:sp>
        <p:nvSpPr>
          <p:cNvPr id="10" name="TextBox 9">
            <a:extLst>
              <a:ext uri="{FF2B5EF4-FFF2-40B4-BE49-F238E27FC236}">
                <a16:creationId xmlns:a16="http://schemas.microsoft.com/office/drawing/2014/main" id="{8AF85E41-888F-5114-CE74-5E9DB8E5F6BA}"/>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F3B4372F-F26D-2B34-99C4-F19DB2CA57DA}"/>
              </a:ext>
            </a:extLst>
          </p:cNvPr>
          <p:cNvSpPr/>
          <p:nvPr/>
        </p:nvSpPr>
        <p:spPr>
          <a:xfrm>
            <a:off x="1024128" y="1901675"/>
            <a:ext cx="9720072" cy="423976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id="{0BF739DB-23A2-AB44-C4E2-7A7B8FD3AD78}"/>
              </a:ext>
            </a:extLst>
          </p:cNvPr>
          <p:cNvSpPr>
            <a:spLocks noGrp="1"/>
          </p:cNvSpPr>
          <p:nvPr>
            <p:ph type="ftr" sz="quarter" idx="11"/>
          </p:nvPr>
        </p:nvSpPr>
        <p:spPr/>
        <p:txBody>
          <a:bodyPr/>
          <a:lstStyle/>
          <a:p>
            <a:r>
              <a:rPr lang="en-US" dirty="0"/>
              <a:t>Deployment</a:t>
            </a:r>
          </a:p>
        </p:txBody>
      </p:sp>
      <p:sp>
        <p:nvSpPr>
          <p:cNvPr id="11" name="Slide Number Placeholder 10">
            <a:extLst>
              <a:ext uri="{FF2B5EF4-FFF2-40B4-BE49-F238E27FC236}">
                <a16:creationId xmlns:a16="http://schemas.microsoft.com/office/drawing/2014/main" id="{A32AA9E2-2EFD-B035-7620-9AECF02707E5}"/>
              </a:ext>
            </a:extLst>
          </p:cNvPr>
          <p:cNvSpPr>
            <a:spLocks noGrp="1"/>
          </p:cNvSpPr>
          <p:nvPr>
            <p:ph type="sldNum" sz="quarter" idx="12"/>
          </p:nvPr>
        </p:nvSpPr>
        <p:spPr/>
        <p:txBody>
          <a:bodyPr/>
          <a:lstStyle/>
          <a:p>
            <a:fld id="{D813B180-57A2-EE42-AC5D-20103D60EFB9}" type="slidenum">
              <a:rPr lang="en-US" smtClean="0"/>
              <a:t>16</a:t>
            </a:fld>
            <a:endParaRPr lang="en-US"/>
          </a:p>
        </p:txBody>
      </p:sp>
      <p:sp>
        <p:nvSpPr>
          <p:cNvPr id="12" name="TextBox 11">
            <a:extLst>
              <a:ext uri="{FF2B5EF4-FFF2-40B4-BE49-F238E27FC236}">
                <a16:creationId xmlns:a16="http://schemas.microsoft.com/office/drawing/2014/main" id="{D547B991-86A2-EFB3-ED0B-843165BE1898}"/>
              </a:ext>
            </a:extLst>
          </p:cNvPr>
          <p:cNvSpPr txBox="1"/>
          <p:nvPr/>
        </p:nvSpPr>
        <p:spPr>
          <a:xfrm>
            <a:off x="1388364" y="2191937"/>
            <a:ext cx="6096000" cy="2585323"/>
          </a:xfrm>
          <a:prstGeom prst="rect">
            <a:avLst/>
          </a:prstGeom>
          <a:noFill/>
        </p:spPr>
        <p:txBody>
          <a:bodyPr wrap="square">
            <a:spAutoFit/>
          </a:bodyPr>
          <a:lstStyle/>
          <a:p>
            <a:pPr marL="457200" marR="0" indent="-45720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Microsoft. (2024, 09 12). </a:t>
            </a:r>
            <a:r>
              <a:rPr lang="en-US" sz="1800" b="1" i="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What Is Azure SQL Database?</a:t>
            </a:r>
            <a:r>
              <a:rPr lang="en-US"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Retrieved from Microsoft Learn: </a:t>
            </a:r>
            <a:r>
              <a:rPr lang="en-US" sz="1800" kern="100" dirty="0">
                <a:solidFill>
                  <a:srgbClr val="FF6E00"/>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https://learn.microsoft.com/en-us/azure/azure-sql/database/sql-database-paas-overview?view=azuresql  </a:t>
            </a:r>
            <a:endParaRPr lang="en-US" kern="100" dirty="0">
              <a:solidFill>
                <a:srgbClr val="FF6E00"/>
              </a:solidFill>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Microsoft. (2025, 01 24). </a:t>
            </a:r>
            <a:r>
              <a:rPr lang="en-US" sz="1800" b="1" i="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App Service Overview</a:t>
            </a:r>
            <a:r>
              <a:rPr lang="en-US" sz="1800" b="1" kern="100" dirty="0">
                <a:solidFill>
                  <a:schemeClr val="accent2">
                    <a:lumMod val="75000"/>
                  </a:schemeClr>
                </a:solidFill>
                <a:effectLst/>
                <a:latin typeface="Aptos" panose="020B0004020202020204" pitchFamily="34" charset="0"/>
                <a:ea typeface="Aptos" panose="020B0004020202020204" pitchFamily="34" charset="0"/>
                <a:cs typeface="Times New Roman" panose="02020603050405020304" pitchFamily="18" charset="0"/>
              </a:rPr>
              <a:t>. Retrieved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Microsoft Learn: </a:t>
            </a:r>
            <a:r>
              <a:rPr lang="en-US" sz="1800" kern="100" dirty="0">
                <a:solidFill>
                  <a:srgbClr val="FF6E00"/>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https://learn.microsoft.com/</a:t>
            </a:r>
            <a:r>
              <a:rPr lang="en-US" sz="1800" kern="100" dirty="0" err="1">
                <a:solidFill>
                  <a:srgbClr val="FF6E00"/>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en</a:t>
            </a:r>
            <a:r>
              <a:rPr lang="en-US" sz="1800" kern="100" dirty="0">
                <a:solidFill>
                  <a:srgbClr val="FF6E00"/>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-us/azure/app-service/overview</a:t>
            </a:r>
            <a:endParaRPr lang="en-US" sz="1800" kern="100" dirty="0">
              <a:solidFill>
                <a:srgbClr val="FF6E00"/>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7430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B9EB2-C992-A2AC-0DC2-136788756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8D158-DA7F-E14A-5229-0CEE4874A75C}"/>
              </a:ext>
            </a:extLst>
          </p:cNvPr>
          <p:cNvSpPr>
            <a:spLocks noGrp="1"/>
          </p:cNvSpPr>
          <p:nvPr>
            <p:ph type="title"/>
          </p:nvPr>
        </p:nvSpPr>
        <p:spPr>
          <a:xfrm>
            <a:off x="838200" y="658368"/>
            <a:ext cx="10515600" cy="1517732"/>
          </a:xfrm>
        </p:spPr>
        <p:txBody>
          <a:bodyPr/>
          <a:lstStyle/>
          <a:p>
            <a:r>
              <a:rPr lang="en-US" dirty="0"/>
              <a:t>THANK YOU</a:t>
            </a:r>
          </a:p>
        </p:txBody>
      </p:sp>
      <p:sp>
        <p:nvSpPr>
          <p:cNvPr id="3" name="Content Placeholder 2">
            <a:extLst>
              <a:ext uri="{FF2B5EF4-FFF2-40B4-BE49-F238E27FC236}">
                <a16:creationId xmlns:a16="http://schemas.microsoft.com/office/drawing/2014/main" id="{E97947A0-B8FC-F0C7-8110-8E7335691056}"/>
              </a:ext>
            </a:extLst>
          </p:cNvPr>
          <p:cNvSpPr>
            <a:spLocks noGrp="1"/>
          </p:cNvSpPr>
          <p:nvPr>
            <p:ph idx="1"/>
          </p:nvPr>
        </p:nvSpPr>
        <p:spPr>
          <a:xfrm>
            <a:off x="911352" y="1705767"/>
            <a:ext cx="10515600" cy="679831"/>
          </a:xfrm>
        </p:spPr>
        <p:txBody>
          <a:bodyPr/>
          <a:lstStyle/>
          <a:p>
            <a:pPr marL="0" indent="0">
              <a:buNone/>
            </a:pPr>
            <a:r>
              <a:rPr lang="en-US" dirty="0"/>
              <a:t>resnyd81@wgu.edu</a:t>
            </a:r>
          </a:p>
        </p:txBody>
      </p:sp>
      <p:sp>
        <p:nvSpPr>
          <p:cNvPr id="4" name="Content Placeholder 2">
            <a:extLst>
              <a:ext uri="{FF2B5EF4-FFF2-40B4-BE49-F238E27FC236}">
                <a16:creationId xmlns:a16="http://schemas.microsoft.com/office/drawing/2014/main" id="{73AE02E0-A264-03A5-AC9B-89897D0548D0}"/>
              </a:ext>
            </a:extLst>
          </p:cNvPr>
          <p:cNvSpPr txBox="1">
            <a:spLocks/>
          </p:cNvSpPr>
          <p:nvPr/>
        </p:nvSpPr>
        <p:spPr>
          <a:xfrm>
            <a:off x="838200" y="5813044"/>
            <a:ext cx="10515600" cy="6798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Ryan Snyder</a:t>
            </a:r>
          </a:p>
          <a:p>
            <a:pPr marL="0" indent="0">
              <a:buFont typeface="Arial" panose="020B0604020202020204" pitchFamily="34" charset="0"/>
              <a:buNone/>
            </a:pPr>
            <a:r>
              <a:rPr lang="en-US" b="0" i="0" dirty="0">
                <a:effectLst/>
                <a:latin typeface="Lato" panose="020F0502020204030203" pitchFamily="34" charset="0"/>
              </a:rPr>
              <a:t>011535988</a:t>
            </a:r>
            <a:endParaRPr lang="en-US" dirty="0"/>
          </a:p>
        </p:txBody>
      </p:sp>
      <p:sp>
        <p:nvSpPr>
          <p:cNvPr id="6" name="TextBox 5">
            <a:extLst>
              <a:ext uri="{FF2B5EF4-FFF2-40B4-BE49-F238E27FC236}">
                <a16:creationId xmlns:a16="http://schemas.microsoft.com/office/drawing/2014/main" id="{7D4BEFCF-CC18-F704-1297-CA258FCD38D9}"/>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pic>
        <p:nvPicPr>
          <p:cNvPr id="5" name="Picture 4">
            <a:extLst>
              <a:ext uri="{FF2B5EF4-FFF2-40B4-BE49-F238E27FC236}">
                <a16:creationId xmlns:a16="http://schemas.microsoft.com/office/drawing/2014/main" id="{FAB55130-66F7-DFC6-5C13-2C4169CA1707}"/>
              </a:ext>
            </a:extLst>
          </p:cNvPr>
          <p:cNvPicPr>
            <a:picLocks noChangeAspect="1"/>
          </p:cNvPicPr>
          <p:nvPr/>
        </p:nvPicPr>
        <p:blipFill>
          <a:blip r:embed="rId2"/>
          <a:stretch>
            <a:fillRect/>
          </a:stretch>
        </p:blipFill>
        <p:spPr>
          <a:xfrm>
            <a:off x="3334535" y="1417234"/>
            <a:ext cx="5092625" cy="5073113"/>
          </a:xfrm>
          <a:prstGeom prst="rect">
            <a:avLst/>
          </a:prstGeom>
        </p:spPr>
      </p:pic>
      <p:sp>
        <p:nvSpPr>
          <p:cNvPr id="7" name="Footer Placeholder 6">
            <a:extLst>
              <a:ext uri="{FF2B5EF4-FFF2-40B4-BE49-F238E27FC236}">
                <a16:creationId xmlns:a16="http://schemas.microsoft.com/office/drawing/2014/main" id="{2BD91659-4F8F-7134-9348-7FB4801B8A69}"/>
              </a:ext>
            </a:extLst>
          </p:cNvPr>
          <p:cNvSpPr>
            <a:spLocks noGrp="1"/>
          </p:cNvSpPr>
          <p:nvPr>
            <p:ph type="ftr" sz="quarter" idx="11"/>
          </p:nvPr>
        </p:nvSpPr>
        <p:spPr/>
        <p:txBody>
          <a:bodyPr/>
          <a:lstStyle/>
          <a:p>
            <a:r>
              <a:rPr lang="en-US" dirty="0"/>
              <a:t>DEPLOYMENT</a:t>
            </a:r>
          </a:p>
        </p:txBody>
      </p:sp>
      <p:sp>
        <p:nvSpPr>
          <p:cNvPr id="8" name="Slide Number Placeholder 7">
            <a:extLst>
              <a:ext uri="{FF2B5EF4-FFF2-40B4-BE49-F238E27FC236}">
                <a16:creationId xmlns:a16="http://schemas.microsoft.com/office/drawing/2014/main" id="{CC8CD2AC-E3EC-37C5-D440-52356C0184AB}"/>
              </a:ext>
            </a:extLst>
          </p:cNvPr>
          <p:cNvSpPr>
            <a:spLocks noGrp="1"/>
          </p:cNvSpPr>
          <p:nvPr>
            <p:ph type="sldNum" sz="quarter" idx="12"/>
          </p:nvPr>
        </p:nvSpPr>
        <p:spPr/>
        <p:txBody>
          <a:bodyPr/>
          <a:lstStyle/>
          <a:p>
            <a:fld id="{D813B180-57A2-EE42-AC5D-20103D60EFB9}" type="slidenum">
              <a:rPr lang="en-US" smtClean="0"/>
              <a:t>17</a:t>
            </a:fld>
            <a:endParaRPr lang="en-US"/>
          </a:p>
        </p:txBody>
      </p:sp>
    </p:spTree>
    <p:extLst>
      <p:ext uri="{BB962C8B-B14F-4D97-AF65-F5344CB8AC3E}">
        <p14:creationId xmlns:p14="http://schemas.microsoft.com/office/powerpoint/2010/main" val="98178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BB4104-CA8D-0875-16E1-97CF3BAEE6AA}"/>
              </a:ext>
            </a:extLst>
          </p:cNvPr>
          <p:cNvPicPr>
            <a:picLocks noChangeAspect="1"/>
          </p:cNvPicPr>
          <p:nvPr/>
        </p:nvPicPr>
        <p:blipFill>
          <a:blip r:embed="rId2"/>
          <a:stretch>
            <a:fillRect/>
          </a:stretch>
        </p:blipFill>
        <p:spPr>
          <a:xfrm>
            <a:off x="3334535" y="1417234"/>
            <a:ext cx="5092625" cy="5073113"/>
          </a:xfrm>
          <a:prstGeom prst="rect">
            <a:avLst/>
          </a:prstGeom>
        </p:spPr>
      </p:pic>
      <p:sp>
        <p:nvSpPr>
          <p:cNvPr id="3" name="Content Placeholder 2">
            <a:extLst>
              <a:ext uri="{FF2B5EF4-FFF2-40B4-BE49-F238E27FC236}">
                <a16:creationId xmlns:a16="http://schemas.microsoft.com/office/drawing/2014/main" id="{2B1D8431-D162-8DE1-4050-6990FD8CA273}"/>
              </a:ext>
            </a:extLst>
          </p:cNvPr>
          <p:cNvSpPr>
            <a:spLocks noGrp="1"/>
          </p:cNvSpPr>
          <p:nvPr>
            <p:ph idx="1"/>
          </p:nvPr>
        </p:nvSpPr>
        <p:spPr>
          <a:xfrm>
            <a:off x="1024128" y="832104"/>
            <a:ext cx="9720073" cy="5477256"/>
          </a:xfrm>
        </p:spPr>
        <p:txBody>
          <a:bodyPr/>
          <a:lstStyle/>
          <a:p>
            <a:r>
              <a:rPr lang="en-US" dirty="0"/>
              <a:t>Table of Contents</a:t>
            </a:r>
          </a:p>
          <a:p>
            <a:r>
              <a:rPr lang="en-US" dirty="0"/>
              <a:t>1. DEVELOPMENT ENVIRONMENT </a:t>
            </a:r>
            <a:r>
              <a:rPr lang="en-US" dirty="0">
                <a:solidFill>
                  <a:srgbClr val="FFC000"/>
                </a:solidFill>
                <a:highlight>
                  <a:srgbClr val="000000"/>
                </a:highlight>
                <a:hlinkClick r:id="rId3" action="ppaction://hlinksldjump">
                  <a:extLst>
                    <a:ext uri="{A12FA001-AC4F-418D-AE19-62706E023703}">
                      <ahyp:hlinkClr xmlns:ahyp="http://schemas.microsoft.com/office/drawing/2018/hyperlinkcolor" val="tx"/>
                    </a:ext>
                  </a:extLst>
                </a:hlinkClick>
              </a:rPr>
              <a:t>…3</a:t>
            </a:r>
            <a:endParaRPr lang="en-US" dirty="0">
              <a:solidFill>
                <a:srgbClr val="FFC000"/>
              </a:solidFill>
              <a:highlight>
                <a:srgbClr val="000000"/>
              </a:highlight>
            </a:endParaRPr>
          </a:p>
          <a:p>
            <a:r>
              <a:rPr lang="en-US" dirty="0"/>
              <a:t>2. PRODUCTION ENVIRONMENT </a:t>
            </a:r>
            <a:r>
              <a:rPr lang="en-US" dirty="0">
                <a:solidFill>
                  <a:srgbClr val="FFC000"/>
                </a:solidFill>
                <a:highlight>
                  <a:srgbClr val="000000"/>
                </a:highlight>
                <a:hlinkClick r:id="rId4" action="ppaction://hlinksldjump">
                  <a:extLst>
                    <a:ext uri="{A12FA001-AC4F-418D-AE19-62706E023703}">
                      <ahyp:hlinkClr xmlns:ahyp="http://schemas.microsoft.com/office/drawing/2018/hyperlinkcolor" val="tx"/>
                    </a:ext>
                  </a:extLst>
                </a:hlinkClick>
              </a:rPr>
              <a:t>…</a:t>
            </a:r>
            <a:r>
              <a:rPr lang="en-US" dirty="0">
                <a:solidFill>
                  <a:srgbClr val="FFC000"/>
                </a:solidFill>
                <a:highlight>
                  <a:srgbClr val="000000"/>
                </a:highlight>
              </a:rPr>
              <a:t>8</a:t>
            </a:r>
          </a:p>
          <a:p>
            <a:r>
              <a:rPr lang="en-US" dirty="0"/>
              <a:t>3. SUMMARY </a:t>
            </a:r>
            <a:r>
              <a:rPr lang="en-US" dirty="0">
                <a:solidFill>
                  <a:srgbClr val="FFC000"/>
                </a:solidFill>
                <a:highlight>
                  <a:srgbClr val="000000"/>
                </a:highlight>
                <a:hlinkClick r:id="rId5" action="ppaction://hlinksldjump">
                  <a:extLst>
                    <a:ext uri="{A12FA001-AC4F-418D-AE19-62706E023703}">
                      <ahyp:hlinkClr xmlns:ahyp="http://schemas.microsoft.com/office/drawing/2018/hyperlinkcolor" val="tx"/>
                    </a:ext>
                  </a:extLst>
                </a:hlinkClick>
              </a:rPr>
              <a:t>…15</a:t>
            </a:r>
            <a:endParaRPr lang="en-US" dirty="0">
              <a:solidFill>
                <a:srgbClr val="FFC000"/>
              </a:solidFill>
              <a:highlight>
                <a:srgbClr val="000000"/>
              </a:highlight>
            </a:endParaRPr>
          </a:p>
          <a:p>
            <a:r>
              <a:rPr lang="en-US" dirty="0"/>
              <a:t>4. REFERENCES </a:t>
            </a:r>
            <a:r>
              <a:rPr lang="en-US" dirty="0">
                <a:solidFill>
                  <a:srgbClr val="FFC000"/>
                </a:solidFill>
                <a:highlight>
                  <a:srgbClr val="000000"/>
                </a:highlight>
                <a:hlinkClick r:id="rId6" action="ppaction://hlinksldjump">
                  <a:extLst>
                    <a:ext uri="{A12FA001-AC4F-418D-AE19-62706E023703}">
                      <ahyp:hlinkClr xmlns:ahyp="http://schemas.microsoft.com/office/drawing/2018/hyperlinkcolor" val="tx"/>
                    </a:ext>
                  </a:extLst>
                </a:hlinkClick>
              </a:rPr>
              <a:t>…16</a:t>
            </a:r>
            <a:endParaRPr lang="en-US" dirty="0">
              <a:solidFill>
                <a:srgbClr val="FFC000"/>
              </a:solidFill>
              <a:highlight>
                <a:srgbClr val="000000"/>
              </a:highlight>
            </a:endParaRPr>
          </a:p>
        </p:txBody>
      </p:sp>
      <p:sp>
        <p:nvSpPr>
          <p:cNvPr id="4" name="TextBox 3">
            <a:extLst>
              <a:ext uri="{FF2B5EF4-FFF2-40B4-BE49-F238E27FC236}">
                <a16:creationId xmlns:a16="http://schemas.microsoft.com/office/drawing/2014/main" id="{B0A57BAD-1A59-37AC-739A-6331A2ECF6FB}"/>
              </a:ext>
            </a:extLst>
          </p:cNvPr>
          <p:cNvSpPr txBox="1"/>
          <p:nvPr/>
        </p:nvSpPr>
        <p:spPr>
          <a:xfrm>
            <a:off x="109728" y="79538"/>
            <a:ext cx="3642407" cy="369332"/>
          </a:xfrm>
          <a:prstGeom prst="rect">
            <a:avLst/>
          </a:prstGeom>
          <a:noFill/>
        </p:spPr>
        <p:txBody>
          <a:bodyPr wrap="none" rtlCol="0">
            <a:spAutoFit/>
          </a:bodyPr>
          <a:lstStyle/>
          <a:p>
            <a:r>
              <a:rPr lang="en-US" b="1" dirty="0">
                <a:solidFill>
                  <a:srgbClr val="FF6E00"/>
                </a:solidFill>
              </a:rPr>
              <a:t>HOURMAP – DEPLOY LOCAL DEMO</a:t>
            </a:r>
          </a:p>
        </p:txBody>
      </p:sp>
      <p:sp>
        <p:nvSpPr>
          <p:cNvPr id="5" name="Footer Placeholder 4">
            <a:extLst>
              <a:ext uri="{FF2B5EF4-FFF2-40B4-BE49-F238E27FC236}">
                <a16:creationId xmlns:a16="http://schemas.microsoft.com/office/drawing/2014/main" id="{C6C0EB22-5349-6697-6313-84CE0DFF1198}"/>
              </a:ext>
            </a:extLst>
          </p:cNvPr>
          <p:cNvSpPr>
            <a:spLocks noGrp="1"/>
          </p:cNvSpPr>
          <p:nvPr>
            <p:ph type="ftr" sz="quarter" idx="11"/>
          </p:nvPr>
        </p:nvSpPr>
        <p:spPr/>
        <p:txBody>
          <a:bodyPr/>
          <a:lstStyle/>
          <a:p>
            <a:r>
              <a:rPr lang="en-US" dirty="0"/>
              <a:t>Deployment</a:t>
            </a:r>
          </a:p>
        </p:txBody>
      </p:sp>
      <p:sp>
        <p:nvSpPr>
          <p:cNvPr id="6" name="Slide Number Placeholder 5">
            <a:extLst>
              <a:ext uri="{FF2B5EF4-FFF2-40B4-BE49-F238E27FC236}">
                <a16:creationId xmlns:a16="http://schemas.microsoft.com/office/drawing/2014/main" id="{62289B74-FB17-EA7E-6945-C9F6A0575AE5}"/>
              </a:ext>
            </a:extLst>
          </p:cNvPr>
          <p:cNvSpPr>
            <a:spLocks noGrp="1"/>
          </p:cNvSpPr>
          <p:nvPr>
            <p:ph type="sldNum" sz="quarter" idx="12"/>
          </p:nvPr>
        </p:nvSpPr>
        <p:spPr/>
        <p:txBody>
          <a:bodyPr/>
          <a:lstStyle/>
          <a:p>
            <a:fld id="{D813B180-57A2-EE42-AC5D-20103D60EFB9}" type="slidenum">
              <a:rPr lang="en-US" smtClean="0"/>
              <a:t>2</a:t>
            </a:fld>
            <a:endParaRPr lang="en-US"/>
          </a:p>
        </p:txBody>
      </p:sp>
    </p:spTree>
    <p:extLst>
      <p:ext uri="{BB962C8B-B14F-4D97-AF65-F5344CB8AC3E}">
        <p14:creationId xmlns:p14="http://schemas.microsoft.com/office/powerpoint/2010/main" val="94688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7506-3D1F-A536-24AC-D257B69B680F}"/>
              </a:ext>
            </a:extLst>
          </p:cNvPr>
          <p:cNvSpPr>
            <a:spLocks noGrp="1"/>
          </p:cNvSpPr>
          <p:nvPr>
            <p:ph type="title"/>
          </p:nvPr>
        </p:nvSpPr>
        <p:spPr/>
        <p:txBody>
          <a:bodyPr/>
          <a:lstStyle/>
          <a:p>
            <a:r>
              <a:rPr lang="en-US" dirty="0"/>
              <a:t>01 – DEVELOPMENT ENVIRONMENT</a:t>
            </a:r>
          </a:p>
        </p:txBody>
      </p:sp>
      <p:sp>
        <p:nvSpPr>
          <p:cNvPr id="10" name="TextBox 9">
            <a:extLst>
              <a:ext uri="{FF2B5EF4-FFF2-40B4-BE49-F238E27FC236}">
                <a16:creationId xmlns:a16="http://schemas.microsoft.com/office/drawing/2014/main" id="{399034B0-768F-33B8-8673-6E353E2E32E0}"/>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77B8A621-0C78-1FA8-C3A8-A71EF1188932}"/>
              </a:ext>
            </a:extLst>
          </p:cNvPr>
          <p:cNvSpPr/>
          <p:nvPr/>
        </p:nvSpPr>
        <p:spPr>
          <a:xfrm>
            <a:off x="1024128" y="1877291"/>
            <a:ext cx="9720072" cy="423976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AA422D-81A9-47DD-CD43-49BCA7FBA27E}"/>
              </a:ext>
            </a:extLst>
          </p:cNvPr>
          <p:cNvSpPr txBox="1"/>
          <p:nvPr/>
        </p:nvSpPr>
        <p:spPr>
          <a:xfrm>
            <a:off x="1442785" y="2043822"/>
            <a:ext cx="8957360" cy="1200329"/>
          </a:xfrm>
          <a:prstGeom prst="rect">
            <a:avLst/>
          </a:prstGeom>
          <a:noFill/>
        </p:spPr>
        <p:txBody>
          <a:bodyPr wrap="square" rtlCol="0">
            <a:spAutoFit/>
          </a:bodyPr>
          <a:lstStyle/>
          <a:p>
            <a:r>
              <a:rPr lang="en-US" dirty="0"/>
              <a:t>HourMap relies on SQL server to store and retrieve data about an organization. Due to SQL server not being compatible with all operating systems, we install </a:t>
            </a:r>
            <a:r>
              <a:rPr lang="en-US" dirty="0">
                <a:solidFill>
                  <a:srgbClr val="0070C0"/>
                </a:solidFill>
              </a:rPr>
              <a:t>Docker Desktop</a:t>
            </a:r>
            <a:r>
              <a:rPr lang="en-US" dirty="0"/>
              <a:t> by following this guide </a:t>
            </a:r>
            <a:r>
              <a:rPr lang="en-US" dirty="0">
                <a:solidFill>
                  <a:srgbClr val="0070C0"/>
                </a:solidFill>
                <a:hlinkClick r:id="rId2">
                  <a:extLst>
                    <a:ext uri="{A12FA001-AC4F-418D-AE19-62706E023703}">
                      <ahyp:hlinkClr xmlns:ahyp="http://schemas.microsoft.com/office/drawing/2018/hyperlinkcolor" val="tx"/>
                    </a:ext>
                  </a:extLst>
                </a:hlinkClick>
              </a:rPr>
              <a:t>https://docs.docker.com/desktop</a:t>
            </a:r>
            <a:r>
              <a:rPr lang="en-US" dirty="0">
                <a:solidFill>
                  <a:srgbClr val="0070C0"/>
                </a:solidFill>
              </a:rPr>
              <a:t>. </a:t>
            </a:r>
            <a:r>
              <a:rPr lang="en-US" dirty="0"/>
              <a:t>We built a docker compose file to spin up our DB as needed.</a:t>
            </a:r>
          </a:p>
        </p:txBody>
      </p:sp>
      <p:pic>
        <p:nvPicPr>
          <p:cNvPr id="4" name="Picture 3">
            <a:extLst>
              <a:ext uri="{FF2B5EF4-FFF2-40B4-BE49-F238E27FC236}">
                <a16:creationId xmlns:a16="http://schemas.microsoft.com/office/drawing/2014/main" id="{80C98760-4F3F-B96D-CA63-D2C2FDDBE64A}"/>
              </a:ext>
            </a:extLst>
          </p:cNvPr>
          <p:cNvPicPr>
            <a:picLocks noChangeAspect="1"/>
          </p:cNvPicPr>
          <p:nvPr/>
        </p:nvPicPr>
        <p:blipFill>
          <a:blip r:embed="rId3"/>
          <a:stretch>
            <a:fillRect/>
          </a:stretch>
        </p:blipFill>
        <p:spPr>
          <a:xfrm>
            <a:off x="1511300" y="3244151"/>
            <a:ext cx="3245427" cy="2740433"/>
          </a:xfrm>
          <a:prstGeom prst="rect">
            <a:avLst/>
          </a:prstGeom>
        </p:spPr>
      </p:pic>
      <p:cxnSp>
        <p:nvCxnSpPr>
          <p:cNvPr id="6" name="Straight Arrow Connector 5">
            <a:extLst>
              <a:ext uri="{FF2B5EF4-FFF2-40B4-BE49-F238E27FC236}">
                <a16:creationId xmlns:a16="http://schemas.microsoft.com/office/drawing/2014/main" id="{ED8C22AB-FFB0-2E2A-8F50-62AD663F982C}"/>
              </a:ext>
            </a:extLst>
          </p:cNvPr>
          <p:cNvCxnSpPr>
            <a:cxnSpLocks/>
          </p:cNvCxnSpPr>
          <p:nvPr/>
        </p:nvCxnSpPr>
        <p:spPr>
          <a:xfrm flipH="1">
            <a:off x="4756727" y="4620768"/>
            <a:ext cx="2013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4FB228-1DCA-F2B6-1771-6921753CEACD}"/>
              </a:ext>
            </a:extLst>
          </p:cNvPr>
          <p:cNvSpPr txBox="1"/>
          <p:nvPr/>
        </p:nvSpPr>
        <p:spPr>
          <a:xfrm>
            <a:off x="6770255" y="4110315"/>
            <a:ext cx="2715490" cy="1200329"/>
          </a:xfrm>
          <a:prstGeom prst="rect">
            <a:avLst/>
          </a:prstGeom>
          <a:noFill/>
        </p:spPr>
        <p:txBody>
          <a:bodyPr wrap="square" rtlCol="0">
            <a:spAutoFit/>
          </a:bodyPr>
          <a:lstStyle/>
          <a:p>
            <a:r>
              <a:rPr lang="en-US" dirty="0"/>
              <a:t>This project includes a docker-compose file for spinning up the database when we need it.</a:t>
            </a:r>
          </a:p>
        </p:txBody>
      </p:sp>
      <p:sp>
        <p:nvSpPr>
          <p:cNvPr id="9" name="Footer Placeholder 8">
            <a:extLst>
              <a:ext uri="{FF2B5EF4-FFF2-40B4-BE49-F238E27FC236}">
                <a16:creationId xmlns:a16="http://schemas.microsoft.com/office/drawing/2014/main" id="{E34D7BAB-2903-C48E-86EB-E978E75E343F}"/>
              </a:ext>
            </a:extLst>
          </p:cNvPr>
          <p:cNvSpPr>
            <a:spLocks noGrp="1"/>
          </p:cNvSpPr>
          <p:nvPr>
            <p:ph type="ftr" sz="quarter" idx="11"/>
          </p:nvPr>
        </p:nvSpPr>
        <p:spPr/>
        <p:txBody>
          <a:bodyPr/>
          <a:lstStyle/>
          <a:p>
            <a:r>
              <a:rPr lang="en-US" dirty="0"/>
              <a:t>Deployment</a:t>
            </a:r>
          </a:p>
        </p:txBody>
      </p:sp>
      <p:sp>
        <p:nvSpPr>
          <p:cNvPr id="11" name="Slide Number Placeholder 10">
            <a:extLst>
              <a:ext uri="{FF2B5EF4-FFF2-40B4-BE49-F238E27FC236}">
                <a16:creationId xmlns:a16="http://schemas.microsoft.com/office/drawing/2014/main" id="{ADA1B5E7-89B4-683E-871E-2BB22B953612}"/>
              </a:ext>
            </a:extLst>
          </p:cNvPr>
          <p:cNvSpPr>
            <a:spLocks noGrp="1"/>
          </p:cNvSpPr>
          <p:nvPr>
            <p:ph type="sldNum" sz="quarter" idx="12"/>
          </p:nvPr>
        </p:nvSpPr>
        <p:spPr/>
        <p:txBody>
          <a:bodyPr/>
          <a:lstStyle/>
          <a:p>
            <a:fld id="{D813B180-57A2-EE42-AC5D-20103D60EFB9}" type="slidenum">
              <a:rPr lang="en-US" smtClean="0"/>
              <a:t>3</a:t>
            </a:fld>
            <a:endParaRPr lang="en-US"/>
          </a:p>
        </p:txBody>
      </p:sp>
    </p:spTree>
    <p:extLst>
      <p:ext uri="{BB962C8B-B14F-4D97-AF65-F5344CB8AC3E}">
        <p14:creationId xmlns:p14="http://schemas.microsoft.com/office/powerpoint/2010/main" val="44228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022-BF1A-A294-67DC-D9258552126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6CBD712-FF42-8CBC-7F64-1FAEE0481C52}"/>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1A5C5DF6-B9B5-F7F6-AB67-A4F5B338F2F8}"/>
              </a:ext>
            </a:extLst>
          </p:cNvPr>
          <p:cNvSpPr/>
          <p:nvPr/>
        </p:nvSpPr>
        <p:spPr>
          <a:xfrm>
            <a:off x="7527734" y="2147343"/>
            <a:ext cx="2006818" cy="3339057"/>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006A56D-FA23-01FE-B8FC-5813E5163964}"/>
              </a:ext>
            </a:extLst>
          </p:cNvPr>
          <p:cNvSpPr txBox="1"/>
          <p:nvPr/>
        </p:nvSpPr>
        <p:spPr>
          <a:xfrm>
            <a:off x="7723052" y="2292589"/>
            <a:ext cx="1801649" cy="3139321"/>
          </a:xfrm>
          <a:prstGeom prst="rect">
            <a:avLst/>
          </a:prstGeom>
          <a:noFill/>
        </p:spPr>
        <p:txBody>
          <a:bodyPr wrap="square" rtlCol="0">
            <a:spAutoFit/>
          </a:bodyPr>
          <a:lstStyle/>
          <a:p>
            <a:r>
              <a:rPr lang="en-US" dirty="0"/>
              <a:t>The docker compose file is very simple. We use an ‘AZURE-SQL-EDGE’ image due to its small size and similarity to Azure SQL server (our production DB).</a:t>
            </a:r>
          </a:p>
        </p:txBody>
      </p:sp>
      <p:sp>
        <p:nvSpPr>
          <p:cNvPr id="3" name="TextBox 2">
            <a:extLst>
              <a:ext uri="{FF2B5EF4-FFF2-40B4-BE49-F238E27FC236}">
                <a16:creationId xmlns:a16="http://schemas.microsoft.com/office/drawing/2014/main" id="{E71D4129-25FD-66E9-9C84-9B86F188A12D}"/>
              </a:ext>
            </a:extLst>
          </p:cNvPr>
          <p:cNvSpPr txBox="1"/>
          <p:nvPr/>
        </p:nvSpPr>
        <p:spPr>
          <a:xfrm>
            <a:off x="393933" y="340551"/>
            <a:ext cx="2172582" cy="400110"/>
          </a:xfrm>
          <a:prstGeom prst="rect">
            <a:avLst/>
          </a:prstGeom>
          <a:noFill/>
        </p:spPr>
        <p:txBody>
          <a:bodyPr wrap="none" rtlCol="0">
            <a:spAutoFit/>
          </a:bodyPr>
          <a:lstStyle/>
          <a:p>
            <a:r>
              <a:rPr lang="en-US" sz="2000" dirty="0">
                <a:solidFill>
                  <a:srgbClr val="FFC000"/>
                </a:solidFill>
                <a:latin typeface="+mj-lt"/>
              </a:rPr>
              <a:t>Development Environment</a:t>
            </a:r>
          </a:p>
        </p:txBody>
      </p:sp>
      <p:pic>
        <p:nvPicPr>
          <p:cNvPr id="2" name="Picture 1">
            <a:extLst>
              <a:ext uri="{FF2B5EF4-FFF2-40B4-BE49-F238E27FC236}">
                <a16:creationId xmlns:a16="http://schemas.microsoft.com/office/drawing/2014/main" id="{A30BCBD5-2B16-575F-E76B-A26AA948323C}"/>
              </a:ext>
            </a:extLst>
          </p:cNvPr>
          <p:cNvPicPr>
            <a:picLocks noChangeAspect="1"/>
          </p:cNvPicPr>
          <p:nvPr/>
        </p:nvPicPr>
        <p:blipFill>
          <a:blip r:embed="rId2"/>
          <a:stretch>
            <a:fillRect/>
          </a:stretch>
        </p:blipFill>
        <p:spPr>
          <a:xfrm>
            <a:off x="1030396" y="1371600"/>
            <a:ext cx="6286500" cy="4114800"/>
          </a:xfrm>
          <a:prstGeom prst="rect">
            <a:avLst/>
          </a:prstGeom>
        </p:spPr>
      </p:pic>
      <p:sp>
        <p:nvSpPr>
          <p:cNvPr id="17" name="Rectangle 16">
            <a:extLst>
              <a:ext uri="{FF2B5EF4-FFF2-40B4-BE49-F238E27FC236}">
                <a16:creationId xmlns:a16="http://schemas.microsoft.com/office/drawing/2014/main" id="{1A2001FD-12FD-F91E-6378-5CA0C8D2A201}"/>
              </a:ext>
            </a:extLst>
          </p:cNvPr>
          <p:cNvSpPr/>
          <p:nvPr/>
        </p:nvSpPr>
        <p:spPr>
          <a:xfrm>
            <a:off x="2550952" y="4659601"/>
            <a:ext cx="3545048" cy="297456"/>
          </a:xfrm>
          <a:prstGeom prst="rect">
            <a:avLst/>
          </a:prstGeom>
          <a:noFill/>
          <a:ln w="38100">
            <a:solidFill>
              <a:srgbClr val="FF6E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5388EBDE-FC37-BFEC-55F9-3C79B24514D7}"/>
              </a:ext>
            </a:extLst>
          </p:cNvPr>
          <p:cNvSpPr/>
          <p:nvPr/>
        </p:nvSpPr>
        <p:spPr>
          <a:xfrm>
            <a:off x="2657448" y="4119241"/>
            <a:ext cx="3545048" cy="297456"/>
          </a:xfrm>
          <a:prstGeom prst="rect">
            <a:avLst/>
          </a:prstGeom>
          <a:noFill/>
          <a:ln w="38100">
            <a:solidFill>
              <a:srgbClr val="FF6E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A0DA5F44-365A-9497-1D47-B976EB6897F6}"/>
              </a:ext>
            </a:extLst>
          </p:cNvPr>
          <p:cNvSpPr/>
          <p:nvPr/>
        </p:nvSpPr>
        <p:spPr>
          <a:xfrm>
            <a:off x="9632893" y="2147344"/>
            <a:ext cx="2046342" cy="1636380"/>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07C1325-63B5-16D8-81D3-BA7321DB791F}"/>
              </a:ext>
            </a:extLst>
          </p:cNvPr>
          <p:cNvSpPr txBox="1"/>
          <p:nvPr/>
        </p:nvSpPr>
        <p:spPr>
          <a:xfrm>
            <a:off x="9814162" y="2209640"/>
            <a:ext cx="2046342" cy="1477328"/>
          </a:xfrm>
          <a:prstGeom prst="rect">
            <a:avLst/>
          </a:prstGeom>
          <a:noFill/>
        </p:spPr>
        <p:txBody>
          <a:bodyPr wrap="square" rtlCol="0">
            <a:spAutoFit/>
          </a:bodyPr>
          <a:lstStyle/>
          <a:p>
            <a:r>
              <a:rPr lang="en-US" dirty="0"/>
              <a:t>We set up the password for the demo DB and the port we want to publish it on.</a:t>
            </a:r>
          </a:p>
        </p:txBody>
      </p:sp>
      <p:sp>
        <p:nvSpPr>
          <p:cNvPr id="9" name="Rounded Rectangle 8">
            <a:extLst>
              <a:ext uri="{FF2B5EF4-FFF2-40B4-BE49-F238E27FC236}">
                <a16:creationId xmlns:a16="http://schemas.microsoft.com/office/drawing/2014/main" id="{4FC4B3E1-6084-93BA-C8FD-82B264F142E0}"/>
              </a:ext>
            </a:extLst>
          </p:cNvPr>
          <p:cNvSpPr/>
          <p:nvPr/>
        </p:nvSpPr>
        <p:spPr>
          <a:xfrm>
            <a:off x="9656793" y="3862250"/>
            <a:ext cx="2046342" cy="1692771"/>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47A1EF5-C6CA-D3C1-9B6A-3D2F2B11931F}"/>
              </a:ext>
            </a:extLst>
          </p:cNvPr>
          <p:cNvSpPr txBox="1"/>
          <p:nvPr/>
        </p:nvSpPr>
        <p:spPr>
          <a:xfrm>
            <a:off x="9807545" y="3867203"/>
            <a:ext cx="1871690" cy="1692771"/>
          </a:xfrm>
          <a:prstGeom prst="rect">
            <a:avLst/>
          </a:prstGeom>
          <a:noFill/>
        </p:spPr>
        <p:txBody>
          <a:bodyPr wrap="square" rtlCol="0">
            <a:spAutoFit/>
          </a:bodyPr>
          <a:lstStyle/>
          <a:p>
            <a:r>
              <a:rPr lang="en-US" dirty="0"/>
              <a:t>You can test your settings by using</a:t>
            </a:r>
            <a:br>
              <a:rPr lang="en-US" dirty="0"/>
            </a:br>
            <a:r>
              <a:rPr lang="en-US" sz="1400" dirty="0">
                <a:solidFill>
                  <a:schemeClr val="bg1"/>
                </a:solidFill>
                <a:highlight>
                  <a:srgbClr val="000000"/>
                </a:highlight>
                <a:latin typeface=""/>
              </a:rPr>
              <a:t>docker-compose up</a:t>
            </a:r>
            <a:r>
              <a:rPr lang="en-US" sz="1400" dirty="0">
                <a:solidFill>
                  <a:schemeClr val="bg1"/>
                </a:solidFill>
              </a:rPr>
              <a:t> </a:t>
            </a:r>
            <a:r>
              <a:rPr lang="en-US" dirty="0"/>
              <a:t>in the same directory via terminal.</a:t>
            </a:r>
          </a:p>
        </p:txBody>
      </p:sp>
      <p:sp>
        <p:nvSpPr>
          <p:cNvPr id="13" name="TextBox 12">
            <a:extLst>
              <a:ext uri="{FF2B5EF4-FFF2-40B4-BE49-F238E27FC236}">
                <a16:creationId xmlns:a16="http://schemas.microsoft.com/office/drawing/2014/main" id="{1F74C53B-D5F5-F570-B293-539A68A7C4DE}"/>
              </a:ext>
            </a:extLst>
          </p:cNvPr>
          <p:cNvSpPr txBox="1"/>
          <p:nvPr/>
        </p:nvSpPr>
        <p:spPr>
          <a:xfrm>
            <a:off x="1030396" y="5566405"/>
            <a:ext cx="7441575" cy="646331"/>
          </a:xfrm>
          <a:prstGeom prst="rect">
            <a:avLst/>
          </a:prstGeom>
          <a:noFill/>
        </p:spPr>
        <p:txBody>
          <a:bodyPr wrap="square">
            <a:spAutoFit/>
          </a:bodyPr>
          <a:lstStyle/>
          <a:p>
            <a:r>
              <a:rPr lang="en-US" b="1" dirty="0">
                <a:solidFill>
                  <a:srgbClr val="FF6E00"/>
                </a:solidFill>
                <a:highlight>
                  <a:srgbClr val="000000"/>
                </a:highlight>
              </a:rPr>
              <a:t>Note : Production environments should keep these secret by storing them </a:t>
            </a:r>
          </a:p>
          <a:p>
            <a:r>
              <a:rPr lang="en-US" b="1" dirty="0">
                <a:solidFill>
                  <a:srgbClr val="FF6E00"/>
                </a:solidFill>
                <a:highlight>
                  <a:srgbClr val="000000"/>
                </a:highlight>
              </a:rPr>
              <a:t>In a secret server or within environment variables.</a:t>
            </a:r>
          </a:p>
        </p:txBody>
      </p:sp>
      <p:sp>
        <p:nvSpPr>
          <p:cNvPr id="14" name="Footer Placeholder 13">
            <a:extLst>
              <a:ext uri="{FF2B5EF4-FFF2-40B4-BE49-F238E27FC236}">
                <a16:creationId xmlns:a16="http://schemas.microsoft.com/office/drawing/2014/main" id="{DA7458E0-58DB-14C9-2985-56E8F0BA8AE5}"/>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4190E01C-0843-319B-B2CF-E9C33B02E239}"/>
              </a:ext>
            </a:extLst>
          </p:cNvPr>
          <p:cNvSpPr>
            <a:spLocks noGrp="1"/>
          </p:cNvSpPr>
          <p:nvPr>
            <p:ph type="sldNum" sz="quarter" idx="12"/>
          </p:nvPr>
        </p:nvSpPr>
        <p:spPr/>
        <p:txBody>
          <a:bodyPr/>
          <a:lstStyle/>
          <a:p>
            <a:fld id="{D813B180-57A2-EE42-AC5D-20103D60EFB9}" type="slidenum">
              <a:rPr lang="en-US" smtClean="0"/>
              <a:t>4</a:t>
            </a:fld>
            <a:endParaRPr lang="en-US"/>
          </a:p>
        </p:txBody>
      </p:sp>
    </p:spTree>
    <p:extLst>
      <p:ext uri="{BB962C8B-B14F-4D97-AF65-F5344CB8AC3E}">
        <p14:creationId xmlns:p14="http://schemas.microsoft.com/office/powerpoint/2010/main" val="213321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E3050-4086-A671-F71C-C23720BBB22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27DF67B0-A252-EF33-AE77-D8B6F007A3FC}"/>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94DFE8D9-01F1-23A2-B456-45387AFF7A92}"/>
              </a:ext>
            </a:extLst>
          </p:cNvPr>
          <p:cNvSpPr/>
          <p:nvPr/>
        </p:nvSpPr>
        <p:spPr>
          <a:xfrm>
            <a:off x="6026035" y="1004277"/>
            <a:ext cx="2006818" cy="3339057"/>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C211B87-30EC-0A6A-27DE-46FC9658F84C}"/>
              </a:ext>
            </a:extLst>
          </p:cNvPr>
          <p:cNvSpPr txBox="1"/>
          <p:nvPr/>
        </p:nvSpPr>
        <p:spPr>
          <a:xfrm>
            <a:off x="6049935" y="1104144"/>
            <a:ext cx="1959018" cy="3139321"/>
          </a:xfrm>
          <a:prstGeom prst="rect">
            <a:avLst/>
          </a:prstGeom>
          <a:noFill/>
        </p:spPr>
        <p:txBody>
          <a:bodyPr wrap="square" rtlCol="0">
            <a:spAutoFit/>
          </a:bodyPr>
          <a:lstStyle/>
          <a:p>
            <a:r>
              <a:rPr lang="en-US" dirty="0"/>
              <a:t>Within the backend ‘HourMap’ folder, we have an ‘</a:t>
            </a:r>
            <a:r>
              <a:rPr lang="en-US" b="1" dirty="0">
                <a:solidFill>
                  <a:srgbClr val="FF6E00"/>
                </a:solidFill>
              </a:rPr>
              <a:t>appsettings.Development.json</a:t>
            </a:r>
            <a:r>
              <a:rPr lang="en-US" dirty="0"/>
              <a:t>’ file. This file stores important information like our DB connection string and JWT generation key!</a:t>
            </a:r>
          </a:p>
        </p:txBody>
      </p:sp>
      <p:sp>
        <p:nvSpPr>
          <p:cNvPr id="3" name="TextBox 2">
            <a:extLst>
              <a:ext uri="{FF2B5EF4-FFF2-40B4-BE49-F238E27FC236}">
                <a16:creationId xmlns:a16="http://schemas.microsoft.com/office/drawing/2014/main" id="{587B2EB9-AC52-868F-2783-105483F0C30A}"/>
              </a:ext>
            </a:extLst>
          </p:cNvPr>
          <p:cNvSpPr txBox="1"/>
          <p:nvPr/>
        </p:nvSpPr>
        <p:spPr>
          <a:xfrm>
            <a:off x="393933" y="340551"/>
            <a:ext cx="2172582" cy="400110"/>
          </a:xfrm>
          <a:prstGeom prst="rect">
            <a:avLst/>
          </a:prstGeom>
          <a:noFill/>
        </p:spPr>
        <p:txBody>
          <a:bodyPr wrap="none" rtlCol="0">
            <a:spAutoFit/>
          </a:bodyPr>
          <a:lstStyle/>
          <a:p>
            <a:r>
              <a:rPr lang="en-US" sz="2000" dirty="0">
                <a:solidFill>
                  <a:srgbClr val="FFC000"/>
                </a:solidFill>
                <a:latin typeface="+mj-lt"/>
              </a:rPr>
              <a:t>Development Environment</a:t>
            </a:r>
          </a:p>
        </p:txBody>
      </p:sp>
      <p:sp>
        <p:nvSpPr>
          <p:cNvPr id="5" name="Rounded Rectangle 4">
            <a:extLst>
              <a:ext uri="{FF2B5EF4-FFF2-40B4-BE49-F238E27FC236}">
                <a16:creationId xmlns:a16="http://schemas.microsoft.com/office/drawing/2014/main" id="{7A5935D9-D2B0-2932-44D0-A99D08C2CC85}"/>
              </a:ext>
            </a:extLst>
          </p:cNvPr>
          <p:cNvSpPr/>
          <p:nvPr/>
        </p:nvSpPr>
        <p:spPr>
          <a:xfrm>
            <a:off x="8159705" y="2426779"/>
            <a:ext cx="2046342" cy="1902496"/>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a:extLst>
              <a:ext uri="{FF2B5EF4-FFF2-40B4-BE49-F238E27FC236}">
                <a16:creationId xmlns:a16="http://schemas.microsoft.com/office/drawing/2014/main" id="{9053DDFE-BE16-6C6C-F625-0B042BF25561}"/>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1F30ED0F-FC3F-D96D-55DF-1FE6890B6BCB}"/>
              </a:ext>
            </a:extLst>
          </p:cNvPr>
          <p:cNvSpPr>
            <a:spLocks noGrp="1"/>
          </p:cNvSpPr>
          <p:nvPr>
            <p:ph type="sldNum" sz="quarter" idx="12"/>
          </p:nvPr>
        </p:nvSpPr>
        <p:spPr/>
        <p:txBody>
          <a:bodyPr/>
          <a:lstStyle/>
          <a:p>
            <a:fld id="{D813B180-57A2-EE42-AC5D-20103D60EFB9}" type="slidenum">
              <a:rPr lang="en-US" smtClean="0"/>
              <a:t>5</a:t>
            </a:fld>
            <a:endParaRPr lang="en-US"/>
          </a:p>
        </p:txBody>
      </p:sp>
      <p:pic>
        <p:nvPicPr>
          <p:cNvPr id="6" name="Picture 5">
            <a:extLst>
              <a:ext uri="{FF2B5EF4-FFF2-40B4-BE49-F238E27FC236}">
                <a16:creationId xmlns:a16="http://schemas.microsoft.com/office/drawing/2014/main" id="{F4BF9AF2-25DF-551B-9EFB-23868B5241C8}"/>
              </a:ext>
            </a:extLst>
          </p:cNvPr>
          <p:cNvPicPr>
            <a:picLocks noChangeAspect="1"/>
          </p:cNvPicPr>
          <p:nvPr/>
        </p:nvPicPr>
        <p:blipFill>
          <a:blip r:embed="rId2"/>
          <a:stretch>
            <a:fillRect/>
          </a:stretch>
        </p:blipFill>
        <p:spPr>
          <a:xfrm>
            <a:off x="977844" y="886488"/>
            <a:ext cx="4897439" cy="3501287"/>
          </a:xfrm>
          <a:prstGeom prst="rect">
            <a:avLst/>
          </a:prstGeom>
        </p:spPr>
      </p:pic>
      <p:sp>
        <p:nvSpPr>
          <p:cNvPr id="17" name="Rectangle 16">
            <a:extLst>
              <a:ext uri="{FF2B5EF4-FFF2-40B4-BE49-F238E27FC236}">
                <a16:creationId xmlns:a16="http://schemas.microsoft.com/office/drawing/2014/main" id="{07348DFB-E1E5-390B-6FE2-C6CB56FFE58F}"/>
              </a:ext>
            </a:extLst>
          </p:cNvPr>
          <p:cNvSpPr/>
          <p:nvPr/>
        </p:nvSpPr>
        <p:spPr>
          <a:xfrm>
            <a:off x="1322929" y="4031819"/>
            <a:ext cx="3694791" cy="297456"/>
          </a:xfrm>
          <a:prstGeom prst="rect">
            <a:avLst/>
          </a:prstGeom>
          <a:noFill/>
          <a:ln w="38100">
            <a:solidFill>
              <a:srgbClr val="FF6E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0E634B23-4D58-943B-35EC-1F69C605D7D4}"/>
              </a:ext>
            </a:extLst>
          </p:cNvPr>
          <p:cNvPicPr>
            <a:picLocks noChangeAspect="1"/>
          </p:cNvPicPr>
          <p:nvPr/>
        </p:nvPicPr>
        <p:blipFill>
          <a:blip r:embed="rId3"/>
          <a:stretch>
            <a:fillRect/>
          </a:stretch>
        </p:blipFill>
        <p:spPr>
          <a:xfrm>
            <a:off x="977844" y="4446276"/>
            <a:ext cx="8408393" cy="1996424"/>
          </a:xfrm>
          <a:prstGeom prst="rect">
            <a:avLst/>
          </a:prstGeom>
        </p:spPr>
      </p:pic>
      <p:sp>
        <p:nvSpPr>
          <p:cNvPr id="16" name="TextBox 15">
            <a:extLst>
              <a:ext uri="{FF2B5EF4-FFF2-40B4-BE49-F238E27FC236}">
                <a16:creationId xmlns:a16="http://schemas.microsoft.com/office/drawing/2014/main" id="{331ABDAD-88F4-2990-C814-EF9FDFA646B1}"/>
              </a:ext>
            </a:extLst>
          </p:cNvPr>
          <p:cNvSpPr txBox="1"/>
          <p:nvPr/>
        </p:nvSpPr>
        <p:spPr>
          <a:xfrm>
            <a:off x="8207444" y="2489139"/>
            <a:ext cx="1998603" cy="1754326"/>
          </a:xfrm>
          <a:prstGeom prst="rect">
            <a:avLst/>
          </a:prstGeom>
          <a:noFill/>
        </p:spPr>
        <p:txBody>
          <a:bodyPr wrap="square" rtlCol="0">
            <a:spAutoFit/>
          </a:bodyPr>
          <a:lstStyle/>
          <a:p>
            <a:r>
              <a:rPr lang="en-US" dirty="0"/>
              <a:t>The DB connection string tells our application which database to connect to while in development mode.</a:t>
            </a:r>
          </a:p>
        </p:txBody>
      </p:sp>
      <p:sp>
        <p:nvSpPr>
          <p:cNvPr id="4" name="Rectangle 3">
            <a:extLst>
              <a:ext uri="{FF2B5EF4-FFF2-40B4-BE49-F238E27FC236}">
                <a16:creationId xmlns:a16="http://schemas.microsoft.com/office/drawing/2014/main" id="{EBFD651E-2284-6C88-9804-B3FC44FF0F97}"/>
              </a:ext>
            </a:extLst>
          </p:cNvPr>
          <p:cNvSpPr/>
          <p:nvPr/>
        </p:nvSpPr>
        <p:spPr>
          <a:xfrm>
            <a:off x="2805763" y="5931267"/>
            <a:ext cx="6588859" cy="297456"/>
          </a:xfrm>
          <a:prstGeom prst="rect">
            <a:avLst/>
          </a:prstGeom>
          <a:noFill/>
          <a:ln w="38100">
            <a:solidFill>
              <a:srgbClr val="FF6E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3AD243CF-F5EF-6498-3110-5E285A263FE0}"/>
              </a:ext>
            </a:extLst>
          </p:cNvPr>
          <p:cNvCxnSpPr>
            <a:cxnSpLocks/>
            <a:stCxn id="17" idx="3"/>
          </p:cNvCxnSpPr>
          <p:nvPr/>
        </p:nvCxnSpPr>
        <p:spPr>
          <a:xfrm>
            <a:off x="5017720" y="4180547"/>
            <a:ext cx="1078280" cy="0"/>
          </a:xfrm>
          <a:prstGeom prst="line">
            <a:avLst/>
          </a:prstGeom>
          <a:ln w="38100">
            <a:solidFill>
              <a:srgbClr val="FF6E00"/>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0DA20A54-28BB-EC73-B866-C025B4FDE49C}"/>
              </a:ext>
            </a:extLst>
          </p:cNvPr>
          <p:cNvCxnSpPr>
            <a:stCxn id="16" idx="3"/>
            <a:endCxn id="4" idx="3"/>
          </p:cNvCxnSpPr>
          <p:nvPr/>
        </p:nvCxnSpPr>
        <p:spPr>
          <a:xfrm flipH="1">
            <a:off x="9394622" y="3366302"/>
            <a:ext cx="811425" cy="2713693"/>
          </a:xfrm>
          <a:prstGeom prst="bentConnector3">
            <a:avLst>
              <a:gd name="adj1" fmla="val -28173"/>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66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8D4BA-7807-1B1B-54BE-B6B547860C2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3C5EE59-C668-ED5F-3E8E-0ECCB2B63997}"/>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17C60D4E-763F-A7E2-C892-90A377C353FE}"/>
              </a:ext>
            </a:extLst>
          </p:cNvPr>
          <p:cNvSpPr/>
          <p:nvPr/>
        </p:nvSpPr>
        <p:spPr>
          <a:xfrm>
            <a:off x="826790" y="3905726"/>
            <a:ext cx="3448023" cy="1620871"/>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C25A973-6B0F-FBE1-6CC5-DCF59CB4E929}"/>
              </a:ext>
            </a:extLst>
          </p:cNvPr>
          <p:cNvSpPr txBox="1"/>
          <p:nvPr/>
        </p:nvSpPr>
        <p:spPr>
          <a:xfrm>
            <a:off x="908918" y="4160351"/>
            <a:ext cx="3365895" cy="1200329"/>
          </a:xfrm>
          <a:prstGeom prst="rect">
            <a:avLst/>
          </a:prstGeom>
          <a:noFill/>
        </p:spPr>
        <p:txBody>
          <a:bodyPr wrap="square" rtlCol="0">
            <a:spAutoFit/>
          </a:bodyPr>
          <a:lstStyle/>
          <a:p>
            <a:r>
              <a:rPr lang="en-US" dirty="0"/>
              <a:t>We also have a bash script called ‘</a:t>
            </a:r>
            <a:r>
              <a:rPr lang="en-US" dirty="0" err="1"/>
              <a:t>HourMapLocalRun.sh</a:t>
            </a:r>
            <a:r>
              <a:rPr lang="en-US" dirty="0"/>
              <a:t>’. This script is also simple and focuses on three things!</a:t>
            </a:r>
          </a:p>
        </p:txBody>
      </p:sp>
      <p:sp>
        <p:nvSpPr>
          <p:cNvPr id="3" name="TextBox 2">
            <a:extLst>
              <a:ext uri="{FF2B5EF4-FFF2-40B4-BE49-F238E27FC236}">
                <a16:creationId xmlns:a16="http://schemas.microsoft.com/office/drawing/2014/main" id="{F9F53878-1A8B-2435-60EE-BD3C956482BD}"/>
              </a:ext>
            </a:extLst>
          </p:cNvPr>
          <p:cNvSpPr txBox="1"/>
          <p:nvPr/>
        </p:nvSpPr>
        <p:spPr>
          <a:xfrm>
            <a:off x="393933" y="340551"/>
            <a:ext cx="2172582" cy="400110"/>
          </a:xfrm>
          <a:prstGeom prst="rect">
            <a:avLst/>
          </a:prstGeom>
          <a:noFill/>
        </p:spPr>
        <p:txBody>
          <a:bodyPr wrap="none" rtlCol="0">
            <a:spAutoFit/>
          </a:bodyPr>
          <a:lstStyle/>
          <a:p>
            <a:r>
              <a:rPr lang="en-US" sz="2000" dirty="0">
                <a:solidFill>
                  <a:srgbClr val="FFC000"/>
                </a:solidFill>
                <a:latin typeface="+mj-lt"/>
              </a:rPr>
              <a:t>Development Environment</a:t>
            </a:r>
          </a:p>
        </p:txBody>
      </p:sp>
      <p:sp>
        <p:nvSpPr>
          <p:cNvPr id="14" name="Footer Placeholder 13">
            <a:extLst>
              <a:ext uri="{FF2B5EF4-FFF2-40B4-BE49-F238E27FC236}">
                <a16:creationId xmlns:a16="http://schemas.microsoft.com/office/drawing/2014/main" id="{78075D02-339D-2856-A874-E55A6451163C}"/>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F2AC34A2-A6E2-571F-05CE-C7C7AE80D74B}"/>
              </a:ext>
            </a:extLst>
          </p:cNvPr>
          <p:cNvSpPr>
            <a:spLocks noGrp="1"/>
          </p:cNvSpPr>
          <p:nvPr>
            <p:ph type="sldNum" sz="quarter" idx="12"/>
          </p:nvPr>
        </p:nvSpPr>
        <p:spPr/>
        <p:txBody>
          <a:bodyPr/>
          <a:lstStyle/>
          <a:p>
            <a:fld id="{D813B180-57A2-EE42-AC5D-20103D60EFB9}" type="slidenum">
              <a:rPr lang="en-US" smtClean="0"/>
              <a:t>6</a:t>
            </a:fld>
            <a:endParaRPr lang="en-US"/>
          </a:p>
        </p:txBody>
      </p:sp>
      <p:sp>
        <p:nvSpPr>
          <p:cNvPr id="16" name="TextBox 15">
            <a:extLst>
              <a:ext uri="{FF2B5EF4-FFF2-40B4-BE49-F238E27FC236}">
                <a16:creationId xmlns:a16="http://schemas.microsoft.com/office/drawing/2014/main" id="{6C665462-7C52-1299-121E-E2943A2B433E}"/>
              </a:ext>
            </a:extLst>
          </p:cNvPr>
          <p:cNvSpPr txBox="1"/>
          <p:nvPr/>
        </p:nvSpPr>
        <p:spPr>
          <a:xfrm>
            <a:off x="8978128" y="1721403"/>
            <a:ext cx="2832872" cy="584775"/>
          </a:xfrm>
          <a:prstGeom prst="rect">
            <a:avLst/>
          </a:prstGeom>
          <a:noFill/>
        </p:spPr>
        <p:txBody>
          <a:bodyPr wrap="square" rtlCol="0">
            <a:spAutoFit/>
          </a:bodyPr>
          <a:lstStyle/>
          <a:p>
            <a:r>
              <a:rPr lang="en-US" sz="1600" dirty="0">
                <a:solidFill>
                  <a:srgbClr val="FF6E00"/>
                </a:solidFill>
              </a:rPr>
              <a:t>1. Makes sure the docker DB is running.</a:t>
            </a:r>
          </a:p>
        </p:txBody>
      </p:sp>
      <p:pic>
        <p:nvPicPr>
          <p:cNvPr id="2" name="Picture 1">
            <a:extLst>
              <a:ext uri="{FF2B5EF4-FFF2-40B4-BE49-F238E27FC236}">
                <a16:creationId xmlns:a16="http://schemas.microsoft.com/office/drawing/2014/main" id="{309C2267-2677-E320-1BC3-727D3041FCC8}"/>
              </a:ext>
            </a:extLst>
          </p:cNvPr>
          <p:cNvPicPr>
            <a:picLocks noChangeAspect="1"/>
          </p:cNvPicPr>
          <p:nvPr/>
        </p:nvPicPr>
        <p:blipFill>
          <a:blip r:embed="rId3"/>
          <a:stretch>
            <a:fillRect/>
          </a:stretch>
        </p:blipFill>
        <p:spPr>
          <a:xfrm>
            <a:off x="897543" y="1001674"/>
            <a:ext cx="3365895" cy="2827072"/>
          </a:xfrm>
          <a:prstGeom prst="rect">
            <a:avLst/>
          </a:prstGeom>
        </p:spPr>
      </p:pic>
      <p:sp>
        <p:nvSpPr>
          <p:cNvPr id="17" name="Rectangle 16">
            <a:extLst>
              <a:ext uri="{FF2B5EF4-FFF2-40B4-BE49-F238E27FC236}">
                <a16:creationId xmlns:a16="http://schemas.microsoft.com/office/drawing/2014/main" id="{3B6B2B2C-6D09-7BC8-DBAB-CEEB73470575}"/>
              </a:ext>
            </a:extLst>
          </p:cNvPr>
          <p:cNvSpPr/>
          <p:nvPr/>
        </p:nvSpPr>
        <p:spPr>
          <a:xfrm>
            <a:off x="826791" y="3361960"/>
            <a:ext cx="3563908" cy="292154"/>
          </a:xfrm>
          <a:prstGeom prst="rect">
            <a:avLst/>
          </a:prstGeom>
          <a:noFill/>
          <a:ln w="38100">
            <a:solidFill>
              <a:srgbClr val="FF6E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4C58C1C0-1D0E-AF9F-4306-F887DAE86B9E}"/>
              </a:ext>
            </a:extLst>
          </p:cNvPr>
          <p:cNvPicPr>
            <a:picLocks noChangeAspect="1"/>
          </p:cNvPicPr>
          <p:nvPr/>
        </p:nvPicPr>
        <p:blipFill>
          <a:blip r:embed="rId4"/>
          <a:stretch>
            <a:fillRect/>
          </a:stretch>
        </p:blipFill>
        <p:spPr>
          <a:xfrm>
            <a:off x="5050362" y="1043665"/>
            <a:ext cx="3404739" cy="2063552"/>
          </a:xfrm>
          <a:prstGeom prst="rect">
            <a:avLst/>
          </a:prstGeom>
        </p:spPr>
      </p:pic>
      <p:pic>
        <p:nvPicPr>
          <p:cNvPr id="26" name="Picture 25">
            <a:extLst>
              <a:ext uri="{FF2B5EF4-FFF2-40B4-BE49-F238E27FC236}">
                <a16:creationId xmlns:a16="http://schemas.microsoft.com/office/drawing/2014/main" id="{8E8B12BA-50D1-3E77-E9D7-38D0B2F9397B}"/>
              </a:ext>
            </a:extLst>
          </p:cNvPr>
          <p:cNvPicPr>
            <a:picLocks noChangeAspect="1"/>
          </p:cNvPicPr>
          <p:nvPr/>
        </p:nvPicPr>
        <p:blipFill>
          <a:blip r:embed="rId5"/>
          <a:stretch>
            <a:fillRect/>
          </a:stretch>
        </p:blipFill>
        <p:spPr>
          <a:xfrm>
            <a:off x="5050362" y="3185569"/>
            <a:ext cx="3900473" cy="1340251"/>
          </a:xfrm>
          <a:prstGeom prst="rect">
            <a:avLst/>
          </a:prstGeom>
        </p:spPr>
      </p:pic>
      <p:sp>
        <p:nvSpPr>
          <p:cNvPr id="28" name="TextBox 27">
            <a:extLst>
              <a:ext uri="{FF2B5EF4-FFF2-40B4-BE49-F238E27FC236}">
                <a16:creationId xmlns:a16="http://schemas.microsoft.com/office/drawing/2014/main" id="{AF3F31E9-0C71-ADFB-830E-B8D478B9DD92}"/>
              </a:ext>
            </a:extLst>
          </p:cNvPr>
          <p:cNvSpPr txBox="1"/>
          <p:nvPr/>
        </p:nvSpPr>
        <p:spPr>
          <a:xfrm>
            <a:off x="8978128" y="3266367"/>
            <a:ext cx="2559601" cy="830997"/>
          </a:xfrm>
          <a:prstGeom prst="rect">
            <a:avLst/>
          </a:prstGeom>
          <a:noFill/>
        </p:spPr>
        <p:txBody>
          <a:bodyPr wrap="square" rtlCol="0">
            <a:spAutoFit/>
          </a:bodyPr>
          <a:lstStyle/>
          <a:p>
            <a:r>
              <a:rPr lang="en-US" sz="1600" dirty="0">
                <a:solidFill>
                  <a:srgbClr val="FF6E00"/>
                </a:solidFill>
              </a:rPr>
              <a:t>2. Builds our Angular frontend into the www-root folder.</a:t>
            </a:r>
          </a:p>
        </p:txBody>
      </p:sp>
      <p:cxnSp>
        <p:nvCxnSpPr>
          <p:cNvPr id="32" name="Elbow Connector 31">
            <a:extLst>
              <a:ext uri="{FF2B5EF4-FFF2-40B4-BE49-F238E27FC236}">
                <a16:creationId xmlns:a16="http://schemas.microsoft.com/office/drawing/2014/main" id="{E3A409F1-D108-9219-ED33-5AB02833C0A0}"/>
              </a:ext>
            </a:extLst>
          </p:cNvPr>
          <p:cNvCxnSpPr>
            <a:cxnSpLocks/>
            <a:stCxn id="17" idx="3"/>
            <a:endCxn id="9" idx="1"/>
          </p:cNvCxnSpPr>
          <p:nvPr/>
        </p:nvCxnSpPr>
        <p:spPr>
          <a:xfrm flipV="1">
            <a:off x="4390699" y="2075441"/>
            <a:ext cx="659663" cy="1432596"/>
          </a:xfrm>
          <a:prstGeom prst="bentConnector3">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F22134E3-AD82-29FA-92B4-4F4BFA3C5641}"/>
              </a:ext>
            </a:extLst>
          </p:cNvPr>
          <p:cNvCxnSpPr>
            <a:cxnSpLocks/>
            <a:stCxn id="17" idx="3"/>
            <a:endCxn id="26" idx="1"/>
          </p:cNvCxnSpPr>
          <p:nvPr/>
        </p:nvCxnSpPr>
        <p:spPr>
          <a:xfrm>
            <a:off x="4390699" y="3508037"/>
            <a:ext cx="659663" cy="347658"/>
          </a:xfrm>
          <a:prstGeom prst="bentConnector3">
            <a:avLst>
              <a:gd name="adj1" fmla="val 50000"/>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A6E99BC3-630F-E0E9-E385-62FE2D0EC096}"/>
              </a:ext>
            </a:extLst>
          </p:cNvPr>
          <p:cNvPicPr>
            <a:picLocks noChangeAspect="1"/>
          </p:cNvPicPr>
          <p:nvPr/>
        </p:nvPicPr>
        <p:blipFill>
          <a:blip r:embed="rId6"/>
          <a:stretch>
            <a:fillRect/>
          </a:stretch>
        </p:blipFill>
        <p:spPr>
          <a:xfrm>
            <a:off x="5050362" y="4621566"/>
            <a:ext cx="3373820" cy="1014683"/>
          </a:xfrm>
          <a:prstGeom prst="rect">
            <a:avLst/>
          </a:prstGeom>
        </p:spPr>
      </p:pic>
      <p:cxnSp>
        <p:nvCxnSpPr>
          <p:cNvPr id="38" name="Elbow Connector 37">
            <a:extLst>
              <a:ext uri="{FF2B5EF4-FFF2-40B4-BE49-F238E27FC236}">
                <a16:creationId xmlns:a16="http://schemas.microsoft.com/office/drawing/2014/main" id="{9B3EC521-3230-CC90-8B35-4B72868A7FC0}"/>
              </a:ext>
            </a:extLst>
          </p:cNvPr>
          <p:cNvCxnSpPr>
            <a:cxnSpLocks/>
            <a:stCxn id="17" idx="3"/>
            <a:endCxn id="36" idx="1"/>
          </p:cNvCxnSpPr>
          <p:nvPr/>
        </p:nvCxnSpPr>
        <p:spPr>
          <a:xfrm>
            <a:off x="4390699" y="3508037"/>
            <a:ext cx="659663" cy="1620871"/>
          </a:xfrm>
          <a:prstGeom prst="bentConnector3">
            <a:avLst>
              <a:gd name="adj1" fmla="val 50000"/>
            </a:avLst>
          </a:prstGeom>
          <a:ln w="38100">
            <a:solidFill>
              <a:srgbClr val="FF6E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7A5EE70-DB61-8E4A-4CD0-313C5BF0E9B3}"/>
              </a:ext>
            </a:extLst>
          </p:cNvPr>
          <p:cNvSpPr txBox="1"/>
          <p:nvPr/>
        </p:nvSpPr>
        <p:spPr>
          <a:xfrm>
            <a:off x="8978128" y="4760516"/>
            <a:ext cx="2559601" cy="830997"/>
          </a:xfrm>
          <a:prstGeom prst="rect">
            <a:avLst/>
          </a:prstGeom>
          <a:noFill/>
        </p:spPr>
        <p:txBody>
          <a:bodyPr wrap="square" rtlCol="0">
            <a:spAutoFit/>
          </a:bodyPr>
          <a:lstStyle/>
          <a:p>
            <a:r>
              <a:rPr lang="en-US" sz="1600" dirty="0">
                <a:solidFill>
                  <a:srgbClr val="FF6E00"/>
                </a:solidFill>
              </a:rPr>
              <a:t>3. Builds ASP.NET with the www-root and runs the application!</a:t>
            </a:r>
          </a:p>
        </p:txBody>
      </p:sp>
    </p:spTree>
    <p:extLst>
      <p:ext uri="{BB962C8B-B14F-4D97-AF65-F5344CB8AC3E}">
        <p14:creationId xmlns:p14="http://schemas.microsoft.com/office/powerpoint/2010/main" val="264696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A6A4D-E628-2BE7-2F6C-3076638E7A4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5A87986-0478-BE21-6F60-44EEDF6D8567}"/>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3" name="TextBox 2">
            <a:extLst>
              <a:ext uri="{FF2B5EF4-FFF2-40B4-BE49-F238E27FC236}">
                <a16:creationId xmlns:a16="http://schemas.microsoft.com/office/drawing/2014/main" id="{3104833C-4895-559B-8B04-D3C5ED157374}"/>
              </a:ext>
            </a:extLst>
          </p:cNvPr>
          <p:cNvSpPr txBox="1"/>
          <p:nvPr/>
        </p:nvSpPr>
        <p:spPr>
          <a:xfrm>
            <a:off x="393933" y="340551"/>
            <a:ext cx="2172582" cy="400110"/>
          </a:xfrm>
          <a:prstGeom prst="rect">
            <a:avLst/>
          </a:prstGeom>
          <a:noFill/>
        </p:spPr>
        <p:txBody>
          <a:bodyPr wrap="none" rtlCol="0">
            <a:spAutoFit/>
          </a:bodyPr>
          <a:lstStyle/>
          <a:p>
            <a:r>
              <a:rPr lang="en-US" sz="2000" dirty="0">
                <a:solidFill>
                  <a:srgbClr val="FFC000"/>
                </a:solidFill>
                <a:latin typeface="+mj-lt"/>
              </a:rPr>
              <a:t>Development Environment</a:t>
            </a:r>
          </a:p>
        </p:txBody>
      </p:sp>
      <p:sp>
        <p:nvSpPr>
          <p:cNvPr id="14" name="Footer Placeholder 13">
            <a:extLst>
              <a:ext uri="{FF2B5EF4-FFF2-40B4-BE49-F238E27FC236}">
                <a16:creationId xmlns:a16="http://schemas.microsoft.com/office/drawing/2014/main" id="{C9C34E41-5816-9631-FCE8-9169D9DB3834}"/>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62DEA1B7-3DC0-F7C4-F689-810307687175}"/>
              </a:ext>
            </a:extLst>
          </p:cNvPr>
          <p:cNvSpPr>
            <a:spLocks noGrp="1"/>
          </p:cNvSpPr>
          <p:nvPr>
            <p:ph type="sldNum" sz="quarter" idx="12"/>
          </p:nvPr>
        </p:nvSpPr>
        <p:spPr/>
        <p:txBody>
          <a:bodyPr/>
          <a:lstStyle/>
          <a:p>
            <a:fld id="{D813B180-57A2-EE42-AC5D-20103D60EFB9}" type="slidenum">
              <a:rPr lang="en-US" smtClean="0"/>
              <a:t>7</a:t>
            </a:fld>
            <a:endParaRPr lang="en-US"/>
          </a:p>
        </p:txBody>
      </p:sp>
      <p:pic>
        <p:nvPicPr>
          <p:cNvPr id="4" name="Picture 3">
            <a:extLst>
              <a:ext uri="{FF2B5EF4-FFF2-40B4-BE49-F238E27FC236}">
                <a16:creationId xmlns:a16="http://schemas.microsoft.com/office/drawing/2014/main" id="{5EC88E7C-6FB0-6BCF-89D1-C02E935E0172}"/>
              </a:ext>
            </a:extLst>
          </p:cNvPr>
          <p:cNvPicPr>
            <a:picLocks noChangeAspect="1"/>
          </p:cNvPicPr>
          <p:nvPr/>
        </p:nvPicPr>
        <p:blipFill>
          <a:blip r:embed="rId3"/>
          <a:stretch>
            <a:fillRect/>
          </a:stretch>
        </p:blipFill>
        <p:spPr>
          <a:xfrm>
            <a:off x="1032642" y="1039960"/>
            <a:ext cx="7772400" cy="1375646"/>
          </a:xfrm>
          <a:prstGeom prst="rect">
            <a:avLst/>
          </a:prstGeom>
        </p:spPr>
      </p:pic>
      <p:pic>
        <p:nvPicPr>
          <p:cNvPr id="5" name="Picture 4">
            <a:extLst>
              <a:ext uri="{FF2B5EF4-FFF2-40B4-BE49-F238E27FC236}">
                <a16:creationId xmlns:a16="http://schemas.microsoft.com/office/drawing/2014/main" id="{F4567AAD-CCC8-BB7F-356B-E21A8B9D0AD1}"/>
              </a:ext>
            </a:extLst>
          </p:cNvPr>
          <p:cNvPicPr>
            <a:picLocks noChangeAspect="1"/>
          </p:cNvPicPr>
          <p:nvPr/>
        </p:nvPicPr>
        <p:blipFill>
          <a:blip r:embed="rId4"/>
          <a:srcRect l="8509" r="7012"/>
          <a:stretch/>
        </p:blipFill>
        <p:spPr>
          <a:xfrm>
            <a:off x="3644462" y="2464234"/>
            <a:ext cx="5160580" cy="4006470"/>
          </a:xfrm>
          <a:prstGeom prst="rect">
            <a:avLst/>
          </a:prstGeom>
        </p:spPr>
      </p:pic>
      <p:sp>
        <p:nvSpPr>
          <p:cNvPr id="6" name="Rounded Rectangle 5">
            <a:extLst>
              <a:ext uri="{FF2B5EF4-FFF2-40B4-BE49-F238E27FC236}">
                <a16:creationId xmlns:a16="http://schemas.microsoft.com/office/drawing/2014/main" id="{FD1B7D87-72AF-236D-57E3-F53D9586372B}"/>
              </a:ext>
            </a:extLst>
          </p:cNvPr>
          <p:cNvSpPr/>
          <p:nvPr/>
        </p:nvSpPr>
        <p:spPr>
          <a:xfrm>
            <a:off x="1032642" y="2863501"/>
            <a:ext cx="2028820" cy="113099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0E65D0-D0B9-E4B4-1C1C-9DCCFBEB5A29}"/>
              </a:ext>
            </a:extLst>
          </p:cNvPr>
          <p:cNvSpPr txBox="1"/>
          <p:nvPr/>
        </p:nvSpPr>
        <p:spPr>
          <a:xfrm>
            <a:off x="1157673" y="3074870"/>
            <a:ext cx="1980495" cy="646331"/>
          </a:xfrm>
          <a:prstGeom prst="rect">
            <a:avLst/>
          </a:prstGeom>
          <a:noFill/>
        </p:spPr>
        <p:txBody>
          <a:bodyPr wrap="square" rtlCol="0">
            <a:spAutoFit/>
          </a:bodyPr>
          <a:lstStyle/>
          <a:p>
            <a:r>
              <a:rPr lang="en-US" dirty="0"/>
              <a:t>Deployed locally and ready to test!</a:t>
            </a:r>
          </a:p>
        </p:txBody>
      </p:sp>
    </p:spTree>
    <p:extLst>
      <p:ext uri="{BB962C8B-B14F-4D97-AF65-F5344CB8AC3E}">
        <p14:creationId xmlns:p14="http://schemas.microsoft.com/office/powerpoint/2010/main" val="318015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EAF11-1827-052D-E165-27C5A05BA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E3CB7-4DBC-CF32-7D08-AD4DF5A19B7B}"/>
              </a:ext>
            </a:extLst>
          </p:cNvPr>
          <p:cNvSpPr>
            <a:spLocks noGrp="1"/>
          </p:cNvSpPr>
          <p:nvPr>
            <p:ph type="title"/>
          </p:nvPr>
        </p:nvSpPr>
        <p:spPr/>
        <p:txBody>
          <a:bodyPr/>
          <a:lstStyle/>
          <a:p>
            <a:r>
              <a:rPr lang="en-US" dirty="0"/>
              <a:t>02 – PRODUCTION ENVIRONMENT</a:t>
            </a:r>
          </a:p>
        </p:txBody>
      </p:sp>
      <p:sp>
        <p:nvSpPr>
          <p:cNvPr id="10" name="TextBox 9">
            <a:extLst>
              <a:ext uri="{FF2B5EF4-FFF2-40B4-BE49-F238E27FC236}">
                <a16:creationId xmlns:a16="http://schemas.microsoft.com/office/drawing/2014/main" id="{4974DF71-214B-2D94-F3AF-4881E6553550}"/>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8D6C0A7D-1C5F-2E37-0436-958E9FB82E4D}"/>
              </a:ext>
            </a:extLst>
          </p:cNvPr>
          <p:cNvSpPr/>
          <p:nvPr/>
        </p:nvSpPr>
        <p:spPr>
          <a:xfrm>
            <a:off x="1024128" y="1901675"/>
            <a:ext cx="9720072" cy="423976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6A06871-20AE-CD80-D9BB-A53A87C2B49C}"/>
              </a:ext>
            </a:extLst>
          </p:cNvPr>
          <p:cNvSpPr txBox="1"/>
          <p:nvPr/>
        </p:nvSpPr>
        <p:spPr>
          <a:xfrm>
            <a:off x="1442785" y="2068206"/>
            <a:ext cx="8957360" cy="369332"/>
          </a:xfrm>
          <a:prstGeom prst="rect">
            <a:avLst/>
          </a:prstGeom>
          <a:noFill/>
        </p:spPr>
        <p:txBody>
          <a:bodyPr wrap="square" rtlCol="0">
            <a:spAutoFit/>
          </a:bodyPr>
          <a:lstStyle/>
          <a:p>
            <a:r>
              <a:rPr lang="en-US" dirty="0"/>
              <a:t>There are two primary components to the HourMap production environment: </a:t>
            </a:r>
          </a:p>
        </p:txBody>
      </p:sp>
      <p:sp>
        <p:nvSpPr>
          <p:cNvPr id="8" name="TextBox 7">
            <a:extLst>
              <a:ext uri="{FF2B5EF4-FFF2-40B4-BE49-F238E27FC236}">
                <a16:creationId xmlns:a16="http://schemas.microsoft.com/office/drawing/2014/main" id="{636F0815-1BA9-15FC-2E6D-A44AF074F4D6}"/>
              </a:ext>
            </a:extLst>
          </p:cNvPr>
          <p:cNvSpPr txBox="1"/>
          <p:nvPr/>
        </p:nvSpPr>
        <p:spPr>
          <a:xfrm>
            <a:off x="7242904" y="2920972"/>
            <a:ext cx="2715490" cy="1323439"/>
          </a:xfrm>
          <a:prstGeom prst="rect">
            <a:avLst/>
          </a:prstGeom>
          <a:noFill/>
        </p:spPr>
        <p:txBody>
          <a:bodyPr wrap="square" rtlCol="0">
            <a:spAutoFit/>
          </a:bodyPr>
          <a:lstStyle/>
          <a:p>
            <a:r>
              <a:rPr lang="en-US" sz="1600" b="1" i="0" dirty="0">
                <a:solidFill>
                  <a:schemeClr val="accent2"/>
                </a:solidFill>
                <a:effectLst/>
                <a:latin typeface="Tw Cen MT" panose="020B0602020104020603" pitchFamily="34" charset="77"/>
              </a:rPr>
              <a:t>Azure SQL Database</a:t>
            </a:r>
            <a:endParaRPr lang="en-US" sz="1600" b="0" i="0" dirty="0">
              <a:effectLst/>
              <a:latin typeface="Tw Cen MT" panose="020B0602020104020603" pitchFamily="34" charset="77"/>
            </a:endParaRPr>
          </a:p>
          <a:p>
            <a:r>
              <a:rPr lang="en-US" sz="1600" b="0" i="0" dirty="0">
                <a:effectLst/>
                <a:latin typeface="Tw Cen MT" panose="020B0602020104020603" pitchFamily="34" charset="77"/>
              </a:rPr>
              <a:t>“…platform as a service (PaaS) database engine that handles most of the database management functions”</a:t>
            </a:r>
            <a:endParaRPr lang="en-US" sz="1600" dirty="0">
              <a:latin typeface="Tw Cen MT" panose="020B0602020104020603" pitchFamily="34" charset="77"/>
            </a:endParaRPr>
          </a:p>
        </p:txBody>
      </p:sp>
      <p:sp>
        <p:nvSpPr>
          <p:cNvPr id="9" name="Footer Placeholder 8">
            <a:extLst>
              <a:ext uri="{FF2B5EF4-FFF2-40B4-BE49-F238E27FC236}">
                <a16:creationId xmlns:a16="http://schemas.microsoft.com/office/drawing/2014/main" id="{0BC25198-EEAE-F749-490A-DC6FD29A1880}"/>
              </a:ext>
            </a:extLst>
          </p:cNvPr>
          <p:cNvSpPr>
            <a:spLocks noGrp="1"/>
          </p:cNvSpPr>
          <p:nvPr>
            <p:ph type="ftr" sz="quarter" idx="11"/>
          </p:nvPr>
        </p:nvSpPr>
        <p:spPr/>
        <p:txBody>
          <a:bodyPr/>
          <a:lstStyle/>
          <a:p>
            <a:r>
              <a:rPr lang="en-US" dirty="0"/>
              <a:t>Deployment</a:t>
            </a:r>
          </a:p>
        </p:txBody>
      </p:sp>
      <p:sp>
        <p:nvSpPr>
          <p:cNvPr id="11" name="Slide Number Placeholder 10">
            <a:extLst>
              <a:ext uri="{FF2B5EF4-FFF2-40B4-BE49-F238E27FC236}">
                <a16:creationId xmlns:a16="http://schemas.microsoft.com/office/drawing/2014/main" id="{8C7C2FC7-E130-336C-BFAB-141AEFF83902}"/>
              </a:ext>
            </a:extLst>
          </p:cNvPr>
          <p:cNvSpPr>
            <a:spLocks noGrp="1"/>
          </p:cNvSpPr>
          <p:nvPr>
            <p:ph type="sldNum" sz="quarter" idx="12"/>
          </p:nvPr>
        </p:nvSpPr>
        <p:spPr/>
        <p:txBody>
          <a:bodyPr/>
          <a:lstStyle/>
          <a:p>
            <a:fld id="{D813B180-57A2-EE42-AC5D-20103D60EFB9}" type="slidenum">
              <a:rPr lang="en-US" smtClean="0"/>
              <a:t>8</a:t>
            </a:fld>
            <a:endParaRPr lang="en-US"/>
          </a:p>
        </p:txBody>
      </p:sp>
      <p:pic>
        <p:nvPicPr>
          <p:cNvPr id="1026" name="Picture 2" descr="Azure App Service · GitHub">
            <a:extLst>
              <a:ext uri="{FF2B5EF4-FFF2-40B4-BE49-F238E27FC236}">
                <a16:creationId xmlns:a16="http://schemas.microsoft.com/office/drawing/2014/main" id="{976440FD-A83D-9550-13BF-8962D5258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046" y="2931778"/>
            <a:ext cx="1279675" cy="12796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Database (generic) | Microsoft Azure Color">
            <a:extLst>
              <a:ext uri="{FF2B5EF4-FFF2-40B4-BE49-F238E27FC236}">
                <a16:creationId xmlns:a16="http://schemas.microsoft.com/office/drawing/2014/main" id="{F2EE69F7-3390-6DEB-BCB9-9572A4CA5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229" y="2902647"/>
            <a:ext cx="1279675" cy="1279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FAA34B-32FF-357B-73B4-8A85D6CC6FC2}"/>
              </a:ext>
            </a:extLst>
          </p:cNvPr>
          <p:cNvSpPr txBox="1"/>
          <p:nvPr/>
        </p:nvSpPr>
        <p:spPr>
          <a:xfrm>
            <a:off x="3003688" y="2957276"/>
            <a:ext cx="2715490" cy="1323439"/>
          </a:xfrm>
          <a:prstGeom prst="rect">
            <a:avLst/>
          </a:prstGeom>
          <a:noFill/>
        </p:spPr>
        <p:txBody>
          <a:bodyPr wrap="square" rtlCol="0">
            <a:spAutoFit/>
          </a:bodyPr>
          <a:lstStyle/>
          <a:p>
            <a:r>
              <a:rPr lang="en-US" sz="1600" b="1" i="0" dirty="0">
                <a:solidFill>
                  <a:schemeClr val="accent2"/>
                </a:solidFill>
                <a:effectLst/>
                <a:latin typeface="Tw Cen MT" panose="020B0602020104020603" pitchFamily="34" charset="77"/>
              </a:rPr>
              <a:t>Azure App Services</a:t>
            </a:r>
          </a:p>
          <a:p>
            <a:r>
              <a:rPr lang="en-US" sz="1600" b="0" i="0" dirty="0">
                <a:effectLst/>
                <a:latin typeface="Tw Cen MT" panose="020B0602020104020603" pitchFamily="34" charset="77"/>
              </a:rPr>
              <a:t>“…an HTTP-based service for hosting web applications, REST APIs, and mobile back ends.”</a:t>
            </a:r>
          </a:p>
          <a:p>
            <a:endParaRPr lang="en-US" sz="1600" dirty="0">
              <a:latin typeface="Tw Cen MT" panose="020B0602020104020603" pitchFamily="34" charset="77"/>
            </a:endParaRPr>
          </a:p>
        </p:txBody>
      </p:sp>
      <p:sp>
        <p:nvSpPr>
          <p:cNvPr id="12" name="TextBox 11">
            <a:extLst>
              <a:ext uri="{FF2B5EF4-FFF2-40B4-BE49-F238E27FC236}">
                <a16:creationId xmlns:a16="http://schemas.microsoft.com/office/drawing/2014/main" id="{0063E40D-B7AC-42BA-89DC-5F056AEA9AF5}"/>
              </a:ext>
            </a:extLst>
          </p:cNvPr>
          <p:cNvSpPr txBox="1"/>
          <p:nvPr/>
        </p:nvSpPr>
        <p:spPr>
          <a:xfrm>
            <a:off x="2932107" y="4126826"/>
            <a:ext cx="3010101" cy="307777"/>
          </a:xfrm>
          <a:prstGeom prst="rect">
            <a:avLst/>
          </a:prstGeom>
          <a:noFill/>
        </p:spPr>
        <p:txBody>
          <a:bodyPr wrap="square">
            <a:spAutoFit/>
          </a:bodyPr>
          <a:lstStyle/>
          <a:p>
            <a:r>
              <a:rPr lang="en-US" sz="1400" b="1" dirty="0">
                <a:solidFill>
                  <a:srgbClr val="FF6E00"/>
                </a:solidFill>
                <a:hlinkClick r:id="rId4">
                  <a:extLst>
                    <a:ext uri="{A12FA001-AC4F-418D-AE19-62706E023703}">
                      <ahyp:hlinkClr xmlns:ahyp="http://schemas.microsoft.com/office/drawing/2018/hyperlinkcolor" val="tx"/>
                    </a:ext>
                  </a:extLst>
                </a:hlinkClick>
              </a:rPr>
              <a:t>Microsoft Learn - Azure App Service</a:t>
            </a:r>
            <a:r>
              <a:rPr lang="en-US" sz="1400" b="1" dirty="0">
                <a:solidFill>
                  <a:srgbClr val="FF6E00"/>
                </a:solidFill>
              </a:rPr>
              <a:t>s</a:t>
            </a:r>
          </a:p>
        </p:txBody>
      </p:sp>
      <p:sp>
        <p:nvSpPr>
          <p:cNvPr id="13" name="TextBox 12">
            <a:extLst>
              <a:ext uri="{FF2B5EF4-FFF2-40B4-BE49-F238E27FC236}">
                <a16:creationId xmlns:a16="http://schemas.microsoft.com/office/drawing/2014/main" id="{C7CFB277-9D91-861C-FF6C-42C33874B67D}"/>
              </a:ext>
            </a:extLst>
          </p:cNvPr>
          <p:cNvSpPr txBox="1"/>
          <p:nvPr/>
        </p:nvSpPr>
        <p:spPr>
          <a:xfrm>
            <a:off x="7242904" y="4182322"/>
            <a:ext cx="3106921" cy="307777"/>
          </a:xfrm>
          <a:prstGeom prst="rect">
            <a:avLst/>
          </a:prstGeom>
          <a:noFill/>
        </p:spPr>
        <p:txBody>
          <a:bodyPr wrap="square">
            <a:spAutoFit/>
          </a:bodyPr>
          <a:lstStyle/>
          <a:p>
            <a:r>
              <a:rPr lang="en-US" sz="1400" b="1" dirty="0">
                <a:solidFill>
                  <a:srgbClr val="FF6E00"/>
                </a:solidFill>
                <a:hlinkClick r:id="rId5">
                  <a:extLst>
                    <a:ext uri="{A12FA001-AC4F-418D-AE19-62706E023703}">
                      <ahyp:hlinkClr xmlns:ahyp="http://schemas.microsoft.com/office/drawing/2018/hyperlinkcolor" val="tx"/>
                    </a:ext>
                  </a:extLst>
                </a:hlinkClick>
              </a:rPr>
              <a:t>Microsoft Learn - Azure SQL Database</a:t>
            </a:r>
            <a:endParaRPr lang="en-US" sz="1400" b="1" dirty="0">
              <a:solidFill>
                <a:srgbClr val="FF6E00"/>
              </a:solidFill>
            </a:endParaRPr>
          </a:p>
        </p:txBody>
      </p:sp>
      <p:sp>
        <p:nvSpPr>
          <p:cNvPr id="15" name="Left Brace 14">
            <a:extLst>
              <a:ext uri="{FF2B5EF4-FFF2-40B4-BE49-F238E27FC236}">
                <a16:creationId xmlns:a16="http://schemas.microsoft.com/office/drawing/2014/main" id="{C535D8BD-B494-4D61-0E67-7B11F8833685}"/>
              </a:ext>
            </a:extLst>
          </p:cNvPr>
          <p:cNvSpPr/>
          <p:nvPr/>
        </p:nvSpPr>
        <p:spPr>
          <a:xfrm rot="5400000" flipH="1" flipV="1">
            <a:off x="3552537" y="2570448"/>
            <a:ext cx="525517" cy="425382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96B3E507-C8EC-D405-6B55-CA14A7202525}"/>
              </a:ext>
            </a:extLst>
          </p:cNvPr>
          <p:cNvSpPr/>
          <p:nvPr/>
        </p:nvSpPr>
        <p:spPr>
          <a:xfrm rot="5400000" flipH="1" flipV="1">
            <a:off x="7960154" y="2570448"/>
            <a:ext cx="525517" cy="425382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B22F575-FA08-CEA8-48E0-C2B79A0C27F3}"/>
              </a:ext>
            </a:extLst>
          </p:cNvPr>
          <p:cNvSpPr txBox="1"/>
          <p:nvPr/>
        </p:nvSpPr>
        <p:spPr>
          <a:xfrm>
            <a:off x="2098925" y="5029022"/>
            <a:ext cx="3432740" cy="338554"/>
          </a:xfrm>
          <a:prstGeom prst="rect">
            <a:avLst/>
          </a:prstGeom>
          <a:noFill/>
        </p:spPr>
        <p:txBody>
          <a:bodyPr wrap="square" rtlCol="0">
            <a:spAutoFit/>
          </a:bodyPr>
          <a:lstStyle/>
          <a:p>
            <a:r>
              <a:rPr lang="en-US" sz="1600" b="1" i="0" dirty="0">
                <a:solidFill>
                  <a:schemeClr val="accent2"/>
                </a:solidFill>
                <a:effectLst/>
                <a:latin typeface="Tw Cen MT" panose="020B0602020104020603" pitchFamily="34" charset="77"/>
              </a:rPr>
              <a:t>Where we deploy our compiled code.</a:t>
            </a:r>
            <a:endParaRPr lang="en-US" sz="1600" dirty="0">
              <a:latin typeface="Tw Cen MT" panose="020B0602020104020603" pitchFamily="34" charset="77"/>
            </a:endParaRPr>
          </a:p>
        </p:txBody>
      </p:sp>
      <p:sp>
        <p:nvSpPr>
          <p:cNvPr id="19" name="TextBox 18">
            <a:extLst>
              <a:ext uri="{FF2B5EF4-FFF2-40B4-BE49-F238E27FC236}">
                <a16:creationId xmlns:a16="http://schemas.microsoft.com/office/drawing/2014/main" id="{8006550C-ED52-A0DC-9D9D-BC979D4009E2}"/>
              </a:ext>
            </a:extLst>
          </p:cNvPr>
          <p:cNvSpPr txBox="1"/>
          <p:nvPr/>
        </p:nvSpPr>
        <p:spPr>
          <a:xfrm>
            <a:off x="6884736" y="5024355"/>
            <a:ext cx="2676351" cy="338554"/>
          </a:xfrm>
          <a:prstGeom prst="rect">
            <a:avLst/>
          </a:prstGeom>
          <a:noFill/>
        </p:spPr>
        <p:txBody>
          <a:bodyPr wrap="square" rtlCol="0">
            <a:spAutoFit/>
          </a:bodyPr>
          <a:lstStyle/>
          <a:p>
            <a:r>
              <a:rPr lang="en-US" sz="1600" b="1" i="0" dirty="0">
                <a:solidFill>
                  <a:schemeClr val="accent2"/>
                </a:solidFill>
                <a:effectLst/>
                <a:latin typeface="Tw Cen MT" panose="020B0602020104020603" pitchFamily="34" charset="77"/>
              </a:rPr>
              <a:t>Where we host our database.</a:t>
            </a:r>
            <a:endParaRPr lang="en-US" sz="1600" dirty="0">
              <a:latin typeface="Tw Cen MT" panose="020B0602020104020603" pitchFamily="34" charset="77"/>
            </a:endParaRPr>
          </a:p>
        </p:txBody>
      </p:sp>
    </p:spTree>
    <p:extLst>
      <p:ext uri="{BB962C8B-B14F-4D97-AF65-F5344CB8AC3E}">
        <p14:creationId xmlns:p14="http://schemas.microsoft.com/office/powerpoint/2010/main" val="24669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F23E9-B1AE-B7A2-E615-0D12ED0F9C6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57139A0-CC86-0559-D196-D327AF43A6C8}"/>
              </a:ext>
            </a:extLst>
          </p:cNvPr>
          <p:cNvSpPr txBox="1"/>
          <p:nvPr/>
        </p:nvSpPr>
        <p:spPr>
          <a:xfrm>
            <a:off x="109728" y="79538"/>
            <a:ext cx="2814297" cy="369332"/>
          </a:xfrm>
          <a:prstGeom prst="rect">
            <a:avLst/>
          </a:prstGeom>
          <a:noFill/>
        </p:spPr>
        <p:txBody>
          <a:bodyPr wrap="none" rtlCol="0">
            <a:spAutoFit/>
          </a:bodyPr>
          <a:lstStyle/>
          <a:p>
            <a:r>
              <a:rPr lang="en-US" b="1" dirty="0">
                <a:solidFill>
                  <a:srgbClr val="FF6E00"/>
                </a:solidFill>
              </a:rPr>
              <a:t>HOURMAP – DEPLOYMENT</a:t>
            </a:r>
          </a:p>
        </p:txBody>
      </p:sp>
      <p:sp>
        <p:nvSpPr>
          <p:cNvPr id="22" name="Rounded Rectangle 21">
            <a:extLst>
              <a:ext uri="{FF2B5EF4-FFF2-40B4-BE49-F238E27FC236}">
                <a16:creationId xmlns:a16="http://schemas.microsoft.com/office/drawing/2014/main" id="{5862BA92-0FA4-E435-29B8-DD7583F9BA58}"/>
              </a:ext>
            </a:extLst>
          </p:cNvPr>
          <p:cNvSpPr/>
          <p:nvPr/>
        </p:nvSpPr>
        <p:spPr>
          <a:xfrm>
            <a:off x="4621864" y="3548863"/>
            <a:ext cx="4314531" cy="2572738"/>
          </a:xfrm>
          <a:prstGeom prst="roundRect">
            <a:avLst/>
          </a:prstGeom>
          <a:noFill/>
          <a:ln>
            <a:solidFill>
              <a:srgbClr val="FF6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0168A0-C82F-9325-997F-078E4B4EE162}"/>
              </a:ext>
            </a:extLst>
          </p:cNvPr>
          <p:cNvSpPr txBox="1"/>
          <p:nvPr/>
        </p:nvSpPr>
        <p:spPr>
          <a:xfrm>
            <a:off x="393933" y="340551"/>
            <a:ext cx="1975156" cy="400110"/>
          </a:xfrm>
          <a:prstGeom prst="rect">
            <a:avLst/>
          </a:prstGeom>
          <a:noFill/>
        </p:spPr>
        <p:txBody>
          <a:bodyPr wrap="none" rtlCol="0">
            <a:spAutoFit/>
          </a:bodyPr>
          <a:lstStyle/>
          <a:p>
            <a:r>
              <a:rPr lang="en-US" sz="2000" dirty="0">
                <a:solidFill>
                  <a:srgbClr val="FFC000"/>
                </a:solidFill>
                <a:latin typeface="+mj-lt"/>
              </a:rPr>
              <a:t>Production Environment</a:t>
            </a:r>
          </a:p>
        </p:txBody>
      </p:sp>
      <p:sp>
        <p:nvSpPr>
          <p:cNvPr id="8" name="TextBox 7">
            <a:extLst>
              <a:ext uri="{FF2B5EF4-FFF2-40B4-BE49-F238E27FC236}">
                <a16:creationId xmlns:a16="http://schemas.microsoft.com/office/drawing/2014/main" id="{90FE601F-6CFC-391A-4FAC-13C25D11E338}"/>
              </a:ext>
            </a:extLst>
          </p:cNvPr>
          <p:cNvSpPr txBox="1"/>
          <p:nvPr/>
        </p:nvSpPr>
        <p:spPr>
          <a:xfrm>
            <a:off x="4791214" y="3819569"/>
            <a:ext cx="4157131" cy="2031325"/>
          </a:xfrm>
          <a:prstGeom prst="rect">
            <a:avLst/>
          </a:prstGeom>
          <a:noFill/>
        </p:spPr>
        <p:txBody>
          <a:bodyPr wrap="square" rtlCol="0">
            <a:spAutoFit/>
          </a:bodyPr>
          <a:lstStyle/>
          <a:p>
            <a:r>
              <a:rPr lang="en-US" dirty="0"/>
              <a:t>App Services allow us to centrally manage our web app’s production environment without setting up the networking, patching servers, or worrying about backups. Since this is a student project, and not expecting a thousand visitors a day, the free tier of this services was a great choice.</a:t>
            </a:r>
          </a:p>
        </p:txBody>
      </p:sp>
      <p:sp>
        <p:nvSpPr>
          <p:cNvPr id="14" name="Footer Placeholder 13">
            <a:extLst>
              <a:ext uri="{FF2B5EF4-FFF2-40B4-BE49-F238E27FC236}">
                <a16:creationId xmlns:a16="http://schemas.microsoft.com/office/drawing/2014/main" id="{34BE79A3-D844-62BB-5447-6F08345871DC}"/>
              </a:ext>
            </a:extLst>
          </p:cNvPr>
          <p:cNvSpPr>
            <a:spLocks noGrp="1"/>
          </p:cNvSpPr>
          <p:nvPr>
            <p:ph type="ftr" sz="quarter" idx="11"/>
          </p:nvPr>
        </p:nvSpPr>
        <p:spPr/>
        <p:txBody>
          <a:bodyPr/>
          <a:lstStyle/>
          <a:p>
            <a:r>
              <a:rPr lang="en-US" dirty="0"/>
              <a:t>Deployment</a:t>
            </a:r>
          </a:p>
        </p:txBody>
      </p:sp>
      <p:sp>
        <p:nvSpPr>
          <p:cNvPr id="15" name="Slide Number Placeholder 14">
            <a:extLst>
              <a:ext uri="{FF2B5EF4-FFF2-40B4-BE49-F238E27FC236}">
                <a16:creationId xmlns:a16="http://schemas.microsoft.com/office/drawing/2014/main" id="{286D2294-2EE7-3CE9-80BB-1E2E7CC0811B}"/>
              </a:ext>
            </a:extLst>
          </p:cNvPr>
          <p:cNvSpPr>
            <a:spLocks noGrp="1"/>
          </p:cNvSpPr>
          <p:nvPr>
            <p:ph type="sldNum" sz="quarter" idx="12"/>
          </p:nvPr>
        </p:nvSpPr>
        <p:spPr/>
        <p:txBody>
          <a:bodyPr/>
          <a:lstStyle/>
          <a:p>
            <a:fld id="{D813B180-57A2-EE42-AC5D-20103D60EFB9}" type="slidenum">
              <a:rPr lang="en-US" smtClean="0"/>
              <a:t>9</a:t>
            </a:fld>
            <a:endParaRPr lang="en-US"/>
          </a:p>
        </p:txBody>
      </p:sp>
      <p:pic>
        <p:nvPicPr>
          <p:cNvPr id="6" name="Picture 5">
            <a:extLst>
              <a:ext uri="{FF2B5EF4-FFF2-40B4-BE49-F238E27FC236}">
                <a16:creationId xmlns:a16="http://schemas.microsoft.com/office/drawing/2014/main" id="{670A3F34-F16B-5554-C3D0-865EAE992FF9}"/>
              </a:ext>
            </a:extLst>
          </p:cNvPr>
          <p:cNvPicPr>
            <a:picLocks noChangeAspect="1"/>
          </p:cNvPicPr>
          <p:nvPr/>
        </p:nvPicPr>
        <p:blipFill>
          <a:blip r:embed="rId2"/>
          <a:stretch>
            <a:fillRect/>
          </a:stretch>
        </p:blipFill>
        <p:spPr>
          <a:xfrm>
            <a:off x="1163996" y="1001674"/>
            <a:ext cx="7772400" cy="2401943"/>
          </a:xfrm>
          <a:prstGeom prst="rect">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34B58D05-D075-420A-EC41-15DFED3022FF}"/>
              </a:ext>
            </a:extLst>
          </p:cNvPr>
          <p:cNvPicPr>
            <a:picLocks noChangeAspect="1"/>
          </p:cNvPicPr>
          <p:nvPr/>
        </p:nvPicPr>
        <p:blipFill>
          <a:blip r:embed="rId3"/>
          <a:stretch>
            <a:fillRect/>
          </a:stretch>
        </p:blipFill>
        <p:spPr>
          <a:xfrm>
            <a:off x="1163996" y="3548863"/>
            <a:ext cx="3276600" cy="257273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78288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4351</TotalTime>
  <Words>1119</Words>
  <Application>Microsoft Macintosh PowerPoint</Application>
  <PresentationFormat>Widescreen</PresentationFormat>
  <Paragraphs>127</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Lato</vt:lpstr>
      <vt:lpstr>Tw Cen MT</vt:lpstr>
      <vt:lpstr>Tw Cen MT Condensed</vt:lpstr>
      <vt:lpstr>Wingdings 3</vt:lpstr>
      <vt:lpstr>Integral</vt:lpstr>
      <vt:lpstr>D424 Software Engineering Capstone (Hourmap)</vt:lpstr>
      <vt:lpstr>PowerPoint Presentation</vt:lpstr>
      <vt:lpstr>01 – DEVELOPMENT ENVIRONMENT</vt:lpstr>
      <vt:lpstr>PowerPoint Presentation</vt:lpstr>
      <vt:lpstr>PowerPoint Presentation</vt:lpstr>
      <vt:lpstr>PowerPoint Presentation</vt:lpstr>
      <vt:lpstr>PowerPoint Presentation</vt:lpstr>
      <vt:lpstr>02 – PRODUCTION ENVIRONMENT</vt:lpstr>
      <vt:lpstr>PowerPoint Presentation</vt:lpstr>
      <vt:lpstr>PowerPoint Presentation</vt:lpstr>
      <vt:lpstr>PowerPoint Presentation</vt:lpstr>
      <vt:lpstr>PowerPoint Presentation</vt:lpstr>
      <vt:lpstr>PowerPoint Presentation</vt:lpstr>
      <vt:lpstr>PowerPoint Presentation</vt:lpstr>
      <vt:lpstr>03 – SUMMARY</vt:lpstr>
      <vt:lpstr>04 –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Snyder</dc:creator>
  <cp:lastModifiedBy>Ryan Snyder</cp:lastModifiedBy>
  <cp:revision>8</cp:revision>
  <dcterms:created xsi:type="dcterms:W3CDTF">2025-02-02T22:15:56Z</dcterms:created>
  <dcterms:modified xsi:type="dcterms:W3CDTF">2025-02-07T21:40:29Z</dcterms:modified>
</cp:coreProperties>
</file>