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0" r:id="rId2"/>
    <p:sldId id="274" r:id="rId3"/>
    <p:sldId id="275" r:id="rId4"/>
    <p:sldId id="276" r:id="rId5"/>
    <p:sldId id="277" r:id="rId6"/>
    <p:sldId id="278" r:id="rId7"/>
    <p:sldId id="279"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B9A0F-5443-97F0-D051-ECADF00879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C43318-D0F4-FC78-D4DE-1004EA106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AAFA30-FE36-1620-B092-5BDB22F3DBA5}"/>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5" name="Footer Placeholder 4">
            <a:extLst>
              <a:ext uri="{FF2B5EF4-FFF2-40B4-BE49-F238E27FC236}">
                <a16:creationId xmlns:a16="http://schemas.microsoft.com/office/drawing/2014/main" id="{3382D49E-951B-1443-E659-D747D10994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A37D15-2567-968B-A000-7A65C5A7CED8}"/>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2919584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23A9B-42B7-6320-9E47-02D81A89B6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95EE76-D70E-5AFF-B8A0-96B521296B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FE801-2126-1989-D7F1-F5798A6299A8}"/>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5" name="Footer Placeholder 4">
            <a:extLst>
              <a:ext uri="{FF2B5EF4-FFF2-40B4-BE49-F238E27FC236}">
                <a16:creationId xmlns:a16="http://schemas.microsoft.com/office/drawing/2014/main" id="{361ECD96-1CDE-F841-78E9-EF0A3D2BA7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B74C3-5F9D-4427-8D79-701664DCE344}"/>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218088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08991EB-5677-01B9-CB2A-1EDBBB5E56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44CE03D-E698-69B3-2786-488522D3B5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6B9B8-A643-DDCB-F273-BE439EDE3BA9}"/>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5" name="Footer Placeholder 4">
            <a:extLst>
              <a:ext uri="{FF2B5EF4-FFF2-40B4-BE49-F238E27FC236}">
                <a16:creationId xmlns:a16="http://schemas.microsoft.com/office/drawing/2014/main" id="{74698F8E-96A4-8456-3F13-198AEA49F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9A4861-41B1-B130-7F9E-4670DF2ADC2C}"/>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3207585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9DE2D-139D-26B1-58D1-E9F69F4E87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59A9FAB-F8B4-8F8B-BC87-98CFF2EDAC0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14471D-73F6-678B-C243-1AFDE61B534C}"/>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5" name="Footer Placeholder 4">
            <a:extLst>
              <a:ext uri="{FF2B5EF4-FFF2-40B4-BE49-F238E27FC236}">
                <a16:creationId xmlns:a16="http://schemas.microsoft.com/office/drawing/2014/main" id="{782F7507-733D-B569-9345-BD4F94A040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692758-3244-4DF4-EE85-CE9075939071}"/>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1768098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8D968-37D5-20A0-E7F8-98E4C88EFBA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FC926F6-B884-AB81-3601-FEBB67C27F5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907A4-3429-0BF9-1D21-845AD049B365}"/>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5" name="Footer Placeholder 4">
            <a:extLst>
              <a:ext uri="{FF2B5EF4-FFF2-40B4-BE49-F238E27FC236}">
                <a16:creationId xmlns:a16="http://schemas.microsoft.com/office/drawing/2014/main" id="{5A0A9453-9BA7-AE89-31EF-F31269FA8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7EA085-B86C-2DF6-5506-C01821907F1B}"/>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139911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62F0-3B6E-86FD-C351-5B1A0C522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2E29748-5E13-35D4-16B1-C8257B5AB1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80CF0D9-2E50-E830-5BD9-4B8C9EFC6B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92663-C06B-66AD-DB47-EACD9F40F2D2}"/>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6" name="Footer Placeholder 5">
            <a:extLst>
              <a:ext uri="{FF2B5EF4-FFF2-40B4-BE49-F238E27FC236}">
                <a16:creationId xmlns:a16="http://schemas.microsoft.com/office/drawing/2014/main" id="{C38390AE-583C-E3A0-EAAE-D0D350FC7F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20E29-B262-CBED-AEC0-FCF29D0AECA8}"/>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266288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C7A4D-063E-CC11-FB1D-6CAA9A9381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67CB86-FDB0-C384-541F-FECEA0256E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672DBBA-C1AA-9A18-5637-73E986460A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125384-D66D-A465-DE13-C682CE80D1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69D6121-6EAA-9618-1E65-52DBE46CF3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963E59-6B11-157E-B224-FDAA80327848}"/>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8" name="Footer Placeholder 7">
            <a:extLst>
              <a:ext uri="{FF2B5EF4-FFF2-40B4-BE49-F238E27FC236}">
                <a16:creationId xmlns:a16="http://schemas.microsoft.com/office/drawing/2014/main" id="{9247C35A-5B10-5E6C-2DD5-577F10E651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FBF821-FB77-1133-93B4-98D777C226AC}"/>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28930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16DC-6554-1266-B6A7-920A8F2402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466ED94-9D5F-81E4-E32A-2687D6AE7979}"/>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4" name="Footer Placeholder 3">
            <a:extLst>
              <a:ext uri="{FF2B5EF4-FFF2-40B4-BE49-F238E27FC236}">
                <a16:creationId xmlns:a16="http://schemas.microsoft.com/office/drawing/2014/main" id="{460B6C6B-6E0E-B0CA-6DE3-F1FCF0EAA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96A819D-F11B-0179-AEA1-CCC789137C6F}"/>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348371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43662B-362F-89D7-8C15-460772CC723B}"/>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3" name="Footer Placeholder 2">
            <a:extLst>
              <a:ext uri="{FF2B5EF4-FFF2-40B4-BE49-F238E27FC236}">
                <a16:creationId xmlns:a16="http://schemas.microsoft.com/office/drawing/2014/main" id="{DFA706D8-9EF5-5B97-B87F-73336D60EBA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DD12A3-0904-B420-0F49-37AF80023DD9}"/>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1867872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BB891-2080-2ED3-7EA0-6C66A638E6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8E4D1A-4F34-66FA-B555-16EB4283E2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C9B4FD-243A-CADB-54AD-058AA567D6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B032197-C6D2-FE8E-DD1F-730D51ADAF68}"/>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6" name="Footer Placeholder 5">
            <a:extLst>
              <a:ext uri="{FF2B5EF4-FFF2-40B4-BE49-F238E27FC236}">
                <a16:creationId xmlns:a16="http://schemas.microsoft.com/office/drawing/2014/main" id="{3B335155-5F0A-6A17-AEFE-324763703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EA4D25-BF84-DAB6-9274-A6F4375D5290}"/>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3075134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7CA02-EA4C-D980-E965-9513C832F6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E995BE7-5F2C-2299-E0E5-F24C5A5D5F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43ECAF-DA9B-FF3B-9C36-95512BF55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804B64-C47F-4017-4E5C-A8016F306770}"/>
              </a:ext>
            </a:extLst>
          </p:cNvPr>
          <p:cNvSpPr>
            <a:spLocks noGrp="1"/>
          </p:cNvSpPr>
          <p:nvPr>
            <p:ph type="dt" sz="half" idx="10"/>
          </p:nvPr>
        </p:nvSpPr>
        <p:spPr/>
        <p:txBody>
          <a:bodyPr/>
          <a:lstStyle/>
          <a:p>
            <a:fld id="{278620A7-1130-AE46-8274-7ECBE766934F}" type="datetimeFigureOut">
              <a:rPr lang="en-US" smtClean="0"/>
              <a:t>2/6/25</a:t>
            </a:fld>
            <a:endParaRPr lang="en-US"/>
          </a:p>
        </p:txBody>
      </p:sp>
      <p:sp>
        <p:nvSpPr>
          <p:cNvPr id="6" name="Footer Placeholder 5">
            <a:extLst>
              <a:ext uri="{FF2B5EF4-FFF2-40B4-BE49-F238E27FC236}">
                <a16:creationId xmlns:a16="http://schemas.microsoft.com/office/drawing/2014/main" id="{02625A99-B884-63C9-ED83-69BD400CC7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CE866-F6CA-E5A4-7724-01C830BAB2D5}"/>
              </a:ext>
            </a:extLst>
          </p:cNvPr>
          <p:cNvSpPr>
            <a:spLocks noGrp="1"/>
          </p:cNvSpPr>
          <p:nvPr>
            <p:ph type="sldNum" sz="quarter" idx="12"/>
          </p:nvPr>
        </p:nvSpPr>
        <p:spPr/>
        <p:txBody>
          <a:bodyPr/>
          <a:lstStyle/>
          <a:p>
            <a:fld id="{6974565E-B0F0-184E-A223-FBEA934E8BE5}" type="slidenum">
              <a:rPr lang="en-US" smtClean="0"/>
              <a:t>‹#›</a:t>
            </a:fld>
            <a:endParaRPr lang="en-US"/>
          </a:p>
        </p:txBody>
      </p:sp>
    </p:spTree>
    <p:extLst>
      <p:ext uri="{BB962C8B-B14F-4D97-AF65-F5344CB8AC3E}">
        <p14:creationId xmlns:p14="http://schemas.microsoft.com/office/powerpoint/2010/main" val="1202427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DD0B4E-3696-258B-5A05-99BF8F7888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65E1529-3DAE-27CE-D322-198B04A8B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53BA9D-F8AE-BD3A-40E1-E924C0EFD7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8620A7-1130-AE46-8274-7ECBE766934F}" type="datetimeFigureOut">
              <a:rPr lang="en-US" smtClean="0"/>
              <a:t>2/6/25</a:t>
            </a:fld>
            <a:endParaRPr lang="en-US"/>
          </a:p>
        </p:txBody>
      </p:sp>
      <p:sp>
        <p:nvSpPr>
          <p:cNvPr id="5" name="Footer Placeholder 4">
            <a:extLst>
              <a:ext uri="{FF2B5EF4-FFF2-40B4-BE49-F238E27FC236}">
                <a16:creationId xmlns:a16="http://schemas.microsoft.com/office/drawing/2014/main" id="{745BD0A8-3EA1-9078-9C46-214D77DCA07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255C51B-8236-F4AC-C189-688A85754B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74565E-B0F0-184E-A223-FBEA934E8BE5}" type="slidenum">
              <a:rPr lang="en-US" smtClean="0"/>
              <a:t>‹#›</a:t>
            </a:fld>
            <a:endParaRPr lang="en-US"/>
          </a:p>
        </p:txBody>
      </p:sp>
    </p:spTree>
    <p:extLst>
      <p:ext uri="{BB962C8B-B14F-4D97-AF65-F5344CB8AC3E}">
        <p14:creationId xmlns:p14="http://schemas.microsoft.com/office/powerpoint/2010/main" val="26984589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postman.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E4EDFF-5BFB-87DB-7724-AADD3CC0FA0F}"/>
              </a:ext>
            </a:extLst>
          </p:cNvPr>
          <p:cNvPicPr>
            <a:picLocks noChangeAspect="1"/>
          </p:cNvPicPr>
          <p:nvPr/>
        </p:nvPicPr>
        <p:blipFill>
          <a:blip r:embed="rId2"/>
          <a:stretch>
            <a:fillRect/>
          </a:stretch>
        </p:blipFill>
        <p:spPr>
          <a:xfrm>
            <a:off x="3334535" y="1417234"/>
            <a:ext cx="5092625" cy="5073113"/>
          </a:xfrm>
          <a:prstGeom prst="rect">
            <a:avLst/>
          </a:prstGeom>
        </p:spPr>
      </p:pic>
      <p:sp>
        <p:nvSpPr>
          <p:cNvPr id="2" name="Title 1">
            <a:extLst>
              <a:ext uri="{FF2B5EF4-FFF2-40B4-BE49-F238E27FC236}">
                <a16:creationId xmlns:a16="http://schemas.microsoft.com/office/drawing/2014/main" id="{8DCC35B0-9C6B-5908-664C-37F0C5AC5256}"/>
              </a:ext>
            </a:extLst>
          </p:cNvPr>
          <p:cNvSpPr>
            <a:spLocks noGrp="1"/>
          </p:cNvSpPr>
          <p:nvPr>
            <p:ph type="title"/>
          </p:nvPr>
        </p:nvSpPr>
        <p:spPr>
          <a:xfrm>
            <a:off x="838200" y="658368"/>
            <a:ext cx="10515600" cy="1517732"/>
          </a:xfrm>
        </p:spPr>
        <p:txBody>
          <a:bodyPr/>
          <a:lstStyle/>
          <a:p>
            <a:r>
              <a:rPr lang="en-US" dirty="0"/>
              <a:t>D424 Software Engineering Capstone (Hourmap)</a:t>
            </a:r>
          </a:p>
        </p:txBody>
      </p:sp>
      <p:sp>
        <p:nvSpPr>
          <p:cNvPr id="3" name="Content Placeholder 2">
            <a:extLst>
              <a:ext uri="{FF2B5EF4-FFF2-40B4-BE49-F238E27FC236}">
                <a16:creationId xmlns:a16="http://schemas.microsoft.com/office/drawing/2014/main" id="{27C92CD0-BDA7-FF37-A1EA-8DFD90055722}"/>
              </a:ext>
            </a:extLst>
          </p:cNvPr>
          <p:cNvSpPr>
            <a:spLocks noGrp="1"/>
          </p:cNvSpPr>
          <p:nvPr>
            <p:ph idx="1"/>
          </p:nvPr>
        </p:nvSpPr>
        <p:spPr>
          <a:xfrm>
            <a:off x="838200" y="2176100"/>
            <a:ext cx="10515600" cy="679831"/>
          </a:xfrm>
        </p:spPr>
        <p:txBody>
          <a:bodyPr/>
          <a:lstStyle/>
          <a:p>
            <a:pPr marL="0" indent="0">
              <a:buNone/>
            </a:pPr>
            <a:r>
              <a:rPr lang="en-US" dirty="0"/>
              <a:t>Testing Using Postman</a:t>
            </a:r>
          </a:p>
        </p:txBody>
      </p:sp>
      <p:sp>
        <p:nvSpPr>
          <p:cNvPr id="4" name="Content Placeholder 2">
            <a:extLst>
              <a:ext uri="{FF2B5EF4-FFF2-40B4-BE49-F238E27FC236}">
                <a16:creationId xmlns:a16="http://schemas.microsoft.com/office/drawing/2014/main" id="{2A3420D1-1DD6-B304-21AF-0B7F32824ED0}"/>
              </a:ext>
            </a:extLst>
          </p:cNvPr>
          <p:cNvSpPr txBox="1">
            <a:spLocks/>
          </p:cNvSpPr>
          <p:nvPr/>
        </p:nvSpPr>
        <p:spPr>
          <a:xfrm>
            <a:off x="838200" y="5813044"/>
            <a:ext cx="10515600" cy="6798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Ryan Snyder</a:t>
            </a:r>
          </a:p>
          <a:p>
            <a:pPr marL="0" indent="0">
              <a:buFont typeface="Arial" panose="020B0604020202020204" pitchFamily="34" charset="0"/>
              <a:buNone/>
            </a:pPr>
            <a:r>
              <a:rPr lang="en-US" b="0" i="0" dirty="0">
                <a:effectLst/>
                <a:latin typeface="Lato" panose="020F0502020204030203" pitchFamily="34" charset="0"/>
              </a:rPr>
              <a:t>011535988</a:t>
            </a:r>
            <a:endParaRPr lang="en-US" dirty="0"/>
          </a:p>
        </p:txBody>
      </p:sp>
      <p:sp>
        <p:nvSpPr>
          <p:cNvPr id="6" name="TextBox 5">
            <a:extLst>
              <a:ext uri="{FF2B5EF4-FFF2-40B4-BE49-F238E27FC236}">
                <a16:creationId xmlns:a16="http://schemas.microsoft.com/office/drawing/2014/main" id="{623E572F-BA38-BD92-7603-FBDD7418D0EF}"/>
              </a:ext>
            </a:extLst>
          </p:cNvPr>
          <p:cNvSpPr txBox="1"/>
          <p:nvPr/>
        </p:nvSpPr>
        <p:spPr>
          <a:xfrm>
            <a:off x="109728" y="79538"/>
            <a:ext cx="1245854" cy="369332"/>
          </a:xfrm>
          <a:prstGeom prst="rect">
            <a:avLst/>
          </a:prstGeom>
          <a:noFill/>
        </p:spPr>
        <p:txBody>
          <a:bodyPr wrap="none" rtlCol="0">
            <a:spAutoFit/>
          </a:bodyPr>
          <a:lstStyle/>
          <a:p>
            <a:r>
              <a:rPr lang="en-US" b="1" dirty="0">
                <a:solidFill>
                  <a:srgbClr val="FF6E00"/>
                </a:solidFill>
              </a:rPr>
              <a:t>HOURMAP</a:t>
            </a:r>
          </a:p>
        </p:txBody>
      </p:sp>
      <p:sp>
        <p:nvSpPr>
          <p:cNvPr id="7" name="Footer Placeholder 6">
            <a:extLst>
              <a:ext uri="{FF2B5EF4-FFF2-40B4-BE49-F238E27FC236}">
                <a16:creationId xmlns:a16="http://schemas.microsoft.com/office/drawing/2014/main" id="{05E43EBA-B324-927F-1B72-B971555FC474}"/>
              </a:ext>
            </a:extLst>
          </p:cNvPr>
          <p:cNvSpPr>
            <a:spLocks noGrp="1"/>
          </p:cNvSpPr>
          <p:nvPr>
            <p:ph type="ftr" sz="quarter" idx="11"/>
          </p:nvPr>
        </p:nvSpPr>
        <p:spPr/>
        <p:txBody>
          <a:bodyPr/>
          <a:lstStyle/>
          <a:p>
            <a:r>
              <a:rPr lang="en-US"/>
              <a:t>HOURMAP - DESIGN FLOW</a:t>
            </a:r>
          </a:p>
        </p:txBody>
      </p:sp>
      <p:sp>
        <p:nvSpPr>
          <p:cNvPr id="8" name="Slide Number Placeholder 7">
            <a:extLst>
              <a:ext uri="{FF2B5EF4-FFF2-40B4-BE49-F238E27FC236}">
                <a16:creationId xmlns:a16="http://schemas.microsoft.com/office/drawing/2014/main" id="{4FD188F2-AFFD-94DA-B226-648D1C885DDF}"/>
              </a:ext>
            </a:extLst>
          </p:cNvPr>
          <p:cNvSpPr>
            <a:spLocks noGrp="1"/>
          </p:cNvSpPr>
          <p:nvPr>
            <p:ph type="sldNum" sz="quarter" idx="12"/>
          </p:nvPr>
        </p:nvSpPr>
        <p:spPr/>
        <p:txBody>
          <a:bodyPr/>
          <a:lstStyle/>
          <a:p>
            <a:fld id="{D813B180-57A2-EE42-AC5D-20103D60EFB9}" type="slidenum">
              <a:rPr lang="en-US" smtClean="0"/>
              <a:t>1</a:t>
            </a:fld>
            <a:endParaRPr lang="en-US"/>
          </a:p>
        </p:txBody>
      </p:sp>
    </p:spTree>
    <p:extLst>
      <p:ext uri="{BB962C8B-B14F-4D97-AF65-F5344CB8AC3E}">
        <p14:creationId xmlns:p14="http://schemas.microsoft.com/office/powerpoint/2010/main" val="3011734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524C7-55A7-1772-3E99-26B4D59BD9C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64621-5305-1267-F4CB-AB7408EE3985}"/>
              </a:ext>
            </a:extLst>
          </p:cNvPr>
          <p:cNvSpPr>
            <a:spLocks noGrp="1"/>
          </p:cNvSpPr>
          <p:nvPr>
            <p:ph idx="1"/>
          </p:nvPr>
        </p:nvSpPr>
        <p:spPr>
          <a:xfrm>
            <a:off x="1024124" y="995284"/>
            <a:ext cx="9720073" cy="1143000"/>
          </a:xfrm>
        </p:spPr>
        <p:txBody>
          <a:bodyPr>
            <a:normAutofit lnSpcReduction="10000"/>
          </a:bodyPr>
          <a:lstStyle/>
          <a:p>
            <a:pPr marL="0" indent="0">
              <a:buNone/>
            </a:pPr>
            <a:r>
              <a:rPr lang="en-US" dirty="0"/>
              <a:t>All testing of the API was conducted utilizing Postman, an application made for the testing, diagraming, and building of APIs. </a:t>
            </a:r>
            <a:r>
              <a:rPr lang="en-US" dirty="0">
                <a:solidFill>
                  <a:srgbClr val="FFC000"/>
                </a:solidFill>
                <a:hlinkClick r:id="rId2">
                  <a:extLst>
                    <a:ext uri="{A12FA001-AC4F-418D-AE19-62706E023703}">
                      <ahyp:hlinkClr xmlns:ahyp="http://schemas.microsoft.com/office/drawing/2018/hyperlinkcolor" val="tx"/>
                    </a:ext>
                  </a:extLst>
                </a:hlinkClick>
              </a:rPr>
              <a:t>See: Postman</a:t>
            </a:r>
            <a:endParaRPr lang="en-US" dirty="0">
              <a:solidFill>
                <a:srgbClr val="FFC000"/>
              </a:solidFill>
            </a:endParaRPr>
          </a:p>
        </p:txBody>
      </p:sp>
      <p:sp>
        <p:nvSpPr>
          <p:cNvPr id="19" name="TextBox 18">
            <a:extLst>
              <a:ext uri="{FF2B5EF4-FFF2-40B4-BE49-F238E27FC236}">
                <a16:creationId xmlns:a16="http://schemas.microsoft.com/office/drawing/2014/main" id="{8C1399D5-C093-6DE7-4731-CB12383884E9}"/>
              </a:ext>
            </a:extLst>
          </p:cNvPr>
          <p:cNvSpPr txBox="1"/>
          <p:nvPr/>
        </p:nvSpPr>
        <p:spPr>
          <a:xfrm>
            <a:off x="109728" y="79538"/>
            <a:ext cx="1245854" cy="369332"/>
          </a:xfrm>
          <a:prstGeom prst="rect">
            <a:avLst/>
          </a:prstGeom>
          <a:noFill/>
        </p:spPr>
        <p:txBody>
          <a:bodyPr wrap="none" rtlCol="0">
            <a:spAutoFit/>
          </a:bodyPr>
          <a:lstStyle/>
          <a:p>
            <a:r>
              <a:rPr lang="en-US" b="1" dirty="0">
                <a:solidFill>
                  <a:srgbClr val="FF6E00"/>
                </a:solidFill>
              </a:rPr>
              <a:t>HOURMAP</a:t>
            </a:r>
          </a:p>
        </p:txBody>
      </p:sp>
      <p:sp>
        <p:nvSpPr>
          <p:cNvPr id="12" name="Footer Placeholder 11">
            <a:extLst>
              <a:ext uri="{FF2B5EF4-FFF2-40B4-BE49-F238E27FC236}">
                <a16:creationId xmlns:a16="http://schemas.microsoft.com/office/drawing/2014/main" id="{D959D174-A3E2-7E58-2C8F-D14D409F6954}"/>
              </a:ext>
            </a:extLst>
          </p:cNvPr>
          <p:cNvSpPr>
            <a:spLocks noGrp="1"/>
          </p:cNvSpPr>
          <p:nvPr>
            <p:ph type="ftr" sz="quarter" idx="11"/>
          </p:nvPr>
        </p:nvSpPr>
        <p:spPr/>
        <p:txBody>
          <a:bodyPr/>
          <a:lstStyle/>
          <a:p>
            <a:r>
              <a:rPr lang="en-US"/>
              <a:t>HOURMAP - DESIGN FLOW</a:t>
            </a:r>
          </a:p>
        </p:txBody>
      </p:sp>
      <p:sp>
        <p:nvSpPr>
          <p:cNvPr id="14" name="Slide Number Placeholder 13">
            <a:extLst>
              <a:ext uri="{FF2B5EF4-FFF2-40B4-BE49-F238E27FC236}">
                <a16:creationId xmlns:a16="http://schemas.microsoft.com/office/drawing/2014/main" id="{CC27193C-9F44-6A84-D7C1-94D9A5E014FD}"/>
              </a:ext>
            </a:extLst>
          </p:cNvPr>
          <p:cNvSpPr>
            <a:spLocks noGrp="1"/>
          </p:cNvSpPr>
          <p:nvPr>
            <p:ph type="sldNum" sz="quarter" idx="12"/>
          </p:nvPr>
        </p:nvSpPr>
        <p:spPr/>
        <p:txBody>
          <a:bodyPr/>
          <a:lstStyle/>
          <a:p>
            <a:fld id="{D813B180-57A2-EE42-AC5D-20103D60EFB9}" type="slidenum">
              <a:rPr lang="en-US" smtClean="0"/>
              <a:t>2</a:t>
            </a:fld>
            <a:endParaRPr lang="en-US"/>
          </a:p>
        </p:txBody>
      </p:sp>
      <p:pic>
        <p:nvPicPr>
          <p:cNvPr id="16" name="Picture 15">
            <a:extLst>
              <a:ext uri="{FF2B5EF4-FFF2-40B4-BE49-F238E27FC236}">
                <a16:creationId xmlns:a16="http://schemas.microsoft.com/office/drawing/2014/main" id="{28F72CB9-630F-E9D6-A138-BC535E35ACEE}"/>
              </a:ext>
            </a:extLst>
          </p:cNvPr>
          <p:cNvPicPr>
            <a:picLocks noChangeAspect="1"/>
          </p:cNvPicPr>
          <p:nvPr/>
        </p:nvPicPr>
        <p:blipFill>
          <a:blip r:embed="rId3"/>
          <a:stretch>
            <a:fillRect/>
          </a:stretch>
        </p:blipFill>
        <p:spPr>
          <a:xfrm>
            <a:off x="1582099" y="2396102"/>
            <a:ext cx="8604121" cy="3349657"/>
          </a:xfrm>
          <a:prstGeom prst="rect">
            <a:avLst/>
          </a:prstGeom>
        </p:spPr>
      </p:pic>
      <p:sp>
        <p:nvSpPr>
          <p:cNvPr id="4" name="TextBox 3">
            <a:extLst>
              <a:ext uri="{FF2B5EF4-FFF2-40B4-BE49-F238E27FC236}">
                <a16:creationId xmlns:a16="http://schemas.microsoft.com/office/drawing/2014/main" id="{CA20084F-A6A5-5A76-2DB5-EC6F8A2CB345}"/>
              </a:ext>
            </a:extLst>
          </p:cNvPr>
          <p:cNvSpPr txBox="1"/>
          <p:nvPr/>
        </p:nvSpPr>
        <p:spPr>
          <a:xfrm>
            <a:off x="332127" y="337356"/>
            <a:ext cx="1885003" cy="400110"/>
          </a:xfrm>
          <a:prstGeom prst="rect">
            <a:avLst/>
          </a:prstGeom>
          <a:noFill/>
        </p:spPr>
        <p:txBody>
          <a:bodyPr wrap="none" rtlCol="0">
            <a:spAutoFit/>
          </a:bodyPr>
          <a:lstStyle/>
          <a:p>
            <a:r>
              <a:rPr lang="en-US" sz="2000" dirty="0">
                <a:solidFill>
                  <a:srgbClr val="FFC000"/>
                </a:solidFill>
                <a:latin typeface="+mj-lt"/>
              </a:rPr>
              <a:t>Testing Using Postman</a:t>
            </a:r>
          </a:p>
        </p:txBody>
      </p:sp>
    </p:spTree>
    <p:extLst>
      <p:ext uri="{BB962C8B-B14F-4D97-AF65-F5344CB8AC3E}">
        <p14:creationId xmlns:p14="http://schemas.microsoft.com/office/powerpoint/2010/main" val="65366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7528E-9F5C-0098-9251-BB06DFFE3C1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6125C84-AD60-5C63-757D-6D1BE3F1649A}"/>
              </a:ext>
            </a:extLst>
          </p:cNvPr>
          <p:cNvSpPr txBox="1"/>
          <p:nvPr/>
        </p:nvSpPr>
        <p:spPr>
          <a:xfrm>
            <a:off x="109728" y="79538"/>
            <a:ext cx="1245854" cy="369332"/>
          </a:xfrm>
          <a:prstGeom prst="rect">
            <a:avLst/>
          </a:prstGeom>
          <a:noFill/>
        </p:spPr>
        <p:txBody>
          <a:bodyPr wrap="none" rtlCol="0">
            <a:spAutoFit/>
          </a:bodyPr>
          <a:lstStyle/>
          <a:p>
            <a:r>
              <a:rPr lang="en-US" b="1" dirty="0">
                <a:solidFill>
                  <a:srgbClr val="FF6E00"/>
                </a:solidFill>
              </a:rPr>
              <a:t>HOURMAP</a:t>
            </a:r>
          </a:p>
        </p:txBody>
      </p:sp>
      <p:sp>
        <p:nvSpPr>
          <p:cNvPr id="6" name="TextBox 5">
            <a:extLst>
              <a:ext uri="{FF2B5EF4-FFF2-40B4-BE49-F238E27FC236}">
                <a16:creationId xmlns:a16="http://schemas.microsoft.com/office/drawing/2014/main" id="{4EFBF74B-ADFD-2DF3-6469-661CD90889FD}"/>
              </a:ext>
            </a:extLst>
          </p:cNvPr>
          <p:cNvSpPr txBox="1"/>
          <p:nvPr/>
        </p:nvSpPr>
        <p:spPr>
          <a:xfrm>
            <a:off x="332127" y="337356"/>
            <a:ext cx="1885003" cy="400110"/>
          </a:xfrm>
          <a:prstGeom prst="rect">
            <a:avLst/>
          </a:prstGeom>
          <a:noFill/>
        </p:spPr>
        <p:txBody>
          <a:bodyPr wrap="none" rtlCol="0">
            <a:spAutoFit/>
          </a:bodyPr>
          <a:lstStyle/>
          <a:p>
            <a:r>
              <a:rPr lang="en-US" sz="2000" dirty="0">
                <a:solidFill>
                  <a:srgbClr val="FFC000"/>
                </a:solidFill>
                <a:latin typeface="+mj-lt"/>
              </a:rPr>
              <a:t>Testing Using Postman</a:t>
            </a:r>
          </a:p>
        </p:txBody>
      </p:sp>
      <p:sp>
        <p:nvSpPr>
          <p:cNvPr id="2" name="Footer Placeholder 1">
            <a:extLst>
              <a:ext uri="{FF2B5EF4-FFF2-40B4-BE49-F238E27FC236}">
                <a16:creationId xmlns:a16="http://schemas.microsoft.com/office/drawing/2014/main" id="{EFEC775E-1863-BD58-AAC1-D21E971A9FE1}"/>
              </a:ext>
            </a:extLst>
          </p:cNvPr>
          <p:cNvSpPr>
            <a:spLocks noGrp="1"/>
          </p:cNvSpPr>
          <p:nvPr>
            <p:ph type="ftr" sz="quarter" idx="11"/>
          </p:nvPr>
        </p:nvSpPr>
        <p:spPr/>
        <p:txBody>
          <a:bodyPr/>
          <a:lstStyle/>
          <a:p>
            <a:r>
              <a:rPr lang="en-US"/>
              <a:t>HOURMAP - DESIGN FLOW</a:t>
            </a:r>
          </a:p>
        </p:txBody>
      </p:sp>
      <p:sp>
        <p:nvSpPr>
          <p:cNvPr id="3" name="Slide Number Placeholder 2">
            <a:extLst>
              <a:ext uri="{FF2B5EF4-FFF2-40B4-BE49-F238E27FC236}">
                <a16:creationId xmlns:a16="http://schemas.microsoft.com/office/drawing/2014/main" id="{A162006E-6426-9CFC-04C0-C7DEA5D3EEE3}"/>
              </a:ext>
            </a:extLst>
          </p:cNvPr>
          <p:cNvSpPr>
            <a:spLocks noGrp="1"/>
          </p:cNvSpPr>
          <p:nvPr>
            <p:ph type="sldNum" sz="quarter" idx="12"/>
          </p:nvPr>
        </p:nvSpPr>
        <p:spPr/>
        <p:txBody>
          <a:bodyPr/>
          <a:lstStyle/>
          <a:p>
            <a:fld id="{D813B180-57A2-EE42-AC5D-20103D60EFB9}" type="slidenum">
              <a:rPr lang="en-US" smtClean="0"/>
              <a:t>3</a:t>
            </a:fld>
            <a:endParaRPr lang="en-US"/>
          </a:p>
        </p:txBody>
      </p:sp>
      <p:pic>
        <p:nvPicPr>
          <p:cNvPr id="4" name="Picture 3">
            <a:extLst>
              <a:ext uri="{FF2B5EF4-FFF2-40B4-BE49-F238E27FC236}">
                <a16:creationId xmlns:a16="http://schemas.microsoft.com/office/drawing/2014/main" id="{87DE0232-86DD-961B-6124-D362CF6E6A55}"/>
              </a:ext>
            </a:extLst>
          </p:cNvPr>
          <p:cNvPicPr>
            <a:picLocks noChangeAspect="1"/>
          </p:cNvPicPr>
          <p:nvPr/>
        </p:nvPicPr>
        <p:blipFill>
          <a:blip r:embed="rId2"/>
          <a:stretch>
            <a:fillRect/>
          </a:stretch>
        </p:blipFill>
        <p:spPr>
          <a:xfrm>
            <a:off x="946222" y="1312573"/>
            <a:ext cx="7772400" cy="4385680"/>
          </a:xfrm>
          <a:prstGeom prst="rect">
            <a:avLst/>
          </a:prstGeom>
        </p:spPr>
      </p:pic>
      <p:sp>
        <p:nvSpPr>
          <p:cNvPr id="7" name="Rounded Rectangle 6">
            <a:extLst>
              <a:ext uri="{FF2B5EF4-FFF2-40B4-BE49-F238E27FC236}">
                <a16:creationId xmlns:a16="http://schemas.microsoft.com/office/drawing/2014/main" id="{A29166E1-0549-5609-74E8-37061BC86D97}"/>
              </a:ext>
            </a:extLst>
          </p:cNvPr>
          <p:cNvSpPr/>
          <p:nvPr/>
        </p:nvSpPr>
        <p:spPr>
          <a:xfrm>
            <a:off x="8891751" y="1312573"/>
            <a:ext cx="1745885" cy="2662316"/>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8" name="TextBox 7">
            <a:extLst>
              <a:ext uri="{FF2B5EF4-FFF2-40B4-BE49-F238E27FC236}">
                <a16:creationId xmlns:a16="http://schemas.microsoft.com/office/drawing/2014/main" id="{8E0E830D-535C-696B-6CD2-D143BBF671E3}"/>
              </a:ext>
            </a:extLst>
          </p:cNvPr>
          <p:cNvSpPr txBox="1"/>
          <p:nvPr/>
        </p:nvSpPr>
        <p:spPr>
          <a:xfrm>
            <a:off x="9011206" y="1514378"/>
            <a:ext cx="1626430" cy="2308324"/>
          </a:xfrm>
          <a:prstGeom prst="rect">
            <a:avLst/>
          </a:prstGeom>
          <a:noFill/>
        </p:spPr>
        <p:txBody>
          <a:bodyPr wrap="square" rtlCol="0">
            <a:spAutoFit/>
          </a:bodyPr>
          <a:lstStyle/>
          <a:p>
            <a:r>
              <a:rPr lang="en-US" dirty="0"/>
              <a:t>We define the controllers within a JSON document, along with the body to send, and expected results. </a:t>
            </a:r>
          </a:p>
        </p:txBody>
      </p:sp>
    </p:spTree>
    <p:extLst>
      <p:ext uri="{BB962C8B-B14F-4D97-AF65-F5344CB8AC3E}">
        <p14:creationId xmlns:p14="http://schemas.microsoft.com/office/powerpoint/2010/main" val="3809432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55341-937C-4FB6-0B68-3C69BC02413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698EA84-E3DD-56F3-41EB-89DB23DCCFCD}"/>
              </a:ext>
            </a:extLst>
          </p:cNvPr>
          <p:cNvSpPr txBox="1"/>
          <p:nvPr/>
        </p:nvSpPr>
        <p:spPr>
          <a:xfrm>
            <a:off x="109728" y="79538"/>
            <a:ext cx="1245854" cy="369332"/>
          </a:xfrm>
          <a:prstGeom prst="rect">
            <a:avLst/>
          </a:prstGeom>
          <a:noFill/>
        </p:spPr>
        <p:txBody>
          <a:bodyPr wrap="none" rtlCol="0">
            <a:spAutoFit/>
          </a:bodyPr>
          <a:lstStyle/>
          <a:p>
            <a:r>
              <a:rPr lang="en-US" b="1" dirty="0">
                <a:solidFill>
                  <a:srgbClr val="FF6E00"/>
                </a:solidFill>
              </a:rPr>
              <a:t>HOURMAP</a:t>
            </a:r>
          </a:p>
        </p:txBody>
      </p:sp>
      <p:sp>
        <p:nvSpPr>
          <p:cNvPr id="6" name="TextBox 5">
            <a:extLst>
              <a:ext uri="{FF2B5EF4-FFF2-40B4-BE49-F238E27FC236}">
                <a16:creationId xmlns:a16="http://schemas.microsoft.com/office/drawing/2014/main" id="{13585687-4B55-9B06-0448-F6BB9C46CCA8}"/>
              </a:ext>
            </a:extLst>
          </p:cNvPr>
          <p:cNvSpPr txBox="1"/>
          <p:nvPr/>
        </p:nvSpPr>
        <p:spPr>
          <a:xfrm>
            <a:off x="332127" y="337356"/>
            <a:ext cx="1885003" cy="400110"/>
          </a:xfrm>
          <a:prstGeom prst="rect">
            <a:avLst/>
          </a:prstGeom>
          <a:noFill/>
        </p:spPr>
        <p:txBody>
          <a:bodyPr wrap="none" rtlCol="0">
            <a:spAutoFit/>
          </a:bodyPr>
          <a:lstStyle/>
          <a:p>
            <a:r>
              <a:rPr lang="en-US" sz="2000" dirty="0">
                <a:solidFill>
                  <a:srgbClr val="FFC000"/>
                </a:solidFill>
                <a:latin typeface="+mj-lt"/>
              </a:rPr>
              <a:t>Testing Using Postman</a:t>
            </a:r>
          </a:p>
        </p:txBody>
      </p:sp>
      <p:sp>
        <p:nvSpPr>
          <p:cNvPr id="2" name="Footer Placeholder 1">
            <a:extLst>
              <a:ext uri="{FF2B5EF4-FFF2-40B4-BE49-F238E27FC236}">
                <a16:creationId xmlns:a16="http://schemas.microsoft.com/office/drawing/2014/main" id="{2C9C8BC8-FA30-8C91-7B9B-821637819347}"/>
              </a:ext>
            </a:extLst>
          </p:cNvPr>
          <p:cNvSpPr>
            <a:spLocks noGrp="1"/>
          </p:cNvSpPr>
          <p:nvPr>
            <p:ph type="ftr" sz="quarter" idx="11"/>
          </p:nvPr>
        </p:nvSpPr>
        <p:spPr/>
        <p:txBody>
          <a:bodyPr/>
          <a:lstStyle/>
          <a:p>
            <a:r>
              <a:rPr lang="en-US"/>
              <a:t>HOURMAP - DESIGN FLOW</a:t>
            </a:r>
          </a:p>
        </p:txBody>
      </p:sp>
      <p:sp>
        <p:nvSpPr>
          <p:cNvPr id="3" name="Slide Number Placeholder 2">
            <a:extLst>
              <a:ext uri="{FF2B5EF4-FFF2-40B4-BE49-F238E27FC236}">
                <a16:creationId xmlns:a16="http://schemas.microsoft.com/office/drawing/2014/main" id="{47FC765E-E6E0-C3BD-B07D-C624D884CDAD}"/>
              </a:ext>
            </a:extLst>
          </p:cNvPr>
          <p:cNvSpPr>
            <a:spLocks noGrp="1"/>
          </p:cNvSpPr>
          <p:nvPr>
            <p:ph type="sldNum" sz="quarter" idx="12"/>
          </p:nvPr>
        </p:nvSpPr>
        <p:spPr/>
        <p:txBody>
          <a:bodyPr/>
          <a:lstStyle/>
          <a:p>
            <a:fld id="{D813B180-57A2-EE42-AC5D-20103D60EFB9}" type="slidenum">
              <a:rPr lang="en-US" smtClean="0"/>
              <a:t>4</a:t>
            </a:fld>
            <a:endParaRPr lang="en-US"/>
          </a:p>
        </p:txBody>
      </p:sp>
      <p:sp>
        <p:nvSpPr>
          <p:cNvPr id="7" name="Rounded Rectangle 6">
            <a:extLst>
              <a:ext uri="{FF2B5EF4-FFF2-40B4-BE49-F238E27FC236}">
                <a16:creationId xmlns:a16="http://schemas.microsoft.com/office/drawing/2014/main" id="{EDC81FA2-A74E-78D0-5081-2812269554A3}"/>
              </a:ext>
            </a:extLst>
          </p:cNvPr>
          <p:cNvSpPr/>
          <p:nvPr/>
        </p:nvSpPr>
        <p:spPr>
          <a:xfrm>
            <a:off x="8912772" y="995284"/>
            <a:ext cx="2011902" cy="3588748"/>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8" name="TextBox 7">
            <a:extLst>
              <a:ext uri="{FF2B5EF4-FFF2-40B4-BE49-F238E27FC236}">
                <a16:creationId xmlns:a16="http://schemas.microsoft.com/office/drawing/2014/main" id="{6ECE5DA1-2B47-C998-0A6F-D0DF64F61A2E}"/>
              </a:ext>
            </a:extLst>
          </p:cNvPr>
          <p:cNvSpPr txBox="1"/>
          <p:nvPr/>
        </p:nvSpPr>
        <p:spPr>
          <a:xfrm>
            <a:off x="9032227" y="1092185"/>
            <a:ext cx="1892447" cy="3416320"/>
          </a:xfrm>
          <a:prstGeom prst="rect">
            <a:avLst/>
          </a:prstGeom>
          <a:noFill/>
        </p:spPr>
        <p:txBody>
          <a:bodyPr wrap="square" rtlCol="0">
            <a:spAutoFit/>
          </a:bodyPr>
          <a:lstStyle/>
          <a:p>
            <a:r>
              <a:rPr lang="en-US" dirty="0"/>
              <a:t>Once, imported, you can specify environment variables such as the base URL, and set up “runs” for testing individual controllers. Here is “register” passing both of our predefined checks.</a:t>
            </a:r>
          </a:p>
        </p:txBody>
      </p:sp>
      <p:pic>
        <p:nvPicPr>
          <p:cNvPr id="9" name="Picture 8">
            <a:extLst>
              <a:ext uri="{FF2B5EF4-FFF2-40B4-BE49-F238E27FC236}">
                <a16:creationId xmlns:a16="http://schemas.microsoft.com/office/drawing/2014/main" id="{FD7D5154-6696-630B-C57E-92A18F858910}"/>
              </a:ext>
            </a:extLst>
          </p:cNvPr>
          <p:cNvPicPr>
            <a:picLocks noChangeAspect="1"/>
          </p:cNvPicPr>
          <p:nvPr/>
        </p:nvPicPr>
        <p:blipFill>
          <a:blip r:embed="rId2"/>
          <a:stretch>
            <a:fillRect/>
          </a:stretch>
        </p:blipFill>
        <p:spPr>
          <a:xfrm>
            <a:off x="956732" y="820019"/>
            <a:ext cx="7772400" cy="2772451"/>
          </a:xfrm>
          <a:prstGeom prst="rect">
            <a:avLst/>
          </a:prstGeom>
        </p:spPr>
      </p:pic>
      <p:pic>
        <p:nvPicPr>
          <p:cNvPr id="10" name="Picture 9">
            <a:extLst>
              <a:ext uri="{FF2B5EF4-FFF2-40B4-BE49-F238E27FC236}">
                <a16:creationId xmlns:a16="http://schemas.microsoft.com/office/drawing/2014/main" id="{4E55ABE7-EA39-473C-7EF4-DFAFF7ED5821}"/>
              </a:ext>
            </a:extLst>
          </p:cNvPr>
          <p:cNvPicPr>
            <a:picLocks noChangeAspect="1"/>
          </p:cNvPicPr>
          <p:nvPr/>
        </p:nvPicPr>
        <p:blipFill>
          <a:blip r:embed="rId3"/>
          <a:stretch>
            <a:fillRect/>
          </a:stretch>
        </p:blipFill>
        <p:spPr>
          <a:xfrm>
            <a:off x="990600" y="3675023"/>
            <a:ext cx="5105400" cy="2552700"/>
          </a:xfrm>
          <a:prstGeom prst="rect">
            <a:avLst/>
          </a:prstGeom>
        </p:spPr>
      </p:pic>
    </p:spTree>
    <p:extLst>
      <p:ext uri="{BB962C8B-B14F-4D97-AF65-F5344CB8AC3E}">
        <p14:creationId xmlns:p14="http://schemas.microsoft.com/office/powerpoint/2010/main" val="2136686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3FD3-435B-CCF9-77AD-569EBCB1038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627C0AA-E235-4BF7-E900-622CE3EC99A6}"/>
              </a:ext>
            </a:extLst>
          </p:cNvPr>
          <p:cNvSpPr txBox="1"/>
          <p:nvPr/>
        </p:nvSpPr>
        <p:spPr>
          <a:xfrm>
            <a:off x="109728" y="79538"/>
            <a:ext cx="1245854" cy="369332"/>
          </a:xfrm>
          <a:prstGeom prst="rect">
            <a:avLst/>
          </a:prstGeom>
          <a:noFill/>
        </p:spPr>
        <p:txBody>
          <a:bodyPr wrap="none" rtlCol="0">
            <a:spAutoFit/>
          </a:bodyPr>
          <a:lstStyle/>
          <a:p>
            <a:r>
              <a:rPr lang="en-US" b="1" dirty="0">
                <a:solidFill>
                  <a:srgbClr val="FF6E00"/>
                </a:solidFill>
              </a:rPr>
              <a:t>HOURMAP</a:t>
            </a:r>
          </a:p>
        </p:txBody>
      </p:sp>
      <p:sp>
        <p:nvSpPr>
          <p:cNvPr id="6" name="TextBox 5">
            <a:extLst>
              <a:ext uri="{FF2B5EF4-FFF2-40B4-BE49-F238E27FC236}">
                <a16:creationId xmlns:a16="http://schemas.microsoft.com/office/drawing/2014/main" id="{92EFFB80-177B-B619-A990-8DD1921D35FB}"/>
              </a:ext>
            </a:extLst>
          </p:cNvPr>
          <p:cNvSpPr txBox="1"/>
          <p:nvPr/>
        </p:nvSpPr>
        <p:spPr>
          <a:xfrm>
            <a:off x="332127" y="337356"/>
            <a:ext cx="1885003" cy="400110"/>
          </a:xfrm>
          <a:prstGeom prst="rect">
            <a:avLst/>
          </a:prstGeom>
          <a:noFill/>
        </p:spPr>
        <p:txBody>
          <a:bodyPr wrap="none" rtlCol="0">
            <a:spAutoFit/>
          </a:bodyPr>
          <a:lstStyle/>
          <a:p>
            <a:r>
              <a:rPr lang="en-US" sz="2000" dirty="0">
                <a:solidFill>
                  <a:srgbClr val="FFC000"/>
                </a:solidFill>
                <a:latin typeface="+mj-lt"/>
              </a:rPr>
              <a:t>Testing Using Postman</a:t>
            </a:r>
          </a:p>
        </p:txBody>
      </p:sp>
      <p:sp>
        <p:nvSpPr>
          <p:cNvPr id="2" name="Footer Placeholder 1">
            <a:extLst>
              <a:ext uri="{FF2B5EF4-FFF2-40B4-BE49-F238E27FC236}">
                <a16:creationId xmlns:a16="http://schemas.microsoft.com/office/drawing/2014/main" id="{553A1134-3855-2FD2-D2BC-EA7482AB4635}"/>
              </a:ext>
            </a:extLst>
          </p:cNvPr>
          <p:cNvSpPr>
            <a:spLocks noGrp="1"/>
          </p:cNvSpPr>
          <p:nvPr>
            <p:ph type="ftr" sz="quarter" idx="11"/>
          </p:nvPr>
        </p:nvSpPr>
        <p:spPr/>
        <p:txBody>
          <a:bodyPr/>
          <a:lstStyle/>
          <a:p>
            <a:r>
              <a:rPr lang="en-US"/>
              <a:t>HOURMAP - DESIGN FLOW</a:t>
            </a:r>
          </a:p>
        </p:txBody>
      </p:sp>
      <p:sp>
        <p:nvSpPr>
          <p:cNvPr id="3" name="Slide Number Placeholder 2">
            <a:extLst>
              <a:ext uri="{FF2B5EF4-FFF2-40B4-BE49-F238E27FC236}">
                <a16:creationId xmlns:a16="http://schemas.microsoft.com/office/drawing/2014/main" id="{05067E9E-E86A-6368-574E-C7720E3DBCDC}"/>
              </a:ext>
            </a:extLst>
          </p:cNvPr>
          <p:cNvSpPr>
            <a:spLocks noGrp="1"/>
          </p:cNvSpPr>
          <p:nvPr>
            <p:ph type="sldNum" sz="quarter" idx="12"/>
          </p:nvPr>
        </p:nvSpPr>
        <p:spPr/>
        <p:txBody>
          <a:bodyPr/>
          <a:lstStyle/>
          <a:p>
            <a:fld id="{D813B180-57A2-EE42-AC5D-20103D60EFB9}" type="slidenum">
              <a:rPr lang="en-US" smtClean="0"/>
              <a:t>5</a:t>
            </a:fld>
            <a:endParaRPr lang="en-US"/>
          </a:p>
        </p:txBody>
      </p:sp>
      <p:sp>
        <p:nvSpPr>
          <p:cNvPr id="7" name="Rounded Rectangle 6">
            <a:extLst>
              <a:ext uri="{FF2B5EF4-FFF2-40B4-BE49-F238E27FC236}">
                <a16:creationId xmlns:a16="http://schemas.microsoft.com/office/drawing/2014/main" id="{FD16033F-77C0-BC45-C684-9B4A3EE6DA8B}"/>
              </a:ext>
            </a:extLst>
          </p:cNvPr>
          <p:cNvSpPr/>
          <p:nvPr/>
        </p:nvSpPr>
        <p:spPr>
          <a:xfrm>
            <a:off x="9132668" y="935239"/>
            <a:ext cx="2011902" cy="2770487"/>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8" name="TextBox 7">
            <a:extLst>
              <a:ext uri="{FF2B5EF4-FFF2-40B4-BE49-F238E27FC236}">
                <a16:creationId xmlns:a16="http://schemas.microsoft.com/office/drawing/2014/main" id="{1F671617-3DE0-0725-BF7A-60D699E66ED7}"/>
              </a:ext>
            </a:extLst>
          </p:cNvPr>
          <p:cNvSpPr txBox="1"/>
          <p:nvPr/>
        </p:nvSpPr>
        <p:spPr>
          <a:xfrm>
            <a:off x="9252123" y="1032140"/>
            <a:ext cx="1892447" cy="2585323"/>
          </a:xfrm>
          <a:prstGeom prst="rect">
            <a:avLst/>
          </a:prstGeom>
          <a:noFill/>
        </p:spPr>
        <p:txBody>
          <a:bodyPr wrap="square" rtlCol="0">
            <a:spAutoFit/>
          </a:bodyPr>
          <a:lstStyle/>
          <a:p>
            <a:r>
              <a:rPr lang="en-US" dirty="0"/>
              <a:t>Another test, for the Organization Controller. The response should be OK 200, contain a success message, and a token for session refresh.</a:t>
            </a:r>
          </a:p>
        </p:txBody>
      </p:sp>
      <p:pic>
        <p:nvPicPr>
          <p:cNvPr id="4" name="Picture 3">
            <a:extLst>
              <a:ext uri="{FF2B5EF4-FFF2-40B4-BE49-F238E27FC236}">
                <a16:creationId xmlns:a16="http://schemas.microsoft.com/office/drawing/2014/main" id="{6649B2C3-E59C-C770-442A-909FD793D6DF}"/>
              </a:ext>
            </a:extLst>
          </p:cNvPr>
          <p:cNvPicPr>
            <a:picLocks noChangeAspect="1"/>
          </p:cNvPicPr>
          <p:nvPr/>
        </p:nvPicPr>
        <p:blipFill>
          <a:blip r:embed="rId2"/>
          <a:stretch>
            <a:fillRect/>
          </a:stretch>
        </p:blipFill>
        <p:spPr>
          <a:xfrm>
            <a:off x="1047430" y="935239"/>
            <a:ext cx="7772400" cy="5535465"/>
          </a:xfrm>
          <a:prstGeom prst="rect">
            <a:avLst/>
          </a:prstGeom>
        </p:spPr>
      </p:pic>
    </p:spTree>
    <p:extLst>
      <p:ext uri="{BB962C8B-B14F-4D97-AF65-F5344CB8AC3E}">
        <p14:creationId xmlns:p14="http://schemas.microsoft.com/office/powerpoint/2010/main" val="1049393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09DFD-2522-2B0E-C913-A377037C10F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E612320-D27C-36EA-05E3-2E514172D223}"/>
              </a:ext>
            </a:extLst>
          </p:cNvPr>
          <p:cNvSpPr txBox="1"/>
          <p:nvPr/>
        </p:nvSpPr>
        <p:spPr>
          <a:xfrm>
            <a:off x="109728" y="79538"/>
            <a:ext cx="1245854" cy="369332"/>
          </a:xfrm>
          <a:prstGeom prst="rect">
            <a:avLst/>
          </a:prstGeom>
          <a:noFill/>
        </p:spPr>
        <p:txBody>
          <a:bodyPr wrap="none" rtlCol="0">
            <a:spAutoFit/>
          </a:bodyPr>
          <a:lstStyle/>
          <a:p>
            <a:r>
              <a:rPr lang="en-US" b="1" dirty="0">
                <a:solidFill>
                  <a:srgbClr val="FF6E00"/>
                </a:solidFill>
              </a:rPr>
              <a:t>HOURMAP</a:t>
            </a:r>
          </a:p>
        </p:txBody>
      </p:sp>
      <p:sp>
        <p:nvSpPr>
          <p:cNvPr id="6" name="TextBox 5">
            <a:extLst>
              <a:ext uri="{FF2B5EF4-FFF2-40B4-BE49-F238E27FC236}">
                <a16:creationId xmlns:a16="http://schemas.microsoft.com/office/drawing/2014/main" id="{97669359-293A-9705-0D3E-67AA5B155D98}"/>
              </a:ext>
            </a:extLst>
          </p:cNvPr>
          <p:cNvSpPr txBox="1"/>
          <p:nvPr/>
        </p:nvSpPr>
        <p:spPr>
          <a:xfrm>
            <a:off x="332127" y="337356"/>
            <a:ext cx="1885003" cy="400110"/>
          </a:xfrm>
          <a:prstGeom prst="rect">
            <a:avLst/>
          </a:prstGeom>
          <a:noFill/>
        </p:spPr>
        <p:txBody>
          <a:bodyPr wrap="none" rtlCol="0">
            <a:spAutoFit/>
          </a:bodyPr>
          <a:lstStyle/>
          <a:p>
            <a:r>
              <a:rPr lang="en-US" sz="2000" dirty="0">
                <a:solidFill>
                  <a:srgbClr val="FFC000"/>
                </a:solidFill>
                <a:latin typeface="+mj-lt"/>
              </a:rPr>
              <a:t>Testing Using Postman</a:t>
            </a:r>
          </a:p>
        </p:txBody>
      </p:sp>
      <p:sp>
        <p:nvSpPr>
          <p:cNvPr id="2" name="Footer Placeholder 1">
            <a:extLst>
              <a:ext uri="{FF2B5EF4-FFF2-40B4-BE49-F238E27FC236}">
                <a16:creationId xmlns:a16="http://schemas.microsoft.com/office/drawing/2014/main" id="{01536FC0-DC36-6663-9709-58025E414D50}"/>
              </a:ext>
            </a:extLst>
          </p:cNvPr>
          <p:cNvSpPr>
            <a:spLocks noGrp="1"/>
          </p:cNvSpPr>
          <p:nvPr>
            <p:ph type="ftr" sz="quarter" idx="11"/>
          </p:nvPr>
        </p:nvSpPr>
        <p:spPr/>
        <p:txBody>
          <a:bodyPr/>
          <a:lstStyle/>
          <a:p>
            <a:r>
              <a:rPr lang="en-US"/>
              <a:t>HOURMAP - DESIGN FLOW</a:t>
            </a:r>
          </a:p>
        </p:txBody>
      </p:sp>
      <p:sp>
        <p:nvSpPr>
          <p:cNvPr id="3" name="Slide Number Placeholder 2">
            <a:extLst>
              <a:ext uri="{FF2B5EF4-FFF2-40B4-BE49-F238E27FC236}">
                <a16:creationId xmlns:a16="http://schemas.microsoft.com/office/drawing/2014/main" id="{A68A55E9-8D12-C749-4B14-0B6C8E0A80A4}"/>
              </a:ext>
            </a:extLst>
          </p:cNvPr>
          <p:cNvSpPr>
            <a:spLocks noGrp="1"/>
          </p:cNvSpPr>
          <p:nvPr>
            <p:ph type="sldNum" sz="quarter" idx="12"/>
          </p:nvPr>
        </p:nvSpPr>
        <p:spPr/>
        <p:txBody>
          <a:bodyPr/>
          <a:lstStyle/>
          <a:p>
            <a:fld id="{D813B180-57A2-EE42-AC5D-20103D60EFB9}" type="slidenum">
              <a:rPr lang="en-US" smtClean="0"/>
              <a:t>6</a:t>
            </a:fld>
            <a:endParaRPr lang="en-US"/>
          </a:p>
        </p:txBody>
      </p:sp>
      <p:pic>
        <p:nvPicPr>
          <p:cNvPr id="10" name="Picture 9">
            <a:extLst>
              <a:ext uri="{FF2B5EF4-FFF2-40B4-BE49-F238E27FC236}">
                <a16:creationId xmlns:a16="http://schemas.microsoft.com/office/drawing/2014/main" id="{A0718294-B39D-B485-77C7-1B4169CAEE38}"/>
              </a:ext>
            </a:extLst>
          </p:cNvPr>
          <p:cNvPicPr>
            <a:picLocks noChangeAspect="1"/>
          </p:cNvPicPr>
          <p:nvPr/>
        </p:nvPicPr>
        <p:blipFill>
          <a:blip r:embed="rId2"/>
          <a:stretch>
            <a:fillRect/>
          </a:stretch>
        </p:blipFill>
        <p:spPr>
          <a:xfrm>
            <a:off x="1032148" y="892418"/>
            <a:ext cx="10650515" cy="2462896"/>
          </a:xfrm>
          <a:prstGeom prst="rect">
            <a:avLst/>
          </a:prstGeom>
        </p:spPr>
      </p:pic>
      <p:sp>
        <p:nvSpPr>
          <p:cNvPr id="11" name="Rounded Rectangle 10">
            <a:extLst>
              <a:ext uri="{FF2B5EF4-FFF2-40B4-BE49-F238E27FC236}">
                <a16:creationId xmlns:a16="http://schemas.microsoft.com/office/drawing/2014/main" id="{38EF0B5F-D24C-A3AF-7B3C-4A4432974D6D}"/>
              </a:ext>
            </a:extLst>
          </p:cNvPr>
          <p:cNvSpPr/>
          <p:nvPr/>
        </p:nvSpPr>
        <p:spPr>
          <a:xfrm>
            <a:off x="1032148" y="3564259"/>
            <a:ext cx="4490347" cy="2246993"/>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12" name="TextBox 11">
            <a:extLst>
              <a:ext uri="{FF2B5EF4-FFF2-40B4-BE49-F238E27FC236}">
                <a16:creationId xmlns:a16="http://schemas.microsoft.com/office/drawing/2014/main" id="{C1CDC792-E83E-869F-4BC9-6920A38D1754}"/>
              </a:ext>
            </a:extLst>
          </p:cNvPr>
          <p:cNvSpPr txBox="1"/>
          <p:nvPr/>
        </p:nvSpPr>
        <p:spPr>
          <a:xfrm>
            <a:off x="1151604" y="3661161"/>
            <a:ext cx="4223736" cy="2031325"/>
          </a:xfrm>
          <a:prstGeom prst="rect">
            <a:avLst/>
          </a:prstGeom>
          <a:noFill/>
        </p:spPr>
        <p:txBody>
          <a:bodyPr wrap="square" rtlCol="0">
            <a:spAutoFit/>
          </a:bodyPr>
          <a:lstStyle/>
          <a:p>
            <a:r>
              <a:rPr lang="en-US" dirty="0"/>
              <a:t>We track each test according to pass rate for each test. A single failure means the API endpoint needs to be looked at again and investigated. Tracking down the time entry clock in bug, we can see that the token claims didn’t include an organization ID like it was supposed to.</a:t>
            </a:r>
          </a:p>
        </p:txBody>
      </p:sp>
      <p:pic>
        <p:nvPicPr>
          <p:cNvPr id="13" name="Picture 12">
            <a:extLst>
              <a:ext uri="{FF2B5EF4-FFF2-40B4-BE49-F238E27FC236}">
                <a16:creationId xmlns:a16="http://schemas.microsoft.com/office/drawing/2014/main" id="{83A79542-D260-5D42-E1AA-AE3886EA6B24}"/>
              </a:ext>
            </a:extLst>
          </p:cNvPr>
          <p:cNvPicPr>
            <a:picLocks noChangeAspect="1"/>
          </p:cNvPicPr>
          <p:nvPr/>
        </p:nvPicPr>
        <p:blipFill>
          <a:blip r:embed="rId3"/>
          <a:stretch>
            <a:fillRect/>
          </a:stretch>
        </p:blipFill>
        <p:spPr>
          <a:xfrm>
            <a:off x="5641951" y="3499030"/>
            <a:ext cx="4459707" cy="2827957"/>
          </a:xfrm>
          <a:prstGeom prst="rect">
            <a:avLst/>
          </a:prstGeom>
        </p:spPr>
      </p:pic>
    </p:spTree>
    <p:extLst>
      <p:ext uri="{BB962C8B-B14F-4D97-AF65-F5344CB8AC3E}">
        <p14:creationId xmlns:p14="http://schemas.microsoft.com/office/powerpoint/2010/main" val="3483393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16C28-F92F-4509-D669-EDD06E8214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B914898-9AA1-F76C-FE70-D6DD6074DD56}"/>
              </a:ext>
            </a:extLst>
          </p:cNvPr>
          <p:cNvSpPr txBox="1"/>
          <p:nvPr/>
        </p:nvSpPr>
        <p:spPr>
          <a:xfrm>
            <a:off x="109728" y="79538"/>
            <a:ext cx="1245854" cy="369332"/>
          </a:xfrm>
          <a:prstGeom prst="rect">
            <a:avLst/>
          </a:prstGeom>
          <a:noFill/>
        </p:spPr>
        <p:txBody>
          <a:bodyPr wrap="none" rtlCol="0">
            <a:spAutoFit/>
          </a:bodyPr>
          <a:lstStyle/>
          <a:p>
            <a:r>
              <a:rPr lang="en-US" b="1" dirty="0">
                <a:solidFill>
                  <a:srgbClr val="FF6E00"/>
                </a:solidFill>
              </a:rPr>
              <a:t>HOURMAP</a:t>
            </a:r>
          </a:p>
        </p:txBody>
      </p:sp>
      <p:sp>
        <p:nvSpPr>
          <p:cNvPr id="6" name="TextBox 5">
            <a:extLst>
              <a:ext uri="{FF2B5EF4-FFF2-40B4-BE49-F238E27FC236}">
                <a16:creationId xmlns:a16="http://schemas.microsoft.com/office/drawing/2014/main" id="{AD576F2C-D4EF-A1BC-536F-42B0AC24882F}"/>
              </a:ext>
            </a:extLst>
          </p:cNvPr>
          <p:cNvSpPr txBox="1"/>
          <p:nvPr/>
        </p:nvSpPr>
        <p:spPr>
          <a:xfrm>
            <a:off x="332127" y="337356"/>
            <a:ext cx="1885003" cy="400110"/>
          </a:xfrm>
          <a:prstGeom prst="rect">
            <a:avLst/>
          </a:prstGeom>
          <a:noFill/>
        </p:spPr>
        <p:txBody>
          <a:bodyPr wrap="none" rtlCol="0">
            <a:spAutoFit/>
          </a:bodyPr>
          <a:lstStyle/>
          <a:p>
            <a:r>
              <a:rPr lang="en-US" sz="2000" dirty="0">
                <a:solidFill>
                  <a:srgbClr val="FFC000"/>
                </a:solidFill>
                <a:latin typeface="+mj-lt"/>
              </a:rPr>
              <a:t>Testing Using Postman</a:t>
            </a:r>
          </a:p>
        </p:txBody>
      </p:sp>
      <p:sp>
        <p:nvSpPr>
          <p:cNvPr id="2" name="Footer Placeholder 1">
            <a:extLst>
              <a:ext uri="{FF2B5EF4-FFF2-40B4-BE49-F238E27FC236}">
                <a16:creationId xmlns:a16="http://schemas.microsoft.com/office/drawing/2014/main" id="{88C23ECA-70C1-C29A-67A6-DFE5848BBD7B}"/>
              </a:ext>
            </a:extLst>
          </p:cNvPr>
          <p:cNvSpPr>
            <a:spLocks noGrp="1"/>
          </p:cNvSpPr>
          <p:nvPr>
            <p:ph type="ftr" sz="quarter" idx="11"/>
          </p:nvPr>
        </p:nvSpPr>
        <p:spPr/>
        <p:txBody>
          <a:bodyPr/>
          <a:lstStyle/>
          <a:p>
            <a:r>
              <a:rPr lang="en-US"/>
              <a:t>HOURMAP - DESIGN FLOW</a:t>
            </a:r>
          </a:p>
        </p:txBody>
      </p:sp>
      <p:sp>
        <p:nvSpPr>
          <p:cNvPr id="3" name="Slide Number Placeholder 2">
            <a:extLst>
              <a:ext uri="{FF2B5EF4-FFF2-40B4-BE49-F238E27FC236}">
                <a16:creationId xmlns:a16="http://schemas.microsoft.com/office/drawing/2014/main" id="{09B2388F-B505-9965-590D-59A66EEE317C}"/>
              </a:ext>
            </a:extLst>
          </p:cNvPr>
          <p:cNvSpPr>
            <a:spLocks noGrp="1"/>
          </p:cNvSpPr>
          <p:nvPr>
            <p:ph type="sldNum" sz="quarter" idx="12"/>
          </p:nvPr>
        </p:nvSpPr>
        <p:spPr/>
        <p:txBody>
          <a:bodyPr/>
          <a:lstStyle/>
          <a:p>
            <a:fld id="{D813B180-57A2-EE42-AC5D-20103D60EFB9}" type="slidenum">
              <a:rPr lang="en-US" smtClean="0"/>
              <a:t>7</a:t>
            </a:fld>
            <a:endParaRPr lang="en-US"/>
          </a:p>
        </p:txBody>
      </p:sp>
      <p:sp>
        <p:nvSpPr>
          <p:cNvPr id="11" name="Rounded Rectangle 10">
            <a:extLst>
              <a:ext uri="{FF2B5EF4-FFF2-40B4-BE49-F238E27FC236}">
                <a16:creationId xmlns:a16="http://schemas.microsoft.com/office/drawing/2014/main" id="{54C80C65-B0B0-842A-5174-43274378B6C2}"/>
              </a:ext>
            </a:extLst>
          </p:cNvPr>
          <p:cNvSpPr/>
          <p:nvPr/>
        </p:nvSpPr>
        <p:spPr>
          <a:xfrm>
            <a:off x="1032148" y="3648339"/>
            <a:ext cx="4490347" cy="88742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12" name="TextBox 11">
            <a:extLst>
              <a:ext uri="{FF2B5EF4-FFF2-40B4-BE49-F238E27FC236}">
                <a16:creationId xmlns:a16="http://schemas.microsoft.com/office/drawing/2014/main" id="{C14D8D20-6D99-C27F-7DD2-B85C5EED4E0F}"/>
              </a:ext>
            </a:extLst>
          </p:cNvPr>
          <p:cNvSpPr txBox="1"/>
          <p:nvPr/>
        </p:nvSpPr>
        <p:spPr>
          <a:xfrm>
            <a:off x="1151604" y="3661161"/>
            <a:ext cx="4223736" cy="646331"/>
          </a:xfrm>
          <a:prstGeom prst="rect">
            <a:avLst/>
          </a:prstGeom>
          <a:noFill/>
        </p:spPr>
        <p:txBody>
          <a:bodyPr wrap="square" rtlCol="0">
            <a:spAutoFit/>
          </a:bodyPr>
          <a:lstStyle/>
          <a:p>
            <a:r>
              <a:rPr lang="en-US" dirty="0"/>
              <a:t>Once bugs are tracked down and fixed, we can enjoy the nice shade of green success!</a:t>
            </a:r>
          </a:p>
        </p:txBody>
      </p:sp>
      <p:pic>
        <p:nvPicPr>
          <p:cNvPr id="4" name="Picture 3">
            <a:extLst>
              <a:ext uri="{FF2B5EF4-FFF2-40B4-BE49-F238E27FC236}">
                <a16:creationId xmlns:a16="http://schemas.microsoft.com/office/drawing/2014/main" id="{7779EB3C-AF46-3E74-C5A4-C67247EF8F9A}"/>
              </a:ext>
            </a:extLst>
          </p:cNvPr>
          <p:cNvPicPr>
            <a:picLocks noChangeAspect="1"/>
          </p:cNvPicPr>
          <p:nvPr/>
        </p:nvPicPr>
        <p:blipFill>
          <a:blip r:embed="rId2"/>
          <a:stretch>
            <a:fillRect/>
          </a:stretch>
        </p:blipFill>
        <p:spPr>
          <a:xfrm>
            <a:off x="1032148" y="881183"/>
            <a:ext cx="10470041" cy="2547817"/>
          </a:xfrm>
          <a:prstGeom prst="rect">
            <a:avLst/>
          </a:prstGeom>
        </p:spPr>
      </p:pic>
      <p:sp>
        <p:nvSpPr>
          <p:cNvPr id="9" name="Rounded Rectangle 8">
            <a:extLst>
              <a:ext uri="{FF2B5EF4-FFF2-40B4-BE49-F238E27FC236}">
                <a16:creationId xmlns:a16="http://schemas.microsoft.com/office/drawing/2014/main" id="{5A5236C0-1914-B60F-982A-354157EEFD12}"/>
              </a:ext>
            </a:extLst>
          </p:cNvPr>
          <p:cNvSpPr/>
          <p:nvPr/>
        </p:nvSpPr>
        <p:spPr>
          <a:xfrm>
            <a:off x="1032148" y="4586943"/>
            <a:ext cx="4490347" cy="1473955"/>
          </a:xfrm>
          <a:prstGeom prst="roundRect">
            <a:avLst/>
          </a:prstGeom>
          <a:no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000000"/>
              </a:highlight>
            </a:endParaRPr>
          </a:p>
        </p:txBody>
      </p:sp>
      <p:sp>
        <p:nvSpPr>
          <p:cNvPr id="14" name="TextBox 13">
            <a:extLst>
              <a:ext uri="{FF2B5EF4-FFF2-40B4-BE49-F238E27FC236}">
                <a16:creationId xmlns:a16="http://schemas.microsoft.com/office/drawing/2014/main" id="{BA8C967C-2ED8-F589-C974-5373CDDB739A}"/>
              </a:ext>
            </a:extLst>
          </p:cNvPr>
          <p:cNvSpPr txBox="1"/>
          <p:nvPr/>
        </p:nvSpPr>
        <p:spPr>
          <a:xfrm>
            <a:off x="1151604" y="4683845"/>
            <a:ext cx="4223736" cy="1200329"/>
          </a:xfrm>
          <a:prstGeom prst="rect">
            <a:avLst/>
          </a:prstGeom>
          <a:noFill/>
        </p:spPr>
        <p:txBody>
          <a:bodyPr wrap="square" rtlCol="0">
            <a:spAutoFit/>
          </a:bodyPr>
          <a:lstStyle/>
          <a:p>
            <a:r>
              <a:rPr lang="en-US" dirty="0"/>
              <a:t>Testing with Postman helps catch errors early and encourages taking time to develop each API endpoint correctly! This gives us a better product overall.</a:t>
            </a:r>
          </a:p>
        </p:txBody>
      </p:sp>
      <p:pic>
        <p:nvPicPr>
          <p:cNvPr id="15" name="Picture 14">
            <a:extLst>
              <a:ext uri="{FF2B5EF4-FFF2-40B4-BE49-F238E27FC236}">
                <a16:creationId xmlns:a16="http://schemas.microsoft.com/office/drawing/2014/main" id="{96B781AC-9D4F-7738-28E2-CFB78EF81A2E}"/>
              </a:ext>
            </a:extLst>
          </p:cNvPr>
          <p:cNvPicPr>
            <a:picLocks noChangeAspect="1"/>
          </p:cNvPicPr>
          <p:nvPr/>
        </p:nvPicPr>
        <p:blipFill>
          <a:blip r:embed="rId3"/>
          <a:stretch>
            <a:fillRect/>
          </a:stretch>
        </p:blipFill>
        <p:spPr>
          <a:xfrm>
            <a:off x="6267168" y="3975146"/>
            <a:ext cx="2034621" cy="1909028"/>
          </a:xfrm>
          <a:prstGeom prst="rect">
            <a:avLst/>
          </a:prstGeom>
        </p:spPr>
      </p:pic>
      <p:sp>
        <p:nvSpPr>
          <p:cNvPr id="16" name="Heart 15">
            <a:extLst>
              <a:ext uri="{FF2B5EF4-FFF2-40B4-BE49-F238E27FC236}">
                <a16:creationId xmlns:a16="http://schemas.microsoft.com/office/drawing/2014/main" id="{587322C1-193B-9FF6-F20E-6432FEC714DC}"/>
              </a:ext>
            </a:extLst>
          </p:cNvPr>
          <p:cNvSpPr/>
          <p:nvPr/>
        </p:nvSpPr>
        <p:spPr>
          <a:xfrm>
            <a:off x="9306989" y="3995028"/>
            <a:ext cx="1852863" cy="1781406"/>
          </a:xfrm>
          <a:prstGeom prst="heart">
            <a:avLst/>
          </a:prstGeom>
          <a:solidFill>
            <a:srgbClr val="FF6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Equal 16">
            <a:extLst>
              <a:ext uri="{FF2B5EF4-FFF2-40B4-BE49-F238E27FC236}">
                <a16:creationId xmlns:a16="http://schemas.microsoft.com/office/drawing/2014/main" id="{95BD0DDF-A55D-40D8-5E41-FA9F3FDE5347}"/>
              </a:ext>
            </a:extLst>
          </p:cNvPr>
          <p:cNvSpPr/>
          <p:nvPr/>
        </p:nvSpPr>
        <p:spPr>
          <a:xfrm>
            <a:off x="8301789" y="4484621"/>
            <a:ext cx="914400" cy="839299"/>
          </a:xfrm>
          <a:prstGeom prst="mathEqual">
            <a:avLst/>
          </a:prstGeom>
          <a:solidFill>
            <a:srgbClr val="FF6E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96266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FB9EB2-C992-A2AC-0DC2-1367887560F8}"/>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86DF60D5-619B-C6A7-607F-67B0507059E3}"/>
              </a:ext>
            </a:extLst>
          </p:cNvPr>
          <p:cNvPicPr>
            <a:picLocks noChangeAspect="1"/>
          </p:cNvPicPr>
          <p:nvPr/>
        </p:nvPicPr>
        <p:blipFill>
          <a:blip r:embed="rId2"/>
          <a:stretch>
            <a:fillRect/>
          </a:stretch>
        </p:blipFill>
        <p:spPr>
          <a:xfrm>
            <a:off x="3334535" y="1417234"/>
            <a:ext cx="5092625" cy="5073113"/>
          </a:xfrm>
          <a:prstGeom prst="rect">
            <a:avLst/>
          </a:prstGeom>
        </p:spPr>
      </p:pic>
      <p:sp>
        <p:nvSpPr>
          <p:cNvPr id="2" name="Title 1">
            <a:extLst>
              <a:ext uri="{FF2B5EF4-FFF2-40B4-BE49-F238E27FC236}">
                <a16:creationId xmlns:a16="http://schemas.microsoft.com/office/drawing/2014/main" id="{FA58D158-DA7F-E14A-5229-0CEE4874A75C}"/>
              </a:ext>
            </a:extLst>
          </p:cNvPr>
          <p:cNvSpPr>
            <a:spLocks noGrp="1"/>
          </p:cNvSpPr>
          <p:nvPr>
            <p:ph type="title"/>
          </p:nvPr>
        </p:nvSpPr>
        <p:spPr>
          <a:xfrm>
            <a:off x="838200" y="658368"/>
            <a:ext cx="10515600" cy="1517732"/>
          </a:xfrm>
        </p:spPr>
        <p:txBody>
          <a:bodyPr/>
          <a:lstStyle/>
          <a:p>
            <a:r>
              <a:rPr lang="en-US" dirty="0"/>
              <a:t>THANK YOU</a:t>
            </a:r>
          </a:p>
        </p:txBody>
      </p:sp>
      <p:sp>
        <p:nvSpPr>
          <p:cNvPr id="3" name="Content Placeholder 2">
            <a:extLst>
              <a:ext uri="{FF2B5EF4-FFF2-40B4-BE49-F238E27FC236}">
                <a16:creationId xmlns:a16="http://schemas.microsoft.com/office/drawing/2014/main" id="{E97947A0-B8FC-F0C7-8110-8E7335691056}"/>
              </a:ext>
            </a:extLst>
          </p:cNvPr>
          <p:cNvSpPr>
            <a:spLocks noGrp="1"/>
          </p:cNvSpPr>
          <p:nvPr>
            <p:ph idx="1"/>
          </p:nvPr>
        </p:nvSpPr>
        <p:spPr>
          <a:xfrm>
            <a:off x="911352" y="1705767"/>
            <a:ext cx="10515600" cy="679831"/>
          </a:xfrm>
        </p:spPr>
        <p:txBody>
          <a:bodyPr/>
          <a:lstStyle/>
          <a:p>
            <a:pPr marL="0" indent="0">
              <a:buNone/>
            </a:pPr>
            <a:r>
              <a:rPr lang="en-US" dirty="0"/>
              <a:t>resnyd81@wgu.edu</a:t>
            </a:r>
          </a:p>
        </p:txBody>
      </p:sp>
      <p:sp>
        <p:nvSpPr>
          <p:cNvPr id="4" name="Content Placeholder 2">
            <a:extLst>
              <a:ext uri="{FF2B5EF4-FFF2-40B4-BE49-F238E27FC236}">
                <a16:creationId xmlns:a16="http://schemas.microsoft.com/office/drawing/2014/main" id="{73AE02E0-A264-03A5-AC9B-89897D0548D0}"/>
              </a:ext>
            </a:extLst>
          </p:cNvPr>
          <p:cNvSpPr txBox="1">
            <a:spLocks/>
          </p:cNvSpPr>
          <p:nvPr/>
        </p:nvSpPr>
        <p:spPr>
          <a:xfrm>
            <a:off x="838200" y="5813044"/>
            <a:ext cx="10515600" cy="67983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Ryan Snyder</a:t>
            </a:r>
          </a:p>
          <a:p>
            <a:pPr marL="0" indent="0">
              <a:buFont typeface="Arial" panose="020B0604020202020204" pitchFamily="34" charset="0"/>
              <a:buNone/>
            </a:pPr>
            <a:r>
              <a:rPr lang="en-US" b="0" i="0" dirty="0">
                <a:effectLst/>
                <a:latin typeface="Lato" panose="020F0502020204030203" pitchFamily="34" charset="0"/>
              </a:rPr>
              <a:t>011535988</a:t>
            </a:r>
            <a:endParaRPr lang="en-US" dirty="0"/>
          </a:p>
        </p:txBody>
      </p:sp>
      <p:sp>
        <p:nvSpPr>
          <p:cNvPr id="6" name="TextBox 5">
            <a:extLst>
              <a:ext uri="{FF2B5EF4-FFF2-40B4-BE49-F238E27FC236}">
                <a16:creationId xmlns:a16="http://schemas.microsoft.com/office/drawing/2014/main" id="{7D4BEFCF-CC18-F704-1297-CA258FCD38D9}"/>
              </a:ext>
            </a:extLst>
          </p:cNvPr>
          <p:cNvSpPr txBox="1"/>
          <p:nvPr/>
        </p:nvSpPr>
        <p:spPr>
          <a:xfrm>
            <a:off x="109728" y="79538"/>
            <a:ext cx="1245854" cy="369332"/>
          </a:xfrm>
          <a:prstGeom prst="rect">
            <a:avLst/>
          </a:prstGeom>
          <a:noFill/>
        </p:spPr>
        <p:txBody>
          <a:bodyPr wrap="none" rtlCol="0">
            <a:spAutoFit/>
          </a:bodyPr>
          <a:lstStyle/>
          <a:p>
            <a:r>
              <a:rPr lang="en-US" b="1" dirty="0">
                <a:solidFill>
                  <a:srgbClr val="FF6E00"/>
                </a:solidFill>
              </a:rPr>
              <a:t>HOURMAP</a:t>
            </a:r>
          </a:p>
        </p:txBody>
      </p:sp>
      <p:sp>
        <p:nvSpPr>
          <p:cNvPr id="5" name="Footer Placeholder 4">
            <a:extLst>
              <a:ext uri="{FF2B5EF4-FFF2-40B4-BE49-F238E27FC236}">
                <a16:creationId xmlns:a16="http://schemas.microsoft.com/office/drawing/2014/main" id="{F68549A8-D0EF-3EBC-7B82-B68C207CD318}"/>
              </a:ext>
            </a:extLst>
          </p:cNvPr>
          <p:cNvSpPr>
            <a:spLocks noGrp="1"/>
          </p:cNvSpPr>
          <p:nvPr>
            <p:ph type="ftr" sz="quarter" idx="11"/>
          </p:nvPr>
        </p:nvSpPr>
        <p:spPr/>
        <p:txBody>
          <a:bodyPr/>
          <a:lstStyle/>
          <a:p>
            <a:r>
              <a:rPr lang="en-US" dirty="0"/>
              <a:t>HOURMAP - TESTING</a:t>
            </a:r>
          </a:p>
        </p:txBody>
      </p:sp>
      <p:sp>
        <p:nvSpPr>
          <p:cNvPr id="7" name="Slide Number Placeholder 6">
            <a:extLst>
              <a:ext uri="{FF2B5EF4-FFF2-40B4-BE49-F238E27FC236}">
                <a16:creationId xmlns:a16="http://schemas.microsoft.com/office/drawing/2014/main" id="{7A5E5024-CCD8-CC05-4D9B-122F2BFB5E4F}"/>
              </a:ext>
            </a:extLst>
          </p:cNvPr>
          <p:cNvSpPr>
            <a:spLocks noGrp="1"/>
          </p:cNvSpPr>
          <p:nvPr>
            <p:ph type="sldNum" sz="quarter" idx="12"/>
          </p:nvPr>
        </p:nvSpPr>
        <p:spPr/>
        <p:txBody>
          <a:bodyPr/>
          <a:lstStyle/>
          <a:p>
            <a:fld id="{D813B180-57A2-EE42-AC5D-20103D60EFB9}" type="slidenum">
              <a:rPr lang="en-US" smtClean="0"/>
              <a:t>8</a:t>
            </a:fld>
            <a:endParaRPr lang="en-US"/>
          </a:p>
        </p:txBody>
      </p:sp>
    </p:spTree>
    <p:extLst>
      <p:ext uri="{BB962C8B-B14F-4D97-AF65-F5344CB8AC3E}">
        <p14:creationId xmlns:p14="http://schemas.microsoft.com/office/powerpoint/2010/main" val="9817806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299</Words>
  <Application>Microsoft Macintosh PowerPoint</Application>
  <PresentationFormat>Widescreen</PresentationFormat>
  <Paragraphs>45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Lato</vt:lpstr>
      <vt:lpstr>Office Theme</vt:lpstr>
      <vt:lpstr>D424 Software Engineering Capstone (Hourmap)</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Ryan Snyder</dc:creator>
  <cp:lastModifiedBy>Ryan Snyder</cp:lastModifiedBy>
  <cp:revision>2</cp:revision>
  <dcterms:created xsi:type="dcterms:W3CDTF">2025-02-06T22:20:01Z</dcterms:created>
  <dcterms:modified xsi:type="dcterms:W3CDTF">2025-02-06T22:30:09Z</dcterms:modified>
</cp:coreProperties>
</file>