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2" r:id="rId1"/>
  </p:sldMasterIdLst>
  <p:notesMasterIdLst>
    <p:notesMasterId r:id="rId13"/>
  </p:notesMasterIdLst>
  <p:sldIdLst>
    <p:sldId id="270" r:id="rId2"/>
    <p:sldId id="271" r:id="rId3"/>
    <p:sldId id="259" r:id="rId4"/>
    <p:sldId id="274" r:id="rId5"/>
    <p:sldId id="314" r:id="rId6"/>
    <p:sldId id="276" r:id="rId7"/>
    <p:sldId id="315" r:id="rId8"/>
    <p:sldId id="316" r:id="rId9"/>
    <p:sldId id="317" r:id="rId10"/>
    <p:sldId id="318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2"/>
    <p:restoredTop sz="94664"/>
  </p:normalViewPr>
  <p:slideViewPr>
    <p:cSldViewPr snapToGrid="0">
      <p:cViewPr varScale="1">
        <p:scale>
          <a:sx n="116" d="100"/>
          <a:sy n="116" d="100"/>
        </p:scale>
        <p:origin x="22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51023-71A8-8740-A616-BE5C6460D45B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F4409-CB44-214D-9FD3-65F43CA38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67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25C5FFF-FCC1-9A41-A0ED-EC4AA1A2E540}" type="datetime1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Local Demo Guide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52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8963-2FFA-8F43-BA40-1C2BE8B389E8}" type="datetime1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Local Demo Guide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6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6B4A6-FA2A-1D48-9150-FA9B90C1F47C}" type="datetime1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Local Demo Guide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7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BBC4-7C70-9D48-B993-E513B190874B}" type="datetime1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Local Demo Guide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8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BC6A-4543-8941-BEE0-5AF1A8D5383A}" type="datetime1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Local Demo Guide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F799-1AE2-AE43-99B7-FAE1F8F217CD}" type="datetime1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Local Demo Guide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66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3647-A711-E841-8D4E-75DF30B9566D}" type="datetime1">
              <a:rPr lang="en-US" smtClean="0"/>
              <a:t>2/5/25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Local Demo Guide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45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BF5F-F5E8-ED4F-915B-8C946162D6E5}" type="datetime1">
              <a:rPr lang="en-US" smtClean="0"/>
              <a:t>2/5/25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Local Demo Guide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225F8-ACA5-7948-BC6C-1411E628329D}" type="datetime1">
              <a:rPr lang="en-US" smtClean="0"/>
              <a:t>2/5/25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Local Demo Guide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1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3529-3FA0-0948-A622-1AAB728C8EA3}" type="datetime1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Local Demo Guide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24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3C0E-6C3D-4C44-BDE6-6DA9F544463A}" type="datetime1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Local Demo Guide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4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FC37EF0-60C0-5D47-ADEC-4D812E92B31F}" type="datetime1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Local Demo Guide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813B180-57A2-EE42-AC5D-20103D60EFB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wgu-gitlab-environment/student-repos/rsnyd81/d424-software-engineering-capstone.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mailto:manager@demo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docker.com/deskto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C35B0-9C6B-5908-664C-37F0C5AC5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368"/>
            <a:ext cx="10515600" cy="1517732"/>
          </a:xfrm>
        </p:spPr>
        <p:txBody>
          <a:bodyPr/>
          <a:lstStyle/>
          <a:p>
            <a:r>
              <a:rPr lang="en-US" dirty="0"/>
              <a:t>D424 Software Engineering Capstone (Hourmap)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3420D1-1DD6-B304-21AF-0B7F32824ED0}"/>
              </a:ext>
            </a:extLst>
          </p:cNvPr>
          <p:cNvSpPr txBox="1">
            <a:spLocks/>
          </p:cNvSpPr>
          <p:nvPr/>
        </p:nvSpPr>
        <p:spPr>
          <a:xfrm>
            <a:off x="838200" y="5813044"/>
            <a:ext cx="10515600" cy="6798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Ryan Snyder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Lato" panose="020F0502020204030203" pitchFamily="34" charset="0"/>
              </a:rPr>
              <a:t>011535988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3E572F-BA38-BD92-7603-FBDD7418D0EF}"/>
              </a:ext>
            </a:extLst>
          </p:cNvPr>
          <p:cNvSpPr txBox="1"/>
          <p:nvPr/>
        </p:nvSpPr>
        <p:spPr>
          <a:xfrm>
            <a:off x="109728" y="79538"/>
            <a:ext cx="364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DEPLOY LOCAL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3A780C-7D76-509F-C5DF-3DA6F00C9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535" y="1417234"/>
            <a:ext cx="5092625" cy="50731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92CD0-BDA7-FF37-A1EA-8DFD90055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6101"/>
            <a:ext cx="7354455" cy="3546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Local Demo Guide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7E5E5-4390-2E1C-E9DF-B9A67ABDDA5F}"/>
              </a:ext>
            </a:extLst>
          </p:cNvPr>
          <p:cNvSpPr txBox="1"/>
          <p:nvPr/>
        </p:nvSpPr>
        <p:spPr>
          <a:xfrm>
            <a:off x="9821108" y="5552794"/>
            <a:ext cx="22047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6E00"/>
                </a:solidFill>
                <a:highlight>
                  <a:srgbClr val="000000"/>
                </a:highlight>
              </a:rPr>
              <a:t>Note : This guide assumes the latest build has been pulled from GitLab </a:t>
            </a:r>
            <a:r>
              <a:rPr lang="en-US" b="1" dirty="0">
                <a:solidFill>
                  <a:srgbClr val="FF6E00"/>
                </a:solidFill>
                <a:highlight>
                  <a:srgbClr val="0000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here.</a:t>
            </a:r>
            <a:endParaRPr lang="en-US" b="1" dirty="0">
              <a:solidFill>
                <a:srgbClr val="FF6E00"/>
              </a:solidFill>
              <a:highlight>
                <a:srgbClr val="000000"/>
              </a:highligh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C8C77A-347E-3D38-99A5-7315A4FB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34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3069D-AD1E-AE18-C86A-57ACD68C8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731826-B8BF-E598-3E82-AE484FC4EE12}"/>
              </a:ext>
            </a:extLst>
          </p:cNvPr>
          <p:cNvSpPr txBox="1"/>
          <p:nvPr/>
        </p:nvSpPr>
        <p:spPr>
          <a:xfrm>
            <a:off x="109728" y="79538"/>
            <a:ext cx="364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DEPLOY LOCAL 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9D0012-8284-311A-7351-E10437E65969}"/>
              </a:ext>
            </a:extLst>
          </p:cNvPr>
          <p:cNvSpPr txBox="1"/>
          <p:nvPr/>
        </p:nvSpPr>
        <p:spPr>
          <a:xfrm>
            <a:off x="393933" y="340551"/>
            <a:ext cx="2474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Logging In With Demo Account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FE2E861-381E-09E5-C30C-2AA649BEA4F4}"/>
              </a:ext>
            </a:extLst>
          </p:cNvPr>
          <p:cNvSpPr/>
          <p:nvPr/>
        </p:nvSpPr>
        <p:spPr>
          <a:xfrm>
            <a:off x="4266911" y="4768637"/>
            <a:ext cx="3021792" cy="1077218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E996C8-83CA-A460-E6D5-AC5BAB97D3BB}"/>
              </a:ext>
            </a:extLst>
          </p:cNvPr>
          <p:cNvSpPr txBox="1"/>
          <p:nvPr/>
        </p:nvSpPr>
        <p:spPr>
          <a:xfrm>
            <a:off x="4450800" y="4851860"/>
            <a:ext cx="2919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 credentials:</a:t>
            </a:r>
            <a:br>
              <a:rPr lang="en-US" dirty="0"/>
            </a:br>
            <a:r>
              <a:rPr lang="en-US" dirty="0"/>
              <a:t>Email: </a:t>
            </a:r>
            <a:r>
              <a:rPr lang="en-US" dirty="0">
                <a:hlinkClick r:id="rId2"/>
              </a:rPr>
              <a:t>manager@demo.com</a:t>
            </a:r>
            <a:endParaRPr lang="en-US" dirty="0"/>
          </a:p>
          <a:p>
            <a:r>
              <a:rPr lang="en-US" dirty="0"/>
              <a:t>Password: DemoPass@123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4E49E8-BEF9-4F58-5CFA-20EFDF0A5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600" y="757045"/>
            <a:ext cx="9248414" cy="378664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5711980-B953-858C-5779-75B3586F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Local Demo Guide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C63A88F-FFA1-36BB-C775-A4A54608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15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B9EB2-C992-A2AC-0DC2-136788756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D158-DA7F-E14A-5229-0CEE4874A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368"/>
            <a:ext cx="10515600" cy="151773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47A0-B8FC-F0C7-8110-8E7335691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352" y="1705767"/>
            <a:ext cx="10515600" cy="6798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resnyd81@wgu.edu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AE02E0-A264-03A5-AC9B-89897D0548D0}"/>
              </a:ext>
            </a:extLst>
          </p:cNvPr>
          <p:cNvSpPr txBox="1">
            <a:spLocks/>
          </p:cNvSpPr>
          <p:nvPr/>
        </p:nvSpPr>
        <p:spPr>
          <a:xfrm>
            <a:off x="838200" y="5813044"/>
            <a:ext cx="10515600" cy="6798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Ryan Snyder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Lato" panose="020F0502020204030203" pitchFamily="34" charset="0"/>
              </a:rPr>
              <a:t>011535988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BEFCF-CC18-F704-1297-CA258FCD38D9}"/>
              </a:ext>
            </a:extLst>
          </p:cNvPr>
          <p:cNvSpPr txBox="1"/>
          <p:nvPr/>
        </p:nvSpPr>
        <p:spPr>
          <a:xfrm>
            <a:off x="109728" y="79538"/>
            <a:ext cx="364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DEPLOY LOCAL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55130-66F7-DFC6-5C13-2C4169CA1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535" y="1417234"/>
            <a:ext cx="5092625" cy="5073113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D91659-4F8F-7134-9348-7FB4801B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Local Demo Guide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8CD2AC-E3EC-37C5-D440-52356C01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8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BB4104-CA8D-0875-16E1-97CF3BAEE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535" y="1417234"/>
            <a:ext cx="5092625" cy="50731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8431-D162-8DE1-4050-6990FD8CA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832104"/>
            <a:ext cx="9720073" cy="5477256"/>
          </a:xfrm>
        </p:spPr>
        <p:txBody>
          <a:bodyPr/>
          <a:lstStyle/>
          <a:p>
            <a:r>
              <a:rPr lang="en-US" dirty="0"/>
              <a:t>Table of Contents</a:t>
            </a:r>
          </a:p>
          <a:p>
            <a:r>
              <a:rPr lang="en-US" dirty="0"/>
              <a:t>1. MODIFYING DOCKER COMPOSE (SQL) </a:t>
            </a:r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…3</a:t>
            </a:r>
            <a:endParaRPr lang="en-US" dirty="0">
              <a:solidFill>
                <a:srgbClr val="FFC000"/>
              </a:solidFill>
              <a:highlight>
                <a:srgbClr val="000000"/>
              </a:highlight>
            </a:endParaRPr>
          </a:p>
          <a:p>
            <a:r>
              <a:rPr lang="en-US" dirty="0"/>
              <a:t>2. SETTING CONNECTION STRINGS </a:t>
            </a:r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…</a:t>
            </a:r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</a:rPr>
              <a:t>5</a:t>
            </a:r>
          </a:p>
          <a:p>
            <a:r>
              <a:rPr lang="en-US" dirty="0"/>
              <a:t>4. THE LOCAL DEPLOY SCRIPT </a:t>
            </a:r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…12</a:t>
            </a:r>
            <a:endParaRPr lang="en-US" dirty="0">
              <a:solidFill>
                <a:srgbClr val="FFC000"/>
              </a:solidFill>
              <a:highlight>
                <a:srgbClr val="000000"/>
              </a:highlight>
            </a:endParaRPr>
          </a:p>
          <a:p>
            <a:r>
              <a:rPr lang="en-US" dirty="0"/>
              <a:t>5. LOGGING IN WITH DEMO ACCOUNT </a:t>
            </a:r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…15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57BAD-1A59-37AC-739A-6331A2ECF6FB}"/>
              </a:ext>
            </a:extLst>
          </p:cNvPr>
          <p:cNvSpPr txBox="1"/>
          <p:nvPr/>
        </p:nvSpPr>
        <p:spPr>
          <a:xfrm>
            <a:off x="109728" y="79538"/>
            <a:ext cx="364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DEPLOY LOCAL DEMO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0EB22-5349-6697-6313-84CE0DFF1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Local Demo Guide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89B74-FB17-EA7E-6945-C9F6A057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8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7506-3D1F-A536-24AC-D257B69B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 – MODIFYING DOCKER COMPOSE (SQL)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9034B0-768F-33B8-8673-6E353E2E32E0}"/>
              </a:ext>
            </a:extLst>
          </p:cNvPr>
          <p:cNvSpPr txBox="1"/>
          <p:nvPr/>
        </p:nvSpPr>
        <p:spPr>
          <a:xfrm>
            <a:off x="109728" y="79538"/>
            <a:ext cx="364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DEPLOY LOCAL DEMO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7B8A621-0C78-1FA8-C3A8-A71EF1188932}"/>
              </a:ext>
            </a:extLst>
          </p:cNvPr>
          <p:cNvSpPr/>
          <p:nvPr/>
        </p:nvSpPr>
        <p:spPr>
          <a:xfrm>
            <a:off x="1024128" y="2133323"/>
            <a:ext cx="9720072" cy="4239768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AA422D-81A9-47DD-CD43-49BCA7FBA27E}"/>
              </a:ext>
            </a:extLst>
          </p:cNvPr>
          <p:cNvSpPr txBox="1"/>
          <p:nvPr/>
        </p:nvSpPr>
        <p:spPr>
          <a:xfrm>
            <a:off x="1442785" y="2299854"/>
            <a:ext cx="8957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HourMap relies on SQL server to store and retrieve data about an organization. SQL server is not compatible with all operating systems. Please install </a:t>
            </a:r>
            <a:r>
              <a:rPr lang="en-US" dirty="0">
                <a:solidFill>
                  <a:srgbClr val="0070C0"/>
                </a:solidFill>
              </a:rPr>
              <a:t>Docker Desktop</a:t>
            </a:r>
            <a:r>
              <a:rPr lang="en-US" dirty="0"/>
              <a:t> by following this guide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https://docs.docker.com/desktop/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to ensure system compatibility.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98760-4F3F-B96D-CA63-D2C2FDDBE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0" y="3366486"/>
            <a:ext cx="3245427" cy="274043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8C22AB-FFB0-2E2A-8F50-62AD663F982C}"/>
              </a:ext>
            </a:extLst>
          </p:cNvPr>
          <p:cNvCxnSpPr>
            <a:cxnSpLocks/>
          </p:cNvCxnSpPr>
          <p:nvPr/>
        </p:nvCxnSpPr>
        <p:spPr>
          <a:xfrm flipH="1">
            <a:off x="4756727" y="4876800"/>
            <a:ext cx="20135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4FB228-1DCA-F2B6-1771-6921753CEACD}"/>
              </a:ext>
            </a:extLst>
          </p:cNvPr>
          <p:cNvSpPr txBox="1"/>
          <p:nvPr/>
        </p:nvSpPr>
        <p:spPr>
          <a:xfrm>
            <a:off x="6770255" y="4366347"/>
            <a:ext cx="2715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project includes a docker-compose file to edit for your environment. Please use it!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34D7BAB-2903-C48E-86EB-E978E75E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Local Demo Guide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DA1B5E7-89B4-683E-871E-2BB22B95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8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AD022-BF1A-A294-67DC-D92585521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CBD712-FF42-8CBC-7F64-1FAEE0481C52}"/>
              </a:ext>
            </a:extLst>
          </p:cNvPr>
          <p:cNvSpPr txBox="1"/>
          <p:nvPr/>
        </p:nvSpPr>
        <p:spPr>
          <a:xfrm>
            <a:off x="109728" y="79538"/>
            <a:ext cx="364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DEPLOY LOCAL DEMO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A5C5DF6-B9B5-F7F6-AB67-A4F5B338F2F8}"/>
              </a:ext>
            </a:extLst>
          </p:cNvPr>
          <p:cNvSpPr/>
          <p:nvPr/>
        </p:nvSpPr>
        <p:spPr>
          <a:xfrm>
            <a:off x="7527734" y="2147344"/>
            <a:ext cx="1894321" cy="2207172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06A56D-FA23-01FE-B8FC-5813E5163964}"/>
              </a:ext>
            </a:extLst>
          </p:cNvPr>
          <p:cNvSpPr txBox="1"/>
          <p:nvPr/>
        </p:nvSpPr>
        <p:spPr>
          <a:xfrm>
            <a:off x="7664172" y="2317373"/>
            <a:ext cx="1671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the password and ports field to your preference and save the file.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D4129-25FD-66E9-9C84-9B86F188A12D}"/>
              </a:ext>
            </a:extLst>
          </p:cNvPr>
          <p:cNvSpPr txBox="1"/>
          <p:nvPr/>
        </p:nvSpPr>
        <p:spPr>
          <a:xfrm>
            <a:off x="393933" y="340551"/>
            <a:ext cx="2000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Modify Docker Compose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0BCBD5-2B16-575F-E76B-A26AA9483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96" y="1371600"/>
            <a:ext cx="6286500" cy="41148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A2001FD-12FD-F91E-6378-5CA0C8D2A201}"/>
              </a:ext>
            </a:extLst>
          </p:cNvPr>
          <p:cNvSpPr/>
          <p:nvPr/>
        </p:nvSpPr>
        <p:spPr>
          <a:xfrm>
            <a:off x="2550952" y="4659601"/>
            <a:ext cx="3545048" cy="297456"/>
          </a:xfrm>
          <a:prstGeom prst="rect">
            <a:avLst/>
          </a:prstGeom>
          <a:noFill/>
          <a:ln w="38100">
            <a:solidFill>
              <a:srgbClr val="FF6E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88EBDE-FC37-BFEC-55F9-3C79B24514D7}"/>
              </a:ext>
            </a:extLst>
          </p:cNvPr>
          <p:cNvSpPr/>
          <p:nvPr/>
        </p:nvSpPr>
        <p:spPr>
          <a:xfrm>
            <a:off x="2657448" y="4119241"/>
            <a:ext cx="3545048" cy="297456"/>
          </a:xfrm>
          <a:prstGeom prst="rect">
            <a:avLst/>
          </a:prstGeom>
          <a:noFill/>
          <a:ln w="38100">
            <a:solidFill>
              <a:srgbClr val="FF6E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A5F44-365A-9497-1D47-B976EB6897F6}"/>
              </a:ext>
            </a:extLst>
          </p:cNvPr>
          <p:cNvSpPr/>
          <p:nvPr/>
        </p:nvSpPr>
        <p:spPr>
          <a:xfrm>
            <a:off x="9632893" y="2147344"/>
            <a:ext cx="2046342" cy="1281656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7C1325-63B5-16D8-81D3-BA7321DB791F}"/>
              </a:ext>
            </a:extLst>
          </p:cNvPr>
          <p:cNvSpPr txBox="1"/>
          <p:nvPr/>
        </p:nvSpPr>
        <p:spPr>
          <a:xfrm>
            <a:off x="9744480" y="2317373"/>
            <a:ext cx="2046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PW: </a:t>
            </a:r>
            <a:r>
              <a:rPr lang="en-US" dirty="0"/>
              <a:t>The preferred password for your SQL server.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C4B3E1-6084-93BA-C8FD-82B264F142E0}"/>
              </a:ext>
            </a:extLst>
          </p:cNvPr>
          <p:cNvSpPr/>
          <p:nvPr/>
        </p:nvSpPr>
        <p:spPr>
          <a:xfrm>
            <a:off x="9632893" y="3598011"/>
            <a:ext cx="2046342" cy="1281656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7A1EF5-C6CA-D3C1-9B6A-3D2F2B11931F}"/>
              </a:ext>
            </a:extLst>
          </p:cNvPr>
          <p:cNvSpPr txBox="1"/>
          <p:nvPr/>
        </p:nvSpPr>
        <p:spPr>
          <a:xfrm>
            <a:off x="9744480" y="3768040"/>
            <a:ext cx="2046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Port: </a:t>
            </a:r>
            <a:r>
              <a:rPr lang="en-US" dirty="0"/>
              <a:t>The external port to connect to the SQL server by.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74C53B-D5F5-F570-B293-539A68A7C4DE}"/>
              </a:ext>
            </a:extLst>
          </p:cNvPr>
          <p:cNvSpPr txBox="1"/>
          <p:nvPr/>
        </p:nvSpPr>
        <p:spPr>
          <a:xfrm>
            <a:off x="1030396" y="5566405"/>
            <a:ext cx="7441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  <a:highlight>
                  <a:srgbClr val="000000"/>
                </a:highlight>
              </a:rPr>
              <a:t>Note : Production environments should keep these secret by storing them </a:t>
            </a:r>
          </a:p>
          <a:p>
            <a:r>
              <a:rPr lang="en-US" b="1" dirty="0">
                <a:solidFill>
                  <a:srgbClr val="FF6E00"/>
                </a:solidFill>
                <a:highlight>
                  <a:srgbClr val="000000"/>
                </a:highlight>
              </a:rPr>
              <a:t>In a secret server or within environment variables.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A7458E0-58DB-14C9-2985-56E8F0BA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Local Demo Guide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190E01C-0843-319B-B2CF-E9C33B02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1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E4FD3-BD98-9550-D9A5-7CC27A340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04B4-5810-0415-0348-AB6431F8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– SETTING CONNECTION STRINGS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A9B0D2-4359-7F3B-CAC2-D30ABE99EC45}"/>
              </a:ext>
            </a:extLst>
          </p:cNvPr>
          <p:cNvSpPr txBox="1"/>
          <p:nvPr/>
        </p:nvSpPr>
        <p:spPr>
          <a:xfrm>
            <a:off x="109728" y="79538"/>
            <a:ext cx="364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DEPLOY LOCAL DEMO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50F4FB1-6DA0-9557-EC28-CE2C36CB9043}"/>
              </a:ext>
            </a:extLst>
          </p:cNvPr>
          <p:cNvSpPr/>
          <p:nvPr/>
        </p:nvSpPr>
        <p:spPr>
          <a:xfrm>
            <a:off x="1024128" y="2133323"/>
            <a:ext cx="9720072" cy="4239768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1D458-68C0-6CB2-2E8C-1E82B4BF5744}"/>
              </a:ext>
            </a:extLst>
          </p:cNvPr>
          <p:cNvSpPr txBox="1"/>
          <p:nvPr/>
        </p:nvSpPr>
        <p:spPr>
          <a:xfrm>
            <a:off x="1442785" y="2299854"/>
            <a:ext cx="895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Within the backend ‘HourMap’ folder, create an ‘</a:t>
            </a:r>
            <a:r>
              <a:rPr lang="en-US" b="1" dirty="0">
                <a:solidFill>
                  <a:srgbClr val="FF6E00"/>
                </a:solidFill>
              </a:rPr>
              <a:t>appsettings.Development.json</a:t>
            </a:r>
            <a:r>
              <a:rPr lang="en-US" dirty="0"/>
              <a:t>’ file if it does not already exist.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79AD68-3DE9-BFFD-F713-A27B5AD23C38}"/>
              </a:ext>
            </a:extLst>
          </p:cNvPr>
          <p:cNvCxnSpPr>
            <a:cxnSpLocks/>
          </p:cNvCxnSpPr>
          <p:nvPr/>
        </p:nvCxnSpPr>
        <p:spPr>
          <a:xfrm flipH="1">
            <a:off x="5544823" y="5846284"/>
            <a:ext cx="20135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FC9854-D08F-714C-BDD4-2A718A6B77EB}"/>
              </a:ext>
            </a:extLst>
          </p:cNvPr>
          <p:cNvSpPr txBox="1"/>
          <p:nvPr/>
        </p:nvSpPr>
        <p:spPr>
          <a:xfrm>
            <a:off x="7614940" y="5349454"/>
            <a:ext cx="2715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file will be used to store DB connection settings and log levels!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C218A-D918-BADF-62E3-B16CEFD34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309" y="3142102"/>
            <a:ext cx="3979925" cy="2845336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DB131E-5663-E760-3240-5519A870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Local Demo Guide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14C2A-380F-0627-39AF-4A561F82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7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3DB15-C80C-38C9-A984-1C35F0260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FAAD419-BEEE-3F13-47FE-7872C28569B0}"/>
              </a:ext>
            </a:extLst>
          </p:cNvPr>
          <p:cNvSpPr txBox="1"/>
          <p:nvPr/>
        </p:nvSpPr>
        <p:spPr>
          <a:xfrm>
            <a:off x="109728" y="79538"/>
            <a:ext cx="364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DEPLOY LOCAL 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CE2A4-310C-E090-256E-8BEB19D27D9B}"/>
              </a:ext>
            </a:extLst>
          </p:cNvPr>
          <p:cNvSpPr txBox="1"/>
          <p:nvPr/>
        </p:nvSpPr>
        <p:spPr>
          <a:xfrm>
            <a:off x="393933" y="340551"/>
            <a:ext cx="2161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Setting Connection Strings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16381A-C9F6-D84C-DCAE-EAD504052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13" y="1001674"/>
            <a:ext cx="10741806" cy="2550452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AD2B77F-8BB8-CC4A-A0AA-A928E8B93565}"/>
              </a:ext>
            </a:extLst>
          </p:cNvPr>
          <p:cNvSpPr/>
          <p:nvPr/>
        </p:nvSpPr>
        <p:spPr>
          <a:xfrm>
            <a:off x="1042013" y="3813138"/>
            <a:ext cx="1894321" cy="2550451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C1F2F4-A80D-0E02-15DA-B5D485294E85}"/>
              </a:ext>
            </a:extLst>
          </p:cNvPr>
          <p:cNvSpPr txBox="1"/>
          <p:nvPr/>
        </p:nvSpPr>
        <p:spPr>
          <a:xfrm>
            <a:off x="1153600" y="3901062"/>
            <a:ext cx="1671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file should look like above! Modify the connection string to include the password set in the last step. Save it!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2D388A7-8E00-100F-926F-E173DFAC8F23}"/>
              </a:ext>
            </a:extLst>
          </p:cNvPr>
          <p:cNvSpPr/>
          <p:nvPr/>
        </p:nvSpPr>
        <p:spPr>
          <a:xfrm>
            <a:off x="3177450" y="3813139"/>
            <a:ext cx="8606369" cy="1077218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BE8BF-12E8-C25B-388E-BFC77421EDFB}"/>
              </a:ext>
            </a:extLst>
          </p:cNvPr>
          <p:cNvSpPr txBox="1"/>
          <p:nvPr/>
        </p:nvSpPr>
        <p:spPr>
          <a:xfrm>
            <a:off x="3289037" y="3901061"/>
            <a:ext cx="86063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Connection String</a:t>
            </a:r>
          </a:p>
          <a:p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"Server=localhost,1433;Database=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HourMapDB;User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Id=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SA;Password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1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{YOURPASSWORD}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;Encrypt=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True;TrustServerCertificate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=True"</a:t>
            </a:r>
            <a:endParaRPr lang="en-US" sz="1400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A76D185-B62C-0B40-C20E-8BBDE8C3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Local Demo Guide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B92BFAD-B837-B155-D646-ECCA3CEB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1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7E2DF-BD94-C53A-9AF7-0DA4D78CE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EA8D7-8FCF-4079-F90A-1458DAD4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– THE LOCAL DEPLOY SCRIPT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1FDD2C-BD5A-592D-720C-00B6D6BE87C9}"/>
              </a:ext>
            </a:extLst>
          </p:cNvPr>
          <p:cNvSpPr txBox="1"/>
          <p:nvPr/>
        </p:nvSpPr>
        <p:spPr>
          <a:xfrm>
            <a:off x="109728" y="79538"/>
            <a:ext cx="364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DEPLOY LOCAL DEMO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603D8D3-22B4-5CCE-F37D-143DA86DD4AC}"/>
              </a:ext>
            </a:extLst>
          </p:cNvPr>
          <p:cNvSpPr/>
          <p:nvPr/>
        </p:nvSpPr>
        <p:spPr>
          <a:xfrm>
            <a:off x="1024128" y="2133323"/>
            <a:ext cx="9720072" cy="4239768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E0474A-4095-9133-3ECA-B394A1AE7A88}"/>
              </a:ext>
            </a:extLst>
          </p:cNvPr>
          <p:cNvSpPr txBox="1"/>
          <p:nvPr/>
        </p:nvSpPr>
        <p:spPr>
          <a:xfrm>
            <a:off x="1442785" y="2299854"/>
            <a:ext cx="895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Within the project folder, in the same directory as your docker-compose file, there is an </a:t>
            </a:r>
            <a:r>
              <a:rPr lang="en-US" dirty="0" err="1"/>
              <a:t>HourMapLocalRun.sh</a:t>
            </a:r>
            <a:r>
              <a:rPr lang="en-US" dirty="0"/>
              <a:t> file. This is our local script!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19E1C9-9593-DD32-E30B-D3DC6A742168}"/>
              </a:ext>
            </a:extLst>
          </p:cNvPr>
          <p:cNvCxnSpPr>
            <a:cxnSpLocks/>
          </p:cNvCxnSpPr>
          <p:nvPr/>
        </p:nvCxnSpPr>
        <p:spPr>
          <a:xfrm flipH="1">
            <a:off x="5165492" y="5725099"/>
            <a:ext cx="20135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3B8D40D-7F60-A523-08F8-E73A783A9DC6}"/>
              </a:ext>
            </a:extLst>
          </p:cNvPr>
          <p:cNvSpPr txBox="1"/>
          <p:nvPr/>
        </p:nvSpPr>
        <p:spPr>
          <a:xfrm>
            <a:off x="7273417" y="5263434"/>
            <a:ext cx="2715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Bash script for deploying our DB and web app locally.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B8FE7-5062-C6AA-4407-8A0C34B08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785" y="2961212"/>
            <a:ext cx="3722707" cy="3126764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94A8152-C643-D5A0-9212-12104388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Local Demo Guide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8244D-E107-DBEA-64CA-E790762A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0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18757-43E5-649C-9D11-7C1DB53F9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B1461B1-00AC-14AA-61E5-1ABC8EF6FE09}"/>
              </a:ext>
            </a:extLst>
          </p:cNvPr>
          <p:cNvSpPr txBox="1"/>
          <p:nvPr/>
        </p:nvSpPr>
        <p:spPr>
          <a:xfrm>
            <a:off x="109728" y="79538"/>
            <a:ext cx="364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DEPLOY LOCAL 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D220B1-97FC-8F24-7BD0-29FA2F61626A}"/>
              </a:ext>
            </a:extLst>
          </p:cNvPr>
          <p:cNvSpPr txBox="1"/>
          <p:nvPr/>
        </p:nvSpPr>
        <p:spPr>
          <a:xfrm>
            <a:off x="393933" y="340551"/>
            <a:ext cx="1915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The Local Deploy Script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91793E2-66BE-97AE-1BEB-AF412247C056}"/>
              </a:ext>
            </a:extLst>
          </p:cNvPr>
          <p:cNvSpPr/>
          <p:nvPr/>
        </p:nvSpPr>
        <p:spPr>
          <a:xfrm>
            <a:off x="1042013" y="4228011"/>
            <a:ext cx="1894321" cy="2550451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0AA29-D689-4EFB-7CF0-B11F964158C2}"/>
              </a:ext>
            </a:extLst>
          </p:cNvPr>
          <p:cNvSpPr txBox="1"/>
          <p:nvPr/>
        </p:nvSpPr>
        <p:spPr>
          <a:xfrm>
            <a:off x="1153600" y="4443771"/>
            <a:ext cx="17827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file should look like above! Modify the PASSWORD field to include the DB password (or set it as an ENV).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67BA76-DDAA-69CF-B952-AC3B0B666C55}"/>
              </a:ext>
            </a:extLst>
          </p:cNvPr>
          <p:cNvSpPr/>
          <p:nvPr/>
        </p:nvSpPr>
        <p:spPr>
          <a:xfrm>
            <a:off x="3177450" y="4228012"/>
            <a:ext cx="8606369" cy="1077218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FF81F4-F22A-1C13-AD3C-77E8E283ED67}"/>
              </a:ext>
            </a:extLst>
          </p:cNvPr>
          <p:cNvSpPr txBox="1"/>
          <p:nvPr/>
        </p:nvSpPr>
        <p:spPr>
          <a:xfrm>
            <a:off x="3289037" y="4315934"/>
            <a:ext cx="8606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Save the file</a:t>
            </a:r>
          </a:p>
          <a:p>
            <a:pPr marL="342900" indent="-342900">
              <a:buAutoNum type="arabicPeriod"/>
            </a:pPr>
            <a:r>
              <a:rPr lang="en-US" dirty="0"/>
              <a:t>Set the file permissions to be executable.</a:t>
            </a:r>
          </a:p>
          <a:p>
            <a:pPr marL="342900" indent="-342900">
              <a:buAutoNum type="arabicPeriod"/>
            </a:pPr>
            <a:r>
              <a:rPr lang="en-US" dirty="0"/>
              <a:t>Run it!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DE729-FD20-2845-A045-C3F028290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00" y="749286"/>
            <a:ext cx="7772400" cy="3324522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FD16304-4CE5-BA02-3F12-87DC67FE1F71}"/>
              </a:ext>
            </a:extLst>
          </p:cNvPr>
          <p:cNvSpPr/>
          <p:nvPr/>
        </p:nvSpPr>
        <p:spPr>
          <a:xfrm>
            <a:off x="3177450" y="5459434"/>
            <a:ext cx="8606369" cy="1077218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62A36A-2562-5E7F-5A1E-F7D777D7F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113" y="5782143"/>
            <a:ext cx="6819900" cy="43180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6B0118-5972-FABE-B350-142BD14C0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Local Demo Guide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C46CB2C-6C68-88B4-1ECC-B0B6969B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6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2A96F-55A7-A25B-D957-B1B8AEC3B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7FFE9-E197-4713-E9BC-2F458026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– LOGGING IN WITH DEMO ACCOUNT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AEAD4C-E069-4226-D31B-9289A565E0FA}"/>
              </a:ext>
            </a:extLst>
          </p:cNvPr>
          <p:cNvSpPr txBox="1"/>
          <p:nvPr/>
        </p:nvSpPr>
        <p:spPr>
          <a:xfrm>
            <a:off x="109728" y="79538"/>
            <a:ext cx="364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DEPLOY LOCAL DEMO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E1BB184-C51D-AFC8-73AD-3E71E1142A02}"/>
              </a:ext>
            </a:extLst>
          </p:cNvPr>
          <p:cNvSpPr/>
          <p:nvPr/>
        </p:nvSpPr>
        <p:spPr>
          <a:xfrm>
            <a:off x="936434" y="2133322"/>
            <a:ext cx="9807766" cy="4465781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C52B3D-B21C-4700-6512-5129F955C0F3}"/>
              </a:ext>
            </a:extLst>
          </p:cNvPr>
          <p:cNvSpPr txBox="1"/>
          <p:nvPr/>
        </p:nvSpPr>
        <p:spPr>
          <a:xfrm>
            <a:off x="1442785" y="2299854"/>
            <a:ext cx="895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for the deploy localhost port at the bottom of the deploy logs to find out where to go!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D39B7-B1CA-14B5-9E2A-B6813039F73C}"/>
              </a:ext>
            </a:extLst>
          </p:cNvPr>
          <p:cNvSpPr txBox="1"/>
          <p:nvPr/>
        </p:nvSpPr>
        <p:spPr>
          <a:xfrm>
            <a:off x="7185097" y="4588114"/>
            <a:ext cx="2715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Navigate there and click on START MAPPING!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697730-1FE9-0BC1-85B8-A92FA0ED5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35" y="2745760"/>
            <a:ext cx="9374458" cy="683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B1A2A5-1737-FDEE-805A-0BF7AD740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935" y="3477490"/>
            <a:ext cx="5144550" cy="2867581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E611F2A-7265-FE45-9111-A7AF6270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Local Demo Guide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6715F00-C068-7500-005E-47119AB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07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4013</TotalTime>
  <Words>547</Words>
  <Application>Microsoft Macintosh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</vt:lpstr>
      <vt:lpstr>Lato</vt:lpstr>
      <vt:lpstr>Menlo</vt:lpstr>
      <vt:lpstr>Tw Cen MT</vt:lpstr>
      <vt:lpstr>Tw Cen MT Condensed</vt:lpstr>
      <vt:lpstr>Wingdings 3</vt:lpstr>
      <vt:lpstr>Integral</vt:lpstr>
      <vt:lpstr>D424 Software Engineering Capstone (Hourmap)</vt:lpstr>
      <vt:lpstr>PowerPoint Presentation</vt:lpstr>
      <vt:lpstr>01 – MODIFYING DOCKER COMPOSE (SQL)</vt:lpstr>
      <vt:lpstr>PowerPoint Presentation</vt:lpstr>
      <vt:lpstr>02 – SETTING CONNECTION STRINGS</vt:lpstr>
      <vt:lpstr>PowerPoint Presentation</vt:lpstr>
      <vt:lpstr>03 – THE LOCAL DEPLOY SCRIPT</vt:lpstr>
      <vt:lpstr>PowerPoint Presentation</vt:lpstr>
      <vt:lpstr>03 – LOGGING IN WITH DEMO ACCOUNT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Snyder</dc:creator>
  <cp:lastModifiedBy>Ryan Snyder</cp:lastModifiedBy>
  <cp:revision>6</cp:revision>
  <dcterms:created xsi:type="dcterms:W3CDTF">2025-02-02T22:15:56Z</dcterms:created>
  <dcterms:modified xsi:type="dcterms:W3CDTF">2025-02-05T18:59:48Z</dcterms:modified>
</cp:coreProperties>
</file>