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T Sans Narrow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29B85F-4561-46B9-A257-FC4128E7D37D}">
  <a:tblStyle styleId="{C429B85F-4561-46B9-A257-FC4128E7D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2a3de9a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2a3de9a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3bbaa9d0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3bbaa9d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bbaa9d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bbaa9d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3bbaa9d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3bbaa9d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99ee1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399ee1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3ad5817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3ad5817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Awesomeeeeeeeeee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ad5817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3ad5817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ad5817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3ad5817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a13363b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3a13363b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Developed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= Developing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bbaa9d0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3bbaa9d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*Economic Factors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Expenditure: general government expenditure on health as a percentage of the total government expenditure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b953e5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b953e5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399ee12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399ee12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Expenditure: Expenditure on health as a </a:t>
            </a:r>
            <a:r>
              <a:rPr lang="en"/>
              <a:t>percentage</a:t>
            </a:r>
            <a:r>
              <a:rPr lang="en"/>
              <a:t> of GDP/capita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/>
              <a:t>expenditure</a:t>
            </a:r>
            <a:r>
              <a:rPr lang="en"/>
              <a:t> on health / GDP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399ee12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399ee12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Composition or resources. The economic component of the HDI or Human Development Index ??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399ee12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399ee12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Per Capita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b953e51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3b953e51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per 1000 births from HIV/AIDS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99ee12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399ee12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metric that we created taking the average of Hep B, Measles, Polio, and Diphtheria as a </a:t>
            </a:r>
            <a:r>
              <a:rPr lang="en"/>
              <a:t>composite</a:t>
            </a:r>
            <a:r>
              <a:rPr lang="en"/>
              <a:t> score for each country. Each of these represents the percentage of adults who have received each vaccination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3b953e5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3b953e5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adults who have </a:t>
            </a:r>
            <a:r>
              <a:rPr lang="en"/>
              <a:t>received</a:t>
            </a:r>
            <a:r>
              <a:rPr lang="en"/>
              <a:t> the Measles immunization coverage (MMR)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399ee12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399ee12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*Social Factors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vs average Body Mass Index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3a13363b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3a13363b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Alcohol: average number of litres of pure alcholoh by the citizens of a country that are 15 or older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3a13363b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3a13363b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Prevalence of Thinness as a percentage among children and young adults from age 5-9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** A higher percentage here using means that there is a high level of malnourishment in that country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Hence a negative correlation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** Thinness defined as when a person has a BMI &lt; 17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3a13363b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3a13363b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 of Thinness as a percentage among children and young adults from age 1-19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A higher percentage here using means that there is a high level of malnourishment in that country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Hence a negative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Thinness defined as when a person has a BMI &lt; 17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a13363b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3a13363b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3a13363b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3a13363b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*Social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vs total population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399ee12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399ee12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Schooling: average number of years of schooling for each citizen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3ad5817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3ad5817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*should we put adult mortality on the list?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3b953e51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3b953e51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*should we put adult mortality on the list?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“The Human Development Index (HDI) is a statistic composite index of life expectancy, education, and per capita income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indicators, which are used to rank countries into four tiers of human development. A country scores a higher HDI when the lifespan is higher, the education level is higher, and the gross national income GNI (PPP) per capita is higher.”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feature is an index that includes multiple other features. It has information about life expectancy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3b953e51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3b953e51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Although the income composition of resources includes ‘life expectancy, it is still possible that the other features provide a positive influence.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Therefore, besides saying increase income composition resources, we could also mention that country should focus  on other features (like GNI index and education index)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99ee1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399ee1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a13363b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3a13363b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3a13363b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3a13363b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3ad5817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3ad5817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3ad5817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3ad5817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a3de9a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a3de9a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Factors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65650" y="2871500"/>
            <a:ext cx="46137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4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/>
              <a:t>Ryan Egbert, Zainab Aljaroudi, </a:t>
            </a:r>
            <a:endParaRPr sz="224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/>
              <a:t>Amanda Hsu, Jackson Bronkema</a:t>
            </a:r>
            <a:r>
              <a:rPr lang="en" sz="2240"/>
              <a:t> </a:t>
            </a:r>
            <a:endParaRPr sz="2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50" y="1152425"/>
            <a:ext cx="52661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50" y="1152425"/>
            <a:ext cx="52661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350" y="814026"/>
            <a:ext cx="4822625" cy="33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3984136"/>
            <a:ext cx="8832299" cy="897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50" y="1272675"/>
            <a:ext cx="52661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Trends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5" y="1476350"/>
            <a:ext cx="4664875" cy="31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125" y="1476358"/>
            <a:ext cx="4664875" cy="310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Trends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10706" l="0" r="0" t="0"/>
          <a:stretch/>
        </p:blipFill>
        <p:spPr>
          <a:xfrm>
            <a:off x="832225" y="1152425"/>
            <a:ext cx="7115150" cy="35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Trends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50" y="1101225"/>
            <a:ext cx="52661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Trends (Developed vs Developing)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175" y="1152425"/>
            <a:ext cx="286964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7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450" y="675975"/>
            <a:ext cx="5797107" cy="40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7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Expenditure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63" y="439174"/>
            <a:ext cx="5094675" cy="35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662" y="3894950"/>
            <a:ext cx="4075675" cy="9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22100" y="442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91450" y="1320725"/>
            <a:ext cx="626400" cy="536100"/>
          </a:xfrm>
          <a:prstGeom prst="ellipse">
            <a:avLst/>
          </a:prstGeom>
          <a:solidFill>
            <a:srgbClr val="E2C51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91459" y="2028018"/>
            <a:ext cx="626400" cy="536100"/>
          </a:xfrm>
          <a:prstGeom prst="ellipse">
            <a:avLst/>
          </a:prstGeom>
          <a:solidFill>
            <a:srgbClr val="FFB6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91450" y="2732878"/>
            <a:ext cx="626400" cy="536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91450" y="3394362"/>
            <a:ext cx="626400" cy="536100"/>
          </a:xfrm>
          <a:prstGeom prst="ellipse">
            <a:avLst/>
          </a:prstGeom>
          <a:solidFill>
            <a:srgbClr val="FF8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4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364794" y="1398751"/>
            <a:ext cx="623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2C517"/>
                </a:solidFill>
                <a:latin typeface="Open Sans"/>
                <a:ea typeface="Open Sans"/>
                <a:cs typeface="Open Sans"/>
                <a:sym typeface="Open Sans"/>
              </a:rPr>
              <a:t>Main Idea</a:t>
            </a:r>
            <a:endParaRPr b="1" sz="2200">
              <a:solidFill>
                <a:srgbClr val="E2C51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364794" y="2104822"/>
            <a:ext cx="623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Data Issues</a:t>
            </a:r>
            <a:endParaRPr b="1" sz="2200"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364794" y="2810911"/>
            <a:ext cx="623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General Trend</a:t>
            </a:r>
            <a:endParaRPr b="1" sz="22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364794" y="3400794"/>
            <a:ext cx="623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8000"/>
                </a:solidFill>
                <a:latin typeface="Open Sans"/>
                <a:ea typeface="Open Sans"/>
                <a:cs typeface="Open Sans"/>
                <a:sym typeface="Open Sans"/>
              </a:rPr>
              <a:t>Life Expectancy vs Other Factors</a:t>
            </a:r>
            <a:endParaRPr b="1" sz="2200">
              <a:solidFill>
                <a:srgbClr val="FF8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91450" y="4055837"/>
            <a:ext cx="626400" cy="536100"/>
          </a:xfrm>
          <a:prstGeom prst="ellipse">
            <a:avLst/>
          </a:prstGeom>
          <a:solidFill>
            <a:srgbClr val="FF52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5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364794" y="4062269"/>
            <a:ext cx="623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5200"/>
                </a:solidFill>
                <a:latin typeface="Open Sans"/>
                <a:ea typeface="Open Sans"/>
                <a:cs typeface="Open Sans"/>
                <a:sym typeface="Open Sans"/>
              </a:rPr>
              <a:t>Correlation Matrix</a:t>
            </a:r>
            <a:endParaRPr b="1" sz="2200">
              <a:solidFill>
                <a:srgbClr val="FF52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Expenditure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177" y="951500"/>
            <a:ext cx="5549636" cy="3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Composition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589" y="1152425"/>
            <a:ext cx="5701536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per Capita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50" y="728613"/>
            <a:ext cx="52661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HIV/AIDS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837" y="921862"/>
            <a:ext cx="5702324" cy="39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204225" y="12816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Immunization Score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avg(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Hepatitis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B, Measles,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Polio, Diphtheria)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Immunization (Overall)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600" y="958150"/>
            <a:ext cx="5642500" cy="39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600" y="958150"/>
            <a:ext cx="5642500" cy="39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Measles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88" y="947025"/>
            <a:ext cx="5630425" cy="3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50" y="728613"/>
            <a:ext cx="52661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76" y="824163"/>
            <a:ext cx="5981450" cy="41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Thinness (5-9)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047" y="1266325"/>
            <a:ext cx="5293903" cy="37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688" y="234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Thinness: Ages 1-19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12" y="695701"/>
            <a:ext cx="5860525" cy="41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What actions could a government take to increase their country’s average life expectancy?</a:t>
            </a:r>
            <a:endParaRPr b="1" sz="22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What are some of the general trends in our data set?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Which factors are most closely related to Life Expectancy?</a:t>
            </a:r>
            <a:endParaRPr b="1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999" y="873675"/>
            <a:ext cx="5839999" cy="408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29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Years of Schooling</a:t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963" y="747075"/>
            <a:ext cx="5850076" cy="40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for All Factors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25" y="190875"/>
            <a:ext cx="5066825" cy="50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4"/>
          <p:cNvSpPr txBox="1"/>
          <p:nvPr/>
        </p:nvSpPr>
        <p:spPr>
          <a:xfrm>
            <a:off x="2893225" y="1125150"/>
            <a:ext cx="171600" cy="3718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for All Factors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11700" y="1266325"/>
            <a:ext cx="567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Highest Correlated Factors: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1- Schooling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 Income Composition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3- Measles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4- HIV/AIDS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5- GDP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Actions Should a Country take to Improve Life Expectancy?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311700" y="1577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Focus on the importance of education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Take actions to increase income composition of resources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Encourage their citizens to get the measles vaccination (MMR)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Educate their citizens on HIV/AIDS Prevention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our Dataset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found : Wrong data value, </a:t>
            </a:r>
            <a:r>
              <a:rPr lang="en"/>
              <a:t>Null data, and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610" y="1696223"/>
            <a:ext cx="6216769" cy="31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data value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which is probably wrong: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Measles Immunization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BMI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0" y="2444650"/>
            <a:ext cx="4229349" cy="24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300" y="899567"/>
            <a:ext cx="4120250" cy="154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600" y="1039489"/>
            <a:ext cx="5359601" cy="37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value</a:t>
            </a:r>
            <a:endParaRPr/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4885200" y="9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{C429B85F-4561-46B9-A257-FC4128E7D37D}</a:tableStyleId>
              </a:tblPr>
              <a:tblGrid>
                <a:gridCol w="2074875"/>
              </a:tblGrid>
              <a:tr h="37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Null Values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Removed all rows where Life Expectancy is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Created a new dataframe for each factor and removed the Null rows for that column 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00" y="3556400"/>
            <a:ext cx="5197099" cy="1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400" y="1810775"/>
            <a:ext cx="4382674" cy="8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50" y="1152425"/>
            <a:ext cx="52661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50" y="768175"/>
            <a:ext cx="4911899" cy="34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4037400"/>
            <a:ext cx="7886701" cy="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