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Norms" charset="1" panose="02000503030000020003"/>
      <p:regular r:id="rId10"/>
    </p:embeddedFont>
    <p:embeddedFont>
      <p:font typeface="TT Norms Bold" charset="1" panose="02000803030000020004"/>
      <p:regular r:id="rId11"/>
    </p:embeddedFont>
    <p:embeddedFont>
      <p:font typeface="TT Norms Italics" charset="1" panose="02000503030000090003"/>
      <p:regular r:id="rId12"/>
    </p:embeddedFont>
    <p:embeddedFont>
      <p:font typeface="TT Norms Bold Italics" charset="1" panose="02000803020000090004"/>
      <p:regular r:id="rId13"/>
    </p:embeddedFont>
    <p:embeddedFont>
      <p:font typeface="TT Phobos Inline" charset="1" panose="02000503020000020004"/>
      <p:regular r:id="rId14"/>
    </p:embeddedFont>
    <p:embeddedFont>
      <p:font typeface="TT Phobos" charset="1" panose="02000503050000020004"/>
      <p:regular r:id="rId15"/>
    </p:embeddedFont>
    <p:embeddedFont>
      <p:font typeface="TT Phobos Bold" charset="1" panose="02000803060000020004"/>
      <p:regular r:id="rId16"/>
    </p:embeddedFont>
    <p:embeddedFont>
      <p:font typeface="TT Phobos Italics" charset="1" panose="02000503080000090004"/>
      <p:regular r:id="rId17"/>
    </p:embeddedFont>
    <p:embeddedFont>
      <p:font typeface="TT Phobos Bold Italics" charset="1" panose="0200080306000009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5394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0094" y="7911947"/>
            <a:ext cx="19388189" cy="4750106"/>
          </a:xfrm>
          <a:prstGeom prst="rect">
            <a:avLst/>
          </a:prstGeom>
        </p:spPr>
      </p:pic>
      <p:sp>
        <p:nvSpPr>
          <p:cNvPr name="TextBox 3" id="3"/>
          <p:cNvSpPr txBox="true"/>
          <p:nvPr/>
        </p:nvSpPr>
        <p:spPr>
          <a:xfrm rot="0">
            <a:off x="7163828" y="893906"/>
            <a:ext cx="11206357" cy="4495117"/>
          </a:xfrm>
          <a:prstGeom prst="rect">
            <a:avLst/>
          </a:prstGeom>
        </p:spPr>
        <p:txBody>
          <a:bodyPr anchor="t" rtlCol="false" tIns="0" lIns="0" bIns="0" rIns="0">
            <a:spAutoFit/>
          </a:bodyPr>
          <a:lstStyle/>
          <a:p>
            <a:pPr algn="ctr">
              <a:lnSpc>
                <a:spcPts val="11461"/>
              </a:lnSpc>
            </a:pPr>
            <a:r>
              <a:rPr lang="en-US" sz="13484">
                <a:solidFill>
                  <a:srgbClr val="FFF5D6"/>
                </a:solidFill>
                <a:latin typeface="TT Phobos Inline"/>
              </a:rPr>
              <a:t>KELAS </a:t>
            </a:r>
          </a:p>
          <a:p>
            <a:pPr algn="ctr">
              <a:lnSpc>
                <a:spcPts val="11461"/>
              </a:lnSpc>
            </a:pPr>
            <a:r>
              <a:rPr lang="en-US" sz="13484">
                <a:solidFill>
                  <a:srgbClr val="FFF5D6"/>
                </a:solidFill>
                <a:latin typeface="TT Phobos Inline"/>
              </a:rPr>
              <a:t>&amp; </a:t>
            </a:r>
          </a:p>
          <a:p>
            <a:pPr algn="ctr">
              <a:lnSpc>
                <a:spcPts val="11461"/>
              </a:lnSpc>
            </a:pPr>
            <a:r>
              <a:rPr lang="en-US" sz="13484">
                <a:solidFill>
                  <a:srgbClr val="FFF5D6"/>
                </a:solidFill>
                <a:latin typeface="TT Phobos Inline"/>
              </a:rPr>
              <a:t>OBJEK</a:t>
            </a:r>
          </a:p>
        </p:txBody>
      </p:sp>
      <p:sp>
        <p:nvSpPr>
          <p:cNvPr name="TextBox 4" id="4"/>
          <p:cNvSpPr txBox="true"/>
          <p:nvPr/>
        </p:nvSpPr>
        <p:spPr>
          <a:xfrm rot="0">
            <a:off x="7726074" y="5355378"/>
            <a:ext cx="10081866" cy="679450"/>
          </a:xfrm>
          <a:prstGeom prst="rect">
            <a:avLst/>
          </a:prstGeom>
        </p:spPr>
        <p:txBody>
          <a:bodyPr anchor="t" rtlCol="false" tIns="0" lIns="0" bIns="0" rIns="0">
            <a:spAutoFit/>
          </a:bodyPr>
          <a:lstStyle/>
          <a:p>
            <a:pPr algn="ctr">
              <a:lnSpc>
                <a:spcPts val="5599"/>
              </a:lnSpc>
            </a:pPr>
            <a:r>
              <a:rPr lang="en-US" sz="3999">
                <a:solidFill>
                  <a:srgbClr val="FFF5D6"/>
                </a:solidFill>
                <a:latin typeface="TT Phobos"/>
              </a:rPr>
              <a:t>PEMROGRAMAN BERORIENTASI OBJEK</a:t>
            </a:r>
          </a:p>
        </p:txBody>
      </p:sp>
      <p:sp>
        <p:nvSpPr>
          <p:cNvPr name="TextBox 5" id="5"/>
          <p:cNvSpPr txBox="true"/>
          <p:nvPr/>
        </p:nvSpPr>
        <p:spPr>
          <a:xfrm rot="0">
            <a:off x="6900117" y="6161032"/>
            <a:ext cx="11733780" cy="1446876"/>
          </a:xfrm>
          <a:prstGeom prst="rect">
            <a:avLst/>
          </a:prstGeom>
        </p:spPr>
        <p:txBody>
          <a:bodyPr anchor="t" rtlCol="false" tIns="0" lIns="0" bIns="0" rIns="0">
            <a:spAutoFit/>
          </a:bodyPr>
          <a:lstStyle/>
          <a:p>
            <a:pPr algn="ctr">
              <a:lnSpc>
                <a:spcPts val="5825"/>
              </a:lnSpc>
            </a:pPr>
            <a:r>
              <a:rPr lang="en-US" sz="4161">
                <a:solidFill>
                  <a:srgbClr val="FFF5D6"/>
                </a:solidFill>
                <a:latin typeface="TT Norms"/>
              </a:rPr>
              <a:t>Ryan Ernanda</a:t>
            </a:r>
          </a:p>
          <a:p>
            <a:pPr algn="ctr">
              <a:lnSpc>
                <a:spcPts val="5825"/>
              </a:lnSpc>
            </a:pPr>
            <a:r>
              <a:rPr lang="en-US" sz="4161">
                <a:solidFill>
                  <a:srgbClr val="FFF5D6"/>
                </a:solidFill>
                <a:latin typeface="TT Norms"/>
              </a:rPr>
              <a:t>120140154</a:t>
            </a:r>
          </a:p>
        </p:txBody>
      </p:sp>
      <p:pic>
        <p:nvPicPr>
          <p:cNvPr name="Picture 6" id="6"/>
          <p:cNvPicPr>
            <a:picLocks noChangeAspect="true"/>
          </p:cNvPicPr>
          <p:nvPr/>
        </p:nvPicPr>
        <p:blipFill>
          <a:blip r:embed="rId3"/>
          <a:srcRect l="0" t="0" r="0" b="0"/>
          <a:stretch>
            <a:fillRect/>
          </a:stretch>
        </p:blipFill>
        <p:spPr>
          <a:xfrm flipH="false" flipV="false" rot="0">
            <a:off x="-3998880" y="-456218"/>
            <a:ext cx="8762237" cy="899844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D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93019" y="1405154"/>
            <a:ext cx="8253895" cy="7476692"/>
          </a:xfrm>
          <a:prstGeom prst="rect">
            <a:avLst/>
          </a:prstGeom>
        </p:spPr>
      </p:pic>
      <p:sp>
        <p:nvSpPr>
          <p:cNvPr name="TextBox 3" id="3"/>
          <p:cNvSpPr txBox="true"/>
          <p:nvPr/>
        </p:nvSpPr>
        <p:spPr>
          <a:xfrm rot="0">
            <a:off x="10276377" y="1328954"/>
            <a:ext cx="6982923" cy="6178550"/>
          </a:xfrm>
          <a:prstGeom prst="rect">
            <a:avLst/>
          </a:prstGeom>
        </p:spPr>
        <p:txBody>
          <a:bodyPr anchor="t" rtlCol="false" tIns="0" lIns="0" bIns="0" rIns="0">
            <a:spAutoFit/>
          </a:bodyPr>
          <a:lstStyle/>
          <a:p>
            <a:pPr>
              <a:lnSpc>
                <a:spcPts val="4900"/>
              </a:lnSpc>
            </a:pPr>
            <a:r>
              <a:rPr lang="en-US" sz="3500">
                <a:solidFill>
                  <a:srgbClr val="253943"/>
                </a:solidFill>
                <a:latin typeface="TT Phobos"/>
              </a:rPr>
              <a:t>Kelas yang saya buat adalah </a:t>
            </a:r>
            <a:r>
              <a:rPr lang="en-US" sz="3500">
                <a:solidFill>
                  <a:srgbClr val="253943"/>
                </a:solidFill>
                <a:latin typeface="TT Phobos Bold"/>
              </a:rPr>
              <a:t>Laptop</a:t>
            </a:r>
            <a:r>
              <a:rPr lang="en-US" sz="3500">
                <a:solidFill>
                  <a:srgbClr val="253943"/>
                </a:solidFill>
                <a:latin typeface="TT Phobos"/>
              </a:rPr>
              <a:t>.</a:t>
            </a:r>
          </a:p>
          <a:p>
            <a:pPr>
              <a:lnSpc>
                <a:spcPts val="4900"/>
              </a:lnSpc>
            </a:pPr>
            <a:r>
              <a:rPr lang="en-US" sz="3500">
                <a:solidFill>
                  <a:srgbClr val="253943"/>
                </a:solidFill>
                <a:latin typeface="TT Phobos"/>
              </a:rPr>
              <a:t>Dalam kelas ini terdapat  beberapa </a:t>
            </a:r>
            <a:r>
              <a:rPr lang="en-US" sz="3500">
                <a:solidFill>
                  <a:srgbClr val="253943"/>
                </a:solidFill>
                <a:latin typeface="TT Phobos Bold"/>
              </a:rPr>
              <a:t>atribut </a:t>
            </a:r>
            <a:r>
              <a:rPr lang="en-US" sz="3500">
                <a:solidFill>
                  <a:srgbClr val="253943"/>
                </a:solidFill>
                <a:latin typeface="TT Phobos"/>
              </a:rPr>
              <a:t>dan </a:t>
            </a:r>
            <a:r>
              <a:rPr lang="en-US" sz="3500">
                <a:solidFill>
                  <a:srgbClr val="253943"/>
                </a:solidFill>
                <a:latin typeface="TT Phobos Bold"/>
              </a:rPr>
              <a:t>metode</a:t>
            </a:r>
            <a:r>
              <a:rPr lang="en-US" sz="3500">
                <a:solidFill>
                  <a:srgbClr val="253943"/>
                </a:solidFill>
                <a:latin typeface="TT Phobos"/>
              </a:rPr>
              <a:t>. </a:t>
            </a:r>
          </a:p>
          <a:p>
            <a:pPr>
              <a:lnSpc>
                <a:spcPts val="4900"/>
              </a:lnSpc>
            </a:pPr>
            <a:r>
              <a:rPr lang="en-US" sz="3500">
                <a:solidFill>
                  <a:srgbClr val="253943"/>
                </a:solidFill>
                <a:latin typeface="TT Phobos"/>
              </a:rPr>
              <a:t>Atribut berisi </a:t>
            </a:r>
            <a:r>
              <a:rPr lang="en-US" sz="3500">
                <a:solidFill>
                  <a:srgbClr val="253943"/>
                </a:solidFill>
                <a:latin typeface="TT Phobos Bold"/>
              </a:rPr>
              <a:t>merek</a:t>
            </a:r>
            <a:r>
              <a:rPr lang="en-US" sz="3500">
                <a:solidFill>
                  <a:srgbClr val="253943"/>
                </a:solidFill>
                <a:latin typeface="TT Phobos"/>
              </a:rPr>
              <a:t>, </a:t>
            </a:r>
            <a:r>
              <a:rPr lang="en-US" sz="3500">
                <a:solidFill>
                  <a:srgbClr val="253943"/>
                </a:solidFill>
                <a:latin typeface="TT Phobos Bold"/>
              </a:rPr>
              <a:t>tipe</a:t>
            </a:r>
            <a:r>
              <a:rPr lang="en-US" sz="3500">
                <a:solidFill>
                  <a:srgbClr val="253943"/>
                </a:solidFill>
                <a:latin typeface="TT Phobos"/>
              </a:rPr>
              <a:t>, </a:t>
            </a:r>
            <a:r>
              <a:rPr lang="en-US" sz="3500">
                <a:solidFill>
                  <a:srgbClr val="253943"/>
                </a:solidFill>
                <a:latin typeface="TT Phobos Bold"/>
              </a:rPr>
              <a:t>ram</a:t>
            </a:r>
            <a:r>
              <a:rPr lang="en-US" sz="3500">
                <a:solidFill>
                  <a:srgbClr val="253943"/>
                </a:solidFill>
                <a:latin typeface="TT Phobos"/>
              </a:rPr>
              <a:t>, </a:t>
            </a:r>
            <a:r>
              <a:rPr lang="en-US" sz="3500">
                <a:solidFill>
                  <a:srgbClr val="253943"/>
                </a:solidFill>
                <a:latin typeface="TT Phobos Bold"/>
              </a:rPr>
              <a:t>str </a:t>
            </a:r>
            <a:r>
              <a:rPr lang="en-US" sz="3500">
                <a:solidFill>
                  <a:srgbClr val="253943"/>
                </a:solidFill>
                <a:latin typeface="TT Phobos"/>
              </a:rPr>
              <a:t>dan </a:t>
            </a:r>
            <a:r>
              <a:rPr lang="en-US" sz="3500">
                <a:solidFill>
                  <a:srgbClr val="253943"/>
                </a:solidFill>
                <a:latin typeface="TT Phobos Bold"/>
              </a:rPr>
              <a:t>harga</a:t>
            </a:r>
            <a:r>
              <a:rPr lang="en-US" sz="3500">
                <a:solidFill>
                  <a:srgbClr val="253943"/>
                </a:solidFill>
                <a:latin typeface="TT Phobos"/>
              </a:rPr>
              <a:t>.</a:t>
            </a:r>
          </a:p>
          <a:p>
            <a:pPr>
              <a:lnSpc>
                <a:spcPts val="4900"/>
              </a:lnSpc>
            </a:pPr>
            <a:r>
              <a:rPr lang="en-US" sz="3500">
                <a:solidFill>
                  <a:srgbClr val="253943"/>
                </a:solidFill>
                <a:latin typeface="TT Phobos"/>
              </a:rPr>
              <a:t>metode saya gunakan</a:t>
            </a:r>
            <a:r>
              <a:rPr lang="en-US" sz="3500">
                <a:solidFill>
                  <a:srgbClr val="253943"/>
                </a:solidFill>
                <a:latin typeface="TT Phobos Bold"/>
              </a:rPr>
              <a:t> __init__, lihat</a:t>
            </a:r>
            <a:r>
              <a:rPr lang="en-US" sz="3500">
                <a:solidFill>
                  <a:srgbClr val="253943"/>
                </a:solidFill>
                <a:latin typeface="TT Phobos"/>
              </a:rPr>
              <a:t>(untuk melihat instansiasi)</a:t>
            </a:r>
            <a:r>
              <a:rPr lang="en-US" sz="3500">
                <a:solidFill>
                  <a:srgbClr val="253943"/>
                </a:solidFill>
                <a:latin typeface="TT Phobos Bold"/>
              </a:rPr>
              <a:t>, ubah_harga</a:t>
            </a:r>
            <a:r>
              <a:rPr lang="en-US" sz="3500">
                <a:solidFill>
                  <a:srgbClr val="253943"/>
                </a:solidFill>
                <a:latin typeface="TT Phobos"/>
              </a:rPr>
              <a:t>(untuk mengubah instansiasi harga dari laptop)</a:t>
            </a:r>
          </a:p>
        </p:txBody>
      </p:sp>
      <p:sp>
        <p:nvSpPr>
          <p:cNvPr name="TextBox 4" id="4"/>
          <p:cNvSpPr txBox="true"/>
          <p:nvPr/>
        </p:nvSpPr>
        <p:spPr>
          <a:xfrm rot="0">
            <a:off x="685172" y="768370"/>
            <a:ext cx="6559017" cy="525442"/>
          </a:xfrm>
          <a:prstGeom prst="rect">
            <a:avLst/>
          </a:prstGeom>
        </p:spPr>
        <p:txBody>
          <a:bodyPr anchor="t" rtlCol="false" tIns="0" lIns="0" bIns="0" rIns="0">
            <a:spAutoFit/>
          </a:bodyPr>
          <a:lstStyle/>
          <a:p>
            <a:pPr algn="ctr">
              <a:lnSpc>
                <a:spcPts val="3738"/>
              </a:lnSpc>
            </a:pPr>
            <a:r>
              <a:rPr lang="en-US" sz="4398">
                <a:solidFill>
                  <a:srgbClr val="253943"/>
                </a:solidFill>
                <a:latin typeface="TT Phobos Inline"/>
              </a:rPr>
              <a:t>SCREENSHOT CODE</a:t>
            </a:r>
          </a:p>
        </p:txBody>
      </p:sp>
      <p:sp>
        <p:nvSpPr>
          <p:cNvPr name="TextBox 5" id="5"/>
          <p:cNvSpPr txBox="true"/>
          <p:nvPr/>
        </p:nvSpPr>
        <p:spPr>
          <a:xfrm rot="0">
            <a:off x="9538844" y="768370"/>
            <a:ext cx="7720456" cy="525442"/>
          </a:xfrm>
          <a:prstGeom prst="rect">
            <a:avLst/>
          </a:prstGeom>
        </p:spPr>
        <p:txBody>
          <a:bodyPr anchor="t" rtlCol="false" tIns="0" lIns="0" bIns="0" rIns="0">
            <a:spAutoFit/>
          </a:bodyPr>
          <a:lstStyle/>
          <a:p>
            <a:pPr algn="ctr">
              <a:lnSpc>
                <a:spcPts val="3738"/>
              </a:lnSpc>
            </a:pPr>
            <a:r>
              <a:rPr lang="en-US" sz="4398">
                <a:solidFill>
                  <a:srgbClr val="253943"/>
                </a:solidFill>
                <a:latin typeface="TT Phobos Inline"/>
              </a:rPr>
              <a:t>PENJELASAN SINGKAT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5394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97308" y="1727865"/>
            <a:ext cx="9539002" cy="683127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437794" y="1727865"/>
            <a:ext cx="7403051" cy="6831271"/>
          </a:xfrm>
          <a:prstGeom prst="rect">
            <a:avLst/>
          </a:prstGeom>
        </p:spPr>
      </p:pic>
      <p:sp>
        <p:nvSpPr>
          <p:cNvPr name="TextBox 4" id="4"/>
          <p:cNvSpPr txBox="true"/>
          <p:nvPr/>
        </p:nvSpPr>
        <p:spPr>
          <a:xfrm rot="0">
            <a:off x="1028700" y="840463"/>
            <a:ext cx="7720456" cy="519348"/>
          </a:xfrm>
          <a:prstGeom prst="rect">
            <a:avLst/>
          </a:prstGeom>
        </p:spPr>
        <p:txBody>
          <a:bodyPr anchor="t" rtlCol="false" tIns="0" lIns="0" bIns="0" rIns="0">
            <a:spAutoFit/>
          </a:bodyPr>
          <a:lstStyle/>
          <a:p>
            <a:pPr algn="ctr">
              <a:lnSpc>
                <a:spcPts val="3738"/>
              </a:lnSpc>
            </a:pPr>
            <a:r>
              <a:rPr lang="en-US" sz="4398">
                <a:solidFill>
                  <a:srgbClr val="FFF5D6"/>
                </a:solidFill>
                <a:latin typeface="TT Phobos Inline"/>
              </a:rPr>
              <a:t>SCREENSHOT CODE</a:t>
            </a:r>
          </a:p>
        </p:txBody>
      </p:sp>
      <p:sp>
        <p:nvSpPr>
          <p:cNvPr name="TextBox 5" id="5"/>
          <p:cNvSpPr txBox="true"/>
          <p:nvPr/>
        </p:nvSpPr>
        <p:spPr>
          <a:xfrm rot="0">
            <a:off x="10567544" y="840463"/>
            <a:ext cx="7720456" cy="519348"/>
          </a:xfrm>
          <a:prstGeom prst="rect">
            <a:avLst/>
          </a:prstGeom>
        </p:spPr>
        <p:txBody>
          <a:bodyPr anchor="t" rtlCol="false" tIns="0" lIns="0" bIns="0" rIns="0">
            <a:spAutoFit/>
          </a:bodyPr>
          <a:lstStyle/>
          <a:p>
            <a:pPr algn="ctr">
              <a:lnSpc>
                <a:spcPts val="3738"/>
              </a:lnSpc>
            </a:pPr>
            <a:r>
              <a:rPr lang="en-US" sz="4398">
                <a:solidFill>
                  <a:srgbClr val="FFF5D6"/>
                </a:solidFill>
                <a:latin typeface="TT Phobos Inline"/>
              </a:rPr>
              <a:t>SCREENSHOT OUTPUT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D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64572" y="3092272"/>
            <a:ext cx="10215117" cy="4102457"/>
          </a:xfrm>
          <a:prstGeom prst="rect">
            <a:avLst/>
          </a:prstGeom>
        </p:spPr>
      </p:pic>
      <p:sp>
        <p:nvSpPr>
          <p:cNvPr name="TextBox 3" id="3"/>
          <p:cNvSpPr txBox="true"/>
          <p:nvPr/>
        </p:nvSpPr>
        <p:spPr>
          <a:xfrm rot="0">
            <a:off x="464572" y="1636879"/>
            <a:ext cx="7720456" cy="519348"/>
          </a:xfrm>
          <a:prstGeom prst="rect">
            <a:avLst/>
          </a:prstGeom>
        </p:spPr>
        <p:txBody>
          <a:bodyPr anchor="t" rtlCol="false" tIns="0" lIns="0" bIns="0" rIns="0">
            <a:spAutoFit/>
          </a:bodyPr>
          <a:lstStyle/>
          <a:p>
            <a:pPr algn="ctr">
              <a:lnSpc>
                <a:spcPts val="3738"/>
              </a:lnSpc>
            </a:pPr>
            <a:r>
              <a:rPr lang="en-US" sz="4398">
                <a:solidFill>
                  <a:srgbClr val="253943"/>
                </a:solidFill>
                <a:latin typeface="TT Phobos Inline"/>
              </a:rPr>
              <a:t>SCREENSHOT OUTPUT</a:t>
            </a:r>
          </a:p>
        </p:txBody>
      </p:sp>
      <p:sp>
        <p:nvSpPr>
          <p:cNvPr name="TextBox 4" id="4"/>
          <p:cNvSpPr txBox="true"/>
          <p:nvPr/>
        </p:nvSpPr>
        <p:spPr>
          <a:xfrm rot="0">
            <a:off x="10679689" y="1636879"/>
            <a:ext cx="7720456" cy="519348"/>
          </a:xfrm>
          <a:prstGeom prst="rect">
            <a:avLst/>
          </a:prstGeom>
        </p:spPr>
        <p:txBody>
          <a:bodyPr anchor="t" rtlCol="false" tIns="0" lIns="0" bIns="0" rIns="0">
            <a:spAutoFit/>
          </a:bodyPr>
          <a:lstStyle/>
          <a:p>
            <a:pPr algn="ctr">
              <a:lnSpc>
                <a:spcPts val="3738"/>
              </a:lnSpc>
            </a:pPr>
            <a:r>
              <a:rPr lang="en-US" sz="4398">
                <a:solidFill>
                  <a:srgbClr val="253943"/>
                </a:solidFill>
                <a:latin typeface="TT Phobos Inline"/>
              </a:rPr>
              <a:t>PENJELASAN SINGKAT</a:t>
            </a:r>
          </a:p>
        </p:txBody>
      </p:sp>
      <p:sp>
        <p:nvSpPr>
          <p:cNvPr name="TextBox 5" id="5"/>
          <p:cNvSpPr txBox="true"/>
          <p:nvPr/>
        </p:nvSpPr>
        <p:spPr>
          <a:xfrm rot="0">
            <a:off x="11276502" y="2080027"/>
            <a:ext cx="6982923" cy="6178550"/>
          </a:xfrm>
          <a:prstGeom prst="rect">
            <a:avLst/>
          </a:prstGeom>
        </p:spPr>
        <p:txBody>
          <a:bodyPr anchor="t" rtlCol="false" tIns="0" lIns="0" bIns="0" rIns="0">
            <a:spAutoFit/>
          </a:bodyPr>
          <a:lstStyle/>
          <a:p>
            <a:pPr>
              <a:lnSpc>
                <a:spcPts val="4900"/>
              </a:lnSpc>
            </a:pPr>
            <a:r>
              <a:rPr lang="en-US" sz="3500">
                <a:solidFill>
                  <a:srgbClr val="253943"/>
                </a:solidFill>
                <a:latin typeface="TT Phobos"/>
              </a:rPr>
              <a:t>Setelah program di Run akan langsung print dari program dan menjalankan metode lihat(), kemudian program meminta input pertanyaan apakah ingin merubah harga laptop jika ingin program meminta input harga yang baru dan print metode ubah_harga hingga perulangan selesai</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53943"/>
        </a:solidFill>
      </p:bgPr>
    </p:bg>
    <p:spTree>
      <p:nvGrpSpPr>
        <p:cNvPr id="1" name=""/>
        <p:cNvGrpSpPr/>
        <p:nvPr/>
      </p:nvGrpSpPr>
      <p:grpSpPr>
        <a:xfrm>
          <a:off x="0" y="0"/>
          <a:ext cx="0" cy="0"/>
          <a:chOff x="0" y="0"/>
          <a:chExt cx="0" cy="0"/>
        </a:xfrm>
      </p:grpSpPr>
      <p:grpSp>
        <p:nvGrpSpPr>
          <p:cNvPr name="Group 2" id="2"/>
          <p:cNvGrpSpPr/>
          <p:nvPr/>
        </p:nvGrpSpPr>
        <p:grpSpPr>
          <a:xfrm rot="0">
            <a:off x="-530944" y="1028700"/>
            <a:ext cx="7794851" cy="7343445"/>
            <a:chOff x="0" y="0"/>
            <a:chExt cx="10393134" cy="9791259"/>
          </a:xfrm>
        </p:grpSpPr>
        <p:grpSp>
          <p:nvGrpSpPr>
            <p:cNvPr name="Group 3" id="3"/>
            <p:cNvGrpSpPr/>
            <p:nvPr/>
          </p:nvGrpSpPr>
          <p:grpSpPr>
            <a:xfrm rot="0">
              <a:off x="1812701" y="0"/>
              <a:ext cx="6767731" cy="1260982"/>
              <a:chOff x="0" y="0"/>
              <a:chExt cx="1700611" cy="316863"/>
            </a:xfrm>
          </p:grpSpPr>
          <p:sp>
            <p:nvSpPr>
              <p:cNvPr name="Freeform 4" id="4"/>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sp>
          <p:nvSpPr>
            <p:cNvPr name="TextBox 5" id="5"/>
            <p:cNvSpPr txBox="true"/>
            <p:nvPr/>
          </p:nvSpPr>
          <p:spPr>
            <a:xfrm rot="0">
              <a:off x="0" y="337155"/>
              <a:ext cx="10393134" cy="739073"/>
            </a:xfrm>
            <a:prstGeom prst="rect">
              <a:avLst/>
            </a:prstGeom>
          </p:spPr>
          <p:txBody>
            <a:bodyPr anchor="t" rtlCol="false" tIns="0" lIns="0" bIns="0" rIns="0">
              <a:spAutoFit/>
            </a:bodyPr>
            <a:lstStyle/>
            <a:p>
              <a:pPr algn="ctr">
                <a:lnSpc>
                  <a:spcPts val="3774"/>
                </a:lnSpc>
              </a:pPr>
              <a:r>
                <a:rPr lang="en-US" sz="4440">
                  <a:solidFill>
                    <a:srgbClr val="253943"/>
                  </a:solidFill>
                  <a:latin typeface="TT Phobos Inline"/>
                </a:rPr>
                <a:t>Laptop</a:t>
              </a:r>
            </a:p>
          </p:txBody>
        </p:sp>
        <p:grpSp>
          <p:nvGrpSpPr>
            <p:cNvPr name="Group 6" id="6"/>
            <p:cNvGrpSpPr/>
            <p:nvPr/>
          </p:nvGrpSpPr>
          <p:grpSpPr>
            <a:xfrm rot="0">
              <a:off x="1812701" y="2253934"/>
              <a:ext cx="6767731" cy="1260982"/>
              <a:chOff x="0" y="0"/>
              <a:chExt cx="1700611" cy="316863"/>
            </a:xfrm>
          </p:grpSpPr>
          <p:sp>
            <p:nvSpPr>
              <p:cNvPr name="Freeform 7" id="7"/>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8" id="8"/>
            <p:cNvGrpSpPr/>
            <p:nvPr/>
          </p:nvGrpSpPr>
          <p:grpSpPr>
            <a:xfrm rot="0">
              <a:off x="1812701" y="1260982"/>
              <a:ext cx="6767731" cy="1260982"/>
              <a:chOff x="0" y="0"/>
              <a:chExt cx="1700611" cy="316863"/>
            </a:xfrm>
          </p:grpSpPr>
          <p:sp>
            <p:nvSpPr>
              <p:cNvPr name="Freeform 9" id="9"/>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10" id="10"/>
            <p:cNvGrpSpPr/>
            <p:nvPr/>
          </p:nvGrpSpPr>
          <p:grpSpPr>
            <a:xfrm rot="0">
              <a:off x="1812701" y="5258091"/>
              <a:ext cx="6767731" cy="1260982"/>
              <a:chOff x="0" y="0"/>
              <a:chExt cx="1700611" cy="316863"/>
            </a:xfrm>
          </p:grpSpPr>
          <p:sp>
            <p:nvSpPr>
              <p:cNvPr name="Freeform 11" id="11"/>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12" id="12"/>
            <p:cNvGrpSpPr/>
            <p:nvPr/>
          </p:nvGrpSpPr>
          <p:grpSpPr>
            <a:xfrm rot="0">
              <a:off x="1812701" y="3272186"/>
              <a:ext cx="6767731" cy="1260982"/>
              <a:chOff x="0" y="0"/>
              <a:chExt cx="1700611" cy="316863"/>
            </a:xfrm>
          </p:grpSpPr>
          <p:sp>
            <p:nvSpPr>
              <p:cNvPr name="Freeform 13" id="13"/>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14" id="14"/>
            <p:cNvGrpSpPr/>
            <p:nvPr/>
          </p:nvGrpSpPr>
          <p:grpSpPr>
            <a:xfrm rot="0">
              <a:off x="1812701" y="4265139"/>
              <a:ext cx="6767731" cy="1260982"/>
              <a:chOff x="0" y="0"/>
              <a:chExt cx="1700611" cy="316863"/>
            </a:xfrm>
          </p:grpSpPr>
          <p:sp>
            <p:nvSpPr>
              <p:cNvPr name="Freeform 15" id="15"/>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sp>
          <p:nvSpPr>
            <p:cNvPr name="TextBox 16" id="16"/>
            <p:cNvSpPr txBox="true"/>
            <p:nvPr/>
          </p:nvSpPr>
          <p:spPr>
            <a:xfrm rot="0">
              <a:off x="1786866" y="2603739"/>
              <a:ext cx="6819402" cy="739073"/>
            </a:xfrm>
            <a:prstGeom prst="rect">
              <a:avLst/>
            </a:prstGeom>
          </p:spPr>
          <p:txBody>
            <a:bodyPr anchor="t" rtlCol="false" tIns="0" lIns="0" bIns="0" rIns="0">
              <a:spAutoFit/>
            </a:bodyPr>
            <a:lstStyle/>
            <a:p>
              <a:pPr>
                <a:lnSpc>
                  <a:spcPts val="3774"/>
                </a:lnSpc>
              </a:pPr>
              <a:r>
                <a:rPr lang="en-US" sz="4440">
                  <a:solidFill>
                    <a:srgbClr val="253943"/>
                  </a:solidFill>
                  <a:latin typeface="TT Phobos"/>
                </a:rPr>
                <a:t>+ tipe: String</a:t>
              </a:r>
            </a:p>
          </p:txBody>
        </p:sp>
        <p:sp>
          <p:nvSpPr>
            <p:cNvPr name="TextBox 17" id="17"/>
            <p:cNvSpPr txBox="true"/>
            <p:nvPr/>
          </p:nvSpPr>
          <p:spPr>
            <a:xfrm rot="0">
              <a:off x="1786866" y="1610787"/>
              <a:ext cx="6819402" cy="739073"/>
            </a:xfrm>
            <a:prstGeom prst="rect">
              <a:avLst/>
            </a:prstGeom>
          </p:spPr>
          <p:txBody>
            <a:bodyPr anchor="t" rtlCol="false" tIns="0" lIns="0" bIns="0" rIns="0">
              <a:spAutoFit/>
            </a:bodyPr>
            <a:lstStyle/>
            <a:p>
              <a:pPr>
                <a:lnSpc>
                  <a:spcPts val="3774"/>
                </a:lnSpc>
              </a:pPr>
              <a:r>
                <a:rPr lang="en-US" sz="4440">
                  <a:solidFill>
                    <a:srgbClr val="253943"/>
                  </a:solidFill>
                  <a:latin typeface="TT Phobos"/>
                </a:rPr>
                <a:t>+ merek: String</a:t>
              </a:r>
            </a:p>
          </p:txBody>
        </p:sp>
        <p:sp>
          <p:nvSpPr>
            <p:cNvPr name="TextBox 18" id="18"/>
            <p:cNvSpPr txBox="true"/>
            <p:nvPr/>
          </p:nvSpPr>
          <p:spPr>
            <a:xfrm rot="0">
              <a:off x="1786866" y="3621991"/>
              <a:ext cx="6819402" cy="739073"/>
            </a:xfrm>
            <a:prstGeom prst="rect">
              <a:avLst/>
            </a:prstGeom>
          </p:spPr>
          <p:txBody>
            <a:bodyPr anchor="t" rtlCol="false" tIns="0" lIns="0" bIns="0" rIns="0">
              <a:spAutoFit/>
            </a:bodyPr>
            <a:lstStyle/>
            <a:p>
              <a:pPr>
                <a:lnSpc>
                  <a:spcPts val="3774"/>
                </a:lnSpc>
              </a:pPr>
              <a:r>
                <a:rPr lang="en-US" sz="4440">
                  <a:solidFill>
                    <a:srgbClr val="253943"/>
                  </a:solidFill>
                  <a:latin typeface="TT Phobos"/>
                </a:rPr>
                <a:t>+ ram: Integer</a:t>
              </a:r>
            </a:p>
          </p:txBody>
        </p:sp>
        <p:sp>
          <p:nvSpPr>
            <p:cNvPr name="TextBox 19" id="19"/>
            <p:cNvSpPr txBox="true"/>
            <p:nvPr/>
          </p:nvSpPr>
          <p:spPr>
            <a:xfrm rot="0">
              <a:off x="1786866" y="4614943"/>
              <a:ext cx="6819402" cy="739073"/>
            </a:xfrm>
            <a:prstGeom prst="rect">
              <a:avLst/>
            </a:prstGeom>
          </p:spPr>
          <p:txBody>
            <a:bodyPr anchor="t" rtlCol="false" tIns="0" lIns="0" bIns="0" rIns="0">
              <a:spAutoFit/>
            </a:bodyPr>
            <a:lstStyle/>
            <a:p>
              <a:pPr>
                <a:lnSpc>
                  <a:spcPts val="3774"/>
                </a:lnSpc>
              </a:pPr>
              <a:r>
                <a:rPr lang="en-US" sz="4440">
                  <a:solidFill>
                    <a:srgbClr val="253943"/>
                  </a:solidFill>
                  <a:latin typeface="TT Phobos"/>
                </a:rPr>
                <a:t>+ str: String</a:t>
              </a:r>
            </a:p>
          </p:txBody>
        </p:sp>
        <p:sp>
          <p:nvSpPr>
            <p:cNvPr name="TextBox 20" id="20"/>
            <p:cNvSpPr txBox="true"/>
            <p:nvPr/>
          </p:nvSpPr>
          <p:spPr>
            <a:xfrm rot="0">
              <a:off x="1786866" y="5607895"/>
              <a:ext cx="6819402" cy="739073"/>
            </a:xfrm>
            <a:prstGeom prst="rect">
              <a:avLst/>
            </a:prstGeom>
          </p:spPr>
          <p:txBody>
            <a:bodyPr anchor="t" rtlCol="false" tIns="0" lIns="0" bIns="0" rIns="0">
              <a:spAutoFit/>
            </a:bodyPr>
            <a:lstStyle/>
            <a:p>
              <a:pPr>
                <a:lnSpc>
                  <a:spcPts val="3774"/>
                </a:lnSpc>
              </a:pPr>
              <a:r>
                <a:rPr lang="en-US" sz="4440">
                  <a:solidFill>
                    <a:srgbClr val="253943"/>
                  </a:solidFill>
                  <a:latin typeface="TT Phobos"/>
                </a:rPr>
                <a:t>+ harga: String</a:t>
              </a:r>
            </a:p>
          </p:txBody>
        </p:sp>
        <p:grpSp>
          <p:nvGrpSpPr>
            <p:cNvPr name="Group 21" id="21"/>
            <p:cNvGrpSpPr/>
            <p:nvPr/>
          </p:nvGrpSpPr>
          <p:grpSpPr>
            <a:xfrm rot="0">
              <a:off x="1812701" y="7512025"/>
              <a:ext cx="6767731" cy="1260982"/>
              <a:chOff x="0" y="0"/>
              <a:chExt cx="1700611" cy="316863"/>
            </a:xfrm>
          </p:grpSpPr>
          <p:sp>
            <p:nvSpPr>
              <p:cNvPr name="Freeform 22" id="22"/>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23" id="23"/>
            <p:cNvGrpSpPr/>
            <p:nvPr/>
          </p:nvGrpSpPr>
          <p:grpSpPr>
            <a:xfrm rot="0">
              <a:off x="1812701" y="6519073"/>
              <a:ext cx="6767731" cy="1260982"/>
              <a:chOff x="0" y="0"/>
              <a:chExt cx="1700611" cy="316863"/>
            </a:xfrm>
          </p:grpSpPr>
          <p:sp>
            <p:nvSpPr>
              <p:cNvPr name="Freeform 24" id="24"/>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25" id="25"/>
            <p:cNvGrpSpPr/>
            <p:nvPr/>
          </p:nvGrpSpPr>
          <p:grpSpPr>
            <a:xfrm rot="0">
              <a:off x="1812701" y="8530277"/>
              <a:ext cx="6767731" cy="1260982"/>
              <a:chOff x="0" y="0"/>
              <a:chExt cx="1700611" cy="316863"/>
            </a:xfrm>
          </p:grpSpPr>
          <p:sp>
            <p:nvSpPr>
              <p:cNvPr name="Freeform 26" id="26"/>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sp>
          <p:nvSpPr>
            <p:cNvPr name="TextBox 27" id="27"/>
            <p:cNvSpPr txBox="true"/>
            <p:nvPr/>
          </p:nvSpPr>
          <p:spPr>
            <a:xfrm rot="0">
              <a:off x="1786866" y="7861830"/>
              <a:ext cx="6819402" cy="739073"/>
            </a:xfrm>
            <a:prstGeom prst="rect">
              <a:avLst/>
            </a:prstGeom>
          </p:spPr>
          <p:txBody>
            <a:bodyPr anchor="t" rtlCol="false" tIns="0" lIns="0" bIns="0" rIns="0">
              <a:spAutoFit/>
            </a:bodyPr>
            <a:lstStyle/>
            <a:p>
              <a:pPr>
                <a:lnSpc>
                  <a:spcPts val="3774"/>
                </a:lnSpc>
              </a:pPr>
              <a:r>
                <a:rPr lang="en-US" sz="4440">
                  <a:solidFill>
                    <a:srgbClr val="253943"/>
                  </a:solidFill>
                  <a:latin typeface="TT Phobos"/>
                </a:rPr>
                <a:t>+ lihat()</a:t>
              </a:r>
            </a:p>
          </p:txBody>
        </p:sp>
        <p:sp>
          <p:nvSpPr>
            <p:cNvPr name="TextBox 28" id="28"/>
            <p:cNvSpPr txBox="true"/>
            <p:nvPr/>
          </p:nvSpPr>
          <p:spPr>
            <a:xfrm rot="0">
              <a:off x="1786866" y="6868878"/>
              <a:ext cx="6819402" cy="739073"/>
            </a:xfrm>
            <a:prstGeom prst="rect">
              <a:avLst/>
            </a:prstGeom>
          </p:spPr>
          <p:txBody>
            <a:bodyPr anchor="t" rtlCol="false" tIns="0" lIns="0" bIns="0" rIns="0">
              <a:spAutoFit/>
            </a:bodyPr>
            <a:lstStyle/>
            <a:p>
              <a:pPr>
                <a:lnSpc>
                  <a:spcPts val="3774"/>
                </a:lnSpc>
              </a:pPr>
              <a:r>
                <a:rPr lang="en-US" sz="4440">
                  <a:solidFill>
                    <a:srgbClr val="253943"/>
                  </a:solidFill>
                  <a:latin typeface="TT Phobos"/>
                </a:rPr>
                <a:t>-__init__()</a:t>
              </a:r>
            </a:p>
          </p:txBody>
        </p:sp>
        <p:sp>
          <p:nvSpPr>
            <p:cNvPr name="TextBox 29" id="29"/>
            <p:cNvSpPr txBox="true"/>
            <p:nvPr/>
          </p:nvSpPr>
          <p:spPr>
            <a:xfrm rot="0">
              <a:off x="1786866" y="8880082"/>
              <a:ext cx="6819402" cy="739073"/>
            </a:xfrm>
            <a:prstGeom prst="rect">
              <a:avLst/>
            </a:prstGeom>
          </p:spPr>
          <p:txBody>
            <a:bodyPr anchor="t" rtlCol="false" tIns="0" lIns="0" bIns="0" rIns="0">
              <a:spAutoFit/>
            </a:bodyPr>
            <a:lstStyle/>
            <a:p>
              <a:pPr>
                <a:lnSpc>
                  <a:spcPts val="3774"/>
                </a:lnSpc>
              </a:pPr>
              <a:r>
                <a:rPr lang="en-US" sz="4440">
                  <a:solidFill>
                    <a:srgbClr val="253943"/>
                  </a:solidFill>
                  <a:latin typeface="TT Phobos"/>
                </a:rPr>
                <a:t>+ ubah_harga()</a:t>
              </a:r>
            </a:p>
          </p:txBody>
        </p:sp>
      </p:grpSp>
      <p:sp>
        <p:nvSpPr>
          <p:cNvPr name="TextBox 30" id="30"/>
          <p:cNvSpPr txBox="true"/>
          <p:nvPr/>
        </p:nvSpPr>
        <p:spPr>
          <a:xfrm rot="0">
            <a:off x="339360" y="509352"/>
            <a:ext cx="6561197" cy="519348"/>
          </a:xfrm>
          <a:prstGeom prst="rect">
            <a:avLst/>
          </a:prstGeom>
        </p:spPr>
        <p:txBody>
          <a:bodyPr anchor="t" rtlCol="false" tIns="0" lIns="0" bIns="0" rIns="0">
            <a:spAutoFit/>
          </a:bodyPr>
          <a:lstStyle/>
          <a:p>
            <a:pPr algn="ctr">
              <a:lnSpc>
                <a:spcPts val="3738"/>
              </a:lnSpc>
            </a:pPr>
            <a:r>
              <a:rPr lang="en-US" sz="4398">
                <a:solidFill>
                  <a:srgbClr val="FFF5D6"/>
                </a:solidFill>
                <a:latin typeface="TT Phobos Inline"/>
              </a:rPr>
              <a:t>UML CLASS DIAGRAM</a:t>
            </a:r>
          </a:p>
        </p:txBody>
      </p:sp>
      <p:grpSp>
        <p:nvGrpSpPr>
          <p:cNvPr name="Group 31" id="31"/>
          <p:cNvGrpSpPr/>
          <p:nvPr/>
        </p:nvGrpSpPr>
        <p:grpSpPr>
          <a:xfrm rot="0">
            <a:off x="4932742" y="1133475"/>
            <a:ext cx="3534076" cy="691464"/>
            <a:chOff x="0" y="0"/>
            <a:chExt cx="4712101" cy="921953"/>
          </a:xfrm>
        </p:grpSpPr>
        <p:grpSp>
          <p:nvGrpSpPr>
            <p:cNvPr name="Group 32" id="32"/>
            <p:cNvGrpSpPr/>
            <p:nvPr/>
          </p:nvGrpSpPr>
          <p:grpSpPr>
            <a:xfrm rot="0">
              <a:off x="0" y="0"/>
              <a:ext cx="4712101" cy="921953"/>
              <a:chOff x="0" y="0"/>
              <a:chExt cx="1195477" cy="233903"/>
            </a:xfrm>
          </p:grpSpPr>
          <p:sp>
            <p:nvSpPr>
              <p:cNvPr name="Freeform 33" id="33"/>
              <p:cNvSpPr/>
              <p:nvPr/>
            </p:nvSpPr>
            <p:spPr>
              <a:xfrm>
                <a:off x="0" y="0"/>
                <a:ext cx="1195477" cy="233903"/>
              </a:xfrm>
              <a:custGeom>
                <a:avLst/>
                <a:gdLst/>
                <a:ahLst/>
                <a:cxnLst/>
                <a:rect r="r" b="b" t="t" l="l"/>
                <a:pathLst>
                  <a:path h="233903" w="1195477">
                    <a:moveTo>
                      <a:pt x="0" y="0"/>
                    </a:moveTo>
                    <a:lnTo>
                      <a:pt x="1195477" y="0"/>
                    </a:lnTo>
                    <a:lnTo>
                      <a:pt x="1195477" y="233903"/>
                    </a:lnTo>
                    <a:lnTo>
                      <a:pt x="0" y="233903"/>
                    </a:lnTo>
                    <a:close/>
                  </a:path>
                </a:pathLst>
              </a:custGeom>
              <a:solidFill>
                <a:srgbClr val="FFF5D6"/>
              </a:solidFill>
            </p:spPr>
          </p:sp>
        </p:grpSp>
        <p:sp>
          <p:nvSpPr>
            <p:cNvPr name="TextBox 34" id="34"/>
            <p:cNvSpPr txBox="true"/>
            <p:nvPr/>
          </p:nvSpPr>
          <p:spPr>
            <a:xfrm rot="0">
              <a:off x="276055" y="29811"/>
              <a:ext cx="4106664" cy="795655"/>
            </a:xfrm>
            <a:prstGeom prst="rect">
              <a:avLst/>
            </a:prstGeom>
          </p:spPr>
          <p:txBody>
            <a:bodyPr anchor="t" rtlCol="false" tIns="0" lIns="0" bIns="0" rIns="0">
              <a:spAutoFit/>
            </a:bodyPr>
            <a:lstStyle/>
            <a:p>
              <a:pPr algn="ctr">
                <a:lnSpc>
                  <a:spcPts val="5040"/>
                </a:lnSpc>
                <a:spcBef>
                  <a:spcPct val="0"/>
                </a:spcBef>
              </a:pPr>
              <a:r>
                <a:rPr lang="en-US" sz="3600">
                  <a:solidFill>
                    <a:srgbClr val="253943"/>
                  </a:solidFill>
                  <a:latin typeface="TT Phobos"/>
                </a:rPr>
                <a:t>Nama Kelas</a:t>
              </a:r>
            </a:p>
          </p:txBody>
        </p:sp>
      </p:grpSp>
      <p:grpSp>
        <p:nvGrpSpPr>
          <p:cNvPr name="Group 35" id="35"/>
          <p:cNvGrpSpPr/>
          <p:nvPr/>
        </p:nvGrpSpPr>
        <p:grpSpPr>
          <a:xfrm rot="0">
            <a:off x="4932742" y="3422888"/>
            <a:ext cx="3534076" cy="812990"/>
            <a:chOff x="0" y="0"/>
            <a:chExt cx="4712101" cy="1083986"/>
          </a:xfrm>
        </p:grpSpPr>
        <p:grpSp>
          <p:nvGrpSpPr>
            <p:cNvPr name="Group 36" id="36"/>
            <p:cNvGrpSpPr/>
            <p:nvPr/>
          </p:nvGrpSpPr>
          <p:grpSpPr>
            <a:xfrm rot="0">
              <a:off x="0" y="0"/>
              <a:ext cx="4712101" cy="1083986"/>
              <a:chOff x="0" y="0"/>
              <a:chExt cx="1195477" cy="275011"/>
            </a:xfrm>
          </p:grpSpPr>
          <p:sp>
            <p:nvSpPr>
              <p:cNvPr name="Freeform 37" id="37"/>
              <p:cNvSpPr/>
              <p:nvPr/>
            </p:nvSpPr>
            <p:spPr>
              <a:xfrm>
                <a:off x="0" y="0"/>
                <a:ext cx="1195477" cy="275011"/>
              </a:xfrm>
              <a:custGeom>
                <a:avLst/>
                <a:gdLst/>
                <a:ahLst/>
                <a:cxnLst/>
                <a:rect r="r" b="b" t="t" l="l"/>
                <a:pathLst>
                  <a:path h="275011" w="1195477">
                    <a:moveTo>
                      <a:pt x="0" y="0"/>
                    </a:moveTo>
                    <a:lnTo>
                      <a:pt x="1195477" y="0"/>
                    </a:lnTo>
                    <a:lnTo>
                      <a:pt x="1195477" y="275011"/>
                    </a:lnTo>
                    <a:lnTo>
                      <a:pt x="0" y="275011"/>
                    </a:lnTo>
                    <a:close/>
                  </a:path>
                </a:pathLst>
              </a:custGeom>
              <a:solidFill>
                <a:srgbClr val="FFF5D6"/>
              </a:solidFill>
            </p:spPr>
          </p:sp>
        </p:grpSp>
        <p:sp>
          <p:nvSpPr>
            <p:cNvPr name="TextBox 38" id="38"/>
            <p:cNvSpPr txBox="true"/>
            <p:nvPr/>
          </p:nvSpPr>
          <p:spPr>
            <a:xfrm rot="0">
              <a:off x="276055" y="10761"/>
              <a:ext cx="4106664" cy="976738"/>
            </a:xfrm>
            <a:prstGeom prst="rect">
              <a:avLst/>
            </a:prstGeom>
          </p:spPr>
          <p:txBody>
            <a:bodyPr anchor="t" rtlCol="false" tIns="0" lIns="0" bIns="0" rIns="0">
              <a:spAutoFit/>
            </a:bodyPr>
            <a:lstStyle/>
            <a:p>
              <a:pPr algn="ctr">
                <a:lnSpc>
                  <a:spcPts val="6216"/>
                </a:lnSpc>
                <a:spcBef>
                  <a:spcPct val="0"/>
                </a:spcBef>
              </a:pPr>
              <a:r>
                <a:rPr lang="en-US" sz="4440">
                  <a:solidFill>
                    <a:srgbClr val="253943"/>
                  </a:solidFill>
                  <a:latin typeface="TT Phobos"/>
                </a:rPr>
                <a:t>Atribut</a:t>
              </a:r>
            </a:p>
          </p:txBody>
        </p:sp>
      </p:grpSp>
      <p:grpSp>
        <p:nvGrpSpPr>
          <p:cNvPr name="Group 39" id="39"/>
          <p:cNvGrpSpPr/>
          <p:nvPr/>
        </p:nvGrpSpPr>
        <p:grpSpPr>
          <a:xfrm rot="0">
            <a:off x="3366482" y="6425015"/>
            <a:ext cx="3534076" cy="812990"/>
            <a:chOff x="0" y="0"/>
            <a:chExt cx="4712101" cy="1083986"/>
          </a:xfrm>
        </p:grpSpPr>
        <p:grpSp>
          <p:nvGrpSpPr>
            <p:cNvPr name="Group 40" id="40"/>
            <p:cNvGrpSpPr/>
            <p:nvPr/>
          </p:nvGrpSpPr>
          <p:grpSpPr>
            <a:xfrm rot="0">
              <a:off x="0" y="0"/>
              <a:ext cx="4712101" cy="1083986"/>
              <a:chOff x="0" y="0"/>
              <a:chExt cx="1195477" cy="275011"/>
            </a:xfrm>
          </p:grpSpPr>
          <p:sp>
            <p:nvSpPr>
              <p:cNvPr name="Freeform 41" id="41"/>
              <p:cNvSpPr/>
              <p:nvPr/>
            </p:nvSpPr>
            <p:spPr>
              <a:xfrm>
                <a:off x="0" y="0"/>
                <a:ext cx="1195477" cy="275011"/>
              </a:xfrm>
              <a:custGeom>
                <a:avLst/>
                <a:gdLst/>
                <a:ahLst/>
                <a:cxnLst/>
                <a:rect r="r" b="b" t="t" l="l"/>
                <a:pathLst>
                  <a:path h="275011" w="1195477">
                    <a:moveTo>
                      <a:pt x="0" y="0"/>
                    </a:moveTo>
                    <a:lnTo>
                      <a:pt x="1195477" y="0"/>
                    </a:lnTo>
                    <a:lnTo>
                      <a:pt x="1195477" y="275011"/>
                    </a:lnTo>
                    <a:lnTo>
                      <a:pt x="0" y="275011"/>
                    </a:lnTo>
                    <a:close/>
                  </a:path>
                </a:pathLst>
              </a:custGeom>
              <a:solidFill>
                <a:srgbClr val="FFF5D6"/>
              </a:solidFill>
            </p:spPr>
          </p:sp>
        </p:grpSp>
        <p:sp>
          <p:nvSpPr>
            <p:cNvPr name="TextBox 42" id="42"/>
            <p:cNvSpPr txBox="true"/>
            <p:nvPr/>
          </p:nvSpPr>
          <p:spPr>
            <a:xfrm rot="0">
              <a:off x="276055" y="10761"/>
              <a:ext cx="4106664" cy="976738"/>
            </a:xfrm>
            <a:prstGeom prst="rect">
              <a:avLst/>
            </a:prstGeom>
          </p:spPr>
          <p:txBody>
            <a:bodyPr anchor="t" rtlCol="false" tIns="0" lIns="0" bIns="0" rIns="0">
              <a:spAutoFit/>
            </a:bodyPr>
            <a:lstStyle/>
            <a:p>
              <a:pPr algn="ctr">
                <a:lnSpc>
                  <a:spcPts val="6216"/>
                </a:lnSpc>
                <a:spcBef>
                  <a:spcPct val="0"/>
                </a:spcBef>
              </a:pPr>
              <a:r>
                <a:rPr lang="en-US" sz="4440">
                  <a:solidFill>
                    <a:srgbClr val="253943"/>
                  </a:solidFill>
                  <a:latin typeface="TT Phobos"/>
                </a:rPr>
                <a:t>Metode</a:t>
              </a:r>
            </a:p>
          </p:txBody>
        </p:sp>
      </p:grpSp>
      <p:sp>
        <p:nvSpPr>
          <p:cNvPr name="AutoShape 43" id="43"/>
          <p:cNvSpPr/>
          <p:nvPr/>
        </p:nvSpPr>
        <p:spPr>
          <a:xfrm rot="-2372767">
            <a:off x="4999444" y="5935248"/>
            <a:ext cx="7184903" cy="0"/>
          </a:xfrm>
          <a:prstGeom prst="line">
            <a:avLst/>
          </a:prstGeom>
          <a:ln cap="rnd" w="47625">
            <a:solidFill>
              <a:srgbClr val="FFFFFF"/>
            </a:solidFill>
            <a:prstDash val="solid"/>
            <a:headEnd type="none" len="sm" w="sm"/>
            <a:tailEnd type="triangle" len="med" w="lg"/>
          </a:ln>
        </p:spPr>
      </p:sp>
      <p:grpSp>
        <p:nvGrpSpPr>
          <p:cNvPr name="Group 44" id="44"/>
          <p:cNvGrpSpPr/>
          <p:nvPr/>
        </p:nvGrpSpPr>
        <p:grpSpPr>
          <a:xfrm rot="0">
            <a:off x="9969963" y="138410"/>
            <a:ext cx="6343811" cy="3373060"/>
            <a:chOff x="0" y="0"/>
            <a:chExt cx="8458414" cy="4497413"/>
          </a:xfrm>
        </p:grpSpPr>
        <p:grpSp>
          <p:nvGrpSpPr>
            <p:cNvPr name="Group 45" id="45"/>
            <p:cNvGrpSpPr/>
            <p:nvPr/>
          </p:nvGrpSpPr>
          <p:grpSpPr>
            <a:xfrm rot="0">
              <a:off x="1475260" y="0"/>
              <a:ext cx="5507893" cy="1026246"/>
              <a:chOff x="0" y="0"/>
              <a:chExt cx="1700611" cy="316863"/>
            </a:xfrm>
          </p:grpSpPr>
          <p:sp>
            <p:nvSpPr>
              <p:cNvPr name="Freeform 46" id="46"/>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sp>
          <p:nvSpPr>
            <p:cNvPr name="TextBox 47" id="47"/>
            <p:cNvSpPr txBox="true"/>
            <p:nvPr/>
          </p:nvSpPr>
          <p:spPr>
            <a:xfrm rot="0">
              <a:off x="0" y="274187"/>
              <a:ext cx="8458414" cy="607153"/>
            </a:xfrm>
            <a:prstGeom prst="rect">
              <a:avLst/>
            </a:prstGeom>
          </p:spPr>
          <p:txBody>
            <a:bodyPr anchor="t" rtlCol="false" tIns="0" lIns="0" bIns="0" rIns="0">
              <a:spAutoFit/>
            </a:bodyPr>
            <a:lstStyle/>
            <a:p>
              <a:pPr algn="ctr">
                <a:lnSpc>
                  <a:spcPts val="3071"/>
                </a:lnSpc>
              </a:pPr>
              <a:r>
                <a:rPr lang="en-US" sz="3613">
                  <a:solidFill>
                    <a:srgbClr val="253943"/>
                  </a:solidFill>
                  <a:latin typeface="TT Phobos Inline"/>
                </a:rPr>
                <a:t>laptop1:Laptop()</a:t>
              </a:r>
            </a:p>
          </p:txBody>
        </p:sp>
        <p:grpSp>
          <p:nvGrpSpPr>
            <p:cNvPr name="Group 48" id="48"/>
            <p:cNvGrpSpPr/>
            <p:nvPr/>
          </p:nvGrpSpPr>
          <p:grpSpPr>
            <a:xfrm rot="0">
              <a:off x="1475260" y="1834356"/>
              <a:ext cx="5507893" cy="1026246"/>
              <a:chOff x="0" y="0"/>
              <a:chExt cx="1700611" cy="316863"/>
            </a:xfrm>
          </p:grpSpPr>
          <p:sp>
            <p:nvSpPr>
              <p:cNvPr name="Freeform 49" id="49"/>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50" id="50"/>
            <p:cNvGrpSpPr/>
            <p:nvPr/>
          </p:nvGrpSpPr>
          <p:grpSpPr>
            <a:xfrm rot="0">
              <a:off x="1475260" y="1026246"/>
              <a:ext cx="5507893" cy="1026246"/>
              <a:chOff x="0" y="0"/>
              <a:chExt cx="1700611" cy="316863"/>
            </a:xfrm>
          </p:grpSpPr>
          <p:sp>
            <p:nvSpPr>
              <p:cNvPr name="Freeform 51" id="51"/>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52" id="52"/>
            <p:cNvGrpSpPr/>
            <p:nvPr/>
          </p:nvGrpSpPr>
          <p:grpSpPr>
            <a:xfrm rot="0">
              <a:off x="1475260" y="2663057"/>
              <a:ext cx="5507893" cy="1026246"/>
              <a:chOff x="0" y="0"/>
              <a:chExt cx="1700611" cy="316863"/>
            </a:xfrm>
          </p:grpSpPr>
          <p:sp>
            <p:nvSpPr>
              <p:cNvPr name="Freeform 53" id="53"/>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grpSp>
          <p:nvGrpSpPr>
            <p:cNvPr name="Group 54" id="54"/>
            <p:cNvGrpSpPr/>
            <p:nvPr/>
          </p:nvGrpSpPr>
          <p:grpSpPr>
            <a:xfrm rot="0">
              <a:off x="1475260" y="3471168"/>
              <a:ext cx="5507893" cy="1026246"/>
              <a:chOff x="0" y="0"/>
              <a:chExt cx="1700611" cy="316863"/>
            </a:xfrm>
          </p:grpSpPr>
          <p:sp>
            <p:nvSpPr>
              <p:cNvPr name="Freeform 55" id="55"/>
              <p:cNvSpPr/>
              <p:nvPr/>
            </p:nvSpPr>
            <p:spPr>
              <a:xfrm>
                <a:off x="0" y="0"/>
                <a:ext cx="1700611" cy="316862"/>
              </a:xfrm>
              <a:custGeom>
                <a:avLst/>
                <a:gdLst/>
                <a:ahLst/>
                <a:cxnLst/>
                <a:rect r="r" b="b" t="t" l="l"/>
                <a:pathLst>
                  <a:path h="316862" w="1700611">
                    <a:moveTo>
                      <a:pt x="0" y="0"/>
                    </a:moveTo>
                    <a:lnTo>
                      <a:pt x="1700611" y="0"/>
                    </a:lnTo>
                    <a:lnTo>
                      <a:pt x="1700611" y="316862"/>
                    </a:lnTo>
                    <a:lnTo>
                      <a:pt x="0" y="316862"/>
                    </a:lnTo>
                    <a:close/>
                  </a:path>
                </a:pathLst>
              </a:custGeom>
              <a:solidFill>
                <a:srgbClr val="C7D0D8"/>
              </a:solidFill>
            </p:spPr>
          </p:sp>
        </p:grpSp>
        <p:sp>
          <p:nvSpPr>
            <p:cNvPr name="TextBox 56" id="56"/>
            <p:cNvSpPr txBox="true"/>
            <p:nvPr/>
          </p:nvSpPr>
          <p:spPr>
            <a:xfrm rot="0">
              <a:off x="1714569" y="1169623"/>
              <a:ext cx="5029276" cy="2929718"/>
            </a:xfrm>
            <a:prstGeom prst="rect">
              <a:avLst/>
            </a:prstGeom>
          </p:spPr>
          <p:txBody>
            <a:bodyPr anchor="t" rtlCol="false" tIns="0" lIns="0" bIns="0" rIns="0">
              <a:spAutoFit/>
            </a:bodyPr>
            <a:lstStyle/>
            <a:p>
              <a:pPr>
                <a:lnSpc>
                  <a:spcPts val="3531"/>
                </a:lnSpc>
                <a:spcBef>
                  <a:spcPct val="0"/>
                </a:spcBef>
              </a:pPr>
              <a:r>
                <a:rPr lang="en-US" sz="2522">
                  <a:solidFill>
                    <a:srgbClr val="000000"/>
                  </a:solidFill>
                  <a:latin typeface="TT Phobos"/>
                </a:rPr>
                <a:t>Merek :  "Acer"</a:t>
              </a:r>
            </a:p>
            <a:p>
              <a:pPr>
                <a:lnSpc>
                  <a:spcPts val="3531"/>
                </a:lnSpc>
                <a:spcBef>
                  <a:spcPct val="0"/>
                </a:spcBef>
              </a:pPr>
              <a:r>
                <a:rPr lang="en-US" sz="2522">
                  <a:solidFill>
                    <a:srgbClr val="000000"/>
                  </a:solidFill>
                  <a:latin typeface="TT Phobos"/>
                </a:rPr>
                <a:t>Tipe : "Z476-31TB"</a:t>
              </a:r>
            </a:p>
            <a:p>
              <a:pPr>
                <a:lnSpc>
                  <a:spcPts val="3531"/>
                </a:lnSpc>
                <a:spcBef>
                  <a:spcPct val="0"/>
                </a:spcBef>
              </a:pPr>
              <a:r>
                <a:rPr lang="en-US" sz="2522">
                  <a:solidFill>
                    <a:srgbClr val="000000"/>
                  </a:solidFill>
                  <a:latin typeface="TT Phobos"/>
                </a:rPr>
                <a:t>RAM : 8 "GB"</a:t>
              </a:r>
            </a:p>
            <a:p>
              <a:pPr>
                <a:lnSpc>
                  <a:spcPts val="3531"/>
                </a:lnSpc>
                <a:spcBef>
                  <a:spcPct val="0"/>
                </a:spcBef>
              </a:pPr>
              <a:r>
                <a:rPr lang="en-US" sz="2522">
                  <a:solidFill>
                    <a:srgbClr val="000000"/>
                  </a:solidFill>
                  <a:latin typeface="TT Phobos"/>
                </a:rPr>
                <a:t>Storage : "1TB HDD"</a:t>
              </a:r>
            </a:p>
            <a:p>
              <a:pPr>
                <a:lnSpc>
                  <a:spcPts val="3531"/>
                </a:lnSpc>
                <a:spcBef>
                  <a:spcPct val="0"/>
                </a:spcBef>
              </a:pPr>
              <a:r>
                <a:rPr lang="en-US" sz="2522">
                  <a:solidFill>
                    <a:srgbClr val="000000"/>
                  </a:solidFill>
                  <a:latin typeface="TT Phobos"/>
                </a:rPr>
                <a:t>Harga : "Rp.16.000.000"</a:t>
              </a:r>
            </a:p>
          </p:txBody>
        </p:sp>
      </p:grpSp>
      <p:grpSp>
        <p:nvGrpSpPr>
          <p:cNvPr name="Group 57" id="57"/>
          <p:cNvGrpSpPr/>
          <p:nvPr/>
        </p:nvGrpSpPr>
        <p:grpSpPr>
          <a:xfrm rot="0">
            <a:off x="13529889" y="3653388"/>
            <a:ext cx="4363101" cy="714018"/>
            <a:chOff x="0" y="0"/>
            <a:chExt cx="1936230" cy="316863"/>
          </a:xfrm>
        </p:grpSpPr>
        <p:sp>
          <p:nvSpPr>
            <p:cNvPr name="Freeform 58" id="58"/>
            <p:cNvSpPr/>
            <p:nvPr/>
          </p:nvSpPr>
          <p:spPr>
            <a:xfrm>
              <a:off x="0" y="0"/>
              <a:ext cx="1936230" cy="316862"/>
            </a:xfrm>
            <a:custGeom>
              <a:avLst/>
              <a:gdLst/>
              <a:ahLst/>
              <a:cxnLst/>
              <a:rect r="r" b="b" t="t" l="l"/>
              <a:pathLst>
                <a:path h="316862" w="1936230">
                  <a:moveTo>
                    <a:pt x="0" y="0"/>
                  </a:moveTo>
                  <a:lnTo>
                    <a:pt x="1936230" y="0"/>
                  </a:lnTo>
                  <a:lnTo>
                    <a:pt x="1936230" y="316862"/>
                  </a:lnTo>
                  <a:lnTo>
                    <a:pt x="0" y="316862"/>
                  </a:lnTo>
                  <a:close/>
                </a:path>
              </a:pathLst>
            </a:custGeom>
            <a:solidFill>
              <a:srgbClr val="C7D0D8"/>
            </a:solidFill>
          </p:spPr>
        </p:sp>
      </p:grpSp>
      <p:sp>
        <p:nvSpPr>
          <p:cNvPr name="TextBox 59" id="59"/>
          <p:cNvSpPr txBox="true"/>
          <p:nvPr/>
        </p:nvSpPr>
        <p:spPr>
          <a:xfrm rot="0">
            <a:off x="12768938" y="3841594"/>
            <a:ext cx="5885004" cy="394283"/>
          </a:xfrm>
          <a:prstGeom prst="rect">
            <a:avLst/>
          </a:prstGeom>
        </p:spPr>
        <p:txBody>
          <a:bodyPr anchor="t" rtlCol="false" tIns="0" lIns="0" bIns="0" rIns="0">
            <a:spAutoFit/>
          </a:bodyPr>
          <a:lstStyle/>
          <a:p>
            <a:pPr algn="ctr">
              <a:lnSpc>
                <a:spcPts val="2849"/>
              </a:lnSpc>
            </a:pPr>
            <a:r>
              <a:rPr lang="en-US" sz="3352">
                <a:solidFill>
                  <a:srgbClr val="253943"/>
                </a:solidFill>
                <a:latin typeface="TT Phobos Inline"/>
              </a:rPr>
              <a:t>laptop2:Laptop()</a:t>
            </a:r>
          </a:p>
        </p:txBody>
      </p:sp>
      <p:grpSp>
        <p:nvGrpSpPr>
          <p:cNvPr name="Group 60" id="60"/>
          <p:cNvGrpSpPr/>
          <p:nvPr/>
        </p:nvGrpSpPr>
        <p:grpSpPr>
          <a:xfrm rot="0">
            <a:off x="13529889" y="4929654"/>
            <a:ext cx="4363101" cy="714018"/>
            <a:chOff x="0" y="0"/>
            <a:chExt cx="1936230" cy="316863"/>
          </a:xfrm>
        </p:grpSpPr>
        <p:sp>
          <p:nvSpPr>
            <p:cNvPr name="Freeform 61" id="61"/>
            <p:cNvSpPr/>
            <p:nvPr/>
          </p:nvSpPr>
          <p:spPr>
            <a:xfrm>
              <a:off x="0" y="0"/>
              <a:ext cx="1936230" cy="316862"/>
            </a:xfrm>
            <a:custGeom>
              <a:avLst/>
              <a:gdLst/>
              <a:ahLst/>
              <a:cxnLst/>
              <a:rect r="r" b="b" t="t" l="l"/>
              <a:pathLst>
                <a:path h="316862" w="1936230">
                  <a:moveTo>
                    <a:pt x="0" y="0"/>
                  </a:moveTo>
                  <a:lnTo>
                    <a:pt x="1936230" y="0"/>
                  </a:lnTo>
                  <a:lnTo>
                    <a:pt x="1936230" y="316862"/>
                  </a:lnTo>
                  <a:lnTo>
                    <a:pt x="0" y="316862"/>
                  </a:lnTo>
                  <a:close/>
                </a:path>
              </a:pathLst>
            </a:custGeom>
            <a:solidFill>
              <a:srgbClr val="C7D0D8"/>
            </a:solidFill>
          </p:spPr>
        </p:sp>
      </p:grpSp>
      <p:grpSp>
        <p:nvGrpSpPr>
          <p:cNvPr name="Group 62" id="62"/>
          <p:cNvGrpSpPr/>
          <p:nvPr/>
        </p:nvGrpSpPr>
        <p:grpSpPr>
          <a:xfrm rot="0">
            <a:off x="13529889" y="4367406"/>
            <a:ext cx="4363101" cy="714018"/>
            <a:chOff x="0" y="0"/>
            <a:chExt cx="1936230" cy="316863"/>
          </a:xfrm>
        </p:grpSpPr>
        <p:sp>
          <p:nvSpPr>
            <p:cNvPr name="Freeform 63" id="63"/>
            <p:cNvSpPr/>
            <p:nvPr/>
          </p:nvSpPr>
          <p:spPr>
            <a:xfrm>
              <a:off x="0" y="0"/>
              <a:ext cx="1936230" cy="316862"/>
            </a:xfrm>
            <a:custGeom>
              <a:avLst/>
              <a:gdLst/>
              <a:ahLst/>
              <a:cxnLst/>
              <a:rect r="r" b="b" t="t" l="l"/>
              <a:pathLst>
                <a:path h="316862" w="1936230">
                  <a:moveTo>
                    <a:pt x="0" y="0"/>
                  </a:moveTo>
                  <a:lnTo>
                    <a:pt x="1936230" y="0"/>
                  </a:lnTo>
                  <a:lnTo>
                    <a:pt x="1936230" y="316862"/>
                  </a:lnTo>
                  <a:lnTo>
                    <a:pt x="0" y="316862"/>
                  </a:lnTo>
                  <a:close/>
                </a:path>
              </a:pathLst>
            </a:custGeom>
            <a:solidFill>
              <a:srgbClr val="C7D0D8"/>
            </a:solidFill>
          </p:spPr>
        </p:sp>
      </p:grpSp>
      <p:grpSp>
        <p:nvGrpSpPr>
          <p:cNvPr name="Group 64" id="64"/>
          <p:cNvGrpSpPr/>
          <p:nvPr/>
        </p:nvGrpSpPr>
        <p:grpSpPr>
          <a:xfrm rot="0">
            <a:off x="13529889" y="5506229"/>
            <a:ext cx="4363101" cy="714018"/>
            <a:chOff x="0" y="0"/>
            <a:chExt cx="1936230" cy="316863"/>
          </a:xfrm>
        </p:grpSpPr>
        <p:sp>
          <p:nvSpPr>
            <p:cNvPr name="Freeform 65" id="65"/>
            <p:cNvSpPr/>
            <p:nvPr/>
          </p:nvSpPr>
          <p:spPr>
            <a:xfrm>
              <a:off x="0" y="0"/>
              <a:ext cx="1936230" cy="316862"/>
            </a:xfrm>
            <a:custGeom>
              <a:avLst/>
              <a:gdLst/>
              <a:ahLst/>
              <a:cxnLst/>
              <a:rect r="r" b="b" t="t" l="l"/>
              <a:pathLst>
                <a:path h="316862" w="1936230">
                  <a:moveTo>
                    <a:pt x="0" y="0"/>
                  </a:moveTo>
                  <a:lnTo>
                    <a:pt x="1936230" y="0"/>
                  </a:lnTo>
                  <a:lnTo>
                    <a:pt x="1936230" y="316862"/>
                  </a:lnTo>
                  <a:lnTo>
                    <a:pt x="0" y="316862"/>
                  </a:lnTo>
                  <a:close/>
                </a:path>
              </a:pathLst>
            </a:custGeom>
            <a:solidFill>
              <a:srgbClr val="C7D0D8"/>
            </a:solidFill>
          </p:spPr>
        </p:sp>
      </p:grpSp>
      <p:grpSp>
        <p:nvGrpSpPr>
          <p:cNvPr name="Group 66" id="66"/>
          <p:cNvGrpSpPr/>
          <p:nvPr/>
        </p:nvGrpSpPr>
        <p:grpSpPr>
          <a:xfrm rot="0">
            <a:off x="13529889" y="6068478"/>
            <a:ext cx="4363101" cy="714018"/>
            <a:chOff x="0" y="0"/>
            <a:chExt cx="1936230" cy="316863"/>
          </a:xfrm>
        </p:grpSpPr>
        <p:sp>
          <p:nvSpPr>
            <p:cNvPr name="Freeform 67" id="67"/>
            <p:cNvSpPr/>
            <p:nvPr/>
          </p:nvSpPr>
          <p:spPr>
            <a:xfrm>
              <a:off x="0" y="0"/>
              <a:ext cx="1936230" cy="316862"/>
            </a:xfrm>
            <a:custGeom>
              <a:avLst/>
              <a:gdLst/>
              <a:ahLst/>
              <a:cxnLst/>
              <a:rect r="r" b="b" t="t" l="l"/>
              <a:pathLst>
                <a:path h="316862" w="1936230">
                  <a:moveTo>
                    <a:pt x="0" y="0"/>
                  </a:moveTo>
                  <a:lnTo>
                    <a:pt x="1936230" y="0"/>
                  </a:lnTo>
                  <a:lnTo>
                    <a:pt x="1936230" y="316862"/>
                  </a:lnTo>
                  <a:lnTo>
                    <a:pt x="0" y="316862"/>
                  </a:lnTo>
                  <a:close/>
                </a:path>
              </a:pathLst>
            </a:custGeom>
            <a:solidFill>
              <a:srgbClr val="C7D0D8"/>
            </a:solidFill>
          </p:spPr>
        </p:sp>
      </p:grpSp>
      <p:sp>
        <p:nvSpPr>
          <p:cNvPr name="TextBox 68" id="68"/>
          <p:cNvSpPr txBox="true"/>
          <p:nvPr/>
        </p:nvSpPr>
        <p:spPr>
          <a:xfrm rot="0">
            <a:off x="13712691" y="4373143"/>
            <a:ext cx="4180298" cy="2228073"/>
          </a:xfrm>
          <a:prstGeom prst="rect">
            <a:avLst/>
          </a:prstGeom>
        </p:spPr>
        <p:txBody>
          <a:bodyPr anchor="t" rtlCol="false" tIns="0" lIns="0" bIns="0" rIns="0">
            <a:spAutoFit/>
          </a:bodyPr>
          <a:lstStyle/>
          <a:p>
            <a:pPr>
              <a:lnSpc>
                <a:spcPts val="2959"/>
              </a:lnSpc>
            </a:pPr>
            <a:r>
              <a:rPr lang="en-US" sz="2113">
                <a:solidFill>
                  <a:srgbClr val="000000"/>
                </a:solidFill>
                <a:latin typeface="TT Phobos"/>
              </a:rPr>
              <a:t>Merek :  "Asus"</a:t>
            </a:r>
          </a:p>
          <a:p>
            <a:pPr>
              <a:lnSpc>
                <a:spcPts val="2959"/>
              </a:lnSpc>
            </a:pPr>
            <a:r>
              <a:rPr lang="en-US" sz="2113">
                <a:solidFill>
                  <a:srgbClr val="000000"/>
                </a:solidFill>
                <a:latin typeface="Arimo"/>
              </a:rPr>
              <a:t>Tipe : "ROG"</a:t>
            </a:r>
          </a:p>
          <a:p>
            <a:pPr>
              <a:lnSpc>
                <a:spcPts val="2959"/>
              </a:lnSpc>
            </a:pPr>
            <a:r>
              <a:rPr lang="en-US" sz="2113">
                <a:solidFill>
                  <a:srgbClr val="000000"/>
                </a:solidFill>
                <a:latin typeface="Arimo"/>
              </a:rPr>
              <a:t>RAM : 16 "GB"</a:t>
            </a:r>
          </a:p>
          <a:p>
            <a:pPr>
              <a:lnSpc>
                <a:spcPts val="2959"/>
              </a:lnSpc>
            </a:pPr>
            <a:r>
              <a:rPr lang="en-US" sz="2113">
                <a:solidFill>
                  <a:srgbClr val="000000"/>
                </a:solidFill>
                <a:latin typeface="Arimo"/>
              </a:rPr>
              <a:t>Storage : "512GB HDD&amp;128GB SSD"</a:t>
            </a:r>
          </a:p>
          <a:p>
            <a:pPr>
              <a:lnSpc>
                <a:spcPts val="2959"/>
              </a:lnSpc>
              <a:spcBef>
                <a:spcPct val="0"/>
              </a:spcBef>
            </a:pPr>
            <a:r>
              <a:rPr lang="en-US" sz="2113">
                <a:solidFill>
                  <a:srgbClr val="000000"/>
                </a:solidFill>
                <a:latin typeface="Arimo"/>
              </a:rPr>
              <a:t>Harga : "Rp.28.000.000"</a:t>
            </a:r>
          </a:p>
        </p:txBody>
      </p:sp>
      <p:sp>
        <p:nvSpPr>
          <p:cNvPr name="AutoShape 69" id="69"/>
          <p:cNvSpPr/>
          <p:nvPr/>
        </p:nvSpPr>
        <p:spPr>
          <a:xfrm rot="-1325343">
            <a:off x="5516659" y="6705683"/>
            <a:ext cx="8039169" cy="0"/>
          </a:xfrm>
          <a:prstGeom prst="line">
            <a:avLst/>
          </a:prstGeom>
          <a:ln cap="rnd" w="47625">
            <a:solidFill>
              <a:srgbClr val="FFFFFF"/>
            </a:solidFill>
            <a:prstDash val="solid"/>
            <a:headEnd type="none" len="sm" w="sm"/>
            <a:tailEnd type="triangle" len="med" w="lg"/>
          </a:ln>
        </p:spPr>
      </p:sp>
      <p:grpSp>
        <p:nvGrpSpPr>
          <p:cNvPr name="Group 70" id="70"/>
          <p:cNvGrpSpPr/>
          <p:nvPr/>
        </p:nvGrpSpPr>
        <p:grpSpPr>
          <a:xfrm rot="0">
            <a:off x="10170423" y="7014253"/>
            <a:ext cx="4296733" cy="714018"/>
            <a:chOff x="0" y="0"/>
            <a:chExt cx="1906778" cy="316863"/>
          </a:xfrm>
        </p:grpSpPr>
        <p:sp>
          <p:nvSpPr>
            <p:cNvPr name="Freeform 71" id="71"/>
            <p:cNvSpPr/>
            <p:nvPr/>
          </p:nvSpPr>
          <p:spPr>
            <a:xfrm>
              <a:off x="0" y="0"/>
              <a:ext cx="1906778" cy="316862"/>
            </a:xfrm>
            <a:custGeom>
              <a:avLst/>
              <a:gdLst/>
              <a:ahLst/>
              <a:cxnLst/>
              <a:rect r="r" b="b" t="t" l="l"/>
              <a:pathLst>
                <a:path h="316862" w="1906778">
                  <a:moveTo>
                    <a:pt x="0" y="0"/>
                  </a:moveTo>
                  <a:lnTo>
                    <a:pt x="1906778" y="0"/>
                  </a:lnTo>
                  <a:lnTo>
                    <a:pt x="1906778" y="316862"/>
                  </a:lnTo>
                  <a:lnTo>
                    <a:pt x="0" y="316862"/>
                  </a:lnTo>
                  <a:close/>
                </a:path>
              </a:pathLst>
            </a:custGeom>
            <a:solidFill>
              <a:srgbClr val="C7D0D8"/>
            </a:solidFill>
          </p:spPr>
        </p:sp>
      </p:grpSp>
      <p:sp>
        <p:nvSpPr>
          <p:cNvPr name="TextBox 72" id="72"/>
          <p:cNvSpPr txBox="true"/>
          <p:nvPr/>
        </p:nvSpPr>
        <p:spPr>
          <a:xfrm rot="0">
            <a:off x="9376288" y="7231270"/>
            <a:ext cx="5885004" cy="394283"/>
          </a:xfrm>
          <a:prstGeom prst="rect">
            <a:avLst/>
          </a:prstGeom>
        </p:spPr>
        <p:txBody>
          <a:bodyPr anchor="t" rtlCol="false" tIns="0" lIns="0" bIns="0" rIns="0">
            <a:spAutoFit/>
          </a:bodyPr>
          <a:lstStyle/>
          <a:p>
            <a:pPr algn="ctr">
              <a:lnSpc>
                <a:spcPts val="2849"/>
              </a:lnSpc>
            </a:pPr>
            <a:r>
              <a:rPr lang="en-US" sz="3352">
                <a:solidFill>
                  <a:srgbClr val="253943"/>
                </a:solidFill>
                <a:latin typeface="TT Phobos Inline"/>
              </a:rPr>
              <a:t>laptop3:Laptop()</a:t>
            </a:r>
          </a:p>
        </p:txBody>
      </p:sp>
      <p:grpSp>
        <p:nvGrpSpPr>
          <p:cNvPr name="Group 73" id="73"/>
          <p:cNvGrpSpPr/>
          <p:nvPr/>
        </p:nvGrpSpPr>
        <p:grpSpPr>
          <a:xfrm rot="0">
            <a:off x="10170423" y="8290520"/>
            <a:ext cx="4296733" cy="714018"/>
            <a:chOff x="0" y="0"/>
            <a:chExt cx="1906778" cy="316863"/>
          </a:xfrm>
        </p:grpSpPr>
        <p:sp>
          <p:nvSpPr>
            <p:cNvPr name="Freeform 74" id="74"/>
            <p:cNvSpPr/>
            <p:nvPr/>
          </p:nvSpPr>
          <p:spPr>
            <a:xfrm>
              <a:off x="0" y="0"/>
              <a:ext cx="1906778" cy="316862"/>
            </a:xfrm>
            <a:custGeom>
              <a:avLst/>
              <a:gdLst/>
              <a:ahLst/>
              <a:cxnLst/>
              <a:rect r="r" b="b" t="t" l="l"/>
              <a:pathLst>
                <a:path h="316862" w="1906778">
                  <a:moveTo>
                    <a:pt x="0" y="0"/>
                  </a:moveTo>
                  <a:lnTo>
                    <a:pt x="1906778" y="0"/>
                  </a:lnTo>
                  <a:lnTo>
                    <a:pt x="1906778" y="316862"/>
                  </a:lnTo>
                  <a:lnTo>
                    <a:pt x="0" y="316862"/>
                  </a:lnTo>
                  <a:close/>
                </a:path>
              </a:pathLst>
            </a:custGeom>
            <a:solidFill>
              <a:srgbClr val="C7D0D8"/>
            </a:solidFill>
          </p:spPr>
        </p:sp>
      </p:grpSp>
      <p:grpSp>
        <p:nvGrpSpPr>
          <p:cNvPr name="Group 75" id="75"/>
          <p:cNvGrpSpPr/>
          <p:nvPr/>
        </p:nvGrpSpPr>
        <p:grpSpPr>
          <a:xfrm rot="0">
            <a:off x="10170423" y="7728271"/>
            <a:ext cx="4296733" cy="714018"/>
            <a:chOff x="0" y="0"/>
            <a:chExt cx="1906778" cy="316863"/>
          </a:xfrm>
        </p:grpSpPr>
        <p:sp>
          <p:nvSpPr>
            <p:cNvPr name="Freeform 76" id="76"/>
            <p:cNvSpPr/>
            <p:nvPr/>
          </p:nvSpPr>
          <p:spPr>
            <a:xfrm>
              <a:off x="0" y="0"/>
              <a:ext cx="1906778" cy="316862"/>
            </a:xfrm>
            <a:custGeom>
              <a:avLst/>
              <a:gdLst/>
              <a:ahLst/>
              <a:cxnLst/>
              <a:rect r="r" b="b" t="t" l="l"/>
              <a:pathLst>
                <a:path h="316862" w="1906778">
                  <a:moveTo>
                    <a:pt x="0" y="0"/>
                  </a:moveTo>
                  <a:lnTo>
                    <a:pt x="1906778" y="0"/>
                  </a:lnTo>
                  <a:lnTo>
                    <a:pt x="1906778" y="316862"/>
                  </a:lnTo>
                  <a:lnTo>
                    <a:pt x="0" y="316862"/>
                  </a:lnTo>
                  <a:close/>
                </a:path>
              </a:pathLst>
            </a:custGeom>
            <a:solidFill>
              <a:srgbClr val="C7D0D8"/>
            </a:solidFill>
          </p:spPr>
        </p:sp>
      </p:grpSp>
      <p:grpSp>
        <p:nvGrpSpPr>
          <p:cNvPr name="Group 77" id="77"/>
          <p:cNvGrpSpPr/>
          <p:nvPr/>
        </p:nvGrpSpPr>
        <p:grpSpPr>
          <a:xfrm rot="0">
            <a:off x="10170423" y="8867094"/>
            <a:ext cx="4296733" cy="714018"/>
            <a:chOff x="0" y="0"/>
            <a:chExt cx="1906778" cy="316863"/>
          </a:xfrm>
        </p:grpSpPr>
        <p:sp>
          <p:nvSpPr>
            <p:cNvPr name="Freeform 78" id="78"/>
            <p:cNvSpPr/>
            <p:nvPr/>
          </p:nvSpPr>
          <p:spPr>
            <a:xfrm>
              <a:off x="0" y="0"/>
              <a:ext cx="1906778" cy="316862"/>
            </a:xfrm>
            <a:custGeom>
              <a:avLst/>
              <a:gdLst/>
              <a:ahLst/>
              <a:cxnLst/>
              <a:rect r="r" b="b" t="t" l="l"/>
              <a:pathLst>
                <a:path h="316862" w="1906778">
                  <a:moveTo>
                    <a:pt x="0" y="0"/>
                  </a:moveTo>
                  <a:lnTo>
                    <a:pt x="1906778" y="0"/>
                  </a:lnTo>
                  <a:lnTo>
                    <a:pt x="1906778" y="316862"/>
                  </a:lnTo>
                  <a:lnTo>
                    <a:pt x="0" y="316862"/>
                  </a:lnTo>
                  <a:close/>
                </a:path>
              </a:pathLst>
            </a:custGeom>
            <a:solidFill>
              <a:srgbClr val="C7D0D8"/>
            </a:solidFill>
          </p:spPr>
        </p:sp>
      </p:grpSp>
      <p:grpSp>
        <p:nvGrpSpPr>
          <p:cNvPr name="Group 79" id="79"/>
          <p:cNvGrpSpPr/>
          <p:nvPr/>
        </p:nvGrpSpPr>
        <p:grpSpPr>
          <a:xfrm rot="0">
            <a:off x="10170423" y="9429343"/>
            <a:ext cx="4296733" cy="714018"/>
            <a:chOff x="0" y="0"/>
            <a:chExt cx="1906778" cy="316863"/>
          </a:xfrm>
        </p:grpSpPr>
        <p:sp>
          <p:nvSpPr>
            <p:cNvPr name="Freeform 80" id="80"/>
            <p:cNvSpPr/>
            <p:nvPr/>
          </p:nvSpPr>
          <p:spPr>
            <a:xfrm>
              <a:off x="0" y="0"/>
              <a:ext cx="1906778" cy="316862"/>
            </a:xfrm>
            <a:custGeom>
              <a:avLst/>
              <a:gdLst/>
              <a:ahLst/>
              <a:cxnLst/>
              <a:rect r="r" b="b" t="t" l="l"/>
              <a:pathLst>
                <a:path h="316862" w="1906778">
                  <a:moveTo>
                    <a:pt x="0" y="0"/>
                  </a:moveTo>
                  <a:lnTo>
                    <a:pt x="1906778" y="0"/>
                  </a:lnTo>
                  <a:lnTo>
                    <a:pt x="1906778" y="316862"/>
                  </a:lnTo>
                  <a:lnTo>
                    <a:pt x="0" y="316862"/>
                  </a:lnTo>
                  <a:close/>
                </a:path>
              </a:pathLst>
            </a:custGeom>
            <a:solidFill>
              <a:srgbClr val="C7D0D8"/>
            </a:solidFill>
          </p:spPr>
        </p:sp>
      </p:grpSp>
      <p:sp>
        <p:nvSpPr>
          <p:cNvPr name="TextBox 81" id="81"/>
          <p:cNvSpPr txBox="true"/>
          <p:nvPr/>
        </p:nvSpPr>
        <p:spPr>
          <a:xfrm rot="0">
            <a:off x="10326736" y="7949491"/>
            <a:ext cx="4253620" cy="1854128"/>
          </a:xfrm>
          <a:prstGeom prst="rect">
            <a:avLst/>
          </a:prstGeom>
        </p:spPr>
        <p:txBody>
          <a:bodyPr anchor="t" rtlCol="false" tIns="0" lIns="0" bIns="0" rIns="0">
            <a:spAutoFit/>
          </a:bodyPr>
          <a:lstStyle/>
          <a:p>
            <a:pPr>
              <a:lnSpc>
                <a:spcPts val="2959"/>
              </a:lnSpc>
            </a:pPr>
            <a:r>
              <a:rPr lang="en-US" sz="2113">
                <a:solidFill>
                  <a:srgbClr val="000000"/>
                </a:solidFill>
                <a:latin typeface="TT Phobos"/>
              </a:rPr>
              <a:t>Merek :  "lenovo"</a:t>
            </a:r>
          </a:p>
          <a:p>
            <a:pPr>
              <a:lnSpc>
                <a:spcPts val="2959"/>
              </a:lnSpc>
            </a:pPr>
            <a:r>
              <a:rPr lang="en-US" sz="2113">
                <a:solidFill>
                  <a:srgbClr val="000000"/>
                </a:solidFill>
                <a:latin typeface="Arimo"/>
              </a:rPr>
              <a:t>Tipe : l"egion"</a:t>
            </a:r>
          </a:p>
          <a:p>
            <a:pPr>
              <a:lnSpc>
                <a:spcPts val="2959"/>
              </a:lnSpc>
            </a:pPr>
            <a:r>
              <a:rPr lang="en-US" sz="2113">
                <a:solidFill>
                  <a:srgbClr val="000000"/>
                </a:solidFill>
                <a:latin typeface="Arimo"/>
              </a:rPr>
              <a:t>RAM : 32 "GB"</a:t>
            </a:r>
          </a:p>
          <a:p>
            <a:pPr>
              <a:lnSpc>
                <a:spcPts val="2959"/>
              </a:lnSpc>
            </a:pPr>
            <a:r>
              <a:rPr lang="en-US" sz="2113">
                <a:solidFill>
                  <a:srgbClr val="000000"/>
                </a:solidFill>
                <a:latin typeface="Arimo"/>
              </a:rPr>
              <a:t>Storage : "1TB HDD/512GB SSD"</a:t>
            </a:r>
          </a:p>
          <a:p>
            <a:pPr>
              <a:lnSpc>
                <a:spcPts val="2959"/>
              </a:lnSpc>
              <a:spcBef>
                <a:spcPct val="0"/>
              </a:spcBef>
            </a:pPr>
            <a:r>
              <a:rPr lang="en-US" sz="2113">
                <a:solidFill>
                  <a:srgbClr val="000000"/>
                </a:solidFill>
                <a:latin typeface="Arimo"/>
              </a:rPr>
              <a:t>Harga : "Rp.23.000.000"</a:t>
            </a:r>
          </a:p>
        </p:txBody>
      </p:sp>
      <p:sp>
        <p:nvSpPr>
          <p:cNvPr name="AutoShape 82" id="82"/>
          <p:cNvSpPr/>
          <p:nvPr/>
        </p:nvSpPr>
        <p:spPr>
          <a:xfrm rot="481636">
            <a:off x="5787709" y="8554995"/>
            <a:ext cx="4199503" cy="0"/>
          </a:xfrm>
          <a:prstGeom prst="line">
            <a:avLst/>
          </a:prstGeom>
          <a:ln cap="rnd" w="47625">
            <a:solidFill>
              <a:srgbClr val="FFFFFF"/>
            </a:solidFill>
            <a:prstDash val="solid"/>
            <a:headEnd type="none" len="sm" w="sm"/>
            <a:tailEnd type="triangle" len="med" w="lg"/>
          </a:ln>
        </p:spPr>
      </p:sp>
      <p:sp>
        <p:nvSpPr>
          <p:cNvPr name="TextBox 83" id="83"/>
          <p:cNvSpPr txBox="true"/>
          <p:nvPr/>
        </p:nvSpPr>
        <p:spPr>
          <a:xfrm rot="0">
            <a:off x="12453546" y="8059459"/>
            <a:ext cx="7720456" cy="519348"/>
          </a:xfrm>
          <a:prstGeom prst="rect">
            <a:avLst/>
          </a:prstGeom>
        </p:spPr>
        <p:txBody>
          <a:bodyPr anchor="t" rtlCol="false" tIns="0" lIns="0" bIns="0" rIns="0">
            <a:spAutoFit/>
          </a:bodyPr>
          <a:lstStyle/>
          <a:p>
            <a:pPr algn="ctr">
              <a:lnSpc>
                <a:spcPts val="3738"/>
              </a:lnSpc>
            </a:pPr>
            <a:r>
              <a:rPr lang="en-US" sz="4398">
                <a:solidFill>
                  <a:srgbClr val="FFF5D6"/>
                </a:solidFill>
                <a:latin typeface="TT Phobos Inline"/>
              </a:rPr>
              <a:t>UML OBJEK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DAE5vOBkIvA</dc:identifier>
  <dcterms:modified xsi:type="dcterms:W3CDTF">2011-08-01T06:04:30Z</dcterms:modified>
  <cp:revision>1</cp:revision>
  <dc:title>Kelas &amp; Objek</dc:title>
</cp:coreProperties>
</file>