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notesMasterIdLst>
    <p:notesMasterId r:id="rId25"/>
  </p:notesMasterIdLst>
  <p:sldIdLst>
    <p:sldId id="481" r:id="rId2"/>
    <p:sldId id="308" r:id="rId3"/>
    <p:sldId id="309" r:id="rId4"/>
    <p:sldId id="310" r:id="rId5"/>
    <p:sldId id="323" r:id="rId6"/>
    <p:sldId id="322" r:id="rId7"/>
    <p:sldId id="263" r:id="rId8"/>
    <p:sldId id="265" r:id="rId9"/>
    <p:sldId id="260" r:id="rId10"/>
    <p:sldId id="324" r:id="rId11"/>
    <p:sldId id="298" r:id="rId12"/>
    <p:sldId id="482" r:id="rId13"/>
    <p:sldId id="299" r:id="rId14"/>
    <p:sldId id="266" r:id="rId15"/>
    <p:sldId id="264" r:id="rId16"/>
    <p:sldId id="307" r:id="rId17"/>
    <p:sldId id="268" r:id="rId18"/>
    <p:sldId id="270" r:id="rId19"/>
    <p:sldId id="271" r:id="rId20"/>
    <p:sldId id="267" r:id="rId21"/>
    <p:sldId id="295" r:id="rId22"/>
    <p:sldId id="296" r:id="rId23"/>
    <p:sldId id="326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81"/>
  </p:normalViewPr>
  <p:slideViewPr>
    <p:cSldViewPr snapToGrid="0" snapToObjects="1">
      <p:cViewPr varScale="1">
        <p:scale>
          <a:sx n="86" d="100"/>
          <a:sy n="86" d="100"/>
        </p:scale>
        <p:origin x="53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066F63-B04E-BE4F-B4C3-A0A23ED65B9F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3622AD-07B0-DB47-A60A-3F4842B33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4342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8BE893-9DE2-4FE6-90A3-80DC9AB74D24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236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20925" y="519113"/>
            <a:ext cx="4629150" cy="2605087"/>
          </a:xfrm>
          <a:ln/>
        </p:spPr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6321" y="3298518"/>
            <a:ext cx="7639697" cy="3128311"/>
          </a:xfrm>
        </p:spPr>
        <p:txBody>
          <a:bodyPr/>
          <a:lstStyle/>
          <a:p>
            <a:pPr marL="154442" indent="-154442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345218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31">
            <a:extLst>
              <a:ext uri="{FF2B5EF4-FFF2-40B4-BE49-F238E27FC236}">
                <a16:creationId xmlns:a16="http://schemas.microsoft.com/office/drawing/2014/main" id="{A134E9AB-D33D-5D48-A052-FB3FC3B5CF0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3CE6AE8-4C62-EA4F-8E47-19C3472A423A}" type="slidenum">
              <a:rPr lang="en-US" altLang="en-US" smtClean="0">
                <a:ea typeface="ＭＳ Ｐゴシック" panose="020B0600070205080204" pitchFamily="34" charset="-128"/>
              </a:rPr>
              <a:pPr/>
              <a:t>2</a:t>
            </a:fld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7171" name="Rectangle 1026">
            <a:extLst>
              <a:ext uri="{FF2B5EF4-FFF2-40B4-BE49-F238E27FC236}">
                <a16:creationId xmlns:a16="http://schemas.microsoft.com/office/drawing/2014/main" id="{A59D1724-5584-2E45-BB90-B148A55FB28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1027">
            <a:extLst>
              <a:ext uri="{FF2B5EF4-FFF2-40B4-BE49-F238E27FC236}">
                <a16:creationId xmlns:a16="http://schemas.microsoft.com/office/drawing/2014/main" id="{F0A3CA20-FCB8-B04C-B645-A630F0D268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259465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031">
            <a:extLst>
              <a:ext uri="{FF2B5EF4-FFF2-40B4-BE49-F238E27FC236}">
                <a16:creationId xmlns:a16="http://schemas.microsoft.com/office/drawing/2014/main" id="{2BD95C2B-386B-2D49-A707-4D381102C31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4BE2F37-6FC7-F348-B3DA-483931C102CE}" type="slidenum">
              <a:rPr lang="en-US" altLang="en-US" smtClean="0">
                <a:ea typeface="ＭＳ Ｐゴシック" panose="020B0600070205080204" pitchFamily="34" charset="-128"/>
              </a:rPr>
              <a:pPr/>
              <a:t>3</a:t>
            </a:fld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9219" name="Rectangle 1026">
            <a:extLst>
              <a:ext uri="{FF2B5EF4-FFF2-40B4-BE49-F238E27FC236}">
                <a16:creationId xmlns:a16="http://schemas.microsoft.com/office/drawing/2014/main" id="{4D603158-D06A-2F4E-8256-188C1CFE798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1027">
            <a:extLst>
              <a:ext uri="{FF2B5EF4-FFF2-40B4-BE49-F238E27FC236}">
                <a16:creationId xmlns:a16="http://schemas.microsoft.com/office/drawing/2014/main" id="{CFF4DC89-5E1C-A24D-B672-913FFA4898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648397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031">
            <a:extLst>
              <a:ext uri="{FF2B5EF4-FFF2-40B4-BE49-F238E27FC236}">
                <a16:creationId xmlns:a16="http://schemas.microsoft.com/office/drawing/2014/main" id="{4E3CDF0C-5D52-0247-B89C-076F46FDDC9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0D17492-4C64-2F46-A558-5F8E499804F7}" type="slidenum">
              <a:rPr lang="en-US" altLang="en-US" smtClean="0">
                <a:ea typeface="ＭＳ Ｐゴシック" panose="020B0600070205080204" pitchFamily="34" charset="-128"/>
              </a:rPr>
              <a:pPr/>
              <a:t>10</a:t>
            </a:fld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CCEBA843-31E7-C642-AC02-FFBF17CF994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FC1F6E2E-D114-764C-B573-26A0190033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547852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4200" b="0" i="0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Times New Roman Regular" panose="02020603050405020304" pitchFamily="18" charset="0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34290" indent="0" algn="r">
              <a:buNone/>
              <a:defRPr>
                <a:solidFill>
                  <a:schemeClr val="tx1"/>
                </a:solidFill>
              </a:defRPr>
            </a:lvl1pPr>
            <a:lvl2pPr marL="342900" indent="0" algn="ctr">
              <a:buNone/>
            </a:lvl2pPr>
            <a:lvl3pPr marL="685800" indent="0" algn="ctr">
              <a:buNone/>
            </a:lvl3pPr>
            <a:lvl4pPr marL="1028700" indent="0" algn="ctr">
              <a:buNone/>
            </a:lvl4pPr>
            <a:lvl5pPr marL="1371600" indent="0" algn="ctr">
              <a:buNone/>
            </a:lvl5pPr>
            <a:lvl6pPr marL="1714500" indent="0" algn="ctr">
              <a:buNone/>
            </a:lvl6pPr>
            <a:lvl7pPr marL="2057400" indent="0" algn="ctr">
              <a:buNone/>
            </a:lvl7pPr>
            <a:lvl8pPr marL="2400300" indent="0" algn="ctr">
              <a:buNone/>
            </a:lvl8pPr>
            <a:lvl9pPr marL="27432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>
                <a:latin typeface="Times New Roman Regular" panose="02020603050405020304" pitchFamily="18" charset="0"/>
              </a:defRPr>
            </a:lvl1pPr>
          </a:lstStyle>
          <a:p>
            <a:fld id="{68423865-56F9-104E-8F1D-724125B1F148}" type="datetime1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Times New Roman Regular" panose="02020603050405020304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solidFill>
                  <a:srgbClr val="D1EAEE"/>
                </a:solidFill>
                <a:latin typeface="Times New Roman Regular" panose="02020603050405020304" pitchFamily="18" charset="0"/>
              </a:defRPr>
            </a:lvl1pPr>
          </a:lstStyle>
          <a:p>
            <a:fld id="{F82BEA4B-54C3-C743-BCB3-8C9963250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349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>
                <a:latin typeface="Times New Roman Regular" panose="02020603050405020304" pitchFamily="18" charset="0"/>
              </a:defRPr>
            </a:lvl1pPr>
          </a:lstStyle>
          <a:p>
            <a:fld id="{C0A7A868-729B-124C-868D-6FC2AF4858C9}" type="datetime1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Times New Roman Regular" panose="02020603050405020304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Times New Roman Regular" panose="02020603050405020304" pitchFamily="18" charset="0"/>
              </a:defRPr>
            </a:lvl1pPr>
          </a:lstStyle>
          <a:p>
            <a:fld id="{F82BEA4B-54C3-C743-BCB3-8C9963250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934826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>
                <a:latin typeface="Times New Roman Regular" panose="02020603050405020304" pitchFamily="18" charset="0"/>
              </a:defRPr>
            </a:lvl1pPr>
          </a:lstStyle>
          <a:p>
            <a:fld id="{26C70700-A073-7E44-83FF-1FDE15DF925A}" type="datetime1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Times New Roman Regular" panose="02020603050405020304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Times New Roman Regular" panose="02020603050405020304" pitchFamily="18" charset="0"/>
              </a:defRPr>
            </a:lvl1pPr>
          </a:lstStyle>
          <a:p>
            <a:fld id="{F82BEA4B-54C3-C743-BCB3-8C9963250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423914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clipArtAndTx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168" y="228600"/>
            <a:ext cx="11347451" cy="132516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402169" y="1676998"/>
            <a:ext cx="5592233" cy="4421981"/>
          </a:xfrm>
        </p:spPr>
        <p:txBody>
          <a:bodyPr/>
          <a:lstStyle/>
          <a:p>
            <a:pPr lvl="0"/>
            <a:r>
              <a:rPr lang="en-US" noProof="0"/>
              <a:t>Click icon to add online image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7602" y="1676998"/>
            <a:ext cx="5592233" cy="44219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B0C6B96-3176-4FEE-871C-593B1B8E893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b="0" i="0">
                <a:latin typeface="Times New Roman Regular" panose="02020603050405020304" pitchFamily="18" charset="0"/>
              </a:defRPr>
            </a:lvl1pPr>
          </a:lstStyle>
          <a:p>
            <a:fld id="{E71F3B03-4131-E144-8BC7-C1CD9896B703}" type="datetime1">
              <a:rPr lang="en-US" smtClean="0"/>
              <a:t>10/20/2021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56BAD1-4EA4-4C7C-B0F9-CDE4F8681BC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 b="0" i="0">
                <a:latin typeface="Times New Roman Regular" panose="02020603050405020304" pitchFamily="18" charset="0"/>
              </a:defRPr>
            </a:lvl1pPr>
          </a:lstStyle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573BEF3-4C87-4610-B580-50E858707C1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 b="0" i="0">
                <a:latin typeface="Times New Roman Regular" panose="02020603050405020304" pitchFamily="18" charset="0"/>
              </a:defRPr>
            </a:lvl1pPr>
          </a:lstStyle>
          <a:p>
            <a:fld id="{F82BEA4B-54C3-C743-BCB3-8C9963250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631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>
                <a:latin typeface="Times New Roman Regular" panose="02020603050405020304" pitchFamily="18" charset="0"/>
              </a:defRPr>
            </a:lvl1pPr>
          </a:lstStyle>
          <a:p>
            <a:fld id="{2351D5E4-8A1A-814E-B365-FE15303C79CF}" type="datetime1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Times New Roman Regular" panose="02020603050405020304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Times New Roman Regular" panose="02020603050405020304" pitchFamily="18" charset="0"/>
              </a:defRPr>
            </a:lvl1pPr>
          </a:lstStyle>
          <a:p>
            <a:fld id="{F82BEA4B-54C3-C743-BCB3-8C9963250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165498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4200" b="0" i="0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Times New Roman Regular" panose="02020603050405020304" pitchFamily="18" charset="0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/>
          <a:lstStyle>
            <a:lvl1pPr marL="0" indent="0">
              <a:buNone/>
              <a:defRPr sz="1650">
                <a:solidFill>
                  <a:schemeClr val="tx1"/>
                </a:solidFill>
              </a:defRPr>
            </a:lvl1pPr>
            <a:lvl2pPr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>
                <a:latin typeface="Times New Roman Regular" panose="02020603050405020304" pitchFamily="18" charset="0"/>
              </a:defRPr>
            </a:lvl1pPr>
          </a:lstStyle>
          <a:p>
            <a:fld id="{A99AE4E8-61D1-B049-8E12-D6056416F13A}" type="datetime1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Times New Roman Regular" panose="02020603050405020304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solidFill>
                  <a:srgbClr val="D1EAEE"/>
                </a:solidFill>
                <a:latin typeface="Times New Roman Regular" panose="02020603050405020304" pitchFamily="18" charset="0"/>
              </a:defRPr>
            </a:lvl1pPr>
          </a:lstStyle>
          <a:p>
            <a:fld id="{F82BEA4B-54C3-C743-BCB3-8C9963250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4168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195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195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>
                <a:latin typeface="Times New Roman Regular" panose="02020603050405020304" pitchFamily="18" charset="0"/>
              </a:defRPr>
            </a:lvl1pPr>
          </a:lstStyle>
          <a:p>
            <a:fld id="{B4B028C8-5A93-6645-82A1-C321CC21FBE7}" type="datetime1">
              <a:rPr lang="en-US" smtClean="0"/>
              <a:t>10/20/2021</a:t>
            </a:fld>
            <a:endParaRPr lang="en-US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Times New Roman Regular" panose="02020603050405020304" pitchFamily="18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Times New Roman Regular" panose="02020603050405020304" pitchFamily="18" charset="0"/>
              </a:defRPr>
            </a:lvl1pPr>
          </a:lstStyle>
          <a:p>
            <a:fld id="{F82BEA4B-54C3-C743-BCB3-8C9963250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517262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18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1500" b="1"/>
            </a:lvl2pPr>
            <a:lvl3pPr>
              <a:buNone/>
              <a:defRPr sz="1350" b="1"/>
            </a:lvl3pPr>
            <a:lvl4pPr>
              <a:buNone/>
              <a:defRPr sz="1200" b="1"/>
            </a:lvl4pPr>
            <a:lvl5pPr>
              <a:buNone/>
              <a:defRPr sz="1200" b="1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9" y="1859760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18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1500" b="1"/>
            </a:lvl2pPr>
            <a:lvl3pPr>
              <a:buNone/>
              <a:defRPr sz="1350" b="1"/>
            </a:lvl3pPr>
            <a:lvl4pPr>
              <a:buNone/>
              <a:defRPr sz="1200" b="1"/>
            </a:lvl4pPr>
            <a:lvl5pPr>
              <a:buNone/>
              <a:defRPr sz="1200" b="1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514600"/>
            <a:ext cx="5389033" cy="3845720"/>
          </a:xfrm>
        </p:spPr>
        <p:txBody>
          <a:bodyPr tIns="0"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>
                <a:latin typeface="Times New Roman Regular" panose="02020603050405020304" pitchFamily="18" charset="0"/>
              </a:defRPr>
            </a:lvl1pPr>
          </a:lstStyle>
          <a:p>
            <a:fld id="{CA83D2FD-6B4E-964B-B184-0794C322E577}" type="datetime1">
              <a:rPr lang="en-US" smtClean="0"/>
              <a:t>10/20/2021</a:t>
            </a:fld>
            <a:endParaRPr lang="en-US"/>
          </a:p>
        </p:txBody>
      </p:sp>
      <p:sp>
        <p:nvSpPr>
          <p:cNvPr id="8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Times New Roman Regular" panose="02020603050405020304" pitchFamily="18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Times New Roman Regular" panose="02020603050405020304" pitchFamily="18" charset="0"/>
              </a:defRPr>
            </a:lvl1pPr>
          </a:lstStyle>
          <a:p>
            <a:fld id="{F82BEA4B-54C3-C743-BCB3-8C9963250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104535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3750" b="0" i="0">
                <a:ln>
                  <a:noFill/>
                </a:ln>
                <a:solidFill>
                  <a:schemeClr val="tx2"/>
                </a:solidFill>
                <a:effectLst/>
                <a:latin typeface="Times New Roman Regular" panose="02020603050405020304" pitchFamily="18" charset="0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>
                <a:latin typeface="Times New Roman Regular" panose="02020603050405020304" pitchFamily="18" charset="0"/>
              </a:defRPr>
            </a:lvl1pPr>
          </a:lstStyle>
          <a:p>
            <a:fld id="{6A33CAD7-EFB2-CE41-918E-DE1D7A2367A3}" type="datetime1">
              <a:rPr lang="en-US" smtClean="0"/>
              <a:t>10/20/2021</a:t>
            </a:fld>
            <a:endParaRPr lang="en-US"/>
          </a:p>
        </p:txBody>
      </p:sp>
      <p:sp>
        <p:nvSpPr>
          <p:cNvPr id="4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Times New Roman Regular" panose="02020603050405020304" pitchFamily="18" charset="0"/>
              </a:defRPr>
            </a:lvl1pPr>
          </a:lstStyle>
          <a:p>
            <a:endParaRPr lang="en-US"/>
          </a:p>
        </p:txBody>
      </p:sp>
      <p:sp>
        <p:nvSpPr>
          <p:cNvPr id="5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Times New Roman Regular" panose="02020603050405020304" pitchFamily="18" charset="0"/>
              </a:defRPr>
            </a:lvl1pPr>
          </a:lstStyle>
          <a:p>
            <a:fld id="{F82BEA4B-54C3-C743-BCB3-8C9963250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580828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>
                <a:latin typeface="Times New Roman Regular" panose="02020603050405020304" pitchFamily="18" charset="0"/>
              </a:defRPr>
            </a:lvl1pPr>
          </a:lstStyle>
          <a:p>
            <a:fld id="{64FD9A88-4AF0-BA41-B056-A477614F491F}" type="datetime1">
              <a:rPr lang="en-US" smtClean="0"/>
              <a:t>10/20/2021</a:t>
            </a:fld>
            <a:endParaRPr lang="en-US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Times New Roman Regular" panose="02020603050405020304" pitchFamily="18" charset="0"/>
              </a:defRPr>
            </a:lvl1pPr>
          </a:lstStyle>
          <a:p>
            <a:endParaRPr lang="en-US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Times New Roman Regular" panose="02020603050405020304" pitchFamily="18" charset="0"/>
              </a:defRPr>
            </a:lvl1pPr>
          </a:lstStyle>
          <a:p>
            <a:fld id="{F82BEA4B-54C3-C743-BCB3-8C9963250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017986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1950" b="0" i="0">
                <a:ln>
                  <a:noFill/>
                </a:ln>
                <a:solidFill>
                  <a:schemeClr val="tx2"/>
                </a:solidFill>
                <a:effectLst/>
                <a:latin typeface="Times New Roman Regular" panose="02020603050405020304" pitchFamily="18" charset="0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050"/>
            </a:lvl1pPr>
            <a:lvl2pPr indent="0" algn="l">
              <a:buNone/>
              <a:defRPr sz="900"/>
            </a:lvl2pPr>
            <a:lvl3pPr indent="0" algn="l">
              <a:buNone/>
              <a:defRPr sz="750"/>
            </a:lvl3pPr>
            <a:lvl4pPr indent="0" algn="l">
              <a:buNone/>
              <a:defRPr sz="675"/>
            </a:lvl4pPr>
            <a:lvl5pPr indent="0" algn="l">
              <a:buNone/>
              <a:defRPr sz="675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100"/>
            </a:lvl1pPr>
            <a:lvl2pPr>
              <a:defRPr sz="1950"/>
            </a:lvl2pPr>
            <a:lvl3pPr>
              <a:defRPr sz="1800"/>
            </a:lvl3pPr>
            <a:lvl4pPr>
              <a:defRPr sz="1500"/>
            </a:lvl4pPr>
            <a:lvl5pPr>
              <a:defRPr sz="13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>
                <a:latin typeface="Times New Roman Regular" panose="02020603050405020304" pitchFamily="18" charset="0"/>
              </a:defRPr>
            </a:lvl1pPr>
          </a:lstStyle>
          <a:p>
            <a:fld id="{39290167-324F-EA45-997F-11FFC63D1798}" type="datetime1">
              <a:rPr lang="en-US" smtClean="0"/>
              <a:t>10/20/2021</a:t>
            </a:fld>
            <a:endParaRPr lang="en-US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Times New Roman Regular" panose="02020603050405020304" pitchFamily="18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Times New Roman Regular" panose="02020603050405020304" pitchFamily="18" charset="0"/>
              </a:defRPr>
            </a:lvl1pPr>
          </a:lstStyle>
          <a:p>
            <a:fld id="{F82BEA4B-54C3-C743-BCB3-8C9963250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967056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and Round Single Corner Rectangle 4"/>
          <p:cNvSpPr/>
          <p:nvPr/>
        </p:nvSpPr>
        <p:spPr>
          <a:xfrm rot="420000" flipV="1">
            <a:off x="4220633" y="1108075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800" b="0" i="0" dirty="0">
              <a:solidFill>
                <a:prstClr val="white"/>
              </a:solidFill>
              <a:latin typeface="Times New Roman Regular" panose="02020603050405020304" pitchFamily="18" charset="0"/>
            </a:endParaRPr>
          </a:p>
        </p:txBody>
      </p:sp>
      <p:sp>
        <p:nvSpPr>
          <p:cNvPr id="6" name="Right Triangle 5"/>
          <p:cNvSpPr/>
          <p:nvPr/>
        </p:nvSpPr>
        <p:spPr>
          <a:xfrm rot="420000" flipV="1">
            <a:off x="10672236" y="5359403"/>
            <a:ext cx="207433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800" b="0" i="0" dirty="0">
              <a:solidFill>
                <a:prstClr val="white"/>
              </a:solidFill>
              <a:latin typeface="Times New Roman Regular" panose="02020603050405020304" pitchFamily="18" charset="0"/>
            </a:endParaRPr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800" b="0" i="0" dirty="0">
              <a:solidFill>
                <a:prstClr val="black"/>
              </a:solidFill>
              <a:latin typeface="Times New Roman Regular" panose="02020603050405020304" pitchFamily="18" charset="0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 flipV="1">
            <a:off x="5842000" y="6219828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800" b="0" i="0" dirty="0">
              <a:solidFill>
                <a:prstClr val="black"/>
              </a:solidFill>
              <a:latin typeface="Times New Roman Regular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9"/>
            <a:ext cx="2950464" cy="1582621"/>
          </a:xfrm>
        </p:spPr>
        <p:txBody>
          <a:bodyPr lIns="45720" rIns="45720" bIns="45720"/>
          <a:lstStyle>
            <a:lvl1pPr algn="l">
              <a:buNone/>
              <a:defRPr sz="15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/>
          <a:lstStyle>
            <a:lvl1pPr marL="0" indent="0" algn="l">
              <a:spcBef>
                <a:spcPts val="188"/>
              </a:spcBef>
              <a:buFontTx/>
              <a:buNone/>
              <a:defRPr sz="975"/>
            </a:lvl1pPr>
            <a:lvl2pPr>
              <a:defRPr sz="900"/>
            </a:lvl2pPr>
            <a:lvl3pPr>
              <a:defRPr sz="750"/>
            </a:lvl3pPr>
            <a:lvl4pPr>
              <a:defRPr sz="675"/>
            </a:lvl4pPr>
            <a:lvl5pPr>
              <a:defRPr sz="675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>
                <a:latin typeface="Times New Roman Regular" panose="02020603050405020304" pitchFamily="18" charset="0"/>
              </a:defRPr>
            </a:lvl1pPr>
          </a:lstStyle>
          <a:p>
            <a:fld id="{DEBB19F3-D70B-224E-851B-D3E0EBCB2AA0}" type="datetime1">
              <a:rPr lang="en-US" smtClean="0"/>
              <a:t>10/20/2021</a:t>
            </a:fld>
            <a:endParaRPr lang="en-US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Times New Roman Regular" panose="02020603050405020304" pitchFamily="18" charset="0"/>
              </a:defRPr>
            </a:lvl1pPr>
          </a:lstStyle>
          <a:p>
            <a:endParaRPr lang="en-US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3"/>
            <a:ext cx="812800" cy="365125"/>
          </a:xfrm>
        </p:spPr>
        <p:txBody>
          <a:bodyPr/>
          <a:lstStyle>
            <a:lvl1pPr>
              <a:defRPr b="0" i="0">
                <a:latin typeface="Times New Roman Regular" panose="02020603050405020304" pitchFamily="18" charset="0"/>
              </a:defRPr>
            </a:lvl1pPr>
          </a:lstStyle>
          <a:p>
            <a:fld id="{F82BEA4B-54C3-C743-BCB3-8C9963250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243603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12700" y="-7938"/>
            <a:ext cx="1221740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800" b="0" i="0" dirty="0">
              <a:solidFill>
                <a:prstClr val="black"/>
              </a:solidFill>
              <a:latin typeface="Times New Roman Regular" panose="02020603050405020304" pitchFamily="18" charset="0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5842000" y="-7938"/>
            <a:ext cx="63500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800" b="0" i="0" dirty="0">
              <a:solidFill>
                <a:prstClr val="black"/>
              </a:solidFill>
              <a:latin typeface="Times New Roman Regular" panose="02020603050405020304" pitchFamily="18" charset="0"/>
            </a:endParaRPr>
          </a:p>
        </p:txBody>
      </p:sp>
      <p:sp>
        <p:nvSpPr>
          <p:cNvPr id="1028" name="Title Placeholder 8"/>
          <p:cNvSpPr>
            <a:spLocks noGrp="1"/>
          </p:cNvSpPr>
          <p:nvPr>
            <p:ph type="title"/>
          </p:nvPr>
        </p:nvSpPr>
        <p:spPr bwMode="auto">
          <a:xfrm>
            <a:off x="609600" y="704850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US" altLang="en-US" dirty="0"/>
          </a:p>
        </p:txBody>
      </p:sp>
      <p:sp>
        <p:nvSpPr>
          <p:cNvPr id="1029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609600" y="1935166"/>
            <a:ext cx="10972800" cy="438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9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50CBA19-3491-CF41-8B2E-BD9AEB405E39}" type="datetime1">
              <a:rPr lang="en-US" smtClean="0"/>
              <a:t>10/20/2021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3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9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3"/>
            <a:ext cx="101600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rgbClr val="045C75"/>
                </a:solidFill>
              </a:defRPr>
            </a:lvl1pPr>
          </a:lstStyle>
          <a:p>
            <a:fld id="{F82BEA4B-54C3-C743-BCB3-8C9963250707}" type="slidenum">
              <a:rPr lang="en-US" smtClean="0"/>
              <a:t>‹#›</a:t>
            </a:fld>
            <a:endParaRPr lang="en-US"/>
          </a:p>
        </p:txBody>
      </p:sp>
      <p:grpSp>
        <p:nvGrpSpPr>
          <p:cNvPr id="1033" name="Group 1"/>
          <p:cNvGrpSpPr>
            <a:grpSpLocks/>
          </p:cNvGrpSpPr>
          <p:nvPr/>
        </p:nvGrpSpPr>
        <p:grpSpPr bwMode="auto">
          <a:xfrm>
            <a:off x="-25398" y="203200"/>
            <a:ext cx="12240684" cy="647700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800" b="1" dirty="0">
                <a:solidFill>
                  <a:prstClr val="blac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800" b="1" dirty="0">
                <a:solidFill>
                  <a:prstClr val="black"/>
                </a:solidFill>
                <a:latin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04125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ransition/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750" b="0" i="0" kern="1200">
          <a:solidFill>
            <a:schemeClr val="tx2"/>
          </a:solidFill>
          <a:latin typeface="Times New Roman Regular" panose="02020603050405020304" pitchFamily="18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750">
          <a:solidFill>
            <a:schemeClr val="tx2"/>
          </a:solidFill>
          <a:latin typeface="Calibri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750">
          <a:solidFill>
            <a:schemeClr val="tx2"/>
          </a:solidFill>
          <a:latin typeface="Calibri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750">
          <a:solidFill>
            <a:schemeClr val="tx2"/>
          </a:solidFill>
          <a:latin typeface="Calibri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750">
          <a:solidFill>
            <a:schemeClr val="tx2"/>
          </a:solidFill>
          <a:latin typeface="Calibri" pitchFamily="34" charset="0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3750">
          <a:solidFill>
            <a:schemeClr val="tx2"/>
          </a:solidFill>
          <a:latin typeface="Calibri" pitchFamily="34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3750">
          <a:solidFill>
            <a:schemeClr val="tx2"/>
          </a:solidFill>
          <a:latin typeface="Calibri" pitchFamily="34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3750">
          <a:solidFill>
            <a:schemeClr val="tx2"/>
          </a:solidFill>
          <a:latin typeface="Calibri" pitchFamily="34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3750">
          <a:solidFill>
            <a:schemeClr val="tx2"/>
          </a:solidFill>
          <a:latin typeface="Calibri" pitchFamily="34" charset="0"/>
        </a:defRPr>
      </a:lvl9pPr>
    </p:titleStyle>
    <p:bodyStyle>
      <a:lvl1pPr marL="204788" indent="-204788" algn="l" rtl="0" eaLnBrk="1" fontAlgn="base" hangingPunct="1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anose="05020102010507070707" pitchFamily="18" charset="2"/>
        <a:buChar char=""/>
        <a:defRPr sz="1950" b="0" i="0" kern="1200">
          <a:solidFill>
            <a:schemeClr val="tx1"/>
          </a:solidFill>
          <a:latin typeface="Times New Roman Regular" panose="02020603050405020304" pitchFamily="18" charset="0"/>
          <a:ea typeface="+mn-ea"/>
          <a:cs typeface="+mn-cs"/>
        </a:defRPr>
      </a:lvl1pPr>
      <a:lvl2pPr marL="479822" indent="-184547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anose="05020102010507070707" pitchFamily="18" charset="2"/>
        <a:buChar char=""/>
        <a:defRPr sz="1800" b="0" i="0" kern="1200">
          <a:solidFill>
            <a:schemeClr val="tx1"/>
          </a:solidFill>
          <a:latin typeface="Times New Roman Regular" panose="02020603050405020304" pitchFamily="18" charset="0"/>
          <a:ea typeface="+mn-ea"/>
          <a:cs typeface="+mn-cs"/>
        </a:defRPr>
      </a:lvl2pPr>
      <a:lvl3pPr marL="685800" indent="-184547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anose="05020102010507070707" pitchFamily="18" charset="2"/>
        <a:buChar char=""/>
        <a:defRPr sz="1575" b="0" i="0" kern="1200">
          <a:solidFill>
            <a:schemeClr val="tx1"/>
          </a:solidFill>
          <a:latin typeface="Times New Roman Regular" panose="02020603050405020304" pitchFamily="18" charset="0"/>
          <a:ea typeface="+mn-ea"/>
          <a:cs typeface="+mn-cs"/>
        </a:defRPr>
      </a:lvl3pPr>
      <a:lvl4pPr marL="890588" indent="-157163" algn="l" rtl="0" eaLnBrk="1" fontAlgn="base" hangingPunct="1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anose="05020102010507070707" pitchFamily="18" charset="2"/>
        <a:buChar char=""/>
        <a:defRPr sz="1500" b="0" i="0" kern="1200">
          <a:solidFill>
            <a:schemeClr val="tx1"/>
          </a:solidFill>
          <a:latin typeface="Times New Roman Regular" panose="02020603050405020304" pitchFamily="18" charset="0"/>
          <a:ea typeface="+mn-ea"/>
          <a:cs typeface="+mn-cs"/>
        </a:defRPr>
      </a:lvl4pPr>
      <a:lvl5pPr marL="1096566" indent="-157163" algn="l" rtl="0" eaLnBrk="1" fontAlgn="base" hangingPunct="1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anose="05020102010507070707" pitchFamily="18" charset="2"/>
        <a:buChar char=""/>
        <a:defRPr sz="1500" b="0" i="0" kern="1200">
          <a:solidFill>
            <a:schemeClr val="tx1"/>
          </a:solidFill>
          <a:latin typeface="Times New Roman Regular" panose="02020603050405020304" pitchFamily="18" charset="0"/>
          <a:ea typeface="+mn-ea"/>
          <a:cs typeface="+mn-cs"/>
        </a:defRPr>
      </a:lvl5pPr>
      <a:lvl6pPr marL="1303020" indent="-157734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1440180" indent="-13716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2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645920" indent="-137160" algn="l" rtl="0" eaLnBrk="1" latinLnBrk="0" hangingPunct="1">
        <a:spcBef>
          <a:spcPct val="20000"/>
        </a:spcBef>
        <a:buClr>
          <a:schemeClr val="tx2"/>
        </a:buClr>
        <a:buChar char="•"/>
        <a:defRPr kumimoji="0"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851660" indent="-13716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05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4" name="Rectangle 4"/>
          <p:cNvSpPr>
            <a:spLocks noChangeArrowheads="1"/>
          </p:cNvSpPr>
          <p:nvPr/>
        </p:nvSpPr>
        <p:spPr bwMode="auto">
          <a:xfrm flipV="1">
            <a:off x="1905000" y="1676400"/>
            <a:ext cx="8305800" cy="76200"/>
          </a:xfrm>
          <a:prstGeom prst="rect">
            <a:avLst/>
          </a:prstGeom>
          <a:solidFill>
            <a:srgbClr val="D29B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Times New Roman Regular" panose="02020603050405020304" pitchFamily="18" charset="0"/>
            </a:endParaRPr>
          </a:p>
        </p:txBody>
      </p:sp>
      <p:sp>
        <p:nvSpPr>
          <p:cNvPr id="235525" name="Text Box 5"/>
          <p:cNvSpPr txBox="1">
            <a:spLocks noChangeArrowheads="1"/>
          </p:cNvSpPr>
          <p:nvPr/>
        </p:nvSpPr>
        <p:spPr bwMode="auto">
          <a:xfrm>
            <a:off x="1905001" y="1737360"/>
            <a:ext cx="8305800" cy="46189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noAutofit/>
          </a:bodyPr>
          <a:lstStyle/>
          <a:p>
            <a:pPr algn="ctr" eaLnBrk="1" hangingPunct="1"/>
            <a:r>
              <a:rPr lang="en-US" altLang="en-US" sz="3600" b="1" dirty="0">
                <a:latin typeface="Arial Narrow" panose="020B0604020202020204" pitchFamily="34" charset="0"/>
              </a:rPr>
              <a:t>CSc 131</a:t>
            </a:r>
          </a:p>
          <a:p>
            <a:pPr algn="ctr" eaLnBrk="1" hangingPunct="1"/>
            <a:r>
              <a:rPr lang="en-US" altLang="en-US" sz="3600" b="1" dirty="0">
                <a:latin typeface="Arial Narrow" panose="020B0604020202020204" pitchFamily="34" charset="0"/>
              </a:rPr>
              <a:t>Computer Software  Engineering</a:t>
            </a:r>
          </a:p>
          <a:p>
            <a:pPr algn="ctr" eaLnBrk="1" hangingPunct="1"/>
            <a:endParaRPr lang="en-US" altLang="en-US" sz="2200" b="1" dirty="0">
              <a:latin typeface="Arial Narrow" panose="020B0604020202020204" pitchFamily="34" charset="0"/>
            </a:endParaRPr>
          </a:p>
          <a:p>
            <a:pPr algn="ctr" eaLnBrk="1" hangingPunct="1"/>
            <a:r>
              <a:rPr lang="en-US" altLang="en-US" sz="2200" b="1" dirty="0">
                <a:latin typeface="Arial Narrow" panose="020B0604020202020204" pitchFamily="34" charset="0"/>
              </a:rPr>
              <a:t>Fall  2021 </a:t>
            </a:r>
          </a:p>
          <a:p>
            <a:pPr algn="ctr" eaLnBrk="1" hangingPunct="1"/>
            <a:endParaRPr lang="en-US" altLang="en-US" sz="2600" b="1" dirty="0">
              <a:latin typeface="Arial Narrow" panose="020B0604020202020204" pitchFamily="34" charset="0"/>
            </a:endParaRPr>
          </a:p>
          <a:p>
            <a:pPr algn="ctr" eaLnBrk="1" hangingPunct="1">
              <a:lnSpc>
                <a:spcPct val="80000"/>
              </a:lnSpc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Lecture # 6</a:t>
            </a:r>
          </a:p>
          <a:p>
            <a:pPr algn="ctr" eaLnBrk="1" hangingPunct="1">
              <a:lnSpc>
                <a:spcPct val="80000"/>
              </a:lnSpc>
            </a:pPr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 Oriented Design</a:t>
            </a:r>
          </a:p>
          <a:p>
            <a:pPr algn="ctr">
              <a:defRPr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UML Interaction Diagrams</a:t>
            </a:r>
          </a:p>
          <a:p>
            <a:pPr algn="ctr">
              <a:defRPr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(Sequence, Collaboration and State Chart Diagrams)</a:t>
            </a:r>
          </a:p>
          <a:p>
            <a:pPr eaLnBrk="1" hangingPunct="1"/>
            <a:endParaRPr lang="en-US" sz="3600" b="1" dirty="0">
              <a:latin typeface="Comic Sans MS" pitchFamily="66" charset="0"/>
            </a:endParaRPr>
          </a:p>
          <a:p>
            <a:pPr eaLnBrk="1" hangingPunct="1"/>
            <a:endParaRPr lang="en-US" sz="3600" b="1" dirty="0">
              <a:latin typeface="Comic Sans MS" pitchFamily="66" charset="0"/>
            </a:endParaRPr>
          </a:p>
        </p:txBody>
      </p:sp>
      <p:sp>
        <p:nvSpPr>
          <p:cNvPr id="235526" name="Text Box 6"/>
          <p:cNvSpPr txBox="1">
            <a:spLocks noChangeArrowheads="1"/>
          </p:cNvSpPr>
          <p:nvPr/>
        </p:nvSpPr>
        <p:spPr bwMode="auto">
          <a:xfrm>
            <a:off x="2723746" y="202660"/>
            <a:ext cx="6634264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1" hangingPunct="1"/>
            <a:r>
              <a:rPr lang="en-US" sz="2400" b="1" dirty="0">
                <a:solidFill>
                  <a:schemeClr val="bg1"/>
                </a:solidFill>
                <a:latin typeface="Comic Sans MS" pitchFamily="66" charset="0"/>
              </a:rPr>
              <a:t>California State University, Sacramento</a:t>
            </a:r>
          </a:p>
          <a:p>
            <a:pPr algn="ctr" eaLnBrk="1" hangingPunct="1"/>
            <a:r>
              <a:rPr lang="en-US" sz="2400" b="1" dirty="0">
                <a:solidFill>
                  <a:schemeClr val="bg1"/>
                </a:solidFill>
                <a:latin typeface="Comic Sans MS" pitchFamily="66" charset="0"/>
              </a:rPr>
              <a:t>Computer Science Department</a:t>
            </a:r>
          </a:p>
        </p:txBody>
      </p:sp>
      <p:sp>
        <p:nvSpPr>
          <p:cNvPr id="235527" name="Text Box 7"/>
          <p:cNvSpPr txBox="1">
            <a:spLocks noChangeArrowheads="1"/>
          </p:cNvSpPr>
          <p:nvPr/>
        </p:nvSpPr>
        <p:spPr bwMode="auto">
          <a:xfrm>
            <a:off x="3549650" y="2068513"/>
            <a:ext cx="1841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endParaRPr lang="en-US" sz="1400" b="1" dirty="0">
              <a:latin typeface="Tahoma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37EE7A-A368-3444-B5AA-691515B4C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48210-755D-4E3B-B871-CDE5B7491831}" type="slidenum">
              <a:rPr lang="en-US" altLang="en-US" smtClean="0"/>
              <a:pPr/>
              <a:t>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41398136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>
            <a:extLst>
              <a:ext uri="{FF2B5EF4-FFF2-40B4-BE49-F238E27FC236}">
                <a16:creationId xmlns:a16="http://schemas.microsoft.com/office/drawing/2014/main" id="{0ED7F163-E96E-D74D-B59B-563254E5CF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40706" y="473021"/>
            <a:ext cx="8510588" cy="431731"/>
          </a:xfrm>
        </p:spPr>
        <p:txBody>
          <a:bodyPr/>
          <a:lstStyle/>
          <a:p>
            <a:pPr algn="ctr">
              <a:defRPr/>
            </a:pPr>
            <a:r>
              <a:rPr lang="en-US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Sequence Diagram –Another Example</a:t>
            </a:r>
          </a:p>
        </p:txBody>
      </p:sp>
      <p:grpSp>
        <p:nvGrpSpPr>
          <p:cNvPr id="16387" name="Group 28">
            <a:extLst>
              <a:ext uri="{FF2B5EF4-FFF2-40B4-BE49-F238E27FC236}">
                <a16:creationId xmlns:a16="http://schemas.microsoft.com/office/drawing/2014/main" id="{6CF37040-1C9D-E547-BB20-661252AD61F4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1554480"/>
            <a:ext cx="6908800" cy="4859336"/>
            <a:chOff x="228600" y="2438400"/>
            <a:chExt cx="8547100" cy="4038600"/>
          </a:xfrm>
        </p:grpSpPr>
        <p:pic>
          <p:nvPicPr>
            <p:cNvPr id="16388" name="Picture 20">
              <a:extLst>
                <a:ext uri="{FF2B5EF4-FFF2-40B4-BE49-F238E27FC236}">
                  <a16:creationId xmlns:a16="http://schemas.microsoft.com/office/drawing/2014/main" id="{64EDD5EC-E1C4-BA48-A2D8-D8BC15CAF5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600" y="2638425"/>
              <a:ext cx="8547100" cy="3838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389" name="Rectangle 21">
              <a:extLst>
                <a:ext uri="{FF2B5EF4-FFF2-40B4-BE49-F238E27FC236}">
                  <a16:creationId xmlns:a16="http://schemas.microsoft.com/office/drawing/2014/main" id="{0D6AB6A3-8C1F-3A42-B562-9CE3DB71E4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00" y="3857625"/>
              <a:ext cx="152400" cy="16764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sz="2400">
                <a:ea typeface="ＭＳ Ｐゴシック" panose="020B0600070205080204" pitchFamily="34" charset="-128"/>
              </a:endParaRPr>
            </a:p>
          </p:txBody>
        </p:sp>
        <p:sp>
          <p:nvSpPr>
            <p:cNvPr id="16390" name="Rectangle 22">
              <a:extLst>
                <a:ext uri="{FF2B5EF4-FFF2-40B4-BE49-F238E27FC236}">
                  <a16:creationId xmlns:a16="http://schemas.microsoft.com/office/drawing/2014/main" id="{89886D7A-8196-4244-9E6A-F016CBD524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5800" y="3476625"/>
              <a:ext cx="304800" cy="381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sz="2400">
                <a:ea typeface="ＭＳ Ｐゴシック" panose="020B0600070205080204" pitchFamily="34" charset="-128"/>
              </a:endParaRPr>
            </a:p>
          </p:txBody>
        </p:sp>
        <p:sp>
          <p:nvSpPr>
            <p:cNvPr id="16391" name="Rectangle 23">
              <a:extLst>
                <a:ext uri="{FF2B5EF4-FFF2-40B4-BE49-F238E27FC236}">
                  <a16:creationId xmlns:a16="http://schemas.microsoft.com/office/drawing/2014/main" id="{258BD7F4-2DA3-A142-BE62-69760484F8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5800" y="5534025"/>
              <a:ext cx="304800" cy="8382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sz="2400">
                <a:ea typeface="ＭＳ Ｐゴシック" panose="020B0600070205080204" pitchFamily="34" charset="-128"/>
              </a:endParaRPr>
            </a:p>
          </p:txBody>
        </p:sp>
        <p:sp>
          <p:nvSpPr>
            <p:cNvPr id="16392" name="Line 24">
              <a:extLst>
                <a:ext uri="{FF2B5EF4-FFF2-40B4-BE49-F238E27FC236}">
                  <a16:creationId xmlns:a16="http://schemas.microsoft.com/office/drawing/2014/main" id="{A5153FE8-E146-CB47-9400-47CA0FF27B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48200" y="3400425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93" name="Line 25">
              <a:extLst>
                <a:ext uri="{FF2B5EF4-FFF2-40B4-BE49-F238E27FC236}">
                  <a16:creationId xmlns:a16="http://schemas.microsoft.com/office/drawing/2014/main" id="{CA7E7276-9865-764C-90A4-E524C55DE3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48200" y="5534025"/>
              <a:ext cx="0" cy="914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94" name="Line 26">
              <a:extLst>
                <a:ext uri="{FF2B5EF4-FFF2-40B4-BE49-F238E27FC236}">
                  <a16:creationId xmlns:a16="http://schemas.microsoft.com/office/drawing/2014/main" id="{E3A8F6A7-65C3-D44B-BA87-63B00FE0B4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10000" y="3933825"/>
              <a:ext cx="762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95" name="Line 27">
              <a:extLst>
                <a:ext uri="{FF2B5EF4-FFF2-40B4-BE49-F238E27FC236}">
                  <a16:creationId xmlns:a16="http://schemas.microsoft.com/office/drawing/2014/main" id="{B3C5BE47-B5C9-1A4C-864E-B8DE4025AC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91400" y="4162425"/>
              <a:ext cx="381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96" name="Line 28">
              <a:extLst>
                <a:ext uri="{FF2B5EF4-FFF2-40B4-BE49-F238E27FC236}">
                  <a16:creationId xmlns:a16="http://schemas.microsoft.com/office/drawing/2014/main" id="{9AB87D44-E243-F742-AB3E-3479575E42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43000" y="4391025"/>
              <a:ext cx="304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97" name="Line 29">
              <a:extLst>
                <a:ext uri="{FF2B5EF4-FFF2-40B4-BE49-F238E27FC236}">
                  <a16:creationId xmlns:a16="http://schemas.microsoft.com/office/drawing/2014/main" id="{C41A4611-1CC0-4846-A010-6CD730E437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72000" y="3857625"/>
              <a:ext cx="152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16398" name="Picture 30">
              <a:extLst>
                <a:ext uri="{FF2B5EF4-FFF2-40B4-BE49-F238E27FC236}">
                  <a16:creationId xmlns:a16="http://schemas.microsoft.com/office/drawing/2014/main" id="{0985E87C-E939-CA42-AF90-AF78F61772F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600" y="2438400"/>
              <a:ext cx="8547100" cy="3838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399" name="Rectangle 31">
              <a:extLst>
                <a:ext uri="{FF2B5EF4-FFF2-40B4-BE49-F238E27FC236}">
                  <a16:creationId xmlns:a16="http://schemas.microsoft.com/office/drawing/2014/main" id="{B7FC20B4-BD83-524E-A1A9-9313697B40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00" y="3657600"/>
              <a:ext cx="152400" cy="16764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sz="2400">
                <a:ea typeface="ＭＳ Ｐゴシック" panose="020B0600070205080204" pitchFamily="34" charset="-128"/>
              </a:endParaRPr>
            </a:p>
          </p:txBody>
        </p:sp>
        <p:sp>
          <p:nvSpPr>
            <p:cNvPr id="16400" name="Rectangle 32">
              <a:extLst>
                <a:ext uri="{FF2B5EF4-FFF2-40B4-BE49-F238E27FC236}">
                  <a16:creationId xmlns:a16="http://schemas.microsoft.com/office/drawing/2014/main" id="{F31C4B2D-3E0F-1742-A73C-13B646B945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5800" y="3276600"/>
              <a:ext cx="304800" cy="381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sz="2400">
                <a:ea typeface="ＭＳ Ｐゴシック" panose="020B0600070205080204" pitchFamily="34" charset="-128"/>
              </a:endParaRPr>
            </a:p>
          </p:txBody>
        </p:sp>
        <p:sp>
          <p:nvSpPr>
            <p:cNvPr id="16401" name="Rectangle 33">
              <a:extLst>
                <a:ext uri="{FF2B5EF4-FFF2-40B4-BE49-F238E27FC236}">
                  <a16:creationId xmlns:a16="http://schemas.microsoft.com/office/drawing/2014/main" id="{878C798C-FBB0-F847-9307-24431DE912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5800" y="5334000"/>
              <a:ext cx="304800" cy="8382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sz="2400">
                <a:ea typeface="ＭＳ Ｐゴシック" panose="020B0600070205080204" pitchFamily="34" charset="-128"/>
              </a:endParaRPr>
            </a:p>
          </p:txBody>
        </p:sp>
        <p:sp>
          <p:nvSpPr>
            <p:cNvPr id="16402" name="Line 34">
              <a:extLst>
                <a:ext uri="{FF2B5EF4-FFF2-40B4-BE49-F238E27FC236}">
                  <a16:creationId xmlns:a16="http://schemas.microsoft.com/office/drawing/2014/main" id="{A60D1B5C-8E23-864F-A0F3-939D6FB4E0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48200" y="32004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3" name="Line 35">
              <a:extLst>
                <a:ext uri="{FF2B5EF4-FFF2-40B4-BE49-F238E27FC236}">
                  <a16:creationId xmlns:a16="http://schemas.microsoft.com/office/drawing/2014/main" id="{8B00A871-5742-8843-A85C-B3FB768F78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48200" y="5334000"/>
              <a:ext cx="0" cy="914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4" name="Line 39">
              <a:extLst>
                <a:ext uri="{FF2B5EF4-FFF2-40B4-BE49-F238E27FC236}">
                  <a16:creationId xmlns:a16="http://schemas.microsoft.com/office/drawing/2014/main" id="{00826616-2609-9046-A785-78209847B7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72000" y="3657600"/>
              <a:ext cx="152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5" name="Line 45">
              <a:extLst>
                <a:ext uri="{FF2B5EF4-FFF2-40B4-BE49-F238E27FC236}">
                  <a16:creationId xmlns:a16="http://schemas.microsoft.com/office/drawing/2014/main" id="{C0F87F46-CAAE-1043-ABA3-B4354217AF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24400" y="3962400"/>
              <a:ext cx="31242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6" name="Line 46">
              <a:extLst>
                <a:ext uri="{FF2B5EF4-FFF2-40B4-BE49-F238E27FC236}">
                  <a16:creationId xmlns:a16="http://schemas.microsoft.com/office/drawing/2014/main" id="{74504436-7A34-854E-A6D1-7E07709150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43000" y="3733800"/>
              <a:ext cx="34290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7" name="Line 47">
              <a:extLst>
                <a:ext uri="{FF2B5EF4-FFF2-40B4-BE49-F238E27FC236}">
                  <a16:creationId xmlns:a16="http://schemas.microsoft.com/office/drawing/2014/main" id="{5EA7D9FA-8710-6B48-AE42-84C67168B0E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43000" y="4191000"/>
              <a:ext cx="66294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CF326C-6903-CC46-811C-CD3363B66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BEA4B-54C3-C743-BCB3-8C9963250707}" type="slidenum">
              <a:rPr lang="en-US" smtClean="0"/>
              <a:t>10</a:t>
            </a:fld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4CAF57B-8FFF-9142-A850-CF5578A49D50}"/>
              </a:ext>
            </a:extLst>
          </p:cNvPr>
          <p:cNvSpPr txBox="1"/>
          <p:nvPr/>
        </p:nvSpPr>
        <p:spPr>
          <a:xfrm>
            <a:off x="9247411" y="6103082"/>
            <a:ext cx="2474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[Continued…]</a:t>
            </a:r>
          </a:p>
        </p:txBody>
      </p:sp>
    </p:spTree>
    <p:extLst>
      <p:ext uri="{BB962C8B-B14F-4D97-AF65-F5344CB8AC3E}">
        <p14:creationId xmlns:p14="http://schemas.microsoft.com/office/powerpoint/2010/main" val="4070603521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EAC0CE-582C-E548-9863-6E84FA965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190B055B-2651-B940-8C45-083A274CDB21}" type="slidenum">
              <a:rPr lang="en-US" altLang="en-US" smtClean="0">
                <a:solidFill>
                  <a:schemeClr val="tx2"/>
                </a:solidFill>
              </a:rPr>
              <a:pPr>
                <a:defRPr/>
              </a:pPr>
              <a:t>11</a:t>
            </a:fld>
            <a:endParaRPr lang="en-US" altLang="en-US" dirty="0">
              <a:solidFill>
                <a:schemeClr val="tx2"/>
              </a:solidFill>
            </a:endParaRPr>
          </a:p>
        </p:txBody>
      </p:sp>
      <p:sp>
        <p:nvSpPr>
          <p:cNvPr id="196610" name="Rectangle 2">
            <a:extLst>
              <a:ext uri="{FF2B5EF4-FFF2-40B4-BE49-F238E27FC236}">
                <a16:creationId xmlns:a16="http://schemas.microsoft.com/office/drawing/2014/main" id="{532B889B-84C0-424E-9EDB-52F82EFA15CC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1737360" y="451088"/>
            <a:ext cx="8431213" cy="457200"/>
          </a:xfrm>
        </p:spPr>
        <p:txBody>
          <a:bodyPr/>
          <a:lstStyle/>
          <a:p>
            <a:pPr algn="ctr">
              <a:defRPr/>
            </a:pPr>
            <a:r>
              <a:rPr lang="en-US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Benefits of using UML Sequence Diagrams</a:t>
            </a:r>
          </a:p>
        </p:txBody>
      </p:sp>
      <p:sp>
        <p:nvSpPr>
          <p:cNvPr id="196611" name="Rectangle 3">
            <a:extLst>
              <a:ext uri="{FF2B5EF4-FFF2-40B4-BE49-F238E27FC236}">
                <a16:creationId xmlns:a16="http://schemas.microsoft.com/office/drawing/2014/main" id="{7BAB67BA-E886-8B4D-83F7-FA156C76A73B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1044354" y="1726706"/>
            <a:ext cx="9817223" cy="3481771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sz="2000" dirty="0"/>
          </a:p>
          <a:p>
            <a:pPr>
              <a:lnSpc>
                <a:spcPct val="150000"/>
              </a:lnSpc>
              <a:buClr>
                <a:schemeClr val="tx2"/>
              </a:buClr>
              <a:buFont typeface="Wingdings" pitchFamily="2" charset="2"/>
              <a:buChar char="q"/>
              <a:defRPr/>
            </a:pPr>
            <a:r>
              <a:rPr lang="en-US" sz="28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Allow the software engineer to flush out details before implementation.</a:t>
            </a:r>
          </a:p>
          <a:p>
            <a:pPr>
              <a:lnSpc>
                <a:spcPct val="150000"/>
              </a:lnSpc>
              <a:buClr>
                <a:schemeClr val="tx2"/>
              </a:buClr>
              <a:buFont typeface="Wingdings" pitchFamily="2" charset="2"/>
              <a:buChar char="q"/>
              <a:defRPr/>
            </a:pPr>
            <a:r>
              <a:rPr lang="en-US" sz="28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Useful tools to find architectural, interface and logic problems early in the design process.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C1AF22-602B-9A40-8F7B-6D020395A9E0}"/>
              </a:ext>
            </a:extLst>
          </p:cNvPr>
          <p:cNvSpPr txBox="1"/>
          <p:nvPr/>
        </p:nvSpPr>
        <p:spPr>
          <a:xfrm>
            <a:off x="8599524" y="6397976"/>
            <a:ext cx="2474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[Continued…]</a:t>
            </a:r>
          </a:p>
        </p:txBody>
      </p:sp>
    </p:spTree>
    <p:extLst>
      <p:ext uri="{BB962C8B-B14F-4D97-AF65-F5344CB8AC3E}">
        <p14:creationId xmlns:p14="http://schemas.microsoft.com/office/powerpoint/2010/main" val="870925865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FB954-A64E-4851-ACB7-EBE8DE22B8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49239"/>
            <a:ext cx="10585142" cy="3205005"/>
          </a:xfrm>
        </p:spPr>
        <p:txBody>
          <a:bodyPr/>
          <a:lstStyle/>
          <a:p>
            <a:pPr>
              <a:lnSpc>
                <a:spcPct val="150000"/>
              </a:lnSpc>
              <a:buClr>
                <a:schemeClr val="tx2"/>
              </a:buClr>
              <a:buFont typeface="Wingdings" pitchFamily="2" charset="2"/>
              <a:buChar char="q"/>
              <a:defRPr/>
            </a:pPr>
            <a:r>
              <a:rPr lang="en-US" sz="28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Allows software engineer to validate architecture, interfaces, and logic by exploring how the system architecture would handle different basic scenarios and special cases. </a:t>
            </a:r>
          </a:p>
          <a:p>
            <a:pPr>
              <a:lnSpc>
                <a:spcPct val="150000"/>
              </a:lnSpc>
              <a:buClr>
                <a:schemeClr val="tx2"/>
              </a:buClr>
              <a:buFont typeface="Wingdings" pitchFamily="2" charset="2"/>
              <a:buChar char="q"/>
              <a:defRPr/>
            </a:pPr>
            <a:r>
              <a:rPr lang="en-US" sz="28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It forces the software engineer to think about details such as interfaces, states, message order, assignment of responsibilities, and special/error cases ahead of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5F4533-0522-473F-9827-17F316D39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BEA4B-54C3-C743-BCB3-8C9963250707}" type="slidenum">
              <a:rPr lang="en-US" smtClean="0"/>
              <a:t>12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5516D4-942B-4DA1-A5FE-0814A92F3D36}"/>
              </a:ext>
            </a:extLst>
          </p:cNvPr>
          <p:cNvSpPr txBox="1"/>
          <p:nvPr/>
        </p:nvSpPr>
        <p:spPr>
          <a:xfrm>
            <a:off x="8719866" y="6292526"/>
            <a:ext cx="2474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[Continued…]</a:t>
            </a:r>
          </a:p>
        </p:txBody>
      </p:sp>
    </p:spTree>
    <p:extLst>
      <p:ext uri="{BB962C8B-B14F-4D97-AF65-F5344CB8AC3E}">
        <p14:creationId xmlns:p14="http://schemas.microsoft.com/office/powerpoint/2010/main" val="2761845499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D23EBF-F392-AC47-83CB-965C2CFF4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FB9D912A-940C-2747-BFDF-8B1541ED0BE6}" type="slidenum">
              <a:rPr lang="en-US" altLang="en-US" smtClean="0">
                <a:solidFill>
                  <a:schemeClr val="tx2"/>
                </a:solidFill>
              </a:rPr>
              <a:pPr>
                <a:defRPr/>
              </a:pPr>
              <a:t>13</a:t>
            </a:fld>
            <a:endParaRPr lang="en-US" altLang="en-US" dirty="0">
              <a:solidFill>
                <a:schemeClr val="tx2"/>
              </a:solidFill>
            </a:endParaRPr>
          </a:p>
        </p:txBody>
      </p:sp>
      <p:sp>
        <p:nvSpPr>
          <p:cNvPr id="197634" name="Rectangle 2">
            <a:extLst>
              <a:ext uri="{FF2B5EF4-FFF2-40B4-BE49-F238E27FC236}">
                <a16:creationId xmlns:a16="http://schemas.microsoft.com/office/drawing/2014/main" id="{E5447017-3D41-8341-8035-F4F6E986483D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1548644" y="156210"/>
            <a:ext cx="10972800" cy="66675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Benefits of using UML Sequence Diagrams 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197635" name="Rectangle 3">
            <a:extLst>
              <a:ext uri="{FF2B5EF4-FFF2-40B4-BE49-F238E27FC236}">
                <a16:creationId xmlns:a16="http://schemas.microsoft.com/office/drawing/2014/main" id="{F0F318A9-7D5A-154B-A0C4-5A69F181A350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457200" y="1828800"/>
            <a:ext cx="10210800" cy="4287520"/>
          </a:xfrm>
        </p:spPr>
        <p:txBody>
          <a:bodyPr/>
          <a:lstStyle/>
          <a:p>
            <a:pPr>
              <a:lnSpc>
                <a:spcPct val="90000"/>
              </a:lnSpc>
              <a:buClr>
                <a:schemeClr val="tx2"/>
              </a:buClr>
              <a:buFont typeface="Wingdings" pitchFamily="2" charset="2"/>
              <a:buChar char="q"/>
              <a:defRPr/>
            </a:pPr>
            <a:r>
              <a:rPr lang="en-US" sz="28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Valuable collaboration tools during design meetings because they allow software engineer to discuss the design in concrete terms. </a:t>
            </a:r>
          </a:p>
          <a:p>
            <a:pPr marL="0" indent="0">
              <a:lnSpc>
                <a:spcPct val="90000"/>
              </a:lnSpc>
              <a:buClr>
                <a:schemeClr val="tx2"/>
              </a:buClr>
              <a:buNone/>
              <a:defRPr/>
            </a:pPr>
            <a:endParaRPr lang="en-US" sz="2800" dirty="0">
              <a:latin typeface="Times New Roman" panose="02020603050405020304" pitchFamily="18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Clr>
                <a:schemeClr val="tx2"/>
              </a:buClr>
              <a:buFont typeface="Wingdings" pitchFamily="2" charset="2"/>
              <a:buChar char="q"/>
              <a:defRPr/>
            </a:pPr>
            <a:r>
              <a:rPr lang="en-US" sz="28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To document the dynamic view of the system design at various levels of abstraction, which is often difficult to extract from static diagrams or even the complete source code. </a:t>
            </a:r>
          </a:p>
          <a:p>
            <a:pPr marL="0" indent="0">
              <a:lnSpc>
                <a:spcPct val="90000"/>
              </a:lnSpc>
              <a:buClr>
                <a:schemeClr val="tx2"/>
              </a:buClr>
              <a:buNone/>
              <a:defRPr/>
            </a:pPr>
            <a:endParaRPr lang="en-US" sz="2800" dirty="0">
              <a:latin typeface="Times New Roman" panose="02020603050405020304" pitchFamily="18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Clr>
                <a:schemeClr val="tx2"/>
              </a:buClr>
              <a:buFont typeface="Wingdings" pitchFamily="2" charset="2"/>
              <a:buChar char="q"/>
              <a:defRPr/>
            </a:pPr>
            <a:r>
              <a:rPr lang="en-US" sz="28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Can abstract much of the implementation detail and provide a high level view of system behavior.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144837799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6EB31F-8160-A241-AB1A-1DEA4DCF4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A4D8AFF9-022E-714F-807E-7594818DA1C8}" type="slidenum">
              <a:rPr lang="en-US" altLang="en-US" smtClean="0">
                <a:solidFill>
                  <a:schemeClr val="tx2"/>
                </a:solidFill>
              </a:rPr>
              <a:pPr>
                <a:defRPr/>
              </a:pPr>
              <a:t>14</a:t>
            </a:fld>
            <a:endParaRPr lang="en-US" altLang="en-US" dirty="0">
              <a:solidFill>
                <a:schemeClr val="tx2"/>
              </a:solidFill>
            </a:endParaRPr>
          </a:p>
        </p:txBody>
      </p:sp>
      <p:sp>
        <p:nvSpPr>
          <p:cNvPr id="135172" name="Rectangle 4">
            <a:extLst>
              <a:ext uri="{FF2B5EF4-FFF2-40B4-BE49-F238E27FC236}">
                <a16:creationId xmlns:a16="http://schemas.microsoft.com/office/drawing/2014/main" id="{78EFBAB6-0F64-F641-A07F-8778AF5485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3400" y="343170"/>
            <a:ext cx="8712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Collaboration Diagrams</a:t>
            </a:r>
          </a:p>
        </p:txBody>
      </p:sp>
      <p:sp>
        <p:nvSpPr>
          <p:cNvPr id="135173" name="Rectangle 5">
            <a:extLst>
              <a:ext uri="{FF2B5EF4-FFF2-40B4-BE49-F238E27FC236}">
                <a16:creationId xmlns:a16="http://schemas.microsoft.com/office/drawing/2014/main" id="{7CAD69A8-D432-E44E-BE06-8B5507A267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828800"/>
            <a:ext cx="105029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204788" indent="-204788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q"/>
              <a:defRPr/>
            </a:pPr>
            <a:r>
              <a:rPr lang="en-US" sz="28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UML collaboration diagram is a diagram, that focus on the organization of the objects that participate in a given set of messages.</a:t>
            </a:r>
          </a:p>
          <a:p>
            <a:pPr marL="204788" indent="-204788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q"/>
              <a:defRPr/>
            </a:pPr>
            <a:endParaRPr lang="en-US" sz="2800" dirty="0">
              <a:latin typeface="Times New Roman" panose="02020603050405020304" pitchFamily="18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  <a:p>
            <a:pPr marL="204788" indent="-204788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q"/>
              <a:defRPr/>
            </a:pPr>
            <a:r>
              <a:rPr lang="en-US" sz="28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They show objects and messages, but no lifelines or focus of control rectangles.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/>
            </a:pPr>
            <a:endParaRPr lang="en-US" sz="3200" dirty="0"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C9BFAA-61A2-834E-BB52-26CEA802F400}"/>
              </a:ext>
            </a:extLst>
          </p:cNvPr>
          <p:cNvSpPr txBox="1"/>
          <p:nvPr/>
        </p:nvSpPr>
        <p:spPr>
          <a:xfrm>
            <a:off x="8861722" y="6006068"/>
            <a:ext cx="2474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[Continued…]</a:t>
            </a:r>
          </a:p>
        </p:txBody>
      </p:sp>
    </p:spTree>
    <p:extLst>
      <p:ext uri="{BB962C8B-B14F-4D97-AF65-F5344CB8AC3E}">
        <p14:creationId xmlns:p14="http://schemas.microsoft.com/office/powerpoint/2010/main" val="2240216399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A01903-D153-0F4A-9E76-4F79FAB63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341AD4B4-3901-9649-AB92-472F66AF336F}" type="slidenum">
              <a:rPr lang="en-US" altLang="en-US" smtClean="0">
                <a:solidFill>
                  <a:schemeClr val="tx2"/>
                </a:solidFill>
              </a:rPr>
              <a:pPr>
                <a:defRPr/>
              </a:pPr>
              <a:t>15</a:t>
            </a:fld>
            <a:endParaRPr lang="en-US" altLang="en-US" dirty="0">
              <a:solidFill>
                <a:schemeClr val="tx2"/>
              </a:solidFill>
            </a:endParaRPr>
          </a:p>
        </p:txBody>
      </p:sp>
      <p:sp>
        <p:nvSpPr>
          <p:cNvPr id="133122" name="Rectangle 2">
            <a:extLst>
              <a:ext uri="{FF2B5EF4-FFF2-40B4-BE49-F238E27FC236}">
                <a16:creationId xmlns:a16="http://schemas.microsoft.com/office/drawing/2014/main" id="{B56D8A9F-33E2-0049-ACC9-26076E595695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1828800" y="320797"/>
            <a:ext cx="7877175" cy="508000"/>
          </a:xfrm>
        </p:spPr>
        <p:txBody>
          <a:bodyPr/>
          <a:lstStyle/>
          <a:p>
            <a:pPr algn="ctr">
              <a:defRPr/>
            </a:pPr>
            <a:r>
              <a:rPr lang="en-US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Collaboration Diagrams </a:t>
            </a:r>
          </a:p>
        </p:txBody>
      </p:sp>
      <p:sp>
        <p:nvSpPr>
          <p:cNvPr id="133123" name="Rectangle 3">
            <a:extLst>
              <a:ext uri="{FF2B5EF4-FFF2-40B4-BE49-F238E27FC236}">
                <a16:creationId xmlns:a16="http://schemas.microsoft.com/office/drawing/2014/main" id="{CF756099-8F22-AA43-9A33-DD0C7A38E604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457200" y="1737360"/>
            <a:ext cx="10109200" cy="4079240"/>
          </a:xfrm>
        </p:spPr>
        <p:txBody>
          <a:bodyPr/>
          <a:lstStyle/>
          <a:p>
            <a:pPr>
              <a:lnSpc>
                <a:spcPct val="90000"/>
              </a:lnSpc>
              <a:buClr>
                <a:schemeClr val="tx2"/>
              </a:buClr>
              <a:buFont typeface="Wingdings" pitchFamily="2" charset="2"/>
              <a:buChar char="q"/>
              <a:defRPr/>
            </a:pPr>
            <a:r>
              <a:rPr lang="en-US" sz="28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A collaboration diagram is another type of interaction diagram. </a:t>
            </a:r>
          </a:p>
          <a:p>
            <a:pPr>
              <a:lnSpc>
                <a:spcPct val="90000"/>
              </a:lnSpc>
              <a:buClr>
                <a:schemeClr val="tx2"/>
              </a:buClr>
              <a:buFont typeface="Wingdings" pitchFamily="2" charset="2"/>
              <a:buChar char="q"/>
              <a:defRPr/>
            </a:pPr>
            <a:endParaRPr lang="en-US" sz="2800" dirty="0">
              <a:latin typeface="Times New Roman" panose="02020603050405020304" pitchFamily="18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Clr>
                <a:schemeClr val="tx2"/>
              </a:buClr>
              <a:buFont typeface="Wingdings" pitchFamily="2" charset="2"/>
              <a:buChar char="q"/>
              <a:defRPr/>
            </a:pPr>
            <a:r>
              <a:rPr lang="en-US" sz="28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Like a sequence diagram, it shows how a group of objects in a use case work with one another. </a:t>
            </a:r>
          </a:p>
          <a:p>
            <a:pPr>
              <a:lnSpc>
                <a:spcPct val="90000"/>
              </a:lnSpc>
              <a:buClr>
                <a:schemeClr val="tx2"/>
              </a:buClr>
              <a:buFont typeface="Wingdings" pitchFamily="2" charset="2"/>
              <a:buChar char="q"/>
              <a:defRPr/>
            </a:pPr>
            <a:endParaRPr lang="en-US" sz="2800" dirty="0">
              <a:latin typeface="Times New Roman" panose="02020603050405020304" pitchFamily="18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Clr>
                <a:schemeClr val="tx2"/>
              </a:buClr>
              <a:buFont typeface="Wingdings" pitchFamily="2" charset="2"/>
              <a:buChar char="q"/>
              <a:defRPr/>
            </a:pPr>
            <a:r>
              <a:rPr lang="en-US" sz="28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Each message is numbered to document the order in which it occurs. </a:t>
            </a:r>
          </a:p>
          <a:p>
            <a:pPr>
              <a:lnSpc>
                <a:spcPct val="90000"/>
              </a:lnSpc>
              <a:buClr>
                <a:schemeClr val="tx2"/>
              </a:buClr>
              <a:buFont typeface="Wingdings" pitchFamily="2" charset="2"/>
              <a:buChar char="q"/>
              <a:defRPr/>
            </a:pPr>
            <a:endParaRPr lang="en-US" sz="2800" dirty="0">
              <a:latin typeface="Times New Roman" panose="02020603050405020304" pitchFamily="18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  <a:p>
            <a:pPr eaLnBrk="1" hangingPunct="1">
              <a:defRPr/>
            </a:pPr>
            <a:endParaRPr lang="en-US" sz="6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327BCD-2DD7-E447-931F-E4487EE6EAEB}"/>
              </a:ext>
            </a:extLst>
          </p:cNvPr>
          <p:cNvSpPr txBox="1"/>
          <p:nvPr/>
        </p:nvSpPr>
        <p:spPr>
          <a:xfrm>
            <a:off x="8988722" y="6038334"/>
            <a:ext cx="2474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[Continued…]</a:t>
            </a:r>
          </a:p>
        </p:txBody>
      </p:sp>
    </p:spTree>
    <p:extLst>
      <p:ext uri="{BB962C8B-B14F-4D97-AF65-F5344CB8AC3E}">
        <p14:creationId xmlns:p14="http://schemas.microsoft.com/office/powerpoint/2010/main" val="1119286146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6002BC-DEFC-E044-B27D-F981E92B2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D46AFACF-A5C8-BC49-BD6F-9805C8D0E2DA}" type="slidenum">
              <a:rPr lang="en-US" altLang="en-US" smtClean="0">
                <a:solidFill>
                  <a:schemeClr val="tx2"/>
                </a:solidFill>
              </a:rPr>
              <a:pPr>
                <a:defRPr/>
              </a:pPr>
              <a:t>16</a:t>
            </a:fld>
            <a:endParaRPr lang="en-US" altLang="en-US" dirty="0">
              <a:solidFill>
                <a:schemeClr val="tx2"/>
              </a:solidFill>
            </a:endParaRPr>
          </a:p>
        </p:txBody>
      </p:sp>
      <p:sp>
        <p:nvSpPr>
          <p:cNvPr id="205826" name="Rectangle 2">
            <a:extLst>
              <a:ext uri="{FF2B5EF4-FFF2-40B4-BE49-F238E27FC236}">
                <a16:creationId xmlns:a16="http://schemas.microsoft.com/office/drawing/2014/main" id="{157F90A8-9DF0-914A-9023-6E5D066FC8A4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266700" y="409575"/>
            <a:ext cx="10972800" cy="577850"/>
          </a:xfrm>
        </p:spPr>
        <p:txBody>
          <a:bodyPr/>
          <a:lstStyle/>
          <a:p>
            <a:pPr algn="ctr">
              <a:defRPr/>
            </a:pPr>
            <a:r>
              <a:rPr lang="en-US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Collaboration Diagrams </a:t>
            </a:r>
          </a:p>
        </p:txBody>
      </p:sp>
      <p:pic>
        <p:nvPicPr>
          <p:cNvPr id="22533" name="Picture 4" descr="ele_col">
            <a:extLst>
              <a:ext uri="{FF2B5EF4-FFF2-40B4-BE49-F238E27FC236}">
                <a16:creationId xmlns:a16="http://schemas.microsoft.com/office/drawing/2014/main" id="{6524C921-9E69-E048-A8B1-6DA1E0FDB612}"/>
              </a:ext>
            </a:extLst>
          </p:cNvPr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41500" y="1600199"/>
            <a:ext cx="7708900" cy="445734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5919207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A541258C-C133-0D4D-B4FF-1B1B206B8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A362D15D-F536-4647-A363-E61973EC2655}" type="slidenum">
              <a:rPr lang="en-US" altLang="en-US" smtClean="0">
                <a:solidFill>
                  <a:schemeClr val="tx2"/>
                </a:solidFill>
              </a:rPr>
              <a:pPr>
                <a:defRPr/>
              </a:pPr>
              <a:t>17</a:t>
            </a:fld>
            <a:endParaRPr lang="en-US" altLang="en-US" dirty="0">
              <a:solidFill>
                <a:schemeClr val="tx2"/>
              </a:solidFill>
            </a:endParaRPr>
          </a:p>
        </p:txBody>
      </p:sp>
      <p:sp>
        <p:nvSpPr>
          <p:cNvPr id="137219" name="Rectangle 3">
            <a:extLst>
              <a:ext uri="{FF2B5EF4-FFF2-40B4-BE49-F238E27FC236}">
                <a16:creationId xmlns:a16="http://schemas.microsoft.com/office/drawing/2014/main" id="{0C51AE82-5094-DE4D-8937-397BCF2C93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5200" y="335280"/>
            <a:ext cx="7162800" cy="609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AU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State Chart Diagrams</a:t>
            </a:r>
          </a:p>
        </p:txBody>
      </p:sp>
      <p:sp>
        <p:nvSpPr>
          <p:cNvPr id="137220" name="Rectangle 4">
            <a:extLst>
              <a:ext uri="{FF2B5EF4-FFF2-40B4-BE49-F238E27FC236}">
                <a16:creationId xmlns:a16="http://schemas.microsoft.com/office/drawing/2014/main" id="{13652F75-8C8B-634A-9E42-F04699BC70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596" y="1463040"/>
            <a:ext cx="11496583" cy="474726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204788" indent="-204788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q"/>
              <a:defRPr/>
            </a:pPr>
            <a:r>
              <a:rPr lang="en-AU" sz="28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Very similar to those in Structured Analysis</a:t>
            </a:r>
          </a:p>
          <a:p>
            <a:pPr marL="204788" indent="-204788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q"/>
              <a:defRPr/>
            </a:pPr>
            <a:r>
              <a:rPr lang="en-AU" sz="28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Describe the lifecycle of an object</a:t>
            </a:r>
            <a:r>
              <a:rPr lang="en-AU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	</a:t>
            </a:r>
          </a:p>
          <a:p>
            <a:pPr marL="479822" lvl="1" indent="-184547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/>
            </a:pPr>
            <a:r>
              <a:rPr lang="en-AU" sz="28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All the possible states of an object</a:t>
            </a:r>
          </a:p>
          <a:p>
            <a:pPr marL="479822" lvl="1" indent="-184547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/>
            </a:pPr>
            <a:r>
              <a:rPr lang="en-AU" sz="28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How the object’s state changes as a result of events that reach the object</a:t>
            </a:r>
            <a:endParaRPr lang="en-AU" sz="2800" dirty="0"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  <a:p>
            <a:pPr marL="204788" indent="-204788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q"/>
              <a:defRPr/>
            </a:pPr>
            <a:r>
              <a:rPr lang="en-AU" sz="28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Good at describing the behaviour of an object across several use cases</a:t>
            </a:r>
          </a:p>
          <a:p>
            <a:pPr marL="204788" indent="-204788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q"/>
              <a:defRPr/>
            </a:pPr>
            <a:r>
              <a:rPr lang="en-AU" sz="28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Use state diagrams only for classes that exhibit interesting behaviour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/>
            </a:pPr>
            <a:endParaRPr lang="en-AU" sz="2800" dirty="0"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237019-8638-A643-82CA-A6B425AE32BE}"/>
              </a:ext>
            </a:extLst>
          </p:cNvPr>
          <p:cNvSpPr txBox="1"/>
          <p:nvPr/>
        </p:nvSpPr>
        <p:spPr>
          <a:xfrm>
            <a:off x="8599524" y="6338054"/>
            <a:ext cx="2474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[Continued…]</a:t>
            </a:r>
          </a:p>
        </p:txBody>
      </p:sp>
    </p:spTree>
    <p:extLst>
      <p:ext uri="{BB962C8B-B14F-4D97-AF65-F5344CB8AC3E}">
        <p14:creationId xmlns:p14="http://schemas.microsoft.com/office/powerpoint/2010/main" val="1646233531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17AF5516-7D6C-B147-AD3F-2A0192F53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D134B462-EF0A-D04E-98A0-DA87E01282E9}" type="slidenum">
              <a:rPr lang="en-US" altLang="en-US" smtClean="0">
                <a:solidFill>
                  <a:schemeClr val="tx2"/>
                </a:solidFill>
              </a:rPr>
              <a:pPr>
                <a:defRPr/>
              </a:pPr>
              <a:t>18</a:t>
            </a:fld>
            <a:endParaRPr lang="en-US" altLang="en-US" dirty="0">
              <a:solidFill>
                <a:schemeClr val="tx2"/>
              </a:solidFill>
            </a:endParaRPr>
          </a:p>
        </p:txBody>
      </p:sp>
      <p:sp>
        <p:nvSpPr>
          <p:cNvPr id="139266" name="Rectangle 2">
            <a:extLst>
              <a:ext uri="{FF2B5EF4-FFF2-40B4-BE49-F238E27FC236}">
                <a16:creationId xmlns:a16="http://schemas.microsoft.com/office/drawing/2014/main" id="{D834755E-44F7-B54C-A64E-CF3010765DFA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1955800" y="316981"/>
            <a:ext cx="8610600" cy="549278"/>
          </a:xfrm>
        </p:spPr>
        <p:txBody>
          <a:bodyPr>
            <a:normAutofit fontScale="90000"/>
          </a:bodyPr>
          <a:lstStyle/>
          <a:p>
            <a:pPr algn="ctr" eaLnBrk="1" hangingPunct="1">
              <a:defRPr/>
            </a:pPr>
            <a:r>
              <a:rPr lang="en-US" sz="3600" b="1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4000" b="1" dirty="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State Chart Diagram</a:t>
            </a:r>
          </a:p>
        </p:txBody>
      </p:sp>
      <p:sp>
        <p:nvSpPr>
          <p:cNvPr id="139267" name="Rectangle 3">
            <a:extLst>
              <a:ext uri="{FF2B5EF4-FFF2-40B4-BE49-F238E27FC236}">
                <a16:creationId xmlns:a16="http://schemas.microsoft.com/office/drawing/2014/main" id="{401BA63F-7F30-B944-A73F-5215DC80CC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645920"/>
            <a:ext cx="11225814" cy="41426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noAutofit/>
          </a:bodyPr>
          <a:lstStyle/>
          <a:p>
            <a:pPr lvl="1" eaLnBrk="1" hangingPunct="1">
              <a:lnSpc>
                <a:spcPct val="85000"/>
              </a:lnSpc>
              <a:spcBef>
                <a:spcPct val="20000"/>
              </a:spcBef>
              <a:buSzPct val="75000"/>
              <a:defRPr/>
            </a:pPr>
            <a:endParaRPr lang="en-US" sz="2800" dirty="0"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  <a:p>
            <a:pPr marL="0" lvl="1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5000"/>
              <a:defRPr/>
            </a:pPr>
            <a:r>
              <a:rPr lang="en-US" sz="28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Shows the following:</a:t>
            </a:r>
          </a:p>
          <a:p>
            <a:pPr marL="204788" lvl="1" indent="-204788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q"/>
              <a:defRPr/>
            </a:pPr>
            <a:endParaRPr lang="en-US" sz="2800" dirty="0">
              <a:latin typeface="Times New Roman" panose="02020603050405020304" pitchFamily="18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  <a:p>
            <a:pPr marL="204788" lvl="1" indent="-204788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q"/>
              <a:defRPr/>
            </a:pPr>
            <a:r>
              <a:rPr lang="en-US" sz="28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The life history of a given class</a:t>
            </a:r>
          </a:p>
          <a:p>
            <a:pPr marL="204788" lvl="1" indent="-204788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q"/>
              <a:defRPr/>
            </a:pPr>
            <a:r>
              <a:rPr lang="en-US" sz="28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The events that cause a transition from on state to another</a:t>
            </a:r>
          </a:p>
          <a:p>
            <a:pPr marL="204788" lvl="1" indent="-204788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q"/>
              <a:defRPr/>
            </a:pPr>
            <a:r>
              <a:rPr lang="en-US" sz="28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The actions that result from a state change</a:t>
            </a:r>
          </a:p>
          <a:p>
            <a:pPr marL="204788" lvl="1" indent="-204788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q"/>
              <a:defRPr/>
            </a:pPr>
            <a:r>
              <a:rPr lang="en-US" sz="28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State charts are created for objects with significant dynamic behavior</a:t>
            </a:r>
          </a:p>
          <a:p>
            <a:pPr eaLnBrk="1" hangingPunct="1">
              <a:lnSpc>
                <a:spcPct val="85000"/>
              </a:lnSpc>
              <a:spcBef>
                <a:spcPct val="20000"/>
              </a:spcBef>
              <a:buSzPct val="75000"/>
              <a:buFont typeface="Wingdings" pitchFamily="2" charset="2"/>
              <a:buChar char="n"/>
              <a:defRPr/>
            </a:pPr>
            <a:endParaRPr lang="en-US" sz="2800" dirty="0"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995F3F-A502-634D-BA64-1B73C2B5AD20}"/>
              </a:ext>
            </a:extLst>
          </p:cNvPr>
          <p:cNvSpPr txBox="1"/>
          <p:nvPr/>
        </p:nvSpPr>
        <p:spPr>
          <a:xfrm>
            <a:off x="8757462" y="6171687"/>
            <a:ext cx="2474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[Continued…]</a:t>
            </a:r>
          </a:p>
        </p:txBody>
      </p:sp>
    </p:spTree>
    <p:extLst>
      <p:ext uri="{BB962C8B-B14F-4D97-AF65-F5344CB8AC3E}">
        <p14:creationId xmlns:p14="http://schemas.microsoft.com/office/powerpoint/2010/main" val="3298635165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Number Placeholder 5">
            <a:extLst>
              <a:ext uri="{FF2B5EF4-FFF2-40B4-BE49-F238E27FC236}">
                <a16:creationId xmlns:a16="http://schemas.microsoft.com/office/drawing/2014/main" id="{2791AA89-9AD1-CE4D-849A-17DEF0D9D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038E8529-612D-C149-998E-B31069B3A8FA}" type="slidenum">
              <a:rPr lang="en-US" altLang="en-US" smtClean="0">
                <a:solidFill>
                  <a:schemeClr val="tx2"/>
                </a:solidFill>
              </a:rPr>
              <a:pPr>
                <a:defRPr/>
              </a:pPr>
              <a:t>19</a:t>
            </a:fld>
            <a:endParaRPr lang="en-US" altLang="en-US" dirty="0">
              <a:solidFill>
                <a:schemeClr val="tx2"/>
              </a:solidFill>
            </a:endParaRPr>
          </a:p>
        </p:txBody>
      </p:sp>
      <p:sp>
        <p:nvSpPr>
          <p:cNvPr id="140292" name="Rectangle 4">
            <a:extLst>
              <a:ext uri="{FF2B5EF4-FFF2-40B4-BE49-F238E27FC236}">
                <a16:creationId xmlns:a16="http://schemas.microsoft.com/office/drawing/2014/main" id="{96A36679-5F2B-DE48-B207-A480DAA146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1" y="311747"/>
            <a:ext cx="6521450" cy="59888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55563" tIns="22225" rIns="55563" bIns="22225">
            <a:spAutoFit/>
          </a:bodyPr>
          <a:lstStyle/>
          <a:p>
            <a:pPr algn="ctr" defTabSz="1079500">
              <a:defRPr/>
            </a:pPr>
            <a:r>
              <a:rPr lang="en-US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State Chart Diagram Example</a:t>
            </a:r>
          </a:p>
        </p:txBody>
      </p:sp>
      <p:grpSp>
        <p:nvGrpSpPr>
          <p:cNvPr id="25607" name="Group 5">
            <a:extLst>
              <a:ext uri="{FF2B5EF4-FFF2-40B4-BE49-F238E27FC236}">
                <a16:creationId xmlns:a16="http://schemas.microsoft.com/office/drawing/2014/main" id="{DA05FD85-B943-4A45-A722-703C269FB5F2}"/>
              </a:ext>
            </a:extLst>
          </p:cNvPr>
          <p:cNvGrpSpPr>
            <a:grpSpLocks/>
          </p:cNvGrpSpPr>
          <p:nvPr/>
        </p:nvGrpSpPr>
        <p:grpSpPr bwMode="auto">
          <a:xfrm>
            <a:off x="2743200" y="3048000"/>
            <a:ext cx="1779588" cy="666750"/>
            <a:chOff x="916" y="1565"/>
            <a:chExt cx="1021" cy="326"/>
          </a:xfrm>
        </p:grpSpPr>
        <p:sp>
          <p:nvSpPr>
            <p:cNvPr id="25676" name="AutoShape 6">
              <a:extLst>
                <a:ext uri="{FF2B5EF4-FFF2-40B4-BE49-F238E27FC236}">
                  <a16:creationId xmlns:a16="http://schemas.microsoft.com/office/drawing/2014/main" id="{299B312E-9331-664F-A92C-D7BD5012A0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6" y="1565"/>
              <a:ext cx="1021" cy="326"/>
            </a:xfrm>
            <a:prstGeom prst="roundRect">
              <a:avLst>
                <a:gd name="adj" fmla="val 12912"/>
              </a:avLst>
            </a:prstGeom>
            <a:noFill/>
            <a:ln w="12700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25677" name="Rectangle 7">
              <a:extLst>
                <a:ext uri="{FF2B5EF4-FFF2-40B4-BE49-F238E27FC236}">
                  <a16:creationId xmlns:a16="http://schemas.microsoft.com/office/drawing/2014/main" id="{A9B154D7-5781-2548-85CA-75D40F5B9E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1584"/>
              <a:ext cx="592" cy="105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 b="1"/>
                <a:t>Initialization</a:t>
              </a:r>
            </a:p>
          </p:txBody>
        </p:sp>
        <p:sp>
          <p:nvSpPr>
            <p:cNvPr id="25678" name="Line 8">
              <a:extLst>
                <a:ext uri="{FF2B5EF4-FFF2-40B4-BE49-F238E27FC236}">
                  <a16:creationId xmlns:a16="http://schemas.microsoft.com/office/drawing/2014/main" id="{B2BC3211-101D-EB4D-8813-4AD2338632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23" y="1728"/>
              <a:ext cx="1010" cy="1"/>
            </a:xfrm>
            <a:prstGeom prst="line">
              <a:avLst/>
            </a:prstGeom>
            <a:noFill/>
            <a:ln w="12700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5608" name="Group 9">
            <a:extLst>
              <a:ext uri="{FF2B5EF4-FFF2-40B4-BE49-F238E27FC236}">
                <a16:creationId xmlns:a16="http://schemas.microsoft.com/office/drawing/2014/main" id="{B25474AD-7C08-C74E-BD8F-E59B4B145AC5}"/>
              </a:ext>
            </a:extLst>
          </p:cNvPr>
          <p:cNvGrpSpPr>
            <a:grpSpLocks/>
          </p:cNvGrpSpPr>
          <p:nvPr/>
        </p:nvGrpSpPr>
        <p:grpSpPr bwMode="auto">
          <a:xfrm>
            <a:off x="7593014" y="3249613"/>
            <a:ext cx="1754187" cy="596900"/>
            <a:chOff x="3823" y="1632"/>
            <a:chExt cx="1105" cy="376"/>
          </a:xfrm>
        </p:grpSpPr>
        <p:sp>
          <p:nvSpPr>
            <p:cNvPr id="25673" name="AutoShape 10">
              <a:extLst>
                <a:ext uri="{FF2B5EF4-FFF2-40B4-BE49-F238E27FC236}">
                  <a16:creationId xmlns:a16="http://schemas.microsoft.com/office/drawing/2014/main" id="{335CC7E1-AAB1-7649-8327-88D5987216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3" y="1632"/>
              <a:ext cx="1105" cy="376"/>
            </a:xfrm>
            <a:prstGeom prst="roundRect">
              <a:avLst>
                <a:gd name="adj" fmla="val 11222"/>
              </a:avLst>
            </a:prstGeom>
            <a:noFill/>
            <a:ln w="12700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25674" name="Rectangle 11">
              <a:extLst>
                <a:ext uri="{FF2B5EF4-FFF2-40B4-BE49-F238E27FC236}">
                  <a16:creationId xmlns:a16="http://schemas.microsoft.com/office/drawing/2014/main" id="{A65538C8-1889-3A49-862D-3273E213FF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5" y="1651"/>
              <a:ext cx="288" cy="136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 b="1"/>
                <a:t>Open</a:t>
              </a:r>
            </a:p>
          </p:txBody>
        </p:sp>
        <p:sp>
          <p:nvSpPr>
            <p:cNvPr id="25675" name="Line 12">
              <a:extLst>
                <a:ext uri="{FF2B5EF4-FFF2-40B4-BE49-F238E27FC236}">
                  <a16:creationId xmlns:a16="http://schemas.microsoft.com/office/drawing/2014/main" id="{2B7012DC-6BAF-6646-993F-FEF5313254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29" y="1795"/>
              <a:ext cx="1095" cy="1"/>
            </a:xfrm>
            <a:prstGeom prst="line">
              <a:avLst/>
            </a:prstGeom>
            <a:noFill/>
            <a:ln w="12700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5609" name="Rectangle 14">
            <a:extLst>
              <a:ext uri="{FF2B5EF4-FFF2-40B4-BE49-F238E27FC236}">
                <a16:creationId xmlns:a16="http://schemas.microsoft.com/office/drawing/2014/main" id="{04C2D1D5-1B6A-324A-B081-9DA9C8B450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1464" y="3679825"/>
            <a:ext cx="65" cy="215444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1400" b="1"/>
          </a:p>
        </p:txBody>
      </p:sp>
      <p:grpSp>
        <p:nvGrpSpPr>
          <p:cNvPr id="25610" name="Group 15">
            <a:extLst>
              <a:ext uri="{FF2B5EF4-FFF2-40B4-BE49-F238E27FC236}">
                <a16:creationId xmlns:a16="http://schemas.microsoft.com/office/drawing/2014/main" id="{7ED57980-B3E3-914E-B0F9-C0FE500DB3B2}"/>
              </a:ext>
            </a:extLst>
          </p:cNvPr>
          <p:cNvGrpSpPr>
            <a:grpSpLocks/>
          </p:cNvGrpSpPr>
          <p:nvPr/>
        </p:nvGrpSpPr>
        <p:grpSpPr bwMode="auto">
          <a:xfrm>
            <a:off x="7107239" y="5014913"/>
            <a:ext cx="1457325" cy="481012"/>
            <a:chOff x="3517" y="2744"/>
            <a:chExt cx="918" cy="303"/>
          </a:xfrm>
        </p:grpSpPr>
        <p:sp>
          <p:nvSpPr>
            <p:cNvPr id="25670" name="AutoShape 16">
              <a:extLst>
                <a:ext uri="{FF2B5EF4-FFF2-40B4-BE49-F238E27FC236}">
                  <a16:creationId xmlns:a16="http://schemas.microsoft.com/office/drawing/2014/main" id="{412B12ED-6830-0E4B-8336-60A510D2D2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7" y="2744"/>
              <a:ext cx="918" cy="303"/>
            </a:xfrm>
            <a:prstGeom prst="roundRect">
              <a:avLst>
                <a:gd name="adj" fmla="val 13875"/>
              </a:avLst>
            </a:prstGeom>
            <a:noFill/>
            <a:ln w="12700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25671" name="Rectangle 17">
              <a:extLst>
                <a:ext uri="{FF2B5EF4-FFF2-40B4-BE49-F238E27FC236}">
                  <a16:creationId xmlns:a16="http://schemas.microsoft.com/office/drawing/2014/main" id="{868562C7-9D30-EC4C-9F22-87B71CDBA9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9" y="2763"/>
              <a:ext cx="376" cy="136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 b="1"/>
                <a:t>Closed</a:t>
              </a:r>
            </a:p>
          </p:txBody>
        </p:sp>
        <p:sp>
          <p:nvSpPr>
            <p:cNvPr id="25672" name="Line 18">
              <a:extLst>
                <a:ext uri="{FF2B5EF4-FFF2-40B4-BE49-F238E27FC236}">
                  <a16:creationId xmlns:a16="http://schemas.microsoft.com/office/drawing/2014/main" id="{E7BB5E9B-8375-6844-9CC8-99F084FB60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24" y="2907"/>
              <a:ext cx="905" cy="1"/>
            </a:xfrm>
            <a:prstGeom prst="line">
              <a:avLst/>
            </a:prstGeom>
            <a:noFill/>
            <a:ln w="12700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5611" name="Group 19">
            <a:extLst>
              <a:ext uri="{FF2B5EF4-FFF2-40B4-BE49-F238E27FC236}">
                <a16:creationId xmlns:a16="http://schemas.microsoft.com/office/drawing/2014/main" id="{13F34EBE-1B35-9941-8B5E-10E3CAECB529}"/>
              </a:ext>
            </a:extLst>
          </p:cNvPr>
          <p:cNvGrpSpPr>
            <a:grpSpLocks/>
          </p:cNvGrpSpPr>
          <p:nvPr/>
        </p:nvGrpSpPr>
        <p:grpSpPr bwMode="auto">
          <a:xfrm>
            <a:off x="3594101" y="4694238"/>
            <a:ext cx="1852613" cy="633412"/>
            <a:chOff x="1304" y="2542"/>
            <a:chExt cx="1167" cy="399"/>
          </a:xfrm>
        </p:grpSpPr>
        <p:sp>
          <p:nvSpPr>
            <p:cNvPr id="25667" name="AutoShape 20">
              <a:extLst>
                <a:ext uri="{FF2B5EF4-FFF2-40B4-BE49-F238E27FC236}">
                  <a16:creationId xmlns:a16="http://schemas.microsoft.com/office/drawing/2014/main" id="{0E450168-D046-3B4B-BFCC-CD9A377D82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4" y="2542"/>
              <a:ext cx="1167" cy="399"/>
            </a:xfrm>
            <a:prstGeom prst="roundRect">
              <a:avLst>
                <a:gd name="adj" fmla="val 10583"/>
              </a:avLst>
            </a:prstGeom>
            <a:noFill/>
            <a:ln w="12700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25668" name="Rectangle 21">
              <a:extLst>
                <a:ext uri="{FF2B5EF4-FFF2-40B4-BE49-F238E27FC236}">
                  <a16:creationId xmlns:a16="http://schemas.microsoft.com/office/drawing/2014/main" id="{BCFF4B2D-9FF4-3F41-A880-E975608AF5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1" y="2561"/>
              <a:ext cx="501" cy="136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 b="1"/>
                <a:t>Canceled</a:t>
              </a:r>
            </a:p>
          </p:txBody>
        </p:sp>
        <p:sp>
          <p:nvSpPr>
            <p:cNvPr id="25669" name="Line 22">
              <a:extLst>
                <a:ext uri="{FF2B5EF4-FFF2-40B4-BE49-F238E27FC236}">
                  <a16:creationId xmlns:a16="http://schemas.microsoft.com/office/drawing/2014/main" id="{5D3FF855-5DFD-F349-AA78-C7440540DD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10" y="2705"/>
              <a:ext cx="1155" cy="1"/>
            </a:xfrm>
            <a:prstGeom prst="line">
              <a:avLst/>
            </a:prstGeom>
            <a:noFill/>
            <a:ln w="12700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5612" name="Group 23">
            <a:extLst>
              <a:ext uri="{FF2B5EF4-FFF2-40B4-BE49-F238E27FC236}">
                <a16:creationId xmlns:a16="http://schemas.microsoft.com/office/drawing/2014/main" id="{8112CB9A-3992-A944-92E2-24C81B099EBE}"/>
              </a:ext>
            </a:extLst>
          </p:cNvPr>
          <p:cNvGrpSpPr>
            <a:grpSpLocks/>
          </p:cNvGrpSpPr>
          <p:nvPr/>
        </p:nvGrpSpPr>
        <p:grpSpPr bwMode="auto">
          <a:xfrm>
            <a:off x="2971801" y="3419476"/>
            <a:ext cx="4056063" cy="2087563"/>
            <a:chOff x="1091" y="1739"/>
            <a:chExt cx="2555" cy="1315"/>
          </a:xfrm>
        </p:grpSpPr>
        <p:sp>
          <p:nvSpPr>
            <p:cNvPr id="25664" name="Rectangle 24">
              <a:extLst>
                <a:ext uri="{FF2B5EF4-FFF2-40B4-BE49-F238E27FC236}">
                  <a16:creationId xmlns:a16="http://schemas.microsoft.com/office/drawing/2014/main" id="{99D99EE1-909F-0841-B907-23094E9F2E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1" y="1739"/>
              <a:ext cx="0" cy="136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1400" b="1"/>
            </a:p>
          </p:txBody>
        </p:sp>
        <p:sp>
          <p:nvSpPr>
            <p:cNvPr id="25665" name="Rectangle 25">
              <a:extLst>
                <a:ext uri="{FF2B5EF4-FFF2-40B4-BE49-F238E27FC236}">
                  <a16:creationId xmlns:a16="http://schemas.microsoft.com/office/drawing/2014/main" id="{02680C8C-0CC9-614F-9155-2EB5A7B6CC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6" y="2918"/>
              <a:ext cx="0" cy="136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1400" b="1"/>
            </a:p>
          </p:txBody>
        </p:sp>
        <p:sp>
          <p:nvSpPr>
            <p:cNvPr id="25666" name="Rectangle 26">
              <a:extLst>
                <a:ext uri="{FF2B5EF4-FFF2-40B4-BE49-F238E27FC236}">
                  <a16:creationId xmlns:a16="http://schemas.microsoft.com/office/drawing/2014/main" id="{73FD2617-D5E4-1A42-AB39-74E96874BD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7" y="2717"/>
              <a:ext cx="0" cy="136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1400" b="1"/>
            </a:p>
          </p:txBody>
        </p:sp>
      </p:grpSp>
      <p:grpSp>
        <p:nvGrpSpPr>
          <p:cNvPr id="25613" name="Group 27">
            <a:extLst>
              <a:ext uri="{FF2B5EF4-FFF2-40B4-BE49-F238E27FC236}">
                <a16:creationId xmlns:a16="http://schemas.microsoft.com/office/drawing/2014/main" id="{911F65D9-D984-7644-B127-4AFE6E36CAE9}"/>
              </a:ext>
            </a:extLst>
          </p:cNvPr>
          <p:cNvGrpSpPr>
            <a:grpSpLocks/>
          </p:cNvGrpSpPr>
          <p:nvPr/>
        </p:nvGrpSpPr>
        <p:grpSpPr bwMode="auto">
          <a:xfrm>
            <a:off x="3216275" y="2133600"/>
            <a:ext cx="438150" cy="795338"/>
            <a:chOff x="1066" y="1060"/>
            <a:chExt cx="276" cy="501"/>
          </a:xfrm>
        </p:grpSpPr>
        <p:sp>
          <p:nvSpPr>
            <p:cNvPr id="25660" name="Oval 28">
              <a:extLst>
                <a:ext uri="{FF2B5EF4-FFF2-40B4-BE49-F238E27FC236}">
                  <a16:creationId xmlns:a16="http://schemas.microsoft.com/office/drawing/2014/main" id="{F470E9D9-F759-4842-9C1A-2CBE2C6046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6" y="1060"/>
              <a:ext cx="107" cy="107"/>
            </a:xfrm>
            <a:prstGeom prst="ellipse">
              <a:avLst/>
            </a:prstGeom>
            <a:solidFill>
              <a:schemeClr val="folHlink"/>
            </a:solidFill>
            <a:ln w="12700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25661" name="Line 29">
              <a:extLst>
                <a:ext uri="{FF2B5EF4-FFF2-40B4-BE49-F238E27FC236}">
                  <a16:creationId xmlns:a16="http://schemas.microsoft.com/office/drawing/2014/main" id="{AE2CCF59-339C-244B-A34D-4480AE35EF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49" y="1172"/>
              <a:ext cx="193" cy="389"/>
            </a:xfrm>
            <a:prstGeom prst="line">
              <a:avLst/>
            </a:prstGeom>
            <a:noFill/>
            <a:ln w="12700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62" name="Line 30">
              <a:extLst>
                <a:ext uri="{FF2B5EF4-FFF2-40B4-BE49-F238E27FC236}">
                  <a16:creationId xmlns:a16="http://schemas.microsoft.com/office/drawing/2014/main" id="{C4035A54-29CC-E04B-A93F-88087F997EC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335" y="1486"/>
              <a:ext cx="5" cy="74"/>
            </a:xfrm>
            <a:prstGeom prst="line">
              <a:avLst/>
            </a:prstGeom>
            <a:noFill/>
            <a:ln w="12700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63" name="Line 31">
              <a:extLst>
                <a:ext uri="{FF2B5EF4-FFF2-40B4-BE49-F238E27FC236}">
                  <a16:creationId xmlns:a16="http://schemas.microsoft.com/office/drawing/2014/main" id="{D95C2629-27E8-8D4D-ACFD-B2F15753BEA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285" y="1512"/>
              <a:ext cx="55" cy="47"/>
            </a:xfrm>
            <a:prstGeom prst="line">
              <a:avLst/>
            </a:prstGeom>
            <a:noFill/>
            <a:ln w="12700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5614" name="Group 32">
            <a:extLst>
              <a:ext uri="{FF2B5EF4-FFF2-40B4-BE49-F238E27FC236}">
                <a16:creationId xmlns:a16="http://schemas.microsoft.com/office/drawing/2014/main" id="{80C8CACB-87E5-FB4D-A053-726C2A2F6DFA}"/>
              </a:ext>
            </a:extLst>
          </p:cNvPr>
          <p:cNvGrpSpPr>
            <a:grpSpLocks/>
          </p:cNvGrpSpPr>
          <p:nvPr/>
        </p:nvGrpSpPr>
        <p:grpSpPr bwMode="auto">
          <a:xfrm>
            <a:off x="4613275" y="5335588"/>
            <a:ext cx="3246438" cy="1065212"/>
            <a:chOff x="1946" y="2946"/>
            <a:chExt cx="2045" cy="671"/>
          </a:xfrm>
        </p:grpSpPr>
        <p:sp>
          <p:nvSpPr>
            <p:cNvPr id="25650" name="Oval 33">
              <a:extLst>
                <a:ext uri="{FF2B5EF4-FFF2-40B4-BE49-F238E27FC236}">
                  <a16:creationId xmlns:a16="http://schemas.microsoft.com/office/drawing/2014/main" id="{61E0BE19-F073-0941-8175-B75EC2CC3C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5" y="3310"/>
              <a:ext cx="153" cy="153"/>
            </a:xfrm>
            <a:prstGeom prst="ellipse">
              <a:avLst/>
            </a:prstGeom>
            <a:noFill/>
            <a:ln w="12700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25651" name="Oval 34">
              <a:extLst>
                <a:ext uri="{FF2B5EF4-FFF2-40B4-BE49-F238E27FC236}">
                  <a16:creationId xmlns:a16="http://schemas.microsoft.com/office/drawing/2014/main" id="{56E559A8-5202-344A-88A2-136F7ADB60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8" y="3333"/>
              <a:ext cx="107" cy="107"/>
            </a:xfrm>
            <a:prstGeom prst="ellipse">
              <a:avLst/>
            </a:prstGeom>
            <a:solidFill>
              <a:schemeClr val="folHlink"/>
            </a:solidFill>
            <a:ln w="12700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25652" name="Line 35">
              <a:extLst>
                <a:ext uri="{FF2B5EF4-FFF2-40B4-BE49-F238E27FC236}">
                  <a16:creationId xmlns:a16="http://schemas.microsoft.com/office/drawing/2014/main" id="{EE67E419-CED1-6B4E-83E6-CAECD70006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46" y="2946"/>
              <a:ext cx="103" cy="360"/>
            </a:xfrm>
            <a:prstGeom prst="line">
              <a:avLst/>
            </a:prstGeom>
            <a:noFill/>
            <a:ln w="12700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53" name="Line 36">
              <a:extLst>
                <a:ext uri="{FF2B5EF4-FFF2-40B4-BE49-F238E27FC236}">
                  <a16:creationId xmlns:a16="http://schemas.microsoft.com/office/drawing/2014/main" id="{6BBD1DC0-DC65-9544-AEE0-50ED18A134B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49" y="3231"/>
              <a:ext cx="6" cy="74"/>
            </a:xfrm>
            <a:prstGeom prst="line">
              <a:avLst/>
            </a:prstGeom>
            <a:noFill/>
            <a:ln w="12700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54" name="Line 37">
              <a:extLst>
                <a:ext uri="{FF2B5EF4-FFF2-40B4-BE49-F238E27FC236}">
                  <a16:creationId xmlns:a16="http://schemas.microsoft.com/office/drawing/2014/main" id="{4A9BA67A-42B6-6448-B0F2-30ADE50F1AA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002" y="3247"/>
              <a:ext cx="46" cy="58"/>
            </a:xfrm>
            <a:prstGeom prst="line">
              <a:avLst/>
            </a:prstGeom>
            <a:noFill/>
            <a:ln w="12700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55" name="Oval 38">
              <a:extLst>
                <a:ext uri="{FF2B5EF4-FFF2-40B4-BE49-F238E27FC236}">
                  <a16:creationId xmlns:a16="http://schemas.microsoft.com/office/drawing/2014/main" id="{ED236DCE-6D70-ED47-8A95-55AFAC9EDD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8" y="3464"/>
              <a:ext cx="153" cy="153"/>
            </a:xfrm>
            <a:prstGeom prst="ellipse">
              <a:avLst/>
            </a:prstGeom>
            <a:noFill/>
            <a:ln w="12700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25656" name="Oval 39">
              <a:extLst>
                <a:ext uri="{FF2B5EF4-FFF2-40B4-BE49-F238E27FC236}">
                  <a16:creationId xmlns:a16="http://schemas.microsoft.com/office/drawing/2014/main" id="{26C397D4-79A5-7C4B-AB21-C4E76E9D69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1" y="3487"/>
              <a:ext cx="107" cy="107"/>
            </a:xfrm>
            <a:prstGeom prst="ellipse">
              <a:avLst/>
            </a:prstGeom>
            <a:solidFill>
              <a:schemeClr val="folHlink"/>
            </a:solidFill>
            <a:ln w="12700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25657" name="Line 40">
              <a:extLst>
                <a:ext uri="{FF2B5EF4-FFF2-40B4-BE49-F238E27FC236}">
                  <a16:creationId xmlns:a16="http://schemas.microsoft.com/office/drawing/2014/main" id="{2BE577B4-6986-D44B-8D6F-E0FDEB22F19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23" y="3052"/>
              <a:ext cx="38" cy="408"/>
            </a:xfrm>
            <a:prstGeom prst="line">
              <a:avLst/>
            </a:prstGeom>
            <a:noFill/>
            <a:ln w="12700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58" name="Line 41">
              <a:extLst>
                <a:ext uri="{FF2B5EF4-FFF2-40B4-BE49-F238E27FC236}">
                  <a16:creationId xmlns:a16="http://schemas.microsoft.com/office/drawing/2014/main" id="{C0B25078-4E0B-794F-B686-9865E6284E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22" y="3393"/>
              <a:ext cx="34" cy="66"/>
            </a:xfrm>
            <a:prstGeom prst="line">
              <a:avLst/>
            </a:prstGeom>
            <a:noFill/>
            <a:ln w="12700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59" name="Line 42">
              <a:extLst>
                <a:ext uri="{FF2B5EF4-FFF2-40B4-BE49-F238E27FC236}">
                  <a16:creationId xmlns:a16="http://schemas.microsoft.com/office/drawing/2014/main" id="{7B7E7A0F-D462-864A-8129-21C5130ABFD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899" y="3389"/>
              <a:ext cx="22" cy="70"/>
            </a:xfrm>
            <a:prstGeom prst="line">
              <a:avLst/>
            </a:prstGeom>
            <a:noFill/>
            <a:ln w="12700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5615" name="Group 43">
            <a:extLst>
              <a:ext uri="{FF2B5EF4-FFF2-40B4-BE49-F238E27FC236}">
                <a16:creationId xmlns:a16="http://schemas.microsoft.com/office/drawing/2014/main" id="{3E4B381B-A82C-0D49-916F-B20E9348DFCD}"/>
              </a:ext>
            </a:extLst>
          </p:cNvPr>
          <p:cNvGrpSpPr>
            <a:grpSpLocks/>
          </p:cNvGrpSpPr>
          <p:nvPr/>
        </p:nvGrpSpPr>
        <p:grpSpPr bwMode="auto">
          <a:xfrm>
            <a:off x="3908426" y="2620964"/>
            <a:ext cx="5700713" cy="2770187"/>
            <a:chOff x="1502" y="1236"/>
            <a:chExt cx="3591" cy="1745"/>
          </a:xfrm>
        </p:grpSpPr>
        <p:grpSp>
          <p:nvGrpSpPr>
            <p:cNvPr id="25616" name="Group 44">
              <a:extLst>
                <a:ext uri="{FF2B5EF4-FFF2-40B4-BE49-F238E27FC236}">
                  <a16:creationId xmlns:a16="http://schemas.microsoft.com/office/drawing/2014/main" id="{50B374D3-1A67-3F46-92D1-0E4B4C09853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42" y="1434"/>
              <a:ext cx="1877" cy="394"/>
              <a:chOff x="1942" y="1434"/>
              <a:chExt cx="1877" cy="394"/>
            </a:xfrm>
          </p:grpSpPr>
          <p:sp>
            <p:nvSpPr>
              <p:cNvPr id="25645" name="Line 45">
                <a:extLst>
                  <a:ext uri="{FF2B5EF4-FFF2-40B4-BE49-F238E27FC236}">
                    <a16:creationId xmlns:a16="http://schemas.microsoft.com/office/drawing/2014/main" id="{B72C4099-CF95-7E4B-81BB-AA8C37AA5A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42" y="1744"/>
                <a:ext cx="1877" cy="57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50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46" name="Line 46">
                <a:extLst>
                  <a:ext uri="{FF2B5EF4-FFF2-40B4-BE49-F238E27FC236}">
                    <a16:creationId xmlns:a16="http://schemas.microsoft.com/office/drawing/2014/main" id="{50379475-C238-704D-841A-4DA2F353BA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750" y="1770"/>
                <a:ext cx="68" cy="30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50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47" name="Line 47">
                <a:extLst>
                  <a:ext uri="{FF2B5EF4-FFF2-40B4-BE49-F238E27FC236}">
                    <a16:creationId xmlns:a16="http://schemas.microsoft.com/office/drawing/2014/main" id="{8CA29C2C-C1B4-5747-8848-50F53E542D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51" y="1802"/>
                <a:ext cx="68" cy="26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50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48" name="Rectangle 48">
                <a:extLst>
                  <a:ext uri="{FF2B5EF4-FFF2-40B4-BE49-F238E27FC236}">
                    <a16:creationId xmlns:a16="http://schemas.microsoft.com/office/drawing/2014/main" id="{D11BACE1-C0BC-864E-A7C7-AC67EECE17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59" y="1434"/>
                <a:ext cx="763" cy="136"/>
              </a:xfrm>
              <a:prstGeom prst="rect">
                <a:avLst/>
              </a:prstGeom>
              <a:noFill/>
              <a:ln w="1270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400" b="1"/>
                  <a:t>Add Student / </a:t>
                </a:r>
              </a:p>
            </p:txBody>
          </p:sp>
          <p:sp>
            <p:nvSpPr>
              <p:cNvPr id="25649" name="Rectangle 49">
                <a:extLst>
                  <a:ext uri="{FF2B5EF4-FFF2-40B4-BE49-F238E27FC236}">
                    <a16:creationId xmlns:a16="http://schemas.microsoft.com/office/drawing/2014/main" id="{FD30C56E-72CC-BB49-9D30-A41B9E6FE7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77" y="1561"/>
                <a:ext cx="704" cy="136"/>
              </a:xfrm>
              <a:prstGeom prst="rect">
                <a:avLst/>
              </a:prstGeom>
              <a:noFill/>
              <a:ln w="1270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400" b="1"/>
                  <a:t>Set count = 0</a:t>
                </a:r>
              </a:p>
            </p:txBody>
          </p:sp>
        </p:grpSp>
        <p:sp>
          <p:nvSpPr>
            <p:cNvPr id="25617" name="Rectangle 50">
              <a:extLst>
                <a:ext uri="{FF2B5EF4-FFF2-40B4-BE49-F238E27FC236}">
                  <a16:creationId xmlns:a16="http://schemas.microsoft.com/office/drawing/2014/main" id="{103598BD-C08E-0147-BD39-B652DA93AA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0" y="1236"/>
              <a:ext cx="1353" cy="136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 b="1"/>
                <a:t>Add student[ count &lt; 10 ]</a:t>
              </a:r>
            </a:p>
          </p:txBody>
        </p:sp>
        <p:grpSp>
          <p:nvGrpSpPr>
            <p:cNvPr id="25618" name="Group 51">
              <a:extLst>
                <a:ext uri="{FF2B5EF4-FFF2-40B4-BE49-F238E27FC236}">
                  <a16:creationId xmlns:a16="http://schemas.microsoft.com/office/drawing/2014/main" id="{554490B0-3F91-B040-9322-6B3543F5117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29" y="2013"/>
              <a:ext cx="903" cy="727"/>
              <a:chOff x="4029" y="2013"/>
              <a:chExt cx="903" cy="727"/>
            </a:xfrm>
          </p:grpSpPr>
          <p:sp>
            <p:nvSpPr>
              <p:cNvPr id="25641" name="Line 52">
                <a:extLst>
                  <a:ext uri="{FF2B5EF4-FFF2-40B4-BE49-F238E27FC236}">
                    <a16:creationId xmlns:a16="http://schemas.microsoft.com/office/drawing/2014/main" id="{E49CB589-A752-AD48-8B94-DBC73F0B41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035" y="2013"/>
                <a:ext cx="267" cy="727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50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42" name="Line 53">
                <a:extLst>
                  <a:ext uri="{FF2B5EF4-FFF2-40B4-BE49-F238E27FC236}">
                    <a16:creationId xmlns:a16="http://schemas.microsoft.com/office/drawing/2014/main" id="{1576E312-A8DA-5D41-8613-724232E982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033" y="2683"/>
                <a:ext cx="49" cy="55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50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43" name="Line 54">
                <a:extLst>
                  <a:ext uri="{FF2B5EF4-FFF2-40B4-BE49-F238E27FC236}">
                    <a16:creationId xmlns:a16="http://schemas.microsoft.com/office/drawing/2014/main" id="{E1E15031-B1FF-3E4F-AD63-18676C7258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029" y="2665"/>
                <a:ext cx="3" cy="74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50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44" name="Rectangle 55">
                <a:extLst>
                  <a:ext uri="{FF2B5EF4-FFF2-40B4-BE49-F238E27FC236}">
                    <a16:creationId xmlns:a16="http://schemas.microsoft.com/office/drawing/2014/main" id="{D83514AE-8740-F747-BBB7-FF91B7AB17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5" y="2331"/>
                <a:ext cx="697" cy="136"/>
              </a:xfrm>
              <a:prstGeom prst="rect">
                <a:avLst/>
              </a:prstGeom>
              <a:noFill/>
              <a:ln w="1270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400" b="1"/>
                  <a:t>[ count = 10 ]</a:t>
                </a:r>
              </a:p>
            </p:txBody>
          </p:sp>
        </p:grpSp>
        <p:grpSp>
          <p:nvGrpSpPr>
            <p:cNvPr id="25619" name="Group 56">
              <a:extLst>
                <a:ext uri="{FF2B5EF4-FFF2-40B4-BE49-F238E27FC236}">
                  <a16:creationId xmlns:a16="http://schemas.microsoft.com/office/drawing/2014/main" id="{C9DC85F8-26EE-8147-8B7D-E1951A1BA99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02" y="1896"/>
              <a:ext cx="523" cy="642"/>
              <a:chOff x="1502" y="1896"/>
              <a:chExt cx="523" cy="642"/>
            </a:xfrm>
          </p:grpSpPr>
          <p:sp>
            <p:nvSpPr>
              <p:cNvPr id="25637" name="Line 57">
                <a:extLst>
                  <a:ext uri="{FF2B5EF4-FFF2-40B4-BE49-F238E27FC236}">
                    <a16:creationId xmlns:a16="http://schemas.microsoft.com/office/drawing/2014/main" id="{EFBF2B4F-28DA-FD43-8371-40D66492C5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02" y="1896"/>
                <a:ext cx="291" cy="64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50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38" name="Line 58">
                <a:extLst>
                  <a:ext uri="{FF2B5EF4-FFF2-40B4-BE49-F238E27FC236}">
                    <a16:creationId xmlns:a16="http://schemas.microsoft.com/office/drawing/2014/main" id="{43B4B5B8-65F4-CD4F-B9E0-13971850ED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790" y="2463"/>
                <a:ext cx="1" cy="74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50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39" name="Line 59">
                <a:extLst>
                  <a:ext uri="{FF2B5EF4-FFF2-40B4-BE49-F238E27FC236}">
                    <a16:creationId xmlns:a16="http://schemas.microsoft.com/office/drawing/2014/main" id="{2FC7D177-842E-B240-8287-5276AA9278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738" y="2485"/>
                <a:ext cx="54" cy="51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50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40" name="Rectangle 60">
                <a:extLst>
                  <a:ext uri="{FF2B5EF4-FFF2-40B4-BE49-F238E27FC236}">
                    <a16:creationId xmlns:a16="http://schemas.microsoft.com/office/drawing/2014/main" id="{9808781A-99FD-DB4E-80BC-5D0F8F0B45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55" y="2089"/>
                <a:ext cx="370" cy="136"/>
              </a:xfrm>
              <a:prstGeom prst="rect">
                <a:avLst/>
              </a:prstGeom>
              <a:noFill/>
              <a:ln w="1270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400" b="1"/>
                  <a:t>Cancel</a:t>
                </a:r>
              </a:p>
            </p:txBody>
          </p:sp>
        </p:grpSp>
        <p:grpSp>
          <p:nvGrpSpPr>
            <p:cNvPr id="25620" name="Group 61">
              <a:extLst>
                <a:ext uri="{FF2B5EF4-FFF2-40B4-BE49-F238E27FC236}">
                  <a16:creationId xmlns:a16="http://schemas.microsoft.com/office/drawing/2014/main" id="{DC4B660A-9396-3C42-90A6-5D07E615789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35" y="2013"/>
              <a:ext cx="1422" cy="527"/>
              <a:chOff x="2435" y="2013"/>
              <a:chExt cx="1422" cy="527"/>
            </a:xfrm>
          </p:grpSpPr>
          <p:sp>
            <p:nvSpPr>
              <p:cNvPr id="25633" name="Line 62">
                <a:extLst>
                  <a:ext uri="{FF2B5EF4-FFF2-40B4-BE49-F238E27FC236}">
                    <a16:creationId xmlns:a16="http://schemas.microsoft.com/office/drawing/2014/main" id="{BDD320B8-DC7A-C145-9B78-2352C0B85B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437" y="2013"/>
                <a:ext cx="1420" cy="525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50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34" name="Line 63">
                <a:extLst>
                  <a:ext uri="{FF2B5EF4-FFF2-40B4-BE49-F238E27FC236}">
                    <a16:creationId xmlns:a16="http://schemas.microsoft.com/office/drawing/2014/main" id="{8906800A-56F7-A54A-8C8C-FF3B10909B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37" y="2539"/>
                <a:ext cx="74" cy="1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50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35" name="Line 64">
                <a:extLst>
                  <a:ext uri="{FF2B5EF4-FFF2-40B4-BE49-F238E27FC236}">
                    <a16:creationId xmlns:a16="http://schemas.microsoft.com/office/drawing/2014/main" id="{B421E497-DD20-CF45-9352-0871B8EE65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435" y="2485"/>
                <a:ext cx="55" cy="51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50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36" name="Rectangle 65">
                <a:extLst>
                  <a:ext uri="{FF2B5EF4-FFF2-40B4-BE49-F238E27FC236}">
                    <a16:creationId xmlns:a16="http://schemas.microsoft.com/office/drawing/2014/main" id="{0464416C-7380-014B-96EF-0A3413E9D5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39" y="2321"/>
                <a:ext cx="370" cy="136"/>
              </a:xfrm>
              <a:prstGeom prst="rect">
                <a:avLst/>
              </a:prstGeom>
              <a:noFill/>
              <a:ln w="1270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400" b="1"/>
                  <a:t>Cancel</a:t>
                </a:r>
              </a:p>
            </p:txBody>
          </p:sp>
        </p:grpSp>
        <p:grpSp>
          <p:nvGrpSpPr>
            <p:cNvPr id="25621" name="Group 66">
              <a:extLst>
                <a:ext uri="{FF2B5EF4-FFF2-40B4-BE49-F238E27FC236}">
                  <a16:creationId xmlns:a16="http://schemas.microsoft.com/office/drawing/2014/main" id="{D7CA7F74-47F2-4042-AF4D-3571B6CB1FF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74" y="2761"/>
              <a:ext cx="1037" cy="220"/>
              <a:chOff x="2474" y="2761"/>
              <a:chExt cx="1037" cy="220"/>
            </a:xfrm>
          </p:grpSpPr>
          <p:sp>
            <p:nvSpPr>
              <p:cNvPr id="25629" name="Line 67">
                <a:extLst>
                  <a:ext uri="{FF2B5EF4-FFF2-40B4-BE49-F238E27FC236}">
                    <a16:creationId xmlns:a16="http://schemas.microsoft.com/office/drawing/2014/main" id="{A412EEA8-0631-D940-95AE-79F933C7BC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474" y="2784"/>
                <a:ext cx="1037" cy="76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50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30" name="Line 68">
                <a:extLst>
                  <a:ext uri="{FF2B5EF4-FFF2-40B4-BE49-F238E27FC236}">
                    <a16:creationId xmlns:a16="http://schemas.microsoft.com/office/drawing/2014/main" id="{751B8854-F5DD-8A4B-9B34-263700DD63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475" y="2761"/>
                <a:ext cx="70" cy="2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50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31" name="Line 69">
                <a:extLst>
                  <a:ext uri="{FF2B5EF4-FFF2-40B4-BE49-F238E27FC236}">
                    <a16:creationId xmlns:a16="http://schemas.microsoft.com/office/drawing/2014/main" id="{F2F9A048-925E-A541-80CF-D0CB2A2275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76" y="2785"/>
                <a:ext cx="66" cy="33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50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32" name="Rectangle 70">
                <a:extLst>
                  <a:ext uri="{FF2B5EF4-FFF2-40B4-BE49-F238E27FC236}">
                    <a16:creationId xmlns:a16="http://schemas.microsoft.com/office/drawing/2014/main" id="{F3EF0C00-FF07-8F44-B2C4-CF996EA22F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4" y="2845"/>
                <a:ext cx="370" cy="136"/>
              </a:xfrm>
              <a:prstGeom prst="rect">
                <a:avLst/>
              </a:prstGeom>
              <a:noFill/>
              <a:ln w="1270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400" b="1"/>
                  <a:t>Cancel</a:t>
                </a:r>
              </a:p>
            </p:txBody>
          </p:sp>
        </p:grpSp>
        <p:grpSp>
          <p:nvGrpSpPr>
            <p:cNvPr id="25622" name="Group 71">
              <a:extLst>
                <a:ext uri="{FF2B5EF4-FFF2-40B4-BE49-F238E27FC236}">
                  <a16:creationId xmlns:a16="http://schemas.microsoft.com/office/drawing/2014/main" id="{739B81BA-38B5-484E-8358-6A5687D111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76" y="1392"/>
              <a:ext cx="363" cy="240"/>
              <a:chOff x="4176" y="1392"/>
              <a:chExt cx="363" cy="240"/>
            </a:xfrm>
          </p:grpSpPr>
          <p:grpSp>
            <p:nvGrpSpPr>
              <p:cNvPr id="25623" name="Group 72">
                <a:extLst>
                  <a:ext uri="{FF2B5EF4-FFF2-40B4-BE49-F238E27FC236}">
                    <a16:creationId xmlns:a16="http://schemas.microsoft.com/office/drawing/2014/main" id="{2B67635C-8D9F-5A42-A124-C68302FFB5D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482" y="1559"/>
                <a:ext cx="57" cy="68"/>
                <a:chOff x="4482" y="1559"/>
                <a:chExt cx="57" cy="68"/>
              </a:xfrm>
            </p:grpSpPr>
            <p:sp>
              <p:nvSpPr>
                <p:cNvPr id="25627" name="Line 73">
                  <a:extLst>
                    <a:ext uri="{FF2B5EF4-FFF2-40B4-BE49-F238E27FC236}">
                      <a16:creationId xmlns:a16="http://schemas.microsoft.com/office/drawing/2014/main" id="{F1C20CF1-16DB-F541-8F95-90B43A934D7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511" y="1559"/>
                  <a:ext cx="28" cy="6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50000"/>
                    </a:schemeClr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628" name="Line 74">
                  <a:extLst>
                    <a:ext uri="{FF2B5EF4-FFF2-40B4-BE49-F238E27FC236}">
                      <a16:creationId xmlns:a16="http://schemas.microsoft.com/office/drawing/2014/main" id="{60048D64-ACA7-574F-A817-9BBB204F64C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4482" y="1559"/>
                  <a:ext cx="27" cy="6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50000"/>
                    </a:schemeClr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5624" name="Line 75">
                <a:extLst>
                  <a:ext uri="{FF2B5EF4-FFF2-40B4-BE49-F238E27FC236}">
                    <a16:creationId xmlns:a16="http://schemas.microsoft.com/office/drawing/2014/main" id="{9D1865FA-605B-4B42-80C4-666A18D545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76" y="1393"/>
                <a:ext cx="0" cy="239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50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25" name="Line 76">
                <a:extLst>
                  <a:ext uri="{FF2B5EF4-FFF2-40B4-BE49-F238E27FC236}">
                    <a16:creationId xmlns:a16="http://schemas.microsoft.com/office/drawing/2014/main" id="{44D042ED-DF41-CF4F-AAC4-CBA8F7D1C3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12" y="1393"/>
                <a:ext cx="0" cy="239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50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26" name="Line 77">
                <a:extLst>
                  <a:ext uri="{FF2B5EF4-FFF2-40B4-BE49-F238E27FC236}">
                    <a16:creationId xmlns:a16="http://schemas.microsoft.com/office/drawing/2014/main" id="{4DB5EA40-441E-584D-8198-C77BBEA83B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77" y="1392"/>
                <a:ext cx="335" cy="0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50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9918649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>
            <a:extLst>
              <a:ext uri="{FF2B5EF4-FFF2-40B4-BE49-F238E27FC236}">
                <a16:creationId xmlns:a16="http://schemas.microsoft.com/office/drawing/2014/main" id="{E2875CD3-D429-8E4E-9A5E-EA7581B8D0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0936" y="328038"/>
            <a:ext cx="10972800" cy="501650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Interaction Diagrams</a:t>
            </a:r>
          </a:p>
        </p:txBody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78735EC5-F9CE-9542-8156-70E55FCC63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2011680"/>
            <a:ext cx="10972800" cy="4389437"/>
          </a:xfrm>
        </p:spPr>
        <p:txBody>
          <a:bodyPr/>
          <a:lstStyle/>
          <a:p>
            <a:pPr eaLnBrk="1" hangingPunct="1">
              <a:buClr>
                <a:schemeClr val="tx2"/>
              </a:buClr>
              <a:buFont typeface="Wingdings" pitchFamily="2" charset="2"/>
              <a:buChar char="q"/>
              <a:defRPr/>
            </a:pPr>
            <a:r>
              <a:rPr lang="en-US" altLang="en-US" sz="28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UML Specifies a number of interaction diagrams to model dynamic aspects of the system</a:t>
            </a:r>
          </a:p>
          <a:p>
            <a:pPr eaLnBrk="1" hangingPunct="1">
              <a:buClr>
                <a:schemeClr val="tx2"/>
              </a:buClr>
              <a:buFont typeface="Wingdings" pitchFamily="2" charset="2"/>
              <a:buChar char="q"/>
              <a:defRPr/>
            </a:pPr>
            <a:endParaRPr lang="en-US" altLang="en-US" sz="2800" dirty="0">
              <a:latin typeface="Times New Roman" panose="02020603050405020304" pitchFamily="18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  <a:p>
            <a:pPr eaLnBrk="1" hangingPunct="1">
              <a:buClr>
                <a:schemeClr val="tx2"/>
              </a:buClr>
              <a:buFont typeface="Wingdings" pitchFamily="2" charset="2"/>
              <a:buChar char="q"/>
              <a:defRPr/>
            </a:pPr>
            <a:r>
              <a:rPr lang="en-US" altLang="en-US" sz="28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Dynamic aspects of the system</a:t>
            </a:r>
          </a:p>
          <a:p>
            <a:pPr lvl="1"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sz="28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Messages moving among objects/classes</a:t>
            </a:r>
          </a:p>
          <a:p>
            <a:pPr lvl="1"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sz="28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Flow of control among objects</a:t>
            </a:r>
          </a:p>
          <a:p>
            <a:pPr lvl="1"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sz="28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Sequences of events</a:t>
            </a:r>
          </a:p>
          <a:p>
            <a:pPr lvl="1" eaLnBrk="1" hangingPunct="1">
              <a:defRPr/>
            </a:pP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B8BFFB2-CE8A-C141-9C0A-DE3D3B5CD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BEA4B-54C3-C743-BCB3-8C996325070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816093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13AC18-4C9D-584A-BFBF-43729DEA7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888635F3-52A1-2042-B758-A69FC1FB42C3}" type="slidenum">
              <a:rPr lang="en-US" altLang="en-US" smtClean="0">
                <a:solidFill>
                  <a:schemeClr val="tx2"/>
                </a:solidFill>
              </a:rPr>
              <a:pPr>
                <a:defRPr/>
              </a:pPr>
              <a:t>20</a:t>
            </a:fld>
            <a:endParaRPr lang="en-US" altLang="en-US" dirty="0">
              <a:solidFill>
                <a:schemeClr val="tx2"/>
              </a:solidFill>
            </a:endParaRPr>
          </a:p>
        </p:txBody>
      </p:sp>
      <p:sp>
        <p:nvSpPr>
          <p:cNvPr id="136196" name="Rectangle 4">
            <a:extLst>
              <a:ext uri="{FF2B5EF4-FFF2-40B4-BE49-F238E27FC236}">
                <a16:creationId xmlns:a16="http://schemas.microsoft.com/office/drawing/2014/main" id="{D6D19655-9FEA-F64C-AAA1-E821D831E0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327022"/>
            <a:ext cx="7772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defTabSz="1079500">
              <a:defRPr/>
            </a:pPr>
            <a:r>
              <a:rPr lang="en-US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Summary</a:t>
            </a:r>
          </a:p>
        </p:txBody>
      </p:sp>
      <p:sp>
        <p:nvSpPr>
          <p:cNvPr id="136197" name="Rectangle 5">
            <a:extLst>
              <a:ext uri="{FF2B5EF4-FFF2-40B4-BE49-F238E27FC236}">
                <a16:creationId xmlns:a16="http://schemas.microsoft.com/office/drawing/2014/main" id="{0BF1797F-5EE0-5F43-9D85-99AC1F63A7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8183" y="1526959"/>
            <a:ext cx="9712170" cy="51037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742950" lvl="1" indent="-285750">
              <a:lnSpc>
                <a:spcPct val="70000"/>
              </a:lnSpc>
              <a:buClr>
                <a:schemeClr val="tx1"/>
              </a:buClr>
              <a:defRPr/>
            </a:pPr>
            <a:endParaRPr lang="en-GB" sz="2600" dirty="0">
              <a:effectLst>
                <a:outerShdw blurRad="38100" dist="38100" dir="2700000" algn="tl">
                  <a:srgbClr val="000000"/>
                </a:outerShdw>
              </a:effectLst>
              <a:latin typeface="Times" pitchFamily="18" charset="0"/>
            </a:endParaRPr>
          </a:p>
          <a:p>
            <a:pPr marL="0" lvl="1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5000"/>
              <a:defRPr/>
            </a:pPr>
            <a:r>
              <a:rPr lang="en-GB" sz="27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Use collaboration and sequence diagrams to:</a:t>
            </a:r>
          </a:p>
          <a:p>
            <a:pPr marL="204788" lvl="1" indent="-204788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q"/>
              <a:defRPr/>
            </a:pPr>
            <a:r>
              <a:rPr lang="en-GB" sz="27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Capture the behaviour of a single use case.</a:t>
            </a:r>
          </a:p>
          <a:p>
            <a:pPr marL="204788" lvl="1" indent="-204788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q"/>
              <a:defRPr/>
            </a:pPr>
            <a:r>
              <a:rPr lang="en-GB" sz="27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Show collaborations among objects.</a:t>
            </a:r>
          </a:p>
          <a:p>
            <a:pPr marL="0" lvl="1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5000"/>
              <a:defRPr/>
            </a:pPr>
            <a:endParaRPr lang="en-GB" sz="2700" dirty="0">
              <a:latin typeface="Times New Roman" panose="02020603050405020304" pitchFamily="18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  <a:p>
            <a:pPr marL="0" lvl="1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5000"/>
              <a:defRPr/>
            </a:pPr>
            <a:r>
              <a:rPr lang="en-GB" sz="27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Use state chart diagrams to:</a:t>
            </a:r>
          </a:p>
          <a:p>
            <a:pPr marL="204788" lvl="1" indent="-204788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q"/>
              <a:defRPr/>
            </a:pPr>
            <a:r>
              <a:rPr lang="en-GB" sz="27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Describe the behaviour of an object across several use cases.</a:t>
            </a:r>
          </a:p>
          <a:p>
            <a:pPr marL="204788" lvl="1" indent="-204788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q"/>
              <a:defRPr/>
            </a:pPr>
            <a:r>
              <a:rPr lang="en-GB" sz="27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Model classes that exhibit interesting behaviour.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§"/>
              <a:defRPr/>
            </a:pPr>
            <a:endParaRPr lang="en-US" sz="2800" dirty="0"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2391229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D2E469-CF48-3745-A285-A0828BD9C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6E012412-C8B2-2C46-BB64-A6970571361C}" type="slidenum">
              <a:rPr lang="en-US" altLang="en-US" smtClean="0">
                <a:solidFill>
                  <a:schemeClr val="tx2"/>
                </a:solidFill>
              </a:rPr>
              <a:pPr>
                <a:defRPr/>
              </a:pPr>
              <a:t>21</a:t>
            </a:fld>
            <a:endParaRPr lang="en-US" altLang="en-US" dirty="0">
              <a:solidFill>
                <a:schemeClr val="tx2"/>
              </a:solidFill>
            </a:endParaRPr>
          </a:p>
        </p:txBody>
      </p:sp>
      <p:sp>
        <p:nvSpPr>
          <p:cNvPr id="179202" name="Rectangle 2">
            <a:extLst>
              <a:ext uri="{FF2B5EF4-FFF2-40B4-BE49-F238E27FC236}">
                <a16:creationId xmlns:a16="http://schemas.microsoft.com/office/drawing/2014/main" id="{51AA916D-344F-7245-819C-A709BC930588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2411446" y="504822"/>
            <a:ext cx="7793038" cy="546100"/>
          </a:xfrm>
        </p:spPr>
        <p:txBody>
          <a:bodyPr/>
          <a:lstStyle/>
          <a:p>
            <a:pPr algn="ctr" eaLnBrk="1" hangingPunct="1">
              <a:defRPr/>
            </a:pPr>
            <a:br>
              <a:rPr lang="en-US" dirty="0">
                <a:solidFill>
                  <a:schemeClr val="bg1"/>
                </a:solidFill>
              </a:rPr>
            </a:br>
            <a:r>
              <a:rPr lang="en-US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USE CASE Driven…</a:t>
            </a:r>
          </a:p>
        </p:txBody>
      </p:sp>
      <p:sp>
        <p:nvSpPr>
          <p:cNvPr id="179203" name="Rectangle 3">
            <a:extLst>
              <a:ext uri="{FF2B5EF4-FFF2-40B4-BE49-F238E27FC236}">
                <a16:creationId xmlns:a16="http://schemas.microsoft.com/office/drawing/2014/main" id="{4E46F66D-A5BF-0B4E-A4E9-F94590D99B4C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963038" y="1865199"/>
            <a:ext cx="10768519" cy="4669277"/>
          </a:xfrm>
        </p:spPr>
        <p:txBody>
          <a:bodyPr/>
          <a:lstStyle/>
          <a:p>
            <a:pPr marL="204788" lvl="1" indent="-204788">
              <a:lnSpc>
                <a:spcPct val="90000"/>
              </a:lnSpc>
              <a:buClr>
                <a:schemeClr val="tx2"/>
              </a:buClr>
              <a:buSzPct val="95000"/>
              <a:buFont typeface="Wingdings" pitchFamily="2" charset="2"/>
              <a:buChar char="q"/>
              <a:defRPr/>
            </a:pPr>
            <a:r>
              <a:rPr lang="en-US" sz="28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A use case leads to a sequence diagram.</a:t>
            </a:r>
          </a:p>
          <a:p>
            <a:pPr marL="204788" lvl="1" indent="-204788">
              <a:lnSpc>
                <a:spcPct val="90000"/>
              </a:lnSpc>
              <a:buClr>
                <a:schemeClr val="tx2"/>
              </a:buClr>
              <a:buSzPct val="95000"/>
              <a:buFont typeface="Wingdings" pitchFamily="2" charset="2"/>
              <a:buChar char="q"/>
              <a:defRPr/>
            </a:pPr>
            <a:endParaRPr lang="en-US" sz="2800" dirty="0">
              <a:latin typeface="Times New Roman" panose="02020603050405020304" pitchFamily="18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  <a:p>
            <a:pPr marL="204788" lvl="1" indent="-204788">
              <a:lnSpc>
                <a:spcPct val="90000"/>
              </a:lnSpc>
              <a:buClr>
                <a:schemeClr val="tx2"/>
              </a:buClr>
              <a:buSzPct val="95000"/>
              <a:buFont typeface="Wingdings" pitchFamily="2" charset="2"/>
              <a:buChar char="q"/>
              <a:defRPr/>
            </a:pPr>
            <a:r>
              <a:rPr lang="en-US" sz="28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The sequence diagram  is used to allocate behavior among objects mentioned in the use case.</a:t>
            </a:r>
          </a:p>
          <a:p>
            <a:pPr marL="204788" lvl="1" indent="-204788">
              <a:lnSpc>
                <a:spcPct val="90000"/>
              </a:lnSpc>
              <a:buClr>
                <a:schemeClr val="tx2"/>
              </a:buClr>
              <a:buSzPct val="95000"/>
              <a:buFont typeface="Wingdings" pitchFamily="2" charset="2"/>
              <a:buChar char="q"/>
              <a:defRPr/>
            </a:pPr>
            <a:endParaRPr lang="en-US" sz="2800" dirty="0">
              <a:latin typeface="Times New Roman" panose="02020603050405020304" pitchFamily="18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  <a:p>
            <a:pPr marL="204788" lvl="1" indent="-204788">
              <a:lnSpc>
                <a:spcPct val="90000"/>
              </a:lnSpc>
              <a:buClr>
                <a:schemeClr val="tx2"/>
              </a:buClr>
              <a:buSzPct val="95000"/>
              <a:buFont typeface="Wingdings" pitchFamily="2" charset="2"/>
              <a:buChar char="q"/>
              <a:defRPr/>
            </a:pPr>
            <a:r>
              <a:rPr lang="en-US" sz="28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This behavior becomes methods</a:t>
            </a:r>
          </a:p>
          <a:p>
            <a:pPr marL="204788" lvl="1" indent="-204788">
              <a:lnSpc>
                <a:spcPct val="90000"/>
              </a:lnSpc>
              <a:buClr>
                <a:schemeClr val="tx2"/>
              </a:buClr>
              <a:buSzPct val="95000"/>
              <a:buFont typeface="Wingdings" pitchFamily="2" charset="2"/>
              <a:buChar char="q"/>
              <a:defRPr/>
            </a:pPr>
            <a:endParaRPr lang="en-US" sz="2800" dirty="0">
              <a:latin typeface="Times New Roman" panose="02020603050405020304" pitchFamily="18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  <a:p>
            <a:pPr marL="204788" lvl="1" indent="-204788">
              <a:lnSpc>
                <a:spcPct val="90000"/>
              </a:lnSpc>
              <a:buClr>
                <a:schemeClr val="tx2"/>
              </a:buClr>
              <a:buSzPct val="95000"/>
              <a:buFont typeface="Wingdings" pitchFamily="2" charset="2"/>
              <a:buChar char="q"/>
              <a:defRPr/>
            </a:pPr>
            <a:r>
              <a:rPr lang="en-US" sz="28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These methods becomes operations on the classes</a:t>
            </a:r>
          </a:p>
        </p:txBody>
      </p:sp>
    </p:spTree>
    <p:extLst>
      <p:ext uri="{BB962C8B-B14F-4D97-AF65-F5344CB8AC3E}">
        <p14:creationId xmlns:p14="http://schemas.microsoft.com/office/powerpoint/2010/main" val="2785508282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764BC-4DF2-4543-890F-6BCA9A7C5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0AFE497C-9514-E84A-813D-7C04DE546924}" type="slidenum">
              <a:rPr lang="en-US" altLang="en-US" smtClean="0">
                <a:solidFill>
                  <a:schemeClr val="tx2"/>
                </a:solidFill>
              </a:rPr>
              <a:pPr>
                <a:defRPr/>
              </a:pPr>
              <a:t>22</a:t>
            </a:fld>
            <a:endParaRPr lang="en-US" altLang="en-US" dirty="0">
              <a:solidFill>
                <a:schemeClr val="tx2"/>
              </a:solidFill>
            </a:endParaRPr>
          </a:p>
        </p:txBody>
      </p:sp>
      <p:sp>
        <p:nvSpPr>
          <p:cNvPr id="188418" name="Rectangle 2">
            <a:extLst>
              <a:ext uri="{FF2B5EF4-FFF2-40B4-BE49-F238E27FC236}">
                <a16:creationId xmlns:a16="http://schemas.microsoft.com/office/drawing/2014/main" id="{FA68C731-EED2-314D-B24E-9EF8A6B3FE39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1840706" y="322663"/>
            <a:ext cx="8510588" cy="592140"/>
          </a:xfrm>
        </p:spPr>
        <p:txBody>
          <a:bodyPr/>
          <a:lstStyle/>
          <a:p>
            <a:pPr marL="342900" indent="-342900" algn="ctr">
              <a:spcBef>
                <a:spcPct val="20000"/>
              </a:spcBef>
              <a:buClr>
                <a:schemeClr val="hlink"/>
              </a:buClr>
              <a:defRPr/>
            </a:pPr>
            <a:r>
              <a:rPr lang="en-US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What is Next</a:t>
            </a:r>
          </a:p>
        </p:txBody>
      </p:sp>
      <p:sp>
        <p:nvSpPr>
          <p:cNvPr id="188419" name="Rectangle 3">
            <a:extLst>
              <a:ext uri="{FF2B5EF4-FFF2-40B4-BE49-F238E27FC236}">
                <a16:creationId xmlns:a16="http://schemas.microsoft.com/office/drawing/2014/main" id="{CC56C83A-7A9F-B045-9256-AF0989C9E719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1840706" y="2613586"/>
            <a:ext cx="8991600" cy="2438399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endParaRPr lang="en-US" dirty="0"/>
          </a:p>
          <a:p>
            <a:pPr marL="204788" lvl="1" indent="-204788">
              <a:lnSpc>
                <a:spcPct val="90000"/>
              </a:lnSpc>
              <a:buClr>
                <a:schemeClr val="tx2"/>
              </a:buClr>
              <a:buSzPct val="95000"/>
              <a:buFont typeface="Wingdings" pitchFamily="2" charset="2"/>
              <a:buChar char="q"/>
              <a:defRPr/>
            </a:pPr>
            <a:r>
              <a:rPr lang="en-US" sz="28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More On UML Class and Sequence Diagrams</a:t>
            </a:r>
          </a:p>
          <a:p>
            <a:pPr marL="204788" lvl="1" indent="-204788">
              <a:lnSpc>
                <a:spcPct val="90000"/>
              </a:lnSpc>
              <a:buClr>
                <a:schemeClr val="tx2"/>
              </a:buClr>
              <a:buSzPct val="95000"/>
              <a:buFont typeface="Wingdings" pitchFamily="2" charset="2"/>
              <a:buChar char="q"/>
              <a:defRPr/>
            </a:pPr>
            <a:endParaRPr lang="en-US" sz="2800" dirty="0">
              <a:latin typeface="Times New Roman" panose="02020603050405020304" pitchFamily="18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  <a:p>
            <a:pPr marL="204788" lvl="1" indent="-204788">
              <a:lnSpc>
                <a:spcPct val="90000"/>
              </a:lnSpc>
              <a:buClr>
                <a:schemeClr val="tx2"/>
              </a:buClr>
              <a:buSzPct val="95000"/>
              <a:buFont typeface="Wingdings" pitchFamily="2" charset="2"/>
              <a:buChar char="q"/>
              <a:defRPr/>
            </a:pPr>
            <a:r>
              <a:rPr lang="en-US" sz="28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Continue on the SDD &amp; Implementation</a:t>
            </a:r>
          </a:p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92521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3D1B5-E2A5-7047-ACAF-C3D43B394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700" y="3073400"/>
            <a:ext cx="9347200" cy="767588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Questions?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3D68C92-F6A5-AD4F-B6B5-937CFE5B0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BEA4B-54C3-C743-BCB3-8C996325070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829870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>
            <a:extLst>
              <a:ext uri="{FF2B5EF4-FFF2-40B4-BE49-F238E27FC236}">
                <a16:creationId xmlns:a16="http://schemas.microsoft.com/office/drawing/2014/main" id="{18AA64E9-8524-484B-B5F2-CA180227F4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17515" y="342244"/>
            <a:ext cx="8510588" cy="525463"/>
          </a:xfrm>
        </p:spPr>
        <p:txBody>
          <a:bodyPr/>
          <a:lstStyle/>
          <a:p>
            <a:pPr algn="ctr">
              <a:defRPr/>
            </a:pPr>
            <a:r>
              <a:rPr lang="en-US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Dynamic Diagram Types</a:t>
            </a:r>
          </a:p>
        </p:txBody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CB33E9B8-29BC-DA40-AB6A-3CFB03799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0105" y="1340527"/>
            <a:ext cx="11925670" cy="4919463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Clr>
                <a:schemeClr val="tx2"/>
              </a:buClr>
              <a:buFont typeface="Wingdings" pitchFamily="2" charset="2"/>
              <a:buChar char="q"/>
              <a:defRPr/>
            </a:pPr>
            <a:r>
              <a:rPr lang="en-US" altLang="en-US" sz="2700" b="1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Interaction Diagrams </a:t>
            </a:r>
            <a:r>
              <a:rPr lang="en-US" altLang="en-US" sz="27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- Set of objects or roles and the messages that can be passed among them.</a:t>
            </a:r>
          </a:p>
          <a:p>
            <a:pPr lvl="1" eaLnBrk="1" hangingPunct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en-US" sz="2700" b="1" dirty="0">
                <a:solidFill>
                  <a:schemeClr val="tx2"/>
                </a:solidFill>
                <a:ea typeface="ＭＳ Ｐゴシック" panose="020B0600070205080204" pitchFamily="34" charset="-128"/>
              </a:rPr>
              <a:t>Sequence Diagrams </a:t>
            </a:r>
            <a:r>
              <a:rPr lang="en-US" altLang="en-US" sz="2700" dirty="0">
                <a:ea typeface="ＭＳ Ｐゴシック" panose="020B0600070205080204" pitchFamily="34" charset="-128"/>
              </a:rPr>
              <a:t>- emphasize time ordering</a:t>
            </a:r>
          </a:p>
          <a:p>
            <a:pPr>
              <a:lnSpc>
                <a:spcPct val="150000"/>
              </a:lnSpc>
              <a:buClr>
                <a:schemeClr val="tx2"/>
              </a:buClr>
              <a:buFont typeface="Wingdings" pitchFamily="2" charset="2"/>
              <a:buChar char="q"/>
              <a:defRPr/>
            </a:pPr>
            <a:r>
              <a:rPr lang="en-US" altLang="en-US" sz="2700" b="1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State-chart Diagrams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en-US" sz="27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State machine consisting of states, transitions, events and activities of an object</a:t>
            </a:r>
            <a:endParaRPr lang="en-US" altLang="en-US" sz="2700" dirty="0">
              <a:solidFill>
                <a:srgbClr val="008000"/>
              </a:solidFill>
              <a:latin typeface="Times New Roman" panose="02020603050405020304" pitchFamily="18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Clr>
                <a:schemeClr val="tx2"/>
              </a:buClr>
              <a:buFont typeface="Wingdings" pitchFamily="2" charset="2"/>
              <a:buChar char="q"/>
              <a:defRPr/>
            </a:pPr>
            <a:r>
              <a:rPr lang="en-US" altLang="en-US" sz="2700" b="1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Activity Diagrams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en-US" sz="27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Emphasize and show flow of control among objects</a:t>
            </a:r>
          </a:p>
          <a:p>
            <a:pPr lvl="1" eaLnBrk="1" hangingPunct="1">
              <a:defRPr/>
            </a:pPr>
            <a:endParaRPr lang="en-US" altLang="en-US" sz="2400" dirty="0">
              <a:ea typeface="ＭＳ Ｐゴシック" panose="020B0600070205080204" pitchFamily="34" charset="-128"/>
            </a:endParaRPr>
          </a:p>
          <a:p>
            <a:pPr eaLnBrk="1" hangingPunct="1">
              <a:defRPr/>
            </a:pPr>
            <a:endParaRPr lang="en-US" altLang="en-US" sz="2800" dirty="0">
              <a:ea typeface="ＭＳ Ｐゴシック" panose="020B0600070205080204" pitchFamily="34" charset="-128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A89472D-B1C8-7C4E-9A3D-9BEDD32F8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BEA4B-54C3-C743-BCB3-8C996325070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834234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A138C3F3-1951-0B4E-8D58-E3B954A33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4560" y="481368"/>
            <a:ext cx="7683500" cy="514350"/>
          </a:xfrm>
        </p:spPr>
        <p:txBody>
          <a:bodyPr/>
          <a:lstStyle/>
          <a:p>
            <a:pPr algn="ctr">
              <a:defRPr/>
            </a:pPr>
            <a:r>
              <a:rPr lang="en-US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Sequence Diagrams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1EEEB-B84A-414E-BC51-8286A851CF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11680"/>
            <a:ext cx="10972800" cy="4389437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  <a:buClr>
                <a:schemeClr val="tx2"/>
              </a:buClr>
              <a:buFont typeface="Wingdings" pitchFamily="2" charset="2"/>
              <a:buChar char="q"/>
              <a:defRPr/>
            </a:pPr>
            <a:r>
              <a:rPr lang="en-US" sz="28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Describe the flow of messages, events, actions between objects</a:t>
            </a:r>
          </a:p>
          <a:p>
            <a:pPr eaLnBrk="1" hangingPunct="1">
              <a:lnSpc>
                <a:spcPct val="90000"/>
              </a:lnSpc>
              <a:buClr>
                <a:schemeClr val="tx2"/>
              </a:buClr>
              <a:buFont typeface="Wingdings" pitchFamily="2" charset="2"/>
              <a:buChar char="q"/>
              <a:defRPr/>
            </a:pPr>
            <a:endParaRPr lang="en-US" sz="2800" dirty="0">
              <a:latin typeface="Times New Roman" panose="02020603050405020304" pitchFamily="18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Clr>
                <a:schemeClr val="tx2"/>
              </a:buClr>
              <a:buFont typeface="Wingdings" pitchFamily="2" charset="2"/>
              <a:buChar char="q"/>
              <a:defRPr/>
            </a:pPr>
            <a:r>
              <a:rPr lang="en-US" sz="28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Show concurrent processes and activations</a:t>
            </a:r>
            <a:br>
              <a:rPr lang="en-US" sz="28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</a:br>
            <a:endParaRPr lang="en-US" sz="2800" dirty="0">
              <a:latin typeface="Times New Roman" panose="02020603050405020304" pitchFamily="18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Clr>
                <a:schemeClr val="tx2"/>
              </a:buClr>
              <a:buFont typeface="Wingdings" pitchFamily="2" charset="2"/>
              <a:buChar char="q"/>
              <a:defRPr/>
            </a:pPr>
            <a:r>
              <a:rPr lang="en-US" sz="28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Show time sequences that are not easily depicted in other diagrams</a:t>
            </a:r>
            <a:br>
              <a:rPr lang="en-US" sz="28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</a:br>
            <a:endParaRPr lang="en-US" sz="2800" dirty="0">
              <a:latin typeface="Times New Roman" panose="02020603050405020304" pitchFamily="18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Clr>
                <a:schemeClr val="tx2"/>
              </a:buClr>
              <a:buFont typeface="Wingdings" pitchFamily="2" charset="2"/>
              <a:buChar char="q"/>
              <a:defRPr/>
            </a:pPr>
            <a:r>
              <a:rPr lang="en-US" sz="28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Typically used during design to document and understand the logical flow of the  system</a:t>
            </a:r>
            <a:br>
              <a:rPr lang="en-US" sz="28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</a:br>
            <a:endParaRPr lang="en-US" sz="2800" dirty="0">
              <a:latin typeface="Times New Roman" panose="02020603050405020304" pitchFamily="18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8F3C013-F02A-AA44-BFAF-6EA498592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BEA4B-54C3-C743-BCB3-8C9963250707}" type="slidenum">
              <a:rPr lang="en-US" smtClean="0"/>
              <a:t>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B41A40-4382-9943-A91A-00B984BF737D}"/>
              </a:ext>
            </a:extLst>
          </p:cNvPr>
          <p:cNvSpPr txBox="1"/>
          <p:nvPr/>
        </p:nvSpPr>
        <p:spPr>
          <a:xfrm>
            <a:off x="8091524" y="6007300"/>
            <a:ext cx="2474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[Continued…]</a:t>
            </a:r>
          </a:p>
        </p:txBody>
      </p:sp>
    </p:spTree>
    <p:extLst>
      <p:ext uri="{BB962C8B-B14F-4D97-AF65-F5344CB8AC3E}">
        <p14:creationId xmlns:p14="http://schemas.microsoft.com/office/powerpoint/2010/main" val="4203503886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lide Number Placeholder 4">
            <a:extLst>
              <a:ext uri="{FF2B5EF4-FFF2-40B4-BE49-F238E27FC236}">
                <a16:creationId xmlns:a16="http://schemas.microsoft.com/office/drawing/2014/main" id="{0DA5F91A-654A-3D4E-BCBB-7C743E083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6BF4D14E-7B23-834C-B51C-73FCDC821CCD}" type="slidenum">
              <a:rPr lang="en-US" altLang="en-US" smtClean="0">
                <a:solidFill>
                  <a:schemeClr val="tx2"/>
                </a:solidFill>
              </a:rPr>
              <a:pPr>
                <a:defRPr/>
              </a:pPr>
              <a:t>5</a:t>
            </a:fld>
            <a:endParaRPr lang="en-US" altLang="en-US" dirty="0">
              <a:solidFill>
                <a:schemeClr val="tx2"/>
              </a:solidFill>
            </a:endParaRPr>
          </a:p>
        </p:txBody>
      </p:sp>
      <p:sp>
        <p:nvSpPr>
          <p:cNvPr id="126978" name="Rectangle 2">
            <a:extLst>
              <a:ext uri="{FF2B5EF4-FFF2-40B4-BE49-F238E27FC236}">
                <a16:creationId xmlns:a16="http://schemas.microsoft.com/office/drawing/2014/main" id="{44E2A7F8-6141-F846-9D4C-49B3E5E66D37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1828800" y="367049"/>
            <a:ext cx="7793037" cy="571500"/>
          </a:xfrm>
        </p:spPr>
        <p:txBody>
          <a:bodyPr>
            <a:noAutofit/>
          </a:bodyPr>
          <a:lstStyle/>
          <a:p>
            <a:pPr algn="ctr">
              <a:defRPr/>
            </a:pPr>
            <a:r>
              <a:rPr lang="en-US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Sequence Diagram Basics</a:t>
            </a:r>
          </a:p>
        </p:txBody>
      </p:sp>
      <p:sp>
        <p:nvSpPr>
          <p:cNvPr id="11269" name="Rectangle 4">
            <a:extLst>
              <a:ext uri="{FF2B5EF4-FFF2-40B4-BE49-F238E27FC236}">
                <a16:creationId xmlns:a16="http://schemas.microsoft.com/office/drawing/2014/main" id="{0175FC96-19EE-E24D-A3AF-ECD08AB508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1905000"/>
            <a:ext cx="1219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2400">
                <a:latin typeface="Times" pitchFamily="2" charset="0"/>
              </a:rPr>
              <a:t>Object 1</a:t>
            </a:r>
          </a:p>
        </p:txBody>
      </p:sp>
      <p:sp>
        <p:nvSpPr>
          <p:cNvPr id="11270" name="Rectangle 5">
            <a:extLst>
              <a:ext uri="{FF2B5EF4-FFF2-40B4-BE49-F238E27FC236}">
                <a16:creationId xmlns:a16="http://schemas.microsoft.com/office/drawing/2014/main" id="{CD8241D9-4469-B24A-BF98-73CA52C16A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1905000"/>
            <a:ext cx="1219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2400">
                <a:latin typeface="Times" pitchFamily="2" charset="0"/>
              </a:rPr>
              <a:t>Object 2</a:t>
            </a:r>
          </a:p>
        </p:txBody>
      </p:sp>
      <p:sp>
        <p:nvSpPr>
          <p:cNvPr id="11271" name="Rectangle 6">
            <a:extLst>
              <a:ext uri="{FF2B5EF4-FFF2-40B4-BE49-F238E27FC236}">
                <a16:creationId xmlns:a16="http://schemas.microsoft.com/office/drawing/2014/main" id="{F90E8DE6-7289-A840-B1C4-B6F9A539B0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1905000"/>
            <a:ext cx="1219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2400">
                <a:latin typeface="Times" pitchFamily="2" charset="0"/>
              </a:rPr>
              <a:t>Object 3</a:t>
            </a:r>
          </a:p>
        </p:txBody>
      </p:sp>
      <p:sp>
        <p:nvSpPr>
          <p:cNvPr id="11272" name="Line 7">
            <a:extLst>
              <a:ext uri="{FF2B5EF4-FFF2-40B4-BE49-F238E27FC236}">
                <a16:creationId xmlns:a16="http://schemas.microsoft.com/office/drawing/2014/main" id="{4E901003-2EB7-BA4E-B999-A82F74F69D00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2438400"/>
            <a:ext cx="0" cy="373380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3" name="Line 8">
            <a:extLst>
              <a:ext uri="{FF2B5EF4-FFF2-40B4-BE49-F238E27FC236}">
                <a16:creationId xmlns:a16="http://schemas.microsoft.com/office/drawing/2014/main" id="{D0613291-EF10-1A43-AF2E-59104F8F4B0F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0200" y="2438400"/>
            <a:ext cx="0" cy="373380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" name="Line 9">
            <a:extLst>
              <a:ext uri="{FF2B5EF4-FFF2-40B4-BE49-F238E27FC236}">
                <a16:creationId xmlns:a16="http://schemas.microsoft.com/office/drawing/2014/main" id="{F3A691F1-A80D-E64C-A3F3-EB89546F2FDC}"/>
              </a:ext>
            </a:extLst>
          </p:cNvPr>
          <p:cNvSpPr>
            <a:spLocks noChangeShapeType="1"/>
          </p:cNvSpPr>
          <p:nvPr/>
        </p:nvSpPr>
        <p:spPr bwMode="auto">
          <a:xfrm>
            <a:off x="7391400" y="2438400"/>
            <a:ext cx="0" cy="373380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5" name="Rectangle 10">
            <a:extLst>
              <a:ext uri="{FF2B5EF4-FFF2-40B4-BE49-F238E27FC236}">
                <a16:creationId xmlns:a16="http://schemas.microsoft.com/office/drawing/2014/main" id="{DF9CABB2-12F1-5149-9205-BE2BFF23CE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2590800"/>
            <a:ext cx="152400" cy="3124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1800"/>
          </a:p>
        </p:txBody>
      </p:sp>
      <p:sp>
        <p:nvSpPr>
          <p:cNvPr id="11276" name="Text Box 11">
            <a:extLst>
              <a:ext uri="{FF2B5EF4-FFF2-40B4-BE49-F238E27FC236}">
                <a16:creationId xmlns:a16="http://schemas.microsoft.com/office/drawing/2014/main" id="{203AC57A-D5C9-2940-912A-8FB5C08242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4213" y="5778500"/>
            <a:ext cx="404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400">
                <a:latin typeface="Times" pitchFamily="2" charset="0"/>
              </a:rPr>
              <a:t>X</a:t>
            </a:r>
          </a:p>
        </p:txBody>
      </p:sp>
      <p:sp>
        <p:nvSpPr>
          <p:cNvPr id="11277" name="Line 14">
            <a:extLst>
              <a:ext uri="{FF2B5EF4-FFF2-40B4-BE49-F238E27FC236}">
                <a16:creationId xmlns:a16="http://schemas.microsoft.com/office/drawing/2014/main" id="{DE64BDB4-FF71-1F4A-81A5-08323640B883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5200" y="28194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8" name="Text Box 15">
            <a:extLst>
              <a:ext uri="{FF2B5EF4-FFF2-40B4-BE49-F238E27FC236}">
                <a16:creationId xmlns:a16="http://schemas.microsoft.com/office/drawing/2014/main" id="{CED57B0F-0117-614F-9600-0A0A2FBFC3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2895601"/>
            <a:ext cx="984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Times" pitchFamily="2" charset="0"/>
              </a:rPr>
              <a:t>Message</a:t>
            </a:r>
            <a:endParaRPr lang="en-US" altLang="en-US" sz="2400">
              <a:latin typeface="Times" pitchFamily="2" charset="0"/>
            </a:endParaRPr>
          </a:p>
        </p:txBody>
      </p:sp>
      <p:sp>
        <p:nvSpPr>
          <p:cNvPr id="11279" name="Rectangle 16">
            <a:extLst>
              <a:ext uri="{FF2B5EF4-FFF2-40B4-BE49-F238E27FC236}">
                <a16:creationId xmlns:a16="http://schemas.microsoft.com/office/drawing/2014/main" id="{1DD038F9-238C-C442-AC3E-C834FC8F6B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2819400"/>
            <a:ext cx="152400" cy="2514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1800"/>
          </a:p>
        </p:txBody>
      </p:sp>
      <p:sp>
        <p:nvSpPr>
          <p:cNvPr id="11280" name="Rectangle 17">
            <a:extLst>
              <a:ext uri="{FF2B5EF4-FFF2-40B4-BE49-F238E27FC236}">
                <a16:creationId xmlns:a16="http://schemas.microsoft.com/office/drawing/2014/main" id="{0AD2FC70-148D-FD49-A7B4-A73237C06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3048000"/>
            <a:ext cx="152400" cy="1371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1800"/>
          </a:p>
        </p:txBody>
      </p:sp>
      <p:sp>
        <p:nvSpPr>
          <p:cNvPr id="11281" name="Line 18">
            <a:extLst>
              <a:ext uri="{FF2B5EF4-FFF2-40B4-BE49-F238E27FC236}">
                <a16:creationId xmlns:a16="http://schemas.microsoft.com/office/drawing/2014/main" id="{545CE571-8223-E44B-A71B-5F99113F451F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30480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82" name="Text Box 19">
            <a:extLst>
              <a:ext uri="{FF2B5EF4-FFF2-40B4-BE49-F238E27FC236}">
                <a16:creationId xmlns:a16="http://schemas.microsoft.com/office/drawing/2014/main" id="{5B2152EB-1378-4941-967C-01F8BEA635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5638801"/>
            <a:ext cx="908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Times" pitchFamily="2" charset="0"/>
              </a:rPr>
              <a:t>Lifeline</a:t>
            </a:r>
            <a:endParaRPr lang="en-US" altLang="en-US" sz="2400">
              <a:latin typeface="Times" pitchFamily="2" charset="0"/>
            </a:endParaRPr>
          </a:p>
        </p:txBody>
      </p:sp>
      <p:sp>
        <p:nvSpPr>
          <p:cNvPr id="11283" name="Rectangle 21">
            <a:extLst>
              <a:ext uri="{FF2B5EF4-FFF2-40B4-BE49-F238E27FC236}">
                <a16:creationId xmlns:a16="http://schemas.microsoft.com/office/drawing/2014/main" id="{F0BFF165-3B83-9D49-A7EE-3B5F7C9EE6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3505200"/>
            <a:ext cx="1524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1800"/>
          </a:p>
        </p:txBody>
      </p:sp>
      <p:cxnSp>
        <p:nvCxnSpPr>
          <p:cNvPr id="11284" name="AutoShape 22">
            <a:extLst>
              <a:ext uri="{FF2B5EF4-FFF2-40B4-BE49-F238E27FC236}">
                <a16:creationId xmlns:a16="http://schemas.microsoft.com/office/drawing/2014/main" id="{6EE16A66-7C19-9241-906E-93F448C201DF}"/>
              </a:ext>
            </a:extLst>
          </p:cNvPr>
          <p:cNvCxnSpPr>
            <a:cxnSpLocks noChangeShapeType="1"/>
            <a:stCxn id="11280" idx="0"/>
            <a:endCxn id="11283" idx="3"/>
          </p:cNvCxnSpPr>
          <p:nvPr/>
        </p:nvCxnSpPr>
        <p:spPr bwMode="auto">
          <a:xfrm rot="5400000" flipV="1">
            <a:off x="7067550" y="3371850"/>
            <a:ext cx="800100" cy="152400"/>
          </a:xfrm>
          <a:prstGeom prst="bentConnector4">
            <a:avLst>
              <a:gd name="adj1" fmla="val 1190"/>
              <a:gd name="adj2" fmla="val 2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285" name="Text Box 23">
            <a:extLst>
              <a:ext uri="{FF2B5EF4-FFF2-40B4-BE49-F238E27FC236}">
                <a16:creationId xmlns:a16="http://schemas.microsoft.com/office/drawing/2014/main" id="{2BBC7E5A-0850-804D-B1F8-2990360263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8600" y="3200401"/>
            <a:ext cx="1009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Times" pitchFamily="2" charset="0"/>
              </a:rPr>
              <a:t>Self-Call</a:t>
            </a:r>
            <a:endParaRPr lang="en-US" altLang="en-US" sz="2400">
              <a:latin typeface="Times" pitchFamily="2" charset="0"/>
            </a:endParaRPr>
          </a:p>
        </p:txBody>
      </p:sp>
      <p:sp>
        <p:nvSpPr>
          <p:cNvPr id="11286" name="Line 25">
            <a:extLst>
              <a:ext uri="{FF2B5EF4-FFF2-40B4-BE49-F238E27FC236}">
                <a16:creationId xmlns:a16="http://schemas.microsoft.com/office/drawing/2014/main" id="{F3E0C79C-E6CC-7E4A-AE87-DEA272936F3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05200" y="51054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87" name="Text Box 26">
            <a:extLst>
              <a:ext uri="{FF2B5EF4-FFF2-40B4-BE49-F238E27FC236}">
                <a16:creationId xmlns:a16="http://schemas.microsoft.com/office/drawing/2014/main" id="{07C2AEA8-074C-7640-876F-9F996F2344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4724401"/>
            <a:ext cx="806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Times" pitchFamily="2" charset="0"/>
              </a:rPr>
              <a:t>Return</a:t>
            </a:r>
            <a:endParaRPr lang="en-US" altLang="en-US" sz="2400">
              <a:latin typeface="Times" pitchFamily="2" charset="0"/>
            </a:endParaRPr>
          </a:p>
        </p:txBody>
      </p:sp>
      <p:sp>
        <p:nvSpPr>
          <p:cNvPr id="11288" name="Text Box 27">
            <a:extLst>
              <a:ext uri="{FF2B5EF4-FFF2-40B4-BE49-F238E27FC236}">
                <a16:creationId xmlns:a16="http://schemas.microsoft.com/office/drawing/2014/main" id="{D4814F90-286D-E74E-A972-687C3BEB34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5791201"/>
            <a:ext cx="971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Times" pitchFamily="2" charset="0"/>
              </a:rPr>
              <a:t>Deletion</a:t>
            </a:r>
            <a:endParaRPr lang="en-US" altLang="en-US" sz="2400">
              <a:latin typeface="Times" pitchFamily="2" charset="0"/>
            </a:endParaRPr>
          </a:p>
        </p:txBody>
      </p:sp>
      <p:sp>
        <p:nvSpPr>
          <p:cNvPr id="11289" name="Text Box 28">
            <a:extLst>
              <a:ext uri="{FF2B5EF4-FFF2-40B4-BE49-F238E27FC236}">
                <a16:creationId xmlns:a16="http://schemas.microsoft.com/office/drawing/2014/main" id="{ED7DE0A1-C028-6A49-AF88-B310764B16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3810001"/>
            <a:ext cx="15875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Times" pitchFamily="2" charset="0"/>
              </a:rPr>
              <a:t>Activation Box</a:t>
            </a:r>
            <a:endParaRPr lang="en-US" altLang="en-US" sz="2400">
              <a:latin typeface="Times" pitchFamily="2" charset="0"/>
            </a:endParaRPr>
          </a:p>
        </p:txBody>
      </p:sp>
      <p:sp>
        <p:nvSpPr>
          <p:cNvPr id="11290" name="Text Box 29">
            <a:extLst>
              <a:ext uri="{FF2B5EF4-FFF2-40B4-BE49-F238E27FC236}">
                <a16:creationId xmlns:a16="http://schemas.microsoft.com/office/drawing/2014/main" id="{BA708E09-7663-3C48-B440-D8C0667442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2514600"/>
            <a:ext cx="10112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600">
                <a:latin typeface="Times" pitchFamily="2" charset="0"/>
              </a:rPr>
              <a:t>message()</a:t>
            </a:r>
            <a:endParaRPr lang="en-US" altLang="en-US" sz="2400">
              <a:latin typeface="Times" pitchFamily="2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638EC69-0B51-4349-B467-27640DCF83C0}"/>
              </a:ext>
            </a:extLst>
          </p:cNvPr>
          <p:cNvSpPr txBox="1"/>
          <p:nvPr/>
        </p:nvSpPr>
        <p:spPr>
          <a:xfrm>
            <a:off x="8384399" y="5987534"/>
            <a:ext cx="2474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[Continued…]</a:t>
            </a:r>
          </a:p>
        </p:txBody>
      </p:sp>
    </p:spTree>
    <p:extLst>
      <p:ext uri="{BB962C8B-B14F-4D97-AF65-F5344CB8AC3E}">
        <p14:creationId xmlns:p14="http://schemas.microsoft.com/office/powerpoint/2010/main" val="812697863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>
            <a:extLst>
              <a:ext uri="{FF2B5EF4-FFF2-40B4-BE49-F238E27FC236}">
                <a16:creationId xmlns:a16="http://schemas.microsoft.com/office/drawing/2014/main" id="{BEE79731-0071-BF40-A5A6-057BB3285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0" y="307340"/>
            <a:ext cx="10972800" cy="552450"/>
          </a:xfrm>
        </p:spPr>
        <p:txBody>
          <a:bodyPr/>
          <a:lstStyle/>
          <a:p>
            <a:pPr algn="ctr">
              <a:defRPr/>
            </a:pPr>
            <a:r>
              <a:rPr lang="en-US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Sequence Diagram Rules</a:t>
            </a:r>
          </a:p>
        </p:txBody>
      </p:sp>
      <p:sp>
        <p:nvSpPr>
          <p:cNvPr id="43011" name="Content Placeholder 2">
            <a:extLst>
              <a:ext uri="{FF2B5EF4-FFF2-40B4-BE49-F238E27FC236}">
                <a16:creationId xmlns:a16="http://schemas.microsoft.com/office/drawing/2014/main" id="{D468AEB1-6FAF-2242-BC42-5302BE6C02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37360"/>
            <a:ext cx="10998200" cy="4800600"/>
          </a:xfrm>
        </p:spPr>
        <p:txBody>
          <a:bodyPr/>
          <a:lstStyle/>
          <a:p>
            <a:pPr>
              <a:lnSpc>
                <a:spcPct val="90000"/>
              </a:lnSpc>
              <a:buClr>
                <a:schemeClr val="tx2"/>
              </a:buClr>
              <a:buFont typeface="Wingdings" pitchFamily="2" charset="2"/>
              <a:buChar char="q"/>
              <a:defRPr/>
            </a:pPr>
            <a:r>
              <a:rPr lang="en-US" altLang="en-US" sz="28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Options ,loops, and alt/else 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US" altLang="en-US" sz="28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These constructs complicate a diagram and make them hard to read/interpret. 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US" altLang="en-US" sz="28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Often it is better to create multiple simple diagrams </a:t>
            </a:r>
          </a:p>
          <a:p>
            <a:pPr lvl="1">
              <a:defRPr/>
            </a:pPr>
            <a:endParaRPr lang="en-US" altLang="en-US" sz="24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  <a:buClr>
                <a:schemeClr val="tx2"/>
              </a:buClr>
              <a:buFont typeface="Wingdings" pitchFamily="2" charset="2"/>
              <a:buChar char="q"/>
              <a:defRPr/>
            </a:pPr>
            <a:r>
              <a:rPr lang="en-US" altLang="en-US" sz="28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Create sequence diagrams for use cases when it helps clarify and visualize a complex flow </a:t>
            </a:r>
          </a:p>
          <a:p>
            <a:pPr>
              <a:defRPr/>
            </a:pPr>
            <a:endParaRPr lang="en-US" altLang="en-US" sz="2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  <a:buClr>
                <a:schemeClr val="tx2"/>
              </a:buClr>
              <a:buFont typeface="Wingdings" pitchFamily="2" charset="2"/>
              <a:buChar char="q"/>
              <a:defRPr/>
            </a:pPr>
            <a:r>
              <a:rPr lang="en-US" altLang="en-US" sz="28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Remember: the goal of UML is communication and understanding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9F4BC20-8355-8A4A-A84A-E3873BF42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BEA4B-54C3-C743-BCB3-8C9963250707}" type="slidenum">
              <a:rPr lang="en-US" smtClean="0"/>
              <a:t>6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2CF986-E595-8240-8EFA-9AD49D61F6BD}"/>
              </a:ext>
            </a:extLst>
          </p:cNvPr>
          <p:cNvSpPr txBox="1"/>
          <p:nvPr/>
        </p:nvSpPr>
        <p:spPr>
          <a:xfrm>
            <a:off x="8599524" y="6181328"/>
            <a:ext cx="2474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[Continued…]</a:t>
            </a:r>
          </a:p>
        </p:txBody>
      </p:sp>
    </p:spTree>
    <p:extLst>
      <p:ext uri="{BB962C8B-B14F-4D97-AF65-F5344CB8AC3E}">
        <p14:creationId xmlns:p14="http://schemas.microsoft.com/office/powerpoint/2010/main" val="3979199741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E94327-890B-7C4F-9A3C-B0C15B8DB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6400" y="6356353"/>
            <a:ext cx="101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08DBA8E1-24C1-5D41-98EB-3D697350B83A}" type="slidenum">
              <a:rPr lang="en-US" altLang="en-US" smtClean="0">
                <a:solidFill>
                  <a:schemeClr val="tx2"/>
                </a:solidFill>
              </a:rPr>
              <a:pPr>
                <a:defRPr/>
              </a:pPr>
              <a:t>7</a:t>
            </a:fld>
            <a:endParaRPr lang="en-US" altLang="en-US" dirty="0">
              <a:solidFill>
                <a:schemeClr val="tx2"/>
              </a:solidFill>
            </a:endParaRPr>
          </a:p>
        </p:txBody>
      </p:sp>
      <p:sp>
        <p:nvSpPr>
          <p:cNvPr id="132098" name="Rectangle 2">
            <a:extLst>
              <a:ext uri="{FF2B5EF4-FFF2-40B4-BE49-F238E27FC236}">
                <a16:creationId xmlns:a16="http://schemas.microsoft.com/office/drawing/2014/main" id="{39F29F5E-768A-3444-B784-72F5A6C77A1D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2355817" y="403224"/>
            <a:ext cx="7793037" cy="406400"/>
          </a:xfrm>
        </p:spPr>
        <p:txBody>
          <a:bodyPr/>
          <a:lstStyle/>
          <a:p>
            <a:pPr algn="ctr">
              <a:defRPr/>
            </a:pPr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Sequence Diagram</a:t>
            </a:r>
          </a:p>
        </p:txBody>
      </p:sp>
      <p:sp>
        <p:nvSpPr>
          <p:cNvPr id="132099" name="Rectangle 3">
            <a:extLst>
              <a:ext uri="{FF2B5EF4-FFF2-40B4-BE49-F238E27FC236}">
                <a16:creationId xmlns:a16="http://schemas.microsoft.com/office/drawing/2014/main" id="{0D8B1FC9-80A7-BA4E-B70E-8C0B690613B4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457200" y="1539878"/>
            <a:ext cx="8991600" cy="4111622"/>
          </a:xfrm>
        </p:spPr>
        <p:txBody>
          <a:bodyPr/>
          <a:lstStyle/>
          <a:p>
            <a:pPr>
              <a:lnSpc>
                <a:spcPct val="90000"/>
              </a:lnSpc>
              <a:buClr>
                <a:schemeClr val="tx2"/>
              </a:buClr>
              <a:buFont typeface="Wingdings" pitchFamily="2" charset="2"/>
              <a:buChar char="q"/>
              <a:defRPr/>
            </a:pPr>
            <a:r>
              <a:rPr lang="en-US" sz="28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A sequence diagram provides a detailed view of a use case. </a:t>
            </a:r>
          </a:p>
          <a:p>
            <a:pPr>
              <a:lnSpc>
                <a:spcPct val="90000"/>
              </a:lnSpc>
              <a:buClr>
                <a:schemeClr val="tx2"/>
              </a:buClr>
              <a:buFont typeface="Wingdings" pitchFamily="2" charset="2"/>
              <a:buChar char="q"/>
              <a:defRPr/>
            </a:pPr>
            <a:endParaRPr lang="en-US" sz="2800" dirty="0">
              <a:latin typeface="Times New Roman" panose="02020603050405020304" pitchFamily="18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Clr>
                <a:schemeClr val="tx2"/>
              </a:buClr>
              <a:buFont typeface="Wingdings" pitchFamily="2" charset="2"/>
              <a:buChar char="q"/>
              <a:defRPr/>
            </a:pPr>
            <a:r>
              <a:rPr lang="en-US" sz="28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It shows an interaction arranged in a sequence over time.</a:t>
            </a:r>
          </a:p>
          <a:p>
            <a:pPr>
              <a:lnSpc>
                <a:spcPct val="90000"/>
              </a:lnSpc>
              <a:buClr>
                <a:schemeClr val="tx2"/>
              </a:buClr>
              <a:buFont typeface="Wingdings" pitchFamily="2" charset="2"/>
              <a:buChar char="q"/>
              <a:defRPr/>
            </a:pPr>
            <a:endParaRPr lang="en-US" sz="2800" dirty="0">
              <a:latin typeface="Times New Roman" panose="02020603050405020304" pitchFamily="18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Clr>
                <a:schemeClr val="tx2"/>
              </a:buClr>
              <a:buFont typeface="Wingdings" pitchFamily="2" charset="2"/>
              <a:buChar char="q"/>
              <a:defRPr/>
            </a:pPr>
            <a:r>
              <a:rPr lang="en-US" sz="28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It helps document the flow within the application.</a:t>
            </a:r>
          </a:p>
          <a:p>
            <a:pPr>
              <a:lnSpc>
                <a:spcPct val="90000"/>
              </a:lnSpc>
              <a:buClr>
                <a:schemeClr val="tx2"/>
              </a:buClr>
              <a:buFont typeface="Wingdings" pitchFamily="2" charset="2"/>
              <a:buChar char="q"/>
              <a:defRPr/>
            </a:pPr>
            <a:endParaRPr lang="en-US" sz="2800" dirty="0">
              <a:latin typeface="Times New Roman" panose="02020603050405020304" pitchFamily="18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Clr>
                <a:schemeClr val="tx2"/>
              </a:buClr>
              <a:buFont typeface="Wingdings" pitchFamily="2" charset="2"/>
              <a:buChar char="q"/>
              <a:defRPr/>
            </a:pPr>
            <a:r>
              <a:rPr lang="en-US" sz="28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In a comprehensive software system, the sequence diagram can be quite detailed, and can include thousands of messages.</a:t>
            </a:r>
          </a:p>
          <a:p>
            <a:pPr eaLnBrk="1" hangingPunct="1">
              <a:defRPr/>
            </a:pPr>
            <a:endParaRPr lang="en-US" sz="31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B716FF-D43A-5940-8E8A-F4CB8DAEF997}"/>
              </a:ext>
            </a:extLst>
          </p:cNvPr>
          <p:cNvSpPr txBox="1"/>
          <p:nvPr/>
        </p:nvSpPr>
        <p:spPr>
          <a:xfrm>
            <a:off x="8734722" y="6169583"/>
            <a:ext cx="2474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[Continued…]</a:t>
            </a:r>
          </a:p>
        </p:txBody>
      </p:sp>
    </p:spTree>
    <p:extLst>
      <p:ext uri="{BB962C8B-B14F-4D97-AF65-F5344CB8AC3E}">
        <p14:creationId xmlns:p14="http://schemas.microsoft.com/office/powerpoint/2010/main" val="3501752541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891676-52F9-9440-A66E-C2F5EAF37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6400" y="6356353"/>
            <a:ext cx="101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0DF152A0-0DBE-6347-BB20-60EBF22C2E5E}" type="slidenum">
              <a:rPr lang="en-US" altLang="en-US" smtClean="0">
                <a:solidFill>
                  <a:schemeClr val="tx2"/>
                </a:solidFill>
              </a:rPr>
              <a:pPr>
                <a:defRPr/>
              </a:pPr>
              <a:t>8</a:t>
            </a:fld>
            <a:endParaRPr lang="en-US" altLang="en-US" dirty="0">
              <a:solidFill>
                <a:schemeClr val="tx2"/>
              </a:solidFill>
            </a:endParaRPr>
          </a:p>
        </p:txBody>
      </p:sp>
      <p:sp>
        <p:nvSpPr>
          <p:cNvPr id="134148" name="Rectangle 4">
            <a:extLst>
              <a:ext uri="{FF2B5EF4-FFF2-40B4-BE49-F238E27FC236}">
                <a16:creationId xmlns:a16="http://schemas.microsoft.com/office/drawing/2014/main" id="{6AED1BF4-BC2B-2749-8017-01888AD3C5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501947"/>
            <a:ext cx="876300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Elements of the Sequence Diagram </a:t>
            </a:r>
          </a:p>
        </p:txBody>
      </p:sp>
      <p:sp>
        <p:nvSpPr>
          <p:cNvPr id="134149" name="Rectangle 5">
            <a:extLst>
              <a:ext uri="{FF2B5EF4-FFF2-40B4-BE49-F238E27FC236}">
                <a16:creationId xmlns:a16="http://schemas.microsoft.com/office/drawing/2014/main" id="{9D138F47-F148-9846-A9C8-3335F8D840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645920"/>
            <a:ext cx="10109200" cy="486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204788" indent="-204788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q"/>
              <a:defRPr/>
            </a:pPr>
            <a:r>
              <a:rPr lang="en-US" sz="28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Objects appear along the top margin</a:t>
            </a:r>
          </a:p>
          <a:p>
            <a:pPr marL="204788" indent="-204788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q"/>
              <a:defRPr/>
            </a:pPr>
            <a:endParaRPr lang="en-US" sz="2800" dirty="0">
              <a:latin typeface="Times New Roman" panose="02020603050405020304" pitchFamily="18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  <a:p>
            <a:pPr marL="204788" indent="-204788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q"/>
              <a:defRPr/>
            </a:pPr>
            <a:r>
              <a:rPr lang="en-US" sz="28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Each object has a life line , a dashed line that represents the life of the object</a:t>
            </a:r>
          </a:p>
          <a:p>
            <a:pPr marL="204788" indent="-204788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q"/>
              <a:defRPr/>
            </a:pPr>
            <a:endParaRPr lang="en-US" sz="2800" dirty="0">
              <a:latin typeface="Times New Roman" panose="02020603050405020304" pitchFamily="18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  <a:p>
            <a:pPr marL="204788" indent="-204788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q"/>
              <a:defRPr/>
            </a:pPr>
            <a:r>
              <a:rPr lang="en-US" sz="28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A focus of control- is a tall, thin rectangle that sits on top of an object’s lifeline</a:t>
            </a:r>
          </a:p>
          <a:p>
            <a:pPr marL="204788" indent="-204788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q"/>
              <a:defRPr/>
            </a:pPr>
            <a:endParaRPr lang="en-US" sz="2800" dirty="0">
              <a:latin typeface="Times New Roman" panose="02020603050405020304" pitchFamily="18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  <a:p>
            <a:pPr marL="204788" indent="-204788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q"/>
              <a:defRPr/>
            </a:pPr>
            <a:r>
              <a:rPr lang="en-US" sz="28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Messages that show the actions that objects perform on each other and on themselves.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7E06FB-42A9-8748-82DA-07CBBC2C6A29}"/>
              </a:ext>
            </a:extLst>
          </p:cNvPr>
          <p:cNvSpPr txBox="1"/>
          <p:nvPr/>
        </p:nvSpPr>
        <p:spPr>
          <a:xfrm>
            <a:off x="8925222" y="6140688"/>
            <a:ext cx="2474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[Continued…]</a:t>
            </a:r>
          </a:p>
        </p:txBody>
      </p:sp>
    </p:spTree>
    <p:extLst>
      <p:ext uri="{BB962C8B-B14F-4D97-AF65-F5344CB8AC3E}">
        <p14:creationId xmlns:p14="http://schemas.microsoft.com/office/powerpoint/2010/main" val="3609750494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lide Number Placeholder 4">
            <a:extLst>
              <a:ext uri="{FF2B5EF4-FFF2-40B4-BE49-F238E27FC236}">
                <a16:creationId xmlns:a16="http://schemas.microsoft.com/office/drawing/2014/main" id="{55110ECE-CCDC-0D44-9F56-D599C0BA7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6400" y="6356353"/>
            <a:ext cx="101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E232977C-D18F-6947-8892-49F82C28C474}" type="slidenum">
              <a:rPr lang="en-US" altLang="en-US" smtClean="0">
                <a:solidFill>
                  <a:schemeClr val="tx2"/>
                </a:solidFill>
              </a:rPr>
              <a:pPr>
                <a:defRPr/>
              </a:pPr>
              <a:t>9</a:t>
            </a:fld>
            <a:endParaRPr lang="en-US" altLang="en-US" dirty="0">
              <a:solidFill>
                <a:schemeClr val="tx2"/>
              </a:solidFill>
            </a:endParaRPr>
          </a:p>
        </p:txBody>
      </p:sp>
      <p:sp>
        <p:nvSpPr>
          <p:cNvPr id="129026" name="Rectangle 2">
            <a:extLst>
              <a:ext uri="{FF2B5EF4-FFF2-40B4-BE49-F238E27FC236}">
                <a16:creationId xmlns:a16="http://schemas.microsoft.com/office/drawing/2014/main" id="{9282C5C6-EEFD-6748-85F2-73E8DB50F893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2656681" y="368976"/>
            <a:ext cx="7793037" cy="533400"/>
          </a:xfrm>
        </p:spPr>
        <p:txBody>
          <a:bodyPr>
            <a:noAutofit/>
          </a:bodyPr>
          <a:lstStyle/>
          <a:p>
            <a:pPr algn="ctr">
              <a:defRPr/>
            </a:pPr>
            <a:r>
              <a:rPr lang="en-US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Security System Example</a:t>
            </a:r>
          </a:p>
        </p:txBody>
      </p:sp>
      <p:grpSp>
        <p:nvGrpSpPr>
          <p:cNvPr id="15365" name="Group 52">
            <a:extLst>
              <a:ext uri="{FF2B5EF4-FFF2-40B4-BE49-F238E27FC236}">
                <a16:creationId xmlns:a16="http://schemas.microsoft.com/office/drawing/2014/main" id="{721CAFA8-492D-E340-8B1B-BD9AE6C76188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1828800"/>
            <a:ext cx="1295400" cy="4267200"/>
            <a:chOff x="1200" y="1152"/>
            <a:chExt cx="816" cy="2688"/>
          </a:xfrm>
        </p:grpSpPr>
        <p:sp>
          <p:nvSpPr>
            <p:cNvPr id="15401" name="Rectangle 3">
              <a:extLst>
                <a:ext uri="{FF2B5EF4-FFF2-40B4-BE49-F238E27FC236}">
                  <a16:creationId xmlns:a16="http://schemas.microsoft.com/office/drawing/2014/main" id="{CF28788C-2A2E-7B4F-891C-1B15DF3CB0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1152"/>
              <a:ext cx="816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dirty="0">
                  <a:solidFill>
                    <a:srgbClr val="000000"/>
                  </a:solidFill>
                  <a:latin typeface="Times" pitchFamily="2" charset="0"/>
                </a:rPr>
                <a:t>Homeowner</a:t>
              </a:r>
            </a:p>
          </p:txBody>
        </p:sp>
        <p:sp>
          <p:nvSpPr>
            <p:cNvPr id="15402" name="Line 6">
              <a:extLst>
                <a:ext uri="{FF2B5EF4-FFF2-40B4-BE49-F238E27FC236}">
                  <a16:creationId xmlns:a16="http://schemas.microsoft.com/office/drawing/2014/main" id="{58BD8A81-7C4E-9443-8E12-CCA723D9B2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08" y="1488"/>
              <a:ext cx="0" cy="23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366" name="Group 53">
            <a:extLst>
              <a:ext uri="{FF2B5EF4-FFF2-40B4-BE49-F238E27FC236}">
                <a16:creationId xmlns:a16="http://schemas.microsoft.com/office/drawing/2014/main" id="{0EABFEEC-B4C6-7942-B177-9B4FF281023B}"/>
              </a:ext>
            </a:extLst>
          </p:cNvPr>
          <p:cNvGrpSpPr>
            <a:grpSpLocks/>
          </p:cNvGrpSpPr>
          <p:nvPr/>
        </p:nvGrpSpPr>
        <p:grpSpPr bwMode="auto">
          <a:xfrm>
            <a:off x="5715000" y="1828800"/>
            <a:ext cx="1295400" cy="4267200"/>
            <a:chOff x="2640" y="1152"/>
            <a:chExt cx="816" cy="2688"/>
          </a:xfrm>
        </p:grpSpPr>
        <p:sp>
          <p:nvSpPr>
            <p:cNvPr id="15399" name="Rectangle 7">
              <a:extLst>
                <a:ext uri="{FF2B5EF4-FFF2-40B4-BE49-F238E27FC236}">
                  <a16:creationId xmlns:a16="http://schemas.microsoft.com/office/drawing/2014/main" id="{EBE9AB35-723A-FE43-9671-E353DB74E5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1152"/>
              <a:ext cx="816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Times" pitchFamily="2" charset="0"/>
                </a:rPr>
                <a:t>Control Panel</a:t>
              </a:r>
            </a:p>
          </p:txBody>
        </p:sp>
        <p:sp>
          <p:nvSpPr>
            <p:cNvPr id="15400" name="Line 8">
              <a:extLst>
                <a:ext uri="{FF2B5EF4-FFF2-40B4-BE49-F238E27FC236}">
                  <a16:creationId xmlns:a16="http://schemas.microsoft.com/office/drawing/2014/main" id="{5031546A-9E28-2C4A-8F6E-43DC3CE6B8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48" y="1488"/>
              <a:ext cx="0" cy="23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367" name="Group 54">
            <a:extLst>
              <a:ext uri="{FF2B5EF4-FFF2-40B4-BE49-F238E27FC236}">
                <a16:creationId xmlns:a16="http://schemas.microsoft.com/office/drawing/2014/main" id="{180A42A7-344A-9E4E-A269-2D644ACA373B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1828800"/>
            <a:ext cx="1295400" cy="4267200"/>
            <a:chOff x="4080" y="1152"/>
            <a:chExt cx="816" cy="2688"/>
          </a:xfrm>
        </p:grpSpPr>
        <p:sp>
          <p:nvSpPr>
            <p:cNvPr id="15397" name="Rectangle 9">
              <a:extLst>
                <a:ext uri="{FF2B5EF4-FFF2-40B4-BE49-F238E27FC236}">
                  <a16:creationId xmlns:a16="http://schemas.microsoft.com/office/drawing/2014/main" id="{405810CF-A821-1940-A7A8-276985F56E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1152"/>
              <a:ext cx="816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Times" pitchFamily="2" charset="0"/>
                </a:rPr>
                <a:t>System</a:t>
              </a:r>
            </a:p>
          </p:txBody>
        </p:sp>
        <p:sp>
          <p:nvSpPr>
            <p:cNvPr id="15398" name="Line 10">
              <a:extLst>
                <a:ext uri="{FF2B5EF4-FFF2-40B4-BE49-F238E27FC236}">
                  <a16:creationId xmlns:a16="http://schemas.microsoft.com/office/drawing/2014/main" id="{96833C13-1D0D-0347-BAA1-9B0FCEB582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88" y="1488"/>
              <a:ext cx="0" cy="23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5368" name="Line 11">
            <a:extLst>
              <a:ext uri="{FF2B5EF4-FFF2-40B4-BE49-F238E27FC236}">
                <a16:creationId xmlns:a16="http://schemas.microsoft.com/office/drawing/2014/main" id="{C398AD26-F1C1-BC47-BBAA-0A166E3C2E1E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2667000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9" name="Text Box 16">
            <a:extLst>
              <a:ext uri="{FF2B5EF4-FFF2-40B4-BE49-F238E27FC236}">
                <a16:creationId xmlns:a16="http://schemas.microsoft.com/office/drawing/2014/main" id="{8A720C7B-6FD6-244F-8468-E0DDA4E76E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1" y="2362200"/>
            <a:ext cx="12541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600">
                <a:latin typeface="Times" pitchFamily="2" charset="0"/>
              </a:rPr>
              <a:t>system ready</a:t>
            </a:r>
          </a:p>
        </p:txBody>
      </p:sp>
      <p:grpSp>
        <p:nvGrpSpPr>
          <p:cNvPr id="15370" name="Group 25">
            <a:extLst>
              <a:ext uri="{FF2B5EF4-FFF2-40B4-BE49-F238E27FC236}">
                <a16:creationId xmlns:a16="http://schemas.microsoft.com/office/drawing/2014/main" id="{5C0DDCA9-8159-154A-9CA4-B4B95410FB4C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2514600"/>
            <a:ext cx="2209800" cy="336550"/>
            <a:chOff x="1344" y="1584"/>
            <a:chExt cx="1392" cy="212"/>
          </a:xfrm>
        </p:grpSpPr>
        <p:sp>
          <p:nvSpPr>
            <p:cNvPr id="15395" name="Line 14">
              <a:extLst>
                <a:ext uri="{FF2B5EF4-FFF2-40B4-BE49-F238E27FC236}">
                  <a16:creationId xmlns:a16="http://schemas.microsoft.com/office/drawing/2014/main" id="{E185A316-7F56-6742-A31D-19F27086D3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1776"/>
              <a:ext cx="13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96" name="Text Box 17">
              <a:extLst>
                <a:ext uri="{FF2B5EF4-FFF2-40B4-BE49-F238E27FC236}">
                  <a16:creationId xmlns:a16="http://schemas.microsoft.com/office/drawing/2014/main" id="{6B1D5AA0-2B88-2343-8F5B-BC11D1948D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1584"/>
              <a:ext cx="129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600">
                  <a:latin typeface="Times" pitchFamily="2" charset="0"/>
                </a:rPr>
                <a:t>enters passcode</a:t>
              </a:r>
            </a:p>
          </p:txBody>
        </p:sp>
      </p:grpSp>
      <p:sp>
        <p:nvSpPr>
          <p:cNvPr id="15371" name="Line 20">
            <a:extLst>
              <a:ext uri="{FF2B5EF4-FFF2-40B4-BE49-F238E27FC236}">
                <a16:creationId xmlns:a16="http://schemas.microsoft.com/office/drawing/2014/main" id="{B03479B0-D923-964F-ACFF-D379C6BC9190}"/>
              </a:ext>
            </a:extLst>
          </p:cNvPr>
          <p:cNvSpPr>
            <a:spLocks noChangeShapeType="1"/>
          </p:cNvSpPr>
          <p:nvPr/>
        </p:nvSpPr>
        <p:spPr bwMode="auto">
          <a:xfrm>
            <a:off x="6400800" y="30480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72" name="Text Box 21">
            <a:extLst>
              <a:ext uri="{FF2B5EF4-FFF2-40B4-BE49-F238E27FC236}">
                <a16:creationId xmlns:a16="http://schemas.microsoft.com/office/drawing/2014/main" id="{AFDDD3C3-BBD1-A24B-BD26-9B637B3B1D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2743200"/>
            <a:ext cx="2057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1600">
                <a:latin typeface="Times" pitchFamily="2" charset="0"/>
              </a:rPr>
              <a:t>initiates beep</a:t>
            </a:r>
          </a:p>
        </p:txBody>
      </p:sp>
      <p:grpSp>
        <p:nvGrpSpPr>
          <p:cNvPr id="15373" name="Group 26">
            <a:extLst>
              <a:ext uri="{FF2B5EF4-FFF2-40B4-BE49-F238E27FC236}">
                <a16:creationId xmlns:a16="http://schemas.microsoft.com/office/drawing/2014/main" id="{AA4E08AA-DBA7-FC40-BAC2-521D7F621959}"/>
              </a:ext>
            </a:extLst>
          </p:cNvPr>
          <p:cNvGrpSpPr>
            <a:grpSpLocks/>
          </p:cNvGrpSpPr>
          <p:nvPr/>
        </p:nvGrpSpPr>
        <p:grpSpPr bwMode="auto">
          <a:xfrm>
            <a:off x="6400800" y="3048000"/>
            <a:ext cx="2209800" cy="336550"/>
            <a:chOff x="2784" y="1968"/>
            <a:chExt cx="1392" cy="212"/>
          </a:xfrm>
        </p:grpSpPr>
        <p:sp>
          <p:nvSpPr>
            <p:cNvPr id="15393" name="Line 23">
              <a:extLst>
                <a:ext uri="{FF2B5EF4-FFF2-40B4-BE49-F238E27FC236}">
                  <a16:creationId xmlns:a16="http://schemas.microsoft.com/office/drawing/2014/main" id="{F2FFFCFD-303B-0E48-8233-D9D739CB4A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4" y="2160"/>
              <a:ext cx="13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94" name="Text Box 24">
              <a:extLst>
                <a:ext uri="{FF2B5EF4-FFF2-40B4-BE49-F238E27FC236}">
                  <a16:creationId xmlns:a16="http://schemas.microsoft.com/office/drawing/2014/main" id="{F2E1F350-B596-C948-9C2E-CFB70A7EA1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1968"/>
              <a:ext cx="124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600">
                  <a:latin typeface="Times" pitchFamily="2" charset="0"/>
                </a:rPr>
                <a:t>beep sounded</a:t>
              </a:r>
            </a:p>
          </p:txBody>
        </p:sp>
      </p:grpSp>
      <p:grpSp>
        <p:nvGrpSpPr>
          <p:cNvPr id="15374" name="Group 30">
            <a:extLst>
              <a:ext uri="{FF2B5EF4-FFF2-40B4-BE49-F238E27FC236}">
                <a16:creationId xmlns:a16="http://schemas.microsoft.com/office/drawing/2014/main" id="{9580655D-198A-FF42-B343-0F95E3B0C4BC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3810000"/>
            <a:ext cx="2209800" cy="336550"/>
            <a:chOff x="1344" y="1584"/>
            <a:chExt cx="1392" cy="212"/>
          </a:xfrm>
        </p:grpSpPr>
        <p:sp>
          <p:nvSpPr>
            <p:cNvPr id="15391" name="Line 31">
              <a:extLst>
                <a:ext uri="{FF2B5EF4-FFF2-40B4-BE49-F238E27FC236}">
                  <a16:creationId xmlns:a16="http://schemas.microsoft.com/office/drawing/2014/main" id="{2DA3979E-5F3C-764C-9376-38A2CEDA5D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1776"/>
              <a:ext cx="13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92" name="Text Box 32">
              <a:extLst>
                <a:ext uri="{FF2B5EF4-FFF2-40B4-BE49-F238E27FC236}">
                  <a16:creationId xmlns:a16="http://schemas.microsoft.com/office/drawing/2014/main" id="{2E46DF12-02D9-0D45-9556-612F6D472D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1584"/>
              <a:ext cx="129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600">
                  <a:latin typeface="Times" pitchFamily="2" charset="0"/>
                </a:rPr>
                <a:t>selects stay/away</a:t>
              </a:r>
            </a:p>
          </p:txBody>
        </p:sp>
      </p:grpSp>
      <p:grpSp>
        <p:nvGrpSpPr>
          <p:cNvPr id="15375" name="Group 33">
            <a:extLst>
              <a:ext uri="{FF2B5EF4-FFF2-40B4-BE49-F238E27FC236}">
                <a16:creationId xmlns:a16="http://schemas.microsoft.com/office/drawing/2014/main" id="{08A8632D-DCAC-C24A-A114-09934CEF90D7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3352800"/>
            <a:ext cx="2209800" cy="336550"/>
            <a:chOff x="2784" y="1968"/>
            <a:chExt cx="1392" cy="212"/>
          </a:xfrm>
        </p:grpSpPr>
        <p:sp>
          <p:nvSpPr>
            <p:cNvPr id="15389" name="Line 34">
              <a:extLst>
                <a:ext uri="{FF2B5EF4-FFF2-40B4-BE49-F238E27FC236}">
                  <a16:creationId xmlns:a16="http://schemas.microsoft.com/office/drawing/2014/main" id="{F08A0D88-B861-9545-BB3B-01D4384315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4" y="2160"/>
              <a:ext cx="13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90" name="Text Box 35">
              <a:extLst>
                <a:ext uri="{FF2B5EF4-FFF2-40B4-BE49-F238E27FC236}">
                  <a16:creationId xmlns:a16="http://schemas.microsoft.com/office/drawing/2014/main" id="{1C2CF606-552C-EF42-B0D2-7592F09C4F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1968"/>
              <a:ext cx="124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600">
                  <a:latin typeface="Times" pitchFamily="2" charset="0"/>
                </a:rPr>
                <a:t>ready for activation</a:t>
              </a:r>
            </a:p>
          </p:txBody>
        </p:sp>
      </p:grpSp>
      <p:sp>
        <p:nvSpPr>
          <p:cNvPr id="15376" name="Line 39">
            <a:extLst>
              <a:ext uri="{FF2B5EF4-FFF2-40B4-BE49-F238E27FC236}">
                <a16:creationId xmlns:a16="http://schemas.microsoft.com/office/drawing/2014/main" id="{1A393369-44C6-F549-8FE6-191F43D108CF}"/>
              </a:ext>
            </a:extLst>
          </p:cNvPr>
          <p:cNvSpPr>
            <a:spLocks noChangeShapeType="1"/>
          </p:cNvSpPr>
          <p:nvPr/>
        </p:nvSpPr>
        <p:spPr bwMode="auto">
          <a:xfrm>
            <a:off x="6400800" y="44196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77" name="Text Box 40">
            <a:extLst>
              <a:ext uri="{FF2B5EF4-FFF2-40B4-BE49-F238E27FC236}">
                <a16:creationId xmlns:a16="http://schemas.microsoft.com/office/drawing/2014/main" id="{C61E1705-D9DB-8D49-9F6B-CAAB30D684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4114800"/>
            <a:ext cx="2057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1600">
                <a:latin typeface="Times" pitchFamily="2" charset="0"/>
              </a:rPr>
              <a:t>(de)/activate sensors</a:t>
            </a:r>
          </a:p>
        </p:txBody>
      </p:sp>
      <p:grpSp>
        <p:nvGrpSpPr>
          <p:cNvPr id="15378" name="Group 41">
            <a:extLst>
              <a:ext uri="{FF2B5EF4-FFF2-40B4-BE49-F238E27FC236}">
                <a16:creationId xmlns:a16="http://schemas.microsoft.com/office/drawing/2014/main" id="{3D9A2954-DD10-9841-BAEB-C4CBE673C172}"/>
              </a:ext>
            </a:extLst>
          </p:cNvPr>
          <p:cNvGrpSpPr>
            <a:grpSpLocks/>
          </p:cNvGrpSpPr>
          <p:nvPr/>
        </p:nvGrpSpPr>
        <p:grpSpPr bwMode="auto">
          <a:xfrm>
            <a:off x="6400800" y="4419600"/>
            <a:ext cx="2209800" cy="336550"/>
            <a:chOff x="2784" y="1968"/>
            <a:chExt cx="1392" cy="212"/>
          </a:xfrm>
        </p:grpSpPr>
        <p:sp>
          <p:nvSpPr>
            <p:cNvPr id="15387" name="Line 42">
              <a:extLst>
                <a:ext uri="{FF2B5EF4-FFF2-40B4-BE49-F238E27FC236}">
                  <a16:creationId xmlns:a16="http://schemas.microsoft.com/office/drawing/2014/main" id="{42AEC0F2-EDA2-5241-95FA-815C51B299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4" y="2160"/>
              <a:ext cx="13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88" name="Text Box 43">
              <a:extLst>
                <a:ext uri="{FF2B5EF4-FFF2-40B4-BE49-F238E27FC236}">
                  <a16:creationId xmlns:a16="http://schemas.microsoft.com/office/drawing/2014/main" id="{1041057F-B591-DB4D-89C4-9C58EA1902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1968"/>
              <a:ext cx="124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600">
                  <a:latin typeface="Times" pitchFamily="2" charset="0"/>
                </a:rPr>
                <a:t>sensors (de)/activated</a:t>
              </a:r>
            </a:p>
          </p:txBody>
        </p:sp>
      </p:grpSp>
      <p:sp>
        <p:nvSpPr>
          <p:cNvPr id="15379" name="Line 44">
            <a:extLst>
              <a:ext uri="{FF2B5EF4-FFF2-40B4-BE49-F238E27FC236}">
                <a16:creationId xmlns:a16="http://schemas.microsoft.com/office/drawing/2014/main" id="{19967DA9-5E79-704B-9DFB-3AB81EB85FE7}"/>
              </a:ext>
            </a:extLst>
          </p:cNvPr>
          <p:cNvSpPr>
            <a:spLocks noChangeShapeType="1"/>
          </p:cNvSpPr>
          <p:nvPr/>
        </p:nvSpPr>
        <p:spPr bwMode="auto">
          <a:xfrm>
            <a:off x="6400800" y="51816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80" name="Text Box 45">
            <a:extLst>
              <a:ext uri="{FF2B5EF4-FFF2-40B4-BE49-F238E27FC236}">
                <a16:creationId xmlns:a16="http://schemas.microsoft.com/office/drawing/2014/main" id="{EA96ED65-F77A-DC44-BEDA-CDAA340572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4876800"/>
            <a:ext cx="2057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1600">
                <a:latin typeface="Times" pitchFamily="2" charset="0"/>
              </a:rPr>
              <a:t>request light on</a:t>
            </a:r>
          </a:p>
        </p:txBody>
      </p:sp>
      <p:grpSp>
        <p:nvGrpSpPr>
          <p:cNvPr id="15381" name="Group 46">
            <a:extLst>
              <a:ext uri="{FF2B5EF4-FFF2-40B4-BE49-F238E27FC236}">
                <a16:creationId xmlns:a16="http://schemas.microsoft.com/office/drawing/2014/main" id="{8D64422B-F9D1-7E46-BEAD-DDE75DF0DD59}"/>
              </a:ext>
            </a:extLst>
          </p:cNvPr>
          <p:cNvGrpSpPr>
            <a:grpSpLocks/>
          </p:cNvGrpSpPr>
          <p:nvPr/>
        </p:nvGrpSpPr>
        <p:grpSpPr bwMode="auto">
          <a:xfrm>
            <a:off x="6400800" y="5181600"/>
            <a:ext cx="2209800" cy="336550"/>
            <a:chOff x="2784" y="1968"/>
            <a:chExt cx="1392" cy="212"/>
          </a:xfrm>
        </p:grpSpPr>
        <p:sp>
          <p:nvSpPr>
            <p:cNvPr id="15385" name="Line 47">
              <a:extLst>
                <a:ext uri="{FF2B5EF4-FFF2-40B4-BE49-F238E27FC236}">
                  <a16:creationId xmlns:a16="http://schemas.microsoft.com/office/drawing/2014/main" id="{1F1BB7D7-B541-074D-9C8C-BB4F15BED0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4" y="2160"/>
              <a:ext cx="13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86" name="Text Box 48">
              <a:extLst>
                <a:ext uri="{FF2B5EF4-FFF2-40B4-BE49-F238E27FC236}">
                  <a16:creationId xmlns:a16="http://schemas.microsoft.com/office/drawing/2014/main" id="{58662C16-5FB4-6249-A224-C3CB4E4E99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1968"/>
              <a:ext cx="124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600">
                  <a:latin typeface="Times" pitchFamily="2" charset="0"/>
                </a:rPr>
                <a:t>light on</a:t>
              </a:r>
            </a:p>
          </p:txBody>
        </p:sp>
      </p:grpSp>
      <p:grpSp>
        <p:nvGrpSpPr>
          <p:cNvPr id="15382" name="Group 49">
            <a:extLst>
              <a:ext uri="{FF2B5EF4-FFF2-40B4-BE49-F238E27FC236}">
                <a16:creationId xmlns:a16="http://schemas.microsoft.com/office/drawing/2014/main" id="{5D726D25-0280-504D-849E-36573C73F1F2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5638800"/>
            <a:ext cx="2209800" cy="336550"/>
            <a:chOff x="2784" y="1968"/>
            <a:chExt cx="1392" cy="212"/>
          </a:xfrm>
        </p:grpSpPr>
        <p:sp>
          <p:nvSpPr>
            <p:cNvPr id="15383" name="Line 50">
              <a:extLst>
                <a:ext uri="{FF2B5EF4-FFF2-40B4-BE49-F238E27FC236}">
                  <a16:creationId xmlns:a16="http://schemas.microsoft.com/office/drawing/2014/main" id="{FE796979-ECE8-F943-ACCE-0B374D554B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4" y="2160"/>
              <a:ext cx="13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84" name="Text Box 51">
              <a:extLst>
                <a:ext uri="{FF2B5EF4-FFF2-40B4-BE49-F238E27FC236}">
                  <a16:creationId xmlns:a16="http://schemas.microsoft.com/office/drawing/2014/main" id="{55289EDA-1FC7-8A4A-A3CC-BE1B4E88F7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1968"/>
              <a:ext cx="124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600">
                  <a:latin typeface="Times" pitchFamily="2" charset="0"/>
                </a:rPr>
                <a:t>ready for next action</a:t>
              </a: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963AEF19-44EE-8642-BA3D-1F07E41002B0}"/>
              </a:ext>
            </a:extLst>
          </p:cNvPr>
          <p:cNvSpPr txBox="1"/>
          <p:nvPr/>
        </p:nvSpPr>
        <p:spPr>
          <a:xfrm>
            <a:off x="9230538" y="6096000"/>
            <a:ext cx="2474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[Continued…]</a:t>
            </a:r>
          </a:p>
        </p:txBody>
      </p:sp>
    </p:spTree>
    <p:extLst>
      <p:ext uri="{BB962C8B-B14F-4D97-AF65-F5344CB8AC3E}">
        <p14:creationId xmlns:p14="http://schemas.microsoft.com/office/powerpoint/2010/main" val="3046367990"/>
      </p:ext>
    </p:extLst>
  </p:cSld>
  <p:clrMapOvr>
    <a:masterClrMapping/>
  </p:clrMapOvr>
  <p:transition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me1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D3DD6616-0104-CB48-A9F1-891E0E3B0AAF}" vid="{53EC118B-475D-3F47-9BE8-90472A590AF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374</TotalTime>
  <Words>1012</Words>
  <Application>Microsoft Office PowerPoint</Application>
  <PresentationFormat>Widescreen</PresentationFormat>
  <Paragraphs>198</Paragraphs>
  <Slides>23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5" baseType="lpstr">
      <vt:lpstr>Arial</vt:lpstr>
      <vt:lpstr>Arial Narrow</vt:lpstr>
      <vt:lpstr>Calibri</vt:lpstr>
      <vt:lpstr>Comic Sans MS</vt:lpstr>
      <vt:lpstr>Constantia</vt:lpstr>
      <vt:lpstr>Tahoma</vt:lpstr>
      <vt:lpstr>Times</vt:lpstr>
      <vt:lpstr>Times New Roman</vt:lpstr>
      <vt:lpstr>Times New Roman Regular</vt:lpstr>
      <vt:lpstr>Wingdings</vt:lpstr>
      <vt:lpstr>Wingdings 2</vt:lpstr>
      <vt:lpstr>Theme1</vt:lpstr>
      <vt:lpstr>PowerPoint Presentation</vt:lpstr>
      <vt:lpstr>Interaction Diagrams</vt:lpstr>
      <vt:lpstr>Dynamic Diagram Types</vt:lpstr>
      <vt:lpstr>Sequence Diagrams</vt:lpstr>
      <vt:lpstr>Sequence Diagram Basics</vt:lpstr>
      <vt:lpstr>Sequence Diagram Rules</vt:lpstr>
      <vt:lpstr>Sequence Diagram</vt:lpstr>
      <vt:lpstr>PowerPoint Presentation</vt:lpstr>
      <vt:lpstr>Security System Example</vt:lpstr>
      <vt:lpstr>Sequence Diagram –Another Example</vt:lpstr>
      <vt:lpstr>Benefits of using UML Sequence Diagrams</vt:lpstr>
      <vt:lpstr>PowerPoint Presentation</vt:lpstr>
      <vt:lpstr>Benefits of using UML Sequence Diagrams </vt:lpstr>
      <vt:lpstr>PowerPoint Presentation</vt:lpstr>
      <vt:lpstr>Collaboration Diagrams </vt:lpstr>
      <vt:lpstr>Collaboration Diagrams </vt:lpstr>
      <vt:lpstr>PowerPoint Presentation</vt:lpstr>
      <vt:lpstr> State Chart Diagram</vt:lpstr>
      <vt:lpstr>PowerPoint Presentation</vt:lpstr>
      <vt:lpstr>PowerPoint Presentation</vt:lpstr>
      <vt:lpstr> USE CASE Driven…</vt:lpstr>
      <vt:lpstr>What is Next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Muriki, Satyatejaswi</dc:creator>
  <cp:lastModifiedBy>Anila Velidimalla</cp:lastModifiedBy>
  <cp:revision>53</cp:revision>
  <dcterms:created xsi:type="dcterms:W3CDTF">2018-04-28T21:54:46Z</dcterms:created>
  <dcterms:modified xsi:type="dcterms:W3CDTF">2021-10-21T06:52:22Z</dcterms:modified>
</cp:coreProperties>
</file>