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5" r:id="rId2"/>
    <p:sldId id="501" r:id="rId3"/>
    <p:sldId id="503" r:id="rId4"/>
    <p:sldId id="502" r:id="rId5"/>
    <p:sldId id="278" r:id="rId6"/>
    <p:sldId id="279" r:id="rId7"/>
    <p:sldId id="280" r:id="rId8"/>
    <p:sldId id="306" r:id="rId9"/>
    <p:sldId id="282" r:id="rId10"/>
    <p:sldId id="305" r:id="rId11"/>
    <p:sldId id="292" r:id="rId12"/>
    <p:sldId id="293" r:id="rId13"/>
    <p:sldId id="300" r:id="rId14"/>
    <p:sldId id="301" r:id="rId15"/>
    <p:sldId id="302" r:id="rId16"/>
    <p:sldId id="303" r:id="rId17"/>
    <p:sldId id="304" r:id="rId18"/>
    <p:sldId id="487" r:id="rId19"/>
    <p:sldId id="500" r:id="rId20"/>
    <p:sldId id="4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864F"/>
    <a:srgbClr val="0B3D29"/>
    <a:srgbClr val="E4E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9E02B-D3D1-C349-9364-F84680029F4D}" v="28" dt="2020-12-03T01:57:30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/>
    <p:restoredTop sz="94719"/>
  </p:normalViewPr>
  <p:slideViewPr>
    <p:cSldViewPr snapToGrid="0" snapToObjects="1">
      <p:cViewPr varScale="1">
        <p:scale>
          <a:sx n="68" d="100"/>
          <a:sy n="68" d="100"/>
        </p:scale>
        <p:origin x="18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C47C-B621-EB42-ACD9-DD745DAB6074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B68AC-16F5-484E-8A4B-5987535A8D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7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BE893-9DE2-4FE6-90A3-80DC9AB74D2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8775" y="519113"/>
            <a:ext cx="3473450" cy="2605087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21" y="3298518"/>
            <a:ext cx="7639697" cy="3128311"/>
          </a:xfrm>
        </p:spPr>
        <p:txBody>
          <a:bodyPr/>
          <a:lstStyle/>
          <a:p>
            <a:pPr marL="154442" indent="-154442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825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031">
            <a:extLst>
              <a:ext uri="{FF2B5EF4-FFF2-40B4-BE49-F238E27FC236}">
                <a16:creationId xmlns:a16="http://schemas.microsoft.com/office/drawing/2014/main" id="{7D662EE1-A96D-FF42-8C29-008AF7D2D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78DD1B-E44B-6443-AC39-40CA7B2CFED1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0308D62-3450-9544-AA7D-31E660C9A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95313"/>
            <a:ext cx="3335338" cy="25019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C04F9E-54AC-CC46-A80D-ABE603FE6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4600" y="3336925"/>
            <a:ext cx="6845300" cy="3121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41" tIns="45213" rIns="92041" bIns="45213"/>
          <a:lstStyle/>
          <a:p>
            <a:pPr defTabSz="76200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72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CC5FF-5298-49F9-9537-460DE6DA2320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(test case example: Microsoft Web Excel)</a:t>
            </a:r>
          </a:p>
        </p:txBody>
      </p:sp>
    </p:spTree>
    <p:extLst>
      <p:ext uri="{BB962C8B-B14F-4D97-AF65-F5344CB8AC3E}">
        <p14:creationId xmlns:p14="http://schemas.microsoft.com/office/powerpoint/2010/main" val="294369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4131" y="1811069"/>
            <a:ext cx="5688497" cy="1470025"/>
          </a:xfrm>
        </p:spPr>
        <p:txBody>
          <a:bodyPr/>
          <a:lstStyle>
            <a:lvl1pPr algn="l">
              <a:defRPr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4131" y="3566844"/>
            <a:ext cx="5688497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2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323" y="1811069"/>
            <a:ext cx="488252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8323" y="3566844"/>
            <a:ext cx="4882520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rgbClr val="0B3D29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0B3D29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0B3D29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0B3D29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0B3D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176" y="666593"/>
            <a:ext cx="4567624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054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0304"/>
            <a:ext cx="4040188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054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0304"/>
            <a:ext cx="4041775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B3D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98413" y="16907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 sz="28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2800"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2800"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2800"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6BF98-3215-DA47-8DAC-C20FDA56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9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6A7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171" y="666593"/>
            <a:ext cx="5871029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7315"/>
            <a:ext cx="8229600" cy="38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6A77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4572000" y="2999819"/>
            <a:ext cx="205740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endParaRPr lang="en-US" sz="32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Lecture # 8</a:t>
            </a:r>
          </a:p>
          <a:p>
            <a:pPr algn="ctr" eaLnBrk="1" hangingPunct="1"/>
            <a:endParaRPr lang="en-US" sz="19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2662242" y="240863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200" b="1" dirty="0">
              <a:latin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CF534-B82F-7841-B1B0-6F43B7BC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2242" y="2033214"/>
            <a:ext cx="5688497" cy="1470025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California State University, Sacramento</a:t>
            </a:r>
            <a:br>
              <a:rPr lang="en-US" sz="1600" b="1" dirty="0">
                <a:latin typeface="Garamond" panose="02020404030301010803" pitchFamily="18" charset="0"/>
              </a:rPr>
            </a:br>
            <a:r>
              <a:rPr lang="en-US" sz="1800" b="1" dirty="0">
                <a:latin typeface="Garamond" panose="02020404030301010803" pitchFamily="18" charset="0"/>
              </a:rPr>
              <a:t>Computer Science Department</a:t>
            </a:r>
            <a:br>
              <a:rPr lang="en-US" sz="1800" b="1" dirty="0">
                <a:latin typeface="Garamond" panose="02020404030301010803" pitchFamily="18" charset="0"/>
              </a:rPr>
            </a:b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D6B2E0-4FBA-B148-8357-3F3D15F70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6973" y="3503239"/>
            <a:ext cx="5688497" cy="36505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CSC 131 : Computer Software Engineering</a:t>
            </a:r>
          </a:p>
          <a:p>
            <a:endParaRPr lang="en-US" sz="2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DC868-863A-9B44-BC99-034714A798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FF3CA6-DA84-48EA-BA89-DD9470B907A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3DFA6484-EC21-EC44-BEC1-7DAC89DA00B3}"/>
              </a:ext>
            </a:extLst>
          </p:cNvPr>
          <p:cNvSpPr txBox="1">
            <a:spLocks/>
          </p:cNvSpPr>
          <p:nvPr/>
        </p:nvSpPr>
        <p:spPr>
          <a:xfrm>
            <a:off x="2754607" y="4690394"/>
            <a:ext cx="5688497" cy="9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Garamond" panose="02020404030301010803" pitchFamily="18" charset="0"/>
              </a:rPr>
              <a:t>Software Testing</a:t>
            </a:r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954BC5F3-02F0-A94F-993B-A6923EC1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Testing Principles</a:t>
            </a:r>
            <a:endParaRPr lang="en-US" altLang="en-US" sz="4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9E2F-71DD-BF4A-AEA2-54A9341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All tests should be traceable to customer requirements. 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AutoNum type="arabicParenR"/>
              <a:defRPr/>
            </a:pPr>
            <a:endParaRPr lang="en-GB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Tests should be planned long before testing begins. 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GB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Testing should begin in the small and progress to larger components. 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GB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Testing is more much more effective when conducted early in SDLC. 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GB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Exhaustive testing is NOT possible</a:t>
            </a:r>
            <a:r>
              <a:rPr lang="en-GB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 2" panose="05020102010507070707" pitchFamily="18" charset="2"/>
              <a:buChar char=""/>
              <a:defRPr/>
            </a:pPr>
            <a:endParaRPr lang="en-US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BEAD5936-BD9C-D24F-ACE9-75BFF618FA0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10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7B5BABC-CDC2-E240-A36B-52D99773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Testing Process </a:t>
            </a:r>
            <a:b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-Four Phases-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58D8E811-6138-5D46-BC3C-DA6A88EC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2807"/>
            <a:ext cx="8229600" cy="3423707"/>
          </a:xfrm>
        </p:spPr>
        <p:txBody>
          <a:bodyPr/>
          <a:lstStyle/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Modeling the software and the software environment.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Generating and designing test cases.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Automating and executing test cases.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highlight>
                  <a:srgbClr val="FFFF00"/>
                </a:highlight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Measuring testing progress</a:t>
            </a: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195" name="Slide Number Placeholder 1">
            <a:extLst>
              <a:ext uri="{FF2B5EF4-FFF2-40B4-BE49-F238E27FC236}">
                <a16:creationId xmlns:a16="http://schemas.microsoft.com/office/drawing/2014/main" id="{27B0F728-6D6F-0942-91EA-94EAB96B46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11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E75F9803-C82B-F541-80AF-97729E6A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2400" dirty="0">
                <a:solidFill>
                  <a:schemeClr val="tx1"/>
                </a:solidFill>
                <a:latin typeface="Trebuchet MS" panose="020B0703020202090204" pitchFamily="34" charset="0"/>
              </a:rPr>
              <a:t>	</a:t>
            </a: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Modeling The Software Environment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374C5DC9-13A3-4741-AB49-00C83840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85813"/>
            <a:ext cx="8229600" cy="2970701"/>
          </a:xfrm>
        </p:spPr>
        <p:txBody>
          <a:bodyPr/>
          <a:lstStyle/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Testers must identify and simulate interfaces that a software system uses.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Enumerate the inputs that can cross each interface.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457200" indent="-457200" defTabSz="1143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2175" dirty="0">
              <a:latin typeface="Book Antiqua" panose="0204060205030503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9219" name="Slide Number Placeholder 1">
            <a:extLst>
              <a:ext uri="{FF2B5EF4-FFF2-40B4-BE49-F238E27FC236}">
                <a16:creationId xmlns:a16="http://schemas.microsoft.com/office/drawing/2014/main" id="{E3F4FB57-1F8F-734F-AE75-AC02D1A4494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12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22886247-E55E-DF4A-8AEA-11FC7BA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Generating and Designing Test Cases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C87B1F77-FE9A-BA43-A9E5-25B5ACE1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4143"/>
            <a:ext cx="8229600" cy="3222371"/>
          </a:xfrm>
        </p:spPr>
        <p:txBody>
          <a:bodyPr/>
          <a:lstStyle/>
          <a:p>
            <a:pPr>
              <a:buFontTx/>
              <a:buNone/>
            </a:pPr>
            <a:endParaRPr lang="en-US" altLang="en-US" sz="2700" b="1" dirty="0">
              <a:solidFill>
                <a:srgbClr val="000066"/>
              </a:solidFill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 cases are infinite (</a:t>
            </a:r>
            <a:r>
              <a:rPr lang="en-US" altLang="en-US" sz="2400" dirty="0">
                <a:highlight>
                  <a:srgbClr val="FFFF00"/>
                </a:highlight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VERY LARGE SET</a:t>
            </a: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Only a subset is selected</a:t>
            </a:r>
          </a:p>
        </p:txBody>
      </p:sp>
      <p:sp>
        <p:nvSpPr>
          <p:cNvPr id="10243" name="Slide Number Placeholder 1">
            <a:extLst>
              <a:ext uri="{FF2B5EF4-FFF2-40B4-BE49-F238E27FC236}">
                <a16:creationId xmlns:a16="http://schemas.microsoft.com/office/drawing/2014/main" id="{D7176849-8D23-AE40-9BC7-20990F106A3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13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5BB6AE29-55E3-5547-B60D-DDDF0183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Automating and Executing Test Cases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B44161D7-280B-7F4A-99B1-ED899B07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7031"/>
            <a:ext cx="8229600" cy="3289483"/>
          </a:xfrm>
        </p:spPr>
        <p:txBody>
          <a:bodyPr/>
          <a:lstStyle/>
          <a:p>
            <a:endParaRPr lang="en-US" altLang="en-US" sz="2100" b="1" dirty="0">
              <a:latin typeface="Book Antiqua" panose="0204060205030503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Automate test cases/scenarios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 case evaluation </a:t>
            </a:r>
          </a:p>
          <a:p>
            <a:endParaRPr lang="en-US" altLang="en-US" sz="2025" dirty="0">
              <a:latin typeface="Times New Roman" panose="02020603050405020304" pitchFamily="18" charset="0"/>
            </a:endParaRPr>
          </a:p>
        </p:txBody>
      </p:sp>
      <p:sp>
        <p:nvSpPr>
          <p:cNvPr id="11267" name="Slide Number Placeholder 1">
            <a:extLst>
              <a:ext uri="{FF2B5EF4-FFF2-40B4-BE49-F238E27FC236}">
                <a16:creationId xmlns:a16="http://schemas.microsoft.com/office/drawing/2014/main" id="{7F0F83BC-ECB2-5541-89D9-C81D5C6D610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14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FEBCAB10-0C26-BD4B-9617-6AF2D121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Measuring Testing Progress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ED08C64-9888-D546-9D30-F907D92D1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86597"/>
            <a:ext cx="8229600" cy="4796765"/>
          </a:xfrm>
        </p:spPr>
        <p:txBody>
          <a:bodyPr>
            <a:normAutofit/>
          </a:bodyPr>
          <a:lstStyle/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Determining when to stop testing is complex.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Pass/Fail data is collected and analyzed to quantitatively answer the question of “when to stop testing”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Some questions to answer by Testers: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Have I tested for common errors?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Have I exercised all of the source code?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Have I forced all internal data to be initialized and used?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Have I found all seeded errors?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Have I tested the critical components?</a:t>
            </a:r>
          </a:p>
          <a:p>
            <a:pPr lvl="1">
              <a:lnSpc>
                <a:spcPct val="80000"/>
              </a:lnSpc>
              <a:defRPr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Slide Number Placeholder 1">
            <a:extLst>
              <a:ext uri="{FF2B5EF4-FFF2-40B4-BE49-F238E27FC236}">
                <a16:creationId xmlns:a16="http://schemas.microsoft.com/office/drawing/2014/main" id="{1123AB66-3847-CE46-8864-7DF83BE1005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15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12292" name="TextBox 4">
            <a:extLst>
              <a:ext uri="{FF2B5EF4-FFF2-40B4-BE49-F238E27FC236}">
                <a16:creationId xmlns:a16="http://schemas.microsoft.com/office/drawing/2014/main" id="{498250EF-70FC-8547-B932-27629AF5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005" y="6356354"/>
            <a:ext cx="185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[Continued…]</a:t>
            </a:r>
          </a:p>
        </p:txBody>
      </p:sp>
    </p:spTree>
    <p:extLst>
      <p:ext uri="{BB962C8B-B14F-4D97-AF65-F5344CB8AC3E}">
        <p14:creationId xmlns:p14="http://schemas.microsoft.com/office/powerpoint/2010/main" val="12926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0D22006-C174-6B49-BE89-B68486A5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Measuring Testing Progress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D1C827B-1B21-0B47-99EA-2637805FE2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None/>
              <a:defRPr/>
            </a:pP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Three issues:</a:t>
            </a:r>
          </a:p>
          <a:p>
            <a:pPr lvl="1">
              <a:lnSpc>
                <a:spcPct val="8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4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Quality estimation: E</a:t>
            </a: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ntails measuring the reliability or mean time to failure of the application under test.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4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Process assessment: </a:t>
            </a: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Is the measurement of how well the development and debugging process is progressing toward a reliable product.</a:t>
            </a: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defTabSz="1143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4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Stopping criteria: </a:t>
            </a: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Are there measures that give testers an insight into the completeness of testing</a:t>
            </a:r>
            <a:r>
              <a:rPr lang="en-US" sz="2000" dirty="0">
                <a:latin typeface="Garamond" panose="02020404030301010803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315" name="Slide Number Placeholder 1">
            <a:extLst>
              <a:ext uri="{FF2B5EF4-FFF2-40B4-BE49-F238E27FC236}">
                <a16:creationId xmlns:a16="http://schemas.microsoft.com/office/drawing/2014/main" id="{82ADB4F7-CB05-8A4D-93F8-EA739C651A0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16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638B-05A7-8C41-BC9B-7D83E0B9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Metrics to Measure When To Stop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DEF9-BCE2-3746-BBE6-EE8A72D0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Number of defects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Types &amp; severity of defects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Where defects found (components)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Common defects (language dependent and application dependent)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Code coverage</a:t>
            </a:r>
          </a:p>
          <a:p>
            <a:pPr marL="342900" lvl="1" indent="-342900" defTabSz="114300" eaLnBrk="0" hangingPunct="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Seeding defects</a:t>
            </a:r>
          </a:p>
          <a:p>
            <a:pPr marL="0" lvl="1" indent="0">
              <a:lnSpc>
                <a:spcPct val="150000"/>
              </a:lnSpc>
              <a:buNone/>
              <a:defRPr/>
            </a:pPr>
            <a:endParaRPr 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Char char=""/>
              <a:defRPr/>
            </a:pPr>
            <a:endParaRPr lang="en-US" sz="2800" dirty="0"/>
          </a:p>
          <a:p>
            <a:pPr>
              <a:buFont typeface="Wingdings 2" panose="05020102010507070707" pitchFamily="18" charset="2"/>
              <a:buChar char=""/>
              <a:defRPr/>
            </a:pPr>
            <a:endParaRPr lang="en-US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F72B9C1F-C363-3847-A9F6-00B36712D4A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17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4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Black Box Testing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en-US" sz="2800" dirty="0">
              <a:latin typeface="Garamond" panose="02020404030301010803" pitchFamily="18" charset="0"/>
            </a:endParaRPr>
          </a:p>
          <a:p>
            <a:r>
              <a:rPr lang="en-US" altLang="en-US" sz="2800" dirty="0">
                <a:latin typeface="Garamond" panose="02020404030301010803" pitchFamily="18" charset="0"/>
              </a:rPr>
              <a:t>No knowledge of how code and how it written</a:t>
            </a:r>
          </a:p>
          <a:p>
            <a:pPr lvl="1"/>
            <a:endParaRPr lang="en-US" altLang="en-US" sz="700" dirty="0">
              <a:latin typeface="Garamond" panose="02020404030301010803" pitchFamily="18" charset="0"/>
            </a:endParaRPr>
          </a:p>
          <a:p>
            <a:pPr lvl="1"/>
            <a:r>
              <a:rPr lang="en-US" altLang="en-US" sz="2400" dirty="0">
                <a:latin typeface="Garamond" panose="02020404030301010803" pitchFamily="18" charset="0"/>
              </a:rPr>
              <a:t>focuses on input/output of each component or call</a:t>
            </a:r>
          </a:p>
          <a:p>
            <a:pPr lvl="1"/>
            <a:endParaRPr lang="en-US" altLang="en-US" sz="2400" dirty="0">
              <a:latin typeface="Garamond" panose="02020404030301010803" pitchFamily="18" charset="0"/>
            </a:endParaRPr>
          </a:p>
          <a:p>
            <a:r>
              <a:rPr lang="en-US" altLang="en-US" sz="2800" dirty="0">
                <a:latin typeface="Garamond" panose="02020404030301010803" pitchFamily="18" charset="0"/>
              </a:rPr>
              <a:t>Based on requirements and functionality, not code</a:t>
            </a:r>
          </a:p>
          <a:p>
            <a:pPr marL="457200" lvl="1" indent="0"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r>
              <a:rPr lang="en-US" altLang="en-US" sz="2800" dirty="0">
                <a:latin typeface="Garamond" panose="02020404030301010803" pitchFamily="18" charset="0"/>
              </a:rPr>
              <a:t>Emphasis on parameters, inputs/outputs  (and their validity)</a:t>
            </a:r>
          </a:p>
          <a:p>
            <a:pPr lvl="1"/>
            <a:endParaRPr lang="en-US" altLang="en-US" sz="2400" dirty="0">
              <a:latin typeface="Garamond" panose="02020404030301010803" pitchFamily="18" charset="0"/>
            </a:endParaRPr>
          </a:p>
          <a:p>
            <a:pPr lvl="1"/>
            <a:endParaRPr lang="en-U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White-box </a:t>
            </a:r>
            <a:b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Written with knowledge of the implementation of the code under test.</a:t>
            </a:r>
          </a:p>
          <a:p>
            <a:pPr lvl="1"/>
            <a:endParaRPr lang="en-US" altLang="en-US" sz="800" dirty="0">
              <a:latin typeface="Garamond" panose="02020404030301010803" pitchFamily="18" charset="0"/>
            </a:endParaRPr>
          </a:p>
          <a:p>
            <a:pPr lvl="1"/>
            <a:r>
              <a:rPr lang="en-US" altLang="en-US" dirty="0">
                <a:latin typeface="Garamond" panose="02020404030301010803" pitchFamily="18" charset="0"/>
              </a:rPr>
              <a:t>focuses on internal states of objects and code</a:t>
            </a:r>
          </a:p>
          <a:p>
            <a:pPr lvl="1"/>
            <a:r>
              <a:rPr lang="en-US" altLang="en-US" dirty="0">
                <a:latin typeface="Garamond" panose="02020404030301010803" pitchFamily="18" charset="0"/>
              </a:rPr>
              <a:t>focuses on trying to cover all code paths/statements</a:t>
            </a:r>
          </a:p>
          <a:p>
            <a:pPr lvl="1"/>
            <a:endParaRPr lang="en-US" altLang="en-US" sz="800" dirty="0">
              <a:latin typeface="Garamond" panose="02020404030301010803" pitchFamily="18" charset="0"/>
            </a:endParaRPr>
          </a:p>
          <a:p>
            <a:pPr lvl="1"/>
            <a:r>
              <a:rPr lang="en-US" altLang="en-US" dirty="0">
                <a:latin typeface="Garamond" panose="02020404030301010803" pitchFamily="18" charset="0"/>
              </a:rPr>
              <a:t>requires internal knowledge of the component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0BB66B3-5D4F-754A-9DEF-27034580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 &amp; V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42F4C6F-E070-0445-83E7-AE70908B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Verification Process 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is a process for determining whether the software products of an activity </a:t>
            </a:r>
            <a:r>
              <a:rPr lang="en-US" altLang="en-US" sz="2400" b="1" dirty="0">
                <a:solidFill>
                  <a:schemeClr val="accent3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fulfill the requirements 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dirty="0">
                <a:solidFill>
                  <a:schemeClr val="accent3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conditions imposed 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on them in the previous activities.</a:t>
            </a:r>
          </a:p>
          <a:p>
            <a:pPr algn="just">
              <a:buClr>
                <a:schemeClr val="tx1"/>
              </a:buClr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endParaRPr lang="en-US" alt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Validation Process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is a process for determining whether the </a:t>
            </a:r>
            <a:r>
              <a:rPr lang="en-US" altLang="en-US" sz="2400" b="1" dirty="0">
                <a:solidFill>
                  <a:schemeClr val="accent3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requirements and the final, as-built system or software product fulfills its specific intended use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D3398E3B-9ACD-CA47-8E29-166449712D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dirty="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98E88-F55E-DB44-9902-74E915802C49}"/>
              </a:ext>
            </a:extLst>
          </p:cNvPr>
          <p:cNvSpPr/>
          <p:nvPr/>
        </p:nvSpPr>
        <p:spPr>
          <a:xfrm>
            <a:off x="457200" y="1917474"/>
            <a:ext cx="8334462" cy="15908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B0D86-E272-584A-8473-259B706D7A19}"/>
              </a:ext>
            </a:extLst>
          </p:cNvPr>
          <p:cNvSpPr/>
          <p:nvPr/>
        </p:nvSpPr>
        <p:spPr>
          <a:xfrm>
            <a:off x="428538" y="3921913"/>
            <a:ext cx="8363124" cy="17324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8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7C93-CBDB-044D-974C-85DCE513F2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511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7DF-52CA-4B8F-B8F0-0C33E255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D9AA-E6D5-4BAA-9188-454DC6C9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  <a:p>
            <a:r>
              <a:rPr lang="en-US" dirty="0"/>
              <a:t>Formal inspection</a:t>
            </a:r>
          </a:p>
          <a:p>
            <a:r>
              <a:rPr lang="en-US" dirty="0"/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12091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B656-A2E7-4BBC-8E94-147580B6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9B3A-6DF1-48D4-88FA-0B48411DA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– Done by developers </a:t>
            </a:r>
          </a:p>
          <a:p>
            <a:r>
              <a:rPr lang="en-US" dirty="0"/>
              <a:t>Integration testing -  by Testers </a:t>
            </a:r>
          </a:p>
          <a:p>
            <a:r>
              <a:rPr lang="en-US" dirty="0"/>
              <a:t>System Testing – By Testers </a:t>
            </a:r>
          </a:p>
          <a:p>
            <a:r>
              <a:rPr lang="en-US" dirty="0"/>
              <a:t>User Acceptance Testing-  By users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026">
            <a:extLst>
              <a:ext uri="{FF2B5EF4-FFF2-40B4-BE49-F238E27FC236}">
                <a16:creationId xmlns:a16="http://schemas.microsoft.com/office/drawing/2014/main" id="{09952A02-C845-7C44-8C25-43C8B069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Testing and Reliability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EC3CCF-3976-CF48-BC11-B9CD144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8976"/>
            <a:ext cx="8229600" cy="32475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Software Testing is a critical part of the software development process.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One single fault can breakdown the whole system.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Testing is very expensive and time consuming.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3075" name="Slide Number Placeholder 1">
            <a:extLst>
              <a:ext uri="{FF2B5EF4-FFF2-40B4-BE49-F238E27FC236}">
                <a16:creationId xmlns:a16="http://schemas.microsoft.com/office/drawing/2014/main" id="{6610495D-CD31-9A45-BE6E-2BA7BC64756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5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D384C66-61A7-9246-B771-B97E243E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7360"/>
            <a:ext cx="80518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>
            <a:extLst>
              <a:ext uri="{FF2B5EF4-FFF2-40B4-BE49-F238E27FC236}">
                <a16:creationId xmlns:a16="http://schemas.microsoft.com/office/drawing/2014/main" id="{67E3B0AF-3241-0B41-9600-886BC5F9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en-US" sz="2700" dirty="0">
                <a:solidFill>
                  <a:schemeClr val="tx1"/>
                </a:solidFill>
                <a:latin typeface="Trebuchet MS" panose="020B0703020202090204" pitchFamily="34" charset="0"/>
              </a:rPr>
            </a:b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Testing Challenges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DF20AE-23D4-A147-A07A-630CA4F1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23750"/>
            <a:ext cx="8229600" cy="35327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Input space is very large !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0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Input interactions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Input sequencing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When to stop testing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Design an efficient test cases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3399"/>
              </a:buClr>
              <a:buSzTx/>
              <a:buFont typeface="Wingdings" pitchFamily="2" charset="2"/>
              <a:buChar char="§"/>
              <a:defRPr/>
            </a:pPr>
            <a:endParaRPr lang="en-US" altLang="en-US" sz="2400" b="1" dirty="0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099" name="Slide Number Placeholder 1">
            <a:extLst>
              <a:ext uri="{FF2B5EF4-FFF2-40B4-BE49-F238E27FC236}">
                <a16:creationId xmlns:a16="http://schemas.microsoft.com/office/drawing/2014/main" id="{217DB39C-76F3-BC4F-8DEF-EEEA3E48EC6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6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7171" name="Rectangle 8">
            <a:extLst>
              <a:ext uri="{FF2B5EF4-FFF2-40B4-BE49-F238E27FC236}">
                <a16:creationId xmlns:a16="http://schemas.microsoft.com/office/drawing/2014/main" id="{9E68CE2A-85DB-4F46-97F1-E25A98B1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7912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003399"/>
              </a:buClr>
              <a:buSzTx/>
              <a:buFont typeface="Wingdings" pitchFamily="2" charset="2"/>
              <a:buChar char="§"/>
              <a:defRPr/>
            </a:pPr>
            <a:endParaRPr lang="en-US" altLang="en-US" sz="2800" b="1" dirty="0">
              <a:latin typeface="Trebuchet MS" panose="020B070302020209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5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027">
            <a:extLst>
              <a:ext uri="{FF2B5EF4-FFF2-40B4-BE49-F238E27FC236}">
                <a16:creationId xmlns:a16="http://schemas.microsoft.com/office/drawing/2014/main" id="{20D71A14-A83B-164C-8D93-A91521DA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Purpose of Testing</a:t>
            </a:r>
          </a:p>
        </p:txBody>
      </p:sp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E9E50F4B-C53F-9445-BD19-C659D34ED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59310"/>
            <a:ext cx="8229600" cy="3197204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0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Defect Detection:</a:t>
            </a:r>
            <a:b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Problem/challenge: Testing only suggests the </a:t>
            </a:r>
            <a:b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presences of faults not their absence.</a:t>
            </a:r>
          </a:p>
          <a:p>
            <a:pPr marL="0" indent="0">
              <a:buNone/>
              <a:defRPr/>
            </a:pPr>
            <a:endParaRPr 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Reliability Estimation:</a:t>
            </a:r>
            <a:b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Problem/challenge : Input distribution used for            	selecting test cases may be flawed.</a:t>
            </a:r>
            <a:br>
              <a:rPr 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b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Slide Number Placeholder 1">
            <a:extLst>
              <a:ext uri="{FF2B5EF4-FFF2-40B4-BE49-F238E27FC236}">
                <a16:creationId xmlns:a16="http://schemas.microsoft.com/office/drawing/2014/main" id="{AF580EF3-4806-3C4D-8B27-EF85464F55C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7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BC05F772-5904-C14C-9EE8-57E25202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Testing</a:t>
            </a:r>
            <a:endParaRPr lang="en-US" altLang="en-US" sz="4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504A-D295-644D-A46D-DB9F9D7D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31472"/>
            <a:ext cx="8229600" cy="3625042"/>
          </a:xfrm>
        </p:spPr>
        <p:txBody>
          <a:bodyPr>
            <a:noAutofit/>
          </a:bodyPr>
          <a:lstStyle/>
          <a:p>
            <a:pPr marL="221456" lvl="1" indent="0">
              <a:lnSpc>
                <a:spcPct val="90000"/>
              </a:lnSpc>
              <a:buClr>
                <a:schemeClr val="tx2"/>
              </a:buClr>
              <a:buSzPct val="95000"/>
              <a:buNone/>
              <a:defRPr/>
            </a:pPr>
            <a:r>
              <a:rPr lang="en-GB" sz="2000" b="1" u="sng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What is testing? </a:t>
            </a:r>
          </a:p>
          <a:p>
            <a:pPr marL="221456" lvl="1" indent="0">
              <a:lnSpc>
                <a:spcPct val="90000"/>
              </a:lnSpc>
              <a:buClr>
                <a:schemeClr val="tx2"/>
              </a:buClr>
              <a:buSzPct val="95000"/>
              <a:buNone/>
              <a:defRPr/>
            </a:pPr>
            <a:endParaRPr lang="en-GB" sz="2000" b="1" u="sng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eaLnBrk="0" hangingPunct="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sz="20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Testing is a critical &amp;  important part of the Software Quality Assurance (SQA).</a:t>
            </a:r>
          </a:p>
          <a:p>
            <a:pPr marL="342900" lvl="1" indent="-342900" eaLnBrk="0" hangingPunct="0"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GB" sz="20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eaLnBrk="0" hangingPunct="0"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sz="20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Consists of a set of activities that have to be planned and conducted systematically (testing strategy).</a:t>
            </a:r>
          </a:p>
          <a:p>
            <a:pPr marL="342900" lvl="1" indent="-342900" eaLnBrk="0" hangingPunct="0"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endParaRPr lang="en-GB" sz="20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342900" lvl="1" indent="-342900" eaLnBrk="0" hangingPunct="0"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  <a:defRPr/>
            </a:pPr>
            <a:r>
              <a:rPr lang="en-GB" sz="20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Includes low level tests (to verify implementation) and high level tests (to validate against the specification requirements document).</a:t>
            </a:r>
          </a:p>
          <a:p>
            <a:pPr marL="0" indent="0">
              <a:buNone/>
              <a:defRPr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E81194EB-6CC2-C14D-B0EB-B71991337E3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8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029">
            <a:extLst>
              <a:ext uri="{FF2B5EF4-FFF2-40B4-BE49-F238E27FC236}">
                <a16:creationId xmlns:a16="http://schemas.microsoft.com/office/drawing/2014/main" id="{18B38D1F-7BA4-134F-BC06-C062A9BA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Testing Objective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1CF5E0-13BB-EE4E-B74E-2972A8BE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2952925"/>
            <a:ext cx="8560965" cy="2903589"/>
          </a:xfrm>
        </p:spPr>
        <p:txBody>
          <a:bodyPr>
            <a:normAutofit/>
          </a:bodyPr>
          <a:lstStyle/>
          <a:p>
            <a:pPr lvl="1">
              <a:lnSpc>
                <a:spcPct val="87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Testing is a process of executing a program with the intent of finding defects.</a:t>
            </a:r>
          </a:p>
          <a:p>
            <a:pPr lvl="1">
              <a:lnSpc>
                <a:spcPct val="87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</a:pPr>
            <a:endParaRPr lang="en-US" altLang="en-US" sz="2400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lnSpc>
                <a:spcPct val="87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itchFamily="2" charset="2"/>
              <a:buChar char="q"/>
            </a:pPr>
            <a:r>
              <a:rPr lang="en-US" altLang="en-US" sz="2400" dirty="0">
                <a:latin typeface="Garamond" panose="02020404030301010803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Testing cannot prove that there are no more errors — it can only show that defects are present!</a:t>
            </a:r>
          </a:p>
          <a:p>
            <a:pPr>
              <a:lnSpc>
                <a:spcPct val="87000"/>
              </a:lnSpc>
              <a:spcBef>
                <a:spcPct val="42000"/>
              </a:spcBef>
              <a:buClrTx/>
              <a:buSzTx/>
              <a:buFontTx/>
              <a:buNone/>
            </a:pPr>
            <a:endParaRPr lang="en-US" altLang="en-US" sz="2400" b="1" i="1" dirty="0">
              <a:latin typeface="Garamond" panose="02020404030301010803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147" name="Slide Number Placeholder 1">
            <a:extLst>
              <a:ext uri="{FF2B5EF4-FFF2-40B4-BE49-F238E27FC236}">
                <a16:creationId xmlns:a16="http://schemas.microsoft.com/office/drawing/2014/main" id="{44A14E4F-8A79-A74E-BAE7-B0C876C3A19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75" b="0" i="0" kern="1200">
                <a:solidFill>
                  <a:srgbClr val="045C75"/>
                </a:solidFill>
                <a:latin typeface="Times New Roman Regular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68A8D-05AD-E44E-BB40-78A2B19DCDBF}" type="slidenum">
              <a:rPr lang="en-US" smtClean="0"/>
              <a:pPr/>
              <a:t>9</a:t>
            </a:fld>
            <a:endParaRPr lang="en-US" altLang="en-US" dirty="0">
              <a:solidFill>
                <a:srgbClr val="045C75"/>
              </a:solidFill>
              <a:latin typeface="Times New Roman Regular" panose="02020603050405020304" pitchFamily="18" charset="0"/>
            </a:endParaRPr>
          </a:p>
        </p:txBody>
      </p:sp>
      <p:sp>
        <p:nvSpPr>
          <p:cNvPr id="6146" name="Rectangle 6">
            <a:extLst>
              <a:ext uri="{FF2B5EF4-FFF2-40B4-BE49-F238E27FC236}">
                <a16:creationId xmlns:a16="http://schemas.microsoft.com/office/drawing/2014/main" id="{289AF127-8C0F-314B-8C67-7F31722E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0010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 defTabSz="1524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2" charset="2"/>
              <a:buChar char=""/>
              <a:defRPr sz="1900">
                <a:solidFill>
                  <a:schemeClr val="tx1"/>
                </a:solidFill>
                <a:latin typeface="Times New Roman Regular" panose="02020603050405020304" pitchFamily="18" charset="0"/>
              </a:defRPr>
            </a:lvl1pPr>
            <a:lvl2pPr indent="-457200" defTabSz="15240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>
                <a:solidFill>
                  <a:schemeClr val="tx1"/>
                </a:solidFill>
                <a:latin typeface="Times New Roman Regular" panose="02020603050405020304" pitchFamily="18" charset="0"/>
              </a:defRPr>
            </a:lvl2pPr>
            <a:lvl3pPr marL="1143000" indent="-228600" defTabSz="1524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2" charset="2"/>
              <a:buChar char=""/>
              <a:defRPr sz="1500">
                <a:solidFill>
                  <a:schemeClr val="tx1"/>
                </a:solidFill>
                <a:latin typeface="Times New Roman Regular" panose="02020603050405020304" pitchFamily="18" charset="0"/>
              </a:defRPr>
            </a:lvl3pPr>
            <a:lvl4pPr marL="1600200" indent="-228600" defTabSz="1524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2" charset="2"/>
              <a:buChar char=""/>
              <a:defRPr sz="1500">
                <a:solidFill>
                  <a:schemeClr val="tx1"/>
                </a:solidFill>
                <a:latin typeface="Times New Roman Regular" panose="02020603050405020304" pitchFamily="18" charset="0"/>
              </a:defRPr>
            </a:lvl4pPr>
            <a:lvl5pPr marL="2057400" indent="-228600" defTabSz="1524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2" charset="2"/>
              <a:buChar char=""/>
              <a:defRPr sz="1500">
                <a:solidFill>
                  <a:schemeClr val="tx1"/>
                </a:solidFill>
                <a:latin typeface="Times New Roman Regular" panose="02020603050405020304" pitchFamily="18" charset="0"/>
              </a:defRPr>
            </a:lvl5pPr>
            <a:lvl6pPr marL="2514600" indent="-228600" defTabSz="15240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2" charset="2"/>
              <a:buChar char=""/>
              <a:defRPr sz="1500">
                <a:solidFill>
                  <a:schemeClr val="tx1"/>
                </a:solidFill>
                <a:latin typeface="Times New Roman Regular" panose="02020603050405020304" pitchFamily="18" charset="0"/>
              </a:defRPr>
            </a:lvl6pPr>
            <a:lvl7pPr marL="2971800" indent="-228600" defTabSz="15240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2" charset="2"/>
              <a:buChar char=""/>
              <a:defRPr sz="1500">
                <a:solidFill>
                  <a:schemeClr val="tx1"/>
                </a:solidFill>
                <a:latin typeface="Times New Roman Regular" panose="02020603050405020304" pitchFamily="18" charset="0"/>
              </a:defRPr>
            </a:lvl7pPr>
            <a:lvl8pPr marL="3429000" indent="-228600" defTabSz="15240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2" charset="2"/>
              <a:buChar char=""/>
              <a:defRPr sz="1500">
                <a:solidFill>
                  <a:schemeClr val="tx1"/>
                </a:solidFill>
                <a:latin typeface="Times New Roman Regular" panose="02020603050405020304" pitchFamily="18" charset="0"/>
              </a:defRPr>
            </a:lvl8pPr>
            <a:lvl9pPr marL="3886200" indent="-228600" defTabSz="15240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2" charset="2"/>
              <a:buChar char=""/>
              <a:defRPr sz="1500">
                <a:solidFill>
                  <a:schemeClr val="tx1"/>
                </a:solidFill>
                <a:latin typeface="Times New Roman Regular" panose="02020603050405020304" pitchFamily="18" charset="0"/>
              </a:defRPr>
            </a:lvl9pPr>
          </a:lstStyle>
          <a:p>
            <a:pPr>
              <a:lnSpc>
                <a:spcPct val="87000"/>
              </a:lnSpc>
              <a:spcBef>
                <a:spcPct val="42000"/>
              </a:spcBef>
              <a:buClrTx/>
              <a:buSzTx/>
              <a:buFontTx/>
              <a:buNone/>
            </a:pPr>
            <a:endParaRPr lang="en-US" altLang="en-US" sz="2100" b="1" i="1" dirty="0">
              <a:latin typeface="Book Antiqua" panose="0204060205030503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Formal Template">
      <a:dk1>
        <a:srgbClr val="0B3D29"/>
      </a:dk1>
      <a:lt1>
        <a:sysClr val="window" lastClr="FFFFFF"/>
      </a:lt1>
      <a:dk2>
        <a:srgbClr val="05231A"/>
      </a:dk2>
      <a:lt2>
        <a:srgbClr val="E3E0B8"/>
      </a:lt2>
      <a:accent1>
        <a:srgbClr val="B6A771"/>
      </a:accent1>
      <a:accent2>
        <a:srgbClr val="D0CB81"/>
      </a:accent2>
      <a:accent3>
        <a:srgbClr val="147242"/>
      </a:accent3>
      <a:accent4>
        <a:srgbClr val="1C9B40"/>
      </a:accent4>
      <a:accent5>
        <a:srgbClr val="4DAE3D"/>
      </a:accent5>
      <a:accent6>
        <a:srgbClr val="E3E0B8"/>
      </a:accent6>
      <a:hlink>
        <a:srgbClr val="D0CB81"/>
      </a:hlink>
      <a:folHlink>
        <a:srgbClr val="B6A7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742</Words>
  <Application>Microsoft Office PowerPoint</Application>
  <PresentationFormat>On-screen Show (4:3)</PresentationFormat>
  <Paragraphs>150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Book Antiqua</vt:lpstr>
      <vt:lpstr>Calibri</vt:lpstr>
      <vt:lpstr>Garamond</vt:lpstr>
      <vt:lpstr>Tahoma</vt:lpstr>
      <vt:lpstr>Times New Roman</vt:lpstr>
      <vt:lpstr>Times New Roman Regular</vt:lpstr>
      <vt:lpstr>Trebuchet MS</vt:lpstr>
      <vt:lpstr>Wingdings</vt:lpstr>
      <vt:lpstr>Wingdings 2</vt:lpstr>
      <vt:lpstr>Office Theme</vt:lpstr>
      <vt:lpstr>California State University, Sacramento Computer Science Department </vt:lpstr>
      <vt:lpstr>V &amp; V</vt:lpstr>
      <vt:lpstr>Verification Techniques </vt:lpstr>
      <vt:lpstr>Validation Techniques </vt:lpstr>
      <vt:lpstr>Software Testing and Reliability</vt:lpstr>
      <vt:lpstr> Software Testing Challenges</vt:lpstr>
      <vt:lpstr>Purpose of Testing</vt:lpstr>
      <vt:lpstr>Software Testing</vt:lpstr>
      <vt:lpstr>Testing Objective</vt:lpstr>
      <vt:lpstr>Testing Principles</vt:lpstr>
      <vt:lpstr>Software Testing Process  -Four Phases-</vt:lpstr>
      <vt:lpstr> Modeling The Software Environment</vt:lpstr>
      <vt:lpstr>Generating and Designing Test Cases</vt:lpstr>
      <vt:lpstr>Automating and Executing Test Cases</vt:lpstr>
      <vt:lpstr>Measuring Testing Progress</vt:lpstr>
      <vt:lpstr>Measuring Testing Progress</vt:lpstr>
      <vt:lpstr>Metrics to Measure When To Stop Testing</vt:lpstr>
      <vt:lpstr>Black Box Testing</vt:lpstr>
      <vt:lpstr> White-box  </vt:lpstr>
      <vt:lpstr>Questions?</vt:lpstr>
    </vt:vector>
  </TitlesOfParts>
  <Company>Page Design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Dell</cp:lastModifiedBy>
  <cp:revision>21</cp:revision>
  <dcterms:created xsi:type="dcterms:W3CDTF">2015-02-11T18:15:53Z</dcterms:created>
  <dcterms:modified xsi:type="dcterms:W3CDTF">2021-12-03T10:14:12Z</dcterms:modified>
</cp:coreProperties>
</file>