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95" r:id="rId2"/>
    <p:sldId id="258" r:id="rId3"/>
    <p:sldId id="259" r:id="rId4"/>
    <p:sldId id="260" r:id="rId5"/>
    <p:sldId id="261" r:id="rId6"/>
    <p:sldId id="262" r:id="rId7"/>
    <p:sldId id="263" r:id="rId8"/>
    <p:sldId id="264" r:id="rId9"/>
    <p:sldId id="266" r:id="rId10"/>
    <p:sldId id="267" r:id="rId11"/>
    <p:sldId id="302" r:id="rId12"/>
    <p:sldId id="271" r:id="rId13"/>
    <p:sldId id="272" r:id="rId14"/>
    <p:sldId id="273" r:id="rId15"/>
    <p:sldId id="274" r:id="rId16"/>
    <p:sldId id="311" r:id="rId17"/>
    <p:sldId id="275" r:id="rId18"/>
    <p:sldId id="287" r:id="rId19"/>
    <p:sldId id="276" r:id="rId20"/>
    <p:sldId id="277" r:id="rId21"/>
    <p:sldId id="278" r:id="rId22"/>
    <p:sldId id="279" r:id="rId23"/>
    <p:sldId id="280" r:id="rId24"/>
    <p:sldId id="281" r:id="rId25"/>
    <p:sldId id="282" r:id="rId26"/>
    <p:sldId id="283" r:id="rId27"/>
    <p:sldId id="292" r:id="rId28"/>
    <p:sldId id="288" r:id="rId29"/>
    <p:sldId id="293" r:id="rId30"/>
    <p:sldId id="296" r:id="rId31"/>
    <p:sldId id="297" r:id="rId32"/>
    <p:sldId id="298" r:id="rId33"/>
    <p:sldId id="299" r:id="rId34"/>
    <p:sldId id="300" r:id="rId35"/>
    <p:sldId id="301" r:id="rId36"/>
    <p:sldId id="284" r:id="rId37"/>
    <p:sldId id="285" r:id="rId38"/>
    <p:sldId id="312" r:id="rId39"/>
    <p:sldId id="30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D29"/>
    <a:srgbClr val="99864F"/>
    <a:srgbClr val="E4E2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44F8F-4EFD-4B40-B8CB-5255F862180C}" v="95" dt="2020-09-21T16:42:36.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5"/>
    <p:restoredTop sz="94733"/>
  </p:normalViewPr>
  <p:slideViewPr>
    <p:cSldViewPr snapToGrid="0" snapToObjects="1">
      <p:cViewPr varScale="1">
        <p:scale>
          <a:sx n="82" d="100"/>
          <a:sy n="82" d="100"/>
        </p:scale>
        <p:origin x="18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2964A-E0C3-4D71-BF6D-900C3F55E86A}" type="doc">
      <dgm:prSet loTypeId="urn:microsoft.com/office/officeart/2005/8/layout/cycle3" loCatId="cycle" qsTypeId="urn:microsoft.com/office/officeart/2005/8/quickstyle/simple1" qsCatId="simple" csTypeId="urn:microsoft.com/office/officeart/2005/8/colors/accent3_1" csCatId="accent3" phldr="1"/>
      <dgm:spPr/>
      <dgm:t>
        <a:bodyPr/>
        <a:lstStyle/>
        <a:p>
          <a:endParaRPr lang="en-US"/>
        </a:p>
      </dgm:t>
    </dgm:pt>
    <dgm:pt modelId="{82332924-99FB-48A7-BE22-C13441BF96D0}">
      <dgm:prSet phldrT="[Text]"/>
      <dgm:spPr/>
      <dgm:t>
        <a:bodyPr/>
        <a:lstStyle/>
        <a:p>
          <a:pPr algn="l"/>
          <a:r>
            <a:rPr lang="en-US" dirty="0"/>
            <a:t>Defined</a:t>
          </a:r>
        </a:p>
      </dgm:t>
    </dgm:pt>
    <dgm:pt modelId="{8DAD60AC-5369-4D8F-8C85-4C4B44C41A27}" type="parTrans" cxnId="{A135A908-E297-4C12-BA78-41319E02C1AD}">
      <dgm:prSet/>
      <dgm:spPr/>
      <dgm:t>
        <a:bodyPr/>
        <a:lstStyle/>
        <a:p>
          <a:endParaRPr lang="en-US"/>
        </a:p>
      </dgm:t>
    </dgm:pt>
    <dgm:pt modelId="{16EE0613-D310-4109-9C02-5638EE5B7E66}" type="sibTrans" cxnId="{A135A908-E297-4C12-BA78-41319E02C1AD}">
      <dgm:prSet/>
      <dgm:spPr/>
      <dgm:t>
        <a:bodyPr/>
        <a:lstStyle/>
        <a:p>
          <a:endParaRPr lang="en-US"/>
        </a:p>
      </dgm:t>
    </dgm:pt>
    <dgm:pt modelId="{0806C8F5-7E22-40FD-809C-38A61E1F96F5}">
      <dgm:prSet phldrT="[Text]"/>
      <dgm:spPr/>
      <dgm:t>
        <a:bodyPr/>
        <a:lstStyle/>
        <a:p>
          <a:pPr algn="l"/>
          <a:r>
            <a:rPr lang="en-US" dirty="0"/>
            <a:t>Managed</a:t>
          </a:r>
        </a:p>
      </dgm:t>
    </dgm:pt>
    <dgm:pt modelId="{EF43B076-977A-4933-A2AB-349E5A72772D}" type="parTrans" cxnId="{300D24F2-6DB6-40E4-8EF4-6B6497D7FF1B}">
      <dgm:prSet/>
      <dgm:spPr/>
      <dgm:t>
        <a:bodyPr/>
        <a:lstStyle/>
        <a:p>
          <a:endParaRPr lang="en-US"/>
        </a:p>
      </dgm:t>
    </dgm:pt>
    <dgm:pt modelId="{0AB998ED-80AF-4D9B-9FCA-A5CE3CCA224F}" type="sibTrans" cxnId="{300D24F2-6DB6-40E4-8EF4-6B6497D7FF1B}">
      <dgm:prSet/>
      <dgm:spPr/>
      <dgm:t>
        <a:bodyPr/>
        <a:lstStyle/>
        <a:p>
          <a:endParaRPr lang="en-US"/>
        </a:p>
      </dgm:t>
    </dgm:pt>
    <dgm:pt modelId="{0D871748-79D6-4F9B-9BB4-4988EAD22F73}">
      <dgm:prSet phldrT="[Text]"/>
      <dgm:spPr/>
      <dgm:t>
        <a:bodyPr/>
        <a:lstStyle/>
        <a:p>
          <a:pPr algn="l"/>
          <a:r>
            <a:rPr lang="en-US" dirty="0"/>
            <a:t>Optimized</a:t>
          </a:r>
        </a:p>
      </dgm:t>
    </dgm:pt>
    <dgm:pt modelId="{A2051874-4C7E-4B3D-9074-AEA80B54846A}" type="parTrans" cxnId="{A3895C59-ADD2-40A0-B8E3-9C55D23522FC}">
      <dgm:prSet/>
      <dgm:spPr/>
      <dgm:t>
        <a:bodyPr/>
        <a:lstStyle/>
        <a:p>
          <a:endParaRPr lang="en-US"/>
        </a:p>
      </dgm:t>
    </dgm:pt>
    <dgm:pt modelId="{F8B95AD9-6B44-4BAF-A406-46D4D0112900}" type="sibTrans" cxnId="{A3895C59-ADD2-40A0-B8E3-9C55D23522FC}">
      <dgm:prSet/>
      <dgm:spPr/>
      <dgm:t>
        <a:bodyPr/>
        <a:lstStyle/>
        <a:p>
          <a:endParaRPr lang="en-US"/>
        </a:p>
      </dgm:t>
    </dgm:pt>
    <dgm:pt modelId="{0477C06F-D253-498E-ADFA-C02BC8295E1A}">
      <dgm:prSet phldrT="[Text]"/>
      <dgm:spPr/>
      <dgm:t>
        <a:bodyPr/>
        <a:lstStyle/>
        <a:p>
          <a:pPr algn="l"/>
          <a:r>
            <a:rPr lang="en-US" dirty="0"/>
            <a:t>Initial</a:t>
          </a:r>
        </a:p>
      </dgm:t>
    </dgm:pt>
    <dgm:pt modelId="{C4489433-2889-433A-AE61-0AE031AB3E95}" type="parTrans" cxnId="{90A240D1-46A2-4FA1-87AB-C46E17DF28F1}">
      <dgm:prSet/>
      <dgm:spPr/>
      <dgm:t>
        <a:bodyPr/>
        <a:lstStyle/>
        <a:p>
          <a:endParaRPr lang="en-US"/>
        </a:p>
      </dgm:t>
    </dgm:pt>
    <dgm:pt modelId="{58FE9842-5BDE-4587-9226-DA397A8F1BFA}" type="sibTrans" cxnId="{90A240D1-46A2-4FA1-87AB-C46E17DF28F1}">
      <dgm:prSet/>
      <dgm:spPr/>
      <dgm:t>
        <a:bodyPr/>
        <a:lstStyle/>
        <a:p>
          <a:endParaRPr lang="en-US"/>
        </a:p>
      </dgm:t>
    </dgm:pt>
    <dgm:pt modelId="{155CE119-845C-4AA8-BAAF-00476EEDE393}">
      <dgm:prSet phldrT="[Text]"/>
      <dgm:spPr/>
      <dgm:t>
        <a:bodyPr/>
        <a:lstStyle/>
        <a:p>
          <a:pPr algn="ctr"/>
          <a:endParaRPr lang="en-US" dirty="0"/>
        </a:p>
      </dgm:t>
    </dgm:pt>
    <dgm:pt modelId="{B59F8ED8-6EC9-49DB-8E82-119C1C6549BA}" type="sibTrans" cxnId="{CEAB4597-6F8F-4BA3-B2FE-274697A56042}">
      <dgm:prSet/>
      <dgm:spPr/>
      <dgm:t>
        <a:bodyPr/>
        <a:lstStyle/>
        <a:p>
          <a:endParaRPr lang="en-US"/>
        </a:p>
      </dgm:t>
    </dgm:pt>
    <dgm:pt modelId="{6094EBB4-8339-4EAD-BFC8-53717FEA0811}" type="parTrans" cxnId="{CEAB4597-6F8F-4BA3-B2FE-274697A56042}">
      <dgm:prSet/>
      <dgm:spPr/>
      <dgm:t>
        <a:bodyPr/>
        <a:lstStyle/>
        <a:p>
          <a:endParaRPr lang="en-US"/>
        </a:p>
      </dgm:t>
    </dgm:pt>
    <dgm:pt modelId="{14448097-3C96-4594-AB37-BE4584847633}">
      <dgm:prSet phldrT="[Text]"/>
      <dgm:spPr/>
      <dgm:t>
        <a:bodyPr/>
        <a:lstStyle/>
        <a:p>
          <a:pPr algn="l"/>
          <a:r>
            <a:rPr lang="en-US" dirty="0"/>
            <a:t>Repeatable</a:t>
          </a:r>
        </a:p>
      </dgm:t>
    </dgm:pt>
    <dgm:pt modelId="{FE5DC016-3AF5-4DFC-B98B-0C6623B3741B}" type="sibTrans" cxnId="{CB3152C2-9027-4803-9412-653B03F168FC}">
      <dgm:prSet/>
      <dgm:spPr/>
      <dgm:t>
        <a:bodyPr/>
        <a:lstStyle/>
        <a:p>
          <a:endParaRPr lang="en-US"/>
        </a:p>
      </dgm:t>
    </dgm:pt>
    <dgm:pt modelId="{E9B60283-3969-4DF5-B8D2-19E86742A2AA}" type="parTrans" cxnId="{CB3152C2-9027-4803-9412-653B03F168FC}">
      <dgm:prSet/>
      <dgm:spPr/>
      <dgm:t>
        <a:bodyPr/>
        <a:lstStyle/>
        <a:p>
          <a:endParaRPr lang="en-US"/>
        </a:p>
      </dgm:t>
    </dgm:pt>
    <dgm:pt modelId="{D8B28A33-D037-42AA-88E7-FC24F78F10EE}" type="pres">
      <dgm:prSet presAssocID="{BCB2964A-E0C3-4D71-BF6D-900C3F55E86A}" presName="Name0" presStyleCnt="0">
        <dgm:presLayoutVars>
          <dgm:dir/>
          <dgm:resizeHandles val="exact"/>
        </dgm:presLayoutVars>
      </dgm:prSet>
      <dgm:spPr/>
    </dgm:pt>
    <dgm:pt modelId="{3A2A1F2D-4A0D-4227-AD11-2EB6A7348260}" type="pres">
      <dgm:prSet presAssocID="{BCB2964A-E0C3-4D71-BF6D-900C3F55E86A}" presName="cycle" presStyleCnt="0"/>
      <dgm:spPr/>
    </dgm:pt>
    <dgm:pt modelId="{B1FF707B-BEC7-4ECB-B998-E4B345C2AB61}" type="pres">
      <dgm:prSet presAssocID="{155CE119-845C-4AA8-BAAF-00476EEDE393}" presName="nodeFirstNode" presStyleLbl="node1" presStyleIdx="0" presStyleCnt="1" custScaleX="37898" custScaleY="89427">
        <dgm:presLayoutVars>
          <dgm:bulletEnabled val="1"/>
        </dgm:presLayoutVars>
      </dgm:prSet>
      <dgm:spPr/>
    </dgm:pt>
  </dgm:ptLst>
  <dgm:cxnLst>
    <dgm:cxn modelId="{A135A908-E297-4C12-BA78-41319E02C1AD}" srcId="{155CE119-845C-4AA8-BAAF-00476EEDE393}" destId="{82332924-99FB-48A7-BE22-C13441BF96D0}" srcOrd="1" destOrd="0" parTransId="{8DAD60AC-5369-4D8F-8C85-4C4B44C41A27}" sibTransId="{16EE0613-D310-4109-9C02-5638EE5B7E66}"/>
    <dgm:cxn modelId="{51CBF60A-2BD5-4B37-BE60-4B8A24D5C280}" type="presOf" srcId="{14448097-3C96-4594-AB37-BE4584847633}" destId="{B1FF707B-BEC7-4ECB-B998-E4B345C2AB61}" srcOrd="0" destOrd="1" presId="urn:microsoft.com/office/officeart/2005/8/layout/cycle3"/>
    <dgm:cxn modelId="{FE95F520-63FC-485C-B578-C0D017106DDD}" type="presOf" srcId="{155CE119-845C-4AA8-BAAF-00476EEDE393}" destId="{B1FF707B-BEC7-4ECB-B998-E4B345C2AB61}" srcOrd="0" destOrd="0" presId="urn:microsoft.com/office/officeart/2005/8/layout/cycle3"/>
    <dgm:cxn modelId="{7BAD2E2A-875E-406F-A710-C76106443786}" type="presOf" srcId="{0477C06F-D253-498E-ADFA-C02BC8295E1A}" destId="{B1FF707B-BEC7-4ECB-B998-E4B345C2AB61}" srcOrd="0" destOrd="5" presId="urn:microsoft.com/office/officeart/2005/8/layout/cycle3"/>
    <dgm:cxn modelId="{C65F1837-CFF5-4617-91FB-72D713F8C415}" type="presOf" srcId="{BCB2964A-E0C3-4D71-BF6D-900C3F55E86A}" destId="{D8B28A33-D037-42AA-88E7-FC24F78F10EE}" srcOrd="0" destOrd="0" presId="urn:microsoft.com/office/officeart/2005/8/layout/cycle3"/>
    <dgm:cxn modelId="{A3895C59-ADD2-40A0-B8E3-9C55D23522FC}" srcId="{155CE119-845C-4AA8-BAAF-00476EEDE393}" destId="{0D871748-79D6-4F9B-9BB4-4988EAD22F73}" srcOrd="3" destOrd="0" parTransId="{A2051874-4C7E-4B3D-9074-AEA80B54846A}" sibTransId="{F8B95AD9-6B44-4BAF-A406-46D4D0112900}"/>
    <dgm:cxn modelId="{CEAB4597-6F8F-4BA3-B2FE-274697A56042}" srcId="{BCB2964A-E0C3-4D71-BF6D-900C3F55E86A}" destId="{155CE119-845C-4AA8-BAAF-00476EEDE393}" srcOrd="0" destOrd="0" parTransId="{6094EBB4-8339-4EAD-BFC8-53717FEA0811}" sibTransId="{B59F8ED8-6EC9-49DB-8E82-119C1C6549BA}"/>
    <dgm:cxn modelId="{B81A09B0-C6CD-4FF4-9C31-49682E4985CA}" type="presOf" srcId="{0806C8F5-7E22-40FD-809C-38A61E1F96F5}" destId="{B1FF707B-BEC7-4ECB-B998-E4B345C2AB61}" srcOrd="0" destOrd="3" presId="urn:microsoft.com/office/officeart/2005/8/layout/cycle3"/>
    <dgm:cxn modelId="{E3BC21BB-A646-4485-B842-38CF4BA3EA71}" type="presOf" srcId="{0D871748-79D6-4F9B-9BB4-4988EAD22F73}" destId="{B1FF707B-BEC7-4ECB-B998-E4B345C2AB61}" srcOrd="0" destOrd="4" presId="urn:microsoft.com/office/officeart/2005/8/layout/cycle3"/>
    <dgm:cxn modelId="{CB3152C2-9027-4803-9412-653B03F168FC}" srcId="{155CE119-845C-4AA8-BAAF-00476EEDE393}" destId="{14448097-3C96-4594-AB37-BE4584847633}" srcOrd="0" destOrd="0" parTransId="{E9B60283-3969-4DF5-B8D2-19E86742A2AA}" sibTransId="{FE5DC016-3AF5-4DFC-B98B-0C6623B3741B}"/>
    <dgm:cxn modelId="{90A240D1-46A2-4FA1-87AB-C46E17DF28F1}" srcId="{155CE119-845C-4AA8-BAAF-00476EEDE393}" destId="{0477C06F-D253-498E-ADFA-C02BC8295E1A}" srcOrd="4" destOrd="0" parTransId="{C4489433-2889-433A-AE61-0AE031AB3E95}" sibTransId="{58FE9842-5BDE-4587-9226-DA397A8F1BFA}"/>
    <dgm:cxn modelId="{33DFB9E9-1EA7-4726-B651-CDE0C6E6EDF8}" type="presOf" srcId="{82332924-99FB-48A7-BE22-C13441BF96D0}" destId="{B1FF707B-BEC7-4ECB-B998-E4B345C2AB61}" srcOrd="0" destOrd="2" presId="urn:microsoft.com/office/officeart/2005/8/layout/cycle3"/>
    <dgm:cxn modelId="{300D24F2-6DB6-40E4-8EF4-6B6497D7FF1B}" srcId="{155CE119-845C-4AA8-BAAF-00476EEDE393}" destId="{0806C8F5-7E22-40FD-809C-38A61E1F96F5}" srcOrd="2" destOrd="0" parTransId="{EF43B076-977A-4933-A2AB-349E5A72772D}" sibTransId="{0AB998ED-80AF-4D9B-9FCA-A5CE3CCA224F}"/>
    <dgm:cxn modelId="{4AD84A30-C47D-4CD5-878D-3A0F79731E40}" type="presParOf" srcId="{D8B28A33-D037-42AA-88E7-FC24F78F10EE}" destId="{3A2A1F2D-4A0D-4227-AD11-2EB6A7348260}" srcOrd="0" destOrd="0" presId="urn:microsoft.com/office/officeart/2005/8/layout/cycle3"/>
    <dgm:cxn modelId="{F2ECA104-4F2F-4C34-9403-B9E0EA38E134}" type="presParOf" srcId="{3A2A1F2D-4A0D-4227-AD11-2EB6A7348260}" destId="{B1FF707B-BEC7-4ECB-B998-E4B345C2AB61}" srcOrd="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F707B-BEC7-4ECB-B998-E4B345C2AB61}">
      <dsp:nvSpPr>
        <dsp:cNvPr id="0" name=""/>
        <dsp:cNvSpPr/>
      </dsp:nvSpPr>
      <dsp:spPr>
        <a:xfrm>
          <a:off x="2555372" y="326127"/>
          <a:ext cx="3118853" cy="3679741"/>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t" anchorCtr="0">
          <a:noAutofit/>
        </a:bodyPr>
        <a:lstStyle/>
        <a:p>
          <a:pPr marL="0" lvl="0" indent="0" algn="ctr" defTabSz="1644650">
            <a:lnSpc>
              <a:spcPct val="90000"/>
            </a:lnSpc>
            <a:spcBef>
              <a:spcPct val="0"/>
            </a:spcBef>
            <a:spcAft>
              <a:spcPct val="35000"/>
            </a:spcAft>
            <a:buNone/>
          </a:pPr>
          <a:endParaRPr lang="en-US" sz="3700" kern="1200" dirty="0"/>
        </a:p>
        <a:p>
          <a:pPr marL="285750" lvl="1" indent="-285750" algn="l" defTabSz="1289050">
            <a:lnSpc>
              <a:spcPct val="90000"/>
            </a:lnSpc>
            <a:spcBef>
              <a:spcPct val="0"/>
            </a:spcBef>
            <a:spcAft>
              <a:spcPct val="15000"/>
            </a:spcAft>
            <a:buChar char="•"/>
          </a:pPr>
          <a:r>
            <a:rPr lang="en-US" sz="2900" kern="1200" dirty="0"/>
            <a:t>Repeatable</a:t>
          </a:r>
        </a:p>
        <a:p>
          <a:pPr marL="285750" lvl="1" indent="-285750" algn="l" defTabSz="1289050">
            <a:lnSpc>
              <a:spcPct val="90000"/>
            </a:lnSpc>
            <a:spcBef>
              <a:spcPct val="0"/>
            </a:spcBef>
            <a:spcAft>
              <a:spcPct val="15000"/>
            </a:spcAft>
            <a:buChar char="•"/>
          </a:pPr>
          <a:r>
            <a:rPr lang="en-US" sz="2900" kern="1200" dirty="0"/>
            <a:t>Defined</a:t>
          </a:r>
        </a:p>
        <a:p>
          <a:pPr marL="285750" lvl="1" indent="-285750" algn="l" defTabSz="1289050">
            <a:lnSpc>
              <a:spcPct val="90000"/>
            </a:lnSpc>
            <a:spcBef>
              <a:spcPct val="0"/>
            </a:spcBef>
            <a:spcAft>
              <a:spcPct val="15000"/>
            </a:spcAft>
            <a:buChar char="•"/>
          </a:pPr>
          <a:r>
            <a:rPr lang="en-US" sz="2900" kern="1200" dirty="0"/>
            <a:t>Managed</a:t>
          </a:r>
        </a:p>
        <a:p>
          <a:pPr marL="285750" lvl="1" indent="-285750" algn="l" defTabSz="1289050">
            <a:lnSpc>
              <a:spcPct val="90000"/>
            </a:lnSpc>
            <a:spcBef>
              <a:spcPct val="0"/>
            </a:spcBef>
            <a:spcAft>
              <a:spcPct val="15000"/>
            </a:spcAft>
            <a:buChar char="•"/>
          </a:pPr>
          <a:r>
            <a:rPr lang="en-US" sz="2900" kern="1200" dirty="0"/>
            <a:t>Optimized</a:t>
          </a:r>
        </a:p>
        <a:p>
          <a:pPr marL="285750" lvl="1" indent="-285750" algn="l" defTabSz="1289050">
            <a:lnSpc>
              <a:spcPct val="90000"/>
            </a:lnSpc>
            <a:spcBef>
              <a:spcPct val="0"/>
            </a:spcBef>
            <a:spcAft>
              <a:spcPct val="15000"/>
            </a:spcAft>
            <a:buChar char="•"/>
          </a:pPr>
          <a:r>
            <a:rPr lang="en-US" sz="2900" kern="1200" dirty="0"/>
            <a:t>Initial</a:t>
          </a:r>
        </a:p>
      </dsp:txBody>
      <dsp:txXfrm>
        <a:off x="2707622" y="478377"/>
        <a:ext cx="2814353" cy="337524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3C47C-B621-EB42-ACD9-DD745DAB6074}" type="datetimeFigureOut">
              <a:rPr lang="en-US" smtClean="0"/>
              <a:t>9/21/2021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B68AC-16F5-484E-8A4B-5987535A8DF1}" type="slidenum">
              <a:rPr lang="en-US" smtClean="0"/>
              <a:t>‹#›</a:t>
            </a:fld>
            <a:endParaRPr lang="en-US"/>
          </a:p>
        </p:txBody>
      </p:sp>
    </p:spTree>
    <p:extLst>
      <p:ext uri="{BB962C8B-B14F-4D97-AF65-F5344CB8AC3E}">
        <p14:creationId xmlns:p14="http://schemas.microsoft.com/office/powerpoint/2010/main" val="423937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tutorialspoint.com/sdlc/sdlc_agile_model.ht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www.tutorialspoint.com/sdlc/sdlc_agile_model.ht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utorialspoint.com/sdlc/sdlc_agile_model.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tutorialspoint.com/sdlc/sdlc_agile_model.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8BE893-9DE2-4FE6-90A3-80DC9AB74D24}" type="slidenum">
              <a:rPr lang="en-US"/>
              <a:pPr/>
              <a:t>1</a:t>
            </a:fld>
            <a:endParaRPr lang="en-US" dirty="0"/>
          </a:p>
        </p:txBody>
      </p:sp>
      <p:sp>
        <p:nvSpPr>
          <p:cNvPr id="236546" name="Rectangle 2"/>
          <p:cNvSpPr>
            <a:spLocks noGrp="1" noRot="1" noChangeAspect="1" noChangeArrowheads="1" noTextEdit="1"/>
          </p:cNvSpPr>
          <p:nvPr>
            <p:ph type="sldImg"/>
          </p:nvPr>
        </p:nvSpPr>
        <p:spPr>
          <a:xfrm>
            <a:off x="2898775" y="519113"/>
            <a:ext cx="3473450" cy="2605087"/>
          </a:xfrm>
          <a:ln/>
        </p:spPr>
      </p:sp>
      <p:sp>
        <p:nvSpPr>
          <p:cNvPr id="236547" name="Rectangle 3"/>
          <p:cNvSpPr>
            <a:spLocks noGrp="1" noChangeArrowheads="1"/>
          </p:cNvSpPr>
          <p:nvPr>
            <p:ph type="body" idx="1"/>
          </p:nvPr>
        </p:nvSpPr>
        <p:spPr>
          <a:xfrm>
            <a:off x="916321" y="3298518"/>
            <a:ext cx="7639697" cy="3128311"/>
          </a:xfrm>
        </p:spPr>
        <p:txBody>
          <a:bodyPr/>
          <a:lstStyle/>
          <a:p>
            <a:pPr marL="154442" indent="-154442"/>
            <a:r>
              <a:rPr lang="en-US" dirty="0"/>
              <a:t> </a:t>
            </a:r>
          </a:p>
        </p:txBody>
      </p:sp>
    </p:spTree>
    <p:extLst>
      <p:ext uri="{BB962C8B-B14F-4D97-AF65-F5344CB8AC3E}">
        <p14:creationId xmlns:p14="http://schemas.microsoft.com/office/powerpoint/2010/main" val="75825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522288"/>
            <a:ext cx="3473450" cy="2605087"/>
          </a:xfrm>
        </p:spPr>
      </p:sp>
      <p:sp>
        <p:nvSpPr>
          <p:cNvPr id="3" name="Notes Placeholder 2"/>
          <p:cNvSpPr>
            <a:spLocks noGrp="1"/>
          </p:cNvSpPr>
          <p:nvPr>
            <p:ph type="body" idx="1"/>
          </p:nvPr>
        </p:nvSpPr>
        <p:spPr/>
        <p:txBody>
          <a:bodyPr/>
          <a:lstStyle/>
          <a:p>
            <a:r>
              <a:rPr lang="en-US" dirty="0"/>
              <a:t>References:</a:t>
            </a:r>
          </a:p>
          <a:p>
            <a:r>
              <a:rPr lang="en-US" dirty="0">
                <a:hlinkClick r:id="rId3"/>
              </a:rPr>
              <a:t>https://agilemanifesto.org/</a:t>
            </a:r>
            <a:endParaRPr lang="en-US" dirty="0"/>
          </a:p>
          <a:p>
            <a:r>
              <a:rPr lang="en-US" dirty="0"/>
              <a:t>Agile Estimating and Planning, Book by Mike Cohn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4"/>
              </a:rPr>
              <a:t>https://www.tutorialspoint.com/sdlc/sdlc_agile_model.htm</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8DA8ABD-CF2C-4AD6-8522-E506DB787572}" type="slidenum">
              <a:rPr lang="en-US" smtClean="0"/>
              <a:pPr/>
              <a:t>31</a:t>
            </a:fld>
            <a:endParaRPr lang="en-US" dirty="0"/>
          </a:p>
        </p:txBody>
      </p:sp>
    </p:spTree>
    <p:extLst>
      <p:ext uri="{BB962C8B-B14F-4D97-AF65-F5344CB8AC3E}">
        <p14:creationId xmlns:p14="http://schemas.microsoft.com/office/powerpoint/2010/main" val="1771149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522288"/>
            <a:ext cx="3473450" cy="2605087"/>
          </a:xfrm>
        </p:spPr>
      </p:sp>
      <p:sp>
        <p:nvSpPr>
          <p:cNvPr id="3" name="Notes Placeholder 2"/>
          <p:cNvSpPr>
            <a:spLocks noGrp="1"/>
          </p:cNvSpPr>
          <p:nvPr>
            <p:ph type="body" idx="1"/>
          </p:nvPr>
        </p:nvSpPr>
        <p:spPr/>
        <p:txBody>
          <a:bodyPr/>
          <a:lstStyle/>
          <a:p>
            <a:r>
              <a:rPr lang="en-US" dirty="0"/>
              <a:t>References:</a:t>
            </a:r>
          </a:p>
          <a:p>
            <a:r>
              <a:rPr lang="en-US" dirty="0">
                <a:hlinkClick r:id="rId3"/>
              </a:rPr>
              <a:t>https://agilemanifesto.org/</a:t>
            </a:r>
            <a:endParaRPr lang="en-US" dirty="0"/>
          </a:p>
          <a:p>
            <a:r>
              <a:rPr lang="en-US" dirty="0"/>
              <a:t>Agile Estimating and Planning, Book by Mike Cohn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4"/>
              </a:rPr>
              <a:t>https://www.tutorialspoint.com/sdlc/sdlc_agile_model.htm</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8DA8ABD-CF2C-4AD6-8522-E506DB787572}" type="slidenum">
              <a:rPr lang="en-US" smtClean="0"/>
              <a:pPr/>
              <a:t>32</a:t>
            </a:fld>
            <a:endParaRPr lang="en-US" dirty="0"/>
          </a:p>
        </p:txBody>
      </p:sp>
    </p:spTree>
    <p:extLst>
      <p:ext uri="{BB962C8B-B14F-4D97-AF65-F5344CB8AC3E}">
        <p14:creationId xmlns:p14="http://schemas.microsoft.com/office/powerpoint/2010/main" val="3219845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522288"/>
            <a:ext cx="3473450" cy="2605087"/>
          </a:xfrm>
        </p:spPr>
      </p:sp>
      <p:sp>
        <p:nvSpPr>
          <p:cNvPr id="3" name="Notes Placeholder 2"/>
          <p:cNvSpPr>
            <a:spLocks noGrp="1"/>
          </p:cNvSpPr>
          <p:nvPr>
            <p:ph type="body" idx="1"/>
          </p:nvPr>
        </p:nvSpPr>
        <p:spPr/>
        <p:txBody>
          <a:bodyPr/>
          <a:lstStyle/>
          <a:p>
            <a:r>
              <a:rPr lang="en-US" dirty="0"/>
              <a:t>References:</a:t>
            </a:r>
          </a:p>
          <a:p>
            <a:r>
              <a:rPr lang="en-US" dirty="0"/>
              <a:t>Software Engineering A Practitioner’s Approach , Book by Roger S. Pressman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https://www.tutorialspoint.com/sdlc/sdlc_agile_model.htm</a:t>
            </a:r>
            <a:endParaRPr lang="en-US" dirty="0"/>
          </a:p>
          <a:p>
            <a:endParaRPr lang="en-US" dirty="0"/>
          </a:p>
        </p:txBody>
      </p:sp>
      <p:sp>
        <p:nvSpPr>
          <p:cNvPr id="4" name="Slide Number Placeholder 3"/>
          <p:cNvSpPr>
            <a:spLocks noGrp="1"/>
          </p:cNvSpPr>
          <p:nvPr>
            <p:ph type="sldNum" sz="quarter" idx="5"/>
          </p:nvPr>
        </p:nvSpPr>
        <p:spPr/>
        <p:txBody>
          <a:bodyPr/>
          <a:lstStyle/>
          <a:p>
            <a:fld id="{38DA8ABD-CF2C-4AD6-8522-E506DB787572}" type="slidenum">
              <a:rPr lang="en-US" smtClean="0"/>
              <a:pPr/>
              <a:t>33</a:t>
            </a:fld>
            <a:endParaRPr lang="en-US" dirty="0"/>
          </a:p>
        </p:txBody>
      </p:sp>
    </p:spTree>
    <p:extLst>
      <p:ext uri="{BB962C8B-B14F-4D97-AF65-F5344CB8AC3E}">
        <p14:creationId xmlns:p14="http://schemas.microsoft.com/office/powerpoint/2010/main" val="452907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522288"/>
            <a:ext cx="3473450" cy="2605087"/>
          </a:xfrm>
        </p:spPr>
      </p:sp>
      <p:sp>
        <p:nvSpPr>
          <p:cNvPr id="3" name="Notes Placeholder 2"/>
          <p:cNvSpPr>
            <a:spLocks noGrp="1"/>
          </p:cNvSpPr>
          <p:nvPr>
            <p:ph type="body" idx="1"/>
          </p:nvPr>
        </p:nvSpPr>
        <p:spPr/>
        <p:txBody>
          <a:bodyPr/>
          <a:lstStyle/>
          <a:p>
            <a:r>
              <a:rPr lang="en-US" dirty="0"/>
              <a:t>References:</a:t>
            </a:r>
          </a:p>
          <a:p>
            <a:r>
              <a:rPr lang="en-US" dirty="0"/>
              <a:t>Software Engineering A Practitioner’s Approach , Book by Roger S. Pressman</a:t>
            </a:r>
          </a:p>
          <a:p>
            <a:endParaRPr lang="en-US" dirty="0"/>
          </a:p>
        </p:txBody>
      </p:sp>
      <p:sp>
        <p:nvSpPr>
          <p:cNvPr id="4" name="Slide Number Placeholder 3"/>
          <p:cNvSpPr>
            <a:spLocks noGrp="1"/>
          </p:cNvSpPr>
          <p:nvPr>
            <p:ph type="sldNum" sz="quarter" idx="5"/>
          </p:nvPr>
        </p:nvSpPr>
        <p:spPr/>
        <p:txBody>
          <a:bodyPr/>
          <a:lstStyle/>
          <a:p>
            <a:fld id="{38DA8ABD-CF2C-4AD6-8522-E506DB787572}" type="slidenum">
              <a:rPr lang="en-US" smtClean="0"/>
              <a:pPr/>
              <a:t>34</a:t>
            </a:fld>
            <a:endParaRPr lang="en-US" dirty="0"/>
          </a:p>
        </p:txBody>
      </p:sp>
    </p:spTree>
    <p:extLst>
      <p:ext uri="{BB962C8B-B14F-4D97-AF65-F5344CB8AC3E}">
        <p14:creationId xmlns:p14="http://schemas.microsoft.com/office/powerpoint/2010/main" val="177979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522288"/>
            <a:ext cx="3473450" cy="2605087"/>
          </a:xfrm>
        </p:spPr>
      </p:sp>
      <p:sp>
        <p:nvSpPr>
          <p:cNvPr id="3" name="Notes Placeholder 2"/>
          <p:cNvSpPr>
            <a:spLocks noGrp="1"/>
          </p:cNvSpPr>
          <p:nvPr>
            <p:ph type="body" idx="1"/>
          </p:nvPr>
        </p:nvSpPr>
        <p:spPr/>
        <p:txBody>
          <a:bodyPr/>
          <a:lstStyle/>
          <a:p>
            <a:r>
              <a:rPr lang="en-US" dirty="0"/>
              <a:t>References:</a:t>
            </a:r>
          </a:p>
          <a:p>
            <a:r>
              <a:rPr lang="en-US" dirty="0"/>
              <a:t>Software Engineering A Practitioner’s Approach , Book by Roger S. Pressman</a:t>
            </a:r>
          </a:p>
          <a:p>
            <a:endParaRPr lang="en-US" dirty="0"/>
          </a:p>
        </p:txBody>
      </p:sp>
      <p:sp>
        <p:nvSpPr>
          <p:cNvPr id="4" name="Slide Number Placeholder 3"/>
          <p:cNvSpPr>
            <a:spLocks noGrp="1"/>
          </p:cNvSpPr>
          <p:nvPr>
            <p:ph type="sldNum" sz="quarter" idx="5"/>
          </p:nvPr>
        </p:nvSpPr>
        <p:spPr/>
        <p:txBody>
          <a:bodyPr/>
          <a:lstStyle/>
          <a:p>
            <a:fld id="{38DA8ABD-CF2C-4AD6-8522-E506DB787572}" type="slidenum">
              <a:rPr lang="en-US" smtClean="0"/>
              <a:pPr/>
              <a:t>35</a:t>
            </a:fld>
            <a:endParaRPr lang="en-US" dirty="0"/>
          </a:p>
        </p:txBody>
      </p:sp>
    </p:spTree>
    <p:extLst>
      <p:ext uri="{BB962C8B-B14F-4D97-AF65-F5344CB8AC3E}">
        <p14:creationId xmlns:p14="http://schemas.microsoft.com/office/powerpoint/2010/main" val="15436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0F29C3-F467-A445-B17B-EAF0A1FA98E0}" type="slidenum">
              <a:rPr lang="en-US" smtClean="0"/>
              <a:t>2</a:t>
            </a:fld>
            <a:endParaRPr lang="en-US"/>
          </a:p>
        </p:txBody>
      </p:sp>
    </p:spTree>
    <p:extLst>
      <p:ext uri="{BB962C8B-B14F-4D97-AF65-F5344CB8AC3E}">
        <p14:creationId xmlns:p14="http://schemas.microsoft.com/office/powerpoint/2010/main" val="408477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F29C3-F467-A445-B17B-EAF0A1FA98E0}" type="slidenum">
              <a:rPr lang="en-US" smtClean="0"/>
              <a:t>3</a:t>
            </a:fld>
            <a:endParaRPr lang="en-US"/>
          </a:p>
        </p:txBody>
      </p:sp>
    </p:spTree>
    <p:extLst>
      <p:ext uri="{BB962C8B-B14F-4D97-AF65-F5344CB8AC3E}">
        <p14:creationId xmlns:p14="http://schemas.microsoft.com/office/powerpoint/2010/main" val="40202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B68AC-16F5-484E-8A4B-5987535A8DF1}" type="slidenum">
              <a:rPr lang="en-US" smtClean="0"/>
              <a:t>7</a:t>
            </a:fld>
            <a:endParaRPr lang="en-US"/>
          </a:p>
        </p:txBody>
      </p:sp>
    </p:spTree>
    <p:extLst>
      <p:ext uri="{BB962C8B-B14F-4D97-AF65-F5344CB8AC3E}">
        <p14:creationId xmlns:p14="http://schemas.microsoft.com/office/powerpoint/2010/main" val="311596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F29C3-F467-A445-B17B-EAF0A1FA98E0}" type="slidenum">
              <a:rPr lang="en-US" smtClean="0"/>
              <a:t>9</a:t>
            </a:fld>
            <a:endParaRPr lang="en-US"/>
          </a:p>
        </p:txBody>
      </p:sp>
    </p:spTree>
    <p:extLst>
      <p:ext uri="{BB962C8B-B14F-4D97-AF65-F5344CB8AC3E}">
        <p14:creationId xmlns:p14="http://schemas.microsoft.com/office/powerpoint/2010/main" val="63675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B68AC-16F5-484E-8A4B-5987535A8DF1}" type="slidenum">
              <a:rPr lang="en-US" smtClean="0"/>
              <a:t>10</a:t>
            </a:fld>
            <a:endParaRPr lang="en-US"/>
          </a:p>
        </p:txBody>
      </p:sp>
    </p:spTree>
    <p:extLst>
      <p:ext uri="{BB962C8B-B14F-4D97-AF65-F5344CB8AC3E}">
        <p14:creationId xmlns:p14="http://schemas.microsoft.com/office/powerpoint/2010/main" val="52579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B68AC-16F5-484E-8A4B-5987535A8DF1}" type="slidenum">
              <a:rPr lang="en-US" smtClean="0"/>
              <a:t>11</a:t>
            </a:fld>
            <a:endParaRPr lang="en-US"/>
          </a:p>
        </p:txBody>
      </p:sp>
    </p:spTree>
    <p:extLst>
      <p:ext uri="{BB962C8B-B14F-4D97-AF65-F5344CB8AC3E}">
        <p14:creationId xmlns:p14="http://schemas.microsoft.com/office/powerpoint/2010/main" val="413764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CB68AC-16F5-484E-8A4B-5987535A8DF1}" type="slidenum">
              <a:rPr lang="en-US" smtClean="0"/>
              <a:t>26</a:t>
            </a:fld>
            <a:endParaRPr lang="en-US"/>
          </a:p>
        </p:txBody>
      </p:sp>
    </p:spTree>
    <p:extLst>
      <p:ext uri="{BB962C8B-B14F-4D97-AF65-F5344CB8AC3E}">
        <p14:creationId xmlns:p14="http://schemas.microsoft.com/office/powerpoint/2010/main" val="6440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522288"/>
            <a:ext cx="3473450" cy="2605087"/>
          </a:xfrm>
        </p:spPr>
      </p:sp>
      <p:sp>
        <p:nvSpPr>
          <p:cNvPr id="3" name="Notes Placeholder 2"/>
          <p:cNvSpPr>
            <a:spLocks noGrp="1"/>
          </p:cNvSpPr>
          <p:nvPr>
            <p:ph type="body" idx="1"/>
          </p:nvPr>
        </p:nvSpPr>
        <p:spPr/>
        <p:txBody>
          <a:bodyPr/>
          <a:lstStyle/>
          <a:p>
            <a:r>
              <a:rPr lang="en-US" dirty="0"/>
              <a:t>References:</a:t>
            </a:r>
          </a:p>
          <a:p>
            <a:r>
              <a:rPr lang="en-US" dirty="0">
                <a:hlinkClick r:id="rId3"/>
              </a:rPr>
              <a:t>https://agilemanifesto.org/</a:t>
            </a:r>
            <a:endParaRPr lang="en-US" dirty="0"/>
          </a:p>
          <a:p>
            <a:r>
              <a:rPr lang="en-US" dirty="0"/>
              <a:t>Agile Estimating and Planning, Book by Mike Cohn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4"/>
              </a:rPr>
              <a:t>https://www.tutorialspoint.com/sdlc/sdlc_agile_model.htm</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8DA8ABD-CF2C-4AD6-8522-E506DB787572}" type="slidenum">
              <a:rPr lang="en-US" smtClean="0"/>
              <a:pPr/>
              <a:t>30</a:t>
            </a:fld>
            <a:endParaRPr lang="en-US" dirty="0"/>
          </a:p>
        </p:txBody>
      </p:sp>
    </p:spTree>
    <p:extLst>
      <p:ext uri="{BB962C8B-B14F-4D97-AF65-F5344CB8AC3E}">
        <p14:creationId xmlns:p14="http://schemas.microsoft.com/office/powerpoint/2010/main" val="242650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24131" y="1811069"/>
            <a:ext cx="5688497" cy="1470025"/>
          </a:xfrm>
        </p:spPr>
        <p:txBody>
          <a:bodyPr/>
          <a:lstStyle>
            <a:lvl1pPr algn="l">
              <a:defRPr>
                <a:solidFill>
                  <a:srgbClr val="0B3D29"/>
                </a:solidFill>
              </a:defRPr>
            </a:lvl1pPr>
          </a:lstStyle>
          <a:p>
            <a:r>
              <a:rPr lang="en-US" dirty="0"/>
              <a:t>Click to edit Master title style</a:t>
            </a:r>
          </a:p>
        </p:txBody>
      </p:sp>
      <p:sp>
        <p:nvSpPr>
          <p:cNvPr id="3" name="Subtitle 2"/>
          <p:cNvSpPr>
            <a:spLocks noGrp="1"/>
          </p:cNvSpPr>
          <p:nvPr>
            <p:ph type="subTitle" idx="1" hasCustomPrompt="1"/>
          </p:nvPr>
        </p:nvSpPr>
        <p:spPr>
          <a:xfrm>
            <a:off x="2824131" y="3566844"/>
            <a:ext cx="5688497" cy="365051"/>
          </a:xfrm>
        </p:spPr>
        <p:txBody>
          <a:bodyPr>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948323" y="1811069"/>
            <a:ext cx="4882520" cy="1470025"/>
          </a:xfrm>
        </p:spPr>
        <p:txBody>
          <a:bodyPr/>
          <a:lstStyle>
            <a:lvl1pPr algn="l">
              <a:defRPr>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948323" y="3566844"/>
            <a:ext cx="4882520" cy="365051"/>
          </a:xfrm>
        </p:spPr>
        <p:txBody>
          <a:bodyPr>
            <a:normAutofit/>
          </a:bodyPr>
          <a:lstStyle>
            <a:lvl1pPr marL="0" indent="0" algn="l">
              <a:buNone/>
              <a:defRPr sz="16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536018"/>
            <a:ext cx="7772400" cy="1362075"/>
          </a:xfrm>
        </p:spPr>
        <p:txBody>
          <a:bodyPr anchor="t"/>
          <a:lstStyle>
            <a:lvl1pPr algn="ctr">
              <a:defRPr sz="4000" b="1" cap="none">
                <a:solidFill>
                  <a:schemeClr val="tx1"/>
                </a:solidFill>
              </a:defRPr>
            </a:lvl1pPr>
          </a:lstStyle>
          <a:p>
            <a:r>
              <a:rPr lang="en-US" dirty="0"/>
              <a:t>Click To Edit Master Title Style</a:t>
            </a:r>
          </a:p>
        </p:txBody>
      </p:sp>
      <p:sp>
        <p:nvSpPr>
          <p:cNvPr id="3" name="Text Placeholder 2"/>
          <p:cNvSpPr>
            <a:spLocks noGrp="1"/>
          </p:cNvSpPr>
          <p:nvPr>
            <p:ph type="body" idx="1" hasCustomPrompt="1"/>
          </p:nvPr>
        </p:nvSpPr>
        <p:spPr>
          <a:xfrm>
            <a:off x="722313" y="1035831"/>
            <a:ext cx="7772400" cy="1500187"/>
          </a:xfrm>
        </p:spPr>
        <p:txBody>
          <a:bodyPr anchor="b"/>
          <a:lstStyle>
            <a:lvl1pPr marL="0" indent="0" algn="ctr">
              <a:buNone/>
              <a:defRPr sz="2000">
                <a:solidFill>
                  <a:srgbClr val="B6A7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2"/>
              </a:buClr>
              <a:defRPr>
                <a:solidFill>
                  <a:srgbClr val="0B3D29"/>
                </a:solidFill>
              </a:defRPr>
            </a:lvl1pPr>
            <a:lvl2pPr>
              <a:buClr>
                <a:schemeClr val="accent2"/>
              </a:buClr>
              <a:defRPr>
                <a:solidFill>
                  <a:srgbClr val="0B3D29"/>
                </a:solidFill>
              </a:defRPr>
            </a:lvl2pPr>
            <a:lvl3pPr>
              <a:buClr>
                <a:schemeClr val="accent2"/>
              </a:buClr>
              <a:defRPr>
                <a:solidFill>
                  <a:srgbClr val="0B3D29"/>
                </a:solidFill>
              </a:defRPr>
            </a:lvl3pPr>
            <a:lvl4pPr>
              <a:buClr>
                <a:schemeClr val="accent2"/>
              </a:buClr>
              <a:defRPr>
                <a:solidFill>
                  <a:srgbClr val="0B3D29"/>
                </a:solidFill>
              </a:defRPr>
            </a:lvl4pPr>
            <a:lvl5pPr>
              <a:buClr>
                <a:schemeClr val="accent2"/>
              </a:buClr>
              <a:defRPr>
                <a:solidFill>
                  <a:srgbClr val="0B3D2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
        <p:nvSpPr>
          <p:cNvPr id="3" name="Content Placeholder 2"/>
          <p:cNvSpPr>
            <a:spLocks noGrp="1"/>
          </p:cNvSpPr>
          <p:nvPr>
            <p:ph sz="half" idx="1"/>
          </p:nvPr>
        </p:nvSpPr>
        <p:spPr>
          <a:xfrm>
            <a:off x="457200" y="2039257"/>
            <a:ext cx="4038600" cy="4086906"/>
          </a:xfrm>
        </p:spPr>
        <p:txBody>
          <a:bodyPr/>
          <a:lstStyle>
            <a:lvl1pPr>
              <a:defRPr sz="2800">
                <a:solidFill>
                  <a:srgbClr val="0B3D29"/>
                </a:solidFill>
              </a:defRPr>
            </a:lvl1pPr>
            <a:lvl2pPr>
              <a:defRPr sz="2400">
                <a:solidFill>
                  <a:srgbClr val="0B3D29"/>
                </a:solidFill>
              </a:defRPr>
            </a:lvl2pPr>
            <a:lvl3pPr>
              <a:defRPr sz="2000">
                <a:solidFill>
                  <a:srgbClr val="0B3D29"/>
                </a:solidFill>
              </a:defRPr>
            </a:lvl3pPr>
            <a:lvl4pPr>
              <a:defRPr sz="1800">
                <a:solidFill>
                  <a:srgbClr val="0B3D29"/>
                </a:solidFill>
              </a:defRPr>
            </a:lvl4pPr>
            <a:lvl5pPr>
              <a:defRPr sz="1800">
                <a:solidFill>
                  <a:srgbClr val="0B3D29"/>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039257"/>
            <a:ext cx="4038600" cy="4086906"/>
          </a:xfrm>
        </p:spPr>
        <p:txBody>
          <a:bodyPr/>
          <a:lstStyle>
            <a:lvl1pPr>
              <a:defRPr sz="2800">
                <a:solidFill>
                  <a:srgbClr val="0B3D29"/>
                </a:solidFill>
              </a:defRPr>
            </a:lvl1pPr>
            <a:lvl2pPr>
              <a:defRPr sz="2400">
                <a:solidFill>
                  <a:srgbClr val="0B3D29"/>
                </a:solidFill>
              </a:defRPr>
            </a:lvl2pPr>
            <a:lvl3pPr>
              <a:defRPr sz="2000">
                <a:solidFill>
                  <a:srgbClr val="0B3D29"/>
                </a:solidFill>
              </a:defRPr>
            </a:lvl3pPr>
            <a:lvl4pPr>
              <a:defRPr sz="1800">
                <a:solidFill>
                  <a:srgbClr val="0B3D29"/>
                </a:solidFill>
              </a:defRPr>
            </a:lvl4pPr>
            <a:lvl5pPr>
              <a:defRPr sz="1800">
                <a:solidFill>
                  <a:srgbClr val="0B3D29"/>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Information (ligh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19176" y="666593"/>
            <a:ext cx="4567624" cy="4392488"/>
          </a:xfrm>
        </p:spPr>
        <p:txBody>
          <a:bodyPr/>
          <a:lstStyle>
            <a:lvl1pPr marL="0" indent="0">
              <a:spcBef>
                <a:spcPts val="1776"/>
              </a:spcBef>
              <a:buFontTx/>
              <a:buNone/>
              <a:defRPr sz="2400" b="1">
                <a:solidFill>
                  <a:srgbClr val="0B3D29"/>
                </a:solidFill>
              </a:defRPr>
            </a:lvl1pPr>
            <a:lvl2pPr marL="0" indent="0">
              <a:buFontTx/>
              <a:buNone/>
              <a:defRPr sz="2000">
                <a:solidFill>
                  <a:schemeClr val="accent1"/>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457200" y="1970542"/>
            <a:ext cx="4040188" cy="639762"/>
          </a:xfrm>
        </p:spPr>
        <p:txBody>
          <a:bodyPr anchor="b"/>
          <a:lstStyle>
            <a:lvl1pPr marL="0" indent="0">
              <a:buNone/>
              <a:defRPr sz="2400" b="1">
                <a:solidFill>
                  <a:srgbClr val="0B3D2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610304"/>
            <a:ext cx="4040188" cy="3318782"/>
          </a:xfrm>
        </p:spPr>
        <p:txBody>
          <a:bodyPr/>
          <a:lstStyle>
            <a:lvl1pPr>
              <a:defRPr sz="2400">
                <a:solidFill>
                  <a:srgbClr val="0B3D29"/>
                </a:solidFill>
              </a:defRPr>
            </a:lvl1pPr>
            <a:lvl2pPr>
              <a:defRPr sz="2000">
                <a:solidFill>
                  <a:srgbClr val="0B3D29"/>
                </a:solidFill>
              </a:defRPr>
            </a:lvl2pPr>
            <a:lvl3pPr>
              <a:defRPr sz="1800">
                <a:solidFill>
                  <a:srgbClr val="0B3D29"/>
                </a:solidFill>
              </a:defRPr>
            </a:lvl3pPr>
            <a:lvl4pPr>
              <a:defRPr sz="1600">
                <a:solidFill>
                  <a:srgbClr val="0B3D29"/>
                </a:solidFill>
              </a:defRPr>
            </a:lvl4pPr>
            <a:lvl5pPr>
              <a:defRPr sz="1600">
                <a:solidFill>
                  <a:srgbClr val="0B3D29"/>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970542"/>
            <a:ext cx="4041775" cy="639762"/>
          </a:xfrm>
        </p:spPr>
        <p:txBody>
          <a:bodyPr anchor="b"/>
          <a:lstStyle>
            <a:lvl1pPr marL="0" indent="0">
              <a:buNone/>
              <a:defRPr sz="2400" b="1">
                <a:solidFill>
                  <a:srgbClr val="0B3D2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610304"/>
            <a:ext cx="4041775" cy="3318782"/>
          </a:xfrm>
        </p:spPr>
        <p:txBody>
          <a:bodyPr/>
          <a:lstStyle>
            <a:lvl1pPr>
              <a:defRPr sz="2400">
                <a:solidFill>
                  <a:srgbClr val="0B3D29"/>
                </a:solidFill>
              </a:defRPr>
            </a:lvl1pPr>
            <a:lvl2pPr>
              <a:defRPr sz="2000">
                <a:solidFill>
                  <a:srgbClr val="0B3D29"/>
                </a:solidFill>
              </a:defRPr>
            </a:lvl2pPr>
            <a:lvl3pPr>
              <a:defRPr sz="1800">
                <a:solidFill>
                  <a:srgbClr val="0B3D29"/>
                </a:solidFill>
              </a:defRPr>
            </a:lvl3pPr>
            <a:lvl4pPr>
              <a:defRPr sz="1600">
                <a:solidFill>
                  <a:srgbClr val="0B3D29"/>
                </a:solidFill>
              </a:defRPr>
            </a:lvl4pPr>
            <a:lvl5pPr>
              <a:defRPr sz="1600">
                <a:solidFill>
                  <a:srgbClr val="0B3D29"/>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ligh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l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B3D29"/>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0B3D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Box 4"/>
          <p:cNvSpPr txBox="1"/>
          <p:nvPr userDrawn="1"/>
        </p:nvSpPr>
        <p:spPr>
          <a:xfrm>
            <a:off x="1698413" y="1690782"/>
            <a:ext cx="184666"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atin typeface="Times New Roman" charset="0"/>
                <a:ea typeface="Times New Roman" charset="0"/>
                <a:cs typeface="Times New Roman" charset="0"/>
              </a:defRPr>
            </a:lvl1pPr>
            <a:lvl2pPr>
              <a:defRPr sz="2800">
                <a:latin typeface="Times New Roman" charset="0"/>
                <a:ea typeface="Times New Roman" charset="0"/>
                <a:cs typeface="Times New Roman" charset="0"/>
              </a:defRPr>
            </a:lvl2pPr>
            <a:lvl3pPr>
              <a:defRPr sz="2800">
                <a:latin typeface="Times New Roman" charset="0"/>
                <a:ea typeface="Times New Roman" charset="0"/>
                <a:cs typeface="Times New Roman" charset="0"/>
              </a:defRPr>
            </a:lvl3pPr>
            <a:lvl4pPr>
              <a:defRPr sz="2800">
                <a:latin typeface="Times New Roman" charset="0"/>
                <a:ea typeface="Times New Roman" charset="0"/>
                <a:cs typeface="Times New Roman" charset="0"/>
              </a:defRPr>
            </a:lvl4pPr>
            <a:lvl5pPr>
              <a:defRPr sz="2800">
                <a:latin typeface="Times New Roman" charset="0"/>
                <a:ea typeface="Times New Roman" charset="0"/>
                <a:cs typeface="Times New Roman"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1716BF98-3215-DA47-8DAC-C20FDA562D95}"/>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398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536018"/>
            <a:ext cx="7772400" cy="1362075"/>
          </a:xfrm>
        </p:spPr>
        <p:txBody>
          <a:bodyPr anchor="t"/>
          <a:lstStyle>
            <a:lvl1pPr algn="ctr">
              <a:defRPr sz="4000" b="1" cap="none">
                <a:solidFill>
                  <a:schemeClr val="bg1"/>
                </a:solidFill>
              </a:defRPr>
            </a:lvl1pPr>
          </a:lstStyle>
          <a:p>
            <a:r>
              <a:rPr lang="en-US" dirty="0"/>
              <a:t>Click To Edit Master Title Style</a:t>
            </a:r>
          </a:p>
        </p:txBody>
      </p:sp>
      <p:sp>
        <p:nvSpPr>
          <p:cNvPr id="3" name="Text Placeholder 2"/>
          <p:cNvSpPr>
            <a:spLocks noGrp="1"/>
          </p:cNvSpPr>
          <p:nvPr>
            <p:ph type="body" idx="1" hasCustomPrompt="1"/>
          </p:nvPr>
        </p:nvSpPr>
        <p:spPr>
          <a:xfrm>
            <a:off x="722313" y="1035831"/>
            <a:ext cx="7772400" cy="1500187"/>
          </a:xfrm>
        </p:spPr>
        <p:txBody>
          <a:bodyPr anchor="b"/>
          <a:lstStyle>
            <a:lvl1pPr marL="0" indent="0" algn="ctr">
              <a:buNone/>
              <a:defRPr sz="2000">
                <a:solidFill>
                  <a:srgbClr val="B6A7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B6A771"/>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714171" y="666593"/>
            <a:ext cx="5871029" cy="4392488"/>
          </a:xfrm>
        </p:spPr>
        <p:txBody>
          <a:bodyPr/>
          <a:lstStyle>
            <a:lvl1pPr marL="0" indent="0">
              <a:spcBef>
                <a:spcPts val="1776"/>
              </a:spcBef>
              <a:buFontTx/>
              <a:buNone/>
              <a:defRPr sz="2400" b="1">
                <a:solidFill>
                  <a:srgbClr val="0B3D29"/>
                </a:solidFill>
              </a:defRPr>
            </a:lvl1pPr>
            <a:lvl2pPr marL="0" indent="0">
              <a:buFontTx/>
              <a:buNone/>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dar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dar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dar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987315"/>
            <a:ext cx="8229600" cy="3869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8" r:id="rId5"/>
    <p:sldLayoutId id="2147483653" r:id="rId6"/>
    <p:sldLayoutId id="2147483654" r:id="rId7"/>
    <p:sldLayoutId id="2147483655" r:id="rId8"/>
    <p:sldLayoutId id="2147483656"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400" kern="1200">
          <a:solidFill>
            <a:srgbClr val="B6A771"/>
          </a:solidFill>
          <a:latin typeface="+mj-lt"/>
          <a:ea typeface="+mj-ea"/>
          <a:cs typeface="+mj-cs"/>
        </a:defRPr>
      </a:lvl1pPr>
    </p:titleStyle>
    <p:bodyStyle>
      <a:lvl1pPr marL="342900" indent="-342900" algn="l" defTabSz="457200" rtl="0" eaLnBrk="1" latinLnBrk="0" hangingPunct="1">
        <a:spcBef>
          <a:spcPct val="20000"/>
        </a:spcBef>
        <a:buClr>
          <a:schemeClr val="tx1"/>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tx1"/>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tx1"/>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stqbexamcertification.com/wp-content/uploads/2012/01/CMMleve-diagram.jpg"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5" name="Text Box 5"/>
          <p:cNvSpPr txBox="1">
            <a:spLocks noChangeArrowheads="1"/>
          </p:cNvSpPr>
          <p:nvPr/>
        </p:nvSpPr>
        <p:spPr bwMode="auto">
          <a:xfrm>
            <a:off x="2311659" y="2023914"/>
            <a:ext cx="4520681" cy="2616101"/>
          </a:xfrm>
          <a:prstGeom prst="rect">
            <a:avLst/>
          </a:prstGeom>
          <a:noFill/>
          <a:ln w="9525">
            <a:noFill/>
            <a:miter lim="800000"/>
            <a:headEnd/>
            <a:tailEnd/>
          </a:ln>
          <a:effectLst/>
        </p:spPr>
        <p:txBody>
          <a:bodyPr wrap="square">
            <a:spAutoFit/>
          </a:bodyPr>
          <a:lstStyle/>
          <a:p>
            <a:pPr algn="ctr" eaLnBrk="1" hangingPunct="1"/>
            <a:endParaRPr lang="en-US" sz="3200" b="1" dirty="0">
              <a:latin typeface="Garamond" panose="02020404030301010803" pitchFamily="18" charset="0"/>
              <a:cs typeface="Times New Roman" panose="02020603050405020304" pitchFamily="18" charset="0"/>
            </a:endParaRPr>
          </a:p>
          <a:p>
            <a:pPr algn="ctr" eaLnBrk="1" hangingPunct="1"/>
            <a:endParaRPr lang="en-US" sz="2400" b="1" dirty="0">
              <a:latin typeface="Garamond" panose="02020404030301010803" pitchFamily="18" charset="0"/>
              <a:cs typeface="Times New Roman" panose="02020603050405020304" pitchFamily="18" charset="0"/>
            </a:endParaRPr>
          </a:p>
          <a:p>
            <a:pPr algn="ctr" eaLnBrk="1" hangingPunct="1"/>
            <a:endParaRPr lang="en-US" sz="2400" b="1" dirty="0">
              <a:latin typeface="Garamond" panose="02020404030301010803" pitchFamily="18" charset="0"/>
              <a:cs typeface="Times New Roman" panose="02020603050405020304" pitchFamily="18" charset="0"/>
            </a:endParaRPr>
          </a:p>
          <a:p>
            <a:pPr algn="ctr" eaLnBrk="1" hangingPunct="1"/>
            <a:r>
              <a:rPr lang="en-US" sz="2400" b="1" dirty="0">
                <a:latin typeface="Garamond" panose="02020404030301010803" pitchFamily="18" charset="0"/>
                <a:cs typeface="Times New Roman" panose="02020603050405020304" pitchFamily="18" charset="0"/>
              </a:rPr>
              <a:t>Lecture # 1</a:t>
            </a:r>
          </a:p>
          <a:p>
            <a:pPr algn="ctr" eaLnBrk="1" hangingPunct="1"/>
            <a:endParaRPr lang="en-US" sz="2400" b="1" dirty="0">
              <a:latin typeface="Garamond" panose="02020404030301010803" pitchFamily="18" charset="0"/>
              <a:cs typeface="Times New Roman" panose="02020603050405020304" pitchFamily="18" charset="0"/>
            </a:endParaRPr>
          </a:p>
          <a:p>
            <a:pPr algn="ctr" eaLnBrk="1" hangingPunct="1"/>
            <a:endParaRPr lang="en-US" sz="3200" b="1" dirty="0">
              <a:latin typeface="Garamond" panose="02020404030301010803" pitchFamily="18" charset="0"/>
            </a:endParaRPr>
          </a:p>
        </p:txBody>
      </p:sp>
      <p:sp>
        <p:nvSpPr>
          <p:cNvPr id="235527" name="Text Box 7"/>
          <p:cNvSpPr txBox="1">
            <a:spLocks noChangeArrowheads="1"/>
          </p:cNvSpPr>
          <p:nvPr/>
        </p:nvSpPr>
        <p:spPr bwMode="auto">
          <a:xfrm>
            <a:off x="2662242" y="2408638"/>
            <a:ext cx="184731" cy="276999"/>
          </a:xfrm>
          <a:prstGeom prst="rect">
            <a:avLst/>
          </a:prstGeom>
          <a:noFill/>
          <a:ln w="9525">
            <a:noFill/>
            <a:miter lim="800000"/>
            <a:headEnd/>
            <a:tailEnd/>
          </a:ln>
          <a:effectLst/>
        </p:spPr>
        <p:txBody>
          <a:bodyPr wrap="none">
            <a:spAutoFit/>
          </a:bodyPr>
          <a:lstStyle/>
          <a:p>
            <a:pPr algn="l" eaLnBrk="1" hangingPunct="1"/>
            <a:endParaRPr lang="en-US" sz="1200" b="1" dirty="0">
              <a:latin typeface="Tahoma" pitchFamily="34" charset="0"/>
            </a:endParaRPr>
          </a:p>
        </p:txBody>
      </p:sp>
      <p:sp>
        <p:nvSpPr>
          <p:cNvPr id="3" name="Title 2">
            <a:extLst>
              <a:ext uri="{FF2B5EF4-FFF2-40B4-BE49-F238E27FC236}">
                <a16:creationId xmlns:a16="http://schemas.microsoft.com/office/drawing/2014/main" id="{846CF534-B82F-7841-B1B0-6F43B7BC6024}"/>
              </a:ext>
            </a:extLst>
          </p:cNvPr>
          <p:cNvSpPr>
            <a:spLocks noGrp="1"/>
          </p:cNvSpPr>
          <p:nvPr>
            <p:ph type="ctrTitle"/>
          </p:nvPr>
        </p:nvSpPr>
        <p:spPr>
          <a:xfrm>
            <a:off x="1212980" y="79626"/>
            <a:ext cx="6437963" cy="1470025"/>
          </a:xfrm>
        </p:spPr>
        <p:txBody>
          <a:bodyPr>
            <a:noAutofit/>
          </a:bodyPr>
          <a:lstStyle/>
          <a:p>
            <a:pPr algn="ctr"/>
            <a:r>
              <a:rPr lang="en-US" sz="2800" b="1" dirty="0">
                <a:solidFill>
                  <a:schemeClr val="bg1"/>
                </a:solidFill>
                <a:latin typeface="Garamond" panose="02020404030301010803" pitchFamily="18" charset="0"/>
              </a:rPr>
              <a:t>California State University, Sacramento</a:t>
            </a:r>
            <a:br>
              <a:rPr lang="en-US" sz="2800" b="1" dirty="0">
                <a:solidFill>
                  <a:schemeClr val="bg1"/>
                </a:solidFill>
                <a:latin typeface="Garamond" panose="02020404030301010803" pitchFamily="18" charset="0"/>
              </a:rPr>
            </a:br>
            <a:r>
              <a:rPr lang="en-US" sz="2800" b="1" dirty="0">
                <a:solidFill>
                  <a:schemeClr val="bg1"/>
                </a:solidFill>
                <a:latin typeface="Garamond" panose="02020404030301010803" pitchFamily="18" charset="0"/>
              </a:rPr>
              <a:t>Computer Science Department</a:t>
            </a:r>
            <a:br>
              <a:rPr lang="en-US" sz="2000" b="1" dirty="0">
                <a:solidFill>
                  <a:schemeClr val="bg1"/>
                </a:solidFill>
                <a:latin typeface="Garamond" panose="02020404030301010803" pitchFamily="18" charset="0"/>
              </a:rPr>
            </a:br>
            <a:endParaRPr lang="en-US" sz="1800" dirty="0">
              <a:solidFill>
                <a:schemeClr val="bg1"/>
              </a:solidFill>
              <a:latin typeface="Garamond" panose="02020404030301010803" pitchFamily="18" charset="0"/>
            </a:endParaRPr>
          </a:p>
        </p:txBody>
      </p:sp>
      <p:sp>
        <p:nvSpPr>
          <p:cNvPr id="4" name="Subtitle 3">
            <a:extLst>
              <a:ext uri="{FF2B5EF4-FFF2-40B4-BE49-F238E27FC236}">
                <a16:creationId xmlns:a16="http://schemas.microsoft.com/office/drawing/2014/main" id="{1AD6B2E0-4FBA-B148-8357-3F3D15F70706}"/>
              </a:ext>
            </a:extLst>
          </p:cNvPr>
          <p:cNvSpPr>
            <a:spLocks noGrp="1"/>
          </p:cNvSpPr>
          <p:nvPr>
            <p:ph type="subTitle" idx="1"/>
          </p:nvPr>
        </p:nvSpPr>
        <p:spPr>
          <a:xfrm>
            <a:off x="1132449" y="2013243"/>
            <a:ext cx="6879102" cy="759855"/>
          </a:xfrm>
        </p:spPr>
        <p:txBody>
          <a:bodyPr>
            <a:normAutofit fontScale="55000" lnSpcReduction="20000"/>
          </a:bodyPr>
          <a:lstStyle/>
          <a:p>
            <a:pPr algn="ctr"/>
            <a:r>
              <a:rPr lang="en-US" sz="4000" b="1" dirty="0">
                <a:solidFill>
                  <a:srgbClr val="002060"/>
                </a:solidFill>
                <a:latin typeface="Garamond" panose="02020404030301010803" pitchFamily="18" charset="0"/>
                <a:cs typeface="Times New Roman" panose="02020603050405020304" pitchFamily="18" charset="0"/>
              </a:rPr>
              <a:t>CSC 131 : Computer Software Engineering</a:t>
            </a:r>
          </a:p>
          <a:p>
            <a:pPr algn="ctr"/>
            <a:r>
              <a:rPr lang="en-US" sz="4000" b="1" dirty="0">
                <a:solidFill>
                  <a:srgbClr val="002060"/>
                </a:solidFill>
                <a:latin typeface="Garamond" panose="02020404030301010803" pitchFamily="18" charset="0"/>
                <a:cs typeface="Times New Roman" panose="02020603050405020304" pitchFamily="18" charset="0"/>
              </a:rPr>
              <a:t>Fall 2021</a:t>
            </a:r>
            <a:endParaRPr lang="en-US" sz="2000" b="1" dirty="0">
              <a:latin typeface="Garamond" panose="02020404030301010803" pitchFamily="18" charset="0"/>
              <a:cs typeface="Times New Roman" panose="02020603050405020304" pitchFamily="18" charset="0"/>
            </a:endParaRPr>
          </a:p>
          <a:p>
            <a:endParaRPr lang="en-US" sz="2000" dirty="0"/>
          </a:p>
        </p:txBody>
      </p:sp>
      <p:sp>
        <p:nvSpPr>
          <p:cNvPr id="2" name="Slide Number Placeholder 1">
            <a:extLst>
              <a:ext uri="{FF2B5EF4-FFF2-40B4-BE49-F238E27FC236}">
                <a16:creationId xmlns:a16="http://schemas.microsoft.com/office/drawing/2014/main" id="{8D1DC868-863A-9B44-BC99-034714A79888}"/>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1</a:t>
            </a:fld>
            <a:endParaRPr lang="en-US"/>
          </a:p>
        </p:txBody>
      </p:sp>
      <p:sp>
        <p:nvSpPr>
          <p:cNvPr id="7" name="Subtitle 3">
            <a:extLst>
              <a:ext uri="{FF2B5EF4-FFF2-40B4-BE49-F238E27FC236}">
                <a16:creationId xmlns:a16="http://schemas.microsoft.com/office/drawing/2014/main" id="{3DFA6484-EC21-EC44-BEC1-7DAC89DA00B3}"/>
              </a:ext>
            </a:extLst>
          </p:cNvPr>
          <p:cNvSpPr txBox="1">
            <a:spLocks/>
          </p:cNvSpPr>
          <p:nvPr/>
        </p:nvSpPr>
        <p:spPr>
          <a:xfrm>
            <a:off x="916839" y="3769567"/>
            <a:ext cx="7455877" cy="1714488"/>
          </a:xfrm>
          <a:prstGeom prst="rect">
            <a:avLst/>
          </a:prstGeom>
        </p:spPr>
        <p:txBody>
          <a:bodyPr vert="horz" lIns="91440" tIns="45720" rIns="91440" bIns="45720" rtlCol="0">
            <a:normAutofit fontScale="92500"/>
          </a:bodyPr>
          <a:lstStyle>
            <a:lvl1pPr marL="0" indent="0" algn="l" defTabSz="457200" rtl="0" eaLnBrk="1" latinLnBrk="0" hangingPunct="1">
              <a:spcBef>
                <a:spcPct val="20000"/>
              </a:spcBef>
              <a:buClr>
                <a:schemeClr val="tx1"/>
              </a:buClr>
              <a:buFont typeface="Arial"/>
              <a:buNone/>
              <a:defRPr sz="1600" kern="1200">
                <a:solidFill>
                  <a:schemeClr val="tx1"/>
                </a:solidFill>
                <a:latin typeface="+mn-lt"/>
                <a:ea typeface="+mn-ea"/>
                <a:cs typeface="+mn-cs"/>
              </a:defRPr>
            </a:lvl1pPr>
            <a:lvl2pPr marL="457200" indent="0" algn="ctr" defTabSz="457200" rtl="0" eaLnBrk="1" latinLnBrk="0" hangingPunct="1">
              <a:spcBef>
                <a:spcPct val="20000"/>
              </a:spcBef>
              <a:buClr>
                <a:schemeClr val="tx1"/>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tx1"/>
              </a:buClr>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tx1"/>
              </a:buClr>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tx1"/>
              </a:buClr>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endParaRPr lang="en-US" sz="2000" b="1" dirty="0">
              <a:latin typeface="Garamond" panose="02020404030301010803" pitchFamily="18" charset="0"/>
              <a:cs typeface="Times New Roman" panose="02020603050405020304" pitchFamily="18" charset="0"/>
            </a:endParaRPr>
          </a:p>
          <a:p>
            <a:pPr algn="ctr"/>
            <a:r>
              <a:rPr lang="en-US" sz="3000" b="1" dirty="0">
                <a:latin typeface="Garamond" panose="02020404030301010803" pitchFamily="18" charset="0"/>
                <a:cs typeface="Times New Roman" panose="02020603050405020304" pitchFamily="18" charset="0"/>
              </a:rPr>
              <a:t>Introduction:</a:t>
            </a:r>
          </a:p>
          <a:p>
            <a:pPr algn="ctr"/>
            <a:r>
              <a:rPr lang="en-US" sz="3000" b="1" dirty="0">
                <a:latin typeface="Garamond" panose="02020404030301010803" pitchFamily="18" charset="0"/>
                <a:cs typeface="Times New Roman" panose="02020603050405020304" pitchFamily="18" charset="0"/>
              </a:rPr>
              <a:t> </a:t>
            </a:r>
            <a:r>
              <a:rPr lang="en-US" sz="2600" b="1" dirty="0">
                <a:latin typeface="Garamond" panose="02020404030301010803" pitchFamily="18" charset="0"/>
                <a:cs typeface="Times New Roman" panose="02020603050405020304" pitchFamily="18" charset="0"/>
              </a:rPr>
              <a:t>Software Engineering Concepts, Process and Models</a:t>
            </a:r>
          </a:p>
          <a:p>
            <a:pPr algn="ctr"/>
            <a:endParaRPr lang="en-US" sz="3300" b="1" dirty="0">
              <a:latin typeface="Garamond" panose="02020404030301010803" pitchFamily="18" charset="0"/>
              <a:cs typeface="Times New Roman" panose="02020603050405020304" pitchFamily="18" charset="0"/>
            </a:endParaRPr>
          </a:p>
          <a:p>
            <a:pPr algn="ctr"/>
            <a:endParaRPr lang="en-US" sz="2000" dirty="0"/>
          </a:p>
        </p:txBody>
      </p:sp>
    </p:spTree>
    <p:extLst>
      <p:ext uri="{BB962C8B-B14F-4D97-AF65-F5344CB8AC3E}">
        <p14:creationId xmlns:p14="http://schemas.microsoft.com/office/powerpoint/2010/main" val="51206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latin typeface="Garamond" panose="02020404030301010803" pitchFamily="18" charset="0"/>
              </a:rPr>
              <a:t>Characteristics of an Engineering Process</a:t>
            </a:r>
          </a:p>
        </p:txBody>
      </p:sp>
      <p:sp>
        <p:nvSpPr>
          <p:cNvPr id="3" name="Content Placeholder 2"/>
          <p:cNvSpPr>
            <a:spLocks noGrp="1"/>
          </p:cNvSpPr>
          <p:nvPr>
            <p:ph idx="1"/>
          </p:nvPr>
        </p:nvSpPr>
        <p:spPr/>
        <p:txBody>
          <a:bodyPr>
            <a:normAutofit lnSpcReduction="10000"/>
          </a:bodyPr>
          <a:lstStyle/>
          <a:p>
            <a:pPr algn="just">
              <a:lnSpc>
                <a:spcPct val="100000"/>
              </a:lnSpc>
              <a:buClr>
                <a:schemeClr val="tx2"/>
              </a:buClr>
              <a:buFont typeface="Arial" panose="020B0604020202020204" pitchFamily="34" charset="0"/>
              <a:buChar char="•"/>
              <a:defRPr/>
            </a:pPr>
            <a:r>
              <a:rPr lang="en-US" sz="2400" b="1" dirty="0">
                <a:latin typeface="Garamond" panose="02020404030301010803" pitchFamily="18" charset="0"/>
              </a:rPr>
              <a:t>  Ability to React/Adapt to Change</a:t>
            </a:r>
          </a:p>
          <a:p>
            <a:pPr lvl="1" algn="just">
              <a:lnSpc>
                <a:spcPct val="100000"/>
              </a:lnSpc>
              <a:buClr>
                <a:schemeClr val="tx2"/>
              </a:buClr>
              <a:buFont typeface="Wingdings" panose="05000000000000000000" pitchFamily="2" charset="2"/>
              <a:buChar char="ü"/>
              <a:defRPr/>
            </a:pPr>
            <a:r>
              <a:rPr lang="en-US" sz="2400" dirty="0">
                <a:latin typeface="Garamond" panose="02020404030301010803" pitchFamily="18" charset="0"/>
              </a:rPr>
              <a:t>The product is well planned and documented</a:t>
            </a:r>
          </a:p>
          <a:p>
            <a:pPr lvl="1" algn="just">
              <a:lnSpc>
                <a:spcPct val="100000"/>
              </a:lnSpc>
              <a:buClr>
                <a:schemeClr val="tx2"/>
              </a:buClr>
              <a:buFont typeface="Wingdings" panose="05000000000000000000" pitchFamily="2" charset="2"/>
              <a:buChar char="ü"/>
              <a:defRPr/>
            </a:pPr>
            <a:r>
              <a:rPr lang="en-US" sz="2400" dirty="0">
                <a:latin typeface="Garamond" panose="02020404030301010803" pitchFamily="18" charset="0"/>
              </a:rPr>
              <a:t>Changes in requirements is well anticipated</a:t>
            </a:r>
          </a:p>
          <a:p>
            <a:pPr lvl="1" algn="just">
              <a:lnSpc>
                <a:spcPct val="100000"/>
              </a:lnSpc>
              <a:buClr>
                <a:schemeClr val="tx2"/>
              </a:buClr>
              <a:buFont typeface="Wingdings" panose="05000000000000000000" pitchFamily="2" charset="2"/>
              <a:buChar char="ü"/>
              <a:defRPr/>
            </a:pPr>
            <a:r>
              <a:rPr lang="en-US" sz="2400" dirty="0">
                <a:latin typeface="Garamond" panose="02020404030301010803" pitchFamily="18" charset="0"/>
              </a:rPr>
              <a:t>Impact of change more readily assessed.</a:t>
            </a:r>
          </a:p>
          <a:p>
            <a:pPr lvl="1" algn="just">
              <a:lnSpc>
                <a:spcPct val="100000"/>
              </a:lnSpc>
              <a:buClr>
                <a:schemeClr val="tx2"/>
              </a:buClr>
              <a:buFont typeface="Arial" panose="020B0604020202020204" pitchFamily="34" charset="0"/>
              <a:buChar char="•"/>
              <a:defRPr/>
            </a:pPr>
            <a:endParaRPr lang="en-US" sz="2400" dirty="0">
              <a:latin typeface="Garamond" panose="02020404030301010803" pitchFamily="18" charset="0"/>
            </a:endParaRPr>
          </a:p>
          <a:p>
            <a:pPr algn="just">
              <a:buClr>
                <a:schemeClr val="tx2"/>
              </a:buClr>
              <a:buFont typeface="Arial" panose="020B0604020202020204" pitchFamily="34" charset="0"/>
              <a:buChar char="•"/>
              <a:defRPr/>
            </a:pPr>
            <a:r>
              <a:rPr lang="en-US" sz="2400" dirty="0">
                <a:latin typeface="Garamond" panose="02020404030301010803" pitchFamily="18" charset="0"/>
              </a:rPr>
              <a:t> </a:t>
            </a:r>
            <a:r>
              <a:rPr lang="en-US" sz="2400" b="1" dirty="0">
                <a:latin typeface="Garamond" panose="02020404030301010803" pitchFamily="18" charset="0"/>
              </a:rPr>
              <a:t>Other Characteristics of an Engineering Process</a:t>
            </a:r>
          </a:p>
          <a:p>
            <a:pPr lvl="1" algn="just">
              <a:buClr>
                <a:schemeClr val="tx2"/>
              </a:buClr>
              <a:buFont typeface="Wingdings" panose="05000000000000000000" pitchFamily="2" charset="2"/>
              <a:buChar char="ü"/>
              <a:defRPr/>
            </a:pPr>
            <a:r>
              <a:rPr lang="en-US" sz="2400" dirty="0">
                <a:latin typeface="Garamond" panose="02020404030301010803" pitchFamily="18" charset="0"/>
              </a:rPr>
              <a:t>Well defined and repeatable process </a:t>
            </a:r>
          </a:p>
          <a:p>
            <a:pPr lvl="1" algn="just">
              <a:buClr>
                <a:schemeClr val="tx2"/>
              </a:buClr>
              <a:buFont typeface="Wingdings" panose="05000000000000000000" pitchFamily="2" charset="2"/>
              <a:buChar char="ü"/>
              <a:defRPr/>
            </a:pPr>
            <a:r>
              <a:rPr lang="en-US" sz="2400" dirty="0">
                <a:latin typeface="Garamond" panose="02020404030301010803" pitchFamily="18" charset="0"/>
              </a:rPr>
              <a:t>Standardized guidelines and procedures</a:t>
            </a:r>
          </a:p>
          <a:p>
            <a:pPr lvl="1" algn="just">
              <a:buClr>
                <a:schemeClr val="tx2"/>
              </a:buClr>
              <a:buFont typeface="Wingdings" panose="05000000000000000000" pitchFamily="2" charset="2"/>
              <a:buChar char="ü"/>
              <a:defRPr/>
            </a:pPr>
            <a:r>
              <a:rPr lang="en-US" sz="2400" dirty="0">
                <a:latin typeface="Garamond" panose="02020404030301010803" pitchFamily="18" charset="0"/>
              </a:rPr>
              <a:t>Documentation</a:t>
            </a:r>
          </a:p>
          <a:p>
            <a:pPr lvl="1" algn="just">
              <a:lnSpc>
                <a:spcPct val="100000"/>
              </a:lnSpc>
              <a:buClr>
                <a:schemeClr val="tx2"/>
              </a:buClr>
              <a:buFont typeface="Arial" panose="020B0604020202020204" pitchFamily="34" charset="0"/>
              <a:buChar char="•"/>
              <a:defRPr/>
            </a:pPr>
            <a:endParaRPr lang="en-US" sz="2400" dirty="0">
              <a:latin typeface="Garamond" panose="02020404030301010803" pitchFamily="18" charset="0"/>
            </a:endParaRPr>
          </a:p>
        </p:txBody>
      </p:sp>
    </p:spTree>
    <p:extLst>
      <p:ext uri="{BB962C8B-B14F-4D97-AF65-F5344CB8AC3E}">
        <p14:creationId xmlns:p14="http://schemas.microsoft.com/office/powerpoint/2010/main" val="5433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Clr>
                <a:schemeClr val="tx2"/>
              </a:buClr>
              <a:buNone/>
              <a:defRPr/>
            </a:pPr>
            <a:endParaRPr lang="en-US" sz="5400" b="1" dirty="0">
              <a:latin typeface="Garamond" panose="02020404030301010803" pitchFamily="18" charset="0"/>
            </a:endParaRPr>
          </a:p>
          <a:p>
            <a:pPr marL="0" indent="0" algn="ctr">
              <a:buClr>
                <a:schemeClr val="tx2"/>
              </a:buClr>
              <a:buNone/>
              <a:defRPr/>
            </a:pPr>
            <a:r>
              <a:rPr lang="en-US" sz="5400" b="1" dirty="0">
                <a:latin typeface="Garamond" panose="02020404030301010803" pitchFamily="18" charset="0"/>
              </a:rPr>
              <a:t>The Process </a:t>
            </a:r>
            <a:br>
              <a:rPr lang="en-US" sz="5400" b="1" dirty="0">
                <a:solidFill>
                  <a:schemeClr val="tx2">
                    <a:lumMod val="75000"/>
                  </a:schemeClr>
                </a:solidFill>
                <a:latin typeface="Garamond" panose="02020404030301010803" pitchFamily="18" charset="0"/>
              </a:rPr>
            </a:br>
            <a:endParaRPr lang="en-US" sz="5400" dirty="0">
              <a:latin typeface="Garamond" panose="02020404030301010803" pitchFamily="18" charset="0"/>
            </a:endParaRPr>
          </a:p>
        </p:txBody>
      </p:sp>
    </p:spTree>
    <p:extLst>
      <p:ext uri="{BB962C8B-B14F-4D97-AF65-F5344CB8AC3E}">
        <p14:creationId xmlns:p14="http://schemas.microsoft.com/office/powerpoint/2010/main" val="266999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57200" y="2590800"/>
            <a:ext cx="8229600" cy="3316288"/>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defRPr/>
            </a:pPr>
            <a:r>
              <a:rPr lang="en-US" sz="2800" dirty="0">
                <a:latin typeface="Garamond" panose="02020404030301010803" pitchFamily="18" charset="0"/>
              </a:rPr>
              <a:t> Definition</a:t>
            </a:r>
          </a:p>
          <a:p>
            <a:pPr marL="457200" lvl="1" indent="0">
              <a:buNone/>
              <a:defRPr/>
            </a:pPr>
            <a:r>
              <a:rPr lang="en-US" sz="2800" b="1" dirty="0">
                <a:latin typeface="Garamond" panose="02020404030301010803" pitchFamily="18" charset="0"/>
              </a:rPr>
              <a:t>The activities, techniques, tools, and individuals to produce software/system.</a:t>
            </a:r>
          </a:p>
          <a:p>
            <a:pPr lvl="1">
              <a:defRPr/>
            </a:pPr>
            <a:endParaRPr lang="en-US" sz="3200" dirty="0">
              <a:latin typeface="Garamond" panose="02020404030301010803" pitchFamily="18" charset="0"/>
            </a:endParaRPr>
          </a:p>
        </p:txBody>
      </p:sp>
      <p:sp>
        <p:nvSpPr>
          <p:cNvPr id="6" name="Rectangle 2"/>
          <p:cNvSpPr txBox="1">
            <a:spLocks noChangeArrowheads="1"/>
          </p:cNvSpPr>
          <p:nvPr/>
        </p:nvSpPr>
        <p:spPr>
          <a:xfrm>
            <a:off x="762001" y="533401"/>
            <a:ext cx="4483100" cy="77008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3600" dirty="0">
              <a:latin typeface="Times New Roman Regular" charset="0"/>
            </a:endParaRPr>
          </a:p>
        </p:txBody>
      </p:sp>
      <p:sp>
        <p:nvSpPr>
          <p:cNvPr id="2" name="Title 1">
            <a:extLst>
              <a:ext uri="{FF2B5EF4-FFF2-40B4-BE49-F238E27FC236}">
                <a16:creationId xmlns:a16="http://schemas.microsoft.com/office/drawing/2014/main" id="{54313A42-CB54-AD40-9CE3-93B4886FFA69}"/>
              </a:ext>
            </a:extLst>
          </p:cNvPr>
          <p:cNvSpPr>
            <a:spLocks noGrp="1"/>
          </p:cNvSpPr>
          <p:nvPr>
            <p:ph type="title"/>
          </p:nvPr>
        </p:nvSpPr>
        <p:spPr/>
        <p:txBody>
          <a:bodyPr>
            <a:normAutofit fontScale="90000"/>
          </a:bodyPr>
          <a:lstStyle/>
          <a:p>
            <a:br>
              <a:rPr lang="en-US" b="1" dirty="0">
                <a:latin typeface="Garamond" panose="02020404030301010803" pitchFamily="18" charset="0"/>
              </a:rPr>
            </a:br>
            <a:r>
              <a:rPr lang="en-US" b="1" dirty="0">
                <a:latin typeface="Garamond" panose="02020404030301010803" pitchFamily="18" charset="0"/>
              </a:rPr>
              <a:t>Software Process</a:t>
            </a:r>
            <a:br>
              <a:rPr lang="en-US" b="1" dirty="0">
                <a:latin typeface="Garamond" panose="02020404030301010803" pitchFamily="18" charset="0"/>
              </a:rPr>
            </a:br>
            <a:endParaRPr lang="en-US" b="1" dirty="0"/>
          </a:p>
        </p:txBody>
      </p:sp>
      <p:sp>
        <p:nvSpPr>
          <p:cNvPr id="7" name="Rectangle 6">
            <a:extLst>
              <a:ext uri="{FF2B5EF4-FFF2-40B4-BE49-F238E27FC236}">
                <a16:creationId xmlns:a16="http://schemas.microsoft.com/office/drawing/2014/main" id="{BAD9D322-3602-1445-8E43-5C82C053F431}"/>
              </a:ext>
            </a:extLst>
          </p:cNvPr>
          <p:cNvSpPr/>
          <p:nvPr/>
        </p:nvSpPr>
        <p:spPr>
          <a:xfrm>
            <a:off x="515923" y="3152958"/>
            <a:ext cx="8334462" cy="10150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71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1" y="450851"/>
            <a:ext cx="69469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3600" dirty="0">
              <a:latin typeface="Times New Roman Regular" charset="0"/>
            </a:endParaRPr>
          </a:p>
        </p:txBody>
      </p:sp>
      <p:sp>
        <p:nvSpPr>
          <p:cNvPr id="3" name="Rectangle 3"/>
          <p:cNvSpPr txBox="1">
            <a:spLocks noChangeArrowheads="1"/>
          </p:cNvSpPr>
          <p:nvPr/>
        </p:nvSpPr>
        <p:spPr>
          <a:xfrm>
            <a:off x="457200" y="1926668"/>
            <a:ext cx="8382000" cy="4876799"/>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defRPr/>
            </a:pPr>
            <a:endParaRPr lang="en-US" sz="2400" dirty="0"/>
          </a:p>
        </p:txBody>
      </p:sp>
      <p:sp>
        <p:nvSpPr>
          <p:cNvPr id="4" name="Title 3"/>
          <p:cNvSpPr>
            <a:spLocks noGrp="1"/>
          </p:cNvSpPr>
          <p:nvPr>
            <p:ph type="title"/>
          </p:nvPr>
        </p:nvSpPr>
        <p:spPr/>
        <p:txBody>
          <a:bodyPr>
            <a:noAutofit/>
          </a:bodyPr>
          <a:lstStyle/>
          <a:p>
            <a:pPr algn="ctr"/>
            <a:r>
              <a:rPr lang="en-US" sz="4000" b="1" dirty="0">
                <a:latin typeface="Garamond" panose="02020404030301010803" pitchFamily="18" charset="0"/>
              </a:rPr>
              <a:t>Process Principles</a:t>
            </a:r>
          </a:p>
        </p:txBody>
      </p:sp>
      <p:sp>
        <p:nvSpPr>
          <p:cNvPr id="6" name="Content Placeholder 5">
            <a:extLst>
              <a:ext uri="{FF2B5EF4-FFF2-40B4-BE49-F238E27FC236}">
                <a16:creationId xmlns:a16="http://schemas.microsoft.com/office/drawing/2014/main" id="{4AEAF865-8CD3-7F4D-AB52-6666298B5B5C}"/>
              </a:ext>
            </a:extLst>
          </p:cNvPr>
          <p:cNvSpPr>
            <a:spLocks noGrp="1"/>
          </p:cNvSpPr>
          <p:nvPr>
            <p:ph idx="1"/>
          </p:nvPr>
        </p:nvSpPr>
        <p:spPr/>
        <p:txBody>
          <a:bodyPr>
            <a:normAutofit/>
          </a:bodyPr>
          <a:lstStyle/>
          <a:p>
            <a:pPr>
              <a:buClr>
                <a:schemeClr val="accent3">
                  <a:lumMod val="50000"/>
                </a:schemeClr>
              </a:buClr>
              <a:defRPr/>
            </a:pPr>
            <a:r>
              <a:rPr lang="en-US" sz="2400" b="1" dirty="0">
                <a:latin typeface="Garamond" panose="02020404030301010803" pitchFamily="18" charset="0"/>
              </a:rPr>
              <a:t>Prescribes</a:t>
            </a:r>
            <a:r>
              <a:rPr lang="en-US" sz="2400" dirty="0">
                <a:latin typeface="Garamond" panose="02020404030301010803" pitchFamily="18" charset="0"/>
              </a:rPr>
              <a:t> all major activities</a:t>
            </a:r>
          </a:p>
          <a:p>
            <a:pPr>
              <a:buClr>
                <a:schemeClr val="accent3">
                  <a:lumMod val="50000"/>
                </a:schemeClr>
              </a:buClr>
              <a:defRPr/>
            </a:pPr>
            <a:r>
              <a:rPr lang="en-US" sz="2400" dirty="0">
                <a:latin typeface="Garamond" panose="02020404030301010803" pitchFamily="18" charset="0"/>
              </a:rPr>
              <a:t>Uses resources, within a set of constraints, to produce intermediate and final products.</a:t>
            </a:r>
          </a:p>
          <a:p>
            <a:pPr>
              <a:buClr>
                <a:schemeClr val="accent3">
                  <a:lumMod val="50000"/>
                </a:schemeClr>
              </a:buClr>
              <a:defRPr/>
            </a:pPr>
            <a:r>
              <a:rPr lang="en-US" sz="2400" dirty="0">
                <a:latin typeface="Garamond" panose="02020404030301010803" pitchFamily="18" charset="0"/>
              </a:rPr>
              <a:t>May be composed of sub-processes.</a:t>
            </a:r>
          </a:p>
          <a:p>
            <a:pPr>
              <a:buClr>
                <a:schemeClr val="accent3">
                  <a:lumMod val="50000"/>
                </a:schemeClr>
              </a:buClr>
              <a:defRPr/>
            </a:pPr>
            <a:r>
              <a:rPr lang="en-US" sz="2400" dirty="0">
                <a:latin typeface="Garamond" panose="02020404030301010803" pitchFamily="18" charset="0"/>
              </a:rPr>
              <a:t>Each activity has entry and exit criteria.</a:t>
            </a:r>
          </a:p>
          <a:p>
            <a:pPr>
              <a:buClr>
                <a:schemeClr val="accent3">
                  <a:lumMod val="50000"/>
                </a:schemeClr>
              </a:buClr>
              <a:defRPr/>
            </a:pPr>
            <a:r>
              <a:rPr lang="en-US" sz="2400" dirty="0">
                <a:latin typeface="Garamond" panose="02020404030301010803" pitchFamily="18" charset="0"/>
              </a:rPr>
              <a:t>Activities are organized in </a:t>
            </a:r>
            <a:r>
              <a:rPr lang="en-US" sz="2400" b="1" dirty="0">
                <a:latin typeface="Garamond" panose="02020404030301010803" pitchFamily="18" charset="0"/>
              </a:rPr>
              <a:t>a sequence</a:t>
            </a:r>
            <a:r>
              <a:rPr lang="en-US" sz="2400" dirty="0">
                <a:latin typeface="Garamond" panose="02020404030301010803" pitchFamily="18" charset="0"/>
              </a:rPr>
              <a:t>.</a:t>
            </a:r>
          </a:p>
          <a:p>
            <a:pPr>
              <a:buClr>
                <a:schemeClr val="accent3">
                  <a:lumMod val="50000"/>
                </a:schemeClr>
              </a:buClr>
              <a:defRPr/>
            </a:pPr>
            <a:r>
              <a:rPr lang="en-US" sz="2400" dirty="0">
                <a:latin typeface="Garamond" panose="02020404030301010803" pitchFamily="18" charset="0"/>
              </a:rPr>
              <a:t>Has a set of </a:t>
            </a:r>
            <a:r>
              <a:rPr lang="en-US" sz="2400" b="1" dirty="0">
                <a:latin typeface="Garamond" panose="02020404030301010803" pitchFamily="18" charset="0"/>
              </a:rPr>
              <a:t>guiding principles </a:t>
            </a:r>
            <a:r>
              <a:rPr lang="en-US" sz="2400" dirty="0">
                <a:latin typeface="Garamond" panose="02020404030301010803" pitchFamily="18" charset="0"/>
              </a:rPr>
              <a:t>to explain goals.</a:t>
            </a:r>
          </a:p>
          <a:p>
            <a:pPr>
              <a:buClr>
                <a:schemeClr val="accent3">
                  <a:lumMod val="50000"/>
                </a:schemeClr>
              </a:buClr>
              <a:defRPr/>
            </a:pPr>
            <a:r>
              <a:rPr lang="en-US" sz="2400" dirty="0">
                <a:latin typeface="Garamond" panose="02020404030301010803" pitchFamily="18" charset="0"/>
              </a:rPr>
              <a:t>Constraints may apply to activity, resource or product.</a:t>
            </a:r>
          </a:p>
          <a:p>
            <a:pPr>
              <a:defRPr/>
            </a:pPr>
            <a:endParaRPr lang="en-US" sz="2400" dirty="0">
              <a:latin typeface="Garamond" panose="02020404030301010803" pitchFamily="18" charset="0"/>
            </a:endParaRPr>
          </a:p>
          <a:p>
            <a:endParaRPr lang="en-US" sz="2400"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21935503-8461-9642-B4DE-BF75EB11C78F}"/>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13</a:t>
            </a:fld>
            <a:endParaRPr lang="en-US"/>
          </a:p>
        </p:txBody>
      </p:sp>
    </p:spTree>
    <p:extLst>
      <p:ext uri="{BB962C8B-B14F-4D97-AF65-F5344CB8AC3E}">
        <p14:creationId xmlns:p14="http://schemas.microsoft.com/office/powerpoint/2010/main" val="356485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65125" y="304803"/>
            <a:ext cx="8015288" cy="13303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3600" dirty="0">
              <a:latin typeface="Garamond" panose="02020404030301010803" pitchFamily="18" charset="0"/>
            </a:endParaRPr>
          </a:p>
        </p:txBody>
      </p:sp>
      <p:sp>
        <p:nvSpPr>
          <p:cNvPr id="4" name="Title 3"/>
          <p:cNvSpPr>
            <a:spLocks noGrp="1"/>
          </p:cNvSpPr>
          <p:nvPr>
            <p:ph type="title"/>
          </p:nvPr>
        </p:nvSpPr>
        <p:spPr/>
        <p:txBody>
          <a:bodyPr>
            <a:noAutofit/>
          </a:bodyPr>
          <a:lstStyle/>
          <a:p>
            <a:pPr algn="ctr">
              <a:defRPr/>
            </a:pPr>
            <a:r>
              <a:rPr lang="en-US" sz="4000" b="1" dirty="0">
                <a:latin typeface="Garamond" panose="02020404030301010803" pitchFamily="18" charset="0"/>
              </a:rPr>
              <a:t>Capability Maturity Models</a:t>
            </a:r>
            <a:br>
              <a:rPr lang="en-US" sz="4000" b="1" dirty="0">
                <a:latin typeface="Garamond" panose="02020404030301010803" pitchFamily="18" charset="0"/>
              </a:rPr>
            </a:br>
            <a:r>
              <a:rPr lang="en-US" sz="4000" b="1" dirty="0">
                <a:latin typeface="Garamond" panose="02020404030301010803" pitchFamily="18" charset="0"/>
              </a:rPr>
              <a:t>CMM &amp; CMMI</a:t>
            </a:r>
          </a:p>
        </p:txBody>
      </p:sp>
      <p:sp>
        <p:nvSpPr>
          <p:cNvPr id="6" name="Content Placeholder 5">
            <a:extLst>
              <a:ext uri="{FF2B5EF4-FFF2-40B4-BE49-F238E27FC236}">
                <a16:creationId xmlns:a16="http://schemas.microsoft.com/office/drawing/2014/main" id="{BEBB153F-9100-2C44-9B15-4EA80FB0742E}"/>
              </a:ext>
            </a:extLst>
          </p:cNvPr>
          <p:cNvSpPr>
            <a:spLocks noGrp="1"/>
          </p:cNvSpPr>
          <p:nvPr>
            <p:ph idx="1"/>
          </p:nvPr>
        </p:nvSpPr>
        <p:spPr>
          <a:xfrm>
            <a:off x="457200" y="2199177"/>
            <a:ext cx="8229600" cy="3869199"/>
          </a:xfrm>
        </p:spPr>
        <p:txBody>
          <a:bodyPr>
            <a:normAutofit/>
          </a:bodyPr>
          <a:lstStyle/>
          <a:p>
            <a:pPr marL="0" indent="0">
              <a:buNone/>
              <a:defRPr/>
            </a:pPr>
            <a:r>
              <a:rPr lang="en-US" sz="2400" b="1" dirty="0">
                <a:latin typeface="Garamond" panose="02020404030301010803" pitchFamily="18" charset="0"/>
              </a:rPr>
              <a:t>Capability Maturity Model (CMM) &amp; Capability Maturity Model Integration (CMMI)</a:t>
            </a:r>
          </a:p>
          <a:p>
            <a:pPr>
              <a:buClr>
                <a:schemeClr val="accent3">
                  <a:lumMod val="50000"/>
                </a:schemeClr>
              </a:buClr>
              <a:buFont typeface="Wingdings" panose="05000000000000000000" pitchFamily="2" charset="2"/>
              <a:buChar char="ü"/>
              <a:defRPr/>
            </a:pPr>
            <a:r>
              <a:rPr lang="en-US" sz="2400" dirty="0">
                <a:latin typeface="Garamond" panose="02020404030301010803" pitchFamily="18" charset="0"/>
              </a:rPr>
              <a:t>Developed by </a:t>
            </a:r>
            <a:r>
              <a:rPr lang="en-US" sz="2400" b="1" dirty="0">
                <a:latin typeface="Garamond" panose="02020404030301010803" pitchFamily="18" charset="0"/>
              </a:rPr>
              <a:t>SEI</a:t>
            </a:r>
            <a:r>
              <a:rPr lang="en-US" sz="2400" dirty="0">
                <a:latin typeface="Garamond" panose="02020404030301010803" pitchFamily="18" charset="0"/>
              </a:rPr>
              <a:t> – (Software Engineering Institute at Carnegie Mellon)</a:t>
            </a:r>
          </a:p>
          <a:p>
            <a:pPr>
              <a:buClr>
                <a:schemeClr val="accent3">
                  <a:lumMod val="50000"/>
                </a:schemeClr>
              </a:buClr>
              <a:buFont typeface="Wingdings" panose="05000000000000000000" pitchFamily="2" charset="2"/>
              <a:buChar char="ü"/>
              <a:defRPr/>
            </a:pPr>
            <a:r>
              <a:rPr lang="en-US" sz="2400" dirty="0">
                <a:latin typeface="Garamond" panose="02020404030301010803" pitchFamily="18" charset="0"/>
              </a:rPr>
              <a:t>The CMMI project is sponsored by the U.S. Department of Defense (</a:t>
            </a:r>
            <a:r>
              <a:rPr lang="en-US" sz="2400" b="1" dirty="0">
                <a:latin typeface="Garamond" panose="02020404030301010803" pitchFamily="18" charset="0"/>
              </a:rPr>
              <a:t>DoD</a:t>
            </a:r>
            <a:r>
              <a:rPr lang="en-US" sz="2400" dirty="0">
                <a:latin typeface="Garamond" panose="02020404030301010803" pitchFamily="18" charset="0"/>
              </a:rPr>
              <a:t>) and the National Defense Industrial Association (</a:t>
            </a:r>
            <a:r>
              <a:rPr lang="en-US" sz="2400" b="1" dirty="0">
                <a:latin typeface="Garamond" panose="02020404030301010803" pitchFamily="18" charset="0"/>
              </a:rPr>
              <a:t>NDIA</a:t>
            </a:r>
            <a:r>
              <a:rPr lang="en-US" sz="2400" dirty="0">
                <a:latin typeface="Garamond" panose="02020404030301010803" pitchFamily="18" charset="0"/>
              </a:rPr>
              <a:t>). </a:t>
            </a:r>
          </a:p>
          <a:p>
            <a:pPr>
              <a:defRPr/>
            </a:pPr>
            <a:endParaRPr lang="en-US" sz="2400" dirty="0">
              <a:latin typeface="Garamond" panose="02020404030301010803" pitchFamily="18" charset="0"/>
            </a:endParaRPr>
          </a:p>
          <a:p>
            <a:endParaRPr lang="en-US" sz="2400"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37C85806-1C43-254A-A732-5F96149D46DD}"/>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latin typeface="Garamond" panose="02020404030301010803" pitchFamily="18" charset="0"/>
              </a:rPr>
              <a:pPr/>
              <a:t>14</a:t>
            </a:fld>
            <a:endParaRPr lang="en-US">
              <a:latin typeface="Garamond" panose="02020404030301010803" pitchFamily="18" charset="0"/>
            </a:endParaRPr>
          </a:p>
        </p:txBody>
      </p:sp>
    </p:spTree>
    <p:extLst>
      <p:ext uri="{BB962C8B-B14F-4D97-AF65-F5344CB8AC3E}">
        <p14:creationId xmlns:p14="http://schemas.microsoft.com/office/powerpoint/2010/main" val="401345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47654"/>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3600" dirty="0">
              <a:latin typeface="Times New Roman Regular" charset="0"/>
            </a:endParaRPr>
          </a:p>
        </p:txBody>
      </p:sp>
      <p:pic>
        <p:nvPicPr>
          <p:cNvPr id="3" name="Picture 2" descr="CMM level diagram - Characteristics of maturity level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719" y="2216967"/>
            <a:ext cx="6267317" cy="3908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normAutofit/>
          </a:bodyPr>
          <a:lstStyle/>
          <a:p>
            <a:pPr algn="ctr"/>
            <a:r>
              <a:rPr lang="en-US" sz="4000" b="1" dirty="0">
                <a:latin typeface="Garamond" panose="02020404030301010803" pitchFamily="18" charset="0"/>
              </a:rPr>
              <a:t>CMM</a:t>
            </a:r>
          </a:p>
        </p:txBody>
      </p:sp>
      <p:sp>
        <p:nvSpPr>
          <p:cNvPr id="5" name="Slide Number Placeholder 4">
            <a:extLst>
              <a:ext uri="{FF2B5EF4-FFF2-40B4-BE49-F238E27FC236}">
                <a16:creationId xmlns:a16="http://schemas.microsoft.com/office/drawing/2014/main" id="{8E3E8294-6687-5A40-AAFD-012754D82D8F}"/>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15</a:t>
            </a:fld>
            <a:endParaRPr lang="en-US"/>
          </a:p>
        </p:txBody>
      </p:sp>
      <p:sp>
        <p:nvSpPr>
          <p:cNvPr id="6" name="TextBox 5">
            <a:extLst>
              <a:ext uri="{FF2B5EF4-FFF2-40B4-BE49-F238E27FC236}">
                <a16:creationId xmlns:a16="http://schemas.microsoft.com/office/drawing/2014/main" id="{BB493E06-E96F-2C42-850F-89518288B32F}"/>
              </a:ext>
            </a:extLst>
          </p:cNvPr>
          <p:cNvSpPr txBox="1"/>
          <p:nvPr/>
        </p:nvSpPr>
        <p:spPr>
          <a:xfrm>
            <a:off x="3352800" y="6172203"/>
            <a:ext cx="2667000" cy="646331"/>
          </a:xfrm>
          <a:prstGeom prst="rect">
            <a:avLst/>
          </a:prstGeom>
          <a:noFill/>
        </p:spPr>
        <p:txBody>
          <a:bodyPr wrap="square" rtlCol="0">
            <a:spAutoFit/>
          </a:bodyPr>
          <a:lstStyle/>
          <a:p>
            <a:pPr algn="ctr"/>
            <a:r>
              <a:rPr lang="en-US" dirty="0">
                <a:latin typeface="Garamond" panose="02020404030301010803" pitchFamily="18" charset="0"/>
              </a:rPr>
              <a:t>Fig 5</a:t>
            </a:r>
          </a:p>
          <a:p>
            <a:pPr algn="ctr"/>
            <a:endParaRPr lang="en-US" dirty="0">
              <a:latin typeface="Garamond" panose="02020404030301010803" pitchFamily="18" charset="0"/>
            </a:endParaRPr>
          </a:p>
        </p:txBody>
      </p:sp>
    </p:spTree>
    <p:extLst>
      <p:ext uri="{BB962C8B-B14F-4D97-AF65-F5344CB8AC3E}">
        <p14:creationId xmlns:p14="http://schemas.microsoft.com/office/powerpoint/2010/main" val="34231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E152-5E7E-4DF2-B108-6EAB97EF5AE7}"/>
              </a:ext>
            </a:extLst>
          </p:cNvPr>
          <p:cNvSpPr>
            <a:spLocks noGrp="1"/>
          </p:cNvSpPr>
          <p:nvPr>
            <p:ph type="title"/>
          </p:nvPr>
        </p:nvSpPr>
        <p:spPr/>
        <p:txBody>
          <a:bodyPr/>
          <a:lstStyle/>
          <a:p>
            <a:r>
              <a:rPr lang="en-US" sz="4400" b="1" dirty="0">
                <a:latin typeface="Garamond" panose="02020404030301010803" pitchFamily="18" charset="0"/>
              </a:rPr>
              <a:t>CMM Five Maturity Levels</a:t>
            </a:r>
            <a:endParaRPr lang="en-US" dirty="0">
              <a:latin typeface="Garamond" panose="02020404030301010803" pitchFamily="18" charset="0"/>
            </a:endParaRPr>
          </a:p>
        </p:txBody>
      </p:sp>
      <p:graphicFrame>
        <p:nvGraphicFramePr>
          <p:cNvPr id="5" name="Diagram 4">
            <a:extLst>
              <a:ext uri="{FF2B5EF4-FFF2-40B4-BE49-F238E27FC236}">
                <a16:creationId xmlns:a16="http://schemas.microsoft.com/office/drawing/2014/main" id="{927F1F95-AE13-4E89-811A-799B2429D79E}"/>
              </a:ext>
            </a:extLst>
          </p:cNvPr>
          <p:cNvGraphicFramePr/>
          <p:nvPr/>
        </p:nvGraphicFramePr>
        <p:xfrm>
          <a:off x="699795" y="1928844"/>
          <a:ext cx="8229599" cy="4331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05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81003"/>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4" name="Title 3"/>
          <p:cNvSpPr>
            <a:spLocks noGrp="1"/>
          </p:cNvSpPr>
          <p:nvPr>
            <p:ph type="title"/>
          </p:nvPr>
        </p:nvSpPr>
        <p:spPr/>
        <p:txBody>
          <a:bodyPr>
            <a:normAutofit/>
          </a:bodyPr>
          <a:lstStyle/>
          <a:p>
            <a:pPr algn="ctr">
              <a:defRPr/>
            </a:pPr>
            <a:r>
              <a:rPr lang="en-US" sz="4000" b="1" dirty="0">
                <a:latin typeface="Garamond" panose="02020404030301010803" pitchFamily="18" charset="0"/>
              </a:rPr>
              <a:t>CMM Five Maturity Levels</a:t>
            </a:r>
          </a:p>
        </p:txBody>
      </p:sp>
      <p:sp>
        <p:nvSpPr>
          <p:cNvPr id="8" name="Content Placeholder 7">
            <a:extLst>
              <a:ext uri="{FF2B5EF4-FFF2-40B4-BE49-F238E27FC236}">
                <a16:creationId xmlns:a16="http://schemas.microsoft.com/office/drawing/2014/main" id="{93EE7E4E-28FD-B645-A4F6-AF59A9D3CC63}"/>
              </a:ext>
            </a:extLst>
          </p:cNvPr>
          <p:cNvSpPr>
            <a:spLocks noGrp="1"/>
          </p:cNvSpPr>
          <p:nvPr>
            <p:ph idx="1"/>
          </p:nvPr>
        </p:nvSpPr>
        <p:spPr>
          <a:xfrm>
            <a:off x="457200" y="2171873"/>
            <a:ext cx="8229600" cy="3869199"/>
          </a:xfrm>
        </p:spPr>
        <p:txBody>
          <a:bodyPr>
            <a:normAutofit/>
          </a:bodyPr>
          <a:lstStyle/>
          <a:p>
            <a:pPr>
              <a:buClr>
                <a:schemeClr val="accent3">
                  <a:lumMod val="50000"/>
                </a:schemeClr>
              </a:buClr>
              <a:defRPr/>
            </a:pPr>
            <a:r>
              <a:rPr lang="en-US" sz="2400" b="1" dirty="0">
                <a:latin typeface="Garamond" panose="02020404030301010803" pitchFamily="18" charset="0"/>
                <a:cs typeface="Arial" pitchFamily="34" charset="0"/>
              </a:rPr>
              <a:t>Initial level</a:t>
            </a:r>
          </a:p>
          <a:p>
            <a:pPr lvl="1">
              <a:buClr>
                <a:schemeClr val="accent3">
                  <a:lumMod val="50000"/>
                </a:schemeClr>
              </a:buClr>
              <a:buFont typeface="Courier New" panose="02070309020205020404" pitchFamily="49" charset="0"/>
              <a:buChar char="o"/>
              <a:defRPr/>
            </a:pPr>
            <a:r>
              <a:rPr lang="en-US" sz="2000" dirty="0">
                <a:latin typeface="Garamond" panose="02020404030301010803" pitchFamily="18" charset="0"/>
                <a:cs typeface="Arial" pitchFamily="34" charset="0"/>
              </a:rPr>
              <a:t>processes are disorganized, even chaotic. Success is likely to depend on individual efforts, and is not considered to be repeatable, because processes would not be sufficiently defined and documented to allow them to be replicated.</a:t>
            </a:r>
          </a:p>
          <a:p>
            <a:pPr>
              <a:defRPr/>
            </a:pPr>
            <a:endParaRPr lang="en-US" sz="2400" dirty="0">
              <a:latin typeface="Garamond" panose="02020404030301010803" pitchFamily="18" charset="0"/>
              <a:cs typeface="Arial" pitchFamily="34" charset="0"/>
            </a:endParaRPr>
          </a:p>
          <a:p>
            <a:pPr>
              <a:buClr>
                <a:schemeClr val="accent3">
                  <a:lumMod val="50000"/>
                </a:schemeClr>
              </a:buClr>
              <a:defRPr/>
            </a:pPr>
            <a:r>
              <a:rPr lang="en-US" sz="2400" b="1" dirty="0">
                <a:latin typeface="Garamond" panose="02020404030301010803" pitchFamily="18" charset="0"/>
                <a:cs typeface="Arial" pitchFamily="34" charset="0"/>
              </a:rPr>
              <a:t>Repeatable level</a:t>
            </a:r>
          </a:p>
          <a:p>
            <a:pPr lvl="1">
              <a:buClr>
                <a:schemeClr val="accent3">
                  <a:lumMod val="50000"/>
                </a:schemeClr>
              </a:buClr>
              <a:buFont typeface="Courier New" panose="02070309020205020404" pitchFamily="49" charset="0"/>
              <a:buChar char="o"/>
              <a:defRPr/>
            </a:pPr>
            <a:r>
              <a:rPr lang="en-US" sz="2000" dirty="0">
                <a:latin typeface="Garamond" panose="02020404030301010803" pitchFamily="18" charset="0"/>
                <a:cs typeface="Arial" pitchFamily="34" charset="0"/>
              </a:rPr>
              <a:t>basic project management techniques are established, and successes could be repeated, because the requisite processes would have been made established, defined, and documented.</a:t>
            </a:r>
          </a:p>
          <a:p>
            <a:endParaRPr lang="en-US" sz="2400"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91968C61-DB3E-8D4F-9BE4-9EE146E9E23C}"/>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17</a:t>
            </a:fld>
            <a:endParaRPr lang="en-US"/>
          </a:p>
        </p:txBody>
      </p:sp>
    </p:spTree>
    <p:extLst>
      <p:ext uri="{BB962C8B-B14F-4D97-AF65-F5344CB8AC3E}">
        <p14:creationId xmlns:p14="http://schemas.microsoft.com/office/powerpoint/2010/main" val="95016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232067"/>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2" name="Title 1"/>
          <p:cNvSpPr>
            <a:spLocks noGrp="1"/>
          </p:cNvSpPr>
          <p:nvPr>
            <p:ph type="title"/>
          </p:nvPr>
        </p:nvSpPr>
        <p:spPr/>
        <p:txBody>
          <a:bodyPr>
            <a:noAutofit/>
          </a:bodyPr>
          <a:lstStyle/>
          <a:p>
            <a:pPr algn="ctr"/>
            <a:br>
              <a:rPr lang="en-US" sz="3600" dirty="0">
                <a:latin typeface="Garamond" panose="02020404030301010803" pitchFamily="18" charset="0"/>
              </a:rPr>
            </a:br>
            <a:r>
              <a:rPr lang="en-US" sz="3600" dirty="0">
                <a:latin typeface="Garamond" panose="02020404030301010803" pitchFamily="18" charset="0"/>
              </a:rPr>
              <a:t>CMM Five Maturity Levels</a:t>
            </a:r>
            <a:br>
              <a:rPr lang="en-US" sz="3600" dirty="0">
                <a:latin typeface="Garamond" panose="02020404030301010803" pitchFamily="18" charset="0"/>
              </a:rPr>
            </a:br>
            <a:endParaRPr lang="en-US" sz="3600" b="1" dirty="0">
              <a:latin typeface="Garamond" panose="02020404030301010803" pitchFamily="18" charset="0"/>
            </a:endParaRPr>
          </a:p>
        </p:txBody>
      </p:sp>
      <p:sp>
        <p:nvSpPr>
          <p:cNvPr id="8" name="Content Placeholder 7">
            <a:extLst>
              <a:ext uri="{FF2B5EF4-FFF2-40B4-BE49-F238E27FC236}">
                <a16:creationId xmlns:a16="http://schemas.microsoft.com/office/drawing/2014/main" id="{8ADD4222-B375-0E46-AE31-992748D20E9B}"/>
              </a:ext>
            </a:extLst>
          </p:cNvPr>
          <p:cNvSpPr>
            <a:spLocks noGrp="1"/>
          </p:cNvSpPr>
          <p:nvPr>
            <p:ph idx="1"/>
          </p:nvPr>
        </p:nvSpPr>
        <p:spPr/>
        <p:txBody>
          <a:bodyPr>
            <a:normAutofit fontScale="92500" lnSpcReduction="10000"/>
          </a:bodyPr>
          <a:lstStyle/>
          <a:p>
            <a:pPr>
              <a:spcAft>
                <a:spcPts val="0"/>
              </a:spcAft>
              <a:buClr>
                <a:schemeClr val="accent3">
                  <a:lumMod val="50000"/>
                </a:schemeClr>
              </a:buClr>
              <a:defRPr/>
            </a:pPr>
            <a:r>
              <a:rPr lang="en-US" sz="2400" b="1" dirty="0">
                <a:latin typeface="Garamond" panose="02020404030301010803" pitchFamily="18" charset="0"/>
                <a:cs typeface="Arial" pitchFamily="34" charset="0"/>
              </a:rPr>
              <a:t>Defined level, </a:t>
            </a:r>
          </a:p>
          <a:p>
            <a:pPr lvl="1">
              <a:buClr>
                <a:schemeClr val="accent3">
                  <a:lumMod val="50000"/>
                </a:schemeClr>
              </a:buClr>
              <a:buFont typeface="Courier New" panose="02070309020205020404" pitchFamily="49" charset="0"/>
              <a:buChar char="o"/>
              <a:defRPr/>
            </a:pPr>
            <a:r>
              <a:rPr lang="en-US" sz="2000" dirty="0">
                <a:latin typeface="Garamond" panose="02020404030301010803" pitchFamily="18" charset="0"/>
                <a:cs typeface="Arial" pitchFamily="34" charset="0"/>
              </a:rPr>
              <a:t>an organization has developed its own standard software process through greater attention to documentation, standardization, and integration.</a:t>
            </a:r>
          </a:p>
          <a:p>
            <a:pPr>
              <a:spcBef>
                <a:spcPts val="0"/>
              </a:spcBef>
              <a:spcAft>
                <a:spcPts val="0"/>
              </a:spcAft>
              <a:defRPr/>
            </a:pPr>
            <a:endParaRPr lang="en-US" sz="2400" dirty="0">
              <a:latin typeface="Garamond" panose="02020404030301010803" pitchFamily="18" charset="0"/>
              <a:cs typeface="Arial" pitchFamily="34" charset="0"/>
            </a:endParaRPr>
          </a:p>
          <a:p>
            <a:pPr>
              <a:buClr>
                <a:schemeClr val="accent3">
                  <a:lumMod val="50000"/>
                </a:schemeClr>
              </a:buClr>
              <a:defRPr/>
            </a:pPr>
            <a:r>
              <a:rPr lang="en-US" sz="2400" b="1" dirty="0">
                <a:latin typeface="Garamond" panose="02020404030301010803" pitchFamily="18" charset="0"/>
                <a:cs typeface="Arial" pitchFamily="34" charset="0"/>
              </a:rPr>
              <a:t>Managed level, </a:t>
            </a:r>
          </a:p>
          <a:p>
            <a:pPr lvl="1">
              <a:buClr>
                <a:schemeClr val="accent3">
                  <a:lumMod val="50000"/>
                </a:schemeClr>
              </a:buClr>
              <a:buFont typeface="Courier New" panose="02070309020205020404" pitchFamily="49" charset="0"/>
              <a:buChar char="o"/>
              <a:defRPr/>
            </a:pPr>
            <a:r>
              <a:rPr lang="en-US" sz="2000" dirty="0">
                <a:latin typeface="Garamond" panose="02020404030301010803" pitchFamily="18" charset="0"/>
                <a:cs typeface="Arial" pitchFamily="34" charset="0"/>
              </a:rPr>
              <a:t>an organization monitors and controls its own processes through data collection and analysis.</a:t>
            </a:r>
          </a:p>
          <a:p>
            <a:pPr>
              <a:spcBef>
                <a:spcPts val="0"/>
              </a:spcBef>
              <a:spcAft>
                <a:spcPts val="0"/>
              </a:spcAft>
              <a:defRPr/>
            </a:pPr>
            <a:endParaRPr lang="en-US" sz="2400" dirty="0">
              <a:latin typeface="Garamond" panose="02020404030301010803" pitchFamily="18" charset="0"/>
              <a:cs typeface="Arial" pitchFamily="34" charset="0"/>
            </a:endParaRPr>
          </a:p>
          <a:p>
            <a:pPr>
              <a:spcAft>
                <a:spcPts val="0"/>
              </a:spcAft>
              <a:buClr>
                <a:schemeClr val="accent3">
                  <a:lumMod val="50000"/>
                </a:schemeClr>
              </a:buClr>
              <a:defRPr/>
            </a:pPr>
            <a:r>
              <a:rPr lang="en-US" sz="2400" b="1" dirty="0">
                <a:latin typeface="Garamond" panose="02020404030301010803" pitchFamily="18" charset="0"/>
                <a:cs typeface="Arial" pitchFamily="34" charset="0"/>
              </a:rPr>
              <a:t>Optimizing level,</a:t>
            </a:r>
          </a:p>
          <a:p>
            <a:pPr lvl="1">
              <a:buClr>
                <a:schemeClr val="accent3">
                  <a:lumMod val="50000"/>
                </a:schemeClr>
              </a:buClr>
              <a:buFont typeface="Courier New" panose="02070309020205020404" pitchFamily="49" charset="0"/>
              <a:buChar char="o"/>
              <a:defRPr/>
            </a:pPr>
            <a:r>
              <a:rPr lang="en-US" sz="2100" dirty="0">
                <a:latin typeface="Garamond" panose="02020404030301010803" pitchFamily="18" charset="0"/>
                <a:cs typeface="Arial" pitchFamily="34" charset="0"/>
              </a:rPr>
              <a:t> processes are constantly being improved through monitoring feedback from current processes and introducing innovative processes to better serve the organization's particular needs.</a:t>
            </a:r>
          </a:p>
          <a:p>
            <a:endParaRPr lang="en-US" sz="2400"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D185679F-CAC2-284C-BB2B-D36CE30F0EA2}"/>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18</a:t>
            </a:fld>
            <a:endParaRPr lang="en-US"/>
          </a:p>
        </p:txBody>
      </p:sp>
    </p:spTree>
    <p:extLst>
      <p:ext uri="{BB962C8B-B14F-4D97-AF65-F5344CB8AC3E}">
        <p14:creationId xmlns:p14="http://schemas.microsoft.com/office/powerpoint/2010/main" val="210008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8291" y="274642"/>
            <a:ext cx="5929313" cy="73977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3" name="Freeform 3"/>
          <p:cNvSpPr>
            <a:spLocks/>
          </p:cNvSpPr>
          <p:nvPr/>
        </p:nvSpPr>
        <p:spPr bwMode="auto">
          <a:xfrm>
            <a:off x="410244" y="2009168"/>
            <a:ext cx="6582776" cy="82677"/>
          </a:xfrm>
          <a:custGeom>
            <a:avLst/>
            <a:gdLst>
              <a:gd name="T0" fmla="*/ 0 w 3663"/>
              <a:gd name="T1" fmla="*/ 2147483647 h 67"/>
              <a:gd name="T2" fmla="*/ 0 w 3663"/>
              <a:gd name="T3" fmla="*/ 0 h 67"/>
              <a:gd name="T4" fmla="*/ 2147483647 w 3663"/>
              <a:gd name="T5" fmla="*/ 0 h 67"/>
              <a:gd name="T6" fmla="*/ 0 60000 65536"/>
              <a:gd name="T7" fmla="*/ 0 60000 65536"/>
              <a:gd name="T8" fmla="*/ 0 60000 65536"/>
              <a:gd name="T9" fmla="*/ 0 w 3663"/>
              <a:gd name="T10" fmla="*/ 0 h 67"/>
              <a:gd name="T11" fmla="*/ 3663 w 3663"/>
              <a:gd name="T12" fmla="*/ 67 h 67"/>
            </a:gdLst>
            <a:ahLst/>
            <a:cxnLst>
              <a:cxn ang="T6">
                <a:pos x="T0" y="T1"/>
              </a:cxn>
              <a:cxn ang="T7">
                <a:pos x="T2" y="T3"/>
              </a:cxn>
              <a:cxn ang="T8">
                <a:pos x="T4" y="T5"/>
              </a:cxn>
            </a:cxnLst>
            <a:rect l="T9" t="T10" r="T11" b="T12"/>
            <a:pathLst>
              <a:path w="3663" h="67">
                <a:moveTo>
                  <a:pt x="0" y="66"/>
                </a:moveTo>
                <a:lnTo>
                  <a:pt x="0" y="0"/>
                </a:lnTo>
                <a:lnTo>
                  <a:pt x="3662"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 name="Freeform 4"/>
          <p:cNvSpPr>
            <a:spLocks/>
          </p:cNvSpPr>
          <p:nvPr/>
        </p:nvSpPr>
        <p:spPr bwMode="auto">
          <a:xfrm>
            <a:off x="609604" y="2702067"/>
            <a:ext cx="5466639" cy="147647"/>
          </a:xfrm>
          <a:custGeom>
            <a:avLst/>
            <a:gdLst>
              <a:gd name="T0" fmla="*/ 0 w 3114"/>
              <a:gd name="T1" fmla="*/ 2147483647 h 78"/>
              <a:gd name="T2" fmla="*/ 0 w 3114"/>
              <a:gd name="T3" fmla="*/ 0 h 78"/>
              <a:gd name="T4" fmla="*/ 2147483647 w 3114"/>
              <a:gd name="T5" fmla="*/ 0 h 78"/>
              <a:gd name="T6" fmla="*/ 0 60000 65536"/>
              <a:gd name="T7" fmla="*/ 0 60000 65536"/>
              <a:gd name="T8" fmla="*/ 0 60000 65536"/>
              <a:gd name="T9" fmla="*/ 0 w 3114"/>
              <a:gd name="T10" fmla="*/ 0 h 78"/>
              <a:gd name="T11" fmla="*/ 3114 w 3114"/>
              <a:gd name="T12" fmla="*/ 78 h 78"/>
            </a:gdLst>
            <a:ahLst/>
            <a:cxnLst>
              <a:cxn ang="T6">
                <a:pos x="T0" y="T1"/>
              </a:cxn>
              <a:cxn ang="T7">
                <a:pos x="T2" y="T3"/>
              </a:cxn>
              <a:cxn ang="T8">
                <a:pos x="T4" y="T5"/>
              </a:cxn>
            </a:cxnLst>
            <a:rect l="T9" t="T10" r="T11" b="T12"/>
            <a:pathLst>
              <a:path w="3114" h="78">
                <a:moveTo>
                  <a:pt x="0" y="77"/>
                </a:moveTo>
                <a:lnTo>
                  <a:pt x="0" y="0"/>
                </a:lnTo>
                <a:lnTo>
                  <a:pt x="3113"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5"/>
          <p:cNvSpPr>
            <a:spLocks/>
          </p:cNvSpPr>
          <p:nvPr/>
        </p:nvSpPr>
        <p:spPr bwMode="auto">
          <a:xfrm>
            <a:off x="773263" y="3549452"/>
            <a:ext cx="4337593" cy="138071"/>
          </a:xfrm>
          <a:custGeom>
            <a:avLst/>
            <a:gdLst>
              <a:gd name="T0" fmla="*/ 0 w 2494"/>
              <a:gd name="T1" fmla="*/ 2147483647 h 84"/>
              <a:gd name="T2" fmla="*/ 0 w 2494"/>
              <a:gd name="T3" fmla="*/ 0 h 84"/>
              <a:gd name="T4" fmla="*/ 2147483647 w 2494"/>
              <a:gd name="T5" fmla="*/ 0 h 84"/>
              <a:gd name="T6" fmla="*/ 0 60000 65536"/>
              <a:gd name="T7" fmla="*/ 0 60000 65536"/>
              <a:gd name="T8" fmla="*/ 0 60000 65536"/>
              <a:gd name="T9" fmla="*/ 0 w 2494"/>
              <a:gd name="T10" fmla="*/ 0 h 84"/>
              <a:gd name="T11" fmla="*/ 2494 w 2494"/>
              <a:gd name="T12" fmla="*/ 84 h 84"/>
            </a:gdLst>
            <a:ahLst/>
            <a:cxnLst>
              <a:cxn ang="T6">
                <a:pos x="T0" y="T1"/>
              </a:cxn>
              <a:cxn ang="T7">
                <a:pos x="T2" y="T3"/>
              </a:cxn>
              <a:cxn ang="T8">
                <a:pos x="T4" y="T5"/>
              </a:cxn>
            </a:cxnLst>
            <a:rect l="T9" t="T10" r="T11" b="T12"/>
            <a:pathLst>
              <a:path w="2494" h="84">
                <a:moveTo>
                  <a:pt x="0" y="83"/>
                </a:moveTo>
                <a:lnTo>
                  <a:pt x="0" y="0"/>
                </a:lnTo>
                <a:lnTo>
                  <a:pt x="2493"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6"/>
          <p:cNvSpPr>
            <a:spLocks/>
          </p:cNvSpPr>
          <p:nvPr/>
        </p:nvSpPr>
        <p:spPr bwMode="auto">
          <a:xfrm>
            <a:off x="3379642" y="1750033"/>
            <a:ext cx="5087937" cy="4359275"/>
          </a:xfrm>
          <a:custGeom>
            <a:avLst/>
            <a:gdLst>
              <a:gd name="T0" fmla="*/ 0 w 3205"/>
              <a:gd name="T1" fmla="*/ 2147483647 h 3089"/>
              <a:gd name="T2" fmla="*/ 0 w 3205"/>
              <a:gd name="T3" fmla="*/ 2147483647 h 3089"/>
              <a:gd name="T4" fmla="*/ 2147483647 w 3205"/>
              <a:gd name="T5" fmla="*/ 2147483647 h 3089"/>
              <a:gd name="T6" fmla="*/ 2147483647 w 3205"/>
              <a:gd name="T7" fmla="*/ 2147483647 h 3089"/>
              <a:gd name="T8" fmla="*/ 2147483647 w 3205"/>
              <a:gd name="T9" fmla="*/ 2147483647 h 3089"/>
              <a:gd name="T10" fmla="*/ 2147483647 w 3205"/>
              <a:gd name="T11" fmla="*/ 2147483647 h 3089"/>
              <a:gd name="T12" fmla="*/ 2147483647 w 3205"/>
              <a:gd name="T13" fmla="*/ 2147483647 h 3089"/>
              <a:gd name="T14" fmla="*/ 2147483647 w 3205"/>
              <a:gd name="T15" fmla="*/ 2147483647 h 3089"/>
              <a:gd name="T16" fmla="*/ 2147483647 w 3205"/>
              <a:gd name="T17" fmla="*/ 2147483647 h 3089"/>
              <a:gd name="T18" fmla="*/ 2147483647 w 3205"/>
              <a:gd name="T19" fmla="*/ 0 h 3089"/>
              <a:gd name="T20" fmla="*/ 2147483647 w 3205"/>
              <a:gd name="T21" fmla="*/ 0 h 3089"/>
              <a:gd name="T22" fmla="*/ 2147483647 w 3205"/>
              <a:gd name="T23" fmla="*/ 2147483647 h 3089"/>
              <a:gd name="T24" fmla="*/ 0 w 3205"/>
              <a:gd name="T25" fmla="*/ 2147483647 h 30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05"/>
              <a:gd name="T40" fmla="*/ 0 h 3089"/>
              <a:gd name="T41" fmla="*/ 3205 w 3205"/>
              <a:gd name="T42" fmla="*/ 3089 h 30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05" h="3089">
                <a:moveTo>
                  <a:pt x="0" y="3088"/>
                </a:moveTo>
                <a:lnTo>
                  <a:pt x="0" y="2292"/>
                </a:lnTo>
                <a:lnTo>
                  <a:pt x="592" y="2292"/>
                </a:lnTo>
                <a:lnTo>
                  <a:pt x="592" y="1696"/>
                </a:lnTo>
                <a:lnTo>
                  <a:pt x="1156" y="1696"/>
                </a:lnTo>
                <a:lnTo>
                  <a:pt x="1156" y="1140"/>
                </a:lnTo>
                <a:lnTo>
                  <a:pt x="1748" y="1140"/>
                </a:lnTo>
                <a:lnTo>
                  <a:pt x="1748" y="548"/>
                </a:lnTo>
                <a:lnTo>
                  <a:pt x="2316" y="548"/>
                </a:lnTo>
                <a:lnTo>
                  <a:pt x="2316" y="0"/>
                </a:lnTo>
                <a:lnTo>
                  <a:pt x="3204" y="0"/>
                </a:lnTo>
                <a:lnTo>
                  <a:pt x="3204" y="3076"/>
                </a:lnTo>
                <a:lnTo>
                  <a:pt x="0" y="3088"/>
                </a:lnTo>
              </a:path>
            </a:pathLst>
          </a:custGeom>
          <a:solidFill>
            <a:schemeClr val="accent6"/>
          </a:solidFill>
          <a:ln w="12700" cap="rnd" cmpd="sng">
            <a:solidFill>
              <a:srgbClr val="0B3D29"/>
            </a:solidFill>
            <a:prstDash val="solid"/>
            <a:round/>
            <a:headEnd type="none" w="med" len="med"/>
            <a:tailEnd type="none" w="med" len="med"/>
          </a:ln>
        </p:spPr>
        <p:txBody>
          <a:bodyPr/>
          <a:lstStyle/>
          <a:p>
            <a:endParaRPr lang="en-US"/>
          </a:p>
        </p:txBody>
      </p:sp>
      <p:sp>
        <p:nvSpPr>
          <p:cNvPr id="7" name="Rectangle 7"/>
          <p:cNvSpPr>
            <a:spLocks noChangeArrowheads="1"/>
          </p:cNvSpPr>
          <p:nvPr/>
        </p:nvSpPr>
        <p:spPr bwMode="auto">
          <a:xfrm>
            <a:off x="1337761" y="5284789"/>
            <a:ext cx="2015124" cy="84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9375" tIns="39688" rIns="79375" bIns="39688">
            <a:spAutoFit/>
          </a:bodyPr>
          <a:lstStyle>
            <a:lvl1pPr defTabSz="785813"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defTabSz="785813" eaLnBrk="0" hangingPunct="0">
              <a:spcBef>
                <a:spcPct val="20000"/>
              </a:spcBef>
              <a:buClr>
                <a:schemeClr val="tx1"/>
              </a:buClr>
              <a:buChar char="•"/>
              <a:defRPr sz="2800">
                <a:solidFill>
                  <a:schemeClr val="tx1"/>
                </a:solidFill>
                <a:latin typeface="Verdana" pitchFamily="34" charset="0"/>
              </a:defRPr>
            </a:lvl2pPr>
            <a:lvl3pPr marL="1143000" indent="-228600" defTabSz="785813"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defTabSz="785813" eaLnBrk="0" hangingPunct="0">
              <a:spcBef>
                <a:spcPct val="20000"/>
              </a:spcBef>
              <a:buClr>
                <a:schemeClr val="tx2"/>
              </a:buClr>
              <a:buChar char="•"/>
              <a:defRPr sz="2000">
                <a:solidFill>
                  <a:schemeClr val="tx1"/>
                </a:solidFill>
                <a:latin typeface="Verdana" pitchFamily="34" charset="0"/>
              </a:defRPr>
            </a:lvl4pPr>
            <a:lvl5pPr marL="2057400" indent="-228600" defTabSz="785813"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defTabSz="7858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defTabSz="7858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defTabSz="7858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defTabSz="785813"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0000"/>
              </a:lnSpc>
              <a:spcBef>
                <a:spcPct val="0"/>
              </a:spcBef>
              <a:buClrTx/>
              <a:buSzTx/>
              <a:buFontTx/>
              <a:buNone/>
            </a:pPr>
            <a:r>
              <a:rPr lang="en-US" altLang="en-US" sz="1400" b="1" dirty="0">
                <a:latin typeface="Times New Roman" charset="0"/>
                <a:ea typeface="Times New Roman" charset="0"/>
                <a:cs typeface="Times New Roman" charset="0"/>
              </a:rPr>
              <a:t>Process unpredictable, poorly controlled and </a:t>
            </a:r>
          </a:p>
          <a:p>
            <a:pPr>
              <a:lnSpc>
                <a:spcPct val="90000"/>
              </a:lnSpc>
              <a:spcBef>
                <a:spcPct val="0"/>
              </a:spcBef>
              <a:buClrTx/>
              <a:buSzTx/>
              <a:buFontTx/>
              <a:buNone/>
            </a:pPr>
            <a:r>
              <a:rPr lang="en-US" altLang="en-US" sz="1400" b="1" dirty="0">
                <a:latin typeface="Times New Roman" charset="0"/>
                <a:ea typeface="Times New Roman" charset="0"/>
                <a:cs typeface="Times New Roman" charset="0"/>
              </a:rPr>
              <a:t>reactive</a:t>
            </a:r>
          </a:p>
          <a:p>
            <a:pPr latinLnBrk="1">
              <a:lnSpc>
                <a:spcPct val="90000"/>
              </a:lnSpc>
              <a:spcBef>
                <a:spcPct val="0"/>
              </a:spcBef>
              <a:buClrTx/>
              <a:buSzTx/>
              <a:buFontTx/>
              <a:buNone/>
            </a:pPr>
            <a:endParaRPr lang="en-US" altLang="en-US" sz="1300" b="1" dirty="0">
              <a:latin typeface="Arial" charset="0"/>
            </a:endParaRPr>
          </a:p>
        </p:txBody>
      </p:sp>
      <p:sp>
        <p:nvSpPr>
          <p:cNvPr id="8" name="Rectangle 8"/>
          <p:cNvSpPr>
            <a:spLocks noChangeArrowheads="1"/>
          </p:cNvSpPr>
          <p:nvPr/>
        </p:nvSpPr>
        <p:spPr bwMode="auto">
          <a:xfrm>
            <a:off x="1328781" y="4436701"/>
            <a:ext cx="2219325" cy="70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5000"/>
              </a:lnSpc>
              <a:spcBef>
                <a:spcPct val="0"/>
              </a:spcBef>
              <a:buClrTx/>
              <a:buSzTx/>
              <a:buFontTx/>
              <a:buNone/>
            </a:pPr>
            <a:r>
              <a:rPr lang="en-US" altLang="en-US" sz="1400" b="1" dirty="0">
                <a:latin typeface="Times New Roman" charset="0"/>
                <a:ea typeface="Times New Roman" charset="0"/>
                <a:cs typeface="Times New Roman" charset="0"/>
              </a:rPr>
              <a:t>Process characterized for projects and is often reactive</a:t>
            </a:r>
          </a:p>
        </p:txBody>
      </p:sp>
      <p:sp>
        <p:nvSpPr>
          <p:cNvPr id="9" name="Rectangle 9"/>
          <p:cNvSpPr>
            <a:spLocks noChangeArrowheads="1"/>
          </p:cNvSpPr>
          <p:nvPr/>
        </p:nvSpPr>
        <p:spPr bwMode="auto">
          <a:xfrm>
            <a:off x="1366839" y="3577779"/>
            <a:ext cx="1965409" cy="70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5000"/>
              </a:lnSpc>
              <a:spcBef>
                <a:spcPct val="0"/>
              </a:spcBef>
              <a:buClrTx/>
              <a:buSzTx/>
              <a:buFontTx/>
              <a:buNone/>
            </a:pPr>
            <a:r>
              <a:rPr lang="en-US" altLang="en-US" sz="1400" b="1" dirty="0">
                <a:latin typeface="Times New Roman" charset="0"/>
                <a:ea typeface="Times New Roman" charset="0"/>
                <a:cs typeface="Times New Roman" charset="0"/>
              </a:rPr>
              <a:t>Process characterized for the organization and is proactive</a:t>
            </a:r>
          </a:p>
        </p:txBody>
      </p:sp>
      <p:sp>
        <p:nvSpPr>
          <p:cNvPr id="10" name="Rectangle 10"/>
          <p:cNvSpPr>
            <a:spLocks noChangeArrowheads="1"/>
          </p:cNvSpPr>
          <p:nvPr/>
        </p:nvSpPr>
        <p:spPr bwMode="auto">
          <a:xfrm>
            <a:off x="1395500" y="2849714"/>
            <a:ext cx="2117725" cy="4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5000"/>
              </a:lnSpc>
              <a:spcBef>
                <a:spcPct val="0"/>
              </a:spcBef>
              <a:buClrTx/>
              <a:buSzTx/>
              <a:buFontTx/>
              <a:buNone/>
            </a:pPr>
            <a:r>
              <a:rPr lang="en-US" altLang="en-US" sz="1400" b="1" dirty="0">
                <a:latin typeface="Times New Roman" charset="0"/>
                <a:ea typeface="Times New Roman" charset="0"/>
                <a:cs typeface="Times New Roman" charset="0"/>
              </a:rPr>
              <a:t>Process measured</a:t>
            </a:r>
            <a:br>
              <a:rPr lang="en-US" altLang="en-US" sz="1400" b="1" dirty="0">
                <a:latin typeface="Times New Roman" charset="0"/>
                <a:ea typeface="Times New Roman" charset="0"/>
                <a:cs typeface="Times New Roman" charset="0"/>
              </a:rPr>
            </a:br>
            <a:r>
              <a:rPr lang="en-US" altLang="en-US" sz="1400" b="1" dirty="0">
                <a:latin typeface="Times New Roman" charset="0"/>
                <a:ea typeface="Times New Roman" charset="0"/>
                <a:cs typeface="Times New Roman" charset="0"/>
              </a:rPr>
              <a:t>and controlled</a:t>
            </a:r>
          </a:p>
        </p:txBody>
      </p:sp>
      <p:sp>
        <p:nvSpPr>
          <p:cNvPr id="11" name="Rectangle 11"/>
          <p:cNvSpPr>
            <a:spLocks noChangeArrowheads="1"/>
          </p:cNvSpPr>
          <p:nvPr/>
        </p:nvSpPr>
        <p:spPr bwMode="auto">
          <a:xfrm>
            <a:off x="1402456" y="2163084"/>
            <a:ext cx="2325687" cy="4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5000"/>
              </a:lnSpc>
              <a:spcBef>
                <a:spcPct val="0"/>
              </a:spcBef>
              <a:buClrTx/>
              <a:buSzTx/>
              <a:buFontTx/>
              <a:buNone/>
            </a:pPr>
            <a:r>
              <a:rPr lang="en-US" altLang="en-US" sz="1400" b="1" dirty="0">
                <a:latin typeface="Times New Roman" charset="0"/>
                <a:ea typeface="Times New Roman" charset="0"/>
                <a:cs typeface="Times New Roman" charset="0"/>
              </a:rPr>
              <a:t>Focus on process</a:t>
            </a:r>
            <a:br>
              <a:rPr lang="en-US" altLang="en-US" sz="1400" b="1" dirty="0">
                <a:latin typeface="Times New Roman" charset="0"/>
                <a:ea typeface="Times New Roman" charset="0"/>
                <a:cs typeface="Times New Roman" charset="0"/>
              </a:rPr>
            </a:br>
            <a:r>
              <a:rPr lang="en-US" altLang="en-US" sz="1400" b="1" dirty="0">
                <a:latin typeface="Times New Roman" charset="0"/>
                <a:ea typeface="Times New Roman" charset="0"/>
                <a:cs typeface="Times New Roman" charset="0"/>
              </a:rPr>
              <a:t>improvement</a:t>
            </a:r>
          </a:p>
        </p:txBody>
      </p:sp>
      <p:sp>
        <p:nvSpPr>
          <p:cNvPr id="12" name="Freeform 12"/>
          <p:cNvSpPr>
            <a:spLocks/>
          </p:cNvSpPr>
          <p:nvPr/>
        </p:nvSpPr>
        <p:spPr bwMode="auto">
          <a:xfrm>
            <a:off x="930861" y="4393550"/>
            <a:ext cx="3299828" cy="57151"/>
          </a:xfrm>
          <a:custGeom>
            <a:avLst/>
            <a:gdLst>
              <a:gd name="T0" fmla="*/ 0 w 1936"/>
              <a:gd name="T1" fmla="*/ 2147483647 h 59"/>
              <a:gd name="T2" fmla="*/ 0 w 1936"/>
              <a:gd name="T3" fmla="*/ 0 h 59"/>
              <a:gd name="T4" fmla="*/ 2147483647 w 1936"/>
              <a:gd name="T5" fmla="*/ 0 h 59"/>
              <a:gd name="T6" fmla="*/ 0 60000 65536"/>
              <a:gd name="T7" fmla="*/ 0 60000 65536"/>
              <a:gd name="T8" fmla="*/ 0 60000 65536"/>
              <a:gd name="T9" fmla="*/ 0 w 1936"/>
              <a:gd name="T10" fmla="*/ 0 h 59"/>
              <a:gd name="T11" fmla="*/ 1936 w 1936"/>
              <a:gd name="T12" fmla="*/ 59 h 59"/>
            </a:gdLst>
            <a:ahLst/>
            <a:cxnLst>
              <a:cxn ang="T6">
                <a:pos x="T0" y="T1"/>
              </a:cxn>
              <a:cxn ang="T7">
                <a:pos x="T2" y="T3"/>
              </a:cxn>
              <a:cxn ang="T8">
                <a:pos x="T4" y="T5"/>
              </a:cxn>
            </a:cxnLst>
            <a:rect l="T9" t="T10" r="T11" b="T12"/>
            <a:pathLst>
              <a:path w="1936" h="59">
                <a:moveTo>
                  <a:pt x="0" y="58"/>
                </a:moveTo>
                <a:lnTo>
                  <a:pt x="0" y="0"/>
                </a:lnTo>
                <a:lnTo>
                  <a:pt x="1935"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13"/>
          <p:cNvSpPr>
            <a:spLocks/>
          </p:cNvSpPr>
          <p:nvPr/>
        </p:nvSpPr>
        <p:spPr bwMode="auto">
          <a:xfrm>
            <a:off x="1224006" y="5250535"/>
            <a:ext cx="2090780" cy="45719"/>
          </a:xfrm>
          <a:custGeom>
            <a:avLst/>
            <a:gdLst>
              <a:gd name="T0" fmla="*/ 0 w 1351"/>
              <a:gd name="T1" fmla="*/ 2147483647 h 58"/>
              <a:gd name="T2" fmla="*/ 0 w 1351"/>
              <a:gd name="T3" fmla="*/ 0 h 58"/>
              <a:gd name="T4" fmla="*/ 2147483647 w 1351"/>
              <a:gd name="T5" fmla="*/ 0 h 58"/>
              <a:gd name="T6" fmla="*/ 0 60000 65536"/>
              <a:gd name="T7" fmla="*/ 0 60000 65536"/>
              <a:gd name="T8" fmla="*/ 0 60000 65536"/>
              <a:gd name="T9" fmla="*/ 0 w 1351"/>
              <a:gd name="T10" fmla="*/ 0 h 58"/>
              <a:gd name="T11" fmla="*/ 1351 w 1351"/>
              <a:gd name="T12" fmla="*/ 58 h 58"/>
            </a:gdLst>
            <a:ahLst/>
            <a:cxnLst>
              <a:cxn ang="T6">
                <a:pos x="T0" y="T1"/>
              </a:cxn>
              <a:cxn ang="T7">
                <a:pos x="T2" y="T3"/>
              </a:cxn>
              <a:cxn ang="T8">
                <a:pos x="T4" y="T5"/>
              </a:cxn>
            </a:cxnLst>
            <a:rect l="T9" t="T10" r="T11" b="T12"/>
            <a:pathLst>
              <a:path w="1351" h="58">
                <a:moveTo>
                  <a:pt x="0" y="57"/>
                </a:moveTo>
                <a:lnTo>
                  <a:pt x="0" y="0"/>
                </a:lnTo>
                <a:lnTo>
                  <a:pt x="1350" y="0"/>
                </a:lnTo>
              </a:path>
            </a:pathLst>
          </a:custGeom>
          <a:noFill/>
          <a:ln w="38100" cap="rnd" cmpd="sng">
            <a:solidFill>
              <a:srgbClr val="A5002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14"/>
          <p:cNvSpPr>
            <a:spLocks noChangeArrowheads="1"/>
          </p:cNvSpPr>
          <p:nvPr/>
        </p:nvSpPr>
        <p:spPr bwMode="auto">
          <a:xfrm>
            <a:off x="6381754" y="1255716"/>
            <a:ext cx="1444625" cy="40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endParaRPr lang="en-US" altLang="en-US" sz="1800" b="1" dirty="0">
              <a:solidFill>
                <a:srgbClr val="000000"/>
              </a:solidFill>
              <a:latin typeface="Arial" charset="0"/>
            </a:endParaRPr>
          </a:p>
        </p:txBody>
      </p:sp>
      <p:sp>
        <p:nvSpPr>
          <p:cNvPr id="15" name="Rectangle 15"/>
          <p:cNvSpPr>
            <a:spLocks noChangeArrowheads="1"/>
          </p:cNvSpPr>
          <p:nvPr/>
        </p:nvSpPr>
        <p:spPr bwMode="auto">
          <a:xfrm>
            <a:off x="6093705" y="2667376"/>
            <a:ext cx="1798637" cy="58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90000"/>
              </a:lnSpc>
              <a:spcBef>
                <a:spcPct val="0"/>
              </a:spcBef>
              <a:buClrTx/>
              <a:buSzTx/>
              <a:buFontTx/>
              <a:buNone/>
            </a:pPr>
            <a:r>
              <a:rPr lang="en-US" altLang="en-US" sz="1800" b="1">
                <a:solidFill>
                  <a:srgbClr val="000000"/>
                </a:solidFill>
                <a:latin typeface="Arial" charset="0"/>
              </a:rPr>
              <a:t>Quantitatively</a:t>
            </a:r>
          </a:p>
          <a:p>
            <a:pPr>
              <a:lnSpc>
                <a:spcPct val="90000"/>
              </a:lnSpc>
              <a:spcBef>
                <a:spcPct val="0"/>
              </a:spcBef>
              <a:buClrTx/>
              <a:buSzTx/>
              <a:buFontTx/>
              <a:buNone/>
            </a:pPr>
            <a:r>
              <a:rPr lang="en-US" altLang="en-US" sz="1800" b="1" dirty="0">
                <a:solidFill>
                  <a:srgbClr val="000000"/>
                </a:solidFill>
                <a:latin typeface="Arial" charset="0"/>
              </a:rPr>
              <a:t>Managed</a:t>
            </a:r>
          </a:p>
        </p:txBody>
      </p:sp>
      <p:sp>
        <p:nvSpPr>
          <p:cNvPr id="17" name="Rectangle 17"/>
          <p:cNvSpPr>
            <a:spLocks noChangeArrowheads="1"/>
          </p:cNvSpPr>
          <p:nvPr/>
        </p:nvSpPr>
        <p:spPr bwMode="auto">
          <a:xfrm>
            <a:off x="3316374" y="5124454"/>
            <a:ext cx="1597025" cy="40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dirty="0">
                <a:solidFill>
                  <a:srgbClr val="000000"/>
                </a:solidFill>
                <a:latin typeface="Arial" charset="0"/>
              </a:rPr>
              <a:t>Performed</a:t>
            </a:r>
          </a:p>
        </p:txBody>
      </p:sp>
      <p:sp>
        <p:nvSpPr>
          <p:cNvPr id="18" name="Rectangle 18"/>
          <p:cNvSpPr>
            <a:spLocks noChangeArrowheads="1"/>
          </p:cNvSpPr>
          <p:nvPr/>
        </p:nvSpPr>
        <p:spPr bwMode="auto">
          <a:xfrm>
            <a:off x="4248154" y="4257678"/>
            <a:ext cx="1647825" cy="40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dirty="0">
                <a:solidFill>
                  <a:srgbClr val="000000"/>
                </a:solidFill>
                <a:latin typeface="Arial" charset="0"/>
              </a:rPr>
              <a:t>Managed</a:t>
            </a:r>
          </a:p>
        </p:txBody>
      </p:sp>
      <p:sp>
        <p:nvSpPr>
          <p:cNvPr id="19" name="Rectangle 19"/>
          <p:cNvSpPr>
            <a:spLocks noChangeArrowheads="1"/>
          </p:cNvSpPr>
          <p:nvPr/>
        </p:nvSpPr>
        <p:spPr bwMode="auto">
          <a:xfrm>
            <a:off x="596901" y="4826003"/>
            <a:ext cx="1963739"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0" name="Rectangle 20"/>
          <p:cNvSpPr>
            <a:spLocks noChangeArrowheads="1"/>
          </p:cNvSpPr>
          <p:nvPr/>
        </p:nvSpPr>
        <p:spPr bwMode="auto">
          <a:xfrm>
            <a:off x="596901" y="4019554"/>
            <a:ext cx="16891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1" name="Rectangle 21"/>
          <p:cNvSpPr>
            <a:spLocks noChangeArrowheads="1"/>
          </p:cNvSpPr>
          <p:nvPr/>
        </p:nvSpPr>
        <p:spPr bwMode="auto">
          <a:xfrm>
            <a:off x="596901" y="3197228"/>
            <a:ext cx="19431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2" name="Rectangle 22"/>
          <p:cNvSpPr>
            <a:spLocks noChangeArrowheads="1"/>
          </p:cNvSpPr>
          <p:nvPr/>
        </p:nvSpPr>
        <p:spPr bwMode="auto">
          <a:xfrm>
            <a:off x="596901" y="2397128"/>
            <a:ext cx="15621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3" name="Rectangle 23"/>
          <p:cNvSpPr>
            <a:spLocks noChangeArrowheads="1"/>
          </p:cNvSpPr>
          <p:nvPr/>
        </p:nvSpPr>
        <p:spPr bwMode="auto">
          <a:xfrm>
            <a:off x="603251" y="1598617"/>
            <a:ext cx="1530351"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4" name="Rectangle 24"/>
          <p:cNvSpPr>
            <a:spLocks noChangeArrowheads="1"/>
          </p:cNvSpPr>
          <p:nvPr/>
        </p:nvSpPr>
        <p:spPr bwMode="auto">
          <a:xfrm>
            <a:off x="6993023" y="1884367"/>
            <a:ext cx="1444625" cy="40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a:solidFill>
                  <a:srgbClr val="000000"/>
                </a:solidFill>
                <a:latin typeface="Arial" charset="0"/>
              </a:rPr>
              <a:t>Optimizing</a:t>
            </a:r>
          </a:p>
        </p:txBody>
      </p:sp>
      <p:sp>
        <p:nvSpPr>
          <p:cNvPr id="25" name="Rectangle 25"/>
          <p:cNvSpPr>
            <a:spLocks noChangeArrowheads="1"/>
          </p:cNvSpPr>
          <p:nvPr/>
        </p:nvSpPr>
        <p:spPr bwMode="auto">
          <a:xfrm>
            <a:off x="5134062" y="3463342"/>
            <a:ext cx="1343025" cy="40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nSpc>
                <a:spcPct val="125000"/>
              </a:lnSpc>
              <a:spcBef>
                <a:spcPct val="0"/>
              </a:spcBef>
              <a:buClrTx/>
              <a:buSzTx/>
              <a:buFontTx/>
              <a:buNone/>
            </a:pPr>
            <a:r>
              <a:rPr lang="en-US" altLang="en-US" sz="1800" b="1">
                <a:solidFill>
                  <a:srgbClr val="000000"/>
                </a:solidFill>
                <a:latin typeface="Arial" charset="0"/>
              </a:rPr>
              <a:t>Defined</a:t>
            </a:r>
          </a:p>
        </p:txBody>
      </p:sp>
      <p:grpSp>
        <p:nvGrpSpPr>
          <p:cNvPr id="26" name="Group 26"/>
          <p:cNvGrpSpPr>
            <a:grpSpLocks/>
          </p:cNvGrpSpPr>
          <p:nvPr/>
        </p:nvGrpSpPr>
        <p:grpSpPr bwMode="auto">
          <a:xfrm>
            <a:off x="1035051" y="5283443"/>
            <a:ext cx="596900" cy="366214"/>
            <a:chOff x="584" y="3469"/>
            <a:chExt cx="376" cy="241"/>
          </a:xfrm>
        </p:grpSpPr>
        <p:sp>
          <p:nvSpPr>
            <p:cNvPr id="27" name="Oval 27"/>
            <p:cNvSpPr>
              <a:spLocks noChangeArrowheads="1"/>
            </p:cNvSpPr>
            <p:nvPr/>
          </p:nvSpPr>
          <p:spPr bwMode="auto">
            <a:xfrm>
              <a:off x="604" y="3507"/>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28" name="Rectangle 28"/>
            <p:cNvSpPr>
              <a:spLocks noChangeArrowheads="1"/>
            </p:cNvSpPr>
            <p:nvPr/>
          </p:nvSpPr>
          <p:spPr bwMode="auto">
            <a:xfrm>
              <a:off x="584" y="3469"/>
              <a:ext cx="37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800" b="1" dirty="0">
                  <a:solidFill>
                    <a:srgbClr val="000000"/>
                  </a:solidFill>
                  <a:latin typeface="Arial" charset="0"/>
                </a:rPr>
                <a:t>1   </a:t>
              </a:r>
            </a:p>
          </p:txBody>
        </p:sp>
      </p:grpSp>
      <p:grpSp>
        <p:nvGrpSpPr>
          <p:cNvPr id="29" name="Group 29"/>
          <p:cNvGrpSpPr>
            <a:grpSpLocks/>
          </p:cNvGrpSpPr>
          <p:nvPr/>
        </p:nvGrpSpPr>
        <p:grpSpPr bwMode="auto">
          <a:xfrm>
            <a:off x="782470" y="4456590"/>
            <a:ext cx="450851" cy="366367"/>
            <a:chOff x="593" y="2968"/>
            <a:chExt cx="284" cy="259"/>
          </a:xfrm>
        </p:grpSpPr>
        <p:sp>
          <p:nvSpPr>
            <p:cNvPr id="30" name="Oval 30"/>
            <p:cNvSpPr>
              <a:spLocks noChangeArrowheads="1"/>
            </p:cNvSpPr>
            <p:nvPr/>
          </p:nvSpPr>
          <p:spPr bwMode="auto">
            <a:xfrm>
              <a:off x="612" y="3009"/>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31" name="Rectangle 31"/>
            <p:cNvSpPr>
              <a:spLocks noChangeArrowheads="1"/>
            </p:cNvSpPr>
            <p:nvPr/>
          </p:nvSpPr>
          <p:spPr bwMode="auto">
            <a:xfrm>
              <a:off x="593" y="2968"/>
              <a:ext cx="28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50000"/>
                </a:spcBef>
                <a:buClrTx/>
                <a:buSzTx/>
                <a:buFontTx/>
                <a:buNone/>
              </a:pPr>
              <a:r>
                <a:rPr lang="en-US" altLang="en-US" sz="1800" b="1">
                  <a:solidFill>
                    <a:srgbClr val="000000"/>
                  </a:solidFill>
                  <a:latin typeface="Arial" charset="0"/>
                </a:rPr>
                <a:t>2</a:t>
              </a:r>
            </a:p>
          </p:txBody>
        </p:sp>
      </p:grpSp>
      <p:grpSp>
        <p:nvGrpSpPr>
          <p:cNvPr id="32" name="Group 32"/>
          <p:cNvGrpSpPr>
            <a:grpSpLocks/>
          </p:cNvGrpSpPr>
          <p:nvPr/>
        </p:nvGrpSpPr>
        <p:grpSpPr bwMode="auto">
          <a:xfrm>
            <a:off x="626353" y="3645481"/>
            <a:ext cx="469900" cy="367071"/>
            <a:chOff x="577" y="2376"/>
            <a:chExt cx="296" cy="254"/>
          </a:xfrm>
        </p:grpSpPr>
        <p:sp>
          <p:nvSpPr>
            <p:cNvPr id="33" name="Oval 33"/>
            <p:cNvSpPr>
              <a:spLocks noChangeArrowheads="1"/>
            </p:cNvSpPr>
            <p:nvPr/>
          </p:nvSpPr>
          <p:spPr bwMode="auto">
            <a:xfrm>
              <a:off x="596" y="2417"/>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34" name="Rectangle 34"/>
            <p:cNvSpPr>
              <a:spLocks noChangeArrowheads="1"/>
            </p:cNvSpPr>
            <p:nvPr/>
          </p:nvSpPr>
          <p:spPr bwMode="auto">
            <a:xfrm>
              <a:off x="577" y="2376"/>
              <a:ext cx="29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800" b="1" dirty="0">
                  <a:solidFill>
                    <a:srgbClr val="000000"/>
                  </a:solidFill>
                  <a:latin typeface="Arial" charset="0"/>
                </a:rPr>
                <a:t>3</a:t>
              </a:r>
            </a:p>
          </p:txBody>
        </p:sp>
      </p:grpSp>
      <p:grpSp>
        <p:nvGrpSpPr>
          <p:cNvPr id="35" name="Group 35"/>
          <p:cNvGrpSpPr>
            <a:grpSpLocks/>
          </p:cNvGrpSpPr>
          <p:nvPr/>
        </p:nvGrpSpPr>
        <p:grpSpPr bwMode="auto">
          <a:xfrm>
            <a:off x="410246" y="2855602"/>
            <a:ext cx="650875" cy="366357"/>
            <a:chOff x="581" y="1800"/>
            <a:chExt cx="410" cy="260"/>
          </a:xfrm>
        </p:grpSpPr>
        <p:sp>
          <p:nvSpPr>
            <p:cNvPr id="36" name="Oval 36"/>
            <p:cNvSpPr>
              <a:spLocks noChangeArrowheads="1"/>
            </p:cNvSpPr>
            <p:nvPr/>
          </p:nvSpPr>
          <p:spPr bwMode="auto">
            <a:xfrm>
              <a:off x="604" y="1841"/>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37" name="Rectangle 37"/>
            <p:cNvSpPr>
              <a:spLocks noChangeArrowheads="1"/>
            </p:cNvSpPr>
            <p:nvPr/>
          </p:nvSpPr>
          <p:spPr bwMode="auto">
            <a:xfrm>
              <a:off x="581" y="1800"/>
              <a:ext cx="41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800" b="1" dirty="0">
                  <a:solidFill>
                    <a:srgbClr val="000000"/>
                  </a:solidFill>
                  <a:latin typeface="Arial" charset="0"/>
                </a:rPr>
                <a:t>4   </a:t>
              </a:r>
            </a:p>
          </p:txBody>
        </p:sp>
      </p:grpSp>
      <p:grpSp>
        <p:nvGrpSpPr>
          <p:cNvPr id="38" name="Group 38"/>
          <p:cNvGrpSpPr>
            <a:grpSpLocks/>
          </p:cNvGrpSpPr>
          <p:nvPr/>
        </p:nvGrpSpPr>
        <p:grpSpPr bwMode="auto">
          <a:xfrm>
            <a:off x="268290" y="2090434"/>
            <a:ext cx="590551" cy="366357"/>
            <a:chOff x="591" y="1224"/>
            <a:chExt cx="372" cy="260"/>
          </a:xfrm>
        </p:grpSpPr>
        <p:sp>
          <p:nvSpPr>
            <p:cNvPr id="39" name="Oval 39"/>
            <p:cNvSpPr>
              <a:spLocks noChangeArrowheads="1"/>
            </p:cNvSpPr>
            <p:nvPr/>
          </p:nvSpPr>
          <p:spPr bwMode="auto">
            <a:xfrm>
              <a:off x="608" y="1265"/>
              <a:ext cx="184" cy="184"/>
            </a:xfrm>
            <a:prstGeom prst="ellipse">
              <a:avLst/>
            </a:prstGeom>
            <a:solidFill>
              <a:srgbClr val="D9F9FF"/>
            </a:solidFill>
            <a:ln w="12700">
              <a:solidFill>
                <a:schemeClr val="bg1"/>
              </a:solidFill>
              <a:round/>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40" name="Rectangle 40"/>
            <p:cNvSpPr>
              <a:spLocks noChangeArrowheads="1"/>
            </p:cNvSpPr>
            <p:nvPr/>
          </p:nvSpPr>
          <p:spPr bwMode="auto">
            <a:xfrm>
              <a:off x="591" y="1224"/>
              <a:ext cx="37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1" rIns="90488" bIns="44451">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800" b="1" dirty="0">
                  <a:solidFill>
                    <a:srgbClr val="000000"/>
                  </a:solidFill>
                  <a:latin typeface="Arial" charset="0"/>
                </a:rPr>
                <a:t>5   </a:t>
              </a:r>
            </a:p>
          </p:txBody>
        </p:sp>
      </p:grpSp>
      <p:sp>
        <p:nvSpPr>
          <p:cNvPr id="41" name="Title 40"/>
          <p:cNvSpPr>
            <a:spLocks noGrp="1"/>
          </p:cNvSpPr>
          <p:nvPr>
            <p:ph type="title"/>
          </p:nvPr>
        </p:nvSpPr>
        <p:spPr>
          <a:xfrm>
            <a:off x="457200" y="684026"/>
            <a:ext cx="8229600" cy="1143000"/>
          </a:xfrm>
        </p:spPr>
        <p:txBody>
          <a:bodyPr>
            <a:noAutofit/>
          </a:bodyPr>
          <a:lstStyle/>
          <a:p>
            <a:pPr algn="ctr"/>
            <a:r>
              <a:rPr lang="en-US" sz="4000" b="1" dirty="0">
                <a:latin typeface="Garamond" panose="02020404030301010803" pitchFamily="18" charset="0"/>
              </a:rPr>
              <a:t>CMMI Maturity Levels</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16" name="Slide Number Placeholder 15">
            <a:extLst>
              <a:ext uri="{FF2B5EF4-FFF2-40B4-BE49-F238E27FC236}">
                <a16:creationId xmlns:a16="http://schemas.microsoft.com/office/drawing/2014/main" id="{C69A2894-8C09-E34C-ABE4-29BBCEFE35D5}"/>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19</a:t>
            </a:fld>
            <a:endParaRPr lang="en-US"/>
          </a:p>
        </p:txBody>
      </p:sp>
      <p:sp>
        <p:nvSpPr>
          <p:cNvPr id="43" name="TextBox 42">
            <a:extLst>
              <a:ext uri="{FF2B5EF4-FFF2-40B4-BE49-F238E27FC236}">
                <a16:creationId xmlns:a16="http://schemas.microsoft.com/office/drawing/2014/main" id="{5B9D2A3C-095E-A94A-9B24-0B16D6020EA3}"/>
              </a:ext>
            </a:extLst>
          </p:cNvPr>
          <p:cNvSpPr txBox="1"/>
          <p:nvPr/>
        </p:nvSpPr>
        <p:spPr>
          <a:xfrm>
            <a:off x="3352800" y="6172203"/>
            <a:ext cx="2667000" cy="646331"/>
          </a:xfrm>
          <a:prstGeom prst="rect">
            <a:avLst/>
          </a:prstGeom>
          <a:noFill/>
        </p:spPr>
        <p:txBody>
          <a:bodyPr wrap="square" rtlCol="0">
            <a:spAutoFit/>
          </a:bodyPr>
          <a:lstStyle/>
          <a:p>
            <a:pPr algn="ctr"/>
            <a:r>
              <a:rPr lang="en-US" dirty="0">
                <a:latin typeface="Garamond" panose="02020404030301010803" pitchFamily="18" charset="0"/>
              </a:rPr>
              <a:t>Fig 6</a:t>
            </a:r>
          </a:p>
          <a:p>
            <a:pPr algn="ctr"/>
            <a:endParaRPr lang="en-US" dirty="0">
              <a:latin typeface="Garamond" panose="02020404030301010803" pitchFamily="18" charset="0"/>
            </a:endParaRPr>
          </a:p>
        </p:txBody>
      </p:sp>
    </p:spTree>
    <p:extLst>
      <p:ext uri="{BB962C8B-B14F-4D97-AF65-F5344CB8AC3E}">
        <p14:creationId xmlns:p14="http://schemas.microsoft.com/office/powerpoint/2010/main" val="9151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Garamond" panose="02020404030301010803" pitchFamily="18" charset="0"/>
                <a:ea typeface="Times New Roman Regular" charset="0"/>
                <a:cs typeface="Times New Roman Regular" charset="0"/>
              </a:rPr>
              <a:t>What is Software?</a:t>
            </a:r>
          </a:p>
        </p:txBody>
      </p:sp>
      <p:sp>
        <p:nvSpPr>
          <p:cNvPr id="3" name="Content Placeholder 2"/>
          <p:cNvSpPr>
            <a:spLocks noGrp="1"/>
          </p:cNvSpPr>
          <p:nvPr>
            <p:ph idx="1"/>
          </p:nvPr>
        </p:nvSpPr>
        <p:spPr>
          <a:xfrm>
            <a:off x="457200" y="1987315"/>
            <a:ext cx="8229600" cy="3490186"/>
          </a:xfrm>
        </p:spPr>
        <p:txBody>
          <a:bodyPr wrap="square">
            <a:spAutoFit/>
          </a:bodyPr>
          <a:lstStyle/>
          <a:p>
            <a:pPr algn="just">
              <a:buClr>
                <a:schemeClr val="tx2"/>
              </a:buClr>
              <a:defRPr/>
            </a:pPr>
            <a:endParaRPr lang="en-US" sz="2400" dirty="0">
              <a:latin typeface="Garamond" panose="02020404030301010803" pitchFamily="18" charset="0"/>
            </a:endParaRPr>
          </a:p>
          <a:p>
            <a:pPr marL="0" indent="0" algn="just">
              <a:buClr>
                <a:schemeClr val="tx2"/>
              </a:buClr>
              <a:buNone/>
              <a:defRPr/>
            </a:pPr>
            <a:r>
              <a:rPr lang="en-US" sz="2400" dirty="0">
                <a:latin typeface="Garamond" panose="02020404030301010803" pitchFamily="18" charset="0"/>
              </a:rPr>
              <a:t> A </a:t>
            </a:r>
            <a:r>
              <a:rPr lang="en-US" sz="2400" b="1" dirty="0">
                <a:latin typeface="Garamond" panose="02020404030301010803" pitchFamily="18" charset="0"/>
              </a:rPr>
              <a:t>set of instructions </a:t>
            </a:r>
            <a:r>
              <a:rPr lang="en-US" sz="2400" dirty="0">
                <a:latin typeface="Garamond" panose="02020404030301010803" pitchFamily="18" charset="0"/>
              </a:rPr>
              <a:t>that are designed to accomplish a desired task or function.</a:t>
            </a:r>
          </a:p>
          <a:p>
            <a:pPr algn="just">
              <a:buClr>
                <a:schemeClr val="tx2"/>
              </a:buClr>
              <a:defRPr/>
            </a:pPr>
            <a:endParaRPr lang="en-US" sz="2400" dirty="0">
              <a:latin typeface="Garamond" panose="02020404030301010803" pitchFamily="18" charset="0"/>
            </a:endParaRPr>
          </a:p>
          <a:p>
            <a:pPr marL="0" indent="0" algn="just">
              <a:buClr>
                <a:schemeClr val="tx2"/>
              </a:buClr>
              <a:buNone/>
              <a:defRPr/>
            </a:pPr>
            <a:r>
              <a:rPr lang="en-US" sz="2400" dirty="0">
                <a:latin typeface="Garamond" panose="02020404030301010803" pitchFamily="18" charset="0"/>
              </a:rPr>
              <a:t>Software Includes:</a:t>
            </a:r>
          </a:p>
          <a:p>
            <a:pPr lvl="2" algn="just">
              <a:buClr>
                <a:schemeClr val="tx2"/>
              </a:buClr>
              <a:buFont typeface="Wingdings" panose="05000000000000000000" pitchFamily="2" charset="2"/>
              <a:buChar char="ü"/>
              <a:defRPr/>
            </a:pPr>
            <a:r>
              <a:rPr lang="en-US" dirty="0">
                <a:latin typeface="Garamond" panose="02020404030301010803" pitchFamily="18" charset="0"/>
              </a:rPr>
              <a:t>Programs</a:t>
            </a:r>
          </a:p>
          <a:p>
            <a:pPr lvl="2" algn="just">
              <a:buClr>
                <a:schemeClr val="tx2"/>
              </a:buClr>
              <a:buFont typeface="Wingdings" panose="05000000000000000000" pitchFamily="2" charset="2"/>
              <a:buChar char="ü"/>
              <a:defRPr/>
            </a:pPr>
            <a:r>
              <a:rPr lang="en-US" dirty="0">
                <a:latin typeface="Garamond" panose="02020404030301010803" pitchFamily="18" charset="0"/>
              </a:rPr>
              <a:t>Documents</a:t>
            </a:r>
          </a:p>
          <a:p>
            <a:pPr lvl="2" algn="just">
              <a:buClr>
                <a:schemeClr val="tx2"/>
              </a:buClr>
              <a:buFont typeface="Wingdings" panose="05000000000000000000" pitchFamily="2" charset="2"/>
              <a:buChar char="ü"/>
              <a:defRPr/>
            </a:pPr>
            <a:r>
              <a:rPr lang="en-US" dirty="0">
                <a:latin typeface="Garamond" panose="02020404030301010803" pitchFamily="18" charset="0"/>
              </a:rPr>
              <a:t>Data…</a:t>
            </a:r>
          </a:p>
        </p:txBody>
      </p:sp>
      <p:sp>
        <p:nvSpPr>
          <p:cNvPr id="4" name="Slide Number Placeholder 3">
            <a:extLst>
              <a:ext uri="{FF2B5EF4-FFF2-40B4-BE49-F238E27FC236}">
                <a16:creationId xmlns:a16="http://schemas.microsoft.com/office/drawing/2014/main" id="{067107D0-A0AA-234F-868B-7A8D195E0637}"/>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a:t>
            </a:fld>
            <a:endParaRPr lang="en-US"/>
          </a:p>
        </p:txBody>
      </p:sp>
      <p:sp>
        <p:nvSpPr>
          <p:cNvPr id="10" name="Rectangle 9">
            <a:extLst>
              <a:ext uri="{FF2B5EF4-FFF2-40B4-BE49-F238E27FC236}">
                <a16:creationId xmlns:a16="http://schemas.microsoft.com/office/drawing/2014/main" id="{E60D1569-CDC0-AE43-8307-8F4A07A77EDF}"/>
              </a:ext>
            </a:extLst>
          </p:cNvPr>
          <p:cNvSpPr/>
          <p:nvPr/>
        </p:nvSpPr>
        <p:spPr>
          <a:xfrm>
            <a:off x="457200" y="2364392"/>
            <a:ext cx="8334462" cy="101506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58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1" y="355600"/>
            <a:ext cx="68199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4" name="Title 3"/>
          <p:cNvSpPr>
            <a:spLocks noGrp="1"/>
          </p:cNvSpPr>
          <p:nvPr>
            <p:ph type="title"/>
          </p:nvPr>
        </p:nvSpPr>
        <p:spPr/>
        <p:txBody>
          <a:bodyPr>
            <a:normAutofit/>
          </a:bodyPr>
          <a:lstStyle/>
          <a:p>
            <a:pPr algn="ctr">
              <a:defRPr/>
            </a:pPr>
            <a:r>
              <a:rPr lang="en-US" sz="4000" b="1" dirty="0">
                <a:latin typeface="Garamond" panose="02020404030301010803" pitchFamily="18" charset="0"/>
              </a:rPr>
              <a:t>Software Process Models</a:t>
            </a:r>
          </a:p>
        </p:txBody>
      </p:sp>
      <p:sp>
        <p:nvSpPr>
          <p:cNvPr id="8" name="Content Placeholder 7">
            <a:extLst>
              <a:ext uri="{FF2B5EF4-FFF2-40B4-BE49-F238E27FC236}">
                <a16:creationId xmlns:a16="http://schemas.microsoft.com/office/drawing/2014/main" id="{C60309DB-E459-F04E-8705-D8E1FCAE8BC0}"/>
              </a:ext>
            </a:extLst>
          </p:cNvPr>
          <p:cNvSpPr>
            <a:spLocks noGrp="1"/>
          </p:cNvSpPr>
          <p:nvPr>
            <p:ph idx="1"/>
          </p:nvPr>
        </p:nvSpPr>
        <p:spPr>
          <a:xfrm>
            <a:off x="304801" y="2104761"/>
            <a:ext cx="8229600" cy="3869199"/>
          </a:xfrm>
        </p:spPr>
        <p:txBody>
          <a:bodyPr/>
          <a:lstStyle/>
          <a:p>
            <a:pPr>
              <a:lnSpc>
                <a:spcPct val="80000"/>
              </a:lnSpc>
              <a:buFont typeface="Arial" panose="020B0604020202020204" pitchFamily="34" charset="0"/>
              <a:buChar char="•"/>
              <a:defRPr/>
            </a:pPr>
            <a:endParaRPr lang="en-US" sz="2400" dirty="0">
              <a:latin typeface="Garamond" panose="02020404030301010803" pitchFamily="18" charset="0"/>
            </a:endParaRPr>
          </a:p>
          <a:p>
            <a:pPr>
              <a:lnSpc>
                <a:spcPct val="80000"/>
              </a:lnSpc>
              <a:buClr>
                <a:schemeClr val="accent3">
                  <a:lumMod val="50000"/>
                </a:schemeClr>
              </a:buClr>
              <a:buFont typeface="Wingdings" panose="05000000000000000000" pitchFamily="2" charset="2"/>
              <a:buChar char="ü"/>
              <a:defRPr/>
            </a:pPr>
            <a:r>
              <a:rPr lang="en-US" sz="2400" b="1" dirty="0">
                <a:latin typeface="Garamond" panose="02020404030301010803" pitchFamily="18" charset="0"/>
              </a:rPr>
              <a:t>Strategy</a:t>
            </a:r>
            <a:r>
              <a:rPr lang="en-US" sz="2400" dirty="0">
                <a:latin typeface="Garamond" panose="02020404030301010803" pitchFamily="18" charset="0"/>
              </a:rPr>
              <a:t> need to be developed to solve an actual problem.</a:t>
            </a:r>
          </a:p>
          <a:p>
            <a:pPr>
              <a:lnSpc>
                <a:spcPct val="80000"/>
              </a:lnSpc>
              <a:buClr>
                <a:schemeClr val="accent3">
                  <a:lumMod val="50000"/>
                </a:schemeClr>
              </a:buClr>
              <a:buFont typeface="Wingdings" panose="05000000000000000000" pitchFamily="2" charset="2"/>
              <a:buChar char="ü"/>
              <a:defRPr/>
            </a:pPr>
            <a:r>
              <a:rPr lang="en-US" sz="2400" dirty="0">
                <a:latin typeface="Garamond" panose="02020404030301010803" pitchFamily="18" charset="0"/>
              </a:rPr>
              <a:t>This strategy encompasses: </a:t>
            </a:r>
            <a:r>
              <a:rPr lang="en-US" sz="2400" b="1" dirty="0">
                <a:latin typeface="Garamond" panose="02020404030301010803" pitchFamily="18" charset="0"/>
              </a:rPr>
              <a:t>Process, Methods, and tools</a:t>
            </a:r>
            <a:r>
              <a:rPr lang="en-US" sz="2400" dirty="0">
                <a:latin typeface="Garamond" panose="02020404030301010803" pitchFamily="18" charset="0"/>
              </a:rPr>
              <a:t>.</a:t>
            </a:r>
          </a:p>
          <a:p>
            <a:pPr>
              <a:lnSpc>
                <a:spcPct val="80000"/>
              </a:lnSpc>
              <a:buClr>
                <a:schemeClr val="accent3">
                  <a:lumMod val="50000"/>
                </a:schemeClr>
              </a:buClr>
              <a:buFont typeface="Wingdings" panose="05000000000000000000" pitchFamily="2" charset="2"/>
              <a:buChar char="ü"/>
              <a:defRPr/>
            </a:pPr>
            <a:r>
              <a:rPr lang="en-US" sz="2400" dirty="0">
                <a:latin typeface="Garamond" panose="02020404030301010803" pitchFamily="18" charset="0"/>
              </a:rPr>
              <a:t>This strategy is known as a </a:t>
            </a:r>
            <a:r>
              <a:rPr lang="en-US" sz="2400" b="1" dirty="0">
                <a:latin typeface="Garamond" panose="02020404030301010803" pitchFamily="18" charset="0"/>
              </a:rPr>
              <a:t>Process Model</a:t>
            </a:r>
          </a:p>
          <a:p>
            <a:pPr>
              <a:lnSpc>
                <a:spcPct val="80000"/>
              </a:lnSpc>
              <a:buFont typeface="Arial" panose="020B0604020202020204" pitchFamily="34" charset="0"/>
              <a:buChar char="•"/>
              <a:defRPr/>
            </a:pPr>
            <a:endParaRPr lang="en-US" sz="2400" dirty="0">
              <a:latin typeface="Garamond" panose="02020404030301010803" pitchFamily="18" charset="0"/>
            </a:endParaRPr>
          </a:p>
          <a:p>
            <a:pPr>
              <a:lnSpc>
                <a:spcPct val="80000"/>
              </a:lnSpc>
              <a:buClr>
                <a:schemeClr val="accent3">
                  <a:lumMod val="50000"/>
                </a:schemeClr>
              </a:buClr>
              <a:buFont typeface="Arial" panose="020B0604020202020204" pitchFamily="34" charset="0"/>
              <a:buChar char="•"/>
              <a:defRPr/>
            </a:pPr>
            <a:r>
              <a:rPr lang="en-US" sz="2400" dirty="0">
                <a:latin typeface="Garamond" panose="02020404030301010803" pitchFamily="18" charset="0"/>
              </a:rPr>
              <a:t>The process model is chosen based on the following:</a:t>
            </a:r>
          </a:p>
          <a:p>
            <a:pPr lvl="1">
              <a:lnSpc>
                <a:spcPct val="80000"/>
              </a:lnSpc>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Nature</a:t>
            </a:r>
            <a:r>
              <a:rPr lang="en-US" sz="2400" dirty="0">
                <a:latin typeface="Garamond" panose="02020404030301010803" pitchFamily="18" charset="0"/>
              </a:rPr>
              <a:t> of the project</a:t>
            </a:r>
          </a:p>
          <a:p>
            <a:pPr lvl="1">
              <a:lnSpc>
                <a:spcPct val="80000"/>
              </a:lnSpc>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Methods</a:t>
            </a:r>
            <a:r>
              <a:rPr lang="en-US" sz="2400" dirty="0">
                <a:latin typeface="Garamond" panose="02020404030301010803" pitchFamily="18" charset="0"/>
              </a:rPr>
              <a:t> and tools to be used</a:t>
            </a:r>
          </a:p>
          <a:p>
            <a:pPr lvl="1">
              <a:lnSpc>
                <a:spcPct val="80000"/>
              </a:lnSpc>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Deliverables</a:t>
            </a:r>
            <a:r>
              <a:rPr lang="en-US" sz="2400" dirty="0">
                <a:latin typeface="Garamond" panose="02020404030301010803" pitchFamily="18" charset="0"/>
              </a:rPr>
              <a:t> that are required</a:t>
            </a:r>
          </a:p>
          <a:p>
            <a:pPr>
              <a:buFont typeface="Arial" panose="020B0604020202020204" pitchFamily="34" charset="0"/>
              <a:buChar char="•"/>
            </a:pPr>
            <a:endParaRPr lang="en-US"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1C2A59DD-FD39-BE4F-BCBF-5F1F3CA6E9C2}"/>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20</a:t>
            </a:fld>
            <a:endParaRPr lang="en-US"/>
          </a:p>
        </p:txBody>
      </p:sp>
    </p:spTree>
    <p:extLst>
      <p:ext uri="{BB962C8B-B14F-4D97-AF65-F5344CB8AC3E}">
        <p14:creationId xmlns:p14="http://schemas.microsoft.com/office/powerpoint/2010/main" val="37542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18928" y="2791704"/>
            <a:ext cx="7334743" cy="3064344"/>
            <a:chOff x="1527" y="703"/>
            <a:chExt cx="2769" cy="1968"/>
          </a:xfrm>
        </p:grpSpPr>
        <p:sp>
          <p:nvSpPr>
            <p:cNvPr id="3" name="Rectangle 3"/>
            <p:cNvSpPr>
              <a:spLocks noChangeArrowheads="1"/>
            </p:cNvSpPr>
            <p:nvPr/>
          </p:nvSpPr>
          <p:spPr bwMode="auto">
            <a:xfrm>
              <a:off x="1562" y="738"/>
              <a:ext cx="2734" cy="1933"/>
            </a:xfrm>
            <a:prstGeom prst="rect">
              <a:avLst/>
            </a:prstGeom>
            <a:solidFill>
              <a:srgbClr val="000000"/>
            </a:solidFill>
            <a:ln w="12700">
              <a:solidFill>
                <a:schemeClr val="tx1"/>
              </a:solidFill>
              <a:miter lim="800000"/>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4" name="Rectangle 4"/>
            <p:cNvSpPr>
              <a:spLocks noChangeArrowheads="1"/>
            </p:cNvSpPr>
            <p:nvPr/>
          </p:nvSpPr>
          <p:spPr bwMode="auto">
            <a:xfrm>
              <a:off x="1527" y="703"/>
              <a:ext cx="2734" cy="1933"/>
            </a:xfrm>
            <a:prstGeom prst="rect">
              <a:avLst/>
            </a:prstGeom>
            <a:solidFill>
              <a:srgbClr val="96E3FE"/>
            </a:solidFill>
            <a:ln w="12700">
              <a:solidFill>
                <a:schemeClr val="tx1"/>
              </a:solidFill>
              <a:miter lim="800000"/>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grpSp>
      <p:sp>
        <p:nvSpPr>
          <p:cNvPr id="5" name="Rectangle 5"/>
          <p:cNvSpPr txBox="1">
            <a:spLocks noChangeArrowheads="1"/>
          </p:cNvSpPr>
          <p:nvPr/>
        </p:nvSpPr>
        <p:spPr>
          <a:xfrm>
            <a:off x="533400" y="667068"/>
            <a:ext cx="8305800" cy="420628"/>
          </a:xfrm>
          <a:prstGeom prst="rect">
            <a:avLst/>
          </a:prstGeom>
        </p:spPr>
        <p:txBody>
          <a:bodyPr wrap="square" lIns="63500" tIns="25400" rIns="63500" bIns="25400" anchor="t" anchorCtr="0">
            <a:sp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2400" cap="none" dirty="0">
              <a:solidFill>
                <a:srgbClr val="000000"/>
              </a:solidFill>
              <a:effectLst>
                <a:outerShdw blurRad="38100" dist="38100" dir="2700000" algn="tl">
                  <a:srgbClr val="FFFFFF"/>
                </a:outerShdw>
              </a:effectLst>
              <a:latin typeface="+mn-lt"/>
            </a:endParaRPr>
          </a:p>
        </p:txBody>
      </p:sp>
      <p:pic>
        <p:nvPicPr>
          <p:cNvPr id="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571" y="3018740"/>
            <a:ext cx="6042870" cy="2610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itle 6"/>
          <p:cNvSpPr>
            <a:spLocks noGrp="1"/>
          </p:cNvSpPr>
          <p:nvPr>
            <p:ph type="title"/>
          </p:nvPr>
        </p:nvSpPr>
        <p:spPr/>
        <p:txBody>
          <a:bodyPr>
            <a:normAutofit/>
          </a:bodyPr>
          <a:lstStyle/>
          <a:p>
            <a:pPr algn="ctr"/>
            <a:r>
              <a:rPr lang="en-US" sz="4000" b="1" dirty="0">
                <a:latin typeface="Garamond" panose="02020404030301010803" pitchFamily="18" charset="0"/>
              </a:rPr>
              <a:t>Process as Problem Solving</a:t>
            </a:r>
          </a:p>
        </p:txBody>
      </p:sp>
      <p:sp>
        <p:nvSpPr>
          <p:cNvPr id="12" name="Content Placeholder 11">
            <a:extLst>
              <a:ext uri="{FF2B5EF4-FFF2-40B4-BE49-F238E27FC236}">
                <a16:creationId xmlns:a16="http://schemas.microsoft.com/office/drawing/2014/main" id="{7E4E6468-DD17-7C40-B4F9-E417A432403E}"/>
              </a:ext>
            </a:extLst>
          </p:cNvPr>
          <p:cNvSpPr>
            <a:spLocks noGrp="1"/>
          </p:cNvSpPr>
          <p:nvPr>
            <p:ph idx="1"/>
          </p:nvPr>
        </p:nvSpPr>
        <p:spPr>
          <a:xfrm>
            <a:off x="505338" y="1111379"/>
            <a:ext cx="7755622" cy="392527"/>
          </a:xfrm>
        </p:spPr>
        <p:txBody>
          <a:bodyPr>
            <a:noAutofit/>
          </a:bodyPr>
          <a:lstStyle/>
          <a:p>
            <a:br>
              <a:rPr lang="en-US" sz="2400" dirty="0">
                <a:solidFill>
                  <a:schemeClr val="accent1"/>
                </a:solidFill>
                <a:latin typeface="Garamond" panose="02020404030301010803" pitchFamily="18" charset="0"/>
              </a:rPr>
            </a:br>
            <a:br>
              <a:rPr lang="en-US" sz="2400" dirty="0">
                <a:solidFill>
                  <a:schemeClr val="accent1"/>
                </a:solidFill>
                <a:latin typeface="Garamond" panose="02020404030301010803" pitchFamily="18" charset="0"/>
              </a:rPr>
            </a:br>
            <a:r>
              <a:rPr lang="en-US" sz="2400" dirty="0">
                <a:latin typeface="Garamond" panose="02020404030301010803" pitchFamily="18" charset="0"/>
              </a:rPr>
              <a:t>Software development can be characterized as a </a:t>
            </a:r>
            <a:r>
              <a:rPr lang="en-US" sz="2400" b="1" dirty="0">
                <a:latin typeface="Garamond" panose="02020404030301010803" pitchFamily="18" charset="0"/>
              </a:rPr>
              <a:t>problem-solving process</a:t>
            </a:r>
            <a:r>
              <a:rPr lang="en-US" sz="2400" b="1" dirty="0">
                <a:solidFill>
                  <a:srgbClr val="000000"/>
                </a:solidFill>
                <a:effectLst>
                  <a:outerShdw blurRad="38100" dist="38100" dir="2700000" algn="tl">
                    <a:srgbClr val="FFFFFF"/>
                  </a:outerShdw>
                </a:effectLst>
                <a:latin typeface="Garamond" panose="02020404030301010803" pitchFamily="18" charset="0"/>
              </a:rPr>
              <a:t> </a:t>
            </a:r>
          </a:p>
          <a:p>
            <a:endParaRPr lang="en-US" sz="2400" dirty="0">
              <a:latin typeface="Garamond" panose="02020404030301010803" pitchFamily="18" charset="0"/>
            </a:endParaRPr>
          </a:p>
        </p:txBody>
      </p:sp>
      <p:sp>
        <p:nvSpPr>
          <p:cNvPr id="8" name="Slide Number Placeholder 7">
            <a:extLst>
              <a:ext uri="{FF2B5EF4-FFF2-40B4-BE49-F238E27FC236}">
                <a16:creationId xmlns:a16="http://schemas.microsoft.com/office/drawing/2014/main" id="{CFA391F3-B80E-A441-950C-95C5582CBBA4}"/>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21</a:t>
            </a:fld>
            <a:endParaRPr lang="en-US"/>
          </a:p>
        </p:txBody>
      </p:sp>
      <p:sp>
        <p:nvSpPr>
          <p:cNvPr id="9" name="TextBox 8">
            <a:extLst>
              <a:ext uri="{FF2B5EF4-FFF2-40B4-BE49-F238E27FC236}">
                <a16:creationId xmlns:a16="http://schemas.microsoft.com/office/drawing/2014/main" id="{4B988DA6-F230-444D-BC65-1C460A84F002}"/>
              </a:ext>
            </a:extLst>
          </p:cNvPr>
          <p:cNvSpPr txBox="1"/>
          <p:nvPr/>
        </p:nvSpPr>
        <p:spPr>
          <a:xfrm>
            <a:off x="3352800" y="6172203"/>
            <a:ext cx="2667000" cy="923330"/>
          </a:xfrm>
          <a:prstGeom prst="rect">
            <a:avLst/>
          </a:prstGeom>
          <a:noFill/>
        </p:spPr>
        <p:txBody>
          <a:bodyPr wrap="square" rtlCol="0">
            <a:spAutoFit/>
          </a:bodyPr>
          <a:lstStyle/>
          <a:p>
            <a:pPr algn="ctr"/>
            <a:r>
              <a:rPr lang="en-US" dirty="0">
                <a:latin typeface="Garamond" panose="02020404030301010803" pitchFamily="18" charset="0"/>
              </a:rPr>
              <a:t>Fig 7</a:t>
            </a:r>
          </a:p>
          <a:p>
            <a:pPr algn="ctr"/>
            <a:endParaRPr lang="en-US" dirty="0">
              <a:latin typeface="Garamond" panose="02020404030301010803" pitchFamily="18" charset="0"/>
            </a:endParaRPr>
          </a:p>
          <a:p>
            <a:pPr algn="ctr"/>
            <a:endParaRPr lang="en-US" dirty="0">
              <a:latin typeface="Garamond" panose="02020404030301010803" pitchFamily="18" charset="0"/>
            </a:endParaRPr>
          </a:p>
        </p:txBody>
      </p:sp>
    </p:spTree>
    <p:extLst>
      <p:ext uri="{BB962C8B-B14F-4D97-AF65-F5344CB8AC3E}">
        <p14:creationId xmlns:p14="http://schemas.microsoft.com/office/powerpoint/2010/main" val="365803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355600"/>
            <a:ext cx="70612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3600" dirty="0">
              <a:solidFill>
                <a:schemeClr val="tx2">
                  <a:lumMod val="75000"/>
                </a:schemeClr>
              </a:solidFill>
              <a:latin typeface="Times New Roman Regular" charset="0"/>
            </a:endParaRPr>
          </a:p>
        </p:txBody>
      </p:sp>
      <p:sp>
        <p:nvSpPr>
          <p:cNvPr id="4" name="Title 3"/>
          <p:cNvSpPr>
            <a:spLocks noGrp="1"/>
          </p:cNvSpPr>
          <p:nvPr>
            <p:ph type="title"/>
          </p:nvPr>
        </p:nvSpPr>
        <p:spPr/>
        <p:txBody>
          <a:bodyPr>
            <a:noAutofit/>
          </a:bodyPr>
          <a:lstStyle/>
          <a:p>
            <a:pPr algn="ctr"/>
            <a:br>
              <a:rPr lang="en-US" sz="4000" b="1" dirty="0">
                <a:latin typeface="Garamond" panose="02020404030301010803" pitchFamily="18" charset="0"/>
              </a:rPr>
            </a:br>
            <a:r>
              <a:rPr lang="en-US" sz="4000" b="1" dirty="0">
                <a:latin typeface="Garamond" panose="02020404030301010803" pitchFamily="18" charset="0"/>
              </a:rPr>
              <a:t>Variations in the Process</a:t>
            </a:r>
            <a:br>
              <a:rPr lang="en-US" sz="4000" b="1" dirty="0">
                <a:solidFill>
                  <a:schemeClr val="tx2">
                    <a:lumMod val="75000"/>
                  </a:schemeClr>
                </a:solidFill>
                <a:latin typeface="Garamond" panose="02020404030301010803" pitchFamily="18" charset="0"/>
              </a:rPr>
            </a:br>
            <a:endParaRPr lang="en-US" sz="4000" b="1" dirty="0">
              <a:latin typeface="Garamond" panose="02020404030301010803" pitchFamily="18" charset="0"/>
            </a:endParaRPr>
          </a:p>
        </p:txBody>
      </p:sp>
      <p:sp>
        <p:nvSpPr>
          <p:cNvPr id="8" name="Content Placeholder 7">
            <a:extLst>
              <a:ext uri="{FF2B5EF4-FFF2-40B4-BE49-F238E27FC236}">
                <a16:creationId xmlns:a16="http://schemas.microsoft.com/office/drawing/2014/main" id="{9FC4396D-7C86-CD47-9CF1-5E4CC73DBB01}"/>
              </a:ext>
            </a:extLst>
          </p:cNvPr>
          <p:cNvSpPr>
            <a:spLocks noGrp="1"/>
          </p:cNvSpPr>
          <p:nvPr>
            <p:ph idx="1"/>
          </p:nvPr>
        </p:nvSpPr>
        <p:spPr/>
        <p:txBody>
          <a:bodyPr>
            <a:normAutofit lnSpcReduction="10000"/>
          </a:bodyPr>
          <a:lstStyle/>
          <a:p>
            <a:pPr>
              <a:buClr>
                <a:schemeClr val="accent3">
                  <a:lumMod val="50000"/>
                </a:schemeClr>
              </a:buClr>
              <a:buFont typeface="Wingdings" panose="05000000000000000000" pitchFamily="2" charset="2"/>
              <a:buChar char="ü"/>
              <a:defRPr/>
            </a:pPr>
            <a:r>
              <a:rPr lang="en-US" sz="2400" dirty="0">
                <a:latin typeface="Garamond" panose="02020404030301010803" pitchFamily="18" charset="0"/>
              </a:rPr>
              <a:t>Regardless of exact procedure, all broadly follow the phases of SW Life Cycle</a:t>
            </a:r>
          </a:p>
          <a:p>
            <a:pPr lvl="1">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Requirements</a:t>
            </a:r>
            <a:r>
              <a:rPr lang="en-US" sz="2400" dirty="0">
                <a:latin typeface="Garamond" panose="02020404030301010803" pitchFamily="18" charset="0"/>
              </a:rPr>
              <a:t> phase</a:t>
            </a:r>
          </a:p>
          <a:p>
            <a:pPr lvl="1">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Specification</a:t>
            </a:r>
            <a:r>
              <a:rPr lang="en-US" sz="2400" dirty="0">
                <a:latin typeface="Garamond" panose="02020404030301010803" pitchFamily="18" charset="0"/>
              </a:rPr>
              <a:t> phase</a:t>
            </a:r>
          </a:p>
          <a:p>
            <a:pPr lvl="1">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Design</a:t>
            </a:r>
            <a:r>
              <a:rPr lang="en-US" sz="2400" dirty="0">
                <a:latin typeface="Garamond" panose="02020404030301010803" pitchFamily="18" charset="0"/>
              </a:rPr>
              <a:t> phase</a:t>
            </a:r>
          </a:p>
          <a:p>
            <a:pPr lvl="1">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Implementation</a:t>
            </a:r>
            <a:r>
              <a:rPr lang="en-US" sz="2400" dirty="0">
                <a:latin typeface="Garamond" panose="02020404030301010803" pitchFamily="18" charset="0"/>
              </a:rPr>
              <a:t> phase</a:t>
            </a:r>
          </a:p>
          <a:p>
            <a:pPr lvl="1">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Testing</a:t>
            </a:r>
            <a:r>
              <a:rPr lang="en-US" sz="2400" dirty="0">
                <a:latin typeface="Garamond" panose="02020404030301010803" pitchFamily="18" charset="0"/>
              </a:rPr>
              <a:t> phase</a:t>
            </a:r>
          </a:p>
          <a:p>
            <a:pPr lvl="1">
              <a:buClr>
                <a:schemeClr val="accent3">
                  <a:lumMod val="50000"/>
                </a:schemeClr>
              </a:buClr>
              <a:buFont typeface="Courier New" panose="02070309020205020404" pitchFamily="49" charset="0"/>
              <a:buChar char="o"/>
              <a:defRPr/>
            </a:pPr>
            <a:r>
              <a:rPr lang="en-US" sz="2400" b="1" dirty="0">
                <a:latin typeface="Garamond" panose="02020404030301010803" pitchFamily="18" charset="0"/>
              </a:rPr>
              <a:t>Maintenance</a:t>
            </a:r>
            <a:r>
              <a:rPr lang="en-US" sz="2400" dirty="0">
                <a:latin typeface="Garamond" panose="02020404030301010803" pitchFamily="18" charset="0"/>
              </a:rPr>
              <a:t> phase</a:t>
            </a:r>
          </a:p>
          <a:p>
            <a:pPr>
              <a:buClr>
                <a:schemeClr val="accent3">
                  <a:lumMod val="50000"/>
                </a:schemeClr>
              </a:buClr>
              <a:buFont typeface="Wingdings" panose="05000000000000000000" pitchFamily="2" charset="2"/>
              <a:buChar char="ü"/>
              <a:defRPr/>
            </a:pPr>
            <a:r>
              <a:rPr lang="en-US" sz="2400" dirty="0">
                <a:latin typeface="Garamond" panose="02020404030301010803" pitchFamily="18" charset="0"/>
              </a:rPr>
              <a:t>Some use different terms – some combine phases</a:t>
            </a:r>
          </a:p>
          <a:p>
            <a:pPr>
              <a:defRPr/>
            </a:pPr>
            <a:endParaRPr lang="en-US" sz="2400" dirty="0">
              <a:latin typeface="Garamond" panose="02020404030301010803" pitchFamily="18" charset="0"/>
            </a:endParaRPr>
          </a:p>
          <a:p>
            <a:pPr>
              <a:defRPr/>
            </a:pPr>
            <a:endParaRPr lang="en-US" sz="2400" dirty="0">
              <a:latin typeface="Garamond" panose="02020404030301010803" pitchFamily="18" charset="0"/>
            </a:endParaRPr>
          </a:p>
          <a:p>
            <a:pPr>
              <a:defRPr/>
            </a:pPr>
            <a:endParaRPr lang="en-US" sz="2400" dirty="0">
              <a:latin typeface="Garamond" panose="02020404030301010803" pitchFamily="18" charset="0"/>
            </a:endParaRPr>
          </a:p>
          <a:p>
            <a:endParaRPr lang="en-US"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D4A020A8-4DAA-A441-A323-9CF70F1BEEFF}"/>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22</a:t>
            </a:fld>
            <a:endParaRPr lang="en-US"/>
          </a:p>
        </p:txBody>
      </p:sp>
    </p:spTree>
    <p:extLst>
      <p:ext uri="{BB962C8B-B14F-4D97-AF65-F5344CB8AC3E}">
        <p14:creationId xmlns:p14="http://schemas.microsoft.com/office/powerpoint/2010/main" val="28492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1" y="469171"/>
            <a:ext cx="75311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3600" dirty="0">
              <a:latin typeface="Times New Roman Regular" charset="0"/>
            </a:endParaRPr>
          </a:p>
        </p:txBody>
      </p:sp>
      <p:sp>
        <p:nvSpPr>
          <p:cNvPr id="3" name="Rectangle 3"/>
          <p:cNvSpPr txBox="1">
            <a:spLocks noChangeArrowheads="1"/>
          </p:cNvSpPr>
          <p:nvPr/>
        </p:nvSpPr>
        <p:spPr>
          <a:xfrm>
            <a:off x="457200" y="2057400"/>
            <a:ext cx="8153400" cy="41910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defRPr/>
            </a:pPr>
            <a:endParaRPr lang="en-US" sz="2400" dirty="0"/>
          </a:p>
        </p:txBody>
      </p:sp>
      <p:sp>
        <p:nvSpPr>
          <p:cNvPr id="4" name="Title 3"/>
          <p:cNvSpPr>
            <a:spLocks noGrp="1"/>
          </p:cNvSpPr>
          <p:nvPr>
            <p:ph type="title"/>
          </p:nvPr>
        </p:nvSpPr>
        <p:spPr/>
        <p:txBody>
          <a:bodyPr>
            <a:noAutofit/>
          </a:bodyPr>
          <a:lstStyle/>
          <a:p>
            <a:pPr algn="ctr"/>
            <a:br>
              <a:rPr lang="en-US" sz="4000" b="1" dirty="0">
                <a:latin typeface="Garamond" panose="02020404030301010803" pitchFamily="18" charset="0"/>
              </a:rPr>
            </a:br>
            <a:r>
              <a:rPr lang="en-US" sz="4000" b="1" dirty="0">
                <a:latin typeface="Garamond" panose="02020404030301010803" pitchFamily="18" charset="0"/>
              </a:rPr>
              <a:t>Software Life-Cycle Models</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7" name="Content Placeholder 6">
            <a:extLst>
              <a:ext uri="{FF2B5EF4-FFF2-40B4-BE49-F238E27FC236}">
                <a16:creationId xmlns:a16="http://schemas.microsoft.com/office/drawing/2014/main" id="{954E5A9D-4277-0245-892C-D1C4D757D3D8}"/>
              </a:ext>
            </a:extLst>
          </p:cNvPr>
          <p:cNvSpPr>
            <a:spLocks noGrp="1"/>
          </p:cNvSpPr>
          <p:nvPr>
            <p:ph idx="1"/>
          </p:nvPr>
        </p:nvSpPr>
        <p:spPr>
          <a:xfrm>
            <a:off x="533400" y="2379201"/>
            <a:ext cx="8229600" cy="3869199"/>
          </a:xfrm>
        </p:spPr>
        <p:txBody>
          <a:bodyPr/>
          <a:lstStyle/>
          <a:p>
            <a:pPr>
              <a:buClr>
                <a:schemeClr val="accent3">
                  <a:lumMod val="50000"/>
                </a:schemeClr>
              </a:buClr>
              <a:defRPr/>
            </a:pPr>
            <a:r>
              <a:rPr lang="en-US" sz="2400" dirty="0">
                <a:latin typeface="Garamond" panose="02020404030301010803" pitchFamily="18" charset="0"/>
              </a:rPr>
              <a:t>Definition</a:t>
            </a:r>
          </a:p>
          <a:p>
            <a:pPr marL="457189" lvl="1" indent="0">
              <a:buNone/>
              <a:defRPr/>
            </a:pPr>
            <a:r>
              <a:rPr lang="en-US" sz="2400" b="1" dirty="0">
                <a:latin typeface="Garamond" panose="02020404030301010803" pitchFamily="18" charset="0"/>
              </a:rPr>
              <a:t>The series of steps through which the product progresses</a:t>
            </a:r>
          </a:p>
          <a:p>
            <a:pPr marL="800089" lvl="1" indent="-342900">
              <a:defRPr/>
            </a:pPr>
            <a:endParaRPr lang="en-US" sz="2400" b="1" dirty="0">
              <a:latin typeface="Garamond" panose="02020404030301010803" pitchFamily="18" charset="0"/>
            </a:endParaRPr>
          </a:p>
          <a:p>
            <a:pPr>
              <a:buClr>
                <a:schemeClr val="accent3">
                  <a:lumMod val="50000"/>
                </a:schemeClr>
              </a:buClr>
              <a:buFont typeface="Arial" panose="020B0604020202020204" pitchFamily="34" charset="0"/>
              <a:buChar char="•"/>
              <a:defRPr/>
            </a:pPr>
            <a:r>
              <a:rPr lang="en-US" sz="2400" dirty="0">
                <a:latin typeface="Garamond" panose="02020404030301010803" pitchFamily="18" charset="0"/>
              </a:rPr>
              <a:t> The model specifies</a:t>
            </a:r>
          </a:p>
          <a:p>
            <a:pPr lvl="1">
              <a:buClr>
                <a:schemeClr val="accent3">
                  <a:lumMod val="50000"/>
                </a:schemeClr>
              </a:buClr>
              <a:buFont typeface="Wingdings" panose="05000000000000000000" pitchFamily="2" charset="2"/>
              <a:buChar char="ü"/>
              <a:defRPr/>
            </a:pPr>
            <a:r>
              <a:rPr lang="en-US" sz="2400" dirty="0">
                <a:latin typeface="Garamond" panose="02020404030301010803" pitchFamily="18" charset="0"/>
              </a:rPr>
              <a:t>The various </a:t>
            </a:r>
            <a:r>
              <a:rPr lang="en-US" sz="2400" b="1" dirty="0">
                <a:latin typeface="Garamond" panose="02020404030301010803" pitchFamily="18" charset="0"/>
              </a:rPr>
              <a:t>phases</a:t>
            </a:r>
            <a:r>
              <a:rPr lang="en-US" sz="2400" dirty="0">
                <a:latin typeface="Garamond" panose="02020404030301010803" pitchFamily="18" charset="0"/>
              </a:rPr>
              <a:t> of the process</a:t>
            </a:r>
          </a:p>
          <a:p>
            <a:pPr lvl="2">
              <a:buClr>
                <a:schemeClr val="accent3">
                  <a:lumMod val="50000"/>
                </a:schemeClr>
              </a:buClr>
              <a:buFont typeface="Courier New" panose="02070309020205020404" pitchFamily="49" charset="0"/>
              <a:buChar char="o"/>
              <a:defRPr/>
            </a:pPr>
            <a:r>
              <a:rPr lang="en-US" sz="2000" dirty="0">
                <a:latin typeface="Garamond" panose="02020404030301010803" pitchFamily="18" charset="0"/>
              </a:rPr>
              <a:t>e.g., requirements, specification, design… </a:t>
            </a:r>
          </a:p>
          <a:p>
            <a:pPr lvl="1">
              <a:buClr>
                <a:schemeClr val="accent3">
                  <a:lumMod val="50000"/>
                </a:schemeClr>
              </a:buClr>
              <a:buFont typeface="Wingdings" panose="05000000000000000000" pitchFamily="2" charset="2"/>
              <a:buChar char="ü"/>
              <a:defRPr/>
            </a:pPr>
            <a:r>
              <a:rPr lang="en-US" sz="2400" dirty="0">
                <a:latin typeface="Garamond" panose="02020404030301010803" pitchFamily="18" charset="0"/>
              </a:rPr>
              <a:t>The </a:t>
            </a:r>
            <a:r>
              <a:rPr lang="en-US" sz="2400" b="1" dirty="0">
                <a:latin typeface="Garamond" panose="02020404030301010803" pitchFamily="18" charset="0"/>
              </a:rPr>
              <a:t>order</a:t>
            </a:r>
            <a:r>
              <a:rPr lang="en-US" sz="2400" dirty="0">
                <a:latin typeface="Garamond" panose="02020404030301010803" pitchFamily="18" charset="0"/>
              </a:rPr>
              <a:t> in which they are carried out</a:t>
            </a:r>
          </a:p>
          <a:p>
            <a:pPr marL="0" indent="0">
              <a:buNone/>
            </a:pPr>
            <a:endParaRPr lang="en-US"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55769725-F49E-6649-802C-FC8087235C3D}"/>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23</a:t>
            </a:fld>
            <a:endParaRPr lang="en-US"/>
          </a:p>
        </p:txBody>
      </p:sp>
      <p:sp>
        <p:nvSpPr>
          <p:cNvPr id="8" name="Rectangle 7">
            <a:extLst>
              <a:ext uri="{FF2B5EF4-FFF2-40B4-BE49-F238E27FC236}">
                <a16:creationId xmlns:a16="http://schemas.microsoft.com/office/drawing/2014/main" id="{AE7BFF0A-CD9F-2D48-81FB-7715BED2B1D2}"/>
              </a:ext>
            </a:extLst>
          </p:cNvPr>
          <p:cNvSpPr/>
          <p:nvPr/>
        </p:nvSpPr>
        <p:spPr>
          <a:xfrm>
            <a:off x="533400" y="2785145"/>
            <a:ext cx="8334462" cy="5523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22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1" y="228601"/>
            <a:ext cx="7505700" cy="8509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3" name="Rectangle 3"/>
          <p:cNvSpPr txBox="1">
            <a:spLocks noChangeArrowheads="1"/>
          </p:cNvSpPr>
          <p:nvPr/>
        </p:nvSpPr>
        <p:spPr>
          <a:xfrm>
            <a:off x="457200" y="1866900"/>
            <a:ext cx="7620000" cy="4419469"/>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defRPr/>
            </a:pPr>
            <a:endParaRPr lang="en-US" sz="2400" dirty="0"/>
          </a:p>
        </p:txBody>
      </p:sp>
      <p:sp>
        <p:nvSpPr>
          <p:cNvPr id="4" name="Rectangle 4"/>
          <p:cNvSpPr>
            <a:spLocks noChangeArrowheads="1"/>
          </p:cNvSpPr>
          <p:nvPr/>
        </p:nvSpPr>
        <p:spPr bwMode="auto">
          <a:xfrm>
            <a:off x="2900363" y="18669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5" name="Title 4"/>
          <p:cNvSpPr>
            <a:spLocks noGrp="1"/>
          </p:cNvSpPr>
          <p:nvPr>
            <p:ph type="title"/>
          </p:nvPr>
        </p:nvSpPr>
        <p:spPr/>
        <p:txBody>
          <a:bodyPr>
            <a:normAutofit/>
          </a:bodyPr>
          <a:lstStyle/>
          <a:p>
            <a:pPr algn="ctr">
              <a:defRPr/>
            </a:pPr>
            <a:r>
              <a:rPr lang="en-US" sz="4000" b="1" dirty="0">
                <a:latin typeface="Garamond" panose="02020404030301010803" pitchFamily="18" charset="0"/>
              </a:rPr>
              <a:t>Software Lifecycle Models</a:t>
            </a:r>
          </a:p>
        </p:txBody>
      </p:sp>
      <p:sp>
        <p:nvSpPr>
          <p:cNvPr id="8" name="Content Placeholder 7">
            <a:extLst>
              <a:ext uri="{FF2B5EF4-FFF2-40B4-BE49-F238E27FC236}">
                <a16:creationId xmlns:a16="http://schemas.microsoft.com/office/drawing/2014/main" id="{063CA2B8-7D3B-7A4F-BC09-580AEC690D5D}"/>
              </a:ext>
            </a:extLst>
          </p:cNvPr>
          <p:cNvSpPr>
            <a:spLocks noGrp="1"/>
          </p:cNvSpPr>
          <p:nvPr>
            <p:ph idx="1"/>
          </p:nvPr>
        </p:nvSpPr>
        <p:spPr>
          <a:xfrm>
            <a:off x="1548882" y="2108596"/>
            <a:ext cx="6830008" cy="3869199"/>
          </a:xfrm>
        </p:spPr>
        <p:txBody>
          <a:bodyPr/>
          <a:lstStyle/>
          <a:p>
            <a:pPr>
              <a:buClr>
                <a:schemeClr val="accent3">
                  <a:lumMod val="50000"/>
                </a:schemeClr>
              </a:buClr>
              <a:buFont typeface="Wingdings" panose="05000000000000000000" pitchFamily="2" charset="2"/>
              <a:buChar char="ü"/>
              <a:defRPr/>
            </a:pPr>
            <a:r>
              <a:rPr lang="en-US" sz="2400" b="1" dirty="0">
                <a:latin typeface="Garamond" panose="02020404030301010803" pitchFamily="18" charset="0"/>
              </a:rPr>
              <a:t> Build-and-fix</a:t>
            </a:r>
          </a:p>
          <a:p>
            <a:pPr lvl="1">
              <a:buClr>
                <a:schemeClr val="accent3">
                  <a:lumMod val="50000"/>
                </a:schemeClr>
              </a:buClr>
              <a:buFont typeface="Wingdings" panose="05000000000000000000" pitchFamily="2" charset="2"/>
              <a:buChar char="§"/>
              <a:defRPr/>
            </a:pPr>
            <a:r>
              <a:rPr lang="en-US" sz="2400" dirty="0">
                <a:latin typeface="Garamond" panose="02020404030301010803" pitchFamily="18" charset="0"/>
              </a:rPr>
              <a:t>Develop systems</a:t>
            </a:r>
          </a:p>
          <a:p>
            <a:pPr lvl="1">
              <a:buClr>
                <a:schemeClr val="accent3">
                  <a:lumMod val="50000"/>
                </a:schemeClr>
              </a:buClr>
              <a:buFont typeface="Wingdings" panose="05000000000000000000" pitchFamily="2" charset="2"/>
              <a:buChar char="§"/>
              <a:defRPr/>
            </a:pPr>
            <a:r>
              <a:rPr lang="en-US" sz="2400" dirty="0">
                <a:latin typeface="Garamond" panose="02020404030301010803" pitchFamily="18" charset="0"/>
              </a:rPr>
              <a:t>Without specs or design</a:t>
            </a:r>
          </a:p>
          <a:p>
            <a:pPr lvl="1">
              <a:buClr>
                <a:schemeClr val="accent3">
                  <a:lumMod val="50000"/>
                </a:schemeClr>
              </a:buClr>
              <a:buFont typeface="Wingdings" panose="05000000000000000000" pitchFamily="2" charset="2"/>
              <a:buChar char="§"/>
              <a:defRPr/>
            </a:pPr>
            <a:r>
              <a:rPr lang="en-US" sz="2400" dirty="0">
                <a:latin typeface="Garamond" panose="02020404030301010803" pitchFamily="18" charset="0"/>
              </a:rPr>
              <a:t>Modify until customer is satisfied</a:t>
            </a:r>
          </a:p>
          <a:p>
            <a:pPr>
              <a:defRPr/>
            </a:pPr>
            <a:endParaRPr lang="en-US" sz="2400" dirty="0">
              <a:latin typeface="Garamond" panose="02020404030301010803" pitchFamily="18" charset="0"/>
            </a:endParaRPr>
          </a:p>
          <a:p>
            <a:pPr>
              <a:buClr>
                <a:schemeClr val="accent3">
                  <a:lumMod val="50000"/>
                </a:schemeClr>
              </a:buClr>
              <a:buFont typeface="Wingdings" panose="05000000000000000000" pitchFamily="2" charset="2"/>
              <a:buChar char="ü"/>
              <a:defRPr/>
            </a:pPr>
            <a:r>
              <a:rPr lang="en-US" sz="2400" b="1" dirty="0">
                <a:latin typeface="Garamond" panose="02020404030301010803" pitchFamily="18" charset="0"/>
              </a:rPr>
              <a:t> Why doesn’t build-and-fix scale?</a:t>
            </a:r>
          </a:p>
          <a:p>
            <a:pPr lvl="2">
              <a:buClr>
                <a:schemeClr val="accent3">
                  <a:lumMod val="50000"/>
                </a:schemeClr>
              </a:buClr>
              <a:buFont typeface="Wingdings" panose="05000000000000000000" pitchFamily="2" charset="2"/>
              <a:buChar char="§"/>
              <a:defRPr/>
            </a:pPr>
            <a:r>
              <a:rPr lang="en-US" dirty="0">
                <a:latin typeface="Garamond" panose="02020404030301010803" pitchFamily="18" charset="0"/>
              </a:rPr>
              <a:t>Changes during maintenance</a:t>
            </a:r>
          </a:p>
          <a:p>
            <a:pPr lvl="2">
              <a:buClr>
                <a:schemeClr val="accent3">
                  <a:lumMod val="50000"/>
                </a:schemeClr>
              </a:buClr>
              <a:buFont typeface="Wingdings" panose="05000000000000000000" pitchFamily="2" charset="2"/>
              <a:buChar char="§"/>
              <a:defRPr/>
            </a:pPr>
            <a:r>
              <a:rPr lang="en-US" dirty="0">
                <a:latin typeface="Garamond" panose="02020404030301010803" pitchFamily="18" charset="0"/>
              </a:rPr>
              <a:t>Most expensive!</a:t>
            </a:r>
          </a:p>
          <a:p>
            <a:endParaRPr lang="en-US" dirty="0">
              <a:latin typeface="Garamond" panose="02020404030301010803" pitchFamily="18" charset="0"/>
            </a:endParaRPr>
          </a:p>
        </p:txBody>
      </p:sp>
      <p:sp>
        <p:nvSpPr>
          <p:cNvPr id="6" name="Slide Number Placeholder 5">
            <a:extLst>
              <a:ext uri="{FF2B5EF4-FFF2-40B4-BE49-F238E27FC236}">
                <a16:creationId xmlns:a16="http://schemas.microsoft.com/office/drawing/2014/main" id="{2A67DA3F-AC8B-3A42-A8D8-AD7E74BD5CB3}"/>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24</a:t>
            </a:fld>
            <a:endParaRPr lang="en-US"/>
          </a:p>
        </p:txBody>
      </p:sp>
    </p:spTree>
    <p:extLst>
      <p:ext uri="{BB962C8B-B14F-4D97-AF65-F5344CB8AC3E}">
        <p14:creationId xmlns:p14="http://schemas.microsoft.com/office/powerpoint/2010/main" val="23234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5307" y="378691"/>
            <a:ext cx="7231063"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3" name="Rectangle 3"/>
          <p:cNvSpPr txBox="1">
            <a:spLocks noChangeArrowheads="1"/>
          </p:cNvSpPr>
          <p:nvPr/>
        </p:nvSpPr>
        <p:spPr>
          <a:xfrm>
            <a:off x="812565" y="1159230"/>
            <a:ext cx="8804891" cy="1753521"/>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1">
              <a:buFontTx/>
              <a:buNone/>
              <a:defRPr/>
            </a:pPr>
            <a:r>
              <a:rPr lang="en-US" sz="2200" dirty="0">
                <a:solidFill>
                  <a:schemeClr val="bg1"/>
                </a:solidFill>
                <a:latin typeface="Garamond" panose="02020404030301010803" pitchFamily="18" charset="0"/>
              </a:rPr>
              <a:t>Waterfall model : Also known as </a:t>
            </a:r>
            <a:r>
              <a:rPr lang="en-US" sz="2200" b="1" dirty="0">
                <a:solidFill>
                  <a:schemeClr val="bg1"/>
                </a:solidFill>
                <a:latin typeface="Garamond" panose="02020404030301010803" pitchFamily="18" charset="0"/>
              </a:rPr>
              <a:t>Linear Sequential Model</a:t>
            </a:r>
            <a:endParaRPr lang="en-US" sz="2600" b="1" i="1" dirty="0">
              <a:solidFill>
                <a:schemeClr val="bg1"/>
              </a:solidFill>
              <a:latin typeface="Garamond" panose="02020404030301010803" pitchFamily="18" charset="0"/>
            </a:endParaRPr>
          </a:p>
          <a:p>
            <a:pPr lvl="1">
              <a:buFontTx/>
              <a:buNone/>
              <a:defRPr/>
            </a:pPr>
            <a:endParaRPr lang="en-US" sz="2600" b="1" i="1" dirty="0">
              <a:solidFill>
                <a:schemeClr val="bg1"/>
              </a:solidFill>
              <a:latin typeface="Garamond" panose="02020404030301010803" pitchFamily="18" charset="0"/>
            </a:endParaRPr>
          </a:p>
        </p:txBody>
      </p:sp>
      <p:grpSp>
        <p:nvGrpSpPr>
          <p:cNvPr id="4" name="Group 4"/>
          <p:cNvGrpSpPr>
            <a:grpSpLocks/>
          </p:cNvGrpSpPr>
          <p:nvPr/>
        </p:nvGrpSpPr>
        <p:grpSpPr bwMode="auto">
          <a:xfrm>
            <a:off x="609602" y="1826167"/>
            <a:ext cx="7843122" cy="4619240"/>
            <a:chOff x="85" y="1282"/>
            <a:chExt cx="4083" cy="2832"/>
          </a:xfrm>
        </p:grpSpPr>
        <p:sp>
          <p:nvSpPr>
            <p:cNvPr id="5" name="Rectangle 5"/>
            <p:cNvSpPr>
              <a:spLocks noChangeArrowheads="1"/>
            </p:cNvSpPr>
            <p:nvPr/>
          </p:nvSpPr>
          <p:spPr bwMode="auto">
            <a:xfrm>
              <a:off x="85" y="1282"/>
              <a:ext cx="1152" cy="528"/>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200" dirty="0">
                  <a:latin typeface="Times New Roman" pitchFamily="18" charset="0"/>
                </a:rPr>
                <a:t>Requirements</a:t>
              </a:r>
            </a:p>
            <a:p>
              <a:pPr algn="ctr">
                <a:spcBef>
                  <a:spcPct val="0"/>
                </a:spcBef>
                <a:buClrTx/>
                <a:buSzTx/>
                <a:buFontTx/>
                <a:buNone/>
              </a:pPr>
              <a:r>
                <a:rPr lang="en-US" altLang="en-US" sz="2200" dirty="0">
                  <a:latin typeface="Times New Roman" pitchFamily="18" charset="0"/>
                </a:rPr>
                <a:t>Phase </a:t>
              </a:r>
            </a:p>
          </p:txBody>
        </p:sp>
        <p:sp>
          <p:nvSpPr>
            <p:cNvPr id="6" name="Rectangle 6"/>
            <p:cNvSpPr>
              <a:spLocks noChangeArrowheads="1"/>
            </p:cNvSpPr>
            <p:nvPr/>
          </p:nvSpPr>
          <p:spPr bwMode="auto">
            <a:xfrm>
              <a:off x="772" y="2094"/>
              <a:ext cx="1152" cy="528"/>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200" dirty="0">
                  <a:latin typeface="Times New Roman" pitchFamily="18" charset="0"/>
                </a:rPr>
                <a:t>Specification</a:t>
              </a:r>
            </a:p>
            <a:p>
              <a:pPr algn="ctr">
                <a:spcBef>
                  <a:spcPct val="0"/>
                </a:spcBef>
                <a:buClrTx/>
                <a:buSzTx/>
                <a:buFontTx/>
                <a:buNone/>
              </a:pPr>
              <a:r>
                <a:rPr lang="en-US" altLang="en-US" sz="2200" dirty="0">
                  <a:latin typeface="Times New Roman" pitchFamily="18" charset="0"/>
                </a:rPr>
                <a:t>Phase</a:t>
              </a:r>
            </a:p>
          </p:txBody>
        </p:sp>
        <p:sp>
          <p:nvSpPr>
            <p:cNvPr id="7" name="Rectangle 7"/>
            <p:cNvSpPr>
              <a:spLocks noChangeArrowheads="1"/>
            </p:cNvSpPr>
            <p:nvPr/>
          </p:nvSpPr>
          <p:spPr bwMode="auto">
            <a:xfrm>
              <a:off x="1554" y="2800"/>
              <a:ext cx="1152" cy="528"/>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200" dirty="0">
                  <a:latin typeface="Times New Roman" pitchFamily="18" charset="0"/>
                </a:rPr>
                <a:t>Design</a:t>
              </a:r>
            </a:p>
            <a:p>
              <a:pPr algn="ctr">
                <a:spcBef>
                  <a:spcPct val="0"/>
                </a:spcBef>
                <a:buClrTx/>
                <a:buSzTx/>
                <a:buFontTx/>
                <a:buNone/>
              </a:pPr>
              <a:r>
                <a:rPr lang="en-US" altLang="en-US" sz="2200" dirty="0">
                  <a:latin typeface="Times New Roman" pitchFamily="18" charset="0"/>
                </a:rPr>
                <a:t>Phase</a:t>
              </a:r>
            </a:p>
          </p:txBody>
        </p:sp>
        <p:sp>
          <p:nvSpPr>
            <p:cNvPr id="8" name="Rectangle 8"/>
            <p:cNvSpPr>
              <a:spLocks noChangeArrowheads="1"/>
            </p:cNvSpPr>
            <p:nvPr/>
          </p:nvSpPr>
          <p:spPr bwMode="auto">
            <a:xfrm>
              <a:off x="2130" y="3506"/>
              <a:ext cx="1152" cy="608"/>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000" dirty="0">
                  <a:latin typeface="Times New Roman" pitchFamily="18" charset="0"/>
                </a:rPr>
                <a:t>Implementation </a:t>
              </a:r>
            </a:p>
            <a:p>
              <a:pPr algn="ctr">
                <a:spcBef>
                  <a:spcPct val="0"/>
                </a:spcBef>
                <a:buClrTx/>
                <a:buSzTx/>
                <a:buFontTx/>
                <a:buNone/>
              </a:pPr>
              <a:r>
                <a:rPr lang="en-US" altLang="en-US" sz="2000" dirty="0">
                  <a:latin typeface="Times New Roman" pitchFamily="18" charset="0"/>
                </a:rPr>
                <a:t>&amp; Integration</a:t>
              </a:r>
            </a:p>
            <a:p>
              <a:pPr algn="ctr">
                <a:spcBef>
                  <a:spcPct val="0"/>
                </a:spcBef>
                <a:buClrTx/>
                <a:buSzTx/>
                <a:buFontTx/>
                <a:buNone/>
              </a:pPr>
              <a:r>
                <a:rPr lang="en-US" altLang="en-US" sz="2000" dirty="0">
                  <a:latin typeface="Times New Roman" pitchFamily="18" charset="0"/>
                </a:rPr>
                <a:t>Phase</a:t>
              </a:r>
            </a:p>
          </p:txBody>
        </p:sp>
        <p:sp>
          <p:nvSpPr>
            <p:cNvPr id="9" name="Text Box 9"/>
            <p:cNvSpPr txBox="1">
              <a:spLocks noChangeArrowheads="1"/>
            </p:cNvSpPr>
            <p:nvPr/>
          </p:nvSpPr>
          <p:spPr bwMode="auto">
            <a:xfrm>
              <a:off x="1675" y="1292"/>
              <a:ext cx="911" cy="472"/>
            </a:xfrm>
            <a:prstGeom prst="rect">
              <a:avLst/>
            </a:prstGeom>
            <a:solidFill>
              <a:schemeClr val="bg1"/>
            </a:solidFill>
            <a:ln w="12700">
              <a:solidFill>
                <a:srgbClr val="000000"/>
              </a:solidFill>
              <a:miter lim="800000"/>
              <a:headEnd type="none" w="sm" len="sm"/>
              <a:tailEnd type="none" w="sm" len="sm"/>
            </a:ln>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200" dirty="0">
                  <a:latin typeface="Times New Roman" pitchFamily="18" charset="0"/>
                </a:rPr>
                <a:t>Requirements</a:t>
              </a:r>
            </a:p>
            <a:p>
              <a:pPr algn="ctr">
                <a:spcBef>
                  <a:spcPct val="0"/>
                </a:spcBef>
                <a:buClrTx/>
                <a:buSzTx/>
                <a:buFontTx/>
                <a:buNone/>
              </a:pPr>
              <a:r>
                <a:rPr lang="en-US" altLang="en-US" sz="2200" dirty="0">
                  <a:latin typeface="Times New Roman" pitchFamily="18" charset="0"/>
                </a:rPr>
                <a:t>Description</a:t>
              </a:r>
            </a:p>
          </p:txBody>
        </p:sp>
        <p:sp>
          <p:nvSpPr>
            <p:cNvPr id="10" name="Text Box 10"/>
            <p:cNvSpPr txBox="1">
              <a:spLocks noChangeArrowheads="1"/>
            </p:cNvSpPr>
            <p:nvPr/>
          </p:nvSpPr>
          <p:spPr bwMode="auto">
            <a:xfrm>
              <a:off x="2230" y="2178"/>
              <a:ext cx="1091" cy="264"/>
            </a:xfrm>
            <a:prstGeom prst="rect">
              <a:avLst/>
            </a:prstGeom>
            <a:solidFill>
              <a:schemeClr val="bg1"/>
            </a:solidFill>
            <a:ln w="12700">
              <a:solidFill>
                <a:srgbClr val="000000"/>
              </a:solidFill>
              <a:miter lim="800000"/>
              <a:headEnd type="none" w="sm" len="sm"/>
              <a:tailEnd type="none" w="sm" len="sm"/>
            </a:ln>
          </p:spPr>
          <p:txBody>
            <a:bodyPr wrap="squar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2200" dirty="0">
                  <a:latin typeface="Times New Roman" pitchFamily="18" charset="0"/>
                </a:rPr>
                <a:t>Specification</a:t>
              </a:r>
            </a:p>
          </p:txBody>
        </p:sp>
        <p:sp>
          <p:nvSpPr>
            <p:cNvPr id="11" name="Text Box 11"/>
            <p:cNvSpPr txBox="1">
              <a:spLocks noChangeArrowheads="1"/>
            </p:cNvSpPr>
            <p:nvPr/>
          </p:nvSpPr>
          <p:spPr bwMode="auto">
            <a:xfrm>
              <a:off x="3039" y="2883"/>
              <a:ext cx="850" cy="264"/>
            </a:xfrm>
            <a:prstGeom prst="rect">
              <a:avLst/>
            </a:prstGeom>
            <a:solidFill>
              <a:schemeClr val="bg1"/>
            </a:solidFill>
            <a:ln w="12700">
              <a:solidFill>
                <a:srgbClr val="000000"/>
              </a:solidFill>
              <a:miter lim="800000"/>
              <a:headEnd type="none" w="sm" len="sm"/>
              <a:tailEnd type="none" w="sm" len="sm"/>
            </a:ln>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2200" dirty="0">
                  <a:latin typeface="Times New Roman" pitchFamily="18" charset="0"/>
                </a:rPr>
                <a:t>Design Docs</a:t>
              </a:r>
            </a:p>
          </p:txBody>
        </p:sp>
        <p:sp>
          <p:nvSpPr>
            <p:cNvPr id="18" name="Text Box 18"/>
            <p:cNvSpPr txBox="1">
              <a:spLocks noChangeArrowheads="1"/>
            </p:cNvSpPr>
            <p:nvPr/>
          </p:nvSpPr>
          <p:spPr bwMode="auto">
            <a:xfrm>
              <a:off x="3615" y="3618"/>
              <a:ext cx="553" cy="264"/>
            </a:xfrm>
            <a:prstGeom prst="rect">
              <a:avLst/>
            </a:prstGeom>
            <a:solidFill>
              <a:schemeClr val="bg1"/>
            </a:solidFill>
            <a:ln w="12700">
              <a:solidFill>
                <a:srgbClr val="000000"/>
              </a:solidFill>
              <a:miter lim="800000"/>
              <a:headEnd type="none" w="sm" len="sm"/>
              <a:tailEnd type="none" w="sm" len="sm"/>
            </a:ln>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2200" dirty="0">
                  <a:latin typeface="Times New Roman" pitchFamily="18" charset="0"/>
                </a:rPr>
                <a:t>Product</a:t>
              </a:r>
            </a:p>
          </p:txBody>
        </p:sp>
      </p:grpSp>
      <p:sp>
        <p:nvSpPr>
          <p:cNvPr id="20" name="Title 19"/>
          <p:cNvSpPr>
            <a:spLocks noGrp="1"/>
          </p:cNvSpPr>
          <p:nvPr>
            <p:ph type="title"/>
          </p:nvPr>
        </p:nvSpPr>
        <p:spPr>
          <a:xfrm>
            <a:off x="685800" y="232407"/>
            <a:ext cx="8229600" cy="1143000"/>
          </a:xfrm>
        </p:spPr>
        <p:txBody>
          <a:bodyPr>
            <a:noAutofit/>
          </a:bodyPr>
          <a:lstStyle/>
          <a:p>
            <a:pPr algn="ctr"/>
            <a:r>
              <a:rPr lang="en-US" sz="3600" dirty="0">
                <a:latin typeface="Garamond" panose="02020404030301010803" pitchFamily="18" charset="0"/>
              </a:rPr>
              <a:t>Software Lifecycle Models</a:t>
            </a:r>
            <a:br>
              <a:rPr lang="en-US" sz="3600" dirty="0">
                <a:latin typeface="Garamond" panose="02020404030301010803" pitchFamily="18" charset="0"/>
              </a:rPr>
            </a:br>
            <a:endParaRPr lang="en-US" sz="3600" b="1" dirty="0">
              <a:latin typeface="Garamond" panose="02020404030301010803" pitchFamily="18" charset="0"/>
            </a:endParaRPr>
          </a:p>
        </p:txBody>
      </p:sp>
      <p:sp>
        <p:nvSpPr>
          <p:cNvPr id="12" name="Slide Number Placeholder 11">
            <a:extLst>
              <a:ext uri="{FF2B5EF4-FFF2-40B4-BE49-F238E27FC236}">
                <a16:creationId xmlns:a16="http://schemas.microsoft.com/office/drawing/2014/main" id="{18CDE3F2-38C7-1F40-80B8-A893B458F83B}"/>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25</a:t>
            </a:fld>
            <a:endParaRPr lang="en-US"/>
          </a:p>
        </p:txBody>
      </p:sp>
      <p:sp>
        <p:nvSpPr>
          <p:cNvPr id="21" name="Right Arrow 20"/>
          <p:cNvSpPr/>
          <p:nvPr/>
        </p:nvSpPr>
        <p:spPr>
          <a:xfrm>
            <a:off x="2857857" y="1976240"/>
            <a:ext cx="640939" cy="385963"/>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3568502" y="2755301"/>
            <a:ext cx="393899" cy="387851"/>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163981" y="3290304"/>
            <a:ext cx="553107" cy="367299"/>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5019822" y="3814466"/>
            <a:ext cx="390379" cy="487695"/>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5644337" y="4506010"/>
            <a:ext cx="639667" cy="359223"/>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435026" y="4942262"/>
            <a:ext cx="390676" cy="482087"/>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6763628" y="5646890"/>
            <a:ext cx="627775" cy="407203"/>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EE487D6-7E8F-D749-94EB-6CFF853FF786}"/>
              </a:ext>
            </a:extLst>
          </p:cNvPr>
          <p:cNvSpPr txBox="1"/>
          <p:nvPr/>
        </p:nvSpPr>
        <p:spPr>
          <a:xfrm>
            <a:off x="2564719" y="6211669"/>
            <a:ext cx="2667000" cy="646331"/>
          </a:xfrm>
          <a:prstGeom prst="rect">
            <a:avLst/>
          </a:prstGeom>
          <a:noFill/>
        </p:spPr>
        <p:txBody>
          <a:bodyPr wrap="square" rtlCol="0">
            <a:spAutoFit/>
          </a:bodyPr>
          <a:lstStyle/>
          <a:p>
            <a:pPr algn="ctr"/>
            <a:r>
              <a:rPr lang="en-US" dirty="0">
                <a:latin typeface="Garamond" panose="02020404030301010803" pitchFamily="18" charset="0"/>
              </a:rPr>
              <a:t>Fig 8</a:t>
            </a:r>
          </a:p>
          <a:p>
            <a:pPr algn="ctr"/>
            <a:endParaRPr lang="en-US" dirty="0">
              <a:latin typeface="Garamond" panose="02020404030301010803" pitchFamily="18" charset="0"/>
            </a:endParaRPr>
          </a:p>
        </p:txBody>
      </p:sp>
    </p:spTree>
    <p:extLst>
      <p:ext uri="{BB962C8B-B14F-4D97-AF65-F5344CB8AC3E}">
        <p14:creationId xmlns:p14="http://schemas.microsoft.com/office/powerpoint/2010/main" val="345946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8201" y="518319"/>
            <a:ext cx="79375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3" name="Rectangle 3"/>
          <p:cNvSpPr txBox="1">
            <a:spLocks noChangeArrowheads="1"/>
          </p:cNvSpPr>
          <p:nvPr/>
        </p:nvSpPr>
        <p:spPr>
          <a:xfrm>
            <a:off x="457200" y="2057399"/>
            <a:ext cx="8153400" cy="4062773"/>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defRPr/>
            </a:pPr>
            <a:endParaRPr lang="en-US" sz="2400" dirty="0"/>
          </a:p>
        </p:txBody>
      </p:sp>
      <p:sp>
        <p:nvSpPr>
          <p:cNvPr id="4" name="Title 3"/>
          <p:cNvSpPr>
            <a:spLocks noGrp="1"/>
          </p:cNvSpPr>
          <p:nvPr>
            <p:ph type="title"/>
          </p:nvPr>
        </p:nvSpPr>
        <p:spPr/>
        <p:txBody>
          <a:bodyPr>
            <a:noAutofit/>
          </a:bodyPr>
          <a:lstStyle/>
          <a:p>
            <a:pPr algn="ctr"/>
            <a:br>
              <a:rPr lang="en-US" sz="4000" b="1" dirty="0">
                <a:latin typeface="Garamond" panose="02020404030301010803" pitchFamily="18" charset="0"/>
              </a:rPr>
            </a:br>
            <a:r>
              <a:rPr lang="en-US" sz="4000" b="1" dirty="0">
                <a:latin typeface="Garamond" panose="02020404030301010803" pitchFamily="18" charset="0"/>
              </a:rPr>
              <a:t>Drawbacks of Waterfall Model</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7" name="Content Placeholder 6">
            <a:extLst>
              <a:ext uri="{FF2B5EF4-FFF2-40B4-BE49-F238E27FC236}">
                <a16:creationId xmlns:a16="http://schemas.microsoft.com/office/drawing/2014/main" id="{5862E839-1747-C24E-A6F5-D1EEF4DC7DC4}"/>
              </a:ext>
            </a:extLst>
          </p:cNvPr>
          <p:cNvSpPr>
            <a:spLocks noGrp="1"/>
          </p:cNvSpPr>
          <p:nvPr>
            <p:ph idx="1"/>
          </p:nvPr>
        </p:nvSpPr>
        <p:spPr>
          <a:xfrm>
            <a:off x="297810" y="2250973"/>
            <a:ext cx="8229600" cy="3869199"/>
          </a:xfrm>
        </p:spPr>
        <p:txBody>
          <a:bodyPr/>
          <a:lstStyle/>
          <a:p>
            <a:pPr>
              <a:buClr>
                <a:schemeClr val="accent3">
                  <a:lumMod val="50000"/>
                </a:schemeClr>
              </a:buClr>
              <a:defRPr/>
            </a:pPr>
            <a:r>
              <a:rPr lang="en-US" sz="2400" b="1" dirty="0">
                <a:latin typeface="Garamond" panose="02020404030301010803" pitchFamily="18" charset="0"/>
              </a:rPr>
              <a:t> Document-driven model</a:t>
            </a:r>
          </a:p>
          <a:p>
            <a:pPr lvl="1">
              <a:buClr>
                <a:schemeClr val="accent3">
                  <a:lumMod val="50000"/>
                </a:schemeClr>
              </a:buClr>
              <a:defRPr/>
            </a:pPr>
            <a:r>
              <a:rPr lang="en-US" sz="2400" dirty="0">
                <a:latin typeface="Garamond" panose="02020404030301010803" pitchFamily="18" charset="0"/>
              </a:rPr>
              <a:t>Customers cannot understand them …</a:t>
            </a:r>
          </a:p>
          <a:p>
            <a:pPr lvl="2">
              <a:buClr>
                <a:schemeClr val="accent3">
                  <a:lumMod val="50000"/>
                </a:schemeClr>
              </a:buClr>
              <a:buFont typeface="Wingdings" panose="05000000000000000000" pitchFamily="2" charset="2"/>
              <a:buChar char="ü"/>
              <a:defRPr/>
            </a:pPr>
            <a:r>
              <a:rPr lang="en-US" dirty="0">
                <a:latin typeface="Garamond" panose="02020404030301010803" pitchFamily="18" charset="0"/>
              </a:rPr>
              <a:t>Imagine an architect just showing you a textual spec!</a:t>
            </a:r>
          </a:p>
          <a:p>
            <a:pPr lvl="1">
              <a:buClr>
                <a:schemeClr val="accent3">
                  <a:lumMod val="50000"/>
                </a:schemeClr>
              </a:buClr>
              <a:defRPr/>
            </a:pPr>
            <a:endParaRPr lang="en-US" sz="2400" dirty="0">
              <a:latin typeface="Garamond" panose="02020404030301010803" pitchFamily="18" charset="0"/>
            </a:endParaRPr>
          </a:p>
          <a:p>
            <a:pPr lvl="1">
              <a:buClr>
                <a:schemeClr val="accent3">
                  <a:lumMod val="50000"/>
                </a:schemeClr>
              </a:buClr>
              <a:defRPr/>
            </a:pPr>
            <a:r>
              <a:rPr lang="en-US" sz="2400" dirty="0">
                <a:latin typeface="Garamond" panose="02020404030301010803" pitchFamily="18" charset="0"/>
              </a:rPr>
              <a:t>First time client sees a working product is after it has been coded. Problems here?</a:t>
            </a:r>
          </a:p>
          <a:p>
            <a:pPr lvl="2">
              <a:buClr>
                <a:schemeClr val="accent3">
                  <a:lumMod val="50000"/>
                </a:schemeClr>
              </a:buClr>
              <a:buFont typeface="Wingdings" panose="05000000000000000000" pitchFamily="2" charset="2"/>
              <a:buChar char="ü"/>
              <a:defRPr/>
            </a:pPr>
            <a:r>
              <a:rPr lang="en-US" dirty="0">
                <a:latin typeface="Garamond" panose="02020404030301010803" pitchFamily="18" charset="0"/>
              </a:rPr>
              <a:t>Leads to products that don’t meet customers needs</a:t>
            </a:r>
          </a:p>
          <a:p>
            <a:endParaRPr lang="en-US"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47F3CBB5-9906-A241-82B7-F8E736E055C6}"/>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26</a:t>
            </a:fld>
            <a:endParaRPr lang="en-US"/>
          </a:p>
        </p:txBody>
      </p:sp>
    </p:spTree>
    <p:extLst>
      <p:ext uri="{BB962C8B-B14F-4D97-AF65-F5344CB8AC3E}">
        <p14:creationId xmlns:p14="http://schemas.microsoft.com/office/powerpoint/2010/main" val="42403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8201" y="518319"/>
            <a:ext cx="7937500" cy="5334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3" name="Rectangle 3"/>
          <p:cNvSpPr txBox="1">
            <a:spLocks noChangeArrowheads="1"/>
          </p:cNvSpPr>
          <p:nvPr/>
        </p:nvSpPr>
        <p:spPr>
          <a:xfrm>
            <a:off x="457200" y="2285999"/>
            <a:ext cx="8153400" cy="3834173"/>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defRPr/>
            </a:pPr>
            <a:endParaRPr lang="en-US" sz="2400" dirty="0"/>
          </a:p>
        </p:txBody>
      </p:sp>
      <p:sp>
        <p:nvSpPr>
          <p:cNvPr id="4" name="Title 3"/>
          <p:cNvSpPr>
            <a:spLocks noGrp="1"/>
          </p:cNvSpPr>
          <p:nvPr>
            <p:ph type="title"/>
          </p:nvPr>
        </p:nvSpPr>
        <p:spPr/>
        <p:txBody>
          <a:bodyPr>
            <a:noAutofit/>
          </a:bodyPr>
          <a:lstStyle/>
          <a:p>
            <a:br>
              <a:rPr lang="en-US" sz="4000" b="1" dirty="0">
                <a:latin typeface="Garamond" panose="02020404030301010803" pitchFamily="18" charset="0"/>
              </a:rPr>
            </a:br>
            <a:r>
              <a:rPr lang="en-US" sz="4000" b="1" dirty="0">
                <a:latin typeface="Garamond" panose="02020404030301010803" pitchFamily="18" charset="0"/>
              </a:rPr>
              <a:t>Drawbacks of Waterfall Model</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7" name="Content Placeholder 6">
            <a:extLst>
              <a:ext uri="{FF2B5EF4-FFF2-40B4-BE49-F238E27FC236}">
                <a16:creationId xmlns:a16="http://schemas.microsoft.com/office/drawing/2014/main" id="{3A7F4D4E-3EC0-074A-AB79-3602038E105F}"/>
              </a:ext>
            </a:extLst>
          </p:cNvPr>
          <p:cNvSpPr>
            <a:spLocks noGrp="1"/>
          </p:cNvSpPr>
          <p:nvPr>
            <p:ph idx="1"/>
          </p:nvPr>
        </p:nvSpPr>
        <p:spPr>
          <a:xfrm>
            <a:off x="701998" y="2250974"/>
            <a:ext cx="7740003" cy="3403378"/>
          </a:xfrm>
        </p:spPr>
        <p:txBody>
          <a:bodyPr/>
          <a:lstStyle/>
          <a:p>
            <a:pPr>
              <a:buClr>
                <a:schemeClr val="accent3">
                  <a:lumMod val="50000"/>
                </a:schemeClr>
              </a:buClr>
              <a:defRPr/>
            </a:pPr>
            <a:r>
              <a:rPr lang="en-US" sz="2400" b="1" dirty="0">
                <a:latin typeface="Garamond" panose="02020404030301010803" pitchFamily="18" charset="0"/>
              </a:rPr>
              <a:t> Assumes feasibility before implementation</a:t>
            </a:r>
          </a:p>
          <a:p>
            <a:pPr lvl="2">
              <a:buClr>
                <a:schemeClr val="accent3">
                  <a:lumMod val="50000"/>
                </a:schemeClr>
              </a:buClr>
              <a:buFont typeface="Wingdings" panose="05000000000000000000" pitchFamily="2" charset="2"/>
              <a:buChar char="ü"/>
              <a:defRPr/>
            </a:pPr>
            <a:r>
              <a:rPr lang="en-US" dirty="0">
                <a:latin typeface="Garamond" panose="02020404030301010803" pitchFamily="18" charset="0"/>
              </a:rPr>
              <a:t>Re-design is problematic</a:t>
            </a:r>
          </a:p>
          <a:p>
            <a:pPr>
              <a:buClr>
                <a:schemeClr val="accent3">
                  <a:lumMod val="50000"/>
                </a:schemeClr>
              </a:buClr>
              <a:defRPr/>
            </a:pPr>
            <a:endParaRPr lang="en-US" sz="2400" b="1" dirty="0">
              <a:latin typeface="Garamond" panose="02020404030301010803" pitchFamily="18" charset="0"/>
            </a:endParaRPr>
          </a:p>
          <a:p>
            <a:pPr>
              <a:buClr>
                <a:schemeClr val="accent3">
                  <a:lumMod val="50000"/>
                </a:schemeClr>
              </a:buClr>
              <a:defRPr/>
            </a:pPr>
            <a:r>
              <a:rPr lang="en-US" sz="2400" b="1" dirty="0">
                <a:latin typeface="Garamond" panose="02020404030301010803" pitchFamily="18" charset="0"/>
              </a:rPr>
              <a:t>Works best when you know what you’re doing</a:t>
            </a:r>
          </a:p>
          <a:p>
            <a:pPr lvl="2">
              <a:buClr>
                <a:schemeClr val="accent3">
                  <a:lumMod val="50000"/>
                </a:schemeClr>
              </a:buClr>
              <a:buFont typeface="Wingdings" panose="05000000000000000000" pitchFamily="2" charset="2"/>
              <a:buChar char="ü"/>
              <a:defRPr/>
            </a:pPr>
            <a:r>
              <a:rPr lang="en-US" dirty="0">
                <a:latin typeface="Garamond" panose="02020404030301010803" pitchFamily="18" charset="0"/>
              </a:rPr>
              <a:t>When requirements are stable &amp; problem is well-known</a:t>
            </a:r>
          </a:p>
          <a:p>
            <a:endParaRPr lang="en-US"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48894640-0848-2A46-8D94-27DAF660CC1A}"/>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27</a:t>
            </a:fld>
            <a:endParaRPr lang="en-US"/>
          </a:p>
        </p:txBody>
      </p:sp>
    </p:spTree>
    <p:extLst>
      <p:ext uri="{BB962C8B-B14F-4D97-AF65-F5344CB8AC3E}">
        <p14:creationId xmlns:p14="http://schemas.microsoft.com/office/powerpoint/2010/main" val="73123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br>
              <a:rPr lang="en-US" sz="4000" b="1" dirty="0">
                <a:latin typeface="Garamond" panose="02020404030301010803" pitchFamily="18" charset="0"/>
              </a:rPr>
            </a:br>
            <a:r>
              <a:rPr lang="en-US" sz="4000" b="1" dirty="0">
                <a:latin typeface="Garamond" panose="02020404030301010803" pitchFamily="18" charset="0"/>
              </a:rPr>
              <a:t>V Model</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6" name="Content Placeholder 5">
            <a:extLst>
              <a:ext uri="{FF2B5EF4-FFF2-40B4-BE49-F238E27FC236}">
                <a16:creationId xmlns:a16="http://schemas.microsoft.com/office/drawing/2014/main" id="{75B79843-305B-B04F-A3ED-2976AC5DA700}"/>
              </a:ext>
            </a:extLst>
          </p:cNvPr>
          <p:cNvSpPr>
            <a:spLocks noGrp="1"/>
          </p:cNvSpPr>
          <p:nvPr>
            <p:ph idx="1"/>
          </p:nvPr>
        </p:nvSpPr>
        <p:spPr>
          <a:xfrm>
            <a:off x="381000" y="2213818"/>
            <a:ext cx="8229600" cy="3869199"/>
          </a:xfrm>
        </p:spPr>
        <p:txBody>
          <a:bodyPr>
            <a:normAutofit/>
          </a:bodyPr>
          <a:lstStyle/>
          <a:p>
            <a:pPr>
              <a:buClr>
                <a:schemeClr val="tx2"/>
              </a:buClr>
              <a:buFont typeface="Arial" panose="020B0604020202020204" pitchFamily="34" charset="0"/>
              <a:buChar char="•"/>
            </a:pPr>
            <a:r>
              <a:rPr lang="en-US" sz="2400" dirty="0">
                <a:latin typeface="Garamond" panose="02020404030301010803" pitchFamily="18" charset="0"/>
              </a:rPr>
              <a:t>In software development, the V-model</a:t>
            </a:r>
            <a:r>
              <a:rPr lang="en-US" sz="2400" baseline="30000" dirty="0">
                <a:latin typeface="Garamond" panose="02020404030301010803" pitchFamily="18" charset="0"/>
              </a:rPr>
              <a:t> </a:t>
            </a:r>
            <a:r>
              <a:rPr lang="en-US" sz="2400" dirty="0">
                <a:latin typeface="Garamond" panose="02020404030301010803" pitchFamily="18" charset="0"/>
              </a:rPr>
              <a:t>represents a development process that may be considered an </a:t>
            </a:r>
            <a:r>
              <a:rPr lang="en-US" sz="2400" b="1" dirty="0">
                <a:latin typeface="Garamond" panose="02020404030301010803" pitchFamily="18" charset="0"/>
              </a:rPr>
              <a:t>extension of the waterfall model</a:t>
            </a:r>
            <a:r>
              <a:rPr lang="en-US" sz="2400" dirty="0">
                <a:latin typeface="Garamond" panose="02020404030301010803" pitchFamily="18" charset="0"/>
              </a:rPr>
              <a:t>.</a:t>
            </a:r>
          </a:p>
          <a:p>
            <a:pPr>
              <a:buClr>
                <a:schemeClr val="tx2"/>
              </a:buClr>
              <a:buFont typeface="Arial" panose="020B0604020202020204" pitchFamily="34" charset="0"/>
              <a:buChar char="•"/>
            </a:pPr>
            <a:endParaRPr lang="en-US" sz="2400" dirty="0">
              <a:latin typeface="Garamond" panose="02020404030301010803" pitchFamily="18" charset="0"/>
            </a:endParaRPr>
          </a:p>
          <a:p>
            <a:pPr>
              <a:buClr>
                <a:schemeClr val="tx2"/>
              </a:buClr>
              <a:buFont typeface="Arial" panose="020B0604020202020204" pitchFamily="34" charset="0"/>
              <a:buChar char="•"/>
            </a:pPr>
            <a:r>
              <a:rPr lang="en-US" sz="2400" dirty="0">
                <a:latin typeface="Garamond" panose="02020404030301010803" pitchFamily="18" charset="0"/>
              </a:rPr>
              <a:t> Instead of moving down in a linear way, the process steps are </a:t>
            </a:r>
            <a:r>
              <a:rPr lang="en-US" sz="2400" b="1" dirty="0">
                <a:latin typeface="Garamond" panose="02020404030301010803" pitchFamily="18" charset="0"/>
              </a:rPr>
              <a:t>bent upwards after the coding phase</a:t>
            </a:r>
            <a:r>
              <a:rPr lang="en-US" sz="2400" dirty="0">
                <a:latin typeface="Garamond" panose="02020404030301010803" pitchFamily="18" charset="0"/>
              </a:rPr>
              <a:t>, to form the typical V shape. </a:t>
            </a:r>
          </a:p>
          <a:p>
            <a:endParaRPr lang="en-US" sz="2400"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771475A6-244F-1348-A35D-E327B674AA58}"/>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28</a:t>
            </a:fld>
            <a:endParaRPr lang="en-US"/>
          </a:p>
        </p:txBody>
      </p:sp>
    </p:spTree>
    <p:extLst>
      <p:ext uri="{BB962C8B-B14F-4D97-AF65-F5344CB8AC3E}">
        <p14:creationId xmlns:p14="http://schemas.microsoft.com/office/powerpoint/2010/main" val="246269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br>
              <a:rPr lang="en-US" sz="4000" b="1" dirty="0">
                <a:latin typeface="Garamond" panose="02020404030301010803" pitchFamily="18" charset="0"/>
              </a:rPr>
            </a:br>
            <a:r>
              <a:rPr lang="en-US" sz="4000" b="1" dirty="0">
                <a:latin typeface="Garamond" panose="02020404030301010803" pitchFamily="18" charset="0"/>
              </a:rPr>
              <a:t>V Model</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5" name="Content Placeholder 4">
            <a:extLst>
              <a:ext uri="{FF2B5EF4-FFF2-40B4-BE49-F238E27FC236}">
                <a16:creationId xmlns:a16="http://schemas.microsoft.com/office/drawing/2014/main" id="{DF26F908-23DB-D548-A567-900002669C7C}"/>
              </a:ext>
            </a:extLst>
          </p:cNvPr>
          <p:cNvSpPr>
            <a:spLocks noGrp="1"/>
          </p:cNvSpPr>
          <p:nvPr>
            <p:ph idx="1"/>
          </p:nvPr>
        </p:nvSpPr>
        <p:spPr>
          <a:xfrm>
            <a:off x="392535" y="2042269"/>
            <a:ext cx="8229600" cy="3869199"/>
          </a:xfrm>
        </p:spPr>
        <p:txBody>
          <a:bodyPr>
            <a:normAutofit/>
          </a:bodyPr>
          <a:lstStyle/>
          <a:p>
            <a:pPr>
              <a:buClr>
                <a:schemeClr val="tx2"/>
              </a:buClr>
              <a:buFont typeface="Arial" panose="020B0604020202020204" pitchFamily="34" charset="0"/>
              <a:buChar char="•"/>
            </a:pPr>
            <a:r>
              <a:rPr lang="en-US" sz="2400" dirty="0">
                <a:latin typeface="Garamond" panose="02020404030301010803" pitchFamily="18" charset="0"/>
              </a:rPr>
              <a:t>The V-Model demonstrates the relationships between each phase of the development life cycle and its associated phase of testing. </a:t>
            </a:r>
          </a:p>
          <a:p>
            <a:pPr marL="0" indent="0">
              <a:buClr>
                <a:schemeClr val="tx2"/>
              </a:buClr>
              <a:buNone/>
            </a:pPr>
            <a:endParaRPr lang="en-US" sz="2400" dirty="0">
              <a:latin typeface="Garamond" panose="02020404030301010803" pitchFamily="18" charset="0"/>
            </a:endParaRPr>
          </a:p>
          <a:p>
            <a:pPr>
              <a:buClr>
                <a:schemeClr val="tx2"/>
              </a:buClr>
              <a:buFont typeface="Arial" panose="020B0604020202020204" pitchFamily="34" charset="0"/>
              <a:buChar char="•"/>
            </a:pPr>
            <a:r>
              <a:rPr lang="en-US" sz="2400" dirty="0">
                <a:latin typeface="Garamond" panose="02020404030301010803" pitchFamily="18" charset="0"/>
              </a:rPr>
              <a:t>The horizontal and vertical axes represents time or project completeness (left-to-right) and level of abstraction (coarsest-grain abstraction uppermost), respectively.</a:t>
            </a:r>
          </a:p>
          <a:p>
            <a:endParaRPr lang="en-US" sz="2400" dirty="0">
              <a:latin typeface="Garamond" panose="02020404030301010803" pitchFamily="18" charset="0"/>
            </a:endParaRPr>
          </a:p>
        </p:txBody>
      </p:sp>
      <p:sp>
        <p:nvSpPr>
          <p:cNvPr id="2" name="Slide Number Placeholder 1">
            <a:extLst>
              <a:ext uri="{FF2B5EF4-FFF2-40B4-BE49-F238E27FC236}">
                <a16:creationId xmlns:a16="http://schemas.microsoft.com/office/drawing/2014/main" id="{D38DA0F3-E87C-A846-B70B-1A7ECD274818}"/>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29</a:t>
            </a:fld>
            <a:endParaRPr lang="en-US"/>
          </a:p>
        </p:txBody>
      </p:sp>
    </p:spTree>
    <p:extLst>
      <p:ext uri="{BB962C8B-B14F-4D97-AF65-F5344CB8AC3E}">
        <p14:creationId xmlns:p14="http://schemas.microsoft.com/office/powerpoint/2010/main" val="383763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Garamond" panose="02020404030301010803" pitchFamily="18" charset="0"/>
              </a:rPr>
              <a:t>Characteristics of Software</a:t>
            </a:r>
          </a:p>
        </p:txBody>
      </p:sp>
      <p:sp>
        <p:nvSpPr>
          <p:cNvPr id="3" name="Content Placeholder 2"/>
          <p:cNvSpPr>
            <a:spLocks noGrp="1"/>
          </p:cNvSpPr>
          <p:nvPr>
            <p:ph idx="1"/>
          </p:nvPr>
        </p:nvSpPr>
        <p:spPr>
          <a:xfrm>
            <a:off x="1343608" y="2603136"/>
            <a:ext cx="6951306" cy="2357761"/>
          </a:xfrm>
        </p:spPr>
        <p:txBody>
          <a:bodyPr wrap="square">
            <a:spAutoFit/>
          </a:bodyPr>
          <a:lstStyle/>
          <a:p>
            <a:pPr algn="just">
              <a:lnSpc>
                <a:spcPct val="200000"/>
              </a:lnSpc>
              <a:buClr>
                <a:schemeClr val="tx2"/>
              </a:buClr>
              <a:defRPr/>
            </a:pPr>
            <a:r>
              <a:rPr lang="en-US" sz="2400" dirty="0">
                <a:latin typeface="Garamond" panose="02020404030301010803" pitchFamily="18" charset="0"/>
              </a:rPr>
              <a:t>A software is </a:t>
            </a:r>
            <a:r>
              <a:rPr lang="en-US" sz="2400" b="1" dirty="0">
                <a:latin typeface="Garamond" panose="02020404030301010803" pitchFamily="18" charset="0"/>
              </a:rPr>
              <a:t>engineered or developed</a:t>
            </a:r>
            <a:r>
              <a:rPr lang="en-US" sz="2400" dirty="0">
                <a:latin typeface="Garamond" panose="02020404030301010803" pitchFamily="18" charset="0"/>
              </a:rPr>
              <a:t>.</a:t>
            </a:r>
          </a:p>
          <a:p>
            <a:pPr algn="just">
              <a:lnSpc>
                <a:spcPct val="200000"/>
              </a:lnSpc>
              <a:buClr>
                <a:schemeClr val="tx2"/>
              </a:buClr>
              <a:defRPr/>
            </a:pPr>
            <a:r>
              <a:rPr lang="en-US" sz="2400" dirty="0">
                <a:latin typeface="Garamond" panose="02020404030301010803" pitchFamily="18" charset="0"/>
              </a:rPr>
              <a:t>A software does not wear out, but it </a:t>
            </a:r>
            <a:r>
              <a:rPr lang="en-US" sz="2400" b="1" dirty="0">
                <a:latin typeface="Garamond" panose="02020404030301010803" pitchFamily="18" charset="0"/>
              </a:rPr>
              <a:t>deteriorates</a:t>
            </a:r>
            <a:r>
              <a:rPr lang="en-US" sz="2400" dirty="0">
                <a:latin typeface="Garamond" panose="02020404030301010803" pitchFamily="18" charset="0"/>
              </a:rPr>
              <a:t>.</a:t>
            </a:r>
          </a:p>
          <a:p>
            <a:pPr algn="just">
              <a:lnSpc>
                <a:spcPct val="200000"/>
              </a:lnSpc>
              <a:buClr>
                <a:schemeClr val="tx2"/>
              </a:buClr>
              <a:defRPr/>
            </a:pPr>
            <a:r>
              <a:rPr lang="en-US" sz="2400" dirty="0">
                <a:latin typeface="Garamond" panose="02020404030301010803" pitchFamily="18" charset="0"/>
              </a:rPr>
              <a:t>A software is still mostly </a:t>
            </a:r>
            <a:r>
              <a:rPr lang="en-US" sz="2400" b="1" dirty="0">
                <a:latin typeface="Garamond" panose="02020404030301010803" pitchFamily="18" charset="0"/>
              </a:rPr>
              <a:t>custom built</a:t>
            </a:r>
            <a:r>
              <a:rPr lang="en-US" sz="2400" dirty="0">
                <a:latin typeface="Garamond" panose="02020404030301010803" pitchFamily="18" charset="0"/>
              </a:rPr>
              <a:t>.</a:t>
            </a:r>
          </a:p>
        </p:txBody>
      </p:sp>
    </p:spTree>
    <p:extLst>
      <p:ext uri="{BB962C8B-B14F-4D97-AF65-F5344CB8AC3E}">
        <p14:creationId xmlns:p14="http://schemas.microsoft.com/office/powerpoint/2010/main" val="250469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1333"/>
            <a:ext cx="8229600" cy="1143000"/>
          </a:xfrm>
        </p:spPr>
        <p:txBody>
          <a:bodyPr>
            <a:noAutofit/>
          </a:bodyPr>
          <a:lstStyle/>
          <a:p>
            <a:pPr algn="ctr">
              <a:lnSpc>
                <a:spcPct val="90000"/>
              </a:lnSpc>
            </a:pPr>
            <a:r>
              <a:rPr lang="en-US" sz="4000" b="1" dirty="0">
                <a:solidFill>
                  <a:schemeClr val="bg1"/>
                </a:solidFill>
                <a:latin typeface="Garamond" panose="02020404030301010803" pitchFamily="18" charset="0"/>
              </a:rPr>
              <a:t>Agile Model</a:t>
            </a:r>
          </a:p>
        </p:txBody>
      </p:sp>
      <p:sp>
        <p:nvSpPr>
          <p:cNvPr id="3" name="Content Placeholder 2"/>
          <p:cNvSpPr>
            <a:spLocks noGrp="1"/>
          </p:cNvSpPr>
          <p:nvPr>
            <p:ph idx="1"/>
          </p:nvPr>
        </p:nvSpPr>
        <p:spPr>
          <a:xfrm>
            <a:off x="457200" y="2103711"/>
            <a:ext cx="8686800" cy="4389437"/>
          </a:xfrm>
        </p:spPr>
        <p:txBody>
          <a:bodyPr/>
          <a:lstStyle/>
          <a:p>
            <a:pPr marL="0" indent="0">
              <a:buSzPct val="85000"/>
              <a:buNone/>
              <a:defRPr/>
            </a:pPr>
            <a:r>
              <a:rPr lang="en-US" sz="2400" dirty="0">
                <a:solidFill>
                  <a:srgbClr val="0B3D29"/>
                </a:solidFill>
                <a:latin typeface="Garamond" panose="02020404030301010803" pitchFamily="18" charset="0"/>
              </a:rPr>
              <a:t>Manifesto </a:t>
            </a:r>
          </a:p>
          <a:p>
            <a:pPr marL="0" indent="0">
              <a:buSzPct val="85000"/>
              <a:buNone/>
              <a:defRPr/>
            </a:pPr>
            <a:r>
              <a:rPr lang="en-US" sz="2400" dirty="0">
                <a:solidFill>
                  <a:srgbClr val="0B3D29"/>
                </a:solidFill>
                <a:latin typeface="Garamond" panose="02020404030301010803" pitchFamily="18" charset="0"/>
              </a:rPr>
              <a:t> </a:t>
            </a:r>
          </a:p>
          <a:p>
            <a:pPr>
              <a:lnSpc>
                <a:spcPct val="15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Individuals and interactions over processes and tools</a:t>
            </a:r>
          </a:p>
          <a:p>
            <a:pPr>
              <a:lnSpc>
                <a:spcPct val="15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Working software over comprehensive documentation</a:t>
            </a:r>
          </a:p>
          <a:p>
            <a:pPr>
              <a:lnSpc>
                <a:spcPct val="15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Customer collaboration over contract negotiation</a:t>
            </a:r>
          </a:p>
          <a:p>
            <a:pPr>
              <a:lnSpc>
                <a:spcPct val="15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Responding to change over following a plan</a:t>
            </a:r>
          </a:p>
          <a:p>
            <a:pPr marL="0" lvl="2" indent="0" eaLnBrk="0" hangingPunct="0">
              <a:lnSpc>
                <a:spcPct val="90000"/>
              </a:lnSpc>
              <a:spcBef>
                <a:spcPts val="600"/>
              </a:spcBef>
              <a:buClr>
                <a:srgbClr val="0BD0D9"/>
              </a:buClr>
              <a:buSzPct val="85000"/>
              <a:buNone/>
              <a:defRPr/>
            </a:pPr>
            <a:endParaRPr lang="en-US" sz="2400" dirty="0">
              <a:latin typeface="Times New Roman"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2DC7730-5124-DA4F-A67D-A08953A11BED}"/>
              </a:ext>
            </a:extLst>
          </p:cNvPr>
          <p:cNvSpPr>
            <a:spLocks noGrp="1"/>
          </p:cNvSpPr>
          <p:nvPr>
            <p:ph type="sldNum" sz="quarter" idx="4294967295"/>
          </p:nvPr>
        </p:nvSpPr>
        <p:spPr>
          <a:xfrm>
            <a:off x="7924800" y="6356354"/>
            <a:ext cx="762000" cy="365125"/>
          </a:xfrm>
          <a:prstGeom prst="rect">
            <a:avLst/>
          </a:prstGeom>
        </p:spPr>
        <p:txBody>
          <a:bodyPr/>
          <a:lstStyle/>
          <a:p>
            <a:fld id="{FCE39907-C54D-43A6-A690-6FA255B5F22D}" type="slidenum">
              <a:rPr lang="en-US" smtClean="0"/>
              <a:pPr/>
              <a:t>30</a:t>
            </a:fld>
            <a:endParaRPr lang="en-US" dirty="0"/>
          </a:p>
        </p:txBody>
      </p:sp>
    </p:spTree>
    <p:extLst>
      <p:ext uri="{BB962C8B-B14F-4D97-AF65-F5344CB8AC3E}">
        <p14:creationId xmlns:p14="http://schemas.microsoft.com/office/powerpoint/2010/main" val="182346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923"/>
            <a:ext cx="8229600" cy="1143000"/>
          </a:xfrm>
        </p:spPr>
        <p:txBody>
          <a:bodyPr>
            <a:normAutofit/>
          </a:bodyPr>
          <a:lstStyle/>
          <a:p>
            <a:pPr>
              <a:lnSpc>
                <a:spcPct val="90000"/>
              </a:lnSpc>
            </a:pPr>
            <a:r>
              <a:rPr lang="en-US" sz="4000" b="1" dirty="0">
                <a:solidFill>
                  <a:schemeClr val="bg1"/>
                </a:solidFill>
                <a:latin typeface="Garamond" panose="02020404030301010803" pitchFamily="18" charset="0"/>
              </a:rPr>
              <a:t>Agile Model : Principles</a:t>
            </a:r>
          </a:p>
        </p:txBody>
      </p:sp>
      <p:sp>
        <p:nvSpPr>
          <p:cNvPr id="3" name="Content Placeholder 2"/>
          <p:cNvSpPr>
            <a:spLocks noGrp="1"/>
          </p:cNvSpPr>
          <p:nvPr>
            <p:ph idx="1"/>
          </p:nvPr>
        </p:nvSpPr>
        <p:spPr>
          <a:xfrm>
            <a:off x="307910" y="2062065"/>
            <a:ext cx="8650785" cy="3996792"/>
          </a:xfrm>
        </p:spPr>
        <p:txBody>
          <a:bodyPr>
            <a:normAutofit fontScale="92500"/>
          </a:bodyPr>
          <a:lstStyle/>
          <a:p>
            <a:pPr>
              <a:lnSpc>
                <a:spcPct val="150000"/>
              </a:lnSpc>
              <a:buClr>
                <a:schemeClr val="accent3">
                  <a:lumMod val="50000"/>
                </a:schemeClr>
              </a:buClr>
              <a:buSzPct val="85000"/>
              <a:buFont typeface="Wingdings" panose="05000000000000000000" pitchFamily="2" charset="2"/>
              <a:buChar char="ü"/>
              <a:defRPr/>
            </a:pPr>
            <a:r>
              <a:rPr lang="en-US" sz="2200" dirty="0"/>
              <a:t> </a:t>
            </a:r>
            <a:r>
              <a:rPr lang="en-US" sz="2600" dirty="0">
                <a:solidFill>
                  <a:srgbClr val="0B3D29"/>
                </a:solidFill>
                <a:latin typeface="Garamond" panose="02020404030301010803" pitchFamily="18" charset="0"/>
              </a:rPr>
              <a:t>Satisfy customer through continuous delivery of valuable software. </a:t>
            </a:r>
          </a:p>
          <a:p>
            <a:pPr>
              <a:lnSpc>
                <a:spcPct val="150000"/>
              </a:lnSpc>
              <a:buClr>
                <a:schemeClr val="accent3">
                  <a:lumMod val="50000"/>
                </a:schemeClr>
              </a:buClr>
              <a:buSzPct val="85000"/>
              <a:buFont typeface="Wingdings" panose="05000000000000000000" pitchFamily="2" charset="2"/>
              <a:buChar char="ü"/>
              <a:defRPr/>
            </a:pPr>
            <a:r>
              <a:rPr lang="en-US" sz="2600" dirty="0">
                <a:solidFill>
                  <a:srgbClr val="0B3D29"/>
                </a:solidFill>
                <a:latin typeface="Garamond" panose="02020404030301010803" pitchFamily="18" charset="0"/>
              </a:rPr>
              <a:t> Welcome changing requirements, even late in development. </a:t>
            </a:r>
          </a:p>
          <a:p>
            <a:pPr>
              <a:lnSpc>
                <a:spcPct val="150000"/>
              </a:lnSpc>
              <a:buClr>
                <a:schemeClr val="accent3">
                  <a:lumMod val="50000"/>
                </a:schemeClr>
              </a:buClr>
              <a:buSzPct val="85000"/>
              <a:buFont typeface="Wingdings" panose="05000000000000000000" pitchFamily="2" charset="2"/>
              <a:buChar char="ü"/>
              <a:defRPr/>
            </a:pPr>
            <a:r>
              <a:rPr lang="en-US" sz="2600" dirty="0">
                <a:solidFill>
                  <a:srgbClr val="0B3D29"/>
                </a:solidFill>
                <a:latin typeface="Garamond" panose="02020404030301010803" pitchFamily="18" charset="0"/>
              </a:rPr>
              <a:t> Deliver working software frequently short sprints </a:t>
            </a:r>
          </a:p>
          <a:p>
            <a:pPr>
              <a:lnSpc>
                <a:spcPct val="150000"/>
              </a:lnSpc>
              <a:buClr>
                <a:schemeClr val="accent3">
                  <a:lumMod val="50000"/>
                </a:schemeClr>
              </a:buClr>
              <a:buSzPct val="85000"/>
              <a:buFont typeface="Wingdings" panose="05000000000000000000" pitchFamily="2" charset="2"/>
              <a:buChar char="ü"/>
              <a:defRPr/>
            </a:pPr>
            <a:r>
              <a:rPr lang="en-US" sz="2600" dirty="0">
                <a:solidFill>
                  <a:srgbClr val="0B3D29"/>
                </a:solidFill>
                <a:latin typeface="Garamond" panose="02020404030301010803" pitchFamily="18" charset="0"/>
              </a:rPr>
              <a:t>Business and IT work together.</a:t>
            </a:r>
          </a:p>
          <a:p>
            <a:pPr>
              <a:lnSpc>
                <a:spcPct val="150000"/>
              </a:lnSpc>
              <a:buClr>
                <a:schemeClr val="accent3">
                  <a:lumMod val="50000"/>
                </a:schemeClr>
              </a:buClr>
              <a:buSzPct val="85000"/>
              <a:buFont typeface="Wingdings" panose="05000000000000000000" pitchFamily="2" charset="2"/>
              <a:buChar char="ü"/>
              <a:defRPr/>
            </a:pPr>
            <a:r>
              <a:rPr lang="en-US" sz="2600" dirty="0">
                <a:solidFill>
                  <a:srgbClr val="0B3D29"/>
                </a:solidFill>
                <a:latin typeface="Garamond" panose="02020404030301010803" pitchFamily="18" charset="0"/>
              </a:rPr>
              <a:t> Trust and accountability </a:t>
            </a:r>
          </a:p>
          <a:p>
            <a:pPr>
              <a:lnSpc>
                <a:spcPct val="150000"/>
              </a:lnSpc>
              <a:buClr>
                <a:schemeClr val="accent3">
                  <a:lumMod val="50000"/>
                </a:schemeClr>
              </a:buClr>
              <a:buSzPct val="85000"/>
              <a:buFont typeface="Wingdings" panose="05000000000000000000" pitchFamily="2" charset="2"/>
              <a:buChar char="ü"/>
              <a:defRPr/>
            </a:pPr>
            <a:r>
              <a:rPr lang="en-US" sz="2600" dirty="0">
                <a:solidFill>
                  <a:srgbClr val="0B3D29"/>
                </a:solidFill>
                <a:latin typeface="Garamond" panose="02020404030301010803" pitchFamily="18" charset="0"/>
              </a:rPr>
              <a:t> Close and frequent communication - face–to–face conversation.</a:t>
            </a:r>
          </a:p>
        </p:txBody>
      </p:sp>
      <p:sp>
        <p:nvSpPr>
          <p:cNvPr id="5" name="Slide Number Placeholder 4">
            <a:extLst>
              <a:ext uri="{FF2B5EF4-FFF2-40B4-BE49-F238E27FC236}">
                <a16:creationId xmlns:a16="http://schemas.microsoft.com/office/drawing/2014/main" id="{C2DC7730-5124-DA4F-A67D-A08953A11BED}"/>
              </a:ext>
            </a:extLst>
          </p:cNvPr>
          <p:cNvSpPr>
            <a:spLocks noGrp="1"/>
          </p:cNvSpPr>
          <p:nvPr>
            <p:ph type="sldNum" sz="quarter" idx="4294967295"/>
          </p:nvPr>
        </p:nvSpPr>
        <p:spPr>
          <a:xfrm>
            <a:off x="7924800" y="6356354"/>
            <a:ext cx="762000" cy="365125"/>
          </a:xfrm>
          <a:prstGeom prst="rect">
            <a:avLst/>
          </a:prstGeom>
        </p:spPr>
        <p:txBody>
          <a:bodyPr/>
          <a:lstStyle/>
          <a:p>
            <a:fld id="{FCE39907-C54D-43A6-A690-6FA255B5F22D}" type="slidenum">
              <a:rPr lang="en-US" smtClean="0"/>
              <a:pPr/>
              <a:t>31</a:t>
            </a:fld>
            <a:endParaRPr lang="en-US" dirty="0"/>
          </a:p>
        </p:txBody>
      </p:sp>
    </p:spTree>
    <p:extLst>
      <p:ext uri="{BB962C8B-B14F-4D97-AF65-F5344CB8AC3E}">
        <p14:creationId xmlns:p14="http://schemas.microsoft.com/office/powerpoint/2010/main" val="38022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923"/>
            <a:ext cx="8229600" cy="1143000"/>
          </a:xfrm>
        </p:spPr>
        <p:txBody>
          <a:bodyPr>
            <a:normAutofit/>
          </a:bodyPr>
          <a:lstStyle/>
          <a:p>
            <a:pPr>
              <a:lnSpc>
                <a:spcPct val="90000"/>
              </a:lnSpc>
            </a:pPr>
            <a:r>
              <a:rPr lang="en-US" sz="4000" b="1" dirty="0">
                <a:solidFill>
                  <a:schemeClr val="bg1"/>
                </a:solidFill>
                <a:latin typeface="Garamond" panose="02020404030301010803" pitchFamily="18" charset="0"/>
              </a:rPr>
              <a:t>Agile Model : Principles</a:t>
            </a:r>
          </a:p>
        </p:txBody>
      </p:sp>
      <p:sp>
        <p:nvSpPr>
          <p:cNvPr id="3" name="Content Placeholder 2"/>
          <p:cNvSpPr>
            <a:spLocks noGrp="1"/>
          </p:cNvSpPr>
          <p:nvPr>
            <p:ph idx="1"/>
          </p:nvPr>
        </p:nvSpPr>
        <p:spPr>
          <a:xfrm>
            <a:off x="534884" y="2346054"/>
            <a:ext cx="8151916" cy="3466917"/>
          </a:xfrm>
        </p:spPr>
        <p:txBody>
          <a:bodyPr>
            <a:normAutofit/>
          </a:bodyPr>
          <a:lstStyle/>
          <a:p>
            <a:pPr>
              <a:lnSpc>
                <a:spcPct val="13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Working software is the primary measure of progress</a:t>
            </a:r>
          </a:p>
          <a:p>
            <a:pPr>
              <a:lnSpc>
                <a:spcPct val="13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Agile processes promote sustainable development</a:t>
            </a:r>
          </a:p>
          <a:p>
            <a:pPr>
              <a:lnSpc>
                <a:spcPct val="13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Technical excellence and good design enhances agility</a:t>
            </a:r>
          </a:p>
          <a:p>
            <a:pPr>
              <a:lnSpc>
                <a:spcPct val="13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Simplicity </a:t>
            </a:r>
          </a:p>
          <a:p>
            <a:pPr>
              <a:lnSpc>
                <a:spcPct val="13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Self–organizing teams and self- cross  functional teams</a:t>
            </a:r>
          </a:p>
          <a:p>
            <a:pPr>
              <a:lnSpc>
                <a:spcPct val="130000"/>
              </a:lnSpc>
              <a:buClr>
                <a:schemeClr val="accent3">
                  <a:lumMod val="50000"/>
                </a:schemeClr>
              </a:buClr>
              <a:buSzPct val="85000"/>
              <a:buFont typeface="Wingdings" panose="05000000000000000000" pitchFamily="2" charset="2"/>
              <a:buChar char="ü"/>
              <a:defRPr/>
            </a:pPr>
            <a:r>
              <a:rPr lang="en-US" sz="2400" dirty="0">
                <a:solidFill>
                  <a:srgbClr val="0B3D29"/>
                </a:solidFill>
                <a:latin typeface="Garamond" panose="02020404030301010803" pitchFamily="18" charset="0"/>
              </a:rPr>
              <a:t> self reelections through retro </a:t>
            </a:r>
          </a:p>
        </p:txBody>
      </p:sp>
      <p:sp>
        <p:nvSpPr>
          <p:cNvPr id="5" name="Slide Number Placeholder 4">
            <a:extLst>
              <a:ext uri="{FF2B5EF4-FFF2-40B4-BE49-F238E27FC236}">
                <a16:creationId xmlns:a16="http://schemas.microsoft.com/office/drawing/2014/main" id="{C2DC7730-5124-DA4F-A67D-A08953A11BED}"/>
              </a:ext>
            </a:extLst>
          </p:cNvPr>
          <p:cNvSpPr>
            <a:spLocks noGrp="1"/>
          </p:cNvSpPr>
          <p:nvPr>
            <p:ph type="sldNum" sz="quarter" idx="4294967295"/>
          </p:nvPr>
        </p:nvSpPr>
        <p:spPr>
          <a:xfrm>
            <a:off x="7924800" y="6356354"/>
            <a:ext cx="762000" cy="365125"/>
          </a:xfrm>
          <a:prstGeom prst="rect">
            <a:avLst/>
          </a:prstGeom>
        </p:spPr>
        <p:txBody>
          <a:bodyPr/>
          <a:lstStyle/>
          <a:p>
            <a:fld id="{FCE39907-C54D-43A6-A690-6FA255B5F22D}" type="slidenum">
              <a:rPr lang="en-US" smtClean="0"/>
              <a:pPr/>
              <a:t>32</a:t>
            </a:fld>
            <a:endParaRPr lang="en-US" dirty="0"/>
          </a:p>
        </p:txBody>
      </p:sp>
    </p:spTree>
    <p:extLst>
      <p:ext uri="{BB962C8B-B14F-4D97-AF65-F5344CB8AC3E}">
        <p14:creationId xmlns:p14="http://schemas.microsoft.com/office/powerpoint/2010/main" val="28172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1"/>
            <a:ext cx="8229600" cy="1143000"/>
          </a:xfrm>
        </p:spPr>
        <p:txBody>
          <a:bodyPr>
            <a:normAutofit/>
          </a:bodyPr>
          <a:lstStyle/>
          <a:p>
            <a:pPr>
              <a:lnSpc>
                <a:spcPct val="90000"/>
              </a:lnSpc>
            </a:pPr>
            <a:r>
              <a:rPr lang="en-US" sz="4000" b="1" dirty="0">
                <a:solidFill>
                  <a:schemeClr val="bg1"/>
                </a:solidFill>
                <a:latin typeface="Garamond" panose="02020404030301010803" pitchFamily="18" charset="0"/>
              </a:rPr>
              <a:t>Agile Model</a:t>
            </a:r>
          </a:p>
        </p:txBody>
      </p:sp>
      <p:sp>
        <p:nvSpPr>
          <p:cNvPr id="3" name="Content Placeholder 2"/>
          <p:cNvSpPr>
            <a:spLocks noGrp="1"/>
          </p:cNvSpPr>
          <p:nvPr>
            <p:ph idx="1"/>
          </p:nvPr>
        </p:nvSpPr>
        <p:spPr>
          <a:xfrm>
            <a:off x="457200" y="1616669"/>
            <a:ext cx="8229600" cy="4389437"/>
          </a:xfrm>
        </p:spPr>
        <p:txBody>
          <a:bodyPr/>
          <a:lstStyle/>
          <a:p>
            <a:pPr marL="0" indent="0" algn="ctr">
              <a:lnSpc>
                <a:spcPct val="130000"/>
              </a:lnSpc>
              <a:buSzPct val="85000"/>
              <a:buNone/>
              <a:defRPr/>
            </a:pPr>
            <a:r>
              <a:rPr lang="en-US" sz="2400" dirty="0">
                <a:solidFill>
                  <a:srgbClr val="0B3D29"/>
                </a:solidFill>
                <a:latin typeface="Garamond" panose="02020404030301010803" pitchFamily="18" charset="0"/>
              </a:rPr>
              <a:t>By breaking the product into cycles, the Agile model produces ongoing releases, each with small, incremental changes from the previous release based on the customer feedback.</a:t>
            </a:r>
          </a:p>
          <a:p>
            <a:pPr marL="0" indent="0">
              <a:spcBef>
                <a:spcPts val="672"/>
              </a:spcBef>
              <a:buSzPct val="85000"/>
              <a:buNone/>
              <a:defRPr/>
            </a:pPr>
            <a:endParaRPr lang="en-US" sz="2400" dirty="0">
              <a:latin typeface="Times New Roman" panose="02020603050405020304" pitchFamily="18" charset="0"/>
              <a:cs typeface="Times New Roman" panose="02020603050405020304" pitchFamily="18" charset="0"/>
            </a:endParaRPr>
          </a:p>
          <a:p>
            <a:pPr marL="182880" lvl="2" indent="-182880">
              <a:lnSpc>
                <a:spcPct val="90000"/>
              </a:lnSpc>
              <a:spcBef>
                <a:spcPts val="672"/>
              </a:spcBef>
              <a:buClr>
                <a:srgbClr val="0BD0D9"/>
              </a:buClr>
              <a:buSzPct val="85000"/>
              <a:buFont typeface="Wingdings" pitchFamily="2" charset="2"/>
              <a:buChar char="q"/>
              <a:defRPr/>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2DC7730-5124-DA4F-A67D-A08953A11BED}"/>
              </a:ext>
            </a:extLst>
          </p:cNvPr>
          <p:cNvSpPr>
            <a:spLocks noGrp="1"/>
          </p:cNvSpPr>
          <p:nvPr>
            <p:ph type="sldNum" sz="quarter" idx="4294967295"/>
          </p:nvPr>
        </p:nvSpPr>
        <p:spPr>
          <a:xfrm>
            <a:off x="7924800" y="6356354"/>
            <a:ext cx="762000" cy="365125"/>
          </a:xfrm>
          <a:prstGeom prst="rect">
            <a:avLst/>
          </a:prstGeom>
        </p:spPr>
        <p:txBody>
          <a:bodyPr/>
          <a:lstStyle/>
          <a:p>
            <a:fld id="{FCE39907-C54D-43A6-A690-6FA255B5F22D}" type="slidenum">
              <a:rPr lang="en-US" smtClean="0"/>
              <a:pPr/>
              <a:t>33</a:t>
            </a:fld>
            <a:endParaRPr lang="en-US" dirty="0"/>
          </a:p>
        </p:txBody>
      </p:sp>
      <p:grpSp>
        <p:nvGrpSpPr>
          <p:cNvPr id="7" name="Group 6">
            <a:extLst>
              <a:ext uri="{FF2B5EF4-FFF2-40B4-BE49-F238E27FC236}">
                <a16:creationId xmlns:a16="http://schemas.microsoft.com/office/drawing/2014/main" id="{AF9E709B-6C1F-7344-BFA8-F9AECDDE65B9}"/>
              </a:ext>
            </a:extLst>
          </p:cNvPr>
          <p:cNvGrpSpPr/>
          <p:nvPr/>
        </p:nvGrpSpPr>
        <p:grpSpPr>
          <a:xfrm>
            <a:off x="930275" y="3358845"/>
            <a:ext cx="7375525" cy="2647261"/>
            <a:chOff x="698499" y="2807389"/>
            <a:chExt cx="7375525" cy="2647261"/>
          </a:xfrm>
        </p:grpSpPr>
        <p:pic>
          <p:nvPicPr>
            <p:cNvPr id="4" name="Picture 3">
              <a:extLst>
                <a:ext uri="{FF2B5EF4-FFF2-40B4-BE49-F238E27FC236}">
                  <a16:creationId xmlns:a16="http://schemas.microsoft.com/office/drawing/2014/main" id="{D2BC4530-7537-4D45-A382-224A09056A26}"/>
                </a:ext>
              </a:extLst>
            </p:cNvPr>
            <p:cNvPicPr>
              <a:picLocks noChangeAspect="1"/>
            </p:cNvPicPr>
            <p:nvPr/>
          </p:nvPicPr>
          <p:blipFill>
            <a:blip r:embed="rId3"/>
            <a:stretch>
              <a:fillRect/>
            </a:stretch>
          </p:blipFill>
          <p:spPr>
            <a:xfrm>
              <a:off x="698499" y="2807389"/>
              <a:ext cx="7375525" cy="2647261"/>
            </a:xfrm>
            <a:prstGeom prst="rect">
              <a:avLst/>
            </a:prstGeom>
          </p:spPr>
        </p:pic>
        <p:sp>
          <p:nvSpPr>
            <p:cNvPr id="6" name="Rectangle 5">
              <a:extLst>
                <a:ext uri="{FF2B5EF4-FFF2-40B4-BE49-F238E27FC236}">
                  <a16:creationId xmlns:a16="http://schemas.microsoft.com/office/drawing/2014/main" id="{FF5B4940-EE70-CF44-B407-3439B9D01C57}"/>
                </a:ext>
              </a:extLst>
            </p:cNvPr>
            <p:cNvSpPr/>
            <p:nvPr/>
          </p:nvSpPr>
          <p:spPr>
            <a:xfrm>
              <a:off x="800100" y="2935187"/>
              <a:ext cx="2019300" cy="506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968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2"/>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normAutofit/>
          </a:bodyPr>
          <a:lstStyle/>
          <a:p>
            <a:pPr>
              <a:lnSpc>
                <a:spcPct val="90000"/>
              </a:lnSpc>
            </a:pPr>
            <a:r>
              <a:rPr lang="en-US" sz="4000" b="1" dirty="0">
                <a:solidFill>
                  <a:schemeClr val="bg1"/>
                </a:solidFill>
                <a:latin typeface="Garamond" panose="02020404030301010803" pitchFamily="18" charset="0"/>
              </a:rPr>
              <a:t>Agile Model : Scrum</a:t>
            </a:r>
          </a:p>
        </p:txBody>
      </p:sp>
      <p:sp>
        <p:nvSpPr>
          <p:cNvPr id="5" name="Slide Number Placeholder 4">
            <a:extLst>
              <a:ext uri="{FF2B5EF4-FFF2-40B4-BE49-F238E27FC236}">
                <a16:creationId xmlns:a16="http://schemas.microsoft.com/office/drawing/2014/main" id="{C2DC7730-5124-DA4F-A67D-A08953A11BED}"/>
              </a:ext>
            </a:extLst>
          </p:cNvPr>
          <p:cNvSpPr>
            <a:spLocks noGrp="1"/>
          </p:cNvSpPr>
          <p:nvPr>
            <p:ph type="sldNum" sz="quarter" idx="4294967295"/>
          </p:nvPr>
        </p:nvSpPr>
        <p:spPr>
          <a:xfrm>
            <a:off x="7924800" y="6356354"/>
            <a:ext cx="762000" cy="365125"/>
          </a:xfrm>
          <a:prstGeom prst="rect">
            <a:avLst/>
          </a:prstGeom>
        </p:spPr>
        <p:txBody>
          <a:bodyPr/>
          <a:lstStyle/>
          <a:p>
            <a:fld id="{FCE39907-C54D-43A6-A690-6FA255B5F22D}" type="slidenum">
              <a:rPr lang="en-US" smtClean="0"/>
              <a:pPr/>
              <a:t>34</a:t>
            </a:fld>
            <a:endParaRPr lang="en-US" dirty="0"/>
          </a:p>
        </p:txBody>
      </p:sp>
      <p:sp>
        <p:nvSpPr>
          <p:cNvPr id="7" name="Content Placeholder 2">
            <a:extLst>
              <a:ext uri="{FF2B5EF4-FFF2-40B4-BE49-F238E27FC236}">
                <a16:creationId xmlns:a16="http://schemas.microsoft.com/office/drawing/2014/main" id="{3FE17A7B-3B02-414C-BE0F-E4E1D1EF4311}"/>
              </a:ext>
            </a:extLst>
          </p:cNvPr>
          <p:cNvSpPr>
            <a:spLocks noGrp="1"/>
          </p:cNvSpPr>
          <p:nvPr>
            <p:ph idx="1"/>
          </p:nvPr>
        </p:nvSpPr>
        <p:spPr>
          <a:xfrm>
            <a:off x="184130" y="2037205"/>
            <a:ext cx="8865030" cy="5822050"/>
          </a:xfrm>
        </p:spPr>
        <p:txBody>
          <a:bodyPr/>
          <a:lstStyle/>
          <a:p>
            <a:pPr marL="457200" lvl="2" indent="-457200">
              <a:lnSpc>
                <a:spcPct val="130000"/>
              </a:lnSpc>
              <a:buClr>
                <a:schemeClr val="accent3">
                  <a:lumMod val="50000"/>
                </a:schemeClr>
              </a:buClr>
              <a:buSzPct val="85000"/>
              <a:buFont typeface="Wingdings" panose="05000000000000000000" pitchFamily="2" charset="2"/>
              <a:buChar char="ü"/>
              <a:defRPr/>
            </a:pPr>
            <a:r>
              <a:rPr lang="en-US" sz="2400" dirty="0">
                <a:latin typeface="Garamond" panose="02020404030301010803" pitchFamily="18" charset="0"/>
              </a:rPr>
              <a:t> </a:t>
            </a:r>
            <a:r>
              <a:rPr lang="en-US" dirty="0">
                <a:solidFill>
                  <a:srgbClr val="0B3D29"/>
                </a:solidFill>
                <a:latin typeface="Garamond" panose="02020404030301010803" pitchFamily="18" charset="0"/>
              </a:rPr>
              <a:t>Scrum - distinguishing features </a:t>
            </a:r>
          </a:p>
          <a:p>
            <a:pPr marL="457200" lvl="2" indent="-457200">
              <a:lnSpc>
                <a:spcPct val="130000"/>
              </a:lnSpc>
              <a:buClr>
                <a:schemeClr val="accent3">
                  <a:lumMod val="50000"/>
                </a:schemeClr>
              </a:buClr>
              <a:buSzPct val="85000"/>
              <a:buFont typeface="Wingdings" panose="05000000000000000000" pitchFamily="2" charset="2"/>
              <a:buChar char="ü"/>
              <a:defRPr/>
            </a:pPr>
            <a:r>
              <a:rPr lang="en-US" sz="2600" dirty="0">
                <a:latin typeface="Garamond" panose="02020404030301010803" pitchFamily="18" charset="0"/>
              </a:rPr>
              <a:t> </a:t>
            </a:r>
            <a:r>
              <a:rPr lang="en-US" dirty="0">
                <a:solidFill>
                  <a:srgbClr val="0B3D29"/>
                </a:solidFill>
                <a:latin typeface="Garamond" panose="02020404030301010803" pitchFamily="18" charset="0"/>
              </a:rPr>
              <a:t>Development work is partitioned into “packets” </a:t>
            </a:r>
          </a:p>
          <a:p>
            <a:pPr marL="457200" lvl="2" indent="-457200">
              <a:lnSpc>
                <a:spcPct val="130000"/>
              </a:lnSpc>
              <a:buClr>
                <a:schemeClr val="accent3">
                  <a:lumMod val="50000"/>
                </a:schemeClr>
              </a:buClr>
              <a:buSzPct val="85000"/>
              <a:buFont typeface="Wingdings" panose="05000000000000000000" pitchFamily="2" charset="2"/>
              <a:buChar char="ü"/>
              <a:defRPr/>
            </a:pPr>
            <a:r>
              <a:rPr lang="en-US" dirty="0">
                <a:solidFill>
                  <a:srgbClr val="0B3D29"/>
                </a:solidFill>
                <a:latin typeface="Garamond" panose="02020404030301010803" pitchFamily="18" charset="0"/>
              </a:rPr>
              <a:t> Testing and documentation are on-going as the product is constructed </a:t>
            </a:r>
          </a:p>
          <a:p>
            <a:pPr marL="457200" lvl="2" indent="-457200">
              <a:lnSpc>
                <a:spcPct val="130000"/>
              </a:lnSpc>
              <a:buClr>
                <a:schemeClr val="accent3">
                  <a:lumMod val="50000"/>
                </a:schemeClr>
              </a:buClr>
              <a:buSzPct val="85000"/>
              <a:buFont typeface="Wingdings" panose="05000000000000000000" pitchFamily="2" charset="2"/>
              <a:buChar char="ü"/>
              <a:defRPr/>
            </a:pPr>
            <a:r>
              <a:rPr lang="en-US" dirty="0">
                <a:solidFill>
                  <a:srgbClr val="0B3D29"/>
                </a:solidFill>
                <a:latin typeface="Garamond" panose="02020404030301010803" pitchFamily="18" charset="0"/>
              </a:rPr>
              <a:t> Work occurs in “sprints” and is derived from a “backlog”</a:t>
            </a:r>
          </a:p>
          <a:p>
            <a:pPr marL="457200" lvl="2" indent="-457200">
              <a:lnSpc>
                <a:spcPct val="130000"/>
              </a:lnSpc>
              <a:buClr>
                <a:schemeClr val="accent3">
                  <a:lumMod val="50000"/>
                </a:schemeClr>
              </a:buClr>
              <a:buSzPct val="85000"/>
              <a:buFont typeface="Wingdings" panose="05000000000000000000" pitchFamily="2" charset="2"/>
              <a:buChar char="ü"/>
              <a:defRPr/>
            </a:pPr>
            <a:r>
              <a:rPr lang="en-US" dirty="0">
                <a:solidFill>
                  <a:srgbClr val="0B3D29"/>
                </a:solidFill>
                <a:latin typeface="Garamond" panose="02020404030301010803" pitchFamily="18" charset="0"/>
              </a:rPr>
              <a:t> Changes are not introduced in sprints but in backlog </a:t>
            </a:r>
          </a:p>
          <a:p>
            <a:pPr marL="457200" lvl="2" indent="-457200">
              <a:lnSpc>
                <a:spcPct val="130000"/>
              </a:lnSpc>
              <a:buClr>
                <a:schemeClr val="accent3">
                  <a:lumMod val="50000"/>
                </a:schemeClr>
              </a:buClr>
              <a:buSzPct val="85000"/>
              <a:buFont typeface="Wingdings" panose="05000000000000000000" pitchFamily="2" charset="2"/>
              <a:buChar char="ü"/>
              <a:defRPr/>
            </a:pPr>
            <a:r>
              <a:rPr lang="en-US" dirty="0">
                <a:solidFill>
                  <a:srgbClr val="0B3D29"/>
                </a:solidFill>
                <a:latin typeface="Garamond" panose="02020404030301010803" pitchFamily="18" charset="0"/>
              </a:rPr>
              <a:t> Meetings are very short (15 minutes daily) </a:t>
            </a:r>
          </a:p>
        </p:txBody>
      </p:sp>
    </p:spTree>
    <p:extLst>
      <p:ext uri="{BB962C8B-B14F-4D97-AF65-F5344CB8AC3E}">
        <p14:creationId xmlns:p14="http://schemas.microsoft.com/office/powerpoint/2010/main" val="56126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7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normAutofit/>
          </a:bodyPr>
          <a:lstStyle/>
          <a:p>
            <a:pPr>
              <a:lnSpc>
                <a:spcPct val="90000"/>
              </a:lnSpc>
            </a:pPr>
            <a:r>
              <a:rPr lang="en-US" sz="4000" b="1" dirty="0">
                <a:solidFill>
                  <a:schemeClr val="bg1"/>
                </a:solidFill>
                <a:latin typeface="Garamond" panose="02020404030301010803" pitchFamily="18" charset="0"/>
              </a:rPr>
              <a:t>Agile Model : Scrum</a:t>
            </a:r>
          </a:p>
        </p:txBody>
      </p:sp>
      <p:sp>
        <p:nvSpPr>
          <p:cNvPr id="5" name="Slide Number Placeholder 4">
            <a:extLst>
              <a:ext uri="{FF2B5EF4-FFF2-40B4-BE49-F238E27FC236}">
                <a16:creationId xmlns:a16="http://schemas.microsoft.com/office/drawing/2014/main" id="{C2DC7730-5124-DA4F-A67D-A08953A11BED}"/>
              </a:ext>
            </a:extLst>
          </p:cNvPr>
          <p:cNvSpPr>
            <a:spLocks noGrp="1"/>
          </p:cNvSpPr>
          <p:nvPr>
            <p:ph type="sldNum" sz="quarter" idx="4294967295"/>
          </p:nvPr>
        </p:nvSpPr>
        <p:spPr>
          <a:xfrm>
            <a:off x="7924800" y="6356354"/>
            <a:ext cx="762000" cy="365125"/>
          </a:xfrm>
          <a:prstGeom prst="rect">
            <a:avLst/>
          </a:prstGeom>
        </p:spPr>
        <p:txBody>
          <a:bodyPr/>
          <a:lstStyle/>
          <a:p>
            <a:fld id="{FCE39907-C54D-43A6-A690-6FA255B5F22D}" type="slidenum">
              <a:rPr lang="en-US" smtClean="0"/>
              <a:pPr/>
              <a:t>35</a:t>
            </a:fld>
            <a:endParaRPr lang="en-US" dirty="0"/>
          </a:p>
        </p:txBody>
      </p:sp>
      <p:grpSp>
        <p:nvGrpSpPr>
          <p:cNvPr id="21" name="Group 20">
            <a:extLst>
              <a:ext uri="{FF2B5EF4-FFF2-40B4-BE49-F238E27FC236}">
                <a16:creationId xmlns:a16="http://schemas.microsoft.com/office/drawing/2014/main" id="{B985BFE3-B6A0-0F4C-8806-F1BC584EE552}"/>
              </a:ext>
            </a:extLst>
          </p:cNvPr>
          <p:cNvGrpSpPr/>
          <p:nvPr/>
        </p:nvGrpSpPr>
        <p:grpSpPr>
          <a:xfrm>
            <a:off x="184244" y="1563757"/>
            <a:ext cx="8775511" cy="5157722"/>
            <a:chOff x="813784" y="1563757"/>
            <a:chExt cx="7669816" cy="4975159"/>
          </a:xfrm>
        </p:grpSpPr>
        <p:pic>
          <p:nvPicPr>
            <p:cNvPr id="19" name="Picture 18">
              <a:extLst>
                <a:ext uri="{FF2B5EF4-FFF2-40B4-BE49-F238E27FC236}">
                  <a16:creationId xmlns:a16="http://schemas.microsoft.com/office/drawing/2014/main" id="{3EEDB240-8EA5-5C41-9028-591B16F5691E}"/>
                </a:ext>
              </a:extLst>
            </p:cNvPr>
            <p:cNvPicPr>
              <a:picLocks noChangeAspect="1"/>
            </p:cNvPicPr>
            <p:nvPr/>
          </p:nvPicPr>
          <p:blipFill>
            <a:blip r:embed="rId3"/>
            <a:stretch>
              <a:fillRect/>
            </a:stretch>
          </p:blipFill>
          <p:spPr>
            <a:xfrm>
              <a:off x="813784" y="1683026"/>
              <a:ext cx="7669816" cy="4855890"/>
            </a:xfrm>
            <a:prstGeom prst="rect">
              <a:avLst/>
            </a:prstGeom>
          </p:spPr>
        </p:pic>
        <p:sp>
          <p:nvSpPr>
            <p:cNvPr id="20" name="Rectangle 19">
              <a:extLst>
                <a:ext uri="{FF2B5EF4-FFF2-40B4-BE49-F238E27FC236}">
                  <a16:creationId xmlns:a16="http://schemas.microsoft.com/office/drawing/2014/main" id="{12327C56-CEBF-E34F-B002-D9B8834E7EC0}"/>
                </a:ext>
              </a:extLst>
            </p:cNvPr>
            <p:cNvSpPr/>
            <p:nvPr/>
          </p:nvSpPr>
          <p:spPr>
            <a:xfrm>
              <a:off x="813784" y="1563757"/>
              <a:ext cx="1651120" cy="808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3025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3236" y="401786"/>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3" name="Rectangle 3"/>
          <p:cNvSpPr txBox="1">
            <a:spLocks noChangeArrowheads="1"/>
          </p:cNvSpPr>
          <p:nvPr/>
        </p:nvSpPr>
        <p:spPr>
          <a:xfrm>
            <a:off x="457201" y="2362200"/>
            <a:ext cx="8499764" cy="305816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354020">
              <a:lnSpc>
                <a:spcPct val="150000"/>
              </a:lnSpc>
              <a:defRPr/>
            </a:pPr>
            <a:endParaRPr lang="en-US" sz="2400" dirty="0"/>
          </a:p>
        </p:txBody>
      </p:sp>
      <p:sp>
        <p:nvSpPr>
          <p:cNvPr id="4" name="Title 3"/>
          <p:cNvSpPr>
            <a:spLocks noGrp="1"/>
          </p:cNvSpPr>
          <p:nvPr>
            <p:ph type="title"/>
          </p:nvPr>
        </p:nvSpPr>
        <p:spPr/>
        <p:txBody>
          <a:bodyPr>
            <a:noAutofit/>
          </a:bodyPr>
          <a:lstStyle/>
          <a:p>
            <a:pPr algn="ctr"/>
            <a:br>
              <a:rPr lang="en-US" sz="4000" b="1" dirty="0">
                <a:latin typeface="Garamond" panose="02020404030301010803" pitchFamily="18" charset="0"/>
              </a:rPr>
            </a:br>
            <a:r>
              <a:rPr lang="en-US" sz="4000" b="1" dirty="0">
                <a:latin typeface="Garamond" panose="02020404030301010803" pitchFamily="18" charset="0"/>
              </a:rPr>
              <a:t>Software Lifecycle Models</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6" name="Content Placeholder 5">
            <a:extLst>
              <a:ext uri="{FF2B5EF4-FFF2-40B4-BE49-F238E27FC236}">
                <a16:creationId xmlns:a16="http://schemas.microsoft.com/office/drawing/2014/main" id="{1C4902A2-B935-0B48-88FA-3FE33C2E1A1D}"/>
              </a:ext>
            </a:extLst>
          </p:cNvPr>
          <p:cNvSpPr>
            <a:spLocks noGrp="1"/>
          </p:cNvSpPr>
          <p:nvPr>
            <p:ph idx="1"/>
          </p:nvPr>
        </p:nvSpPr>
        <p:spPr>
          <a:xfrm>
            <a:off x="811763" y="2593910"/>
            <a:ext cx="7875036" cy="3231969"/>
          </a:xfrm>
        </p:spPr>
        <p:txBody>
          <a:bodyPr>
            <a:normAutofit/>
          </a:bodyPr>
          <a:lstStyle/>
          <a:p>
            <a:pPr marL="468320" indent="-457200">
              <a:lnSpc>
                <a:spcPct val="150000"/>
              </a:lnSpc>
              <a:buClr>
                <a:schemeClr val="accent3">
                  <a:lumMod val="50000"/>
                </a:schemeClr>
              </a:buClr>
              <a:buFont typeface="Courier New" panose="02070309020205020404" pitchFamily="49" charset="0"/>
              <a:buChar char="o"/>
              <a:defRPr/>
            </a:pPr>
            <a:r>
              <a:rPr lang="en-US" sz="2800" dirty="0">
                <a:latin typeface="Garamond" panose="02020404030301010803" pitchFamily="18" charset="0"/>
              </a:rPr>
              <a:t> What are some other Software Lifecycle Models?</a:t>
            </a:r>
          </a:p>
          <a:p>
            <a:pPr marL="468312" indent="-457200">
              <a:buClr>
                <a:schemeClr val="accent3">
                  <a:lumMod val="50000"/>
                </a:schemeClr>
              </a:buClr>
              <a:buFont typeface="Courier New" panose="02070309020205020404" pitchFamily="49" charset="0"/>
              <a:buChar char="o"/>
              <a:tabLst>
                <a:tab pos="166684" algn="l"/>
              </a:tabLst>
              <a:defRPr/>
            </a:pPr>
            <a:endParaRPr lang="en-US" sz="2800" dirty="0">
              <a:latin typeface="Garamond" panose="02020404030301010803" pitchFamily="18" charset="0"/>
            </a:endParaRPr>
          </a:p>
          <a:p>
            <a:pPr marL="468312" indent="-457200">
              <a:buClr>
                <a:schemeClr val="accent3">
                  <a:lumMod val="50000"/>
                </a:schemeClr>
              </a:buClr>
              <a:buFont typeface="Courier New" panose="02070309020205020404" pitchFamily="49" charset="0"/>
              <a:buChar char="o"/>
              <a:tabLst>
                <a:tab pos="166684" algn="l"/>
              </a:tabLst>
              <a:defRPr/>
            </a:pPr>
            <a:r>
              <a:rPr lang="en-US" sz="2800" dirty="0">
                <a:latin typeface="Garamond" panose="02020404030301010803" pitchFamily="18" charset="0"/>
              </a:rPr>
              <a:t> Read about other Software Lifecycle Models?</a:t>
            </a:r>
          </a:p>
          <a:p>
            <a:pPr marL="354020">
              <a:defRPr/>
            </a:pPr>
            <a:endParaRPr lang="en-US" sz="2800" dirty="0">
              <a:latin typeface="Garamond" panose="02020404030301010803" pitchFamily="18" charset="0"/>
            </a:endParaRPr>
          </a:p>
          <a:p>
            <a:pPr marL="11120" indent="0">
              <a:buNone/>
              <a:defRPr/>
            </a:pPr>
            <a:r>
              <a:rPr lang="en-US" sz="2800" dirty="0">
                <a:latin typeface="Garamond" panose="02020404030301010803" pitchFamily="18" charset="0"/>
              </a:rPr>
              <a:t> </a:t>
            </a:r>
          </a:p>
        </p:txBody>
      </p:sp>
      <p:sp>
        <p:nvSpPr>
          <p:cNvPr id="5" name="Slide Number Placeholder 4">
            <a:extLst>
              <a:ext uri="{FF2B5EF4-FFF2-40B4-BE49-F238E27FC236}">
                <a16:creationId xmlns:a16="http://schemas.microsoft.com/office/drawing/2014/main" id="{5860B85E-A182-2440-9F79-4A6AEA8492D9}"/>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36</a:t>
            </a:fld>
            <a:endParaRPr lang="en-US"/>
          </a:p>
        </p:txBody>
      </p:sp>
    </p:spTree>
    <p:extLst>
      <p:ext uri="{BB962C8B-B14F-4D97-AF65-F5344CB8AC3E}">
        <p14:creationId xmlns:p14="http://schemas.microsoft.com/office/powerpoint/2010/main" val="23071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63538" y="355602"/>
            <a:ext cx="8553451" cy="128587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3" name="Rectangle 3"/>
          <p:cNvSpPr txBox="1">
            <a:spLocks noChangeArrowheads="1"/>
          </p:cNvSpPr>
          <p:nvPr/>
        </p:nvSpPr>
        <p:spPr>
          <a:xfrm>
            <a:off x="457200" y="2103121"/>
            <a:ext cx="3733800" cy="4108451"/>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buFont typeface="Wingdings" pitchFamily="2" charset="2"/>
              <a:buChar char="v"/>
              <a:defRPr/>
            </a:pPr>
            <a:endParaRPr lang="en-US" sz="2400" dirty="0"/>
          </a:p>
        </p:txBody>
      </p:sp>
      <p:sp>
        <p:nvSpPr>
          <p:cNvPr id="4" name="Rectangle 5"/>
          <p:cNvSpPr>
            <a:spLocks noChangeArrowheads="1"/>
          </p:cNvSpPr>
          <p:nvPr/>
        </p:nvSpPr>
        <p:spPr bwMode="auto">
          <a:xfrm>
            <a:off x="335830" y="341456"/>
            <a:ext cx="8553451" cy="1143000"/>
          </a:xfrm>
          <a:prstGeom prst="rect">
            <a:avLst/>
          </a:prstGeom>
          <a:noFill/>
          <a:ln w="9525">
            <a:noFill/>
            <a:miter lim="800000"/>
            <a:headEnd/>
            <a:tailEnd/>
          </a:ln>
          <a:effectLst/>
        </p:spPr>
        <p:txBody>
          <a:bodyPr anchor="ctr"/>
          <a:lstStyle/>
          <a:p>
            <a:pPr algn="ctr">
              <a:defRPr/>
            </a:pPr>
            <a:br>
              <a:rPr lang="en-US" sz="4400" dirty="0">
                <a:effectLst>
                  <a:outerShdw blurRad="38100" dist="38100" dir="2700000" algn="tl">
                    <a:srgbClr val="000000"/>
                  </a:outerShdw>
                </a:effectLst>
                <a:latin typeface="Arial" charset="0"/>
              </a:rPr>
            </a:br>
            <a:endParaRPr lang="en-US" sz="4400" dirty="0">
              <a:effectLst>
                <a:outerShdw blurRad="38100" dist="38100" dir="2700000" algn="tl">
                  <a:srgbClr val="000000"/>
                </a:outerShdw>
              </a:effectLst>
              <a:latin typeface="Arial" charset="0"/>
            </a:endParaRPr>
          </a:p>
        </p:txBody>
      </p:sp>
      <p:sp>
        <p:nvSpPr>
          <p:cNvPr id="5" name="Rectangle 6"/>
          <p:cNvSpPr>
            <a:spLocks noChangeArrowheads="1"/>
          </p:cNvSpPr>
          <p:nvPr/>
        </p:nvSpPr>
        <p:spPr bwMode="auto">
          <a:xfrm>
            <a:off x="5056632" y="2103120"/>
            <a:ext cx="3810000" cy="4114800"/>
          </a:xfrm>
          <a:prstGeom prst="rect">
            <a:avLst/>
          </a:prstGeom>
          <a:noFill/>
          <a:ln w="9525">
            <a:noFill/>
            <a:miter lim="800000"/>
            <a:headEnd/>
            <a:tailEnd/>
          </a:ln>
        </p:spPr>
        <p:txBody>
          <a:bodyPr/>
          <a:lstStyle/>
          <a:p>
            <a:pPr>
              <a:spcBef>
                <a:spcPct val="20000"/>
              </a:spcBef>
              <a:buClr>
                <a:schemeClr val="hlink"/>
              </a:buClr>
              <a:buSzPct val="60000"/>
              <a:defRPr/>
            </a:pPr>
            <a:endParaRPr lang="en-US" sz="2400" dirty="0"/>
          </a:p>
        </p:txBody>
      </p:sp>
      <p:sp>
        <p:nvSpPr>
          <p:cNvPr id="6" name="Title 5"/>
          <p:cNvSpPr>
            <a:spLocks noGrp="1"/>
          </p:cNvSpPr>
          <p:nvPr>
            <p:ph type="title"/>
          </p:nvPr>
        </p:nvSpPr>
        <p:spPr/>
        <p:txBody>
          <a:bodyPr>
            <a:noAutofit/>
          </a:bodyPr>
          <a:lstStyle/>
          <a:p>
            <a:pPr algn="ctr"/>
            <a:br>
              <a:rPr lang="en-US" sz="4000" b="1" dirty="0">
                <a:latin typeface="Garamond" panose="02020404030301010803" pitchFamily="18" charset="0"/>
              </a:rPr>
            </a:br>
            <a:r>
              <a:rPr lang="en-US" sz="4000" b="1" dirty="0">
                <a:latin typeface="Garamond" panose="02020404030301010803" pitchFamily="18" charset="0"/>
              </a:rPr>
              <a:t>The Primary Goal: High Quality Software</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9" name="Content Placeholder 8">
            <a:extLst>
              <a:ext uri="{FF2B5EF4-FFF2-40B4-BE49-F238E27FC236}">
                <a16:creationId xmlns:a16="http://schemas.microsoft.com/office/drawing/2014/main" id="{B1406C76-2E7A-F044-8EF2-DB7F1046D884}"/>
              </a:ext>
            </a:extLst>
          </p:cNvPr>
          <p:cNvSpPr>
            <a:spLocks noGrp="1"/>
          </p:cNvSpPr>
          <p:nvPr>
            <p:ph sz="half" idx="1"/>
          </p:nvPr>
        </p:nvSpPr>
        <p:spPr>
          <a:xfrm>
            <a:off x="277368" y="2103120"/>
            <a:ext cx="4038600" cy="4086906"/>
          </a:xfrm>
          <a:ln>
            <a:solidFill>
              <a:schemeClr val="accent1"/>
            </a:solidFill>
          </a:ln>
        </p:spPr>
        <p:txBody>
          <a:bodyPr/>
          <a:lstStyle/>
          <a:p>
            <a:pPr marL="0" indent="0">
              <a:buNone/>
              <a:defRPr/>
            </a:pPr>
            <a:r>
              <a:rPr lang="en-US" sz="2400" b="1" dirty="0">
                <a:latin typeface="Garamond" panose="02020404030301010803" pitchFamily="18" charset="0"/>
              </a:rPr>
              <a:t>Critical Quality Attributes </a:t>
            </a:r>
          </a:p>
          <a:p>
            <a:pPr lvl="1">
              <a:defRPr/>
            </a:pPr>
            <a:r>
              <a:rPr lang="en-US" dirty="0">
                <a:latin typeface="Garamond" panose="02020404030301010803" pitchFamily="18" charset="0"/>
              </a:rPr>
              <a:t>Reliability</a:t>
            </a:r>
          </a:p>
          <a:p>
            <a:pPr lvl="1">
              <a:defRPr/>
            </a:pPr>
            <a:r>
              <a:rPr lang="en-US" dirty="0">
                <a:latin typeface="Garamond" panose="02020404030301010803" pitchFamily="18" charset="0"/>
              </a:rPr>
              <a:t>Maintainability</a:t>
            </a:r>
          </a:p>
          <a:p>
            <a:pPr lvl="1">
              <a:defRPr/>
            </a:pPr>
            <a:r>
              <a:rPr lang="en-US" dirty="0">
                <a:latin typeface="Garamond" panose="02020404030301010803" pitchFamily="18" charset="0"/>
              </a:rPr>
              <a:t>Dependability</a:t>
            </a:r>
          </a:p>
          <a:p>
            <a:pPr lvl="1">
              <a:defRPr/>
            </a:pPr>
            <a:r>
              <a:rPr lang="en-US" dirty="0">
                <a:latin typeface="Garamond" panose="02020404030301010803" pitchFamily="18" charset="0"/>
              </a:rPr>
              <a:t>Efficiency</a:t>
            </a:r>
          </a:p>
          <a:p>
            <a:pPr lvl="1">
              <a:defRPr/>
            </a:pPr>
            <a:r>
              <a:rPr lang="en-US" dirty="0">
                <a:latin typeface="Garamond" panose="02020404030301010803" pitchFamily="18" charset="0"/>
              </a:rPr>
              <a:t>Usability</a:t>
            </a:r>
          </a:p>
          <a:p>
            <a:pPr>
              <a:buFont typeface="Wingdings" pitchFamily="2" charset="2"/>
              <a:buChar char="v"/>
              <a:defRPr/>
            </a:pPr>
            <a:endParaRPr lang="en-US" sz="2400" dirty="0">
              <a:latin typeface="Garamond" panose="02020404030301010803" pitchFamily="18" charset="0"/>
            </a:endParaRPr>
          </a:p>
          <a:p>
            <a:endParaRPr lang="en-US" dirty="0">
              <a:latin typeface="Garamond" panose="02020404030301010803" pitchFamily="18" charset="0"/>
            </a:endParaRPr>
          </a:p>
        </p:txBody>
      </p:sp>
      <p:sp>
        <p:nvSpPr>
          <p:cNvPr id="10" name="Content Placeholder 9">
            <a:extLst>
              <a:ext uri="{FF2B5EF4-FFF2-40B4-BE49-F238E27FC236}">
                <a16:creationId xmlns:a16="http://schemas.microsoft.com/office/drawing/2014/main" id="{A6BB7C58-D1A9-9B42-913B-E16E1D63C682}"/>
              </a:ext>
            </a:extLst>
          </p:cNvPr>
          <p:cNvSpPr>
            <a:spLocks noGrp="1"/>
          </p:cNvSpPr>
          <p:nvPr>
            <p:ph sz="half" idx="2"/>
          </p:nvPr>
        </p:nvSpPr>
        <p:spPr>
          <a:xfrm>
            <a:off x="4746778" y="2103120"/>
            <a:ext cx="4038600" cy="4086906"/>
          </a:xfrm>
          <a:ln>
            <a:solidFill>
              <a:schemeClr val="accent1"/>
            </a:solidFill>
          </a:ln>
        </p:spPr>
        <p:txBody>
          <a:bodyPr/>
          <a:lstStyle/>
          <a:p>
            <a:pPr>
              <a:buClr>
                <a:schemeClr val="hlink"/>
              </a:buClr>
              <a:buSzPct val="60000"/>
              <a:defRPr/>
            </a:pPr>
            <a:r>
              <a:rPr lang="en-US" sz="2400" b="1" dirty="0">
                <a:latin typeface="Garamond" panose="02020404030301010803" pitchFamily="18" charset="0"/>
              </a:rPr>
              <a:t>Other Attributes</a:t>
            </a:r>
          </a:p>
          <a:p>
            <a:pPr marL="800080" lvl="1" indent="-342891">
              <a:buFont typeface="Arial" panose="020B0604020202020204" pitchFamily="34" charset="0"/>
              <a:buChar char="•"/>
              <a:defRPr/>
            </a:pPr>
            <a:r>
              <a:rPr lang="en-US" dirty="0">
                <a:latin typeface="Garamond" panose="02020404030301010803" pitchFamily="18" charset="0"/>
              </a:rPr>
              <a:t>Completeness</a:t>
            </a:r>
          </a:p>
          <a:p>
            <a:pPr marL="800080" lvl="1" indent="-342891">
              <a:buFont typeface="Arial" panose="020B0604020202020204" pitchFamily="34" charset="0"/>
              <a:buChar char="•"/>
              <a:defRPr/>
            </a:pPr>
            <a:r>
              <a:rPr lang="en-US" dirty="0">
                <a:latin typeface="Garamond" panose="02020404030301010803" pitchFamily="18" charset="0"/>
              </a:rPr>
              <a:t>Compatibility</a:t>
            </a:r>
          </a:p>
          <a:p>
            <a:pPr marL="800080" lvl="1" indent="-342891">
              <a:buFont typeface="Arial" panose="020B0604020202020204" pitchFamily="34" charset="0"/>
              <a:buChar char="•"/>
              <a:defRPr/>
            </a:pPr>
            <a:r>
              <a:rPr lang="en-US" dirty="0">
                <a:latin typeface="Garamond" panose="02020404030301010803" pitchFamily="18" charset="0"/>
              </a:rPr>
              <a:t>Portability</a:t>
            </a:r>
          </a:p>
          <a:p>
            <a:pPr marL="800080" lvl="1" indent="-342891">
              <a:buFont typeface="Arial" panose="020B0604020202020204" pitchFamily="34" charset="0"/>
              <a:buChar char="•"/>
              <a:defRPr/>
            </a:pPr>
            <a:r>
              <a:rPr lang="en-US" dirty="0">
                <a:latin typeface="Garamond" panose="02020404030301010803" pitchFamily="18" charset="0"/>
              </a:rPr>
              <a:t>Scalability</a:t>
            </a:r>
          </a:p>
          <a:p>
            <a:pPr marL="800080" lvl="1" indent="-342891">
              <a:buFont typeface="Arial" panose="020B0604020202020204" pitchFamily="34" charset="0"/>
              <a:buChar char="•"/>
              <a:defRPr/>
            </a:pPr>
            <a:r>
              <a:rPr lang="en-US" dirty="0">
                <a:latin typeface="Garamond" panose="02020404030301010803" pitchFamily="18" charset="0"/>
              </a:rPr>
              <a:t>Robustness</a:t>
            </a:r>
          </a:p>
          <a:p>
            <a:pPr marL="800080" lvl="1" indent="-342891">
              <a:buFont typeface="Arial" panose="020B0604020202020204" pitchFamily="34" charset="0"/>
              <a:buChar char="•"/>
              <a:defRPr/>
            </a:pPr>
            <a:r>
              <a:rPr lang="en-US" dirty="0">
                <a:latin typeface="Garamond" panose="02020404030301010803" pitchFamily="18" charset="0"/>
              </a:rPr>
              <a:t>Testability</a:t>
            </a:r>
          </a:p>
          <a:p>
            <a:pPr marL="800080" lvl="1" indent="-342891">
              <a:buFont typeface="Arial" panose="020B0604020202020204" pitchFamily="34" charset="0"/>
              <a:buChar char="•"/>
              <a:defRPr/>
            </a:pPr>
            <a:r>
              <a:rPr lang="en-US" dirty="0">
                <a:latin typeface="Garamond" panose="02020404030301010803" pitchFamily="18" charset="0"/>
              </a:rPr>
              <a:t>Reusability……</a:t>
            </a:r>
          </a:p>
          <a:p>
            <a:endParaRPr lang="en-US" dirty="0">
              <a:latin typeface="Garamond" panose="02020404030301010803" pitchFamily="18" charset="0"/>
            </a:endParaRPr>
          </a:p>
        </p:txBody>
      </p:sp>
      <p:sp>
        <p:nvSpPr>
          <p:cNvPr id="7" name="Slide Number Placeholder 6">
            <a:extLst>
              <a:ext uri="{FF2B5EF4-FFF2-40B4-BE49-F238E27FC236}">
                <a16:creationId xmlns:a16="http://schemas.microsoft.com/office/drawing/2014/main" id="{93943B2B-4E3D-DB43-B9FE-2E1634BA2308}"/>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37</a:t>
            </a:fld>
            <a:endParaRPr lang="en-US"/>
          </a:p>
        </p:txBody>
      </p:sp>
    </p:spTree>
    <p:extLst>
      <p:ext uri="{BB962C8B-B14F-4D97-AF65-F5344CB8AC3E}">
        <p14:creationId xmlns:p14="http://schemas.microsoft.com/office/powerpoint/2010/main" val="411612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CEC0-C1C2-4AC2-A58B-386870EAADA7}"/>
              </a:ext>
            </a:extLst>
          </p:cNvPr>
          <p:cNvSpPr>
            <a:spLocks noGrp="1"/>
          </p:cNvSpPr>
          <p:nvPr>
            <p:ph type="title"/>
          </p:nvPr>
        </p:nvSpPr>
        <p:spPr/>
        <p:txBody>
          <a:bodyPr>
            <a:normAutofit fontScale="90000"/>
          </a:bodyPr>
          <a:lstStyle/>
          <a:p>
            <a:r>
              <a:rPr lang="en-US" sz="4400" b="1" dirty="0">
                <a:latin typeface="Garamond" panose="02020404030301010803" pitchFamily="18" charset="0"/>
              </a:rPr>
              <a:t>The Primary Goal: High Quality Software</a:t>
            </a:r>
            <a:endParaRPr lang="en-US" dirty="0"/>
          </a:p>
        </p:txBody>
      </p:sp>
      <p:sp>
        <p:nvSpPr>
          <p:cNvPr id="5" name="Content Placeholder 9">
            <a:extLst>
              <a:ext uri="{FF2B5EF4-FFF2-40B4-BE49-F238E27FC236}">
                <a16:creationId xmlns:a16="http://schemas.microsoft.com/office/drawing/2014/main" id="{D8E4C0C1-BCBC-457E-9C17-FEBC94D9151C}"/>
              </a:ext>
            </a:extLst>
          </p:cNvPr>
          <p:cNvSpPr txBox="1">
            <a:spLocks/>
          </p:cNvSpPr>
          <p:nvPr/>
        </p:nvSpPr>
        <p:spPr>
          <a:xfrm>
            <a:off x="3048607" y="2168434"/>
            <a:ext cx="4038600" cy="4086906"/>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ct val="20000"/>
              </a:spcBef>
              <a:buClr>
                <a:schemeClr val="tx1"/>
              </a:buClr>
              <a:buFont typeface="Arial"/>
              <a:buChar char="•"/>
              <a:defRPr sz="2800" kern="1200">
                <a:solidFill>
                  <a:srgbClr val="0B3D29"/>
                </a:solidFill>
                <a:latin typeface="+mn-lt"/>
                <a:ea typeface="+mn-ea"/>
                <a:cs typeface="+mn-cs"/>
              </a:defRPr>
            </a:lvl1pPr>
            <a:lvl2pPr marL="742950" indent="-285750" algn="l" defTabSz="457200" rtl="0" eaLnBrk="1" latinLnBrk="0" hangingPunct="1">
              <a:spcBef>
                <a:spcPct val="20000"/>
              </a:spcBef>
              <a:buClr>
                <a:schemeClr val="tx1"/>
              </a:buClr>
              <a:buFont typeface="Arial"/>
              <a:buChar char="–"/>
              <a:defRPr sz="2400" kern="1200">
                <a:solidFill>
                  <a:srgbClr val="0B3D29"/>
                </a:solidFill>
                <a:latin typeface="+mn-lt"/>
                <a:ea typeface="+mn-ea"/>
                <a:cs typeface="+mn-cs"/>
              </a:defRPr>
            </a:lvl2pPr>
            <a:lvl3pPr marL="1143000" indent="-228600" algn="l" defTabSz="457200" rtl="0" eaLnBrk="1" latinLnBrk="0" hangingPunct="1">
              <a:spcBef>
                <a:spcPct val="20000"/>
              </a:spcBef>
              <a:buClr>
                <a:schemeClr val="tx1"/>
              </a:buClr>
              <a:buFont typeface="Arial"/>
              <a:buChar char="•"/>
              <a:defRPr sz="2000" kern="1200">
                <a:solidFill>
                  <a:srgbClr val="0B3D29"/>
                </a:solidFill>
                <a:latin typeface="+mn-lt"/>
                <a:ea typeface="+mn-ea"/>
                <a:cs typeface="+mn-cs"/>
              </a:defRPr>
            </a:lvl3pPr>
            <a:lvl4pPr marL="1600200" indent="-228600" algn="l" defTabSz="457200" rtl="0" eaLnBrk="1" latinLnBrk="0" hangingPunct="1">
              <a:spcBef>
                <a:spcPct val="20000"/>
              </a:spcBef>
              <a:buClr>
                <a:schemeClr val="tx1"/>
              </a:buClr>
              <a:buFont typeface="Arial"/>
              <a:buChar char="–"/>
              <a:defRPr sz="1800" kern="1200">
                <a:solidFill>
                  <a:srgbClr val="0B3D29"/>
                </a:solidFill>
                <a:latin typeface="+mn-lt"/>
                <a:ea typeface="+mn-ea"/>
                <a:cs typeface="+mn-cs"/>
              </a:defRPr>
            </a:lvl4pPr>
            <a:lvl5pPr marL="2057400" indent="-228600" algn="l" defTabSz="457200" rtl="0" eaLnBrk="1" latinLnBrk="0" hangingPunct="1">
              <a:spcBef>
                <a:spcPct val="20000"/>
              </a:spcBef>
              <a:buClr>
                <a:schemeClr val="tx1"/>
              </a:buClr>
              <a:buFont typeface="Arial"/>
              <a:buChar char="»"/>
              <a:defRPr sz="1800" kern="1200">
                <a:solidFill>
                  <a:srgbClr val="0B3D29"/>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Clr>
                <a:schemeClr val="hlink"/>
              </a:buClr>
              <a:buSzPct val="60000"/>
              <a:defRPr/>
            </a:pPr>
            <a:r>
              <a:rPr lang="en-US" sz="2400" b="1">
                <a:latin typeface="Garamond" panose="02020404030301010803" pitchFamily="18" charset="0"/>
              </a:rPr>
              <a:t>Other Attributes</a:t>
            </a:r>
          </a:p>
          <a:p>
            <a:pPr marL="800080" lvl="1" indent="-342891">
              <a:buFont typeface="Arial" panose="020B0604020202020204" pitchFamily="34" charset="0"/>
              <a:buChar char="•"/>
              <a:defRPr/>
            </a:pPr>
            <a:r>
              <a:rPr lang="en-US">
                <a:latin typeface="Garamond" panose="02020404030301010803" pitchFamily="18" charset="0"/>
              </a:rPr>
              <a:t>Completeness</a:t>
            </a:r>
          </a:p>
          <a:p>
            <a:pPr marL="800080" lvl="1" indent="-342891">
              <a:buFont typeface="Arial" panose="020B0604020202020204" pitchFamily="34" charset="0"/>
              <a:buChar char="•"/>
              <a:defRPr/>
            </a:pPr>
            <a:r>
              <a:rPr lang="en-US">
                <a:latin typeface="Garamond" panose="02020404030301010803" pitchFamily="18" charset="0"/>
              </a:rPr>
              <a:t>Compatibility</a:t>
            </a:r>
          </a:p>
          <a:p>
            <a:pPr marL="800080" lvl="1" indent="-342891">
              <a:buFont typeface="Arial" panose="020B0604020202020204" pitchFamily="34" charset="0"/>
              <a:buChar char="•"/>
              <a:defRPr/>
            </a:pPr>
            <a:r>
              <a:rPr lang="en-US">
                <a:latin typeface="Garamond" panose="02020404030301010803" pitchFamily="18" charset="0"/>
              </a:rPr>
              <a:t>Portability</a:t>
            </a:r>
          </a:p>
          <a:p>
            <a:pPr marL="800080" lvl="1" indent="-342891">
              <a:buFont typeface="Arial" panose="020B0604020202020204" pitchFamily="34" charset="0"/>
              <a:buChar char="•"/>
              <a:defRPr/>
            </a:pPr>
            <a:r>
              <a:rPr lang="en-US">
                <a:latin typeface="Garamond" panose="02020404030301010803" pitchFamily="18" charset="0"/>
              </a:rPr>
              <a:t>Scalability</a:t>
            </a:r>
          </a:p>
          <a:p>
            <a:pPr marL="800080" lvl="1" indent="-342891">
              <a:buFont typeface="Arial" panose="020B0604020202020204" pitchFamily="34" charset="0"/>
              <a:buChar char="•"/>
              <a:defRPr/>
            </a:pPr>
            <a:r>
              <a:rPr lang="en-US">
                <a:latin typeface="Garamond" panose="02020404030301010803" pitchFamily="18" charset="0"/>
              </a:rPr>
              <a:t>Robustness</a:t>
            </a:r>
          </a:p>
          <a:p>
            <a:pPr marL="800080" lvl="1" indent="-342891">
              <a:buFont typeface="Arial" panose="020B0604020202020204" pitchFamily="34" charset="0"/>
              <a:buChar char="•"/>
              <a:defRPr/>
            </a:pPr>
            <a:r>
              <a:rPr lang="en-US">
                <a:latin typeface="Garamond" panose="02020404030301010803" pitchFamily="18" charset="0"/>
              </a:rPr>
              <a:t>Testability</a:t>
            </a:r>
          </a:p>
          <a:p>
            <a:pPr marL="800080" lvl="1" indent="-342891">
              <a:buFont typeface="Arial" panose="020B0604020202020204" pitchFamily="34" charset="0"/>
              <a:buChar char="•"/>
              <a:defRPr/>
            </a:pPr>
            <a:r>
              <a:rPr lang="en-US">
                <a:latin typeface="Garamond" panose="02020404030301010803" pitchFamily="18" charset="0"/>
              </a:rPr>
              <a:t>Reusability……</a:t>
            </a:r>
          </a:p>
          <a:p>
            <a:endParaRPr lang="en-US" dirty="0">
              <a:latin typeface="Garamond" panose="02020404030301010803" pitchFamily="18" charset="0"/>
            </a:endParaRPr>
          </a:p>
        </p:txBody>
      </p:sp>
    </p:spTree>
    <p:extLst>
      <p:ext uri="{BB962C8B-B14F-4D97-AF65-F5344CB8AC3E}">
        <p14:creationId xmlns:p14="http://schemas.microsoft.com/office/powerpoint/2010/main" val="336960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3236" y="401786"/>
            <a:ext cx="8229600" cy="1012825"/>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endParaRPr lang="en-US" sz="4000" dirty="0">
              <a:solidFill>
                <a:schemeClr val="tx2">
                  <a:lumMod val="75000"/>
                </a:schemeClr>
              </a:solidFill>
              <a:latin typeface="Times New Roman Regular" charset="0"/>
            </a:endParaRPr>
          </a:p>
        </p:txBody>
      </p:sp>
      <p:sp>
        <p:nvSpPr>
          <p:cNvPr id="3" name="Rectangle 3"/>
          <p:cNvSpPr txBox="1">
            <a:spLocks noChangeArrowheads="1"/>
          </p:cNvSpPr>
          <p:nvPr/>
        </p:nvSpPr>
        <p:spPr>
          <a:xfrm>
            <a:off x="457201" y="2362200"/>
            <a:ext cx="8499764" cy="305816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354020">
              <a:lnSpc>
                <a:spcPct val="150000"/>
              </a:lnSpc>
              <a:defRPr/>
            </a:pPr>
            <a:endParaRPr lang="en-US" sz="2400" dirty="0"/>
          </a:p>
        </p:txBody>
      </p:sp>
      <p:sp>
        <p:nvSpPr>
          <p:cNvPr id="6" name="Content Placeholder 5">
            <a:extLst>
              <a:ext uri="{FF2B5EF4-FFF2-40B4-BE49-F238E27FC236}">
                <a16:creationId xmlns:a16="http://schemas.microsoft.com/office/drawing/2014/main" id="{1C4902A2-B935-0B48-88FA-3FE33C2E1A1D}"/>
              </a:ext>
            </a:extLst>
          </p:cNvPr>
          <p:cNvSpPr>
            <a:spLocks noGrp="1"/>
          </p:cNvSpPr>
          <p:nvPr>
            <p:ph idx="1"/>
          </p:nvPr>
        </p:nvSpPr>
        <p:spPr>
          <a:xfrm>
            <a:off x="457199" y="1786597"/>
            <a:ext cx="8229600" cy="4403187"/>
          </a:xfrm>
        </p:spPr>
        <p:txBody>
          <a:bodyPr>
            <a:normAutofit/>
          </a:bodyPr>
          <a:lstStyle/>
          <a:p>
            <a:pPr algn="ctr">
              <a:lnSpc>
                <a:spcPct val="80000"/>
              </a:lnSpc>
              <a:buFont typeface="Wingdings" pitchFamily="2" charset="2"/>
              <a:buNone/>
              <a:defRPr/>
            </a:pPr>
            <a:r>
              <a:rPr lang="en-US" sz="2800" dirty="0">
                <a:latin typeface="Garamond" panose="02020404030301010803" pitchFamily="18" charset="0"/>
              </a:rPr>
              <a:t> </a:t>
            </a:r>
            <a:r>
              <a:rPr lang="en-US" sz="2800" b="1" dirty="0">
                <a:latin typeface="Garamond" panose="02020404030301010803" pitchFamily="18" charset="0"/>
              </a:rPr>
              <a:t>Questions…?</a:t>
            </a:r>
          </a:p>
          <a:p>
            <a:pPr algn="ctr">
              <a:lnSpc>
                <a:spcPct val="80000"/>
              </a:lnSpc>
              <a:buFont typeface="Wingdings" pitchFamily="2" charset="2"/>
              <a:buNone/>
              <a:defRPr/>
            </a:pPr>
            <a:endParaRPr lang="en-US" sz="2800" b="1" dirty="0">
              <a:latin typeface="Garamond" panose="02020404030301010803" pitchFamily="18" charset="0"/>
            </a:endParaRPr>
          </a:p>
          <a:p>
            <a:pPr algn="ctr">
              <a:lnSpc>
                <a:spcPct val="80000"/>
              </a:lnSpc>
              <a:buFont typeface="Wingdings" pitchFamily="2" charset="2"/>
              <a:buNone/>
              <a:defRPr/>
            </a:pPr>
            <a:endParaRPr lang="en-US" sz="2800" b="1" dirty="0">
              <a:latin typeface="Garamond" panose="02020404030301010803" pitchFamily="18" charset="0"/>
            </a:endParaRPr>
          </a:p>
          <a:p>
            <a:pPr algn="ctr">
              <a:lnSpc>
                <a:spcPct val="80000"/>
              </a:lnSpc>
              <a:buFont typeface="Wingdings" pitchFamily="2" charset="2"/>
              <a:buNone/>
              <a:defRPr/>
            </a:pPr>
            <a:r>
              <a:rPr lang="en-US" sz="2800" b="1" dirty="0">
                <a:latin typeface="Garamond" panose="02020404030301010803" pitchFamily="18" charset="0"/>
              </a:rPr>
              <a:t>What is next..?</a:t>
            </a:r>
          </a:p>
          <a:p>
            <a:pPr algn="ctr">
              <a:lnSpc>
                <a:spcPct val="80000"/>
              </a:lnSpc>
              <a:buFont typeface="Wingdings" pitchFamily="2" charset="2"/>
              <a:buNone/>
              <a:defRPr/>
            </a:pPr>
            <a:r>
              <a:rPr lang="en-US" sz="2800" b="1" dirty="0">
                <a:latin typeface="Garamond" panose="02020404030301010803" pitchFamily="18" charset="0"/>
              </a:rPr>
              <a:t>Software Engineering Project Discussion </a:t>
            </a:r>
          </a:p>
          <a:p>
            <a:pPr>
              <a:lnSpc>
                <a:spcPct val="80000"/>
              </a:lnSpc>
              <a:buFont typeface="Wingdings" pitchFamily="2" charset="2"/>
              <a:buNone/>
              <a:defRPr/>
            </a:pPr>
            <a:endParaRPr lang="en-US" sz="2800" b="1" dirty="0">
              <a:latin typeface="Garamond" panose="02020404030301010803" pitchFamily="18" charset="0"/>
            </a:endParaRPr>
          </a:p>
          <a:p>
            <a:pPr algn="ctr">
              <a:lnSpc>
                <a:spcPct val="80000"/>
              </a:lnSpc>
              <a:buFont typeface="Wingdings" pitchFamily="2" charset="2"/>
              <a:buNone/>
              <a:defRPr/>
            </a:pPr>
            <a:endParaRPr lang="en-US" sz="2800" b="1" dirty="0">
              <a:latin typeface="Garamond" panose="02020404030301010803" pitchFamily="18" charset="0"/>
            </a:endParaRPr>
          </a:p>
          <a:p>
            <a:pPr algn="ctr">
              <a:lnSpc>
                <a:spcPct val="80000"/>
              </a:lnSpc>
              <a:buFont typeface="Wingdings" pitchFamily="2" charset="2"/>
              <a:buNone/>
              <a:defRPr/>
            </a:pPr>
            <a:r>
              <a:rPr lang="en-US" sz="2800" b="1" dirty="0">
                <a:latin typeface="Garamond" panose="02020404030301010803" pitchFamily="18" charset="0"/>
              </a:rPr>
              <a:t>Next Topic: </a:t>
            </a:r>
          </a:p>
          <a:p>
            <a:pPr algn="ctr">
              <a:lnSpc>
                <a:spcPct val="80000"/>
              </a:lnSpc>
              <a:buFont typeface="Wingdings" pitchFamily="2" charset="2"/>
              <a:buNone/>
              <a:defRPr/>
            </a:pPr>
            <a:r>
              <a:rPr lang="en-US" sz="2800" b="1" dirty="0">
                <a:latin typeface="Garamond" panose="02020404030301010803" pitchFamily="18" charset="0"/>
              </a:rPr>
              <a:t>	</a:t>
            </a:r>
            <a:r>
              <a:rPr lang="en-US" sz="2800" b="1" i="1" dirty="0">
                <a:latin typeface="Garamond" panose="02020404030301010803" pitchFamily="18" charset="0"/>
              </a:rPr>
              <a:t>System Engineering &amp; Requirements Engineering</a:t>
            </a:r>
          </a:p>
        </p:txBody>
      </p:sp>
      <p:sp>
        <p:nvSpPr>
          <p:cNvPr id="5" name="Slide Number Placeholder 4">
            <a:extLst>
              <a:ext uri="{FF2B5EF4-FFF2-40B4-BE49-F238E27FC236}">
                <a16:creationId xmlns:a16="http://schemas.microsoft.com/office/drawing/2014/main" id="{5860B85E-A182-2440-9F79-4A6AEA8492D9}"/>
              </a:ext>
            </a:extLst>
          </p:cNvPr>
          <p:cNvSpPr>
            <a:spLocks noGrp="1"/>
          </p:cNvSpPr>
          <p:nvPr>
            <p:ph type="sldNum" sz="quarter" idx="4294967295"/>
          </p:nvPr>
        </p:nvSpPr>
        <p:spPr>
          <a:xfrm>
            <a:off x="7086600" y="635635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F3CA6-DA84-48EA-BA89-DD9470B907A9}" type="slidenum">
              <a:rPr lang="en-US" smtClean="0"/>
              <a:pPr/>
              <a:t>39</a:t>
            </a:fld>
            <a:endParaRPr lang="en-US"/>
          </a:p>
        </p:txBody>
      </p:sp>
    </p:spTree>
    <p:extLst>
      <p:ext uri="{BB962C8B-B14F-4D97-AF65-F5344CB8AC3E}">
        <p14:creationId xmlns:p14="http://schemas.microsoft.com/office/powerpoint/2010/main" val="33792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Garamond" panose="02020404030301010803" pitchFamily="18" charset="0"/>
              </a:rPr>
              <a:t>Wear vs. Deterioration</a:t>
            </a:r>
          </a:p>
        </p:txBody>
      </p:sp>
      <p:sp>
        <p:nvSpPr>
          <p:cNvPr id="5" name="Rectangle 7"/>
          <p:cNvSpPr>
            <a:spLocks noChangeArrowheads="1"/>
          </p:cNvSpPr>
          <p:nvPr/>
        </p:nvSpPr>
        <p:spPr bwMode="auto">
          <a:xfrm>
            <a:off x="1189748" y="1901928"/>
            <a:ext cx="6764503" cy="4152900"/>
          </a:xfrm>
          <a:prstGeom prst="rect">
            <a:avLst/>
          </a:prstGeom>
          <a:solidFill>
            <a:srgbClr val="96E3FE"/>
          </a:solidFill>
          <a:ln w="12700">
            <a:solidFill>
              <a:schemeClr val="tx1"/>
            </a:solidFill>
            <a:miter lim="800000"/>
            <a:headEnd/>
            <a:tailEnd/>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dirty="0"/>
          </a:p>
        </p:txBody>
      </p:sp>
      <p:pic>
        <p:nvPicPr>
          <p:cNvPr id="8"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8199" y="2207702"/>
            <a:ext cx="6227599"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TextBox 2">
            <a:extLst>
              <a:ext uri="{FF2B5EF4-FFF2-40B4-BE49-F238E27FC236}">
                <a16:creationId xmlns:a16="http://schemas.microsoft.com/office/drawing/2014/main" id="{36A93611-AC8B-C046-ADAA-01B557CC64A7}"/>
              </a:ext>
            </a:extLst>
          </p:cNvPr>
          <p:cNvSpPr txBox="1"/>
          <p:nvPr/>
        </p:nvSpPr>
        <p:spPr>
          <a:xfrm>
            <a:off x="3352800" y="6172200"/>
            <a:ext cx="2667000" cy="369332"/>
          </a:xfrm>
          <a:prstGeom prst="rect">
            <a:avLst/>
          </a:prstGeom>
          <a:noFill/>
        </p:spPr>
        <p:txBody>
          <a:bodyPr wrap="square" rtlCol="0">
            <a:spAutoFit/>
          </a:bodyPr>
          <a:lstStyle/>
          <a:p>
            <a:pPr algn="ctr"/>
            <a:r>
              <a:rPr lang="en-US" dirty="0">
                <a:latin typeface="Garamond" panose="02020404030301010803" pitchFamily="18" charset="0"/>
              </a:rPr>
              <a:t>Fig 1</a:t>
            </a:r>
          </a:p>
        </p:txBody>
      </p:sp>
    </p:spTree>
    <p:extLst>
      <p:ext uri="{BB962C8B-B14F-4D97-AF65-F5344CB8AC3E}">
        <p14:creationId xmlns:p14="http://schemas.microsoft.com/office/powerpoint/2010/main" val="335726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Garamond" panose="02020404030301010803" pitchFamily="18" charset="0"/>
              </a:rPr>
              <a:t>The Cost of Change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942" y="2137939"/>
            <a:ext cx="5924374" cy="3757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BC658267-00EE-DB45-BBE0-FFB2FBCC5DAE}"/>
              </a:ext>
            </a:extLst>
          </p:cNvPr>
          <p:cNvSpPr txBox="1"/>
          <p:nvPr/>
        </p:nvSpPr>
        <p:spPr>
          <a:xfrm>
            <a:off x="3352800" y="6172203"/>
            <a:ext cx="2667000" cy="646331"/>
          </a:xfrm>
          <a:prstGeom prst="rect">
            <a:avLst/>
          </a:prstGeom>
          <a:noFill/>
        </p:spPr>
        <p:txBody>
          <a:bodyPr wrap="square" rtlCol="0">
            <a:spAutoFit/>
          </a:bodyPr>
          <a:lstStyle/>
          <a:p>
            <a:pPr algn="ctr"/>
            <a:r>
              <a:rPr lang="en-US" dirty="0">
                <a:latin typeface="Garamond" panose="02020404030301010803" pitchFamily="18" charset="0"/>
              </a:rPr>
              <a:t>Fig 2</a:t>
            </a:r>
          </a:p>
          <a:p>
            <a:pPr algn="ctr"/>
            <a:endParaRPr lang="en-US" dirty="0">
              <a:latin typeface="Garamond" panose="02020404030301010803" pitchFamily="18" charset="0"/>
            </a:endParaRPr>
          </a:p>
        </p:txBody>
      </p:sp>
    </p:spTree>
    <p:extLst>
      <p:ext uri="{BB962C8B-B14F-4D97-AF65-F5344CB8AC3E}">
        <p14:creationId xmlns:p14="http://schemas.microsoft.com/office/powerpoint/2010/main" val="4068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Garamond" panose="02020404030301010803" pitchFamily="18" charset="0"/>
              </a:rPr>
              <a:t>Software Applications</a:t>
            </a:r>
          </a:p>
        </p:txBody>
      </p:sp>
      <p:sp>
        <p:nvSpPr>
          <p:cNvPr id="3" name="Content Placeholder 2"/>
          <p:cNvSpPr>
            <a:spLocks noGrp="1"/>
          </p:cNvSpPr>
          <p:nvPr>
            <p:ph idx="1"/>
          </p:nvPr>
        </p:nvSpPr>
        <p:spPr>
          <a:xfrm>
            <a:off x="2402632" y="2267233"/>
            <a:ext cx="5080519" cy="3564053"/>
          </a:xfrm>
        </p:spPr>
        <p:txBody>
          <a:bodyPr wrap="square">
            <a:spAutoFit/>
          </a:bodyPr>
          <a:lstStyle/>
          <a:p>
            <a:pPr>
              <a:buClr>
                <a:schemeClr val="tx2"/>
              </a:buClr>
              <a:buFont typeface="Courier New" panose="02070309020205020404" pitchFamily="49" charset="0"/>
              <a:buChar char="o"/>
              <a:defRPr/>
            </a:pPr>
            <a:r>
              <a:rPr lang="en-US" sz="2400" dirty="0">
                <a:latin typeface="Garamond" panose="02020404030301010803" pitchFamily="18" charset="0"/>
              </a:rPr>
              <a:t> System software</a:t>
            </a:r>
          </a:p>
          <a:p>
            <a:pPr>
              <a:buClr>
                <a:schemeClr val="tx2"/>
              </a:buClr>
              <a:buFont typeface="Courier New" panose="02070309020205020404" pitchFamily="49" charset="0"/>
              <a:buChar char="o"/>
              <a:defRPr/>
            </a:pPr>
            <a:r>
              <a:rPr lang="en-US" sz="2400" dirty="0">
                <a:latin typeface="Garamond" panose="02020404030301010803" pitchFamily="18" charset="0"/>
              </a:rPr>
              <a:t> Real-time software </a:t>
            </a:r>
          </a:p>
          <a:p>
            <a:pPr>
              <a:buClr>
                <a:schemeClr val="tx2"/>
              </a:buClr>
              <a:buFont typeface="Courier New" panose="02070309020205020404" pitchFamily="49" charset="0"/>
              <a:buChar char="o"/>
              <a:defRPr/>
            </a:pPr>
            <a:r>
              <a:rPr lang="en-US" sz="2400" dirty="0">
                <a:latin typeface="Garamond" panose="02020404030301010803" pitchFamily="18" charset="0"/>
              </a:rPr>
              <a:t> Business software </a:t>
            </a:r>
          </a:p>
          <a:p>
            <a:pPr>
              <a:buClr>
                <a:schemeClr val="tx2"/>
              </a:buClr>
              <a:buFont typeface="Courier New" panose="02070309020205020404" pitchFamily="49" charset="0"/>
              <a:buChar char="o"/>
              <a:defRPr/>
            </a:pPr>
            <a:r>
              <a:rPr lang="en-US" sz="2400" dirty="0">
                <a:latin typeface="Garamond" panose="02020404030301010803" pitchFamily="18" charset="0"/>
              </a:rPr>
              <a:t> Engineering/scientific software </a:t>
            </a:r>
          </a:p>
          <a:p>
            <a:pPr>
              <a:buClr>
                <a:schemeClr val="tx2"/>
              </a:buClr>
              <a:buFont typeface="Courier New" panose="02070309020205020404" pitchFamily="49" charset="0"/>
              <a:buChar char="o"/>
              <a:defRPr/>
            </a:pPr>
            <a:r>
              <a:rPr lang="en-US" sz="2400" dirty="0">
                <a:latin typeface="Garamond" panose="02020404030301010803" pitchFamily="18" charset="0"/>
              </a:rPr>
              <a:t> Embedded software </a:t>
            </a:r>
          </a:p>
          <a:p>
            <a:pPr>
              <a:buClr>
                <a:schemeClr val="tx2"/>
              </a:buClr>
              <a:buFont typeface="Courier New" panose="02070309020205020404" pitchFamily="49" charset="0"/>
              <a:buChar char="o"/>
              <a:defRPr/>
            </a:pPr>
            <a:r>
              <a:rPr lang="en-US" sz="2400" dirty="0">
                <a:latin typeface="Garamond" panose="02020404030301010803" pitchFamily="18" charset="0"/>
              </a:rPr>
              <a:t> PC software</a:t>
            </a:r>
          </a:p>
          <a:p>
            <a:pPr>
              <a:buClr>
                <a:schemeClr val="tx2"/>
              </a:buClr>
              <a:buFont typeface="Courier New" panose="02070309020205020404" pitchFamily="49" charset="0"/>
              <a:buChar char="o"/>
              <a:defRPr/>
            </a:pPr>
            <a:r>
              <a:rPr lang="en-US" sz="2400" dirty="0">
                <a:latin typeface="Garamond" panose="02020404030301010803" pitchFamily="18" charset="0"/>
              </a:rPr>
              <a:t> AI software</a:t>
            </a:r>
          </a:p>
          <a:p>
            <a:pPr>
              <a:buClr>
                <a:schemeClr val="tx2"/>
              </a:buClr>
              <a:buFont typeface="Courier New" panose="02070309020205020404" pitchFamily="49" charset="0"/>
              <a:buChar char="o"/>
              <a:defRPr/>
            </a:pPr>
            <a:r>
              <a:rPr lang="en-US" sz="2400" dirty="0">
                <a:latin typeface="Garamond" panose="02020404030301010803" pitchFamily="18" charset="0"/>
              </a:rPr>
              <a:t> WebApps (Web applications)</a:t>
            </a:r>
          </a:p>
        </p:txBody>
      </p:sp>
    </p:spTree>
    <p:extLst>
      <p:ext uri="{BB962C8B-B14F-4D97-AF65-F5344CB8AC3E}">
        <p14:creationId xmlns:p14="http://schemas.microsoft.com/office/powerpoint/2010/main" val="81301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24" y="-1143000"/>
            <a:ext cx="8229600" cy="1143000"/>
          </a:xfrm>
        </p:spPr>
        <p:txBody>
          <a:bodyPr>
            <a:noAutofit/>
          </a:bodyPr>
          <a:lstStyle/>
          <a:p>
            <a:pPr algn="ctr"/>
            <a:br>
              <a:rPr lang="en-US" sz="4000" b="1" dirty="0">
                <a:solidFill>
                  <a:schemeClr val="tx2">
                    <a:lumMod val="75000"/>
                  </a:schemeClr>
                </a:solidFill>
                <a:latin typeface="Garamond" panose="02020404030301010803" pitchFamily="18" charset="0"/>
              </a:rPr>
            </a:br>
            <a:br>
              <a:rPr lang="en-US" sz="4000" b="1" dirty="0">
                <a:solidFill>
                  <a:schemeClr val="tx2">
                    <a:lumMod val="75000"/>
                  </a:schemeClr>
                </a:solidFill>
                <a:latin typeface="Garamond" panose="02020404030301010803" pitchFamily="18" charset="0"/>
              </a:rPr>
            </a:br>
            <a:br>
              <a:rPr lang="en-US" sz="4000" b="1" dirty="0">
                <a:solidFill>
                  <a:schemeClr val="tx2">
                    <a:lumMod val="75000"/>
                  </a:schemeClr>
                </a:solidFill>
                <a:latin typeface="Garamond" panose="02020404030301010803" pitchFamily="18" charset="0"/>
              </a:rPr>
            </a:br>
            <a:br>
              <a:rPr lang="en-US" sz="4000" b="1" dirty="0">
                <a:solidFill>
                  <a:schemeClr val="tx2">
                    <a:lumMod val="75000"/>
                  </a:schemeClr>
                </a:solidFill>
                <a:latin typeface="Garamond" panose="02020404030301010803" pitchFamily="18" charset="0"/>
              </a:rPr>
            </a:br>
            <a:br>
              <a:rPr lang="en-US" sz="4000" b="1" dirty="0">
                <a:solidFill>
                  <a:schemeClr val="tx2">
                    <a:lumMod val="75000"/>
                  </a:schemeClr>
                </a:solidFill>
                <a:latin typeface="Garamond" panose="02020404030301010803" pitchFamily="18" charset="0"/>
              </a:rPr>
            </a:br>
            <a:br>
              <a:rPr lang="en-US" sz="4000" b="1" dirty="0">
                <a:solidFill>
                  <a:schemeClr val="tx2">
                    <a:lumMod val="75000"/>
                  </a:schemeClr>
                </a:solidFill>
                <a:latin typeface="Garamond" panose="02020404030301010803" pitchFamily="18" charset="0"/>
              </a:rPr>
            </a:br>
            <a:br>
              <a:rPr lang="en-US" sz="4000" b="1" dirty="0">
                <a:solidFill>
                  <a:schemeClr val="tx2">
                    <a:lumMod val="75000"/>
                  </a:schemeClr>
                </a:solidFill>
                <a:latin typeface="Garamond" panose="02020404030301010803" pitchFamily="18" charset="0"/>
              </a:rPr>
            </a:br>
            <a:br>
              <a:rPr lang="en-US" sz="4000" b="1" dirty="0">
                <a:solidFill>
                  <a:schemeClr val="tx2">
                    <a:lumMod val="75000"/>
                  </a:schemeClr>
                </a:solidFill>
                <a:latin typeface="Garamond" panose="02020404030301010803" pitchFamily="18" charset="0"/>
              </a:rPr>
            </a:br>
            <a:r>
              <a:rPr lang="en-US" sz="4000" b="1" dirty="0">
                <a:latin typeface="Garamond" panose="02020404030301010803" pitchFamily="18" charset="0"/>
              </a:rPr>
              <a:t>Software Engineering </a:t>
            </a:r>
            <a:br>
              <a:rPr lang="en-US" sz="4000" b="1" dirty="0">
                <a:latin typeface="Garamond" panose="02020404030301010803" pitchFamily="18" charset="0"/>
              </a:rPr>
            </a:br>
            <a:r>
              <a:rPr lang="en-US" sz="4000" b="1" dirty="0">
                <a:latin typeface="Garamond" panose="02020404030301010803" pitchFamily="18" charset="0"/>
              </a:rPr>
              <a:t>Classic Definition (1969)</a:t>
            </a:r>
            <a:br>
              <a:rPr lang="en-US" sz="4000" b="1" dirty="0">
                <a:latin typeface="Garamond" panose="02020404030301010803" pitchFamily="18" charset="0"/>
              </a:rPr>
            </a:br>
            <a:br>
              <a:rPr lang="en-US" sz="4000" b="1" dirty="0">
                <a:latin typeface="Garamond" panose="02020404030301010803" pitchFamily="18" charset="0"/>
              </a:rPr>
            </a:b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3" name="Content Placeholder 2"/>
          <p:cNvSpPr>
            <a:spLocks noGrp="1"/>
          </p:cNvSpPr>
          <p:nvPr>
            <p:ph idx="1"/>
          </p:nvPr>
        </p:nvSpPr>
        <p:spPr>
          <a:xfrm>
            <a:off x="591424" y="2124735"/>
            <a:ext cx="8229600" cy="4228850"/>
          </a:xfrm>
        </p:spPr>
        <p:txBody>
          <a:bodyPr wrap="square" anchor="t" anchorCtr="0">
            <a:spAutoFit/>
          </a:bodyPr>
          <a:lstStyle/>
          <a:p>
            <a:pPr algn="just">
              <a:buClr>
                <a:schemeClr val="tx2"/>
              </a:buClr>
            </a:pPr>
            <a:r>
              <a:rPr lang="en-US" altLang="en-US" sz="2400" dirty="0">
                <a:latin typeface="Garamond" panose="02020404030301010803" pitchFamily="18" charset="0"/>
              </a:rPr>
              <a:t> The establishment and use of sound engineering principles in order to obtain economically software that is </a:t>
            </a:r>
            <a:r>
              <a:rPr lang="en-US" altLang="en-US" sz="2400" b="1" dirty="0">
                <a:latin typeface="Garamond" panose="02020404030301010803" pitchFamily="18" charset="0"/>
              </a:rPr>
              <a:t>reliable</a:t>
            </a:r>
            <a:r>
              <a:rPr lang="en-US" altLang="en-US" sz="2400" dirty="0">
                <a:latin typeface="Garamond" panose="02020404030301010803" pitchFamily="18" charset="0"/>
              </a:rPr>
              <a:t> and works </a:t>
            </a:r>
            <a:r>
              <a:rPr lang="en-US" altLang="en-US" sz="2400" b="1" dirty="0">
                <a:latin typeface="Garamond" panose="02020404030301010803" pitchFamily="18" charset="0"/>
              </a:rPr>
              <a:t>efficiently</a:t>
            </a:r>
            <a:r>
              <a:rPr lang="en-US" altLang="en-US" sz="2400" dirty="0">
                <a:latin typeface="Garamond" panose="02020404030301010803" pitchFamily="18" charset="0"/>
              </a:rPr>
              <a:t> on real machines.”</a:t>
            </a:r>
          </a:p>
          <a:p>
            <a:pPr marL="0" indent="0" algn="just">
              <a:buClr>
                <a:schemeClr val="tx2"/>
              </a:buClr>
              <a:buNone/>
            </a:pPr>
            <a:endParaRPr lang="en-US" altLang="en-US" sz="2400" dirty="0">
              <a:latin typeface="Garamond" panose="02020404030301010803" pitchFamily="18" charset="0"/>
            </a:endParaRPr>
          </a:p>
          <a:p>
            <a:pPr marL="0" indent="0" algn="just">
              <a:buClr>
                <a:schemeClr val="tx2"/>
              </a:buClr>
              <a:buNone/>
            </a:pPr>
            <a:r>
              <a:rPr lang="en-US" altLang="en-US" sz="2800" b="1" dirty="0">
                <a:latin typeface="Garamond" panose="02020404030301010803" pitchFamily="18" charset="0"/>
              </a:rPr>
              <a:t> “Software Engineering:  </a:t>
            </a:r>
          </a:p>
          <a:p>
            <a:pPr marL="0" indent="0" algn="just">
              <a:buClr>
                <a:schemeClr val="tx2"/>
              </a:buClr>
              <a:buNone/>
            </a:pPr>
            <a:r>
              <a:rPr lang="en-US" altLang="en-US" sz="2400" dirty="0">
                <a:latin typeface="Garamond" panose="02020404030301010803" pitchFamily="18" charset="0"/>
              </a:rPr>
              <a:t>(1)  The application of a </a:t>
            </a:r>
            <a:r>
              <a:rPr lang="en-US" altLang="en-US" sz="2400" b="1" dirty="0">
                <a:latin typeface="Garamond" panose="02020404030301010803" pitchFamily="18" charset="0"/>
              </a:rPr>
              <a:t>systematic</a:t>
            </a:r>
            <a:r>
              <a:rPr lang="en-US" altLang="en-US" sz="2400" dirty="0">
                <a:latin typeface="Garamond" panose="02020404030301010803" pitchFamily="18" charset="0"/>
              </a:rPr>
              <a:t>, </a:t>
            </a:r>
            <a:r>
              <a:rPr lang="en-US" altLang="en-US" sz="2400" b="1" dirty="0">
                <a:latin typeface="Garamond" panose="02020404030301010803" pitchFamily="18" charset="0"/>
              </a:rPr>
              <a:t>disciplines</a:t>
            </a:r>
            <a:r>
              <a:rPr lang="en-US" altLang="en-US" sz="2400" dirty="0">
                <a:latin typeface="Garamond" panose="02020404030301010803" pitchFamily="18" charset="0"/>
              </a:rPr>
              <a:t>, </a:t>
            </a:r>
            <a:r>
              <a:rPr lang="en-US" altLang="en-US" sz="2400" b="1" dirty="0">
                <a:latin typeface="Garamond" panose="02020404030301010803" pitchFamily="18" charset="0"/>
              </a:rPr>
              <a:t>quantifiable</a:t>
            </a:r>
            <a:r>
              <a:rPr lang="en-US" altLang="en-US" sz="2400" dirty="0">
                <a:latin typeface="Garamond" panose="02020404030301010803" pitchFamily="18" charset="0"/>
              </a:rPr>
              <a:t> approach to the development, operation, and maintenance of software; that is the </a:t>
            </a:r>
            <a:r>
              <a:rPr lang="en-US" altLang="en-US" sz="2400" b="1" dirty="0">
                <a:latin typeface="Garamond" panose="02020404030301010803" pitchFamily="18" charset="0"/>
              </a:rPr>
              <a:t>application of engineering to software</a:t>
            </a:r>
            <a:r>
              <a:rPr lang="en-US" altLang="en-US" sz="2400" dirty="0">
                <a:latin typeface="Garamond" panose="02020404030301010803" pitchFamily="18" charset="0"/>
              </a:rPr>
              <a:t>.  </a:t>
            </a:r>
          </a:p>
          <a:p>
            <a:pPr marL="0" indent="0" algn="just">
              <a:buClr>
                <a:schemeClr val="tx2"/>
              </a:buClr>
              <a:buNone/>
            </a:pPr>
            <a:r>
              <a:rPr lang="en-US" altLang="en-US" sz="2400" dirty="0">
                <a:latin typeface="Garamond" panose="02020404030301010803" pitchFamily="18" charset="0"/>
              </a:rPr>
              <a:t>(2)  The study of approaches as in (1).”</a:t>
            </a:r>
          </a:p>
          <a:p>
            <a:pPr algn="just">
              <a:buClr>
                <a:schemeClr val="tx2"/>
              </a:buClr>
            </a:pPr>
            <a:endParaRPr lang="en-US" sz="2400" dirty="0">
              <a:latin typeface="Garamond" panose="02020404030301010803" pitchFamily="18" charset="0"/>
            </a:endParaRPr>
          </a:p>
        </p:txBody>
      </p:sp>
      <p:sp>
        <p:nvSpPr>
          <p:cNvPr id="6" name="Rectangle 5">
            <a:extLst>
              <a:ext uri="{FF2B5EF4-FFF2-40B4-BE49-F238E27FC236}">
                <a16:creationId xmlns:a16="http://schemas.microsoft.com/office/drawing/2014/main" id="{7DE9F488-85F6-7B4A-A59E-A6E24969F462}"/>
              </a:ext>
            </a:extLst>
          </p:cNvPr>
          <p:cNvSpPr/>
          <p:nvPr/>
        </p:nvSpPr>
        <p:spPr>
          <a:xfrm>
            <a:off x="322976" y="3496905"/>
            <a:ext cx="8498048" cy="24928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90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latin typeface="Garamond" panose="02020404030301010803" pitchFamily="18" charset="0"/>
              </a:rPr>
              <a:t>Software Engineering &amp; Problem Solving</a:t>
            </a:r>
          </a:p>
        </p:txBody>
      </p:sp>
      <p:sp>
        <p:nvSpPr>
          <p:cNvPr id="6" name="Rectangle 3"/>
          <p:cNvSpPr>
            <a:spLocks noChangeArrowheads="1"/>
          </p:cNvSpPr>
          <p:nvPr/>
        </p:nvSpPr>
        <p:spPr bwMode="auto">
          <a:xfrm>
            <a:off x="2362387" y="1951082"/>
            <a:ext cx="1828800" cy="728663"/>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000" dirty="0">
                <a:latin typeface="Times New Roman Regular" charset="0"/>
                <a:ea typeface="Times New Roman Regular" charset="0"/>
                <a:cs typeface="Times New Roman Regular" charset="0"/>
              </a:rPr>
              <a:t>COMPUTER </a:t>
            </a:r>
          </a:p>
          <a:p>
            <a:pPr algn="ctr">
              <a:spcBef>
                <a:spcPct val="0"/>
              </a:spcBef>
              <a:buClrTx/>
              <a:buSzTx/>
              <a:buFontTx/>
              <a:buNone/>
            </a:pPr>
            <a:r>
              <a:rPr lang="en-US" altLang="en-US" sz="2000" dirty="0">
                <a:latin typeface="Times New Roman Regular" charset="0"/>
                <a:ea typeface="Times New Roman Regular" charset="0"/>
                <a:cs typeface="Times New Roman Regular" charset="0"/>
              </a:rPr>
              <a:t>SCIENCE</a:t>
            </a:r>
            <a:endParaRPr lang="en-US" altLang="en-US" sz="2400" dirty="0">
              <a:latin typeface="Times New Roman Regular" charset="0"/>
              <a:ea typeface="Times New Roman Regular" charset="0"/>
              <a:cs typeface="Times New Roman Regular" charset="0"/>
            </a:endParaRPr>
          </a:p>
        </p:txBody>
      </p:sp>
      <p:sp>
        <p:nvSpPr>
          <p:cNvPr id="8" name="Rectangle 5"/>
          <p:cNvSpPr>
            <a:spLocks noChangeArrowheads="1"/>
          </p:cNvSpPr>
          <p:nvPr/>
        </p:nvSpPr>
        <p:spPr bwMode="auto">
          <a:xfrm>
            <a:off x="3845548" y="4250364"/>
            <a:ext cx="1828800" cy="609600"/>
          </a:xfrm>
          <a:prstGeom prst="rect">
            <a:avLst/>
          </a:prstGeom>
          <a:solidFill>
            <a:schemeClr val="accent5">
              <a:lumMod val="60000"/>
              <a:lumOff val="40000"/>
            </a:schemeClr>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000" dirty="0">
                <a:latin typeface="Times New Roman Regular" charset="0"/>
                <a:ea typeface="Times New Roman Regular" charset="0"/>
                <a:cs typeface="Times New Roman Regular" charset="0"/>
              </a:rPr>
              <a:t>SOFTWARE</a:t>
            </a:r>
          </a:p>
          <a:p>
            <a:pPr algn="ctr">
              <a:spcBef>
                <a:spcPct val="0"/>
              </a:spcBef>
              <a:buClrTx/>
              <a:buSzTx/>
              <a:buFontTx/>
              <a:buNone/>
            </a:pPr>
            <a:r>
              <a:rPr lang="en-US" altLang="en-US" sz="2000" dirty="0">
                <a:latin typeface="Times New Roman Regular" charset="0"/>
                <a:ea typeface="Times New Roman Regular" charset="0"/>
                <a:cs typeface="Times New Roman Regular" charset="0"/>
              </a:rPr>
              <a:t>ENGINEERING</a:t>
            </a:r>
            <a:endParaRPr lang="en-US" altLang="en-US" sz="2400" dirty="0">
              <a:latin typeface="Times New Roman Regular" charset="0"/>
              <a:ea typeface="Times New Roman Regular" charset="0"/>
              <a:cs typeface="Times New Roman Regular" charset="0"/>
            </a:endParaRPr>
          </a:p>
        </p:txBody>
      </p:sp>
      <p:sp>
        <p:nvSpPr>
          <p:cNvPr id="9" name="AutoShape 6"/>
          <p:cNvSpPr>
            <a:spLocks noChangeArrowheads="1"/>
          </p:cNvSpPr>
          <p:nvPr/>
        </p:nvSpPr>
        <p:spPr bwMode="auto">
          <a:xfrm>
            <a:off x="2120561" y="2948409"/>
            <a:ext cx="1143000" cy="812800"/>
          </a:xfrm>
          <a:prstGeom prst="hexagon">
            <a:avLst>
              <a:gd name="adj" fmla="val 35156"/>
              <a:gd name="vf" fmla="val 11547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10" name="AutoShape 7"/>
          <p:cNvSpPr>
            <a:spLocks noChangeArrowheads="1"/>
          </p:cNvSpPr>
          <p:nvPr/>
        </p:nvSpPr>
        <p:spPr bwMode="auto">
          <a:xfrm>
            <a:off x="3514723" y="2948741"/>
            <a:ext cx="1143000" cy="812800"/>
          </a:xfrm>
          <a:prstGeom prst="hexagon">
            <a:avLst>
              <a:gd name="adj" fmla="val 35156"/>
              <a:gd name="vf" fmla="val 11547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11" name="AutoShape 8"/>
          <p:cNvSpPr>
            <a:spLocks noChangeArrowheads="1"/>
          </p:cNvSpPr>
          <p:nvPr/>
        </p:nvSpPr>
        <p:spPr bwMode="auto">
          <a:xfrm>
            <a:off x="5882003" y="2962401"/>
            <a:ext cx="1066800" cy="812800"/>
          </a:xfrm>
          <a:prstGeom prst="hexagon">
            <a:avLst>
              <a:gd name="adj" fmla="val 32813"/>
              <a:gd name="vf" fmla="val 11547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12" name="Text Box 9"/>
          <p:cNvSpPr txBox="1">
            <a:spLocks noChangeArrowheads="1"/>
          </p:cNvSpPr>
          <p:nvPr/>
        </p:nvSpPr>
        <p:spPr bwMode="auto">
          <a:xfrm>
            <a:off x="2260291" y="3185534"/>
            <a:ext cx="9044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600" dirty="0">
                <a:latin typeface="Times New Roman Regular" charset="0"/>
                <a:ea typeface="Times New Roman Regular" charset="0"/>
                <a:cs typeface="Times New Roman Regular" charset="0"/>
              </a:rPr>
              <a:t>Theories</a:t>
            </a:r>
            <a:endParaRPr lang="en-US" altLang="en-US" sz="2400" dirty="0">
              <a:latin typeface="Times New Roman Regular" charset="0"/>
              <a:ea typeface="Times New Roman Regular" charset="0"/>
              <a:cs typeface="Times New Roman Regular" charset="0"/>
            </a:endParaRPr>
          </a:p>
        </p:txBody>
      </p:sp>
      <p:sp>
        <p:nvSpPr>
          <p:cNvPr id="13" name="Text Box 10"/>
          <p:cNvSpPr txBox="1">
            <a:spLocks noChangeArrowheads="1"/>
          </p:cNvSpPr>
          <p:nvPr/>
        </p:nvSpPr>
        <p:spPr bwMode="auto">
          <a:xfrm>
            <a:off x="3582720" y="3086395"/>
            <a:ext cx="10070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1600" dirty="0">
                <a:latin typeface="Times New Roman Regular" charset="0"/>
                <a:ea typeface="Times New Roman Regular" charset="0"/>
                <a:cs typeface="Times New Roman Regular" charset="0"/>
              </a:rPr>
              <a:t>Computer</a:t>
            </a:r>
          </a:p>
          <a:p>
            <a:pPr algn="ctr">
              <a:spcBef>
                <a:spcPct val="0"/>
              </a:spcBef>
              <a:buClrTx/>
              <a:buSzTx/>
              <a:buFontTx/>
              <a:buNone/>
            </a:pPr>
            <a:r>
              <a:rPr lang="en-US" altLang="en-US" sz="1600" dirty="0">
                <a:latin typeface="Times New Roman Regular" charset="0"/>
                <a:ea typeface="Times New Roman Regular" charset="0"/>
                <a:cs typeface="Times New Roman Regular" charset="0"/>
              </a:rPr>
              <a:t>Functions</a:t>
            </a:r>
          </a:p>
        </p:txBody>
      </p:sp>
      <p:sp>
        <p:nvSpPr>
          <p:cNvPr id="14" name="Text Box 11"/>
          <p:cNvSpPr txBox="1">
            <a:spLocks noChangeArrowheads="1"/>
          </p:cNvSpPr>
          <p:nvPr/>
        </p:nvSpPr>
        <p:spPr bwMode="auto">
          <a:xfrm>
            <a:off x="5971212" y="3196950"/>
            <a:ext cx="8819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r>
              <a:rPr lang="en-US" altLang="en-US" sz="1600" dirty="0">
                <a:latin typeface="Times New Roman Regular" charset="0"/>
                <a:ea typeface="Times New Roman Regular" charset="0"/>
                <a:cs typeface="Times New Roman Regular" charset="0"/>
              </a:rPr>
              <a:t>Problem</a:t>
            </a:r>
            <a:endParaRPr lang="en-US" altLang="en-US" sz="2400" dirty="0">
              <a:latin typeface="Times New Roman Regular" charset="0"/>
              <a:ea typeface="Times New Roman Regular" charset="0"/>
              <a:cs typeface="Times New Roman Regular" charset="0"/>
            </a:endParaRPr>
          </a:p>
        </p:txBody>
      </p:sp>
      <p:sp>
        <p:nvSpPr>
          <p:cNvPr id="15" name="AutoShape 12"/>
          <p:cNvSpPr>
            <a:spLocks noChangeArrowheads="1"/>
          </p:cNvSpPr>
          <p:nvPr/>
        </p:nvSpPr>
        <p:spPr bwMode="auto">
          <a:xfrm>
            <a:off x="3693148" y="5134270"/>
            <a:ext cx="1981200" cy="1023937"/>
          </a:xfrm>
          <a:prstGeom prst="hexagon">
            <a:avLst>
              <a:gd name="adj" fmla="val 48372"/>
              <a:gd name="vf" fmla="val 115470"/>
            </a:avLst>
          </a:prstGeom>
          <a:solidFill>
            <a:schemeClr val="accent2">
              <a:lumMod val="60000"/>
              <a:lumOff val="40000"/>
            </a:schemeClr>
          </a:solidFill>
          <a:ln w="28575">
            <a:solidFill>
              <a:srgbClr val="000000"/>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spcBef>
                <a:spcPct val="0"/>
              </a:spcBef>
              <a:buClrTx/>
              <a:buSzTx/>
              <a:buFontTx/>
              <a:buNone/>
            </a:pPr>
            <a:endParaRPr lang="en-US" altLang="en-US" sz="1800"/>
          </a:p>
        </p:txBody>
      </p:sp>
      <p:sp>
        <p:nvSpPr>
          <p:cNvPr id="16" name="Text Box 13"/>
          <p:cNvSpPr txBox="1">
            <a:spLocks noChangeArrowheads="1"/>
          </p:cNvSpPr>
          <p:nvPr/>
        </p:nvSpPr>
        <p:spPr bwMode="auto">
          <a:xfrm>
            <a:off x="3960644" y="5230629"/>
            <a:ext cx="138906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1500" dirty="0">
                <a:latin typeface="Times New Roman Regular" charset="0"/>
                <a:ea typeface="Times New Roman Regular" charset="0"/>
                <a:cs typeface="Times New Roman Regular" charset="0"/>
              </a:rPr>
              <a:t>Tools and </a:t>
            </a:r>
          </a:p>
          <a:p>
            <a:pPr algn="ctr">
              <a:spcBef>
                <a:spcPct val="0"/>
              </a:spcBef>
              <a:buClrTx/>
              <a:buSzTx/>
              <a:buFontTx/>
              <a:buNone/>
            </a:pPr>
            <a:r>
              <a:rPr lang="en-US" altLang="en-US" sz="1500" dirty="0">
                <a:latin typeface="Times New Roman Regular" charset="0"/>
                <a:ea typeface="Times New Roman Regular" charset="0"/>
                <a:cs typeface="Times New Roman Regular" charset="0"/>
              </a:rPr>
              <a:t>Techniques to</a:t>
            </a:r>
          </a:p>
          <a:p>
            <a:pPr algn="ctr">
              <a:spcBef>
                <a:spcPct val="0"/>
              </a:spcBef>
              <a:buClrTx/>
              <a:buSzTx/>
              <a:buFontTx/>
              <a:buNone/>
            </a:pPr>
            <a:r>
              <a:rPr lang="en-US" altLang="en-US" sz="1500" dirty="0">
                <a:latin typeface="Times New Roman Regular" charset="0"/>
                <a:ea typeface="Times New Roman Regular" charset="0"/>
                <a:cs typeface="Times New Roman Regular" charset="0"/>
              </a:rPr>
              <a:t>Solve Problems</a:t>
            </a:r>
          </a:p>
        </p:txBody>
      </p:sp>
      <p:sp>
        <p:nvSpPr>
          <p:cNvPr id="17" name="Line 14"/>
          <p:cNvSpPr>
            <a:spLocks noChangeShapeType="1"/>
          </p:cNvSpPr>
          <p:nvPr/>
        </p:nvSpPr>
        <p:spPr bwMode="auto">
          <a:xfrm>
            <a:off x="2687555" y="2671078"/>
            <a:ext cx="0" cy="26099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3960641" y="2704334"/>
            <a:ext cx="0" cy="258071"/>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flipH="1">
            <a:off x="6360148" y="2719073"/>
            <a:ext cx="0" cy="243331"/>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a:off x="2918991" y="3810718"/>
            <a:ext cx="931303" cy="422155"/>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8"/>
          <p:cNvSpPr>
            <a:spLocks noChangeShapeType="1"/>
          </p:cNvSpPr>
          <p:nvPr/>
        </p:nvSpPr>
        <p:spPr bwMode="auto">
          <a:xfrm>
            <a:off x="4121772" y="3795784"/>
            <a:ext cx="533400" cy="406400"/>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9"/>
          <p:cNvSpPr>
            <a:spLocks noChangeShapeType="1"/>
          </p:cNvSpPr>
          <p:nvPr/>
        </p:nvSpPr>
        <p:spPr bwMode="auto">
          <a:xfrm flipH="1">
            <a:off x="5521948" y="3775204"/>
            <a:ext cx="838200" cy="457671"/>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0"/>
          <p:cNvSpPr>
            <a:spLocks noChangeShapeType="1"/>
          </p:cNvSpPr>
          <p:nvPr/>
        </p:nvSpPr>
        <p:spPr bwMode="auto">
          <a:xfrm>
            <a:off x="4683748" y="4821534"/>
            <a:ext cx="0" cy="312737"/>
          </a:xfrm>
          <a:prstGeom prst="line">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3"/>
          <p:cNvSpPr>
            <a:spLocks noChangeArrowheads="1"/>
          </p:cNvSpPr>
          <p:nvPr/>
        </p:nvSpPr>
        <p:spPr bwMode="auto">
          <a:xfrm>
            <a:off x="5445748" y="1957000"/>
            <a:ext cx="1828800" cy="728663"/>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tx1"/>
              </a:buClr>
              <a:buChar char="•"/>
              <a:defRPr sz="2800">
                <a:solidFill>
                  <a:schemeClr val="tx1"/>
                </a:solidFill>
                <a:latin typeface="Verdana" pitchFamily="34" charset="0"/>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defRPr>
            </a:lvl3pPr>
            <a:lvl4pPr marL="1600200" indent="-228600" eaLnBrk="0" hangingPunct="0">
              <a:spcBef>
                <a:spcPct val="20000"/>
              </a:spcBef>
              <a:buClr>
                <a:schemeClr val="tx2"/>
              </a:buClr>
              <a:buChar char="•"/>
              <a:defRPr sz="2000">
                <a:solidFill>
                  <a:schemeClr val="tx1"/>
                </a:solidFill>
                <a:latin typeface="Verdana" pitchFamily="34" charset="0"/>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defRPr>
            </a:lvl9pPr>
          </a:lstStyle>
          <a:p>
            <a:pPr algn="ctr">
              <a:spcBef>
                <a:spcPct val="0"/>
              </a:spcBef>
              <a:buClrTx/>
              <a:buSzTx/>
              <a:buFontTx/>
              <a:buNone/>
            </a:pPr>
            <a:r>
              <a:rPr lang="en-US" altLang="en-US" sz="2000" dirty="0">
                <a:latin typeface="Times New Roman Regular" charset="0"/>
                <a:ea typeface="Times New Roman Regular" charset="0"/>
                <a:cs typeface="Times New Roman Regular" charset="0"/>
              </a:rPr>
              <a:t>CUSTOMER</a:t>
            </a:r>
          </a:p>
        </p:txBody>
      </p:sp>
      <p:sp>
        <p:nvSpPr>
          <p:cNvPr id="25" name="TextBox 24">
            <a:extLst>
              <a:ext uri="{FF2B5EF4-FFF2-40B4-BE49-F238E27FC236}">
                <a16:creationId xmlns:a16="http://schemas.microsoft.com/office/drawing/2014/main" id="{79181331-02E0-8B46-AF74-935904C4D1A1}"/>
              </a:ext>
            </a:extLst>
          </p:cNvPr>
          <p:cNvSpPr txBox="1"/>
          <p:nvPr/>
        </p:nvSpPr>
        <p:spPr>
          <a:xfrm>
            <a:off x="3352800" y="6172203"/>
            <a:ext cx="2667000" cy="646331"/>
          </a:xfrm>
          <a:prstGeom prst="rect">
            <a:avLst/>
          </a:prstGeom>
          <a:noFill/>
        </p:spPr>
        <p:txBody>
          <a:bodyPr wrap="square" rtlCol="0">
            <a:spAutoFit/>
          </a:bodyPr>
          <a:lstStyle/>
          <a:p>
            <a:pPr algn="ctr"/>
            <a:r>
              <a:rPr lang="en-US" dirty="0">
                <a:latin typeface="Garamond" panose="02020404030301010803" pitchFamily="18" charset="0"/>
              </a:rPr>
              <a:t>Fig 3</a:t>
            </a:r>
          </a:p>
          <a:p>
            <a:pPr algn="ctr"/>
            <a:endParaRPr lang="en-US" dirty="0">
              <a:latin typeface="Garamond" panose="02020404030301010803" pitchFamily="18" charset="0"/>
            </a:endParaRPr>
          </a:p>
        </p:txBody>
      </p:sp>
    </p:spTree>
    <p:extLst>
      <p:ext uri="{BB962C8B-B14F-4D97-AF65-F5344CB8AC3E}">
        <p14:creationId xmlns:p14="http://schemas.microsoft.com/office/powerpoint/2010/main" val="387040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Garamond" panose="02020404030301010803" pitchFamily="18" charset="0"/>
              </a:rPr>
              <a:t>Software Engineering Characteristics </a:t>
            </a:r>
          </a:p>
        </p:txBody>
      </p:sp>
      <p:sp>
        <p:nvSpPr>
          <p:cNvPr id="3" name="Content Placeholder 2"/>
          <p:cNvSpPr>
            <a:spLocks noGrp="1"/>
          </p:cNvSpPr>
          <p:nvPr>
            <p:ph idx="1"/>
          </p:nvPr>
        </p:nvSpPr>
        <p:spPr>
          <a:xfrm>
            <a:off x="457200" y="1987315"/>
            <a:ext cx="8229600" cy="5262979"/>
          </a:xfrm>
        </p:spPr>
        <p:txBody>
          <a:bodyPr wrap="square">
            <a:spAutoFit/>
          </a:bodyPr>
          <a:lstStyle/>
          <a:p>
            <a:pPr algn="just">
              <a:spcBef>
                <a:spcPts val="0"/>
              </a:spcBef>
              <a:buClr>
                <a:schemeClr val="tx2"/>
              </a:buClr>
              <a:buFont typeface="Arial" panose="020B0604020202020204" pitchFamily="34" charset="0"/>
              <a:buChar char="•"/>
              <a:defRPr/>
            </a:pPr>
            <a:r>
              <a:rPr lang="en-US" sz="2400" dirty="0">
                <a:latin typeface="Garamond" panose="02020404030301010803" pitchFamily="18" charset="0"/>
              </a:rPr>
              <a:t> </a:t>
            </a:r>
            <a:r>
              <a:rPr lang="en-US" sz="2400" b="1" dirty="0">
                <a:latin typeface="Garamond" panose="02020404030301010803" pitchFamily="18" charset="0"/>
              </a:rPr>
              <a:t>Predictable Results</a:t>
            </a:r>
          </a:p>
          <a:p>
            <a:pPr lvl="1" algn="just">
              <a:spcBef>
                <a:spcPts val="0"/>
              </a:spcBef>
              <a:buClr>
                <a:schemeClr val="tx2"/>
              </a:buClr>
              <a:buFont typeface="Wingdings" panose="05000000000000000000" pitchFamily="2" charset="2"/>
              <a:buChar char="ü"/>
              <a:defRPr/>
            </a:pPr>
            <a:r>
              <a:rPr lang="en-US" sz="2400" dirty="0">
                <a:latin typeface="Garamond" panose="02020404030301010803" pitchFamily="18" charset="0"/>
              </a:rPr>
              <a:t>Product will be produced.</a:t>
            </a:r>
          </a:p>
          <a:p>
            <a:pPr lvl="1" algn="just">
              <a:spcBef>
                <a:spcPts val="0"/>
              </a:spcBef>
              <a:buClr>
                <a:schemeClr val="tx2"/>
              </a:buClr>
              <a:buFont typeface="Wingdings" panose="05000000000000000000" pitchFamily="2" charset="2"/>
              <a:buChar char="ü"/>
              <a:defRPr/>
            </a:pPr>
            <a:r>
              <a:rPr lang="en-US" sz="2400" dirty="0">
                <a:latin typeface="Garamond" panose="02020404030301010803" pitchFamily="18" charset="0"/>
              </a:rPr>
              <a:t>Production/release time is known in advance</a:t>
            </a:r>
          </a:p>
          <a:p>
            <a:pPr lvl="1" algn="just">
              <a:spcBef>
                <a:spcPts val="0"/>
              </a:spcBef>
              <a:buClr>
                <a:schemeClr val="tx2"/>
              </a:buClr>
              <a:buFont typeface="Wingdings" panose="05000000000000000000" pitchFamily="2" charset="2"/>
              <a:buChar char="ü"/>
              <a:defRPr/>
            </a:pPr>
            <a:r>
              <a:rPr lang="en-US" sz="2400" dirty="0">
                <a:latin typeface="Garamond" panose="02020404030301010803" pitchFamily="18" charset="0"/>
              </a:rPr>
              <a:t>If results were predictable, we would not see V1.0.1, V 1.0.2, etc. (Are these bug fix releases..?)</a:t>
            </a:r>
          </a:p>
          <a:p>
            <a:pPr algn="just">
              <a:spcBef>
                <a:spcPts val="0"/>
              </a:spcBef>
              <a:buClr>
                <a:schemeClr val="tx2"/>
              </a:buClr>
              <a:buFont typeface="Arial" panose="020B0604020202020204" pitchFamily="34" charset="0"/>
              <a:buChar char="•"/>
              <a:defRPr/>
            </a:pPr>
            <a:endParaRPr lang="en-US" sz="2400" dirty="0">
              <a:latin typeface="Garamond" panose="02020404030301010803" pitchFamily="18" charset="0"/>
            </a:endParaRPr>
          </a:p>
          <a:p>
            <a:pPr algn="just">
              <a:spcBef>
                <a:spcPts val="0"/>
              </a:spcBef>
              <a:buClr>
                <a:schemeClr val="tx2"/>
              </a:buClr>
              <a:buFont typeface="Arial" panose="020B0604020202020204" pitchFamily="34" charset="0"/>
              <a:buChar char="•"/>
              <a:defRPr/>
            </a:pPr>
            <a:r>
              <a:rPr lang="en-US" sz="2400" b="1" dirty="0">
                <a:latin typeface="Garamond" panose="02020404030301010803" pitchFamily="18" charset="0"/>
              </a:rPr>
              <a:t> Measurable Progress</a:t>
            </a:r>
          </a:p>
          <a:p>
            <a:pPr lvl="1" algn="just">
              <a:spcBef>
                <a:spcPts val="0"/>
              </a:spcBef>
              <a:buClr>
                <a:schemeClr val="tx2"/>
              </a:buClr>
              <a:buFont typeface="Wingdings" panose="05000000000000000000" pitchFamily="2" charset="2"/>
              <a:buChar char="ü"/>
              <a:defRPr/>
            </a:pPr>
            <a:r>
              <a:rPr lang="en-US" sz="2400" dirty="0">
                <a:latin typeface="Garamond" panose="02020404030301010803" pitchFamily="18" charset="0"/>
              </a:rPr>
              <a:t>Product goes through well defined phases</a:t>
            </a:r>
          </a:p>
          <a:p>
            <a:pPr lvl="1" algn="just">
              <a:spcBef>
                <a:spcPts val="0"/>
              </a:spcBef>
              <a:buClr>
                <a:schemeClr val="tx2"/>
              </a:buClr>
              <a:buFont typeface="Wingdings" panose="05000000000000000000" pitchFamily="2" charset="2"/>
              <a:buChar char="ü"/>
              <a:defRPr/>
            </a:pPr>
            <a:r>
              <a:rPr lang="en-US" sz="2400" dirty="0">
                <a:latin typeface="Garamond" panose="02020404030301010803" pitchFamily="18" charset="0"/>
              </a:rPr>
              <a:t>Engineers can reliably measure progress</a:t>
            </a:r>
          </a:p>
          <a:p>
            <a:pPr lvl="1" algn="just">
              <a:spcBef>
                <a:spcPts val="0"/>
              </a:spcBef>
              <a:buClr>
                <a:schemeClr val="tx2"/>
              </a:buClr>
              <a:buFont typeface="Wingdings" panose="05000000000000000000" pitchFamily="2" charset="2"/>
              <a:buChar char="ü"/>
              <a:defRPr/>
            </a:pPr>
            <a:r>
              <a:rPr lang="en-US" sz="2400" dirty="0">
                <a:latin typeface="Garamond" panose="02020404030301010803" pitchFamily="18" charset="0"/>
              </a:rPr>
              <a:t>Metrics can be defined to provide accurate indication of progress and cost. </a:t>
            </a:r>
          </a:p>
          <a:p>
            <a:pPr lvl="1" algn="just">
              <a:spcBef>
                <a:spcPts val="0"/>
              </a:spcBef>
              <a:buClr>
                <a:schemeClr val="tx2"/>
              </a:buClr>
              <a:buFont typeface="Arial" panose="020B0604020202020204" pitchFamily="34" charset="0"/>
              <a:buChar char="•"/>
              <a:defRPr/>
            </a:pPr>
            <a:endParaRPr lang="en-US" sz="2400" dirty="0">
              <a:latin typeface="Garamond" panose="02020404030301010803" pitchFamily="18" charset="0"/>
            </a:endParaRPr>
          </a:p>
          <a:p>
            <a:pPr lvl="1" algn="just">
              <a:spcBef>
                <a:spcPts val="0"/>
              </a:spcBef>
              <a:buClr>
                <a:schemeClr val="tx2"/>
              </a:buClr>
              <a:buFont typeface="Arial" panose="020B0604020202020204" pitchFamily="34" charset="0"/>
              <a:buChar char="•"/>
              <a:defRPr/>
            </a:pPr>
            <a:endParaRPr lang="en-US" sz="2400" dirty="0">
              <a:latin typeface="Garamond" panose="02020404030301010803" pitchFamily="18" charset="0"/>
            </a:endParaRPr>
          </a:p>
          <a:p>
            <a:pPr lvl="1" algn="just">
              <a:spcBef>
                <a:spcPts val="0"/>
              </a:spcBef>
              <a:buClr>
                <a:schemeClr val="tx2"/>
              </a:buClr>
              <a:buFont typeface="Arial" panose="020B0604020202020204" pitchFamily="34" charset="0"/>
              <a:buChar char="•"/>
              <a:defRPr/>
            </a:pPr>
            <a:endParaRPr lang="en-US" sz="2400" dirty="0">
              <a:latin typeface="Garamond" panose="02020404030301010803" pitchFamily="18" charset="0"/>
            </a:endParaRPr>
          </a:p>
        </p:txBody>
      </p:sp>
    </p:spTree>
    <p:extLst>
      <p:ext uri="{BB962C8B-B14F-4D97-AF65-F5344CB8AC3E}">
        <p14:creationId xmlns:p14="http://schemas.microsoft.com/office/powerpoint/2010/main" val="97510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Formal Template">
      <a:dk1>
        <a:srgbClr val="0B3D29"/>
      </a:dk1>
      <a:lt1>
        <a:sysClr val="window" lastClr="FFFFFF"/>
      </a:lt1>
      <a:dk2>
        <a:srgbClr val="05231A"/>
      </a:dk2>
      <a:lt2>
        <a:srgbClr val="E3E0B8"/>
      </a:lt2>
      <a:accent1>
        <a:srgbClr val="B6A771"/>
      </a:accent1>
      <a:accent2>
        <a:srgbClr val="D0CB81"/>
      </a:accent2>
      <a:accent3>
        <a:srgbClr val="147242"/>
      </a:accent3>
      <a:accent4>
        <a:srgbClr val="1C9B40"/>
      </a:accent4>
      <a:accent5>
        <a:srgbClr val="4DAE3D"/>
      </a:accent5>
      <a:accent6>
        <a:srgbClr val="E3E0B8"/>
      </a:accent6>
      <a:hlink>
        <a:srgbClr val="D0CB81"/>
      </a:hlink>
      <a:folHlink>
        <a:srgbClr val="B6A7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340</TotalTime>
  <Words>1630</Words>
  <Application>Microsoft Office PowerPoint</Application>
  <PresentationFormat>On-screen Show (4:3)</PresentationFormat>
  <Paragraphs>352</Paragraphs>
  <Slides>39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Courier New</vt:lpstr>
      <vt:lpstr>Garamond</vt:lpstr>
      <vt:lpstr>Tahoma</vt:lpstr>
      <vt:lpstr>Times New Roman</vt:lpstr>
      <vt:lpstr>Times New Roman Regular</vt:lpstr>
      <vt:lpstr>Verdana</vt:lpstr>
      <vt:lpstr>Wingdings</vt:lpstr>
      <vt:lpstr>Office Theme</vt:lpstr>
      <vt:lpstr>California State University, Sacramento Computer Science Department </vt:lpstr>
      <vt:lpstr>What is Software?</vt:lpstr>
      <vt:lpstr>Characteristics of Software</vt:lpstr>
      <vt:lpstr>Wear vs. Deterioration</vt:lpstr>
      <vt:lpstr>The Cost of Change</vt:lpstr>
      <vt:lpstr>Software Applications</vt:lpstr>
      <vt:lpstr>        Software Engineering  Classic Definition (1969)   </vt:lpstr>
      <vt:lpstr>Software Engineering &amp; Problem Solving</vt:lpstr>
      <vt:lpstr>Software Engineering Characteristics </vt:lpstr>
      <vt:lpstr>Characteristics of an Engineering Process</vt:lpstr>
      <vt:lpstr>PowerPoint Presentation</vt:lpstr>
      <vt:lpstr> Software Process </vt:lpstr>
      <vt:lpstr>Process Principles</vt:lpstr>
      <vt:lpstr>Capability Maturity Models CMM &amp; CMMI</vt:lpstr>
      <vt:lpstr>CMM</vt:lpstr>
      <vt:lpstr>CMM Five Maturity Levels</vt:lpstr>
      <vt:lpstr>CMM Five Maturity Levels</vt:lpstr>
      <vt:lpstr> CMM Five Maturity Levels </vt:lpstr>
      <vt:lpstr>CMMI Maturity Levels </vt:lpstr>
      <vt:lpstr>Software Process Models</vt:lpstr>
      <vt:lpstr>Process as Problem Solving</vt:lpstr>
      <vt:lpstr> Variations in the Process </vt:lpstr>
      <vt:lpstr> Software Life-Cycle Models </vt:lpstr>
      <vt:lpstr>Software Lifecycle Models</vt:lpstr>
      <vt:lpstr>Software Lifecycle Models </vt:lpstr>
      <vt:lpstr> Drawbacks of Waterfall Model </vt:lpstr>
      <vt:lpstr> Drawbacks of Waterfall Model </vt:lpstr>
      <vt:lpstr> V Model </vt:lpstr>
      <vt:lpstr> V Model </vt:lpstr>
      <vt:lpstr>Agile Model</vt:lpstr>
      <vt:lpstr>Agile Model : Principles</vt:lpstr>
      <vt:lpstr>Agile Model : Principles</vt:lpstr>
      <vt:lpstr>Agile Model</vt:lpstr>
      <vt:lpstr>Agile Model : Scrum</vt:lpstr>
      <vt:lpstr>Agile Model : Scrum</vt:lpstr>
      <vt:lpstr> Software Lifecycle Models </vt:lpstr>
      <vt:lpstr> The Primary Goal: High Quality Software </vt:lpstr>
      <vt:lpstr>The Primary Goal: High Quality Software</vt:lpstr>
      <vt:lpstr>PowerPoint Presentation</vt:lpstr>
    </vt:vector>
  </TitlesOfParts>
  <Company>Page Design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dc:creator>
  <cp:lastModifiedBy>Anila Velidimalla</cp:lastModifiedBy>
  <cp:revision>25</cp:revision>
  <dcterms:created xsi:type="dcterms:W3CDTF">2015-02-11T18:15:53Z</dcterms:created>
  <dcterms:modified xsi:type="dcterms:W3CDTF">2021-09-21T17:49:41Z</dcterms:modified>
</cp:coreProperties>
</file>