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36"/>
  </p:notesMasterIdLst>
  <p:sldIdLst>
    <p:sldId id="1638" r:id="rId4"/>
    <p:sldId id="1833" r:id="rId5"/>
    <p:sldId id="1834" r:id="rId6"/>
    <p:sldId id="1835" r:id="rId7"/>
    <p:sldId id="1836" r:id="rId8"/>
    <p:sldId id="1781" r:id="rId9"/>
    <p:sldId id="1812" r:id="rId10"/>
    <p:sldId id="1822" r:id="rId11"/>
    <p:sldId id="1823" r:id="rId12"/>
    <p:sldId id="1824" r:id="rId13"/>
    <p:sldId id="1825" r:id="rId14"/>
    <p:sldId id="1826" r:id="rId15"/>
    <p:sldId id="1827" r:id="rId16"/>
    <p:sldId id="1828" r:id="rId17"/>
    <p:sldId id="1829" r:id="rId18"/>
    <p:sldId id="1830" r:id="rId19"/>
    <p:sldId id="1831" r:id="rId20"/>
    <p:sldId id="1807" r:id="rId21"/>
    <p:sldId id="1813" r:id="rId22"/>
    <p:sldId id="1814" r:id="rId23"/>
    <p:sldId id="1815" r:id="rId24"/>
    <p:sldId id="1816" r:id="rId25"/>
    <p:sldId id="1817" r:id="rId26"/>
    <p:sldId id="1818" r:id="rId27"/>
    <p:sldId id="1838" r:id="rId28"/>
    <p:sldId id="1837" r:id="rId29"/>
    <p:sldId id="1819" r:id="rId30"/>
    <p:sldId id="1820" r:id="rId31"/>
    <p:sldId id="1839" r:id="rId32"/>
    <p:sldId id="1794" r:id="rId33"/>
    <p:sldId id="1821" r:id="rId34"/>
    <p:sldId id="1780" r:id="rId35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9473" autoAdjust="0"/>
  </p:normalViewPr>
  <p:slideViewPr>
    <p:cSldViewPr>
      <p:cViewPr varScale="1">
        <p:scale>
          <a:sx n="86" d="100"/>
          <a:sy n="86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EFC671-3BB1-4710-89B5-2A19B54FA1D4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622F7-3136-4679-8376-B50486DE9E31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95986C-6C35-42F9-AE1D-9918559037B5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6244D-2D3A-4776-8CCF-C557250B3354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EFC14-642B-460C-9F51-A8E6B35645A8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A0DF9F-A28F-41F0-ACD4-FF62F923A227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BB4DD-530A-428C-B50B-5F2C93A1F3A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8612-7C7F-4EDC-A32F-0C0586E7E61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D60BC-2588-43C5-ABAC-290C4BCA9BAF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6A6C7-7AE8-4D06-913A-6945766E09F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73D9B-9F76-4187-8A01-F751BB6942B7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AEAE-3E2B-4BF6-A078-B966CCE3EA95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6CE49-AC56-4B04-BE06-1D2111694914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BDEE-4174-4D1F-99CB-00D556438331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DC0A-B51F-4A38-8A6D-F15C2262D0B5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D9A85-8E54-4F17-BE1E-131F2B895ACB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64E16-312C-4CF0-BF7C-37C1647D18B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9A5D-7F13-4154-A2C5-975E74883840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E992-6F57-44AE-B4E0-ABB1BF5469E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8B564-E0AC-45F0-BC64-982E1F5470A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1078-0C2A-4E7E-8FBE-E80C97316AD1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5F06D-7E74-4470-BC1B-2BF1AF7AF53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C380B-582A-4523-8D31-0E07C68E6901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5727A-ADB9-46E5-95DE-7A05F148E8E0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0D40-F2A3-461B-BBB8-6C9360D093BD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E86C7-0144-401A-8122-CB7704E1108A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8CF8B-0403-4FAA-AEA9-6030B7EA8721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CF270-3C3C-46D2-847A-C8DA8EE8E58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3F29-EF03-4A8D-9659-94205116199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A430-243C-4BDD-84C8-2F7E513D295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8DA6-3FE3-4D41-9B13-2102511B801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19526-A49D-4EF2-83BC-9A6E10FAA6B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BF511-006D-4E47-86A7-BE7D4CF270A3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FE874-D17F-4DC0-9851-2FA659E88CDD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BFBF7-CE4B-4042-B09A-8DC50CC8D432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2F52-B9C2-4FAC-A8E9-430985D94FFC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0B277-F036-4394-952B-21506EC34522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C2578-0F44-40B8-AD87-93E69542AE46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534611-539F-44A7-9AC3-478FFC1E5614}" type="datetime1">
              <a:rPr lang="en-US" smtClean="0"/>
              <a:t>5/4/2021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91455D-B4E1-421F-86FE-70B52C2D2995}" type="datetime1">
              <a:rPr lang="en-US" smtClean="0"/>
              <a:t>5/4/2021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35F486-650B-4F31-B78F-860DF111CF45}" type="datetime1">
              <a:rPr lang="en-US" smtClean="0"/>
              <a:t>5/4/2021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 #2 </a:t>
            </a:r>
            <a:br>
              <a:rPr lang="en-US" dirty="0"/>
            </a:br>
            <a:r>
              <a:rPr lang="en-US" dirty="0"/>
              <a:t>( FINAL)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2– </a:t>
            </a:r>
            <a:r>
              <a:rPr lang="en-US" altLang="en-US" sz="3600" dirty="0"/>
              <a:t>x86 Processor Architecture 2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64 Bit Major Registers (</a:t>
            </a:r>
            <a:r>
              <a:rPr lang="en-US" altLang="en-US" dirty="0" err="1"/>
              <a:t>eg</a:t>
            </a:r>
            <a:r>
              <a:rPr lang="en-US" altLang="en-US" dirty="0"/>
              <a:t>. RAX, RBX,.., R8..R15,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Memory Devices and Relationships</a:t>
            </a:r>
          </a:p>
          <a:p>
            <a:r>
              <a:rPr lang="en-US" altLang="en-US" dirty="0"/>
              <a:t>Relationship between I/O, Device Drivers, OS, BI</a:t>
            </a:r>
            <a:r>
              <a:rPr lang="en-US" altLang="en-US" i="1" dirty="0"/>
              <a:t>OS: according to the level discussed in class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CA8CF-E148-45B9-9E22-43621F96E78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09" y="4570413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81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6C9545A-185F-4F44-9247-F7BD19AE358B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8A4B7F-7433-4240-B346-520341EF048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Chapter 2:x86 Processor Architecture 3</a:t>
            </a:r>
            <a:r>
              <a:rPr lang="en-US" altLang="en-US" sz="36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br>
              <a:rPr lang="en-US" altLang="en-US" dirty="0"/>
            </a:b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dirty="0"/>
              <a:t>SIMD (Single Instruction, Multiple Data)</a:t>
            </a:r>
          </a:p>
          <a:p>
            <a:pPr eaLnBrk="1" hangingPunct="1"/>
            <a:r>
              <a:rPr lang="en-US" altLang="en-US" dirty="0"/>
              <a:t>SSE (Streaming SIMD Extensions)</a:t>
            </a:r>
          </a:p>
          <a:p>
            <a:pPr eaLnBrk="1" hangingPunct="1"/>
            <a:r>
              <a:rPr lang="en-US" altLang="en-US" dirty="0"/>
              <a:t>XMM0, XMM1, … registers, </a:t>
            </a:r>
          </a:p>
          <a:p>
            <a:pPr eaLnBrk="1" hangingPunct="1"/>
            <a:r>
              <a:rPr lang="en-US" altLang="en-US" dirty="0"/>
              <a:t>Simple SIMD instructions according the level covered in class/lab</a:t>
            </a:r>
          </a:p>
        </p:txBody>
      </p:sp>
      <p:pic>
        <p:nvPicPr>
          <p:cNvPr id="8" name="Picture 4" descr="Yes">
            <a:extLst>
              <a:ext uri="{FF2B5EF4-FFF2-40B4-BE49-F238E27FC236}">
                <a16:creationId xmlns:a16="http://schemas.microsoft.com/office/drawing/2014/main" id="{7E7AFAEA-740F-4C47-9B5C-E6AEFDB5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468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4907D64-0333-47BB-8F76-4294A9F5ABBF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3C0E9-D44C-49D3-9108-74DBBF00A936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 – ASM Fundamentals: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Integers, Characters, Operators and precedence</a:t>
            </a:r>
          </a:p>
          <a:p>
            <a:pPr eaLnBrk="1" hangingPunct="1"/>
            <a:r>
              <a:rPr lang="en-US" altLang="en-US" sz="2800" dirty="0"/>
              <a:t>Directives (.model, .data, .code,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), Labels, Identifiers</a:t>
            </a:r>
          </a:p>
          <a:p>
            <a:pPr eaLnBrk="1" hangingPunct="1"/>
            <a:r>
              <a:rPr lang="en-US" altLang="en-US" sz="2800" dirty="0"/>
              <a:t>Instruction mnemonics and usage. </a:t>
            </a:r>
            <a:r>
              <a:rPr lang="en-US" altLang="en-US" sz="2800" dirty="0" err="1"/>
              <a:t>Mov</a:t>
            </a:r>
            <a:r>
              <a:rPr lang="en-US" altLang="en-US" sz="2800" dirty="0"/>
              <a:t>, Add, Sub,  </a:t>
            </a:r>
            <a:r>
              <a:rPr lang="en-US" altLang="en-US" sz="2800" dirty="0" err="1"/>
              <a:t>Mul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Div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neg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inc</a:t>
            </a:r>
            <a:r>
              <a:rPr lang="en-US" altLang="en-US" sz="2800" dirty="0"/>
              <a:t>, etc.</a:t>
            </a:r>
          </a:p>
          <a:p>
            <a:pPr eaLnBrk="1" hangingPunct="1"/>
            <a:r>
              <a:rPr lang="en-US" altLang="en-US" sz="2800" dirty="0"/>
              <a:t>Data definition (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. Value BYTE ‘A’,.. ), Assigning variables (char</a:t>
            </a:r>
            <a:r>
              <a:rPr lang="en-US" altLang="en-US" sz="2800"/>
              <a:t>, signed, </a:t>
            </a:r>
            <a:r>
              <a:rPr lang="en-US" altLang="en-US" sz="2800" dirty="0"/>
              <a:t>and unsigned integers), creating memory for variables, </a:t>
            </a:r>
            <a:r>
              <a:rPr lang="en-US" altLang="en-US" sz="2800" dirty="0" err="1"/>
              <a:t>etc</a:t>
            </a:r>
            <a:endParaRPr lang="en-US" altLang="en-US" sz="2800" dirty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1912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E9820B-8438-460A-A676-41F0F1E21645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2AF055-849A-43E6-8A30-2AF675333A2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3– ASM Fundamentals: 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TEXTEQU</a:t>
            </a:r>
          </a:p>
          <a:p>
            <a:pPr eaLnBrk="1" hangingPunct="1"/>
            <a:r>
              <a:rPr lang="en-US" altLang="en-US" dirty="0"/>
              <a:t>Packed BCD (TBYTE)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2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203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16A04C3-0436-433D-884A-8447F935D318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A4F7BE-3550-44F1-80F0-D84E9B46DE6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Chapter 4– Data Transfer, Addressing, Arithmetic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Instruction Operands</a:t>
            </a:r>
          </a:p>
          <a:p>
            <a:r>
              <a:rPr lang="en-US" altLang="en-US" dirty="0"/>
              <a:t>Direct, Immediate, Indirect, and Indexed  Addressing Modes</a:t>
            </a:r>
          </a:p>
          <a:p>
            <a:r>
              <a:rPr lang="en-US" altLang="en-US" dirty="0" err="1"/>
              <a:t>Movzx</a:t>
            </a:r>
            <a:r>
              <a:rPr lang="en-US" altLang="en-US" dirty="0"/>
              <a:t>, </a:t>
            </a:r>
            <a:r>
              <a:rPr lang="en-US" altLang="en-US" dirty="0" err="1"/>
              <a:t>Movsx</a:t>
            </a:r>
            <a:r>
              <a:rPr lang="en-US" altLang="en-US" dirty="0"/>
              <a:t>, </a:t>
            </a:r>
            <a:r>
              <a:rPr lang="en-US" altLang="en-US" dirty="0" err="1"/>
              <a:t>Inc</a:t>
            </a:r>
            <a:r>
              <a:rPr lang="en-US" altLang="en-US" dirty="0"/>
              <a:t>, Dec, </a:t>
            </a:r>
            <a:r>
              <a:rPr lang="en-US" altLang="en-US" dirty="0" err="1"/>
              <a:t>Neg</a:t>
            </a:r>
            <a:r>
              <a:rPr lang="en-US" altLang="en-US" dirty="0"/>
              <a:t>, etc.</a:t>
            </a:r>
          </a:p>
          <a:p>
            <a:r>
              <a:rPr lang="en-US" altLang="en-US" dirty="0"/>
              <a:t>How to convert arithmetic expressions to Assembly and vice versa</a:t>
            </a:r>
          </a:p>
          <a:p>
            <a:r>
              <a:rPr lang="en-US" altLang="en-US" dirty="0"/>
              <a:t>OFFSET, PTR, TYPE operators</a:t>
            </a:r>
          </a:p>
          <a:p>
            <a:r>
              <a:rPr lang="en-US" altLang="en-US" dirty="0"/>
              <a:t>JMP and LOOP instructions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109355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348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4– Data Transfer, Addressing Modes, Arithmetic : 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Don't Worry About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LAHF, SAHF, LENGTHOF, TYPEDEF operators/instructions</a:t>
            </a:r>
          </a:p>
          <a:p>
            <a:endParaRPr lang="en-US" alt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41119793-4426-4FEA-A736-7AD95B4E0DA1}" type="datetime1">
              <a:rPr lang="en-US" altLang="en-US" sz="900" u="none" smtClean="0">
                <a:solidFill>
                  <a:schemeClr val="tx1"/>
                </a:solidFill>
              </a:rPr>
              <a:t>5/4/2021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949C2A2-19FD-4881-B00D-936EF500F4BF}" type="slidenum">
              <a:rPr lang="en-US" altLang="en-US" sz="900" u="none" smtClean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15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pic>
        <p:nvPicPr>
          <p:cNvPr id="17415" name="Picture 4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03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vs ASM; </a:t>
            </a:r>
            <a:r>
              <a:rPr lang="en-US" dirty="0" err="1"/>
              <a:t>Input/Output</a:t>
            </a:r>
            <a:br>
              <a:rPr 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How to convert simple High Level Language (HLL) statements to Assembly (ASM) and vice versa.</a:t>
            </a:r>
          </a:p>
          <a:p>
            <a:r>
              <a:rPr lang="en-US" sz="2800" dirty="0"/>
              <a:t>Standard </a:t>
            </a:r>
            <a:r>
              <a:rPr lang="en-US" sz="2800" dirty="0" err="1"/>
              <a:t>Input/Output</a:t>
            </a:r>
            <a:r>
              <a:rPr lang="en-US" sz="2800" dirty="0"/>
              <a:t> (</a:t>
            </a:r>
            <a:r>
              <a:rPr lang="en-US" sz="2800" dirty="0" err="1"/>
              <a:t>ie</a:t>
            </a:r>
            <a:r>
              <a:rPr lang="en-US" sz="2800" dirty="0"/>
              <a:t>. KBD and video screen access) using Irvine Library Functions/Procedures. Specifically, </a:t>
            </a:r>
            <a:r>
              <a:rPr lang="en-US" sz="2800" dirty="0" err="1"/>
              <a:t>WriteString</a:t>
            </a:r>
            <a:r>
              <a:rPr lang="en-US" sz="2800" dirty="0"/>
              <a:t>, </a:t>
            </a:r>
            <a:r>
              <a:rPr lang="en-US" sz="2800" dirty="0" err="1"/>
              <a:t>WriteChar</a:t>
            </a:r>
            <a:r>
              <a:rPr lang="en-US" sz="2800" dirty="0"/>
              <a:t>, and </a:t>
            </a:r>
            <a:r>
              <a:rPr lang="en-US" sz="2800" dirty="0" err="1"/>
              <a:t>ReadChar</a:t>
            </a:r>
            <a:r>
              <a:rPr lang="en-US" sz="2800" dirty="0"/>
              <a:t> function/procedure calls as used in lab assignments. </a:t>
            </a:r>
          </a:p>
          <a:p>
            <a:r>
              <a:rPr lang="en-US" sz="2800" dirty="0"/>
              <a:t>Know how to used Libraries, including their input/output parameters as needed.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CA039-67E0-4780-ADB9-B253859911D5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28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65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Chapter 5– Procedures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Stack Operations</a:t>
            </a:r>
          </a:p>
          <a:p>
            <a:pPr lvl="1"/>
            <a:r>
              <a:rPr lang="en-US" altLang="en-US" dirty="0"/>
              <a:t>PUSH, POP instructions</a:t>
            </a:r>
          </a:p>
          <a:p>
            <a:pPr lvl="1"/>
            <a:r>
              <a:rPr lang="en-US" altLang="en-US" dirty="0"/>
              <a:t>Reversing strings</a:t>
            </a:r>
          </a:p>
          <a:p>
            <a:r>
              <a:rPr lang="en-US" altLang="en-US" sz="2800" dirty="0"/>
              <a:t>Procedure Calls</a:t>
            </a:r>
          </a:p>
          <a:p>
            <a:pPr lvl="1"/>
            <a:r>
              <a:rPr lang="en-US" altLang="en-US" dirty="0"/>
              <a:t>PROC and ENDP Directives</a:t>
            </a:r>
          </a:p>
          <a:p>
            <a:pPr lvl="1"/>
            <a:r>
              <a:rPr lang="en-US" altLang="en-US" dirty="0"/>
              <a:t>CALL, RET instructions</a:t>
            </a:r>
          </a:p>
          <a:p>
            <a:pPr lvl="1"/>
            <a:r>
              <a:rPr lang="en-US" altLang="en-US" dirty="0"/>
              <a:t>Parameter passing (by Register, Stack,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Simple Nested Procedure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3DA0BE8-0417-4562-B9AB-24AC7B73941D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4003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1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Chapter 6– Conditional Processing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AND, OR, XOR, NOT, TEST, CMP Instructions.</a:t>
            </a:r>
          </a:p>
          <a:p>
            <a:r>
              <a:rPr lang="en-US" altLang="en-US" dirty="0"/>
              <a:t>Applications: Checking values; Checking and Setting bits; Use of XOR to encrypt, etc. </a:t>
            </a:r>
          </a:p>
          <a:p>
            <a:r>
              <a:rPr lang="en-US" altLang="en-US" sz="2800" dirty="0"/>
              <a:t>Conditional Jump</a:t>
            </a:r>
          </a:p>
          <a:p>
            <a:pPr lvl="1"/>
            <a:r>
              <a:rPr lang="en-US" altLang="en-US" sz="2400" dirty="0"/>
              <a:t>Signed and unsigned Conditional Jumps</a:t>
            </a:r>
          </a:p>
          <a:p>
            <a:pPr lvl="1"/>
            <a:r>
              <a:rPr lang="en-US" altLang="en-US" dirty="0"/>
              <a:t>JZ, JNZ, JE, JNE, JA, JB, JG, JL, etc.  </a:t>
            </a:r>
            <a:endParaRPr lang="en-US" altLang="en-US" sz="2400" dirty="0"/>
          </a:p>
          <a:p>
            <a:r>
              <a:rPr lang="en-US" altLang="en-US" b="1" dirty="0"/>
              <a:t>If</a:t>
            </a:r>
            <a:r>
              <a:rPr lang="en-US" altLang="en-US" dirty="0"/>
              <a:t> statements, </a:t>
            </a:r>
            <a:r>
              <a:rPr lang="en-US" altLang="en-US" b="1" dirty="0"/>
              <a:t>While</a:t>
            </a:r>
            <a:r>
              <a:rPr lang="en-US" altLang="en-US" dirty="0"/>
              <a:t>, and </a:t>
            </a:r>
            <a:r>
              <a:rPr lang="en-US" altLang="en-US" b="1" dirty="0"/>
              <a:t>For</a:t>
            </a:r>
            <a:r>
              <a:rPr lang="en-US" altLang="en-US" dirty="0"/>
              <a:t> Loops and their conversion to Assembly and vice versa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B4A8DB-D88C-4D2E-8826-8B9C508F7DC1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68A52E-B4E4-4561-A390-42CD4172DCF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/>
          </a:p>
        </p:txBody>
      </p:sp>
      <p:pic>
        <p:nvPicPr>
          <p:cNvPr id="13319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82" y="571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 – Integer Arithmetic, Shift 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vs Arithmetic Shifts</a:t>
            </a:r>
          </a:p>
          <a:p>
            <a:pPr eaLnBrk="1" hangingPunct="1"/>
            <a:r>
              <a:rPr lang="en-US" altLang="en-US" dirty="0"/>
              <a:t>SHL Instruction </a:t>
            </a:r>
          </a:p>
          <a:p>
            <a:pPr eaLnBrk="1" hangingPunct="1"/>
            <a:r>
              <a:rPr lang="en-US" altLang="en-US" dirty="0"/>
              <a:t>SHR Instruction </a:t>
            </a:r>
          </a:p>
          <a:p>
            <a:pPr eaLnBrk="1" hangingPunct="1"/>
            <a:r>
              <a:rPr lang="en-US" altLang="en-US" dirty="0"/>
              <a:t>SAL and SAR Instructions </a:t>
            </a:r>
          </a:p>
          <a:p>
            <a:pPr eaLnBrk="1" hangingPunct="1"/>
            <a:r>
              <a:rPr lang="en-US" altLang="en-US" dirty="0"/>
              <a:t>ROL Instruction </a:t>
            </a:r>
          </a:p>
          <a:p>
            <a:pPr eaLnBrk="1" hangingPunct="1"/>
            <a:r>
              <a:rPr lang="en-US" altLang="en-US" dirty="0"/>
              <a:t>ROR Instruction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AFF6E9-E38A-4DC4-AD72-42EEBFD991F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E7A73F-B5A9-476E-8F5E-614216497FCA}" type="datetime1">
              <a:rPr lang="en-US" sz="900" u="none" smtClean="0">
                <a:solidFill>
                  <a:schemeClr val="tx1"/>
                </a:solidFill>
              </a:rPr>
              <a:t>5/4/2021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/>
              <a:t>Date: Monday, May 17th for sec4 and Thursday May  20th for sec8</a:t>
            </a:r>
          </a:p>
          <a:p>
            <a:pPr eaLnBrk="1" hangingPunct="1"/>
            <a:r>
              <a:rPr lang="en-US" dirty="0"/>
              <a:t>Time: 8am-10am</a:t>
            </a:r>
          </a:p>
          <a:p>
            <a:pPr eaLnBrk="1" hangingPunct="1"/>
            <a:r>
              <a:rPr lang="en-US" dirty="0"/>
              <a:t>Place: On Canvas via Zoom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Shift/Rotate 2 -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Shifting Multiple Bits</a:t>
            </a:r>
          </a:p>
          <a:p>
            <a:pPr eaLnBrk="1" hangingPunct="1"/>
            <a:r>
              <a:rPr lang="en-US" altLang="en-US" dirty="0"/>
              <a:t>Fast Multiplication</a:t>
            </a:r>
          </a:p>
          <a:p>
            <a:pPr eaLnBrk="1" hangingPunct="1"/>
            <a:r>
              <a:rPr lang="en-US" altLang="en-US" dirty="0"/>
              <a:t>Fast Division </a:t>
            </a:r>
          </a:p>
          <a:p>
            <a:pPr eaLnBrk="1" hangingPunct="1"/>
            <a:r>
              <a:rPr lang="en-US" altLang="en-US" dirty="0"/>
              <a:t>Displaying Binary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F1BB9-903C-405B-9CD9-1B400ACC349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Unsigned MUL and DIV Instructions involving 16 bits (AX), 32 bits (EAX), and 64bits (RAX)</a:t>
            </a:r>
          </a:p>
          <a:p>
            <a:r>
              <a:rPr lang="en-US" dirty="0"/>
              <a:t>Signed IMUL and IDIV Instructions involving 16 bits (AX), 32 bits (EAX), and 64bits (RAX)</a:t>
            </a:r>
          </a:p>
          <a:p>
            <a:r>
              <a:rPr lang="en-US" dirty="0"/>
              <a:t>Sign extension instructions: </a:t>
            </a:r>
            <a:r>
              <a:rPr lang="en-US" dirty="0" err="1"/>
              <a:t>cbw</a:t>
            </a:r>
            <a:r>
              <a:rPr lang="en-US" dirty="0"/>
              <a:t>, </a:t>
            </a:r>
            <a:r>
              <a:rPr lang="en-US" dirty="0" err="1"/>
              <a:t>cwd</a:t>
            </a:r>
            <a:r>
              <a:rPr lang="en-US" dirty="0"/>
              <a:t>, </a:t>
            </a:r>
            <a:r>
              <a:rPr lang="en-US" dirty="0" err="1"/>
              <a:t>cdq</a:t>
            </a:r>
            <a:r>
              <a:rPr lang="en-US" dirty="0"/>
              <a:t>, </a:t>
            </a:r>
            <a:r>
              <a:rPr lang="en-US" dirty="0" err="1"/>
              <a:t>cqo</a:t>
            </a:r>
            <a:r>
              <a:rPr lang="en-US" dirty="0"/>
              <a:t>.</a:t>
            </a:r>
          </a:p>
          <a:p>
            <a:r>
              <a:rPr lang="en-US" dirty="0"/>
              <a:t>Review Lab Assignments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2CFEE5-8C36-48EA-A094-73457E4E336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– How the Stack Frame Looks like based 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Call By Value</a:t>
            </a:r>
          </a:p>
          <a:p>
            <a:r>
              <a:rPr lang="en-US" sz="2800" dirty="0"/>
              <a:t>Call by Reference</a:t>
            </a:r>
          </a:p>
          <a:p>
            <a:r>
              <a:rPr lang="en-US" sz="2800" dirty="0"/>
              <a:t>Parameter Passing on Stack</a:t>
            </a:r>
          </a:p>
          <a:p>
            <a:r>
              <a:rPr lang="en-US" sz="2800" dirty="0"/>
              <a:t>Calling Convention</a:t>
            </a:r>
          </a:p>
          <a:p>
            <a:pPr lvl="1"/>
            <a:r>
              <a:rPr lang="en-US" dirty="0"/>
              <a:t>Caller cleans up Stack (CDECL)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 cleans up Stack (STDCALL)</a:t>
            </a:r>
          </a:p>
          <a:p>
            <a:r>
              <a:rPr lang="en-US" sz="2800" dirty="0"/>
              <a:t>Stack Frame Structure, Local Variables </a:t>
            </a:r>
          </a:p>
          <a:p>
            <a:r>
              <a:rPr lang="en-US" sz="2800" dirty="0"/>
              <a:t>How Stack Buffer Overflow Attack works, consequences, and solutions.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A1847-0913-409A-90C5-516227D63953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– High Level Language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Language Conversion to Assembly and Vice Versa</a:t>
            </a:r>
          </a:p>
          <a:p>
            <a:r>
              <a:rPr lang="en-US" dirty="0"/>
              <a:t>How the Stack Frame is created and Looks like in all cases.</a:t>
            </a:r>
          </a:p>
          <a:p>
            <a:r>
              <a:rPr lang="en-US" dirty="0"/>
              <a:t>DON’T WORRY ABOUT ENTER, LEAVE, INVOKE, </a:t>
            </a:r>
            <a:r>
              <a:rPr lang="en-US" dirty="0" err="1"/>
              <a:t>etc</a:t>
            </a:r>
            <a:r>
              <a:rPr lang="en-US" dirty="0"/>
              <a:t>,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13DAB-379F-4294-BCEC-810565A0E341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String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MOVSB, MOVSW, and MOVSD</a:t>
            </a:r>
          </a:p>
          <a:p>
            <a:pPr eaLnBrk="1" hangingPunct="1"/>
            <a:r>
              <a:rPr lang="en-US" altLang="en-US" sz="2800" dirty="0"/>
              <a:t>Use of Repeat (REP) Prefix to move multiple data units automatically.</a:t>
            </a:r>
          </a:p>
          <a:p>
            <a:pPr eaLnBrk="1" hangingPunct="1"/>
            <a:r>
              <a:rPr lang="en-US" altLang="en-US" sz="2800" dirty="0"/>
              <a:t>Applications: 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. Using string instructions to move block of data from one region of memory to another.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3FD0A1-70FD-40B1-B0A3-87DFB9614A07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Performance Improvements: Clock speed, Multi-core systems, Multiple Registers.</a:t>
            </a:r>
          </a:p>
          <a:p>
            <a:r>
              <a:rPr lang="en-US" altLang="en-US" dirty="0"/>
              <a:t>Protected Mode vs Real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82BE0-982C-4C1A-8D13-6148CBBF5C7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CPU Registers, Cache, RAM/ROM, SSD, HDD, Tape, </a:t>
            </a:r>
            <a:r>
              <a:rPr lang="en-US" altLang="en-US" dirty="0" err="1"/>
              <a:t>etc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Size, speed, cost/bit, volatility factors </a:t>
            </a:r>
          </a:p>
          <a:p>
            <a:r>
              <a:rPr lang="en-US" altLang="en-US" dirty="0"/>
              <a:t>Memory </a:t>
            </a:r>
            <a:r>
              <a:rPr lang="en-US" altLang="en-US" dirty="0" err="1"/>
              <a:t>technologies:SRAM</a:t>
            </a:r>
            <a:r>
              <a:rPr lang="en-US" altLang="en-US" dirty="0"/>
              <a:t>, DRAM, flash,</a:t>
            </a:r>
          </a:p>
          <a:p>
            <a:r>
              <a:rPr lang="en-US" altLang="en-US" dirty="0"/>
              <a:t>Why cache is effective.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82BE0-982C-4C1A-8D13-6148CBBF5C7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Input-Output Interconnection: USB, HDMI, PCI, etc.</a:t>
            </a:r>
          </a:p>
          <a:p>
            <a:r>
              <a:rPr lang="en-US" altLang="en-US" dirty="0"/>
              <a:t>Parallel and Serial Communication according to the level discussed in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82BE0-982C-4C1A-8D13-6148CBBF5C7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and Software Interrupts</a:t>
            </a:r>
          </a:p>
          <a:p>
            <a:r>
              <a:rPr lang="en-US" dirty="0"/>
              <a:t>Interrupt Priority</a:t>
            </a:r>
          </a:p>
          <a:p>
            <a:r>
              <a:rPr lang="en-US" dirty="0"/>
              <a:t>Interrupt Vectors</a:t>
            </a:r>
          </a:p>
          <a:p>
            <a:r>
              <a:rPr lang="en-US" dirty="0"/>
              <a:t>Interrupt Service Routines</a:t>
            </a:r>
          </a:p>
          <a:p>
            <a:r>
              <a:rPr lang="en-US" dirty="0"/>
              <a:t>Setting up Interrupt Vectors</a:t>
            </a:r>
          </a:p>
          <a:p>
            <a:r>
              <a:rPr lang="en-US" dirty="0"/>
              <a:t>Replacing Interrupt Vectors</a:t>
            </a:r>
          </a:p>
          <a:p>
            <a:r>
              <a:rPr lang="en-US" dirty="0"/>
              <a:t>Example: Keyboard Interrupt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9FA37-1645-4787-95D3-9E9AB78749B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Representation and Instruction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represent floating numbers in binary</a:t>
            </a:r>
          </a:p>
          <a:p>
            <a:r>
              <a:rPr lang="en-US" dirty="0"/>
              <a:t>How to convert floating point decimal to Binary and vice versa</a:t>
            </a:r>
          </a:p>
          <a:p>
            <a:r>
              <a:rPr lang="en-US" dirty="0"/>
              <a:t>Introduction to Floating Point Standards</a:t>
            </a:r>
          </a:p>
          <a:p>
            <a:r>
              <a:rPr lang="en-US" dirty="0"/>
              <a:t>Introduction to Instruction Encoding</a:t>
            </a:r>
          </a:p>
          <a:p>
            <a:r>
              <a:rPr lang="en-US" dirty="0"/>
              <a:t>Simple Examples.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9FA37-1645-4787-95D3-9E9AB78749B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8300BB-FEC4-4086-8013-B9C2C6D5ECE4}" type="datetime1">
              <a:rPr lang="en-US" sz="900" u="none" smtClean="0">
                <a:solidFill>
                  <a:schemeClr val="tx1"/>
                </a:solidFill>
              </a:rPr>
              <a:t>5/4/2021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2 hours long</a:t>
            </a:r>
          </a:p>
          <a:p>
            <a:pPr eaLnBrk="1" hangingPunct="1"/>
            <a:r>
              <a:rPr lang="en-US" sz="4400" dirty="0"/>
              <a:t>Open book/notes</a:t>
            </a:r>
          </a:p>
          <a:p>
            <a:pPr eaLnBrk="1" hangingPunct="1"/>
            <a:r>
              <a:rPr lang="en-US" sz="4400" dirty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homework problems. </a:t>
            </a:r>
          </a:p>
          <a:p>
            <a:r>
              <a:rPr lang="en-US" dirty="0"/>
              <a:t>Go through lecture notes (slides on Canvas) according to what was covered in class plus  clarifying comments from class).</a:t>
            </a:r>
          </a:p>
          <a:p>
            <a:r>
              <a:rPr lang="en-US" dirty="0"/>
              <a:t>Go through study questions assigned, if any</a:t>
            </a:r>
          </a:p>
          <a:p>
            <a:r>
              <a:rPr lang="en-US" dirty="0"/>
              <a:t>Go through some of the section review questions – answers are in your textbook.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40E6D-AE9F-49EA-89DE-8EEADAE71BC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the 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for the exam as if it is a closed book and closed notes exam even though it is open book and open notes.</a:t>
            </a:r>
          </a:p>
          <a:p>
            <a:r>
              <a:rPr lang="en-US" dirty="0"/>
              <a:t>ASK QUESTIONS.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84F51-36F7-4152-A545-9B8BEF47ACC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7577E9-1869-4C55-83EF-24D5861AB06B}" type="datetime1">
              <a:rPr lang="en-US" sz="900" u="none" smtClean="0">
                <a:solidFill>
                  <a:schemeClr val="tx1"/>
                </a:solidFill>
              </a:rPr>
              <a:t>5/4/2021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32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Good Luck on the Exam!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1A376A-5E04-44A9-B48C-587FED2D8617}" type="datetime1">
              <a:rPr lang="en-US" sz="900" u="none" smtClean="0">
                <a:solidFill>
                  <a:schemeClr val="tx1"/>
                </a:solidFill>
              </a:rPr>
              <a:t>5/4/2021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You Need To Bring to Exam 2 (FINAL)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sz="2800" dirty="0"/>
              <a:t>Computers with Internet Access to Canvas and Zoom </a:t>
            </a:r>
          </a:p>
          <a:p>
            <a:pPr lvl="1" eaLnBrk="1" hangingPunct="1"/>
            <a:r>
              <a:rPr lang="en-US" sz="2400" dirty="0"/>
              <a:t>Details in a separate document on Canvas</a:t>
            </a:r>
            <a:r>
              <a:rPr lang="en-US" dirty="0"/>
              <a:t>.</a:t>
            </a:r>
          </a:p>
          <a:p>
            <a:pPr eaLnBrk="1" hangingPunct="1"/>
            <a:r>
              <a:rPr lang="en-US" sz="2800" dirty="0"/>
              <a:t>Have </a:t>
            </a:r>
            <a:r>
              <a:rPr lang="en-US" sz="2800" dirty="0" err="1"/>
              <a:t>Respondus</a:t>
            </a:r>
            <a:r>
              <a:rPr lang="en-US" sz="2800" dirty="0"/>
              <a:t> software Installed on the computer you will use for the Exam on Canvas</a:t>
            </a:r>
            <a:endParaRPr lang="en-US" sz="2800" u="sng" dirty="0"/>
          </a:p>
          <a:p>
            <a:pPr lvl="1" eaLnBrk="1" hangingPunct="1"/>
            <a:r>
              <a:rPr lang="en-US" sz="2400" dirty="0"/>
              <a:t>Details in a separate document on Canvas</a:t>
            </a:r>
          </a:p>
          <a:p>
            <a:pPr eaLnBrk="1" hangingPunct="1"/>
            <a:endParaRPr lang="en-US" u="sng" dirty="0"/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BB6D63-6A17-4A65-9E5F-0BD3BE467489}" type="datetime1">
              <a:rPr lang="en-US" sz="900" u="none" smtClean="0">
                <a:solidFill>
                  <a:schemeClr val="tx1"/>
                </a:solidFill>
              </a:rPr>
              <a:t>5/4/2021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You Need for the Exam - Reference Sheets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dirty="0"/>
              <a:t>Class Notes</a:t>
            </a:r>
          </a:p>
          <a:p>
            <a:pPr eaLnBrk="1" hangingPunct="1"/>
            <a:r>
              <a:rPr lang="en-US" dirty="0"/>
              <a:t>Textbook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Exam2 (FINAL)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Study Guide. Some of the topics in this guide may not be covered prior to the exam. I will let you know which topics to skip in class. </a:t>
            </a:r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EXAM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exam will be comprehensive. It will  cover entire material covered throughout the semester till the last day of class.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3D948-4BB0-4CA7-9737-60B79ECE3DE7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E8189B-8642-4FAC-88A0-6C7C60E2357F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579879-7285-4B7B-8BAB-8D133A32881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 Basic Concepts: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Relationship between Assembly Language, High Level Language, OS, and Hardware</a:t>
            </a:r>
          </a:p>
          <a:p>
            <a:r>
              <a:rPr lang="en-US" altLang="en-US" dirty="0"/>
              <a:t>Number Systems (binary, hex, decimal)</a:t>
            </a:r>
          </a:p>
          <a:p>
            <a:r>
              <a:rPr lang="en-US" altLang="en-US" dirty="0"/>
              <a:t>Number conversion</a:t>
            </a:r>
          </a:p>
          <a:p>
            <a:r>
              <a:rPr lang="en-US" altLang="en-US" dirty="0"/>
              <a:t>2’s complement Negative Numbers including max and min values given size of integer in bits</a:t>
            </a:r>
          </a:p>
          <a:p>
            <a:r>
              <a:rPr lang="en-US" altLang="en-US" dirty="0"/>
              <a:t>Character storage (ASCII,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Boolean expressions and Truth Tables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29100"/>
            <a:ext cx="21717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828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DA07CE8-2A94-4E95-B4D6-0636F754903D}" type="datetime1">
              <a:rPr lang="en-US" altLang="en-US" sz="900" smtClean="0"/>
              <a:t>5/4/2021</a:t>
            </a:fld>
            <a:endParaRPr lang="en-US" altLang="en-US" sz="9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7C7676-7CF9-40B3-B3EC-D7EB6065643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2– x86 Processor Architecture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Computer Organization (Memory, CPU, Input/Output, interconnection)</a:t>
            </a:r>
          </a:p>
          <a:p>
            <a:r>
              <a:rPr lang="en-US" altLang="en-US" sz="2800" dirty="0"/>
              <a:t>Memory hierarchy &amp; relationships. </a:t>
            </a:r>
          </a:p>
          <a:p>
            <a:r>
              <a:rPr lang="en-US" altLang="en-US" sz="2800" dirty="0"/>
              <a:t>CPU organization and Instruction Cycle</a:t>
            </a:r>
          </a:p>
          <a:p>
            <a:r>
              <a:rPr lang="en-US" altLang="en-US" sz="2800" dirty="0"/>
              <a:t>x86 Processor Main Registers (A, B, C, D, SI, DI, SP, BP, IP,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 and Main flags in EFLAGS register</a:t>
            </a:r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003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9756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Microsoft Office PowerPoint</Application>
  <PresentationFormat>On-screen Show (4:3)</PresentationFormat>
  <Paragraphs>254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Comic Sans MS</vt:lpstr>
      <vt:lpstr>Courier New</vt:lpstr>
      <vt:lpstr>Wingdings</vt:lpstr>
      <vt:lpstr>Default Design</vt:lpstr>
      <vt:lpstr>Code</vt:lpstr>
      <vt:lpstr>Code - Full</vt:lpstr>
      <vt:lpstr>Exam #2  ( FINAL)  Overview</vt:lpstr>
      <vt:lpstr>Exam Date and Time</vt:lpstr>
      <vt:lpstr>Exam Specifications</vt:lpstr>
      <vt:lpstr>What You Need To Bring to Exam 2 (FINAL)</vt:lpstr>
      <vt:lpstr>What You Need for the Exam - Reference Sheets</vt:lpstr>
      <vt:lpstr>Exam2 (FINAL) Review</vt:lpstr>
      <vt:lpstr>NOTE ABOUT EXAM SCOPE</vt:lpstr>
      <vt:lpstr>Chapter 1 Basic Concepts: Important to Know</vt:lpstr>
      <vt:lpstr>Chapter 2– x86 Processor Architecture Important to Know</vt:lpstr>
      <vt:lpstr>Chapter 2– x86 Processor Architecture 2 Important to Know</vt:lpstr>
      <vt:lpstr>Chapter 2:x86 Processor Architecture 3 Important to Know </vt:lpstr>
      <vt:lpstr>Chapter 3 – ASM Fundamentals: Important to Know</vt:lpstr>
      <vt:lpstr>Chapter 3– ASM Fundamentals:  Don't Worry About</vt:lpstr>
      <vt:lpstr>Chapter 4– Data Transfer, Addressing, Arithmetic: Important to Know</vt:lpstr>
      <vt:lpstr>Chapter 4– Data Transfer, Addressing Modes, Arithmetic :  Don't Worry About</vt:lpstr>
      <vt:lpstr>HLL vs ASM; Input/Output Important to Know</vt:lpstr>
      <vt:lpstr>Chapter 5– Procedures: Important to Know</vt:lpstr>
      <vt:lpstr>Chapter 6– Conditional Processing: Important to Know</vt:lpstr>
      <vt:lpstr>Chapter 7 – Integer Arithmetic, Shift Rotate Instructions</vt:lpstr>
      <vt:lpstr>Shift/Rotate 2 - Application</vt:lpstr>
      <vt:lpstr>Integer Arithmetic</vt:lpstr>
      <vt:lpstr>Chapter 8 – How the Stack Frame Looks like based on </vt:lpstr>
      <vt:lpstr>Chapter 8 – High Level Language Interface</vt:lpstr>
      <vt:lpstr>Chapter 9 – String Instructions</vt:lpstr>
      <vt:lpstr>CPU Architecture</vt:lpstr>
      <vt:lpstr>Memory Hierarchy</vt:lpstr>
      <vt:lpstr>Input and Output</vt:lpstr>
      <vt:lpstr>Hardware Interrupt Mechanism</vt:lpstr>
      <vt:lpstr>Floating Point Representation and Instruction Encoding</vt:lpstr>
      <vt:lpstr>How To Study for the Exam</vt:lpstr>
      <vt:lpstr>How To Study for the Exam 2</vt:lpstr>
      <vt:lpstr>Good Luck on the Exam!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2021-05-04T18:15:33Z</dcterms:modified>
</cp:coreProperties>
</file>