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0"/>
  </p:notesMasterIdLst>
  <p:handoutMasterIdLst>
    <p:handoutMasterId r:id="rId51"/>
  </p:handoutMasterIdLst>
  <p:sldIdLst>
    <p:sldId id="256" r:id="rId2"/>
    <p:sldId id="272" r:id="rId3"/>
    <p:sldId id="335" r:id="rId4"/>
    <p:sldId id="334" r:id="rId5"/>
    <p:sldId id="327" r:id="rId6"/>
    <p:sldId id="268" r:id="rId7"/>
    <p:sldId id="257" r:id="rId8"/>
    <p:sldId id="258" r:id="rId9"/>
    <p:sldId id="259" r:id="rId10"/>
    <p:sldId id="336" r:id="rId11"/>
    <p:sldId id="306" r:id="rId12"/>
    <p:sldId id="307" r:id="rId13"/>
    <p:sldId id="273" r:id="rId14"/>
    <p:sldId id="308" r:id="rId15"/>
    <p:sldId id="309" r:id="rId16"/>
    <p:sldId id="340" r:id="rId17"/>
    <p:sldId id="330" r:id="rId18"/>
    <p:sldId id="338" r:id="rId19"/>
    <p:sldId id="341" r:id="rId20"/>
    <p:sldId id="274" r:id="rId21"/>
    <p:sldId id="275" r:id="rId22"/>
    <p:sldId id="328" r:id="rId23"/>
    <p:sldId id="329" r:id="rId24"/>
    <p:sldId id="331" r:id="rId25"/>
    <p:sldId id="332" r:id="rId26"/>
    <p:sldId id="333" r:id="rId27"/>
    <p:sldId id="344" r:id="rId28"/>
    <p:sldId id="342" r:id="rId29"/>
    <p:sldId id="279" r:id="rId30"/>
    <p:sldId id="343" r:id="rId31"/>
    <p:sldId id="269" r:id="rId32"/>
    <p:sldId id="337" r:id="rId33"/>
    <p:sldId id="311" r:id="rId34"/>
    <p:sldId id="312" r:id="rId35"/>
    <p:sldId id="313" r:id="rId36"/>
    <p:sldId id="315" r:id="rId37"/>
    <p:sldId id="276" r:id="rId38"/>
    <p:sldId id="277" r:id="rId39"/>
    <p:sldId id="316" r:id="rId40"/>
    <p:sldId id="317" r:id="rId41"/>
    <p:sldId id="318" r:id="rId42"/>
    <p:sldId id="319" r:id="rId43"/>
    <p:sldId id="322" r:id="rId44"/>
    <p:sldId id="323" r:id="rId45"/>
    <p:sldId id="324" r:id="rId46"/>
    <p:sldId id="325" r:id="rId47"/>
    <p:sldId id="326" r:id="rId48"/>
    <p:sldId id="263" r:id="rId49"/>
  </p:sldIdLst>
  <p:sldSz cx="9144000" cy="6858000" type="screen4x3"/>
  <p:notesSz cx="6858000" cy="9144000"/>
  <p:defaultTextStyle>
    <a:defPPr>
      <a:defRPr lang="en-US"/>
    </a:defPPr>
    <a:lvl1pPr algn="l" rtl="0" fontAlgn="base">
      <a:spcBef>
        <a:spcPct val="0"/>
      </a:spcBef>
      <a:spcAft>
        <a:spcPct val="0"/>
      </a:spcAft>
      <a:defRPr sz="21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1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kern="1200">
        <a:solidFill>
          <a:schemeClr val="tx1"/>
        </a:solidFill>
        <a:latin typeface="Arial" panose="020B0604020202020204" pitchFamily="34" charset="0"/>
        <a:ea typeface="+mn-ea"/>
        <a:cs typeface="+mn-cs"/>
      </a:defRPr>
    </a:lvl5pPr>
    <a:lvl6pPr marL="2286000" algn="l" defTabSz="914400" rtl="0" eaLnBrk="1" latinLnBrk="0" hangingPunct="1">
      <a:defRPr sz="2100" kern="1200">
        <a:solidFill>
          <a:schemeClr val="tx1"/>
        </a:solidFill>
        <a:latin typeface="Arial" panose="020B0604020202020204" pitchFamily="34" charset="0"/>
        <a:ea typeface="+mn-ea"/>
        <a:cs typeface="+mn-cs"/>
      </a:defRPr>
    </a:lvl6pPr>
    <a:lvl7pPr marL="2743200" algn="l" defTabSz="914400" rtl="0" eaLnBrk="1" latinLnBrk="0" hangingPunct="1">
      <a:defRPr sz="2100" kern="1200">
        <a:solidFill>
          <a:schemeClr val="tx1"/>
        </a:solidFill>
        <a:latin typeface="Arial" panose="020B0604020202020204" pitchFamily="34" charset="0"/>
        <a:ea typeface="+mn-ea"/>
        <a:cs typeface="+mn-cs"/>
      </a:defRPr>
    </a:lvl7pPr>
    <a:lvl8pPr marL="3200400" algn="l" defTabSz="914400" rtl="0" eaLnBrk="1" latinLnBrk="0" hangingPunct="1">
      <a:defRPr sz="2100" kern="1200">
        <a:solidFill>
          <a:schemeClr val="tx1"/>
        </a:solidFill>
        <a:latin typeface="Arial" panose="020B0604020202020204" pitchFamily="34" charset="0"/>
        <a:ea typeface="+mn-ea"/>
        <a:cs typeface="+mn-cs"/>
      </a:defRPr>
    </a:lvl8pPr>
    <a:lvl9pPr marL="3657600" algn="l" defTabSz="914400" rtl="0" eaLnBrk="1" latinLnBrk="0" hangingPunct="1">
      <a:defRPr sz="21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32" autoAdjust="0"/>
    <p:restoredTop sz="90929"/>
  </p:normalViewPr>
  <p:slideViewPr>
    <p:cSldViewPr>
      <p:cViewPr varScale="1">
        <p:scale>
          <a:sx n="82" d="100"/>
          <a:sy n="82" d="100"/>
        </p:scale>
        <p:origin x="208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689F592-DFC1-4A81-9684-441DC4603AE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ltLang="en-US"/>
          </a:p>
        </p:txBody>
      </p:sp>
      <p:sp>
        <p:nvSpPr>
          <p:cNvPr id="32771" name="Rectangle 3">
            <a:extLst>
              <a:ext uri="{FF2B5EF4-FFF2-40B4-BE49-F238E27FC236}">
                <a16:creationId xmlns:a16="http://schemas.microsoft.com/office/drawing/2014/main" id="{2FA97D06-E465-4FB9-B7C6-12B804C29B80}"/>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en-US"/>
          </a:p>
        </p:txBody>
      </p:sp>
      <p:sp>
        <p:nvSpPr>
          <p:cNvPr id="32772" name="Rectangle 4">
            <a:extLst>
              <a:ext uri="{FF2B5EF4-FFF2-40B4-BE49-F238E27FC236}">
                <a16:creationId xmlns:a16="http://schemas.microsoft.com/office/drawing/2014/main" id="{F15D686E-A261-445C-8756-B7400BB1BDAA}"/>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en-US"/>
          </a:p>
        </p:txBody>
      </p:sp>
      <p:sp>
        <p:nvSpPr>
          <p:cNvPr id="32773" name="Rectangle 5">
            <a:extLst>
              <a:ext uri="{FF2B5EF4-FFF2-40B4-BE49-F238E27FC236}">
                <a16:creationId xmlns:a16="http://schemas.microsoft.com/office/drawing/2014/main" id="{ECA746B9-8FFB-450B-A6F3-1622ADD67FC1}"/>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89C42CB2-B602-406C-BA50-614D4F0B410C}"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42A9186-D959-4241-B527-F41545C77C8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en-US"/>
          </a:p>
        </p:txBody>
      </p:sp>
      <p:sp>
        <p:nvSpPr>
          <p:cNvPr id="35843" name="Rectangle 3">
            <a:extLst>
              <a:ext uri="{FF2B5EF4-FFF2-40B4-BE49-F238E27FC236}">
                <a16:creationId xmlns:a16="http://schemas.microsoft.com/office/drawing/2014/main" id="{1B929412-7C19-40DF-9493-67110EFD2EBE}"/>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en-US"/>
          </a:p>
        </p:txBody>
      </p:sp>
      <p:sp>
        <p:nvSpPr>
          <p:cNvPr id="62468" name="Rectangle 4">
            <a:extLst>
              <a:ext uri="{FF2B5EF4-FFF2-40B4-BE49-F238E27FC236}">
                <a16:creationId xmlns:a16="http://schemas.microsoft.com/office/drawing/2014/main" id="{6B54A551-0399-4528-9DC0-9DEF79256BE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a:extLst>
              <a:ext uri="{FF2B5EF4-FFF2-40B4-BE49-F238E27FC236}">
                <a16:creationId xmlns:a16="http://schemas.microsoft.com/office/drawing/2014/main" id="{0E06CC2C-81D4-4034-956C-5029A417CACA}"/>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5846" name="Rectangle 6">
            <a:extLst>
              <a:ext uri="{FF2B5EF4-FFF2-40B4-BE49-F238E27FC236}">
                <a16:creationId xmlns:a16="http://schemas.microsoft.com/office/drawing/2014/main" id="{0ED78DE3-5AFF-4B2E-B252-9EFDF1D4EDDC}"/>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en-US"/>
          </a:p>
        </p:txBody>
      </p:sp>
      <p:sp>
        <p:nvSpPr>
          <p:cNvPr id="35847" name="Rectangle 7">
            <a:extLst>
              <a:ext uri="{FF2B5EF4-FFF2-40B4-BE49-F238E27FC236}">
                <a16:creationId xmlns:a16="http://schemas.microsoft.com/office/drawing/2014/main" id="{6095A28F-3148-4123-845C-99FE6AD070EE}"/>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E658378-75ED-434F-BB1E-2F3E2C83115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a:extLst>
              <a:ext uri="{FF2B5EF4-FFF2-40B4-BE49-F238E27FC236}">
                <a16:creationId xmlns:a16="http://schemas.microsoft.com/office/drawing/2014/main" id="{3AB25432-DD24-431F-9578-872BF1F0C226}"/>
              </a:ext>
            </a:extLst>
          </p:cNvPr>
          <p:cNvGrpSpPr>
            <a:grpSpLocks/>
          </p:cNvGrpSpPr>
          <p:nvPr/>
        </p:nvGrpSpPr>
        <p:grpSpPr bwMode="auto">
          <a:xfrm>
            <a:off x="-1035050" y="1552575"/>
            <a:ext cx="10179050" cy="5305425"/>
            <a:chOff x="-652" y="978"/>
            <a:chExt cx="6412" cy="3342"/>
          </a:xfrm>
        </p:grpSpPr>
        <p:sp>
          <p:nvSpPr>
            <p:cNvPr id="5" name="Freeform 3">
              <a:extLst>
                <a:ext uri="{FF2B5EF4-FFF2-40B4-BE49-F238E27FC236}">
                  <a16:creationId xmlns:a16="http://schemas.microsoft.com/office/drawing/2014/main" id="{DC81D91D-CD75-46F6-B506-73B82A46A204}"/>
                </a:ext>
              </a:extLst>
            </p:cNvPr>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charset="0"/>
              </a:endParaRPr>
            </a:p>
          </p:txBody>
        </p:sp>
        <p:sp>
          <p:nvSpPr>
            <p:cNvPr id="6" name="Arc 4">
              <a:extLst>
                <a:ext uri="{FF2B5EF4-FFF2-40B4-BE49-F238E27FC236}">
                  <a16:creationId xmlns:a16="http://schemas.microsoft.com/office/drawing/2014/main" id="{DCCDA309-2A6D-4305-BE01-88D03F0D54FA}"/>
                </a:ext>
              </a:extLst>
            </p:cNvPr>
            <p:cNvSpPr>
              <a:spLocks/>
            </p:cNvSpPr>
            <p:nvPr/>
          </p:nvSpPr>
          <p:spPr bwMode="auto">
            <a:xfrm>
              <a:off x="-652" y="978"/>
              <a:ext cx="4237" cy="3342"/>
            </a:xfrm>
            <a:custGeom>
              <a:avLst/>
              <a:gdLst>
                <a:gd name="T0" fmla="*/ 153 w 21600"/>
                <a:gd name="T1" fmla="*/ 0 h 21231"/>
                <a:gd name="T2" fmla="*/ 831 w 21600"/>
                <a:gd name="T3" fmla="*/ 526 h 21231"/>
                <a:gd name="T4" fmla="*/ 0 w 21600"/>
                <a:gd name="T5" fmla="*/ 526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a:p>
        </p:txBody>
      </p:sp>
    </p:spTree>
    <p:extLst>
      <p:ext uri="{BB962C8B-B14F-4D97-AF65-F5344CB8AC3E}">
        <p14:creationId xmlns:p14="http://schemas.microsoft.com/office/powerpoint/2010/main" val="1342238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E05810FA-8EAA-406A-A393-297F1C98881A}"/>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Ghansah</a:t>
            </a:r>
          </a:p>
        </p:txBody>
      </p:sp>
      <p:sp>
        <p:nvSpPr>
          <p:cNvPr id="5" name="Rectangle 9">
            <a:extLst>
              <a:ext uri="{FF2B5EF4-FFF2-40B4-BE49-F238E27FC236}">
                <a16:creationId xmlns:a16="http://schemas.microsoft.com/office/drawing/2014/main" id="{A2370A35-6BFE-4D59-A260-4AC6DCDEC4B5}"/>
              </a:ext>
            </a:extLst>
          </p:cNvPr>
          <p:cNvSpPr>
            <a:spLocks noGrp="1" noChangeArrowheads="1"/>
          </p:cNvSpPr>
          <p:nvPr>
            <p:ph type="sldNum" sz="quarter" idx="11"/>
          </p:nvPr>
        </p:nvSpPr>
        <p:spPr>
          <a:ln/>
        </p:spPr>
        <p:txBody>
          <a:bodyPr/>
          <a:lstStyle>
            <a:lvl1pPr>
              <a:defRPr/>
            </a:lvl1pPr>
          </a:lstStyle>
          <a:p>
            <a:fld id="{E709F23C-08FD-42E9-B191-3580738F85AF}" type="slidenum">
              <a:rPr lang="en-US" altLang="en-US"/>
              <a:pPr/>
              <a:t>‹#›</a:t>
            </a:fld>
            <a:endParaRPr lang="en-US" altLang="en-US"/>
          </a:p>
        </p:txBody>
      </p:sp>
    </p:spTree>
    <p:extLst>
      <p:ext uri="{BB962C8B-B14F-4D97-AF65-F5344CB8AC3E}">
        <p14:creationId xmlns:p14="http://schemas.microsoft.com/office/powerpoint/2010/main" val="2826333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53D6D5E5-3E0A-48C7-9D6C-CA9F452B4FA6}"/>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Ghansah</a:t>
            </a:r>
          </a:p>
        </p:txBody>
      </p:sp>
      <p:sp>
        <p:nvSpPr>
          <p:cNvPr id="5" name="Rectangle 9">
            <a:extLst>
              <a:ext uri="{FF2B5EF4-FFF2-40B4-BE49-F238E27FC236}">
                <a16:creationId xmlns:a16="http://schemas.microsoft.com/office/drawing/2014/main" id="{191D7D18-19B2-4A35-9ABA-72030A130012}"/>
              </a:ext>
            </a:extLst>
          </p:cNvPr>
          <p:cNvSpPr>
            <a:spLocks noGrp="1" noChangeArrowheads="1"/>
          </p:cNvSpPr>
          <p:nvPr>
            <p:ph type="sldNum" sz="quarter" idx="11"/>
          </p:nvPr>
        </p:nvSpPr>
        <p:spPr>
          <a:ln/>
        </p:spPr>
        <p:txBody>
          <a:bodyPr/>
          <a:lstStyle>
            <a:lvl1pPr>
              <a:defRPr/>
            </a:lvl1pPr>
          </a:lstStyle>
          <a:p>
            <a:fld id="{F3ECFD27-25D9-4DCB-95CD-FB427E641D68}" type="slidenum">
              <a:rPr lang="en-US" altLang="en-US"/>
              <a:pPr/>
              <a:t>‹#›</a:t>
            </a:fld>
            <a:endParaRPr lang="en-US" altLang="en-US"/>
          </a:p>
        </p:txBody>
      </p:sp>
    </p:spTree>
    <p:extLst>
      <p:ext uri="{BB962C8B-B14F-4D97-AF65-F5344CB8AC3E}">
        <p14:creationId xmlns:p14="http://schemas.microsoft.com/office/powerpoint/2010/main" val="4218657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09600"/>
          </a:xfrm>
        </p:spPr>
        <p:txBody>
          <a:bodyPr/>
          <a:lstStyle/>
          <a:p>
            <a:r>
              <a:rPr lang="en-US"/>
              <a:t>Click to edit Master title style</a:t>
            </a:r>
          </a:p>
        </p:txBody>
      </p:sp>
      <p:sp>
        <p:nvSpPr>
          <p:cNvPr id="3" name="Text Placeholder 2"/>
          <p:cNvSpPr>
            <a:spLocks noGrp="1"/>
          </p:cNvSpPr>
          <p:nvPr>
            <p:ph type="body" sz="half" idx="1"/>
          </p:nvPr>
        </p:nvSpPr>
        <p:spPr>
          <a:xfrm>
            <a:off x="685800" y="1143000"/>
            <a:ext cx="381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381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FC599227-B652-4C78-BF1F-D9FDDA687ECC}"/>
              </a:ext>
            </a:extLst>
          </p:cNvPr>
          <p:cNvSpPr>
            <a:spLocks noGrp="1" noChangeArrowheads="1"/>
          </p:cNvSpPr>
          <p:nvPr>
            <p:ph type="ftr" sz="quarter" idx="10"/>
          </p:nvPr>
        </p:nvSpPr>
        <p:spPr>
          <a:ln/>
        </p:spPr>
        <p:txBody>
          <a:bodyPr/>
          <a:lstStyle>
            <a:lvl1pPr>
              <a:defRPr/>
            </a:lvl1pPr>
          </a:lstStyle>
          <a:p>
            <a:pPr>
              <a:defRPr/>
            </a:pPr>
            <a:r>
              <a:rPr lang="en-US" altLang="en-US"/>
              <a:t>Dr. Kwai-Ting Lan</a:t>
            </a:r>
          </a:p>
        </p:txBody>
      </p:sp>
      <p:sp>
        <p:nvSpPr>
          <p:cNvPr id="6" name="Rectangle 9">
            <a:extLst>
              <a:ext uri="{FF2B5EF4-FFF2-40B4-BE49-F238E27FC236}">
                <a16:creationId xmlns:a16="http://schemas.microsoft.com/office/drawing/2014/main" id="{6631D3B5-4D7F-44E6-826F-26502E2AF7ED}"/>
              </a:ext>
            </a:extLst>
          </p:cNvPr>
          <p:cNvSpPr>
            <a:spLocks noGrp="1" noChangeArrowheads="1"/>
          </p:cNvSpPr>
          <p:nvPr>
            <p:ph type="sldNum" sz="quarter" idx="11"/>
          </p:nvPr>
        </p:nvSpPr>
        <p:spPr>
          <a:ln/>
        </p:spPr>
        <p:txBody>
          <a:bodyPr/>
          <a:lstStyle>
            <a:lvl1pPr>
              <a:defRPr/>
            </a:lvl1pPr>
          </a:lstStyle>
          <a:p>
            <a:fld id="{C3BEDC1B-B0B6-4467-9AAD-351233FD840F}" type="slidenum">
              <a:rPr lang="en-US" altLang="en-US"/>
              <a:pPr/>
              <a:t>‹#›</a:t>
            </a:fld>
            <a:endParaRPr lang="en-US" altLang="en-US"/>
          </a:p>
        </p:txBody>
      </p:sp>
    </p:spTree>
    <p:extLst>
      <p:ext uri="{BB962C8B-B14F-4D97-AF65-F5344CB8AC3E}">
        <p14:creationId xmlns:p14="http://schemas.microsoft.com/office/powerpoint/2010/main" val="1802694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F76492F2-123B-4611-B14F-22286B7BFAF7}"/>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Ghansah</a:t>
            </a:r>
          </a:p>
        </p:txBody>
      </p:sp>
      <p:sp>
        <p:nvSpPr>
          <p:cNvPr id="5" name="Rectangle 9">
            <a:extLst>
              <a:ext uri="{FF2B5EF4-FFF2-40B4-BE49-F238E27FC236}">
                <a16:creationId xmlns:a16="http://schemas.microsoft.com/office/drawing/2014/main" id="{48783120-A5B6-439F-AC1A-88C734E9431A}"/>
              </a:ext>
            </a:extLst>
          </p:cNvPr>
          <p:cNvSpPr>
            <a:spLocks noGrp="1" noChangeArrowheads="1"/>
          </p:cNvSpPr>
          <p:nvPr>
            <p:ph type="sldNum" sz="quarter" idx="11"/>
          </p:nvPr>
        </p:nvSpPr>
        <p:spPr>
          <a:ln/>
        </p:spPr>
        <p:txBody>
          <a:bodyPr/>
          <a:lstStyle>
            <a:lvl1pPr>
              <a:defRPr/>
            </a:lvl1pPr>
          </a:lstStyle>
          <a:p>
            <a:fld id="{6071501E-FD57-4409-BE1E-EE564B48536B}" type="slidenum">
              <a:rPr lang="en-US" altLang="en-US"/>
              <a:pPr/>
              <a:t>‹#›</a:t>
            </a:fld>
            <a:endParaRPr lang="en-US" altLang="en-US"/>
          </a:p>
        </p:txBody>
      </p:sp>
    </p:spTree>
    <p:extLst>
      <p:ext uri="{BB962C8B-B14F-4D97-AF65-F5344CB8AC3E}">
        <p14:creationId xmlns:p14="http://schemas.microsoft.com/office/powerpoint/2010/main" val="3832019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a:extLst>
              <a:ext uri="{FF2B5EF4-FFF2-40B4-BE49-F238E27FC236}">
                <a16:creationId xmlns:a16="http://schemas.microsoft.com/office/drawing/2014/main" id="{08111FC8-8564-4C27-B792-6309CA4148C8}"/>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Ghansah</a:t>
            </a:r>
          </a:p>
        </p:txBody>
      </p:sp>
      <p:sp>
        <p:nvSpPr>
          <p:cNvPr id="5" name="Rectangle 9">
            <a:extLst>
              <a:ext uri="{FF2B5EF4-FFF2-40B4-BE49-F238E27FC236}">
                <a16:creationId xmlns:a16="http://schemas.microsoft.com/office/drawing/2014/main" id="{5C4309EC-70FF-42F3-9F97-71D2008AFDCB}"/>
              </a:ext>
            </a:extLst>
          </p:cNvPr>
          <p:cNvSpPr>
            <a:spLocks noGrp="1" noChangeArrowheads="1"/>
          </p:cNvSpPr>
          <p:nvPr>
            <p:ph type="sldNum" sz="quarter" idx="11"/>
          </p:nvPr>
        </p:nvSpPr>
        <p:spPr>
          <a:ln/>
        </p:spPr>
        <p:txBody>
          <a:bodyPr/>
          <a:lstStyle>
            <a:lvl1pPr>
              <a:defRPr/>
            </a:lvl1pPr>
          </a:lstStyle>
          <a:p>
            <a:fld id="{74C94112-E300-47D4-BCD5-73BA4DA9DB65}" type="slidenum">
              <a:rPr lang="en-US" altLang="en-US"/>
              <a:pPr/>
              <a:t>‹#›</a:t>
            </a:fld>
            <a:endParaRPr lang="en-US" altLang="en-US"/>
          </a:p>
        </p:txBody>
      </p:sp>
    </p:spTree>
    <p:extLst>
      <p:ext uri="{BB962C8B-B14F-4D97-AF65-F5344CB8AC3E}">
        <p14:creationId xmlns:p14="http://schemas.microsoft.com/office/powerpoint/2010/main" val="276163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49FC508A-3402-409B-B40F-ACEA0E136CCE}"/>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Ghansah</a:t>
            </a:r>
          </a:p>
        </p:txBody>
      </p:sp>
      <p:sp>
        <p:nvSpPr>
          <p:cNvPr id="6" name="Rectangle 9">
            <a:extLst>
              <a:ext uri="{FF2B5EF4-FFF2-40B4-BE49-F238E27FC236}">
                <a16:creationId xmlns:a16="http://schemas.microsoft.com/office/drawing/2014/main" id="{DE26F499-BA0D-421F-9014-27A03A89D63E}"/>
              </a:ext>
            </a:extLst>
          </p:cNvPr>
          <p:cNvSpPr>
            <a:spLocks noGrp="1" noChangeArrowheads="1"/>
          </p:cNvSpPr>
          <p:nvPr>
            <p:ph type="sldNum" sz="quarter" idx="11"/>
          </p:nvPr>
        </p:nvSpPr>
        <p:spPr>
          <a:ln/>
        </p:spPr>
        <p:txBody>
          <a:bodyPr/>
          <a:lstStyle>
            <a:lvl1pPr>
              <a:defRPr/>
            </a:lvl1pPr>
          </a:lstStyle>
          <a:p>
            <a:fld id="{4DBA745F-325C-44D6-ACBD-22904E3CD1D6}" type="slidenum">
              <a:rPr lang="en-US" altLang="en-US"/>
              <a:pPr/>
              <a:t>‹#›</a:t>
            </a:fld>
            <a:endParaRPr lang="en-US" altLang="en-US"/>
          </a:p>
        </p:txBody>
      </p:sp>
    </p:spTree>
    <p:extLst>
      <p:ext uri="{BB962C8B-B14F-4D97-AF65-F5344CB8AC3E}">
        <p14:creationId xmlns:p14="http://schemas.microsoft.com/office/powerpoint/2010/main" val="88335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a:extLst>
              <a:ext uri="{FF2B5EF4-FFF2-40B4-BE49-F238E27FC236}">
                <a16:creationId xmlns:a16="http://schemas.microsoft.com/office/drawing/2014/main" id="{0BA77E63-9F70-4F89-8865-20BD7437622B}"/>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Ghansah</a:t>
            </a:r>
          </a:p>
        </p:txBody>
      </p:sp>
      <p:sp>
        <p:nvSpPr>
          <p:cNvPr id="8" name="Rectangle 9">
            <a:extLst>
              <a:ext uri="{FF2B5EF4-FFF2-40B4-BE49-F238E27FC236}">
                <a16:creationId xmlns:a16="http://schemas.microsoft.com/office/drawing/2014/main" id="{470159FB-EA58-4B71-92E0-5486326BCCAC}"/>
              </a:ext>
            </a:extLst>
          </p:cNvPr>
          <p:cNvSpPr>
            <a:spLocks noGrp="1" noChangeArrowheads="1"/>
          </p:cNvSpPr>
          <p:nvPr>
            <p:ph type="sldNum" sz="quarter" idx="11"/>
          </p:nvPr>
        </p:nvSpPr>
        <p:spPr>
          <a:ln/>
        </p:spPr>
        <p:txBody>
          <a:bodyPr/>
          <a:lstStyle>
            <a:lvl1pPr>
              <a:defRPr/>
            </a:lvl1pPr>
          </a:lstStyle>
          <a:p>
            <a:fld id="{A16ED986-8F79-4646-B4A4-083AD2CE4688}" type="slidenum">
              <a:rPr lang="en-US" altLang="en-US"/>
              <a:pPr/>
              <a:t>‹#›</a:t>
            </a:fld>
            <a:endParaRPr lang="en-US" altLang="en-US"/>
          </a:p>
        </p:txBody>
      </p:sp>
    </p:spTree>
    <p:extLst>
      <p:ext uri="{BB962C8B-B14F-4D97-AF65-F5344CB8AC3E}">
        <p14:creationId xmlns:p14="http://schemas.microsoft.com/office/powerpoint/2010/main" val="1969379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a:extLst>
              <a:ext uri="{FF2B5EF4-FFF2-40B4-BE49-F238E27FC236}">
                <a16:creationId xmlns:a16="http://schemas.microsoft.com/office/drawing/2014/main" id="{AEEBFF06-AE57-49B3-8ACF-74BA35B3CC5D}"/>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Ghansah</a:t>
            </a:r>
          </a:p>
        </p:txBody>
      </p:sp>
      <p:sp>
        <p:nvSpPr>
          <p:cNvPr id="4" name="Rectangle 9">
            <a:extLst>
              <a:ext uri="{FF2B5EF4-FFF2-40B4-BE49-F238E27FC236}">
                <a16:creationId xmlns:a16="http://schemas.microsoft.com/office/drawing/2014/main" id="{C514F27D-1701-4E89-AB28-A1AB06DDDEDC}"/>
              </a:ext>
            </a:extLst>
          </p:cNvPr>
          <p:cNvSpPr>
            <a:spLocks noGrp="1" noChangeArrowheads="1"/>
          </p:cNvSpPr>
          <p:nvPr>
            <p:ph type="sldNum" sz="quarter" idx="11"/>
          </p:nvPr>
        </p:nvSpPr>
        <p:spPr>
          <a:ln/>
        </p:spPr>
        <p:txBody>
          <a:bodyPr/>
          <a:lstStyle>
            <a:lvl1pPr>
              <a:defRPr/>
            </a:lvl1pPr>
          </a:lstStyle>
          <a:p>
            <a:fld id="{6EE29993-BC4C-40D5-9F58-C8F2161F143C}" type="slidenum">
              <a:rPr lang="en-US" altLang="en-US"/>
              <a:pPr/>
              <a:t>‹#›</a:t>
            </a:fld>
            <a:endParaRPr lang="en-US" altLang="en-US"/>
          </a:p>
        </p:txBody>
      </p:sp>
    </p:spTree>
    <p:extLst>
      <p:ext uri="{BB962C8B-B14F-4D97-AF65-F5344CB8AC3E}">
        <p14:creationId xmlns:p14="http://schemas.microsoft.com/office/powerpoint/2010/main" val="2883937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F9EAC24A-BF49-42EE-B82F-E2ECF3E0DDEC}"/>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Ghansah</a:t>
            </a:r>
          </a:p>
        </p:txBody>
      </p:sp>
      <p:sp>
        <p:nvSpPr>
          <p:cNvPr id="3" name="Rectangle 9">
            <a:extLst>
              <a:ext uri="{FF2B5EF4-FFF2-40B4-BE49-F238E27FC236}">
                <a16:creationId xmlns:a16="http://schemas.microsoft.com/office/drawing/2014/main" id="{4D5A0875-9043-4B36-A7B5-477A6D2DAF36}"/>
              </a:ext>
            </a:extLst>
          </p:cNvPr>
          <p:cNvSpPr>
            <a:spLocks noGrp="1" noChangeArrowheads="1"/>
          </p:cNvSpPr>
          <p:nvPr>
            <p:ph type="sldNum" sz="quarter" idx="11"/>
          </p:nvPr>
        </p:nvSpPr>
        <p:spPr>
          <a:ln/>
        </p:spPr>
        <p:txBody>
          <a:bodyPr/>
          <a:lstStyle>
            <a:lvl1pPr>
              <a:defRPr/>
            </a:lvl1pPr>
          </a:lstStyle>
          <a:p>
            <a:fld id="{C1654705-00B2-4D5D-BEC4-60A6CEEC8CEB}" type="slidenum">
              <a:rPr lang="en-US" altLang="en-US"/>
              <a:pPr/>
              <a:t>‹#›</a:t>
            </a:fld>
            <a:endParaRPr lang="en-US" altLang="en-US"/>
          </a:p>
        </p:txBody>
      </p:sp>
    </p:spTree>
    <p:extLst>
      <p:ext uri="{BB962C8B-B14F-4D97-AF65-F5344CB8AC3E}">
        <p14:creationId xmlns:p14="http://schemas.microsoft.com/office/powerpoint/2010/main" val="3407490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02180681-C419-4A87-88A8-5A45F34E9316}"/>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Ghansah</a:t>
            </a:r>
          </a:p>
        </p:txBody>
      </p:sp>
      <p:sp>
        <p:nvSpPr>
          <p:cNvPr id="6" name="Rectangle 9">
            <a:extLst>
              <a:ext uri="{FF2B5EF4-FFF2-40B4-BE49-F238E27FC236}">
                <a16:creationId xmlns:a16="http://schemas.microsoft.com/office/drawing/2014/main" id="{14885245-177D-4EE7-8081-5A7190B5D0FD}"/>
              </a:ext>
            </a:extLst>
          </p:cNvPr>
          <p:cNvSpPr>
            <a:spLocks noGrp="1" noChangeArrowheads="1"/>
          </p:cNvSpPr>
          <p:nvPr>
            <p:ph type="sldNum" sz="quarter" idx="11"/>
          </p:nvPr>
        </p:nvSpPr>
        <p:spPr>
          <a:ln/>
        </p:spPr>
        <p:txBody>
          <a:bodyPr/>
          <a:lstStyle>
            <a:lvl1pPr>
              <a:defRPr/>
            </a:lvl1pPr>
          </a:lstStyle>
          <a:p>
            <a:fld id="{49B8A9B2-4FB9-4476-8386-9DFD1F8E0F21}" type="slidenum">
              <a:rPr lang="en-US" altLang="en-US"/>
              <a:pPr/>
              <a:t>‹#›</a:t>
            </a:fld>
            <a:endParaRPr lang="en-US" altLang="en-US"/>
          </a:p>
        </p:txBody>
      </p:sp>
    </p:spTree>
    <p:extLst>
      <p:ext uri="{BB962C8B-B14F-4D97-AF65-F5344CB8AC3E}">
        <p14:creationId xmlns:p14="http://schemas.microsoft.com/office/powerpoint/2010/main" val="140006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AF4F2D75-1D45-4404-835E-58D6B2D69CAD}"/>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Ghansah</a:t>
            </a:r>
          </a:p>
        </p:txBody>
      </p:sp>
      <p:sp>
        <p:nvSpPr>
          <p:cNvPr id="6" name="Rectangle 9">
            <a:extLst>
              <a:ext uri="{FF2B5EF4-FFF2-40B4-BE49-F238E27FC236}">
                <a16:creationId xmlns:a16="http://schemas.microsoft.com/office/drawing/2014/main" id="{DF19360C-D0F0-4C74-ABD7-211F0736E06A}"/>
              </a:ext>
            </a:extLst>
          </p:cNvPr>
          <p:cNvSpPr>
            <a:spLocks noGrp="1" noChangeArrowheads="1"/>
          </p:cNvSpPr>
          <p:nvPr>
            <p:ph type="sldNum" sz="quarter" idx="11"/>
          </p:nvPr>
        </p:nvSpPr>
        <p:spPr>
          <a:ln/>
        </p:spPr>
        <p:txBody>
          <a:bodyPr/>
          <a:lstStyle>
            <a:lvl1pPr>
              <a:defRPr/>
            </a:lvl1pPr>
          </a:lstStyle>
          <a:p>
            <a:fld id="{8D09D9BE-29A2-48F4-B9E0-D7BE93CDCDA8}" type="slidenum">
              <a:rPr lang="en-US" altLang="en-US"/>
              <a:pPr/>
              <a:t>‹#›</a:t>
            </a:fld>
            <a:endParaRPr lang="en-US" altLang="en-US"/>
          </a:p>
        </p:txBody>
      </p:sp>
    </p:spTree>
    <p:extLst>
      <p:ext uri="{BB962C8B-B14F-4D97-AF65-F5344CB8AC3E}">
        <p14:creationId xmlns:p14="http://schemas.microsoft.com/office/powerpoint/2010/main" val="151354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a:extLst>
              <a:ext uri="{FF2B5EF4-FFF2-40B4-BE49-F238E27FC236}">
                <a16:creationId xmlns:a16="http://schemas.microsoft.com/office/drawing/2014/main" id="{514F402C-86CD-46E7-9D03-DE1AB3606274}"/>
              </a:ext>
            </a:extLst>
          </p:cNvPr>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2056" name="Rectangle 8">
            <a:extLst>
              <a:ext uri="{FF2B5EF4-FFF2-40B4-BE49-F238E27FC236}">
                <a16:creationId xmlns:a16="http://schemas.microsoft.com/office/drawing/2014/main" id="{208407C4-149F-4DE9-A2BF-BE8ADF23D4C1}"/>
              </a:ext>
            </a:extLst>
          </p:cNvPr>
          <p:cNvSpPr>
            <a:spLocks noGrp="1" noChangeArrowheads="1"/>
          </p:cNvSpPr>
          <p:nvPr>
            <p:ph type="ftr" sz="quarter" idx="3"/>
          </p:nvPr>
        </p:nvSpPr>
        <p:spPr bwMode="auto">
          <a:xfrm>
            <a:off x="304800" y="6340475"/>
            <a:ext cx="441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smtClean="0">
                <a:latin typeface="Arial" charset="0"/>
              </a:defRPr>
            </a:lvl1pPr>
          </a:lstStyle>
          <a:p>
            <a:pPr>
              <a:defRPr/>
            </a:pPr>
            <a:r>
              <a:rPr lang="en-US" altLang="en-US"/>
              <a:t>CSC 35 Intro to Architecture, Dr. Ghansah</a:t>
            </a:r>
          </a:p>
        </p:txBody>
      </p:sp>
      <p:sp>
        <p:nvSpPr>
          <p:cNvPr id="1028" name="Rectangle 11">
            <a:extLst>
              <a:ext uri="{FF2B5EF4-FFF2-40B4-BE49-F238E27FC236}">
                <a16:creationId xmlns:a16="http://schemas.microsoft.com/office/drawing/2014/main" id="{185AB3F9-6637-4492-89F2-CD7E76677844}"/>
              </a:ext>
            </a:extLst>
          </p:cNvPr>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029" name="Text Box 12">
            <a:extLst>
              <a:ext uri="{FF2B5EF4-FFF2-40B4-BE49-F238E27FC236}">
                <a16:creationId xmlns:a16="http://schemas.microsoft.com/office/drawing/2014/main" id="{E0AFE05B-A4E2-4CE5-B4B3-53DF59E1FD4D}"/>
              </a:ext>
            </a:extLst>
          </p:cNvPr>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defRPr/>
            </a:pPr>
            <a:endParaRPr lang="en-US" altLang="en-US"/>
          </a:p>
        </p:txBody>
      </p:sp>
      <p:sp>
        <p:nvSpPr>
          <p:cNvPr id="2057" name="Rectangle 9">
            <a:extLst>
              <a:ext uri="{FF2B5EF4-FFF2-40B4-BE49-F238E27FC236}">
                <a16:creationId xmlns:a16="http://schemas.microsoft.com/office/drawing/2014/main" id="{A9EF796F-F9B5-49CC-B87A-979776BC26BF}"/>
              </a:ext>
            </a:extLst>
          </p:cNvPr>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anose="02020603050405020304" pitchFamily="18" charset="0"/>
              </a:defRPr>
            </a:lvl1pPr>
          </a:lstStyle>
          <a:p>
            <a:fld id="{DD1C81BE-69CE-4C2F-9F1F-82D008BD4FB6}"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5" r:id="rId12"/>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CtrlBreak.ht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39.xml.rels><?xml version="1.0" encoding="UTF-8" standalone="yes"?>
<Relationships xmlns="http://schemas.openxmlformats.org/package/2006/relationships"><Relationship Id="rId2" Type="http://schemas.openxmlformats.org/officeDocument/2006/relationships/hyperlink" Target="No_reset.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Irvine/examples/ch16/Speaker.asm"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7E6C0698-58EF-4AEC-8881-2CFEA10A47A2}"/>
              </a:ext>
            </a:extLst>
          </p:cNvPr>
          <p:cNvSpPr>
            <a:spLocks noGrp="1" noChangeArrowheads="1"/>
          </p:cNvSpPr>
          <p:nvPr>
            <p:ph type="subTitle" idx="1"/>
          </p:nvPr>
        </p:nvSpPr>
        <p:spPr>
          <a:xfrm>
            <a:off x="1447800" y="2209800"/>
            <a:ext cx="6400800" cy="1752600"/>
          </a:xfrm>
        </p:spPr>
        <p:txBody>
          <a:bodyPr/>
          <a:lstStyle/>
          <a:p>
            <a:pPr eaLnBrk="1" hangingPunct="1"/>
            <a:r>
              <a:rPr lang="en-US" altLang="en-US" sz="3200" dirty="0"/>
              <a:t>Interrupts and Exceptions: Introduction</a:t>
            </a:r>
          </a:p>
        </p:txBody>
      </p:sp>
      <p:sp>
        <p:nvSpPr>
          <p:cNvPr id="3077" name="Text Box 6">
            <a:extLst>
              <a:ext uri="{FF2B5EF4-FFF2-40B4-BE49-F238E27FC236}">
                <a16:creationId xmlns:a16="http://schemas.microsoft.com/office/drawing/2014/main" id="{D60F76A8-A195-4462-B6A6-0D0B039DE184}"/>
              </a:ext>
            </a:extLst>
          </p:cNvPr>
          <p:cNvSpPr txBox="1">
            <a:spLocks noChangeArrowheads="1"/>
          </p:cNvSpPr>
          <p:nvPr/>
        </p:nvSpPr>
        <p:spPr bwMode="auto">
          <a:xfrm>
            <a:off x="533400" y="4876800"/>
            <a:ext cx="5181600"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i="1" dirty="0"/>
              <a:t>I. Ghansah</a:t>
            </a:r>
          </a:p>
          <a:p>
            <a:pPr eaLnBrk="1" hangingPunct="1">
              <a:spcBef>
                <a:spcPct val="50000"/>
              </a:spcBef>
              <a:buClrTx/>
              <a:buFontTx/>
              <a:buNone/>
            </a:pPr>
            <a:r>
              <a:rPr lang="en-US" altLang="en-US" sz="1700" i="1" dirty="0"/>
              <a:t>Revision date</a:t>
            </a:r>
            <a:r>
              <a:rPr lang="en-US" altLang="en-US" sz="1700" i="1"/>
              <a:t>: 4/18/2021</a:t>
            </a:r>
            <a:endParaRPr lang="en-US" altLang="en-US" sz="17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86B0-86EF-48C0-8BE7-78073574ADBC}"/>
              </a:ext>
            </a:extLst>
          </p:cNvPr>
          <p:cNvSpPr>
            <a:spLocks noGrp="1"/>
          </p:cNvSpPr>
          <p:nvPr>
            <p:ph type="title"/>
          </p:nvPr>
        </p:nvSpPr>
        <p:spPr/>
        <p:txBody>
          <a:bodyPr/>
          <a:lstStyle/>
          <a:p>
            <a:r>
              <a:rPr lang="en-US" dirty="0"/>
              <a:t>Interrupt Controller in x86 System</a:t>
            </a:r>
          </a:p>
        </p:txBody>
      </p:sp>
      <p:sp>
        <p:nvSpPr>
          <p:cNvPr id="3" name="Content Placeholder 2">
            <a:extLst>
              <a:ext uri="{FF2B5EF4-FFF2-40B4-BE49-F238E27FC236}">
                <a16:creationId xmlns:a16="http://schemas.microsoft.com/office/drawing/2014/main" id="{23EF0A88-9176-4FBA-9E04-73858C06D941}"/>
              </a:ext>
            </a:extLst>
          </p:cNvPr>
          <p:cNvSpPr>
            <a:spLocks noGrp="1"/>
          </p:cNvSpPr>
          <p:nvPr>
            <p:ph idx="1"/>
          </p:nvPr>
        </p:nvSpPr>
        <p:spPr/>
        <p:txBody>
          <a:bodyPr/>
          <a:lstStyle/>
          <a:p>
            <a:pPr marL="0" indent="0">
              <a:buNone/>
            </a:pPr>
            <a:endParaRPr lang="en-US" dirty="0"/>
          </a:p>
        </p:txBody>
      </p:sp>
      <p:sp>
        <p:nvSpPr>
          <p:cNvPr id="4" name="Footer Placeholder 3">
            <a:extLst>
              <a:ext uri="{FF2B5EF4-FFF2-40B4-BE49-F238E27FC236}">
                <a16:creationId xmlns:a16="http://schemas.microsoft.com/office/drawing/2014/main" id="{C8753F61-1861-4213-BFD5-34C84DF68F6F}"/>
              </a:ext>
            </a:extLst>
          </p:cNvPr>
          <p:cNvSpPr>
            <a:spLocks noGrp="1"/>
          </p:cNvSpPr>
          <p:nvPr>
            <p:ph type="ftr" sz="quarter" idx="10"/>
          </p:nvPr>
        </p:nvSpPr>
        <p:spPr/>
        <p:txBody>
          <a:bodyPr/>
          <a:lstStyle/>
          <a:p>
            <a:pPr>
              <a:defRPr/>
            </a:pPr>
            <a:r>
              <a:rPr lang="en-US" altLang="en-US"/>
              <a:t>CSC 35 Intro to Architecture, Dr. Ghansah</a:t>
            </a:r>
          </a:p>
        </p:txBody>
      </p:sp>
      <p:sp>
        <p:nvSpPr>
          <p:cNvPr id="5" name="Slide Number Placeholder 4">
            <a:extLst>
              <a:ext uri="{FF2B5EF4-FFF2-40B4-BE49-F238E27FC236}">
                <a16:creationId xmlns:a16="http://schemas.microsoft.com/office/drawing/2014/main" id="{187347CA-DE42-4A21-AFED-75086123EC97}"/>
              </a:ext>
            </a:extLst>
          </p:cNvPr>
          <p:cNvSpPr>
            <a:spLocks noGrp="1"/>
          </p:cNvSpPr>
          <p:nvPr>
            <p:ph type="sldNum" sz="quarter" idx="11"/>
          </p:nvPr>
        </p:nvSpPr>
        <p:spPr/>
        <p:txBody>
          <a:bodyPr/>
          <a:lstStyle/>
          <a:p>
            <a:fld id="{6071501E-FD57-4409-BE1E-EE564B48536B}" type="slidenum">
              <a:rPr lang="en-US" altLang="en-US" smtClean="0"/>
              <a:pPr/>
              <a:t>10</a:t>
            </a:fld>
            <a:endParaRPr lang="en-US" altLang="en-US"/>
          </a:p>
        </p:txBody>
      </p:sp>
      <p:sp>
        <p:nvSpPr>
          <p:cNvPr id="6" name="Rectangle 3">
            <a:extLst>
              <a:ext uri="{FF2B5EF4-FFF2-40B4-BE49-F238E27FC236}">
                <a16:creationId xmlns:a16="http://schemas.microsoft.com/office/drawing/2014/main" id="{D9E79349-2141-425D-B387-407A429654F8}"/>
              </a:ext>
            </a:extLst>
          </p:cNvPr>
          <p:cNvSpPr>
            <a:spLocks noChangeArrowheads="1"/>
          </p:cNvSpPr>
          <p:nvPr/>
        </p:nvSpPr>
        <p:spPr bwMode="auto">
          <a:xfrm>
            <a:off x="7315200" y="1600200"/>
            <a:ext cx="1143000" cy="2057400"/>
          </a:xfrm>
          <a:prstGeom prst="rect">
            <a:avLst/>
          </a:prstGeom>
          <a:solidFill>
            <a:srgbClr val="CC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800" b="0" i="0" u="none" strike="noStrike" kern="0" cap="none" spc="0" normalizeH="0" baseline="0" noProof="0" dirty="0">
                <a:ln>
                  <a:noFill/>
                </a:ln>
                <a:solidFill>
                  <a:srgbClr val="000000"/>
                </a:solidFill>
                <a:effectLst/>
                <a:uLnTx/>
                <a:uFillTx/>
                <a:cs typeface="Arial" panose="020B0604020202020204" pitchFamily="34" charset="0"/>
              </a:rPr>
              <a:t> x86</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800" b="0" i="0" u="none" strike="noStrike" kern="0" cap="none" spc="0" normalizeH="0" baseline="0" noProof="0" dirty="0">
                <a:ln>
                  <a:noFill/>
                </a:ln>
                <a:solidFill>
                  <a:srgbClr val="000000"/>
                </a:solidFill>
                <a:effectLst/>
                <a:uLnTx/>
                <a:uFillTx/>
                <a:cs typeface="Arial" panose="020B0604020202020204" pitchFamily="34" charset="0"/>
              </a:rPr>
              <a:t>CPU</a:t>
            </a:r>
          </a:p>
        </p:txBody>
      </p:sp>
      <p:sp>
        <p:nvSpPr>
          <p:cNvPr id="7" name="Rectangle 4">
            <a:extLst>
              <a:ext uri="{FF2B5EF4-FFF2-40B4-BE49-F238E27FC236}">
                <a16:creationId xmlns:a16="http://schemas.microsoft.com/office/drawing/2014/main" id="{E56D1EF0-47DA-4FC8-8897-4AF04A319F8E}"/>
              </a:ext>
            </a:extLst>
          </p:cNvPr>
          <p:cNvSpPr>
            <a:spLocks noChangeArrowheads="1"/>
          </p:cNvSpPr>
          <p:nvPr/>
        </p:nvSpPr>
        <p:spPr bwMode="auto">
          <a:xfrm>
            <a:off x="5181600" y="1600200"/>
            <a:ext cx="990600" cy="2057400"/>
          </a:xfrm>
          <a:prstGeom prst="rect">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cs typeface="Arial" panose="020B0604020202020204" pitchFamily="34" charset="0"/>
              </a:rPr>
              <a:t>Master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cs typeface="Arial" panose="020B0604020202020204" pitchFamily="34" charset="0"/>
              </a:rPr>
              <a:t>PIC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cs typeface="Arial" panose="020B0604020202020204" pitchFamily="34" charset="0"/>
              </a:rPr>
              <a:t>(8259)</a:t>
            </a:r>
          </a:p>
        </p:txBody>
      </p:sp>
      <p:sp>
        <p:nvSpPr>
          <p:cNvPr id="8" name="Rectangle 5">
            <a:extLst>
              <a:ext uri="{FF2B5EF4-FFF2-40B4-BE49-F238E27FC236}">
                <a16:creationId xmlns:a16="http://schemas.microsoft.com/office/drawing/2014/main" id="{75A7A61D-06A4-438C-B3B3-BE397A5C850A}"/>
              </a:ext>
            </a:extLst>
          </p:cNvPr>
          <p:cNvSpPr>
            <a:spLocks noChangeArrowheads="1"/>
          </p:cNvSpPr>
          <p:nvPr/>
        </p:nvSpPr>
        <p:spPr bwMode="auto">
          <a:xfrm>
            <a:off x="3048000" y="1600200"/>
            <a:ext cx="990600" cy="2057400"/>
          </a:xfrm>
          <a:prstGeom prst="rect">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cs typeface="Arial" panose="020B0604020202020204" pitchFamily="34" charset="0"/>
              </a:rPr>
              <a:t>Slave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cs typeface="Arial" panose="020B0604020202020204" pitchFamily="34" charset="0"/>
              </a:rPr>
              <a:t>PIC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cs typeface="Arial" panose="020B0604020202020204" pitchFamily="34" charset="0"/>
              </a:rPr>
              <a:t>(8259)</a:t>
            </a:r>
          </a:p>
        </p:txBody>
      </p:sp>
      <p:sp>
        <p:nvSpPr>
          <p:cNvPr id="9" name="Line 6">
            <a:extLst>
              <a:ext uri="{FF2B5EF4-FFF2-40B4-BE49-F238E27FC236}">
                <a16:creationId xmlns:a16="http://schemas.microsoft.com/office/drawing/2014/main" id="{D07AB6C2-6B1E-4A8F-BBFE-CD77719C3E82}"/>
              </a:ext>
            </a:extLst>
          </p:cNvPr>
          <p:cNvSpPr>
            <a:spLocks noChangeShapeType="1"/>
          </p:cNvSpPr>
          <p:nvPr/>
        </p:nvSpPr>
        <p:spPr bwMode="auto">
          <a:xfrm>
            <a:off x="2133600" y="1828800"/>
            <a:ext cx="9144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0" name="Line 7">
            <a:extLst>
              <a:ext uri="{FF2B5EF4-FFF2-40B4-BE49-F238E27FC236}">
                <a16:creationId xmlns:a16="http://schemas.microsoft.com/office/drawing/2014/main" id="{2BBAFEA7-CDED-4479-A24C-B51538A114B6}"/>
              </a:ext>
            </a:extLst>
          </p:cNvPr>
          <p:cNvSpPr>
            <a:spLocks noChangeShapeType="1"/>
          </p:cNvSpPr>
          <p:nvPr/>
        </p:nvSpPr>
        <p:spPr bwMode="auto">
          <a:xfrm>
            <a:off x="2133600" y="2057400"/>
            <a:ext cx="9144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1" name="Line 8">
            <a:extLst>
              <a:ext uri="{FF2B5EF4-FFF2-40B4-BE49-F238E27FC236}">
                <a16:creationId xmlns:a16="http://schemas.microsoft.com/office/drawing/2014/main" id="{7FD6200C-2038-4001-8C73-38F437BC4982}"/>
              </a:ext>
            </a:extLst>
          </p:cNvPr>
          <p:cNvSpPr>
            <a:spLocks noChangeShapeType="1"/>
          </p:cNvSpPr>
          <p:nvPr/>
        </p:nvSpPr>
        <p:spPr bwMode="auto">
          <a:xfrm>
            <a:off x="1905000" y="2286000"/>
            <a:ext cx="11430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2" name="Line 9">
            <a:extLst>
              <a:ext uri="{FF2B5EF4-FFF2-40B4-BE49-F238E27FC236}">
                <a16:creationId xmlns:a16="http://schemas.microsoft.com/office/drawing/2014/main" id="{6FA018CB-99D8-45E3-B4BF-2FE2685414E5}"/>
              </a:ext>
            </a:extLst>
          </p:cNvPr>
          <p:cNvSpPr>
            <a:spLocks noChangeShapeType="1"/>
          </p:cNvSpPr>
          <p:nvPr/>
        </p:nvSpPr>
        <p:spPr bwMode="auto">
          <a:xfrm>
            <a:off x="2133600" y="2514600"/>
            <a:ext cx="9144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3" name="Line 10">
            <a:extLst>
              <a:ext uri="{FF2B5EF4-FFF2-40B4-BE49-F238E27FC236}">
                <a16:creationId xmlns:a16="http://schemas.microsoft.com/office/drawing/2014/main" id="{971AFB43-571E-416A-AB9B-893835CEB4A0}"/>
              </a:ext>
            </a:extLst>
          </p:cNvPr>
          <p:cNvSpPr>
            <a:spLocks noChangeShapeType="1"/>
          </p:cNvSpPr>
          <p:nvPr/>
        </p:nvSpPr>
        <p:spPr bwMode="auto">
          <a:xfrm>
            <a:off x="2133600" y="2743200"/>
            <a:ext cx="9144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4" name="Line 11">
            <a:extLst>
              <a:ext uri="{FF2B5EF4-FFF2-40B4-BE49-F238E27FC236}">
                <a16:creationId xmlns:a16="http://schemas.microsoft.com/office/drawing/2014/main" id="{9AB8075F-E243-4F0A-967E-1B35D31735D8}"/>
              </a:ext>
            </a:extLst>
          </p:cNvPr>
          <p:cNvSpPr>
            <a:spLocks noChangeShapeType="1"/>
          </p:cNvSpPr>
          <p:nvPr/>
        </p:nvSpPr>
        <p:spPr bwMode="auto">
          <a:xfrm>
            <a:off x="1905000" y="2971800"/>
            <a:ext cx="11430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5" name="Line 12">
            <a:extLst>
              <a:ext uri="{FF2B5EF4-FFF2-40B4-BE49-F238E27FC236}">
                <a16:creationId xmlns:a16="http://schemas.microsoft.com/office/drawing/2014/main" id="{343FD978-ACB7-42D3-B97E-BB60970CC036}"/>
              </a:ext>
            </a:extLst>
          </p:cNvPr>
          <p:cNvSpPr>
            <a:spLocks noChangeShapeType="1"/>
          </p:cNvSpPr>
          <p:nvPr/>
        </p:nvSpPr>
        <p:spPr bwMode="auto">
          <a:xfrm>
            <a:off x="2133600" y="3200400"/>
            <a:ext cx="9144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6" name="Line 13">
            <a:extLst>
              <a:ext uri="{FF2B5EF4-FFF2-40B4-BE49-F238E27FC236}">
                <a16:creationId xmlns:a16="http://schemas.microsoft.com/office/drawing/2014/main" id="{E1869B28-E622-47E6-8571-BC97903F815C}"/>
              </a:ext>
            </a:extLst>
          </p:cNvPr>
          <p:cNvSpPr>
            <a:spLocks noChangeShapeType="1"/>
          </p:cNvSpPr>
          <p:nvPr/>
        </p:nvSpPr>
        <p:spPr bwMode="auto">
          <a:xfrm>
            <a:off x="1905000" y="3429000"/>
            <a:ext cx="11430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7" name="Line 14">
            <a:extLst>
              <a:ext uri="{FF2B5EF4-FFF2-40B4-BE49-F238E27FC236}">
                <a16:creationId xmlns:a16="http://schemas.microsoft.com/office/drawing/2014/main" id="{F0EBB232-D412-450C-A1D0-C03343EA5EBC}"/>
              </a:ext>
            </a:extLst>
          </p:cNvPr>
          <p:cNvSpPr>
            <a:spLocks noChangeShapeType="1"/>
          </p:cNvSpPr>
          <p:nvPr/>
        </p:nvSpPr>
        <p:spPr bwMode="auto">
          <a:xfrm>
            <a:off x="4495800" y="1828800"/>
            <a:ext cx="6858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8" name="Line 15">
            <a:extLst>
              <a:ext uri="{FF2B5EF4-FFF2-40B4-BE49-F238E27FC236}">
                <a16:creationId xmlns:a16="http://schemas.microsoft.com/office/drawing/2014/main" id="{EB71269D-4699-46DC-B89F-781945A2847A}"/>
              </a:ext>
            </a:extLst>
          </p:cNvPr>
          <p:cNvSpPr>
            <a:spLocks noChangeShapeType="1"/>
          </p:cNvSpPr>
          <p:nvPr/>
        </p:nvSpPr>
        <p:spPr bwMode="auto">
          <a:xfrm>
            <a:off x="4495800" y="2057400"/>
            <a:ext cx="6858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9" name="Line 16">
            <a:extLst>
              <a:ext uri="{FF2B5EF4-FFF2-40B4-BE49-F238E27FC236}">
                <a16:creationId xmlns:a16="http://schemas.microsoft.com/office/drawing/2014/main" id="{64B5F579-09F6-410F-9C99-7CF3AAAE4DE0}"/>
              </a:ext>
            </a:extLst>
          </p:cNvPr>
          <p:cNvSpPr>
            <a:spLocks noChangeShapeType="1"/>
          </p:cNvSpPr>
          <p:nvPr/>
        </p:nvSpPr>
        <p:spPr bwMode="auto">
          <a:xfrm>
            <a:off x="4495800" y="2286000"/>
            <a:ext cx="6858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20" name="Line 17">
            <a:extLst>
              <a:ext uri="{FF2B5EF4-FFF2-40B4-BE49-F238E27FC236}">
                <a16:creationId xmlns:a16="http://schemas.microsoft.com/office/drawing/2014/main" id="{E7239287-15ED-421D-BFA3-78380A95ADF7}"/>
              </a:ext>
            </a:extLst>
          </p:cNvPr>
          <p:cNvSpPr>
            <a:spLocks noChangeShapeType="1"/>
          </p:cNvSpPr>
          <p:nvPr/>
        </p:nvSpPr>
        <p:spPr bwMode="auto">
          <a:xfrm>
            <a:off x="4495800" y="2514600"/>
            <a:ext cx="6858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21" name="Line 18">
            <a:extLst>
              <a:ext uri="{FF2B5EF4-FFF2-40B4-BE49-F238E27FC236}">
                <a16:creationId xmlns:a16="http://schemas.microsoft.com/office/drawing/2014/main" id="{7C7CD58A-F621-435E-87AC-6E1E90629CB1}"/>
              </a:ext>
            </a:extLst>
          </p:cNvPr>
          <p:cNvSpPr>
            <a:spLocks noChangeShapeType="1"/>
          </p:cNvSpPr>
          <p:nvPr/>
        </p:nvSpPr>
        <p:spPr bwMode="auto">
          <a:xfrm>
            <a:off x="4495800" y="2743200"/>
            <a:ext cx="6858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22" name="Line 19">
            <a:extLst>
              <a:ext uri="{FF2B5EF4-FFF2-40B4-BE49-F238E27FC236}">
                <a16:creationId xmlns:a16="http://schemas.microsoft.com/office/drawing/2014/main" id="{8003D413-5690-46A0-AE32-AD32A8A9E08E}"/>
              </a:ext>
            </a:extLst>
          </p:cNvPr>
          <p:cNvSpPr>
            <a:spLocks noChangeShapeType="1"/>
          </p:cNvSpPr>
          <p:nvPr/>
        </p:nvSpPr>
        <p:spPr bwMode="auto">
          <a:xfrm>
            <a:off x="4038600" y="2971800"/>
            <a:ext cx="11430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23" name="Line 20">
            <a:extLst>
              <a:ext uri="{FF2B5EF4-FFF2-40B4-BE49-F238E27FC236}">
                <a16:creationId xmlns:a16="http://schemas.microsoft.com/office/drawing/2014/main" id="{E2AA8558-1F56-4B25-9AAA-E20A308DF9DE}"/>
              </a:ext>
            </a:extLst>
          </p:cNvPr>
          <p:cNvSpPr>
            <a:spLocks noChangeShapeType="1"/>
          </p:cNvSpPr>
          <p:nvPr/>
        </p:nvSpPr>
        <p:spPr bwMode="auto">
          <a:xfrm>
            <a:off x="4495800" y="3200400"/>
            <a:ext cx="6858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24" name="Line 21">
            <a:extLst>
              <a:ext uri="{FF2B5EF4-FFF2-40B4-BE49-F238E27FC236}">
                <a16:creationId xmlns:a16="http://schemas.microsoft.com/office/drawing/2014/main" id="{A147314B-2538-4928-BAC9-D78DD5B937E9}"/>
              </a:ext>
            </a:extLst>
          </p:cNvPr>
          <p:cNvSpPr>
            <a:spLocks noChangeShapeType="1"/>
          </p:cNvSpPr>
          <p:nvPr/>
        </p:nvSpPr>
        <p:spPr bwMode="auto">
          <a:xfrm>
            <a:off x="4876800" y="3429000"/>
            <a:ext cx="3048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25" name="Line 22">
            <a:extLst>
              <a:ext uri="{FF2B5EF4-FFF2-40B4-BE49-F238E27FC236}">
                <a16:creationId xmlns:a16="http://schemas.microsoft.com/office/drawing/2014/main" id="{CE368BFC-740D-49F0-BEB5-3B049D41AE45}"/>
              </a:ext>
            </a:extLst>
          </p:cNvPr>
          <p:cNvSpPr>
            <a:spLocks noChangeShapeType="1"/>
          </p:cNvSpPr>
          <p:nvPr/>
        </p:nvSpPr>
        <p:spPr bwMode="auto">
          <a:xfrm>
            <a:off x="6172200" y="2971800"/>
            <a:ext cx="11430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26" name="Text Box 23">
            <a:extLst>
              <a:ext uri="{FF2B5EF4-FFF2-40B4-BE49-F238E27FC236}">
                <a16:creationId xmlns:a16="http://schemas.microsoft.com/office/drawing/2014/main" id="{146F7342-A671-4E94-906B-BD795AA275CA}"/>
              </a:ext>
            </a:extLst>
          </p:cNvPr>
          <p:cNvSpPr txBox="1">
            <a:spLocks noChangeArrowheads="1"/>
          </p:cNvSpPr>
          <p:nvPr/>
        </p:nvSpPr>
        <p:spPr bwMode="auto">
          <a:xfrm>
            <a:off x="6400800" y="2605088"/>
            <a:ext cx="717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000000"/>
                </a:solidFill>
                <a:cs typeface="Arial" panose="020B0604020202020204" pitchFamily="34" charset="0"/>
              </a:rPr>
              <a:t>INTR</a:t>
            </a:r>
          </a:p>
        </p:txBody>
      </p:sp>
      <p:sp>
        <p:nvSpPr>
          <p:cNvPr id="27" name="Rectangle 24">
            <a:extLst>
              <a:ext uri="{FF2B5EF4-FFF2-40B4-BE49-F238E27FC236}">
                <a16:creationId xmlns:a16="http://schemas.microsoft.com/office/drawing/2014/main" id="{89D06BAA-4603-401E-B9FF-19B41EB4517D}"/>
              </a:ext>
            </a:extLst>
          </p:cNvPr>
          <p:cNvSpPr>
            <a:spLocks noChangeArrowheads="1"/>
          </p:cNvSpPr>
          <p:nvPr/>
        </p:nvSpPr>
        <p:spPr bwMode="auto">
          <a:xfrm>
            <a:off x="4800600" y="3810000"/>
            <a:ext cx="3505200" cy="381000"/>
          </a:xfrm>
          <a:prstGeom prst="rect">
            <a:avLst/>
          </a:prstGeom>
          <a:solidFill>
            <a:srgbClr val="99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Arial" panose="020B0604020202020204" pitchFamily="34" charset="0"/>
              </a:rPr>
              <a:t>Programmable Interval-Timer</a:t>
            </a:r>
          </a:p>
        </p:txBody>
      </p:sp>
      <p:sp>
        <p:nvSpPr>
          <p:cNvPr id="28" name="Line 25">
            <a:extLst>
              <a:ext uri="{FF2B5EF4-FFF2-40B4-BE49-F238E27FC236}">
                <a16:creationId xmlns:a16="http://schemas.microsoft.com/office/drawing/2014/main" id="{2279651D-5178-47A8-98A1-5524D79CC7AD}"/>
              </a:ext>
            </a:extLst>
          </p:cNvPr>
          <p:cNvSpPr>
            <a:spLocks noChangeShapeType="1"/>
          </p:cNvSpPr>
          <p:nvPr/>
        </p:nvSpPr>
        <p:spPr bwMode="auto">
          <a:xfrm>
            <a:off x="4876800" y="3429000"/>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29" name="Rectangle 26">
            <a:extLst>
              <a:ext uri="{FF2B5EF4-FFF2-40B4-BE49-F238E27FC236}">
                <a16:creationId xmlns:a16="http://schemas.microsoft.com/office/drawing/2014/main" id="{4541AB7C-BB9C-4EB2-931F-CE8A44B43845}"/>
              </a:ext>
            </a:extLst>
          </p:cNvPr>
          <p:cNvSpPr>
            <a:spLocks noChangeArrowheads="1"/>
          </p:cNvSpPr>
          <p:nvPr/>
        </p:nvSpPr>
        <p:spPr bwMode="auto">
          <a:xfrm>
            <a:off x="1752600" y="3810000"/>
            <a:ext cx="2286000" cy="381000"/>
          </a:xfrm>
          <a:prstGeom prst="rect">
            <a:avLst/>
          </a:prstGeom>
          <a:solidFill>
            <a:srgbClr val="99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Arial" panose="020B0604020202020204" pitchFamily="34" charset="0"/>
              </a:rPr>
              <a:t>Keyboard Controller</a:t>
            </a:r>
          </a:p>
        </p:txBody>
      </p:sp>
      <p:sp>
        <p:nvSpPr>
          <p:cNvPr id="30" name="Line 27">
            <a:extLst>
              <a:ext uri="{FF2B5EF4-FFF2-40B4-BE49-F238E27FC236}">
                <a16:creationId xmlns:a16="http://schemas.microsoft.com/office/drawing/2014/main" id="{FC660C68-5133-4CF1-8292-8FF897AA64BC}"/>
              </a:ext>
            </a:extLst>
          </p:cNvPr>
          <p:cNvSpPr>
            <a:spLocks noChangeShapeType="1"/>
          </p:cNvSpPr>
          <p:nvPr/>
        </p:nvSpPr>
        <p:spPr bwMode="auto">
          <a:xfrm>
            <a:off x="4495800" y="3200400"/>
            <a:ext cx="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31" name="Rectangle 28">
            <a:extLst>
              <a:ext uri="{FF2B5EF4-FFF2-40B4-BE49-F238E27FC236}">
                <a16:creationId xmlns:a16="http://schemas.microsoft.com/office/drawing/2014/main" id="{E357735A-F57E-4285-89B5-A95B9FFC0718}"/>
              </a:ext>
            </a:extLst>
          </p:cNvPr>
          <p:cNvSpPr>
            <a:spLocks noChangeArrowheads="1"/>
          </p:cNvSpPr>
          <p:nvPr/>
        </p:nvSpPr>
        <p:spPr bwMode="auto">
          <a:xfrm>
            <a:off x="381000" y="3276600"/>
            <a:ext cx="1905000" cy="381000"/>
          </a:xfrm>
          <a:prstGeom prst="rect">
            <a:avLst/>
          </a:prstGeom>
          <a:solidFill>
            <a:srgbClr val="99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Arial" panose="020B0604020202020204" pitchFamily="34" charset="0"/>
              </a:rPr>
              <a:t>Real-Time Clock</a:t>
            </a:r>
          </a:p>
        </p:txBody>
      </p:sp>
      <p:sp>
        <p:nvSpPr>
          <p:cNvPr id="32" name="Text Box 30">
            <a:extLst>
              <a:ext uri="{FF2B5EF4-FFF2-40B4-BE49-F238E27FC236}">
                <a16:creationId xmlns:a16="http://schemas.microsoft.com/office/drawing/2014/main" id="{8725C9DF-4AC8-4599-8853-EA7829BA10B5}"/>
              </a:ext>
            </a:extLst>
          </p:cNvPr>
          <p:cNvSpPr txBox="1">
            <a:spLocks noChangeArrowheads="1"/>
          </p:cNvSpPr>
          <p:nvPr/>
        </p:nvSpPr>
        <p:spPr bwMode="auto">
          <a:xfrm>
            <a:off x="365125" y="1219200"/>
            <a:ext cx="192087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i="1" dirty="0">
                <a:solidFill>
                  <a:srgbClr val="CC3300"/>
                </a:solidFill>
                <a:cs typeface="Arial" panose="020B0604020202020204" pitchFamily="34" charset="0"/>
              </a:rPr>
              <a:t>Legacy PC Design </a:t>
            </a:r>
          </a:p>
          <a:p>
            <a:pPr algn="ctr"/>
            <a:r>
              <a:rPr lang="en-US" altLang="en-US" sz="1600" i="1" dirty="0">
                <a:solidFill>
                  <a:srgbClr val="CC3300"/>
                </a:solidFill>
                <a:cs typeface="Arial" panose="020B0604020202020204" pitchFamily="34" charset="0"/>
              </a:rPr>
              <a:t>(for single-proc </a:t>
            </a:r>
          </a:p>
          <a:p>
            <a:pPr algn="ctr"/>
            <a:r>
              <a:rPr lang="en-US" altLang="en-US" sz="1600" i="1" dirty="0">
                <a:solidFill>
                  <a:srgbClr val="CC3300"/>
                </a:solidFill>
                <a:cs typeface="Arial" panose="020B0604020202020204" pitchFamily="34" charset="0"/>
              </a:rPr>
              <a:t>systems)</a:t>
            </a:r>
            <a:endParaRPr lang="en-US" altLang="en-US" sz="1600" dirty="0">
              <a:solidFill>
                <a:srgbClr val="000000"/>
              </a:solidFill>
              <a:cs typeface="Arial" panose="020B0604020202020204" pitchFamily="34" charset="0"/>
            </a:endParaRPr>
          </a:p>
        </p:txBody>
      </p:sp>
      <p:sp>
        <p:nvSpPr>
          <p:cNvPr id="33" name="Rectangle 31">
            <a:extLst>
              <a:ext uri="{FF2B5EF4-FFF2-40B4-BE49-F238E27FC236}">
                <a16:creationId xmlns:a16="http://schemas.microsoft.com/office/drawing/2014/main" id="{42AB708D-8658-4C4A-894D-108C2668D412}"/>
              </a:ext>
            </a:extLst>
          </p:cNvPr>
          <p:cNvSpPr>
            <a:spLocks noChangeArrowheads="1"/>
          </p:cNvSpPr>
          <p:nvPr/>
        </p:nvSpPr>
        <p:spPr bwMode="auto">
          <a:xfrm>
            <a:off x="457200" y="2743200"/>
            <a:ext cx="1447800" cy="381000"/>
          </a:xfrm>
          <a:prstGeom prst="rect">
            <a:avLst/>
          </a:prstGeom>
          <a:solidFill>
            <a:srgbClr val="99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cs typeface="Arial" panose="020B0604020202020204" pitchFamily="34" charset="0"/>
              </a:rPr>
              <a:t>SCSI Disk</a:t>
            </a:r>
          </a:p>
        </p:txBody>
      </p:sp>
      <p:sp>
        <p:nvSpPr>
          <p:cNvPr id="34" name="Rectangle 32">
            <a:extLst>
              <a:ext uri="{FF2B5EF4-FFF2-40B4-BE49-F238E27FC236}">
                <a16:creationId xmlns:a16="http://schemas.microsoft.com/office/drawing/2014/main" id="{E0713287-A646-4635-8771-91AA907E83FD}"/>
              </a:ext>
            </a:extLst>
          </p:cNvPr>
          <p:cNvSpPr>
            <a:spLocks noChangeArrowheads="1"/>
          </p:cNvSpPr>
          <p:nvPr/>
        </p:nvSpPr>
        <p:spPr bwMode="auto">
          <a:xfrm>
            <a:off x="457200" y="2057400"/>
            <a:ext cx="1447800" cy="381000"/>
          </a:xfrm>
          <a:prstGeom prst="rect">
            <a:avLst/>
          </a:prstGeom>
          <a:solidFill>
            <a:srgbClr val="99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Arial" panose="020B0604020202020204" pitchFamily="34" charset="0"/>
              </a:rPr>
              <a:t>Ethernet</a:t>
            </a:r>
          </a:p>
        </p:txBody>
      </p:sp>
      <p:sp>
        <p:nvSpPr>
          <p:cNvPr id="35" name="Line 34">
            <a:extLst>
              <a:ext uri="{FF2B5EF4-FFF2-40B4-BE49-F238E27FC236}">
                <a16:creationId xmlns:a16="http://schemas.microsoft.com/office/drawing/2014/main" id="{CBA261E8-E19A-42AC-BB17-A9B09827B06E}"/>
              </a:ext>
            </a:extLst>
          </p:cNvPr>
          <p:cNvSpPr>
            <a:spLocks noChangeShapeType="1"/>
          </p:cNvSpPr>
          <p:nvPr/>
        </p:nvSpPr>
        <p:spPr bwMode="auto">
          <a:xfrm flipH="1">
            <a:off x="4038600" y="4038600"/>
            <a:ext cx="457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36" name="Text Box 35">
            <a:extLst>
              <a:ext uri="{FF2B5EF4-FFF2-40B4-BE49-F238E27FC236}">
                <a16:creationId xmlns:a16="http://schemas.microsoft.com/office/drawing/2014/main" id="{E5975382-9563-413E-ACC9-CE1A9164271B}"/>
              </a:ext>
            </a:extLst>
          </p:cNvPr>
          <p:cNvSpPr txBox="1">
            <a:spLocks noChangeArrowheads="1"/>
          </p:cNvSpPr>
          <p:nvPr/>
        </p:nvSpPr>
        <p:spPr bwMode="auto">
          <a:xfrm>
            <a:off x="4343400" y="1462088"/>
            <a:ext cx="704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000000"/>
                </a:solidFill>
                <a:cs typeface="Arial" panose="020B0604020202020204" pitchFamily="34" charset="0"/>
              </a:rPr>
              <a:t>IRQs</a:t>
            </a:r>
          </a:p>
        </p:txBody>
      </p:sp>
    </p:spTree>
    <p:extLst>
      <p:ext uri="{BB962C8B-B14F-4D97-AF65-F5344CB8AC3E}">
        <p14:creationId xmlns:p14="http://schemas.microsoft.com/office/powerpoint/2010/main" val="1112245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a:extLst>
              <a:ext uri="{FF2B5EF4-FFF2-40B4-BE49-F238E27FC236}">
                <a16:creationId xmlns:a16="http://schemas.microsoft.com/office/drawing/2014/main" id="{D59BE20C-FE0B-429D-89EE-84FAB76ABE61}"/>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Ghansah</a:t>
            </a:r>
          </a:p>
        </p:txBody>
      </p:sp>
      <p:sp>
        <p:nvSpPr>
          <p:cNvPr id="38915" name="Slide Number Placeholder 4">
            <a:extLst>
              <a:ext uri="{FF2B5EF4-FFF2-40B4-BE49-F238E27FC236}">
                <a16:creationId xmlns:a16="http://schemas.microsoft.com/office/drawing/2014/main" id="{7C288341-0947-4B50-8245-CFF656F9DE05}"/>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92D5A3CE-75EC-4B22-B7C7-93D581FF74B4}" type="slidenum">
              <a:rPr lang="en-US" altLang="en-US" sz="1600">
                <a:latin typeface="Times New Roman" panose="02020603050405020304" pitchFamily="18" charset="0"/>
              </a:rPr>
              <a:pPr eaLnBrk="1" hangingPunct="1">
                <a:spcBef>
                  <a:spcPct val="0"/>
                </a:spcBef>
                <a:buClrTx/>
                <a:buFontTx/>
                <a:buNone/>
              </a:pPr>
              <a:t>11</a:t>
            </a:fld>
            <a:endParaRPr lang="en-US" altLang="en-US" sz="1600">
              <a:latin typeface="Times New Roman" panose="02020603050405020304" pitchFamily="18" charset="0"/>
            </a:endParaRPr>
          </a:p>
        </p:txBody>
      </p:sp>
      <p:sp>
        <p:nvSpPr>
          <p:cNvPr id="129026" name="Rectangle 2">
            <a:extLst>
              <a:ext uri="{FF2B5EF4-FFF2-40B4-BE49-F238E27FC236}">
                <a16:creationId xmlns:a16="http://schemas.microsoft.com/office/drawing/2014/main" id="{B7F0925C-C639-42ED-9D91-421026175E55}"/>
              </a:ext>
            </a:extLst>
          </p:cNvPr>
          <p:cNvSpPr>
            <a:spLocks noGrp="1" noChangeArrowheads="1"/>
          </p:cNvSpPr>
          <p:nvPr>
            <p:ph type="title"/>
          </p:nvPr>
        </p:nvSpPr>
        <p:spPr/>
        <p:txBody>
          <a:bodyPr/>
          <a:lstStyle/>
          <a:p>
            <a:pPr eaLnBrk="1" hangingPunct="1">
              <a:defRPr/>
            </a:pPr>
            <a:r>
              <a:rPr lang="en-US" altLang="en-US"/>
              <a:t>Overview</a:t>
            </a:r>
          </a:p>
        </p:txBody>
      </p:sp>
      <p:sp>
        <p:nvSpPr>
          <p:cNvPr id="38917" name="Rectangle 3">
            <a:extLst>
              <a:ext uri="{FF2B5EF4-FFF2-40B4-BE49-F238E27FC236}">
                <a16:creationId xmlns:a16="http://schemas.microsoft.com/office/drawing/2014/main" id="{1BAE376A-3D41-4E80-B981-F11118D03D9E}"/>
              </a:ext>
            </a:extLst>
          </p:cNvPr>
          <p:cNvSpPr>
            <a:spLocks noGrp="1" noChangeArrowheads="1"/>
          </p:cNvSpPr>
          <p:nvPr>
            <p:ph type="body" idx="1"/>
          </p:nvPr>
        </p:nvSpPr>
        <p:spPr>
          <a:xfrm>
            <a:off x="685800" y="1143000"/>
            <a:ext cx="7772400" cy="4953000"/>
          </a:xfrm>
        </p:spPr>
        <p:txBody>
          <a:bodyPr/>
          <a:lstStyle/>
          <a:p>
            <a:pPr eaLnBrk="1" hangingPunct="1"/>
            <a:r>
              <a:rPr lang="en-US" altLang="en-US"/>
              <a:t>Interrupt handler (interrrupt service routine) – performs common I/O tasks</a:t>
            </a:r>
          </a:p>
          <a:p>
            <a:pPr lvl="1" eaLnBrk="1" hangingPunct="1"/>
            <a:r>
              <a:rPr lang="en-US" altLang="en-US"/>
              <a:t>can be called as functions</a:t>
            </a:r>
          </a:p>
          <a:p>
            <a:pPr lvl="1" eaLnBrk="1" hangingPunct="1"/>
            <a:r>
              <a:rPr lang="en-US" altLang="en-US"/>
              <a:t>can be activated by hardware events</a:t>
            </a:r>
          </a:p>
          <a:p>
            <a:pPr eaLnBrk="1" hangingPunct="1"/>
            <a:r>
              <a:rPr lang="en-US" altLang="en-US"/>
              <a:t>Examples:</a:t>
            </a:r>
          </a:p>
          <a:p>
            <a:pPr lvl="1" eaLnBrk="1" hangingPunct="1"/>
            <a:r>
              <a:rPr lang="en-US" altLang="en-US"/>
              <a:t>video output handler</a:t>
            </a:r>
          </a:p>
          <a:p>
            <a:pPr lvl="1" eaLnBrk="1" hangingPunct="1"/>
            <a:r>
              <a:rPr lang="en-US" altLang="en-US"/>
              <a:t>critical error handler</a:t>
            </a:r>
          </a:p>
          <a:p>
            <a:pPr lvl="1" eaLnBrk="1" hangingPunct="1"/>
            <a:r>
              <a:rPr lang="en-US" altLang="en-US"/>
              <a:t>keyboard handler</a:t>
            </a:r>
          </a:p>
          <a:p>
            <a:pPr lvl="1" eaLnBrk="1" hangingPunct="1"/>
            <a:r>
              <a:rPr lang="en-US" altLang="en-US"/>
              <a:t>divide by zero handler</a:t>
            </a:r>
          </a:p>
          <a:p>
            <a:pPr lvl="1" eaLnBrk="1" hangingPunct="1"/>
            <a:r>
              <a:rPr lang="en-US" altLang="en-US"/>
              <a:t>Ctrl-Break handler</a:t>
            </a:r>
          </a:p>
          <a:p>
            <a:pPr lvl="1" eaLnBrk="1" hangingPunct="1"/>
            <a:r>
              <a:rPr lang="en-US" altLang="en-US"/>
              <a:t>serial port I/O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a:extLst>
              <a:ext uri="{FF2B5EF4-FFF2-40B4-BE49-F238E27FC236}">
                <a16:creationId xmlns:a16="http://schemas.microsoft.com/office/drawing/2014/main" id="{2396DF68-2C10-4934-A2E8-A197ACF152AF}"/>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Ghansah</a:t>
            </a:r>
          </a:p>
        </p:txBody>
      </p:sp>
      <p:sp>
        <p:nvSpPr>
          <p:cNvPr id="39939" name="Slide Number Placeholder 4">
            <a:extLst>
              <a:ext uri="{FF2B5EF4-FFF2-40B4-BE49-F238E27FC236}">
                <a16:creationId xmlns:a16="http://schemas.microsoft.com/office/drawing/2014/main" id="{A558375B-92AF-47F8-AD99-D12B046FBB9B}"/>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A118F26D-4D27-486F-9053-112B776C425E}" type="slidenum">
              <a:rPr lang="en-US" altLang="en-US" sz="1600">
                <a:latin typeface="Times New Roman" panose="02020603050405020304" pitchFamily="18" charset="0"/>
              </a:rPr>
              <a:pPr eaLnBrk="1" hangingPunct="1">
                <a:spcBef>
                  <a:spcPct val="0"/>
                </a:spcBef>
                <a:buClrTx/>
                <a:buFontTx/>
                <a:buNone/>
              </a:pPr>
              <a:t>12</a:t>
            </a:fld>
            <a:endParaRPr lang="en-US" altLang="en-US" sz="1600">
              <a:latin typeface="Times New Roman" panose="02020603050405020304" pitchFamily="18" charset="0"/>
            </a:endParaRPr>
          </a:p>
        </p:txBody>
      </p:sp>
      <p:sp>
        <p:nvSpPr>
          <p:cNvPr id="130050" name="Rectangle 2">
            <a:extLst>
              <a:ext uri="{FF2B5EF4-FFF2-40B4-BE49-F238E27FC236}">
                <a16:creationId xmlns:a16="http://schemas.microsoft.com/office/drawing/2014/main" id="{B984CC3A-59C9-402D-A886-31A08BF65F1A}"/>
              </a:ext>
            </a:extLst>
          </p:cNvPr>
          <p:cNvSpPr>
            <a:spLocks noGrp="1" noChangeArrowheads="1"/>
          </p:cNvSpPr>
          <p:nvPr>
            <p:ph type="title"/>
          </p:nvPr>
        </p:nvSpPr>
        <p:spPr/>
        <p:txBody>
          <a:bodyPr/>
          <a:lstStyle/>
          <a:p>
            <a:pPr eaLnBrk="1" hangingPunct="1">
              <a:defRPr/>
            </a:pPr>
            <a:r>
              <a:rPr lang="en-US" altLang="en-US"/>
              <a:t>Interrupt Vector Table</a:t>
            </a:r>
          </a:p>
        </p:txBody>
      </p:sp>
      <p:sp>
        <p:nvSpPr>
          <p:cNvPr id="39941" name="Rectangle 3">
            <a:extLst>
              <a:ext uri="{FF2B5EF4-FFF2-40B4-BE49-F238E27FC236}">
                <a16:creationId xmlns:a16="http://schemas.microsoft.com/office/drawing/2014/main" id="{4A65CFFD-D84C-4BAB-82EF-1A2B245CAE58}"/>
              </a:ext>
            </a:extLst>
          </p:cNvPr>
          <p:cNvSpPr>
            <a:spLocks noGrp="1" noChangeArrowheads="1"/>
          </p:cNvSpPr>
          <p:nvPr>
            <p:ph type="body" idx="1"/>
          </p:nvPr>
        </p:nvSpPr>
        <p:spPr>
          <a:xfrm>
            <a:off x="685800" y="1143000"/>
            <a:ext cx="7848600" cy="1828800"/>
          </a:xfrm>
        </p:spPr>
        <p:txBody>
          <a:bodyPr/>
          <a:lstStyle/>
          <a:p>
            <a:pPr eaLnBrk="1" hangingPunct="1"/>
            <a:r>
              <a:rPr lang="en-US" altLang="en-US"/>
              <a:t>Each entry contains a 32-bit segment/offset address that points to an interrupt service routine</a:t>
            </a:r>
          </a:p>
          <a:p>
            <a:pPr eaLnBrk="1" hangingPunct="1"/>
            <a:r>
              <a:rPr lang="en-US" altLang="en-US"/>
              <a:t>Offset = </a:t>
            </a:r>
            <a:r>
              <a:rPr lang="en-US" altLang="en-US" i="1"/>
              <a:t>interruptNumber</a:t>
            </a:r>
            <a:r>
              <a:rPr lang="en-US" altLang="en-US"/>
              <a:t> * 4 </a:t>
            </a:r>
          </a:p>
          <a:p>
            <a:pPr eaLnBrk="1" hangingPunct="1"/>
            <a:r>
              <a:rPr lang="en-US" altLang="en-US"/>
              <a:t>The following are only examples:</a:t>
            </a:r>
          </a:p>
        </p:txBody>
      </p:sp>
      <p:pic>
        <p:nvPicPr>
          <p:cNvPr id="39942" name="Picture 4">
            <a:extLst>
              <a:ext uri="{FF2B5EF4-FFF2-40B4-BE49-F238E27FC236}">
                <a16:creationId xmlns:a16="http://schemas.microsoft.com/office/drawing/2014/main" id="{D84D5E4C-D00B-41F6-9766-B00D7CA699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124200"/>
            <a:ext cx="632460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a:extLst>
              <a:ext uri="{FF2B5EF4-FFF2-40B4-BE49-F238E27FC236}">
                <a16:creationId xmlns:a16="http://schemas.microsoft.com/office/drawing/2014/main" id="{5EC0C53C-35EE-400F-ADDD-575A9B48F618}"/>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Ghansah</a:t>
            </a:r>
          </a:p>
        </p:txBody>
      </p:sp>
      <p:sp>
        <p:nvSpPr>
          <p:cNvPr id="40963" name="Slide Number Placeholder 4">
            <a:extLst>
              <a:ext uri="{FF2B5EF4-FFF2-40B4-BE49-F238E27FC236}">
                <a16:creationId xmlns:a16="http://schemas.microsoft.com/office/drawing/2014/main" id="{D89C57C4-F282-43C3-8F56-14B85A68157C}"/>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7F42BF4-3E84-4E4D-AD28-7FF75168C4F5}" type="slidenum">
              <a:rPr lang="en-US" altLang="en-US" sz="1600">
                <a:latin typeface="Times New Roman" panose="02020603050405020304" pitchFamily="18" charset="0"/>
              </a:rPr>
              <a:pPr eaLnBrk="1" hangingPunct="1">
                <a:spcBef>
                  <a:spcPct val="0"/>
                </a:spcBef>
                <a:buClrTx/>
                <a:buFontTx/>
                <a:buNone/>
              </a:pPr>
              <a:t>13</a:t>
            </a:fld>
            <a:endParaRPr lang="en-US" altLang="en-US" sz="1600">
              <a:latin typeface="Times New Roman" panose="02020603050405020304" pitchFamily="18" charset="0"/>
            </a:endParaRPr>
          </a:p>
        </p:txBody>
      </p:sp>
      <p:sp>
        <p:nvSpPr>
          <p:cNvPr id="89090" name="Rectangle 2">
            <a:extLst>
              <a:ext uri="{FF2B5EF4-FFF2-40B4-BE49-F238E27FC236}">
                <a16:creationId xmlns:a16="http://schemas.microsoft.com/office/drawing/2014/main" id="{9CAB98F3-A1EF-4A9E-A28D-706EF8752B6A}"/>
              </a:ext>
            </a:extLst>
          </p:cNvPr>
          <p:cNvSpPr>
            <a:spLocks noGrp="1" noChangeArrowheads="1"/>
          </p:cNvSpPr>
          <p:nvPr>
            <p:ph type="title"/>
          </p:nvPr>
        </p:nvSpPr>
        <p:spPr/>
        <p:txBody>
          <a:bodyPr/>
          <a:lstStyle/>
          <a:p>
            <a:pPr eaLnBrk="1" hangingPunct="1">
              <a:defRPr/>
            </a:pPr>
            <a:r>
              <a:rPr lang="en-US" altLang="en-US"/>
              <a:t>Hardware Interrupts</a:t>
            </a:r>
          </a:p>
        </p:txBody>
      </p:sp>
      <p:sp>
        <p:nvSpPr>
          <p:cNvPr id="40965" name="Rectangle 3">
            <a:extLst>
              <a:ext uri="{FF2B5EF4-FFF2-40B4-BE49-F238E27FC236}">
                <a16:creationId xmlns:a16="http://schemas.microsoft.com/office/drawing/2014/main" id="{B87F82EB-DA3A-430D-B731-9B499C497DA3}"/>
              </a:ext>
            </a:extLst>
          </p:cNvPr>
          <p:cNvSpPr>
            <a:spLocks noGrp="1" noChangeArrowheads="1"/>
          </p:cNvSpPr>
          <p:nvPr>
            <p:ph type="body" idx="1"/>
          </p:nvPr>
        </p:nvSpPr>
        <p:spPr/>
        <p:txBody>
          <a:bodyPr/>
          <a:lstStyle/>
          <a:p>
            <a:pPr eaLnBrk="1" hangingPunct="1"/>
            <a:r>
              <a:rPr lang="en-US" altLang="en-US"/>
              <a:t>Generated by the Intel 8259 Programmable Interrupt Contoller (PIC)</a:t>
            </a:r>
          </a:p>
          <a:p>
            <a:pPr lvl="1" eaLnBrk="1" hangingPunct="1"/>
            <a:r>
              <a:rPr lang="en-US" altLang="en-US"/>
              <a:t>in response to a hardware signal</a:t>
            </a:r>
          </a:p>
          <a:p>
            <a:pPr eaLnBrk="1" hangingPunct="1"/>
            <a:r>
              <a:rPr lang="en-US" altLang="en-US"/>
              <a:t>Interrupt Request Levels (IRQ)</a:t>
            </a:r>
          </a:p>
          <a:p>
            <a:pPr lvl="1" eaLnBrk="1" hangingPunct="1"/>
            <a:r>
              <a:rPr lang="en-US" altLang="en-US"/>
              <a:t>priority-based interrupt scheduler</a:t>
            </a:r>
          </a:p>
          <a:p>
            <a:pPr lvl="1" eaLnBrk="1" hangingPunct="1"/>
            <a:r>
              <a:rPr lang="en-US" altLang="en-US"/>
              <a:t>brokers simultaneous interrupt requests</a:t>
            </a:r>
          </a:p>
          <a:p>
            <a:pPr lvl="1" eaLnBrk="1" hangingPunct="1"/>
            <a:r>
              <a:rPr lang="en-US" altLang="en-US"/>
              <a:t>prevents low-priority interrupt from interrupting a high-priority interrupt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a:extLst>
              <a:ext uri="{FF2B5EF4-FFF2-40B4-BE49-F238E27FC236}">
                <a16:creationId xmlns:a16="http://schemas.microsoft.com/office/drawing/2014/main" id="{5CFEDFE9-7D32-45F3-8F1D-A4172D135D31}"/>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Ghansah</a:t>
            </a:r>
          </a:p>
        </p:txBody>
      </p:sp>
      <p:sp>
        <p:nvSpPr>
          <p:cNvPr id="41987" name="Slide Number Placeholder 4">
            <a:extLst>
              <a:ext uri="{FF2B5EF4-FFF2-40B4-BE49-F238E27FC236}">
                <a16:creationId xmlns:a16="http://schemas.microsoft.com/office/drawing/2014/main" id="{DEBEFFB9-3622-4B1E-BC02-A6E533512170}"/>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37D31DA-E5F2-4D30-AA79-9A6C9A72E4B1}" type="slidenum">
              <a:rPr lang="en-US" altLang="en-US" sz="1600">
                <a:latin typeface="Times New Roman" panose="02020603050405020304" pitchFamily="18" charset="0"/>
              </a:rPr>
              <a:pPr eaLnBrk="1" hangingPunct="1">
                <a:spcBef>
                  <a:spcPct val="0"/>
                </a:spcBef>
                <a:buClrTx/>
                <a:buFontTx/>
                <a:buNone/>
              </a:pPr>
              <a:t>14</a:t>
            </a:fld>
            <a:endParaRPr lang="en-US" altLang="en-US" sz="1600">
              <a:latin typeface="Times New Roman" panose="02020603050405020304" pitchFamily="18" charset="0"/>
            </a:endParaRPr>
          </a:p>
        </p:txBody>
      </p:sp>
      <p:sp>
        <p:nvSpPr>
          <p:cNvPr id="131074" name="Rectangle 2">
            <a:extLst>
              <a:ext uri="{FF2B5EF4-FFF2-40B4-BE49-F238E27FC236}">
                <a16:creationId xmlns:a16="http://schemas.microsoft.com/office/drawing/2014/main" id="{4C8CEE0C-4B37-4E6D-A49B-220CAF12AF16}"/>
              </a:ext>
            </a:extLst>
          </p:cNvPr>
          <p:cNvSpPr>
            <a:spLocks noGrp="1" noChangeArrowheads="1"/>
          </p:cNvSpPr>
          <p:nvPr>
            <p:ph type="title"/>
          </p:nvPr>
        </p:nvSpPr>
        <p:spPr/>
        <p:txBody>
          <a:bodyPr/>
          <a:lstStyle/>
          <a:p>
            <a:pPr eaLnBrk="1" hangingPunct="1">
              <a:defRPr/>
            </a:pPr>
            <a:r>
              <a:rPr lang="en-US" altLang="en-US"/>
              <a:t>Common IRQ Assignments</a:t>
            </a:r>
          </a:p>
        </p:txBody>
      </p:sp>
      <p:sp>
        <p:nvSpPr>
          <p:cNvPr id="41989" name="Rectangle 3">
            <a:extLst>
              <a:ext uri="{FF2B5EF4-FFF2-40B4-BE49-F238E27FC236}">
                <a16:creationId xmlns:a16="http://schemas.microsoft.com/office/drawing/2014/main" id="{5EDC4C9C-4437-4220-BAF0-F304DBA38E7B}"/>
              </a:ext>
            </a:extLst>
          </p:cNvPr>
          <p:cNvSpPr>
            <a:spLocks noGrp="1" noChangeArrowheads="1"/>
          </p:cNvSpPr>
          <p:nvPr>
            <p:ph type="body" idx="1"/>
          </p:nvPr>
        </p:nvSpPr>
        <p:spPr>
          <a:xfrm>
            <a:off x="1295400" y="1295400"/>
            <a:ext cx="6400800" cy="3962400"/>
          </a:xfrm>
        </p:spPr>
        <p:txBody>
          <a:bodyPr/>
          <a:lstStyle/>
          <a:p>
            <a:pPr eaLnBrk="1" hangingPunct="1"/>
            <a:r>
              <a:rPr lang="en-US" altLang="en-US"/>
              <a:t>0	System timer</a:t>
            </a:r>
          </a:p>
          <a:p>
            <a:pPr eaLnBrk="1" hangingPunct="1"/>
            <a:r>
              <a:rPr lang="en-US" altLang="en-US"/>
              <a:t>1	Keyboard</a:t>
            </a:r>
          </a:p>
          <a:p>
            <a:pPr eaLnBrk="1" hangingPunct="1"/>
            <a:r>
              <a:rPr lang="en-US" altLang="en-US"/>
              <a:t>2	Programmable Interrupt Controller</a:t>
            </a:r>
          </a:p>
          <a:p>
            <a:pPr eaLnBrk="1" hangingPunct="1"/>
            <a:r>
              <a:rPr lang="en-US" altLang="en-US"/>
              <a:t>3	COM2 (serial)</a:t>
            </a:r>
          </a:p>
          <a:p>
            <a:pPr eaLnBrk="1" hangingPunct="1"/>
            <a:r>
              <a:rPr lang="en-US" altLang="en-US"/>
              <a:t>4	COM1 (serial)</a:t>
            </a:r>
          </a:p>
          <a:p>
            <a:pPr eaLnBrk="1" hangingPunct="1"/>
            <a:r>
              <a:rPr lang="en-US" altLang="en-US"/>
              <a:t>5	LPT2 (printer)</a:t>
            </a:r>
          </a:p>
          <a:p>
            <a:pPr eaLnBrk="1" hangingPunct="1"/>
            <a:r>
              <a:rPr lang="en-US" altLang="en-US"/>
              <a:t>6	Floppy disk controller</a:t>
            </a:r>
          </a:p>
          <a:p>
            <a:pPr eaLnBrk="1" hangingPunct="1"/>
            <a:r>
              <a:rPr lang="en-US" altLang="en-US"/>
              <a:t>7	LPT1 (printer)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a:extLst>
              <a:ext uri="{FF2B5EF4-FFF2-40B4-BE49-F238E27FC236}">
                <a16:creationId xmlns:a16="http://schemas.microsoft.com/office/drawing/2014/main" id="{7B1FE0AD-2596-470D-93E3-CB371078F4CE}"/>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dirty="0"/>
              <a:t>CSC 35 Intro to Architecture, Dr. Ghansah</a:t>
            </a:r>
          </a:p>
        </p:txBody>
      </p:sp>
      <p:sp>
        <p:nvSpPr>
          <p:cNvPr id="43011" name="Slide Number Placeholder 4">
            <a:extLst>
              <a:ext uri="{FF2B5EF4-FFF2-40B4-BE49-F238E27FC236}">
                <a16:creationId xmlns:a16="http://schemas.microsoft.com/office/drawing/2014/main" id="{BC08CFAC-95D5-4B3D-85B7-C66B15086DBA}"/>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3C55DE70-B48A-4E79-B31F-3066F189E8AE}" type="slidenum">
              <a:rPr lang="en-US" altLang="en-US" sz="1600">
                <a:latin typeface="Times New Roman" panose="02020603050405020304" pitchFamily="18" charset="0"/>
              </a:rPr>
              <a:pPr eaLnBrk="1" hangingPunct="1">
                <a:spcBef>
                  <a:spcPct val="0"/>
                </a:spcBef>
                <a:buClrTx/>
                <a:buFontTx/>
                <a:buNone/>
              </a:pPr>
              <a:t>15</a:t>
            </a:fld>
            <a:endParaRPr lang="en-US" altLang="en-US" sz="1600">
              <a:latin typeface="Times New Roman" panose="02020603050405020304" pitchFamily="18" charset="0"/>
            </a:endParaRPr>
          </a:p>
        </p:txBody>
      </p:sp>
      <p:sp>
        <p:nvSpPr>
          <p:cNvPr id="132098" name="Rectangle 1026">
            <a:extLst>
              <a:ext uri="{FF2B5EF4-FFF2-40B4-BE49-F238E27FC236}">
                <a16:creationId xmlns:a16="http://schemas.microsoft.com/office/drawing/2014/main" id="{046880A3-1A5A-4F3A-8548-391910A39775}"/>
              </a:ext>
            </a:extLst>
          </p:cNvPr>
          <p:cNvSpPr>
            <a:spLocks noGrp="1" noChangeArrowheads="1"/>
          </p:cNvSpPr>
          <p:nvPr>
            <p:ph type="title"/>
          </p:nvPr>
        </p:nvSpPr>
        <p:spPr/>
        <p:txBody>
          <a:bodyPr/>
          <a:lstStyle/>
          <a:p>
            <a:pPr eaLnBrk="1" hangingPunct="1">
              <a:defRPr/>
            </a:pPr>
            <a:r>
              <a:rPr lang="en-US" altLang="en-US"/>
              <a:t>Common IRQ Assignments</a:t>
            </a:r>
          </a:p>
        </p:txBody>
      </p:sp>
      <p:sp>
        <p:nvSpPr>
          <p:cNvPr id="43013" name="Rectangle 1027">
            <a:extLst>
              <a:ext uri="{FF2B5EF4-FFF2-40B4-BE49-F238E27FC236}">
                <a16:creationId xmlns:a16="http://schemas.microsoft.com/office/drawing/2014/main" id="{32511C63-4812-4C5F-8F06-54941D8B131C}"/>
              </a:ext>
            </a:extLst>
          </p:cNvPr>
          <p:cNvSpPr>
            <a:spLocks noGrp="1" noChangeArrowheads="1"/>
          </p:cNvSpPr>
          <p:nvPr>
            <p:ph type="body" idx="1"/>
          </p:nvPr>
        </p:nvSpPr>
        <p:spPr>
          <a:xfrm>
            <a:off x="1219200" y="1295400"/>
            <a:ext cx="7086600" cy="4495800"/>
          </a:xfrm>
        </p:spPr>
        <p:txBody>
          <a:bodyPr/>
          <a:lstStyle/>
          <a:p>
            <a:pPr eaLnBrk="1" hangingPunct="1">
              <a:tabLst>
                <a:tab pos="1027113" algn="l"/>
              </a:tabLst>
            </a:pPr>
            <a:r>
              <a:rPr lang="en-US" altLang="en-US"/>
              <a:t>8	CMOS real-time clock</a:t>
            </a:r>
          </a:p>
          <a:p>
            <a:pPr eaLnBrk="1" hangingPunct="1">
              <a:tabLst>
                <a:tab pos="1027113" algn="l"/>
              </a:tabLst>
            </a:pPr>
            <a:r>
              <a:rPr lang="en-US" altLang="en-US"/>
              <a:t>9	modem, video, network, sound, and USB 	controllers</a:t>
            </a:r>
          </a:p>
          <a:p>
            <a:pPr eaLnBrk="1" hangingPunct="1">
              <a:tabLst>
                <a:tab pos="1027113" algn="l"/>
              </a:tabLst>
            </a:pPr>
            <a:r>
              <a:rPr lang="en-US" altLang="en-US"/>
              <a:t>10	(available)</a:t>
            </a:r>
          </a:p>
          <a:p>
            <a:pPr eaLnBrk="1" hangingPunct="1">
              <a:tabLst>
                <a:tab pos="1027113" algn="l"/>
              </a:tabLst>
            </a:pPr>
            <a:r>
              <a:rPr lang="en-US" altLang="en-US"/>
              <a:t>11	(available)</a:t>
            </a:r>
          </a:p>
          <a:p>
            <a:pPr eaLnBrk="1" hangingPunct="1">
              <a:tabLst>
                <a:tab pos="1027113" algn="l"/>
              </a:tabLst>
            </a:pPr>
            <a:r>
              <a:rPr lang="en-US" altLang="en-US"/>
              <a:t>12	mouse</a:t>
            </a:r>
          </a:p>
          <a:p>
            <a:pPr eaLnBrk="1" hangingPunct="1">
              <a:tabLst>
                <a:tab pos="1027113" algn="l"/>
              </a:tabLst>
            </a:pPr>
            <a:r>
              <a:rPr lang="en-US" altLang="en-US"/>
              <a:t>13	Math coprocessor</a:t>
            </a:r>
          </a:p>
          <a:p>
            <a:pPr eaLnBrk="1" hangingPunct="1">
              <a:tabLst>
                <a:tab pos="1027113" algn="l"/>
              </a:tabLst>
            </a:pPr>
            <a:r>
              <a:rPr lang="en-US" altLang="en-US"/>
              <a:t>14	Hard disk controller</a:t>
            </a:r>
          </a:p>
          <a:p>
            <a:pPr eaLnBrk="1" hangingPunct="1">
              <a:tabLst>
                <a:tab pos="1027113" algn="l"/>
              </a:tabLst>
            </a:pPr>
            <a:r>
              <a:rPr lang="en-US" altLang="en-US"/>
              <a:t>15	(available)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a:extLst>
              <a:ext uri="{FF2B5EF4-FFF2-40B4-BE49-F238E27FC236}">
                <a16:creationId xmlns:a16="http://schemas.microsoft.com/office/drawing/2014/main" id="{00AEC9E6-D411-4729-A2DA-57E969EE95CD}"/>
              </a:ext>
            </a:extLst>
          </p:cNvPr>
          <p:cNvSpPr>
            <a:spLocks noGrp="1"/>
          </p:cNvSpPr>
          <p:nvPr>
            <p:ph type="ftr" sz="quarter" idx="10"/>
          </p:nvPr>
        </p:nvSpPr>
        <p:spPr>
          <a:noFill/>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200" dirty="0"/>
              <a:t>CSC 35 Intro to Architecture, Dr. Ghansah</a:t>
            </a:r>
          </a:p>
        </p:txBody>
      </p:sp>
      <p:sp>
        <p:nvSpPr>
          <p:cNvPr id="29699" name="Slide Number Placeholder 5">
            <a:extLst>
              <a:ext uri="{FF2B5EF4-FFF2-40B4-BE49-F238E27FC236}">
                <a16:creationId xmlns:a16="http://schemas.microsoft.com/office/drawing/2014/main" id="{AE1AAA3C-8413-4B79-A9C7-FA4ADEE994AD}"/>
              </a:ext>
            </a:extLst>
          </p:cNvPr>
          <p:cNvSpPr>
            <a:spLocks noGrp="1"/>
          </p:cNvSpPr>
          <p:nvPr>
            <p:ph type="sldNum" sz="quarter" idx="11"/>
          </p:nvPr>
        </p:nvSpPr>
        <p:spPr>
          <a:noFill/>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B74CD5B4-A98D-4233-A8B2-6A34252B9647}" type="slidenum">
              <a:rPr lang="en-US" altLang="en-US" sz="1600">
                <a:latin typeface="Times New Roman" panose="02020603050405020304" pitchFamily="18" charset="0"/>
              </a:rPr>
              <a:pPr eaLnBrk="1" hangingPunct="1"/>
              <a:t>16</a:t>
            </a:fld>
            <a:endParaRPr lang="en-US" altLang="en-US" sz="1600">
              <a:latin typeface="Times New Roman" panose="02020603050405020304" pitchFamily="18" charset="0"/>
            </a:endParaRPr>
          </a:p>
        </p:txBody>
      </p:sp>
      <p:sp>
        <p:nvSpPr>
          <p:cNvPr id="179202" name="Rectangle 2">
            <a:extLst>
              <a:ext uri="{FF2B5EF4-FFF2-40B4-BE49-F238E27FC236}">
                <a16:creationId xmlns:a16="http://schemas.microsoft.com/office/drawing/2014/main" id="{2E900F96-2AA4-451A-A091-23510E217E69}"/>
              </a:ext>
            </a:extLst>
          </p:cNvPr>
          <p:cNvSpPr>
            <a:spLocks noGrp="1" noChangeArrowheads="1"/>
          </p:cNvSpPr>
          <p:nvPr>
            <p:ph type="title"/>
          </p:nvPr>
        </p:nvSpPr>
        <p:spPr>
          <a:xfrm>
            <a:off x="304800" y="228600"/>
            <a:ext cx="1905000" cy="609600"/>
          </a:xfrm>
        </p:spPr>
        <p:txBody>
          <a:bodyPr/>
          <a:lstStyle/>
          <a:p>
            <a:pPr eaLnBrk="1" hangingPunct="1">
              <a:defRPr/>
            </a:pPr>
            <a:r>
              <a:rPr lang="en-US" altLang="en-US">
                <a:solidFill>
                  <a:srgbClr val="FF0000"/>
                </a:solidFill>
                <a:effectLst>
                  <a:outerShdw blurRad="38100" dist="38100" dir="2700000" algn="tl">
                    <a:srgbClr val="C0C0C0"/>
                  </a:outerShdw>
                </a:effectLst>
              </a:rPr>
              <a:t>Int 21H</a:t>
            </a:r>
          </a:p>
        </p:txBody>
      </p:sp>
      <p:sp>
        <p:nvSpPr>
          <p:cNvPr id="29701" name="Rectangle 3">
            <a:extLst>
              <a:ext uri="{FF2B5EF4-FFF2-40B4-BE49-F238E27FC236}">
                <a16:creationId xmlns:a16="http://schemas.microsoft.com/office/drawing/2014/main" id="{668A945C-3482-49B2-BE25-80530BC3CE49}"/>
              </a:ext>
            </a:extLst>
          </p:cNvPr>
          <p:cNvSpPr>
            <a:spLocks noGrp="1" noChangeArrowheads="1"/>
          </p:cNvSpPr>
          <p:nvPr>
            <p:ph type="body" sz="half" idx="1"/>
          </p:nvPr>
        </p:nvSpPr>
        <p:spPr>
          <a:xfrm>
            <a:off x="3429000" y="1066800"/>
            <a:ext cx="2362200" cy="381000"/>
          </a:xfrm>
        </p:spPr>
        <p:txBody>
          <a:bodyPr/>
          <a:lstStyle/>
          <a:p>
            <a:pPr eaLnBrk="1" hangingPunct="1">
              <a:buFontTx/>
              <a:buNone/>
            </a:pPr>
            <a:r>
              <a:rPr lang="en-US" altLang="en-US" sz="1800"/>
              <a:t>Interrupt vector table</a:t>
            </a:r>
          </a:p>
        </p:txBody>
      </p:sp>
      <p:sp>
        <p:nvSpPr>
          <p:cNvPr id="29702" name="Text Box 4">
            <a:extLst>
              <a:ext uri="{FF2B5EF4-FFF2-40B4-BE49-F238E27FC236}">
                <a16:creationId xmlns:a16="http://schemas.microsoft.com/office/drawing/2014/main" id="{554BBE9E-4E3F-48D0-AF38-A4B7342D6D9D}"/>
              </a:ext>
            </a:extLst>
          </p:cNvPr>
          <p:cNvSpPr txBox="1">
            <a:spLocks noChangeArrowheads="1"/>
          </p:cNvSpPr>
          <p:nvPr/>
        </p:nvSpPr>
        <p:spPr bwMode="auto">
          <a:xfrm>
            <a:off x="762000" y="3276600"/>
            <a:ext cx="1371600" cy="1660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60000"/>
              </a:lnSpc>
              <a:spcBef>
                <a:spcPct val="50000"/>
              </a:spcBef>
            </a:pPr>
            <a:endParaRPr lang="en-US" altLang="en-US" sz="1800" b="1">
              <a:latin typeface="Courier" pitchFamily="49" charset="0"/>
            </a:endParaRPr>
          </a:p>
          <a:p>
            <a:pPr eaLnBrk="1" hangingPunct="1">
              <a:lnSpc>
                <a:spcPct val="60000"/>
              </a:lnSpc>
              <a:spcBef>
                <a:spcPct val="50000"/>
              </a:spcBef>
            </a:pPr>
            <a:r>
              <a:rPr lang="en-US" altLang="en-US" sz="1800" b="1">
                <a:latin typeface="Courier" pitchFamily="49" charset="0"/>
              </a:rPr>
              <a:t>mov ...</a:t>
            </a:r>
          </a:p>
          <a:p>
            <a:pPr eaLnBrk="1" hangingPunct="1">
              <a:lnSpc>
                <a:spcPct val="60000"/>
              </a:lnSpc>
              <a:spcBef>
                <a:spcPct val="50000"/>
              </a:spcBef>
            </a:pPr>
            <a:r>
              <a:rPr lang="en-US" altLang="en-US" sz="1800" b="1">
                <a:latin typeface="Courier" pitchFamily="49" charset="0"/>
              </a:rPr>
              <a:t>Int 21H</a:t>
            </a:r>
          </a:p>
          <a:p>
            <a:pPr eaLnBrk="1" hangingPunct="1">
              <a:lnSpc>
                <a:spcPct val="60000"/>
              </a:lnSpc>
              <a:spcBef>
                <a:spcPct val="50000"/>
              </a:spcBef>
            </a:pPr>
            <a:r>
              <a:rPr lang="en-US" altLang="en-US" sz="1800" b="1">
                <a:latin typeface="Courier" pitchFamily="49" charset="0"/>
              </a:rPr>
              <a:t>Add ...</a:t>
            </a:r>
          </a:p>
          <a:p>
            <a:pPr eaLnBrk="1" hangingPunct="1">
              <a:lnSpc>
                <a:spcPct val="60000"/>
              </a:lnSpc>
              <a:spcBef>
                <a:spcPct val="50000"/>
              </a:spcBef>
            </a:pPr>
            <a:r>
              <a:rPr lang="en-US" altLang="en-US" sz="1800" b="1">
                <a:latin typeface="Courier" pitchFamily="49" charset="0"/>
              </a:rPr>
              <a:t> 	</a:t>
            </a:r>
          </a:p>
        </p:txBody>
      </p:sp>
      <p:sp>
        <p:nvSpPr>
          <p:cNvPr id="29703" name="Text Box 5">
            <a:extLst>
              <a:ext uri="{FF2B5EF4-FFF2-40B4-BE49-F238E27FC236}">
                <a16:creationId xmlns:a16="http://schemas.microsoft.com/office/drawing/2014/main" id="{E08E166A-82BD-43F1-8EDE-74A4AD912136}"/>
              </a:ext>
            </a:extLst>
          </p:cNvPr>
          <p:cNvSpPr txBox="1">
            <a:spLocks noChangeArrowheads="1"/>
          </p:cNvSpPr>
          <p:nvPr/>
        </p:nvSpPr>
        <p:spPr bwMode="auto">
          <a:xfrm>
            <a:off x="6858000" y="3886200"/>
            <a:ext cx="13716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60000"/>
              </a:lnSpc>
              <a:spcBef>
                <a:spcPct val="50000"/>
              </a:spcBef>
            </a:pPr>
            <a:r>
              <a:rPr lang="en-US" altLang="en-US" sz="1800" b="1">
                <a:latin typeface="Courier" pitchFamily="49" charset="0"/>
              </a:rPr>
              <a:t>  .. 	</a:t>
            </a:r>
          </a:p>
          <a:p>
            <a:pPr eaLnBrk="1" hangingPunct="1">
              <a:lnSpc>
                <a:spcPct val="60000"/>
              </a:lnSpc>
              <a:spcBef>
                <a:spcPct val="50000"/>
              </a:spcBef>
            </a:pPr>
            <a:r>
              <a:rPr lang="en-US" altLang="en-US" sz="1800" b="1">
                <a:latin typeface="Courier" pitchFamily="49" charset="0"/>
              </a:rPr>
              <a:t>  .. 	</a:t>
            </a:r>
          </a:p>
          <a:p>
            <a:pPr eaLnBrk="1" hangingPunct="1">
              <a:lnSpc>
                <a:spcPct val="60000"/>
              </a:lnSpc>
              <a:spcBef>
                <a:spcPct val="50000"/>
              </a:spcBef>
            </a:pPr>
            <a:r>
              <a:rPr lang="en-US" altLang="en-US" sz="1800" b="1">
                <a:latin typeface="Courier" pitchFamily="49" charset="0"/>
              </a:rPr>
              <a:t>  iret 	</a:t>
            </a:r>
          </a:p>
        </p:txBody>
      </p:sp>
      <p:sp>
        <p:nvSpPr>
          <p:cNvPr id="29704" name="Text Box 6">
            <a:extLst>
              <a:ext uri="{FF2B5EF4-FFF2-40B4-BE49-F238E27FC236}">
                <a16:creationId xmlns:a16="http://schemas.microsoft.com/office/drawing/2014/main" id="{813B7A0D-1C5B-4673-84F7-12AEBBDE8DEF}"/>
              </a:ext>
            </a:extLst>
          </p:cNvPr>
          <p:cNvSpPr txBox="1">
            <a:spLocks noChangeArrowheads="1"/>
          </p:cNvSpPr>
          <p:nvPr/>
        </p:nvSpPr>
        <p:spPr bwMode="auto">
          <a:xfrm>
            <a:off x="6781800" y="1219200"/>
            <a:ext cx="13716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60000"/>
              </a:lnSpc>
              <a:spcBef>
                <a:spcPct val="50000"/>
              </a:spcBef>
            </a:pPr>
            <a:r>
              <a:rPr lang="en-US" altLang="en-US" sz="1800" b="1">
                <a:latin typeface="Courier" pitchFamily="49" charset="0"/>
              </a:rPr>
              <a:t>  .. 	</a:t>
            </a:r>
          </a:p>
          <a:p>
            <a:pPr eaLnBrk="1" hangingPunct="1">
              <a:lnSpc>
                <a:spcPct val="60000"/>
              </a:lnSpc>
              <a:spcBef>
                <a:spcPct val="50000"/>
              </a:spcBef>
            </a:pPr>
            <a:r>
              <a:rPr lang="en-US" altLang="en-US" sz="1800" b="1">
                <a:latin typeface="Courier" pitchFamily="49" charset="0"/>
              </a:rPr>
              <a:t>  .. 	</a:t>
            </a:r>
          </a:p>
          <a:p>
            <a:pPr eaLnBrk="1" hangingPunct="1">
              <a:lnSpc>
                <a:spcPct val="60000"/>
              </a:lnSpc>
              <a:spcBef>
                <a:spcPct val="50000"/>
              </a:spcBef>
            </a:pPr>
            <a:r>
              <a:rPr lang="en-US" altLang="en-US" sz="1800" b="1">
                <a:latin typeface="Courier" pitchFamily="49" charset="0"/>
              </a:rPr>
              <a:t>  iret 	</a:t>
            </a:r>
          </a:p>
        </p:txBody>
      </p:sp>
      <p:graphicFrame>
        <p:nvGraphicFramePr>
          <p:cNvPr id="179207" name="Group 7">
            <a:extLst>
              <a:ext uri="{FF2B5EF4-FFF2-40B4-BE49-F238E27FC236}">
                <a16:creationId xmlns:a16="http://schemas.microsoft.com/office/drawing/2014/main" id="{C2BBEBAC-84C5-4195-A3C9-A91196756C3E}"/>
              </a:ext>
            </a:extLst>
          </p:cNvPr>
          <p:cNvGraphicFramePr>
            <a:graphicFrameLocks noGrp="1"/>
          </p:cNvGraphicFramePr>
          <p:nvPr>
            <p:ph sz="half" idx="2"/>
          </p:nvPr>
        </p:nvGraphicFramePr>
        <p:xfrm>
          <a:off x="3962400" y="2057400"/>
          <a:ext cx="1295400" cy="2895600"/>
        </p:xfrm>
        <a:graphic>
          <a:graphicData uri="http://schemas.openxmlformats.org/drawingml/2006/table">
            <a:tbl>
              <a:tblPr/>
              <a:tblGrid>
                <a:gridCol w="1295400">
                  <a:extLst>
                    <a:ext uri="{9D8B030D-6E8A-4147-A177-3AD203B41FA5}">
                      <a16:colId xmlns:a16="http://schemas.microsoft.com/office/drawing/2014/main" val="20000"/>
                    </a:ext>
                  </a:extLst>
                </a:gridCol>
              </a:tblGrid>
              <a:tr h="304800">
                <a:tc>
                  <a:txBody>
                    <a:bodyPr/>
                    <a:lstStyle>
                      <a:lvl1pPr>
                        <a:spcBef>
                          <a:spcPct val="20000"/>
                        </a:spcBef>
                        <a:buClr>
                          <a:schemeClr val="tx1"/>
                        </a:buClr>
                        <a:defRPr sz="2000">
                          <a:solidFill>
                            <a:schemeClr val="tx1"/>
                          </a:solidFill>
                          <a:latin typeface="Arial" charset="0"/>
                        </a:defRPr>
                      </a:lvl1pPr>
                      <a:lvl2pPr>
                        <a:spcBef>
                          <a:spcPct val="20000"/>
                        </a:spcBef>
                        <a:buClr>
                          <a:schemeClr val="tx1"/>
                        </a:buClr>
                        <a:defRPr sz="2000">
                          <a:solidFill>
                            <a:schemeClr val="tx1"/>
                          </a:solidFill>
                          <a:latin typeface="Arial" charset="0"/>
                        </a:defRPr>
                      </a:lvl2pPr>
                      <a:lvl3pPr>
                        <a:spcBef>
                          <a:spcPct val="20000"/>
                        </a:spcBef>
                        <a:buClr>
                          <a:schemeClr val="tx1"/>
                        </a:buClr>
                        <a:defRPr>
                          <a:solidFill>
                            <a:schemeClr val="tx1"/>
                          </a:solidFill>
                          <a:latin typeface="Arial"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altLang="en-US" sz="2000" b="0" i="0" u="none" strike="noStrike" cap="none" normalizeH="0" baseline="0">
                        <a:ln>
                          <a:noFill/>
                        </a:ln>
                        <a:solidFill>
                          <a:schemeClr val="tx1"/>
                        </a:solidFill>
                        <a:effectLst/>
                        <a:latin typeface="Arial" charset="0"/>
                      </a:endParaRPr>
                    </a:p>
                  </a:txBody>
                  <a:tcPr marT="137160" marB="1371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488">
                <a:tc>
                  <a:txBody>
                    <a:bodyPr/>
                    <a:lstStyle>
                      <a:lvl1pPr>
                        <a:spcBef>
                          <a:spcPct val="20000"/>
                        </a:spcBef>
                        <a:buClr>
                          <a:schemeClr val="tx1"/>
                        </a:buClr>
                        <a:defRPr sz="2000">
                          <a:solidFill>
                            <a:schemeClr val="tx1"/>
                          </a:solidFill>
                          <a:latin typeface="Arial" charset="0"/>
                        </a:defRPr>
                      </a:lvl1pPr>
                      <a:lvl2pPr>
                        <a:spcBef>
                          <a:spcPct val="20000"/>
                        </a:spcBef>
                        <a:buClr>
                          <a:schemeClr val="tx1"/>
                        </a:buClr>
                        <a:defRPr sz="2000">
                          <a:solidFill>
                            <a:schemeClr val="tx1"/>
                          </a:solidFill>
                          <a:latin typeface="Arial" charset="0"/>
                        </a:defRPr>
                      </a:lvl2pPr>
                      <a:lvl3pPr>
                        <a:spcBef>
                          <a:spcPct val="20000"/>
                        </a:spcBef>
                        <a:buClr>
                          <a:schemeClr val="tx1"/>
                        </a:buClr>
                        <a:defRPr>
                          <a:solidFill>
                            <a:schemeClr val="tx1"/>
                          </a:solidFill>
                          <a:latin typeface="Arial"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altLang="en-US" sz="2000" b="0" i="0" u="none" strike="noStrike" cap="none" normalizeH="0" baseline="0">
                        <a:ln>
                          <a:noFill/>
                        </a:ln>
                        <a:solidFill>
                          <a:schemeClr val="tx1"/>
                        </a:solidFill>
                        <a:effectLst/>
                        <a:latin typeface="Arial" charset="0"/>
                      </a:endParaRPr>
                    </a:p>
                  </a:txBody>
                  <a:tcPr marT="137160" marB="1371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9900">
                <a:tc>
                  <a:txBody>
                    <a:bodyPr/>
                    <a:lstStyle>
                      <a:lvl1pPr>
                        <a:spcBef>
                          <a:spcPct val="20000"/>
                        </a:spcBef>
                        <a:buClr>
                          <a:schemeClr val="tx1"/>
                        </a:buClr>
                        <a:defRPr sz="2000">
                          <a:solidFill>
                            <a:schemeClr val="tx1"/>
                          </a:solidFill>
                          <a:latin typeface="Arial" charset="0"/>
                        </a:defRPr>
                      </a:lvl1pPr>
                      <a:lvl2pPr>
                        <a:spcBef>
                          <a:spcPct val="20000"/>
                        </a:spcBef>
                        <a:buClr>
                          <a:schemeClr val="tx1"/>
                        </a:buClr>
                        <a:defRPr sz="2000">
                          <a:solidFill>
                            <a:schemeClr val="tx1"/>
                          </a:solidFill>
                          <a:latin typeface="Arial" charset="0"/>
                        </a:defRPr>
                      </a:lvl2pPr>
                      <a:lvl3pPr>
                        <a:spcBef>
                          <a:spcPct val="20000"/>
                        </a:spcBef>
                        <a:buClr>
                          <a:schemeClr val="tx1"/>
                        </a:buClr>
                        <a:defRPr>
                          <a:solidFill>
                            <a:schemeClr val="tx1"/>
                          </a:solidFill>
                          <a:latin typeface="Arial"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altLang="en-US" sz="2000" b="0" i="0" u="none" strike="noStrike" cap="none" normalizeH="0" baseline="0">
                        <a:ln>
                          <a:noFill/>
                        </a:ln>
                        <a:solidFill>
                          <a:schemeClr val="tx1"/>
                        </a:solidFill>
                        <a:effectLst/>
                        <a:latin typeface="Arial" charset="0"/>
                      </a:endParaRPr>
                    </a:p>
                  </a:txBody>
                  <a:tcPr marT="137160" marB="1371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488">
                <a:tc>
                  <a:txBody>
                    <a:bodyPr/>
                    <a:lstStyle>
                      <a:lvl1pPr>
                        <a:spcBef>
                          <a:spcPct val="20000"/>
                        </a:spcBef>
                        <a:buClr>
                          <a:schemeClr val="tx1"/>
                        </a:buClr>
                        <a:defRPr sz="2000">
                          <a:solidFill>
                            <a:schemeClr val="tx1"/>
                          </a:solidFill>
                          <a:latin typeface="Arial" charset="0"/>
                        </a:defRPr>
                      </a:lvl1pPr>
                      <a:lvl2pPr>
                        <a:spcBef>
                          <a:spcPct val="20000"/>
                        </a:spcBef>
                        <a:buClr>
                          <a:schemeClr val="tx1"/>
                        </a:buClr>
                        <a:defRPr sz="2000">
                          <a:solidFill>
                            <a:schemeClr val="tx1"/>
                          </a:solidFill>
                          <a:latin typeface="Arial" charset="0"/>
                        </a:defRPr>
                      </a:lvl2pPr>
                      <a:lvl3pPr>
                        <a:spcBef>
                          <a:spcPct val="20000"/>
                        </a:spcBef>
                        <a:buClr>
                          <a:schemeClr val="tx1"/>
                        </a:buClr>
                        <a:defRPr>
                          <a:solidFill>
                            <a:schemeClr val="tx1"/>
                          </a:solidFill>
                          <a:latin typeface="Arial"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altLang="en-US" sz="2000" b="0" i="0" u="none" strike="noStrike" cap="none" normalizeH="0" baseline="0">
                        <a:ln>
                          <a:noFill/>
                        </a:ln>
                        <a:solidFill>
                          <a:schemeClr val="tx1"/>
                        </a:solidFill>
                        <a:effectLst/>
                        <a:latin typeface="Arial" charset="0"/>
                      </a:endParaRPr>
                    </a:p>
                  </a:txBody>
                  <a:tcPr marT="137160" marB="1371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5600">
                <a:tc>
                  <a:txBody>
                    <a:bodyPr/>
                    <a:lstStyle>
                      <a:lvl1pPr>
                        <a:spcBef>
                          <a:spcPct val="20000"/>
                        </a:spcBef>
                        <a:buClr>
                          <a:schemeClr val="tx1"/>
                        </a:buClr>
                        <a:defRPr sz="2000">
                          <a:solidFill>
                            <a:schemeClr val="tx1"/>
                          </a:solidFill>
                          <a:latin typeface="Arial" charset="0"/>
                        </a:defRPr>
                      </a:lvl1pPr>
                      <a:lvl2pPr>
                        <a:spcBef>
                          <a:spcPct val="20000"/>
                        </a:spcBef>
                        <a:buClr>
                          <a:schemeClr val="tx1"/>
                        </a:buClr>
                        <a:defRPr sz="2000">
                          <a:solidFill>
                            <a:schemeClr val="tx1"/>
                          </a:solidFill>
                          <a:latin typeface="Arial" charset="0"/>
                        </a:defRPr>
                      </a:lvl2pPr>
                      <a:lvl3pPr>
                        <a:spcBef>
                          <a:spcPct val="20000"/>
                        </a:spcBef>
                        <a:buClr>
                          <a:schemeClr val="tx1"/>
                        </a:buClr>
                        <a:defRPr>
                          <a:solidFill>
                            <a:schemeClr val="tx1"/>
                          </a:solidFill>
                          <a:latin typeface="Arial"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altLang="en-US" sz="2000" b="0" i="0" u="none" strike="noStrike" cap="none" normalizeH="0" baseline="0">
                        <a:ln>
                          <a:noFill/>
                        </a:ln>
                        <a:solidFill>
                          <a:schemeClr val="tx1"/>
                        </a:solidFill>
                        <a:effectLst/>
                        <a:latin typeface="Arial" charset="0"/>
                      </a:endParaRPr>
                    </a:p>
                  </a:txBody>
                  <a:tcPr marT="137160" marB="1371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9719" name="Line 21">
            <a:extLst>
              <a:ext uri="{FF2B5EF4-FFF2-40B4-BE49-F238E27FC236}">
                <a16:creationId xmlns:a16="http://schemas.microsoft.com/office/drawing/2014/main" id="{3B31371B-ABD7-4CF9-AF77-5E8836B1D07C}"/>
              </a:ext>
            </a:extLst>
          </p:cNvPr>
          <p:cNvSpPr>
            <a:spLocks noChangeShapeType="1"/>
          </p:cNvSpPr>
          <p:nvPr/>
        </p:nvSpPr>
        <p:spPr bwMode="auto">
          <a:xfrm>
            <a:off x="4648200" y="4038600"/>
            <a:ext cx="1981200" cy="0"/>
          </a:xfrm>
          <a:prstGeom prst="line">
            <a:avLst/>
          </a:prstGeom>
          <a:noFill/>
          <a:ln w="38100">
            <a:solidFill>
              <a:srgbClr val="0000FF"/>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9720" name="Line 22">
            <a:extLst>
              <a:ext uri="{FF2B5EF4-FFF2-40B4-BE49-F238E27FC236}">
                <a16:creationId xmlns:a16="http://schemas.microsoft.com/office/drawing/2014/main" id="{17EAA7D0-E283-4D54-BB00-55944A5BE689}"/>
              </a:ext>
            </a:extLst>
          </p:cNvPr>
          <p:cNvSpPr>
            <a:spLocks noChangeShapeType="1"/>
          </p:cNvSpPr>
          <p:nvPr/>
        </p:nvSpPr>
        <p:spPr bwMode="auto">
          <a:xfrm>
            <a:off x="4648200" y="2895600"/>
            <a:ext cx="1295400" cy="0"/>
          </a:xfrm>
          <a:prstGeom prst="line">
            <a:avLst/>
          </a:prstGeom>
          <a:noFill/>
          <a:ln w="38100">
            <a:solidFill>
              <a:srgbClr val="0000FF"/>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9721" name="Line 23">
            <a:extLst>
              <a:ext uri="{FF2B5EF4-FFF2-40B4-BE49-F238E27FC236}">
                <a16:creationId xmlns:a16="http://schemas.microsoft.com/office/drawing/2014/main" id="{DBAA7092-E0C3-419A-9C75-31D4D0EE1081}"/>
              </a:ext>
            </a:extLst>
          </p:cNvPr>
          <p:cNvSpPr>
            <a:spLocks noChangeShapeType="1"/>
          </p:cNvSpPr>
          <p:nvPr/>
        </p:nvSpPr>
        <p:spPr bwMode="auto">
          <a:xfrm flipV="1">
            <a:off x="5943600" y="1371600"/>
            <a:ext cx="0" cy="1524000"/>
          </a:xfrm>
          <a:prstGeom prst="line">
            <a:avLst/>
          </a:prstGeom>
          <a:noFill/>
          <a:ln w="38100">
            <a:solidFill>
              <a:srgbClr val="0000FF"/>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9722" name="Line 24">
            <a:extLst>
              <a:ext uri="{FF2B5EF4-FFF2-40B4-BE49-F238E27FC236}">
                <a16:creationId xmlns:a16="http://schemas.microsoft.com/office/drawing/2014/main" id="{257ADE3F-11FD-4493-8D73-BC8B53FF7693}"/>
              </a:ext>
            </a:extLst>
          </p:cNvPr>
          <p:cNvSpPr>
            <a:spLocks noChangeShapeType="1"/>
          </p:cNvSpPr>
          <p:nvPr/>
        </p:nvSpPr>
        <p:spPr bwMode="auto">
          <a:xfrm>
            <a:off x="5943600" y="1371600"/>
            <a:ext cx="685800" cy="0"/>
          </a:xfrm>
          <a:prstGeom prst="line">
            <a:avLst/>
          </a:prstGeom>
          <a:noFill/>
          <a:ln w="38100">
            <a:solidFill>
              <a:srgbClr val="0000FF"/>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9723" name="Line 25">
            <a:extLst>
              <a:ext uri="{FF2B5EF4-FFF2-40B4-BE49-F238E27FC236}">
                <a16:creationId xmlns:a16="http://schemas.microsoft.com/office/drawing/2014/main" id="{9913CE68-37FD-481A-BBA1-E11D3D6A825C}"/>
              </a:ext>
            </a:extLst>
          </p:cNvPr>
          <p:cNvSpPr>
            <a:spLocks noChangeShapeType="1"/>
          </p:cNvSpPr>
          <p:nvPr/>
        </p:nvSpPr>
        <p:spPr bwMode="auto">
          <a:xfrm>
            <a:off x="1981200" y="4114800"/>
            <a:ext cx="1295400" cy="0"/>
          </a:xfrm>
          <a:prstGeom prst="line">
            <a:avLst/>
          </a:prstGeom>
          <a:noFill/>
          <a:ln w="5715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9724" name="Line 26">
            <a:extLst>
              <a:ext uri="{FF2B5EF4-FFF2-40B4-BE49-F238E27FC236}">
                <a16:creationId xmlns:a16="http://schemas.microsoft.com/office/drawing/2014/main" id="{EB79F0F5-3473-4BE2-A333-2CF17E4986B4}"/>
              </a:ext>
            </a:extLst>
          </p:cNvPr>
          <p:cNvSpPr>
            <a:spLocks noChangeShapeType="1"/>
          </p:cNvSpPr>
          <p:nvPr/>
        </p:nvSpPr>
        <p:spPr bwMode="auto">
          <a:xfrm>
            <a:off x="381000" y="5562600"/>
            <a:ext cx="8305800"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9725" name="Line 27">
            <a:extLst>
              <a:ext uri="{FF2B5EF4-FFF2-40B4-BE49-F238E27FC236}">
                <a16:creationId xmlns:a16="http://schemas.microsoft.com/office/drawing/2014/main" id="{641793B7-B6EC-45FA-BDCC-A9345DF48143}"/>
              </a:ext>
            </a:extLst>
          </p:cNvPr>
          <p:cNvSpPr>
            <a:spLocks noChangeShapeType="1"/>
          </p:cNvSpPr>
          <p:nvPr/>
        </p:nvSpPr>
        <p:spPr bwMode="auto">
          <a:xfrm flipV="1">
            <a:off x="381000" y="4419600"/>
            <a:ext cx="0" cy="1143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9726" name="Line 28">
            <a:extLst>
              <a:ext uri="{FF2B5EF4-FFF2-40B4-BE49-F238E27FC236}">
                <a16:creationId xmlns:a16="http://schemas.microsoft.com/office/drawing/2014/main" id="{1BA54DE7-7ABE-448D-9B29-A1079E6298E3}"/>
              </a:ext>
            </a:extLst>
          </p:cNvPr>
          <p:cNvSpPr>
            <a:spLocks noChangeShapeType="1"/>
          </p:cNvSpPr>
          <p:nvPr/>
        </p:nvSpPr>
        <p:spPr bwMode="auto">
          <a:xfrm flipV="1">
            <a:off x="8686800" y="4724400"/>
            <a:ext cx="0" cy="838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9727" name="Line 29">
            <a:extLst>
              <a:ext uri="{FF2B5EF4-FFF2-40B4-BE49-F238E27FC236}">
                <a16:creationId xmlns:a16="http://schemas.microsoft.com/office/drawing/2014/main" id="{ED7FB887-FDD1-461B-A8CA-3D2C2BD3649A}"/>
              </a:ext>
            </a:extLst>
          </p:cNvPr>
          <p:cNvSpPr>
            <a:spLocks noChangeShapeType="1"/>
          </p:cNvSpPr>
          <p:nvPr/>
        </p:nvSpPr>
        <p:spPr bwMode="auto">
          <a:xfrm>
            <a:off x="381000" y="4419600"/>
            <a:ext cx="304800" cy="0"/>
          </a:xfrm>
          <a:prstGeom prst="line">
            <a:avLst/>
          </a:prstGeom>
          <a:noFill/>
          <a:ln w="28575">
            <a:solidFill>
              <a:schemeClr val="tx1"/>
            </a:solidFill>
            <a:prstDash val="sysDot"/>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9728" name="Line 30">
            <a:extLst>
              <a:ext uri="{FF2B5EF4-FFF2-40B4-BE49-F238E27FC236}">
                <a16:creationId xmlns:a16="http://schemas.microsoft.com/office/drawing/2014/main" id="{800DAD52-7F07-4F18-94D3-FC6ECBE85EFB}"/>
              </a:ext>
            </a:extLst>
          </p:cNvPr>
          <p:cNvSpPr>
            <a:spLocks noChangeShapeType="1"/>
          </p:cNvSpPr>
          <p:nvPr/>
        </p:nvSpPr>
        <p:spPr bwMode="auto">
          <a:xfrm>
            <a:off x="7924800" y="4724400"/>
            <a:ext cx="762000" cy="0"/>
          </a:xfrm>
          <a:prstGeom prst="line">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9729" name="Rectangle 31">
            <a:extLst>
              <a:ext uri="{FF2B5EF4-FFF2-40B4-BE49-F238E27FC236}">
                <a16:creationId xmlns:a16="http://schemas.microsoft.com/office/drawing/2014/main" id="{8F281B34-3A67-46B5-BCB5-080E4DC7C800}"/>
              </a:ext>
            </a:extLst>
          </p:cNvPr>
          <p:cNvSpPr>
            <a:spLocks noChangeArrowheads="1"/>
          </p:cNvSpPr>
          <p:nvPr/>
        </p:nvSpPr>
        <p:spPr bwMode="auto">
          <a:xfrm>
            <a:off x="609600" y="2895600"/>
            <a:ext cx="1600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sz="1800"/>
              <a:t>Your program</a:t>
            </a:r>
          </a:p>
        </p:txBody>
      </p:sp>
      <p:sp>
        <p:nvSpPr>
          <p:cNvPr id="29730" name="Rectangle 32">
            <a:extLst>
              <a:ext uri="{FF2B5EF4-FFF2-40B4-BE49-F238E27FC236}">
                <a16:creationId xmlns:a16="http://schemas.microsoft.com/office/drawing/2014/main" id="{97010414-816B-468A-8721-8D7EE9C8BB8D}"/>
              </a:ext>
            </a:extLst>
          </p:cNvPr>
          <p:cNvSpPr>
            <a:spLocks noChangeArrowheads="1"/>
          </p:cNvSpPr>
          <p:nvPr/>
        </p:nvSpPr>
        <p:spPr bwMode="auto">
          <a:xfrm>
            <a:off x="6477000" y="762000"/>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sz="1800"/>
              <a:t>Interrupt handler</a:t>
            </a:r>
          </a:p>
        </p:txBody>
      </p:sp>
      <p:sp>
        <p:nvSpPr>
          <p:cNvPr id="29731" name="Line 33">
            <a:extLst>
              <a:ext uri="{FF2B5EF4-FFF2-40B4-BE49-F238E27FC236}">
                <a16:creationId xmlns:a16="http://schemas.microsoft.com/office/drawing/2014/main" id="{5C01D15F-F926-4441-B46B-8E58CF6AA12D}"/>
              </a:ext>
            </a:extLst>
          </p:cNvPr>
          <p:cNvSpPr>
            <a:spLocks noChangeShapeType="1"/>
          </p:cNvSpPr>
          <p:nvPr/>
        </p:nvSpPr>
        <p:spPr bwMode="auto">
          <a:xfrm flipV="1">
            <a:off x="3962400" y="1676400"/>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9732" name="Line 34">
            <a:extLst>
              <a:ext uri="{FF2B5EF4-FFF2-40B4-BE49-F238E27FC236}">
                <a16:creationId xmlns:a16="http://schemas.microsoft.com/office/drawing/2014/main" id="{EB2867C5-06C5-469B-A5D5-CF6799A9732E}"/>
              </a:ext>
            </a:extLst>
          </p:cNvPr>
          <p:cNvSpPr>
            <a:spLocks noChangeShapeType="1"/>
          </p:cNvSpPr>
          <p:nvPr/>
        </p:nvSpPr>
        <p:spPr bwMode="auto">
          <a:xfrm>
            <a:off x="3962400" y="4953000"/>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9733" name="Line 35">
            <a:extLst>
              <a:ext uri="{FF2B5EF4-FFF2-40B4-BE49-F238E27FC236}">
                <a16:creationId xmlns:a16="http://schemas.microsoft.com/office/drawing/2014/main" id="{396B5CFC-7CF2-4CAE-90F8-8DD3CCE188FC}"/>
              </a:ext>
            </a:extLst>
          </p:cNvPr>
          <p:cNvSpPr>
            <a:spLocks noChangeShapeType="1"/>
          </p:cNvSpPr>
          <p:nvPr/>
        </p:nvSpPr>
        <p:spPr bwMode="auto">
          <a:xfrm flipV="1">
            <a:off x="5257800" y="1676400"/>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9734" name="Line 36">
            <a:extLst>
              <a:ext uri="{FF2B5EF4-FFF2-40B4-BE49-F238E27FC236}">
                <a16:creationId xmlns:a16="http://schemas.microsoft.com/office/drawing/2014/main" id="{38CCA235-A95A-41A4-9041-AEBE02D6FDF4}"/>
              </a:ext>
            </a:extLst>
          </p:cNvPr>
          <p:cNvSpPr>
            <a:spLocks noChangeShapeType="1"/>
          </p:cNvSpPr>
          <p:nvPr/>
        </p:nvSpPr>
        <p:spPr bwMode="auto">
          <a:xfrm>
            <a:off x="5257800" y="4953000"/>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9735" name="Rectangle 37">
            <a:extLst>
              <a:ext uri="{FF2B5EF4-FFF2-40B4-BE49-F238E27FC236}">
                <a16:creationId xmlns:a16="http://schemas.microsoft.com/office/drawing/2014/main" id="{1747D126-D039-4482-A85A-A08E44CA0662}"/>
              </a:ext>
            </a:extLst>
          </p:cNvPr>
          <p:cNvSpPr>
            <a:spLocks noChangeArrowheads="1"/>
          </p:cNvSpPr>
          <p:nvPr/>
        </p:nvSpPr>
        <p:spPr bwMode="auto">
          <a:xfrm>
            <a:off x="7086600" y="34290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b="1"/>
              <a:t>DOS</a:t>
            </a:r>
          </a:p>
        </p:txBody>
      </p:sp>
      <p:sp>
        <p:nvSpPr>
          <p:cNvPr id="179238" name="Rectangle 38">
            <a:extLst>
              <a:ext uri="{FF2B5EF4-FFF2-40B4-BE49-F238E27FC236}">
                <a16:creationId xmlns:a16="http://schemas.microsoft.com/office/drawing/2014/main" id="{1EA7F6C0-B66C-4B58-877B-BF592BFD23A9}"/>
              </a:ext>
            </a:extLst>
          </p:cNvPr>
          <p:cNvSpPr>
            <a:spLocks noChangeArrowheads="1"/>
          </p:cNvSpPr>
          <p:nvPr/>
        </p:nvSpPr>
        <p:spPr bwMode="auto">
          <a:xfrm>
            <a:off x="3200400" y="3886200"/>
            <a:ext cx="838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defRPr sz="3200">
                <a:solidFill>
                  <a:schemeClr val="tx2"/>
                </a:solidFill>
                <a:effectLst>
                  <a:outerShdw blurRad="38100" dist="38100" dir="2700000" algn="tl">
                    <a:srgbClr val="C0C0C0"/>
                  </a:outerShdw>
                </a:effectLst>
                <a:latin typeface="Arial" charset="0"/>
              </a:defRPr>
            </a:lvl1pPr>
            <a:lvl2pPr algn="ctr">
              <a:defRPr sz="3200">
                <a:solidFill>
                  <a:schemeClr val="tx2"/>
                </a:solidFill>
                <a:effectLst>
                  <a:outerShdw blurRad="38100" dist="38100" dir="2700000" algn="tl">
                    <a:srgbClr val="C0C0C0"/>
                  </a:outerShdw>
                </a:effectLst>
                <a:latin typeface="Arial" charset="0"/>
              </a:defRPr>
            </a:lvl2pPr>
            <a:lvl3pPr algn="ctr">
              <a:defRPr sz="3200">
                <a:solidFill>
                  <a:schemeClr val="tx2"/>
                </a:solidFill>
                <a:effectLst>
                  <a:outerShdw blurRad="38100" dist="38100" dir="2700000" algn="tl">
                    <a:srgbClr val="C0C0C0"/>
                  </a:outerShdw>
                </a:effectLst>
                <a:latin typeface="Arial" charset="0"/>
              </a:defRPr>
            </a:lvl3pPr>
            <a:lvl4pPr algn="ctr">
              <a:defRPr sz="3200">
                <a:solidFill>
                  <a:schemeClr val="tx2"/>
                </a:solidFill>
                <a:effectLst>
                  <a:outerShdw blurRad="38100" dist="38100" dir="2700000" algn="tl">
                    <a:srgbClr val="C0C0C0"/>
                  </a:outerShdw>
                </a:effectLst>
                <a:latin typeface="Arial" charset="0"/>
              </a:defRPr>
            </a:lvl4pPr>
            <a:lvl5pPr algn="ctr">
              <a:defRPr sz="3200">
                <a:solidFill>
                  <a:schemeClr val="tx2"/>
                </a:solidFill>
                <a:effectLst>
                  <a:outerShdw blurRad="38100" dist="38100" dir="2700000" algn="tl">
                    <a:srgbClr val="C0C0C0"/>
                  </a:outerShdw>
                </a:effectLst>
                <a:latin typeface="Arial" charset="0"/>
              </a:defRPr>
            </a:lvl5pPr>
            <a:lvl6pPr marL="457200" algn="ctr" fontAlgn="base">
              <a:spcBef>
                <a:spcPct val="0"/>
              </a:spcBef>
              <a:spcAft>
                <a:spcPct val="0"/>
              </a:spcAft>
              <a:defRPr sz="3200">
                <a:solidFill>
                  <a:schemeClr val="tx2"/>
                </a:solidFill>
                <a:effectLst>
                  <a:outerShdw blurRad="38100" dist="38100" dir="2700000" algn="tl">
                    <a:srgbClr val="C0C0C0"/>
                  </a:outerShdw>
                </a:effectLst>
                <a:latin typeface="Arial" charset="0"/>
              </a:defRPr>
            </a:lvl6pPr>
            <a:lvl7pPr marL="914400" algn="ctr" fontAlgn="base">
              <a:spcBef>
                <a:spcPct val="0"/>
              </a:spcBef>
              <a:spcAft>
                <a:spcPct val="0"/>
              </a:spcAft>
              <a:defRPr sz="3200">
                <a:solidFill>
                  <a:schemeClr val="tx2"/>
                </a:solidFill>
                <a:effectLst>
                  <a:outerShdw blurRad="38100" dist="38100" dir="2700000" algn="tl">
                    <a:srgbClr val="C0C0C0"/>
                  </a:outerShdw>
                </a:effectLst>
                <a:latin typeface="Arial" charset="0"/>
              </a:defRPr>
            </a:lvl7pPr>
            <a:lvl8pPr marL="1371600" algn="ctr" fontAlgn="base">
              <a:spcBef>
                <a:spcPct val="0"/>
              </a:spcBef>
              <a:spcAft>
                <a:spcPct val="0"/>
              </a:spcAft>
              <a:defRPr sz="3200">
                <a:solidFill>
                  <a:schemeClr val="tx2"/>
                </a:solidFill>
                <a:effectLst>
                  <a:outerShdw blurRad="38100" dist="38100" dir="2700000" algn="tl">
                    <a:srgbClr val="C0C0C0"/>
                  </a:outerShdw>
                </a:effectLst>
                <a:latin typeface="Arial" charset="0"/>
              </a:defRPr>
            </a:lvl8pPr>
            <a:lvl9pPr marL="1828800" algn="ctr" fontAlgn="base">
              <a:spcBef>
                <a:spcPct val="0"/>
              </a:spcBef>
              <a:spcAft>
                <a:spcPct val="0"/>
              </a:spcAft>
              <a:defRPr sz="3200">
                <a:solidFill>
                  <a:schemeClr val="tx2"/>
                </a:solidFill>
                <a:effectLst>
                  <a:outerShdw blurRad="38100" dist="38100" dir="2700000" algn="tl">
                    <a:srgbClr val="C0C0C0"/>
                  </a:outerShdw>
                </a:effectLst>
                <a:latin typeface="Arial" charset="0"/>
              </a:defRPr>
            </a:lvl9pPr>
          </a:lstStyle>
          <a:p>
            <a:pPr>
              <a:defRPr/>
            </a:pPr>
            <a:r>
              <a:rPr lang="en-US" altLang="en-US" sz="2000">
                <a:solidFill>
                  <a:srgbClr val="FF0000"/>
                </a:solidFill>
              </a:rPr>
              <a:t> 21H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a:extLst>
              <a:ext uri="{FF2B5EF4-FFF2-40B4-BE49-F238E27FC236}">
                <a16:creationId xmlns:a16="http://schemas.microsoft.com/office/drawing/2014/main" id="{3B7EA08C-4EEB-4F88-9CE1-44CCAC6D9D18}"/>
              </a:ext>
            </a:extLst>
          </p:cNvPr>
          <p:cNvSpPr>
            <a:spLocks noGrp="1"/>
          </p:cNvSpPr>
          <p:nvPr>
            <p:ph type="ftr" sz="quarter" idx="10"/>
          </p:nvPr>
        </p:nvSpPr>
        <p:spPr>
          <a:noFill/>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200" dirty="0"/>
              <a:t>CSC 35 Intro to Architecture, Dr. Ghansah</a:t>
            </a:r>
          </a:p>
        </p:txBody>
      </p:sp>
      <p:sp>
        <p:nvSpPr>
          <p:cNvPr id="30723" name="Slide Number Placeholder 5">
            <a:extLst>
              <a:ext uri="{FF2B5EF4-FFF2-40B4-BE49-F238E27FC236}">
                <a16:creationId xmlns:a16="http://schemas.microsoft.com/office/drawing/2014/main" id="{B52F7B47-CC72-4231-A7C9-A4AFE2BF968D}"/>
              </a:ext>
            </a:extLst>
          </p:cNvPr>
          <p:cNvSpPr>
            <a:spLocks noGrp="1"/>
          </p:cNvSpPr>
          <p:nvPr>
            <p:ph type="sldNum" sz="quarter" idx="11"/>
          </p:nvPr>
        </p:nvSpPr>
        <p:spPr>
          <a:noFill/>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30F5BC3D-C419-477D-9093-5BED1469A69D}" type="slidenum">
              <a:rPr lang="en-US" altLang="en-US" sz="1600">
                <a:latin typeface="Times New Roman" panose="02020603050405020304" pitchFamily="18" charset="0"/>
              </a:rPr>
              <a:pPr eaLnBrk="1" hangingPunct="1"/>
              <a:t>17</a:t>
            </a:fld>
            <a:endParaRPr lang="en-US" altLang="en-US" sz="1600">
              <a:latin typeface="Times New Roman" panose="02020603050405020304" pitchFamily="18" charset="0"/>
            </a:endParaRPr>
          </a:p>
        </p:txBody>
      </p:sp>
      <p:sp>
        <p:nvSpPr>
          <p:cNvPr id="176130" name="Rectangle 2">
            <a:extLst>
              <a:ext uri="{FF2B5EF4-FFF2-40B4-BE49-F238E27FC236}">
                <a16:creationId xmlns:a16="http://schemas.microsoft.com/office/drawing/2014/main" id="{B186D3EB-7B77-419D-A8C0-690AD854CC6C}"/>
              </a:ext>
            </a:extLst>
          </p:cNvPr>
          <p:cNvSpPr>
            <a:spLocks noGrp="1" noChangeArrowheads="1"/>
          </p:cNvSpPr>
          <p:nvPr>
            <p:ph type="title"/>
          </p:nvPr>
        </p:nvSpPr>
        <p:spPr>
          <a:xfrm>
            <a:off x="457200" y="685800"/>
            <a:ext cx="1981200" cy="609600"/>
          </a:xfrm>
        </p:spPr>
        <p:txBody>
          <a:bodyPr/>
          <a:lstStyle/>
          <a:p>
            <a:pPr eaLnBrk="1" hangingPunct="1">
              <a:defRPr/>
            </a:pPr>
            <a:r>
              <a:rPr lang="en-US" altLang="en-US">
                <a:solidFill>
                  <a:srgbClr val="FF0000"/>
                </a:solidFill>
                <a:effectLst>
                  <a:outerShdw blurRad="38100" dist="38100" dir="2700000" algn="tl">
                    <a:srgbClr val="C0C0C0"/>
                  </a:outerShdw>
                </a:effectLst>
              </a:rPr>
              <a:t>Interrupt</a:t>
            </a:r>
          </a:p>
        </p:txBody>
      </p:sp>
      <p:sp>
        <p:nvSpPr>
          <p:cNvPr id="30725" name="Rectangle 3">
            <a:extLst>
              <a:ext uri="{FF2B5EF4-FFF2-40B4-BE49-F238E27FC236}">
                <a16:creationId xmlns:a16="http://schemas.microsoft.com/office/drawing/2014/main" id="{597D3FFB-1B0A-4CF3-9B85-720C5148B5AD}"/>
              </a:ext>
            </a:extLst>
          </p:cNvPr>
          <p:cNvSpPr>
            <a:spLocks noGrp="1" noChangeArrowheads="1"/>
          </p:cNvSpPr>
          <p:nvPr>
            <p:ph type="body" sz="half" idx="1"/>
          </p:nvPr>
        </p:nvSpPr>
        <p:spPr>
          <a:xfrm>
            <a:off x="3429000" y="1066800"/>
            <a:ext cx="2362200" cy="381000"/>
          </a:xfrm>
        </p:spPr>
        <p:txBody>
          <a:bodyPr/>
          <a:lstStyle/>
          <a:p>
            <a:pPr eaLnBrk="1" hangingPunct="1">
              <a:buFontTx/>
              <a:buNone/>
            </a:pPr>
            <a:r>
              <a:rPr lang="en-US" altLang="en-US" sz="1800"/>
              <a:t>Interrupt vector table</a:t>
            </a:r>
          </a:p>
        </p:txBody>
      </p:sp>
      <p:sp>
        <p:nvSpPr>
          <p:cNvPr id="30726" name="Text Box 4">
            <a:extLst>
              <a:ext uri="{FF2B5EF4-FFF2-40B4-BE49-F238E27FC236}">
                <a16:creationId xmlns:a16="http://schemas.microsoft.com/office/drawing/2014/main" id="{2B6A4694-D321-4B5A-ADF4-AC038C3D9199}"/>
              </a:ext>
            </a:extLst>
          </p:cNvPr>
          <p:cNvSpPr txBox="1">
            <a:spLocks noChangeArrowheads="1"/>
          </p:cNvSpPr>
          <p:nvPr/>
        </p:nvSpPr>
        <p:spPr bwMode="auto">
          <a:xfrm>
            <a:off x="762000" y="3568700"/>
            <a:ext cx="1371600" cy="15224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60000"/>
              </a:lnSpc>
              <a:spcBef>
                <a:spcPct val="50000"/>
              </a:spcBef>
            </a:pPr>
            <a:endParaRPr lang="en-US" altLang="en-US" sz="1800" b="1">
              <a:latin typeface="Courier" pitchFamily="49" charset="0"/>
            </a:endParaRPr>
          </a:p>
          <a:p>
            <a:pPr eaLnBrk="1" hangingPunct="1">
              <a:lnSpc>
                <a:spcPct val="60000"/>
              </a:lnSpc>
              <a:spcBef>
                <a:spcPct val="50000"/>
              </a:spcBef>
            </a:pPr>
            <a:r>
              <a:rPr lang="en-US" altLang="en-US" sz="1800" b="1">
                <a:latin typeface="Courier" pitchFamily="49" charset="0"/>
              </a:rPr>
              <a:t>mov ... 	</a:t>
            </a:r>
          </a:p>
          <a:p>
            <a:pPr eaLnBrk="1" hangingPunct="1">
              <a:lnSpc>
                <a:spcPct val="60000"/>
              </a:lnSpc>
              <a:spcBef>
                <a:spcPct val="50000"/>
              </a:spcBef>
            </a:pPr>
            <a:r>
              <a:rPr lang="en-US" altLang="en-US" sz="1800" b="1">
                <a:latin typeface="Courier" pitchFamily="49" charset="0"/>
              </a:rPr>
              <a:t>Add ...</a:t>
            </a:r>
          </a:p>
          <a:p>
            <a:pPr eaLnBrk="1" hangingPunct="1">
              <a:lnSpc>
                <a:spcPct val="60000"/>
              </a:lnSpc>
              <a:spcBef>
                <a:spcPct val="50000"/>
              </a:spcBef>
            </a:pPr>
            <a:r>
              <a:rPr lang="en-US" altLang="en-US" sz="1800" b="1">
                <a:latin typeface="Courier" pitchFamily="49" charset="0"/>
              </a:rPr>
              <a:t> 	</a:t>
            </a:r>
          </a:p>
        </p:txBody>
      </p:sp>
      <p:sp>
        <p:nvSpPr>
          <p:cNvPr id="30727" name="Text Box 5">
            <a:extLst>
              <a:ext uri="{FF2B5EF4-FFF2-40B4-BE49-F238E27FC236}">
                <a16:creationId xmlns:a16="http://schemas.microsoft.com/office/drawing/2014/main" id="{02F69F52-2D89-4777-94C3-4C7617F95923}"/>
              </a:ext>
            </a:extLst>
          </p:cNvPr>
          <p:cNvSpPr txBox="1">
            <a:spLocks noChangeArrowheads="1"/>
          </p:cNvSpPr>
          <p:nvPr/>
        </p:nvSpPr>
        <p:spPr bwMode="auto">
          <a:xfrm>
            <a:off x="6858000" y="3886200"/>
            <a:ext cx="13716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60000"/>
              </a:lnSpc>
              <a:spcBef>
                <a:spcPct val="50000"/>
              </a:spcBef>
            </a:pPr>
            <a:r>
              <a:rPr lang="en-US" altLang="en-US" sz="1800" b="1">
                <a:latin typeface="Courier" pitchFamily="49" charset="0"/>
              </a:rPr>
              <a:t>  .. 	</a:t>
            </a:r>
          </a:p>
          <a:p>
            <a:pPr eaLnBrk="1" hangingPunct="1">
              <a:lnSpc>
                <a:spcPct val="60000"/>
              </a:lnSpc>
              <a:spcBef>
                <a:spcPct val="50000"/>
              </a:spcBef>
            </a:pPr>
            <a:r>
              <a:rPr lang="en-US" altLang="en-US" sz="1800" b="1">
                <a:latin typeface="Courier" pitchFamily="49" charset="0"/>
              </a:rPr>
              <a:t>  .. 	</a:t>
            </a:r>
          </a:p>
          <a:p>
            <a:pPr eaLnBrk="1" hangingPunct="1">
              <a:lnSpc>
                <a:spcPct val="60000"/>
              </a:lnSpc>
              <a:spcBef>
                <a:spcPct val="50000"/>
              </a:spcBef>
            </a:pPr>
            <a:r>
              <a:rPr lang="en-US" altLang="en-US" sz="1800" b="1">
                <a:latin typeface="Courier" pitchFamily="49" charset="0"/>
              </a:rPr>
              <a:t>  iret 	</a:t>
            </a:r>
          </a:p>
        </p:txBody>
      </p:sp>
      <p:sp>
        <p:nvSpPr>
          <p:cNvPr id="30728" name="Text Box 6">
            <a:extLst>
              <a:ext uri="{FF2B5EF4-FFF2-40B4-BE49-F238E27FC236}">
                <a16:creationId xmlns:a16="http://schemas.microsoft.com/office/drawing/2014/main" id="{3E6327D8-06CF-4C56-8032-C874A6F8D4F9}"/>
              </a:ext>
            </a:extLst>
          </p:cNvPr>
          <p:cNvSpPr txBox="1">
            <a:spLocks noChangeArrowheads="1"/>
          </p:cNvSpPr>
          <p:nvPr/>
        </p:nvSpPr>
        <p:spPr bwMode="auto">
          <a:xfrm>
            <a:off x="6781800" y="1219200"/>
            <a:ext cx="13716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lnSpc>
                <a:spcPct val="60000"/>
              </a:lnSpc>
              <a:spcBef>
                <a:spcPct val="50000"/>
              </a:spcBef>
            </a:pPr>
            <a:r>
              <a:rPr lang="en-US" altLang="en-US" sz="1800" b="1">
                <a:latin typeface="Courier" pitchFamily="49" charset="0"/>
              </a:rPr>
              <a:t>  .. 	</a:t>
            </a:r>
          </a:p>
          <a:p>
            <a:pPr eaLnBrk="1" hangingPunct="1">
              <a:lnSpc>
                <a:spcPct val="60000"/>
              </a:lnSpc>
              <a:spcBef>
                <a:spcPct val="50000"/>
              </a:spcBef>
            </a:pPr>
            <a:r>
              <a:rPr lang="en-US" altLang="en-US" sz="1800" b="1">
                <a:latin typeface="Courier" pitchFamily="49" charset="0"/>
              </a:rPr>
              <a:t>  .. 	</a:t>
            </a:r>
          </a:p>
          <a:p>
            <a:pPr eaLnBrk="1" hangingPunct="1">
              <a:lnSpc>
                <a:spcPct val="60000"/>
              </a:lnSpc>
              <a:spcBef>
                <a:spcPct val="50000"/>
              </a:spcBef>
            </a:pPr>
            <a:r>
              <a:rPr lang="en-US" altLang="en-US" sz="1800" b="1">
                <a:latin typeface="Courier" pitchFamily="49" charset="0"/>
              </a:rPr>
              <a:t>  iret 	</a:t>
            </a:r>
          </a:p>
        </p:txBody>
      </p:sp>
      <p:graphicFrame>
        <p:nvGraphicFramePr>
          <p:cNvPr id="176135" name="Group 7">
            <a:extLst>
              <a:ext uri="{FF2B5EF4-FFF2-40B4-BE49-F238E27FC236}">
                <a16:creationId xmlns:a16="http://schemas.microsoft.com/office/drawing/2014/main" id="{0F7CF029-EBB2-4465-B30B-F0D581A97F84}"/>
              </a:ext>
            </a:extLst>
          </p:cNvPr>
          <p:cNvGraphicFramePr>
            <a:graphicFrameLocks noGrp="1"/>
          </p:cNvGraphicFramePr>
          <p:nvPr>
            <p:ph sz="half" idx="2"/>
          </p:nvPr>
        </p:nvGraphicFramePr>
        <p:xfrm>
          <a:off x="3962400" y="2057400"/>
          <a:ext cx="1295400" cy="2895600"/>
        </p:xfrm>
        <a:graphic>
          <a:graphicData uri="http://schemas.openxmlformats.org/drawingml/2006/table">
            <a:tbl>
              <a:tblPr/>
              <a:tblGrid>
                <a:gridCol w="1295400">
                  <a:extLst>
                    <a:ext uri="{9D8B030D-6E8A-4147-A177-3AD203B41FA5}">
                      <a16:colId xmlns:a16="http://schemas.microsoft.com/office/drawing/2014/main" val="20000"/>
                    </a:ext>
                  </a:extLst>
                </a:gridCol>
              </a:tblGrid>
              <a:tr h="304800">
                <a:tc>
                  <a:txBody>
                    <a:bodyPr/>
                    <a:lstStyle>
                      <a:lvl1pPr>
                        <a:spcBef>
                          <a:spcPct val="20000"/>
                        </a:spcBef>
                        <a:buClr>
                          <a:schemeClr val="tx1"/>
                        </a:buClr>
                        <a:defRPr sz="2000">
                          <a:solidFill>
                            <a:schemeClr val="tx1"/>
                          </a:solidFill>
                          <a:latin typeface="Arial" charset="0"/>
                        </a:defRPr>
                      </a:lvl1pPr>
                      <a:lvl2pPr>
                        <a:spcBef>
                          <a:spcPct val="20000"/>
                        </a:spcBef>
                        <a:buClr>
                          <a:schemeClr val="tx1"/>
                        </a:buClr>
                        <a:defRPr sz="2000">
                          <a:solidFill>
                            <a:schemeClr val="tx1"/>
                          </a:solidFill>
                          <a:latin typeface="Arial" charset="0"/>
                        </a:defRPr>
                      </a:lvl2pPr>
                      <a:lvl3pPr>
                        <a:spcBef>
                          <a:spcPct val="20000"/>
                        </a:spcBef>
                        <a:buClr>
                          <a:schemeClr val="tx1"/>
                        </a:buClr>
                        <a:defRPr>
                          <a:solidFill>
                            <a:schemeClr val="tx1"/>
                          </a:solidFill>
                          <a:latin typeface="Arial"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altLang="en-US" sz="2000" b="0" i="0" u="none" strike="noStrike" cap="none" normalizeH="0" baseline="0">
                        <a:ln>
                          <a:noFill/>
                        </a:ln>
                        <a:solidFill>
                          <a:schemeClr val="tx1"/>
                        </a:solidFill>
                        <a:effectLst/>
                        <a:latin typeface="Arial" charset="0"/>
                      </a:endParaRPr>
                    </a:p>
                  </a:txBody>
                  <a:tcPr marT="137160" marB="1371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488">
                <a:tc>
                  <a:txBody>
                    <a:bodyPr/>
                    <a:lstStyle>
                      <a:lvl1pPr>
                        <a:spcBef>
                          <a:spcPct val="20000"/>
                        </a:spcBef>
                        <a:buClr>
                          <a:schemeClr val="tx1"/>
                        </a:buClr>
                        <a:defRPr sz="2000">
                          <a:solidFill>
                            <a:schemeClr val="tx1"/>
                          </a:solidFill>
                          <a:latin typeface="Arial" charset="0"/>
                        </a:defRPr>
                      </a:lvl1pPr>
                      <a:lvl2pPr>
                        <a:spcBef>
                          <a:spcPct val="20000"/>
                        </a:spcBef>
                        <a:buClr>
                          <a:schemeClr val="tx1"/>
                        </a:buClr>
                        <a:defRPr sz="2000">
                          <a:solidFill>
                            <a:schemeClr val="tx1"/>
                          </a:solidFill>
                          <a:latin typeface="Arial" charset="0"/>
                        </a:defRPr>
                      </a:lvl2pPr>
                      <a:lvl3pPr>
                        <a:spcBef>
                          <a:spcPct val="20000"/>
                        </a:spcBef>
                        <a:buClr>
                          <a:schemeClr val="tx1"/>
                        </a:buClr>
                        <a:defRPr>
                          <a:solidFill>
                            <a:schemeClr val="tx1"/>
                          </a:solidFill>
                          <a:latin typeface="Arial"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altLang="en-US" sz="2000" b="0" i="0" u="none" strike="noStrike" cap="none" normalizeH="0" baseline="0">
                        <a:ln>
                          <a:noFill/>
                        </a:ln>
                        <a:solidFill>
                          <a:schemeClr val="tx1"/>
                        </a:solidFill>
                        <a:effectLst/>
                        <a:latin typeface="Arial" charset="0"/>
                      </a:endParaRPr>
                    </a:p>
                  </a:txBody>
                  <a:tcPr marT="137160" marB="1371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9900">
                <a:tc>
                  <a:txBody>
                    <a:bodyPr/>
                    <a:lstStyle>
                      <a:lvl1pPr>
                        <a:spcBef>
                          <a:spcPct val="20000"/>
                        </a:spcBef>
                        <a:buClr>
                          <a:schemeClr val="tx1"/>
                        </a:buClr>
                        <a:defRPr sz="2000">
                          <a:solidFill>
                            <a:schemeClr val="tx1"/>
                          </a:solidFill>
                          <a:latin typeface="Arial" charset="0"/>
                        </a:defRPr>
                      </a:lvl1pPr>
                      <a:lvl2pPr>
                        <a:spcBef>
                          <a:spcPct val="20000"/>
                        </a:spcBef>
                        <a:buClr>
                          <a:schemeClr val="tx1"/>
                        </a:buClr>
                        <a:defRPr sz="2000">
                          <a:solidFill>
                            <a:schemeClr val="tx1"/>
                          </a:solidFill>
                          <a:latin typeface="Arial" charset="0"/>
                        </a:defRPr>
                      </a:lvl2pPr>
                      <a:lvl3pPr>
                        <a:spcBef>
                          <a:spcPct val="20000"/>
                        </a:spcBef>
                        <a:buClr>
                          <a:schemeClr val="tx1"/>
                        </a:buClr>
                        <a:defRPr>
                          <a:solidFill>
                            <a:schemeClr val="tx1"/>
                          </a:solidFill>
                          <a:latin typeface="Arial"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altLang="en-US" sz="2000" b="0" i="0" u="none" strike="noStrike" cap="none" normalizeH="0" baseline="0">
                        <a:ln>
                          <a:noFill/>
                        </a:ln>
                        <a:solidFill>
                          <a:schemeClr val="tx1"/>
                        </a:solidFill>
                        <a:effectLst/>
                        <a:latin typeface="Arial" charset="0"/>
                      </a:endParaRPr>
                    </a:p>
                  </a:txBody>
                  <a:tcPr marT="137160" marB="1371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488">
                <a:tc>
                  <a:txBody>
                    <a:bodyPr/>
                    <a:lstStyle>
                      <a:lvl1pPr>
                        <a:spcBef>
                          <a:spcPct val="20000"/>
                        </a:spcBef>
                        <a:buClr>
                          <a:schemeClr val="tx1"/>
                        </a:buClr>
                        <a:defRPr sz="2000">
                          <a:solidFill>
                            <a:schemeClr val="tx1"/>
                          </a:solidFill>
                          <a:latin typeface="Arial" charset="0"/>
                        </a:defRPr>
                      </a:lvl1pPr>
                      <a:lvl2pPr>
                        <a:spcBef>
                          <a:spcPct val="20000"/>
                        </a:spcBef>
                        <a:buClr>
                          <a:schemeClr val="tx1"/>
                        </a:buClr>
                        <a:defRPr sz="2000">
                          <a:solidFill>
                            <a:schemeClr val="tx1"/>
                          </a:solidFill>
                          <a:latin typeface="Arial" charset="0"/>
                        </a:defRPr>
                      </a:lvl2pPr>
                      <a:lvl3pPr>
                        <a:spcBef>
                          <a:spcPct val="20000"/>
                        </a:spcBef>
                        <a:buClr>
                          <a:schemeClr val="tx1"/>
                        </a:buClr>
                        <a:defRPr>
                          <a:solidFill>
                            <a:schemeClr val="tx1"/>
                          </a:solidFill>
                          <a:latin typeface="Arial"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altLang="en-US" sz="2000" b="0" i="0" u="none" strike="noStrike" cap="none" normalizeH="0" baseline="0">
                        <a:ln>
                          <a:noFill/>
                        </a:ln>
                        <a:solidFill>
                          <a:schemeClr val="tx1"/>
                        </a:solidFill>
                        <a:effectLst/>
                        <a:latin typeface="Arial" charset="0"/>
                      </a:endParaRPr>
                    </a:p>
                  </a:txBody>
                  <a:tcPr marT="137160" marB="1371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5600">
                <a:tc>
                  <a:txBody>
                    <a:bodyPr/>
                    <a:lstStyle>
                      <a:lvl1pPr>
                        <a:spcBef>
                          <a:spcPct val="20000"/>
                        </a:spcBef>
                        <a:buClr>
                          <a:schemeClr val="tx1"/>
                        </a:buClr>
                        <a:defRPr sz="2000">
                          <a:solidFill>
                            <a:schemeClr val="tx1"/>
                          </a:solidFill>
                          <a:latin typeface="Arial" charset="0"/>
                        </a:defRPr>
                      </a:lvl1pPr>
                      <a:lvl2pPr>
                        <a:spcBef>
                          <a:spcPct val="20000"/>
                        </a:spcBef>
                        <a:buClr>
                          <a:schemeClr val="tx1"/>
                        </a:buClr>
                        <a:defRPr sz="2000">
                          <a:solidFill>
                            <a:schemeClr val="tx1"/>
                          </a:solidFill>
                          <a:latin typeface="Arial" charset="0"/>
                        </a:defRPr>
                      </a:lvl2pPr>
                      <a:lvl3pPr>
                        <a:spcBef>
                          <a:spcPct val="20000"/>
                        </a:spcBef>
                        <a:buClr>
                          <a:schemeClr val="tx1"/>
                        </a:buClr>
                        <a:defRPr>
                          <a:solidFill>
                            <a:schemeClr val="tx1"/>
                          </a:solidFill>
                          <a:latin typeface="Arial" charset="0"/>
                        </a:defRPr>
                      </a:lvl3pPr>
                      <a:lvl4pPr>
                        <a:spcBef>
                          <a:spcPct val="20000"/>
                        </a:spcBef>
                        <a:buClr>
                          <a:schemeClr val="tx1"/>
                        </a:buClr>
                        <a:defRPr>
                          <a:solidFill>
                            <a:schemeClr val="tx1"/>
                          </a:solidFill>
                          <a:latin typeface="Times New Roman" pitchFamily="18" charset="0"/>
                        </a:defRPr>
                      </a:lvl4pPr>
                      <a:lvl5pPr>
                        <a:spcBef>
                          <a:spcPct val="20000"/>
                        </a:spcBef>
                        <a:buClr>
                          <a:schemeClr val="accent1"/>
                        </a:buClr>
                        <a:defRPr>
                          <a:solidFill>
                            <a:schemeClr val="tx1"/>
                          </a:solidFill>
                          <a:latin typeface="Times New Roman" pitchFamily="18" charset="0"/>
                        </a:defRPr>
                      </a:lvl5pPr>
                      <a:lvl6pPr fontAlgn="base">
                        <a:spcBef>
                          <a:spcPct val="20000"/>
                        </a:spcBef>
                        <a:spcAft>
                          <a:spcPct val="0"/>
                        </a:spcAft>
                        <a:buClr>
                          <a:schemeClr val="accent1"/>
                        </a:buClr>
                        <a:defRPr>
                          <a:solidFill>
                            <a:schemeClr val="tx1"/>
                          </a:solidFill>
                          <a:latin typeface="Times New Roman" pitchFamily="18" charset="0"/>
                        </a:defRPr>
                      </a:lvl6pPr>
                      <a:lvl7pPr fontAlgn="base">
                        <a:spcBef>
                          <a:spcPct val="20000"/>
                        </a:spcBef>
                        <a:spcAft>
                          <a:spcPct val="0"/>
                        </a:spcAft>
                        <a:buClr>
                          <a:schemeClr val="accent1"/>
                        </a:buClr>
                        <a:defRPr>
                          <a:solidFill>
                            <a:schemeClr val="tx1"/>
                          </a:solidFill>
                          <a:latin typeface="Times New Roman" pitchFamily="18" charset="0"/>
                        </a:defRPr>
                      </a:lvl7pPr>
                      <a:lvl8pPr fontAlgn="base">
                        <a:spcBef>
                          <a:spcPct val="20000"/>
                        </a:spcBef>
                        <a:spcAft>
                          <a:spcPct val="0"/>
                        </a:spcAft>
                        <a:buClr>
                          <a:schemeClr val="accent1"/>
                        </a:buClr>
                        <a:defRPr>
                          <a:solidFill>
                            <a:schemeClr val="tx1"/>
                          </a:solidFill>
                          <a:latin typeface="Times New Roman" pitchFamily="18" charset="0"/>
                        </a:defRPr>
                      </a:lvl8pPr>
                      <a:lvl9pPr fontAlgn="base">
                        <a:spcBef>
                          <a:spcPct val="20000"/>
                        </a:spcBef>
                        <a:spcAft>
                          <a:spcPct val="0"/>
                        </a:spcAft>
                        <a:buClr>
                          <a:schemeClr val="accent1"/>
                        </a:buClr>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altLang="en-US" sz="2000" b="0" i="0" u="none" strike="noStrike" cap="none" normalizeH="0" baseline="0">
                        <a:ln>
                          <a:noFill/>
                        </a:ln>
                        <a:solidFill>
                          <a:schemeClr val="tx1"/>
                        </a:solidFill>
                        <a:effectLst/>
                        <a:latin typeface="Arial" charset="0"/>
                      </a:endParaRPr>
                    </a:p>
                  </a:txBody>
                  <a:tcPr marT="137160" marB="1371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0743" name="Line 21">
            <a:extLst>
              <a:ext uri="{FF2B5EF4-FFF2-40B4-BE49-F238E27FC236}">
                <a16:creationId xmlns:a16="http://schemas.microsoft.com/office/drawing/2014/main" id="{EAA31B32-C1AE-4D12-AFF0-CFD19D285E81}"/>
              </a:ext>
            </a:extLst>
          </p:cNvPr>
          <p:cNvSpPr>
            <a:spLocks noChangeShapeType="1"/>
          </p:cNvSpPr>
          <p:nvPr/>
        </p:nvSpPr>
        <p:spPr bwMode="auto">
          <a:xfrm>
            <a:off x="4648200" y="4038600"/>
            <a:ext cx="1981200" cy="0"/>
          </a:xfrm>
          <a:prstGeom prst="line">
            <a:avLst/>
          </a:prstGeom>
          <a:noFill/>
          <a:ln w="38100">
            <a:solidFill>
              <a:srgbClr val="0000FF"/>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30744" name="Line 22">
            <a:extLst>
              <a:ext uri="{FF2B5EF4-FFF2-40B4-BE49-F238E27FC236}">
                <a16:creationId xmlns:a16="http://schemas.microsoft.com/office/drawing/2014/main" id="{230A43AE-1643-43D6-90A7-EDC2380D2045}"/>
              </a:ext>
            </a:extLst>
          </p:cNvPr>
          <p:cNvSpPr>
            <a:spLocks noChangeShapeType="1"/>
          </p:cNvSpPr>
          <p:nvPr/>
        </p:nvSpPr>
        <p:spPr bwMode="auto">
          <a:xfrm>
            <a:off x="4648200" y="2895600"/>
            <a:ext cx="1295400" cy="0"/>
          </a:xfrm>
          <a:prstGeom prst="line">
            <a:avLst/>
          </a:prstGeom>
          <a:noFill/>
          <a:ln w="38100">
            <a:solidFill>
              <a:srgbClr val="0000FF"/>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30745" name="Line 23">
            <a:extLst>
              <a:ext uri="{FF2B5EF4-FFF2-40B4-BE49-F238E27FC236}">
                <a16:creationId xmlns:a16="http://schemas.microsoft.com/office/drawing/2014/main" id="{7D16EA58-D4C1-49CE-BE30-3996574395B5}"/>
              </a:ext>
            </a:extLst>
          </p:cNvPr>
          <p:cNvSpPr>
            <a:spLocks noChangeShapeType="1"/>
          </p:cNvSpPr>
          <p:nvPr/>
        </p:nvSpPr>
        <p:spPr bwMode="auto">
          <a:xfrm flipV="1">
            <a:off x="5943600" y="1371600"/>
            <a:ext cx="0" cy="1524000"/>
          </a:xfrm>
          <a:prstGeom prst="line">
            <a:avLst/>
          </a:prstGeom>
          <a:noFill/>
          <a:ln w="38100">
            <a:solidFill>
              <a:srgbClr val="0000FF"/>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30746" name="Line 24">
            <a:extLst>
              <a:ext uri="{FF2B5EF4-FFF2-40B4-BE49-F238E27FC236}">
                <a16:creationId xmlns:a16="http://schemas.microsoft.com/office/drawing/2014/main" id="{5410CC1C-49D9-4937-8453-421AB5A5AC58}"/>
              </a:ext>
            </a:extLst>
          </p:cNvPr>
          <p:cNvSpPr>
            <a:spLocks noChangeShapeType="1"/>
          </p:cNvSpPr>
          <p:nvPr/>
        </p:nvSpPr>
        <p:spPr bwMode="auto">
          <a:xfrm>
            <a:off x="5943600" y="1371600"/>
            <a:ext cx="685800" cy="0"/>
          </a:xfrm>
          <a:prstGeom prst="line">
            <a:avLst/>
          </a:prstGeom>
          <a:noFill/>
          <a:ln w="38100">
            <a:solidFill>
              <a:srgbClr val="0000FF"/>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30747" name="Line 25">
            <a:extLst>
              <a:ext uri="{FF2B5EF4-FFF2-40B4-BE49-F238E27FC236}">
                <a16:creationId xmlns:a16="http://schemas.microsoft.com/office/drawing/2014/main" id="{52DB7100-EA50-4CA2-B5A6-FE5AF113A896}"/>
              </a:ext>
            </a:extLst>
          </p:cNvPr>
          <p:cNvSpPr>
            <a:spLocks noChangeShapeType="1"/>
          </p:cNvSpPr>
          <p:nvPr/>
        </p:nvSpPr>
        <p:spPr bwMode="auto">
          <a:xfrm>
            <a:off x="2971800" y="1066800"/>
            <a:ext cx="0" cy="2971800"/>
          </a:xfrm>
          <a:prstGeom prst="line">
            <a:avLst/>
          </a:prstGeom>
          <a:noFill/>
          <a:ln w="5715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30748" name="Line 26">
            <a:extLst>
              <a:ext uri="{FF2B5EF4-FFF2-40B4-BE49-F238E27FC236}">
                <a16:creationId xmlns:a16="http://schemas.microsoft.com/office/drawing/2014/main" id="{5A3655F5-98AA-4EB5-A2D8-2A95E5760A27}"/>
              </a:ext>
            </a:extLst>
          </p:cNvPr>
          <p:cNvSpPr>
            <a:spLocks noChangeShapeType="1"/>
          </p:cNvSpPr>
          <p:nvPr/>
        </p:nvSpPr>
        <p:spPr bwMode="auto">
          <a:xfrm>
            <a:off x="2971800" y="4038600"/>
            <a:ext cx="838200" cy="0"/>
          </a:xfrm>
          <a:prstGeom prst="line">
            <a:avLst/>
          </a:prstGeom>
          <a:noFill/>
          <a:ln w="5715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30749" name="Line 27">
            <a:extLst>
              <a:ext uri="{FF2B5EF4-FFF2-40B4-BE49-F238E27FC236}">
                <a16:creationId xmlns:a16="http://schemas.microsoft.com/office/drawing/2014/main" id="{17F97566-8315-4288-8F2E-B111B1684E7C}"/>
              </a:ext>
            </a:extLst>
          </p:cNvPr>
          <p:cNvSpPr>
            <a:spLocks noChangeShapeType="1"/>
          </p:cNvSpPr>
          <p:nvPr/>
        </p:nvSpPr>
        <p:spPr bwMode="auto">
          <a:xfrm>
            <a:off x="381000" y="5562600"/>
            <a:ext cx="8305800"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30750" name="Line 28">
            <a:extLst>
              <a:ext uri="{FF2B5EF4-FFF2-40B4-BE49-F238E27FC236}">
                <a16:creationId xmlns:a16="http://schemas.microsoft.com/office/drawing/2014/main" id="{4ACF5E88-0225-435C-9685-6420FBFE129A}"/>
              </a:ext>
            </a:extLst>
          </p:cNvPr>
          <p:cNvSpPr>
            <a:spLocks noChangeShapeType="1"/>
          </p:cNvSpPr>
          <p:nvPr/>
        </p:nvSpPr>
        <p:spPr bwMode="auto">
          <a:xfrm flipV="1">
            <a:off x="381000" y="4572000"/>
            <a:ext cx="0" cy="9906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30751" name="Line 29">
            <a:extLst>
              <a:ext uri="{FF2B5EF4-FFF2-40B4-BE49-F238E27FC236}">
                <a16:creationId xmlns:a16="http://schemas.microsoft.com/office/drawing/2014/main" id="{AD00F625-26C4-48F5-8C6C-35D0B4DEF5B2}"/>
              </a:ext>
            </a:extLst>
          </p:cNvPr>
          <p:cNvSpPr>
            <a:spLocks noChangeShapeType="1"/>
          </p:cNvSpPr>
          <p:nvPr/>
        </p:nvSpPr>
        <p:spPr bwMode="auto">
          <a:xfrm flipV="1">
            <a:off x="8686800" y="4724400"/>
            <a:ext cx="0" cy="8382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30752" name="Line 30">
            <a:extLst>
              <a:ext uri="{FF2B5EF4-FFF2-40B4-BE49-F238E27FC236}">
                <a16:creationId xmlns:a16="http://schemas.microsoft.com/office/drawing/2014/main" id="{1C8D1CDB-ACFF-4626-87A5-64C396CAACAB}"/>
              </a:ext>
            </a:extLst>
          </p:cNvPr>
          <p:cNvSpPr>
            <a:spLocks noChangeShapeType="1"/>
          </p:cNvSpPr>
          <p:nvPr/>
        </p:nvSpPr>
        <p:spPr bwMode="auto">
          <a:xfrm>
            <a:off x="381000" y="4572000"/>
            <a:ext cx="304800" cy="0"/>
          </a:xfrm>
          <a:prstGeom prst="line">
            <a:avLst/>
          </a:prstGeom>
          <a:noFill/>
          <a:ln w="28575">
            <a:solidFill>
              <a:schemeClr val="tx1"/>
            </a:solidFill>
            <a:prstDash val="sysDot"/>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30753" name="Line 31">
            <a:extLst>
              <a:ext uri="{FF2B5EF4-FFF2-40B4-BE49-F238E27FC236}">
                <a16:creationId xmlns:a16="http://schemas.microsoft.com/office/drawing/2014/main" id="{9FC4324C-A970-42D6-BF94-F08BD6575F33}"/>
              </a:ext>
            </a:extLst>
          </p:cNvPr>
          <p:cNvSpPr>
            <a:spLocks noChangeShapeType="1"/>
          </p:cNvSpPr>
          <p:nvPr/>
        </p:nvSpPr>
        <p:spPr bwMode="auto">
          <a:xfrm>
            <a:off x="7924800" y="4724400"/>
            <a:ext cx="762000" cy="0"/>
          </a:xfrm>
          <a:prstGeom prst="line">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30754" name="Rectangle 32">
            <a:extLst>
              <a:ext uri="{FF2B5EF4-FFF2-40B4-BE49-F238E27FC236}">
                <a16:creationId xmlns:a16="http://schemas.microsoft.com/office/drawing/2014/main" id="{88643994-3F86-4B7E-8E64-AADEB99DDE90}"/>
              </a:ext>
            </a:extLst>
          </p:cNvPr>
          <p:cNvSpPr>
            <a:spLocks noChangeArrowheads="1"/>
          </p:cNvSpPr>
          <p:nvPr/>
        </p:nvSpPr>
        <p:spPr bwMode="auto">
          <a:xfrm>
            <a:off x="609600" y="3048000"/>
            <a:ext cx="1600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sz="1800"/>
              <a:t>Your program</a:t>
            </a:r>
          </a:p>
        </p:txBody>
      </p:sp>
      <p:sp>
        <p:nvSpPr>
          <p:cNvPr id="30755" name="Rectangle 33">
            <a:extLst>
              <a:ext uri="{FF2B5EF4-FFF2-40B4-BE49-F238E27FC236}">
                <a16:creationId xmlns:a16="http://schemas.microsoft.com/office/drawing/2014/main" id="{52EE0395-277D-45D7-A3B1-657FEE8731EF}"/>
              </a:ext>
            </a:extLst>
          </p:cNvPr>
          <p:cNvSpPr>
            <a:spLocks noChangeArrowheads="1"/>
          </p:cNvSpPr>
          <p:nvPr/>
        </p:nvSpPr>
        <p:spPr bwMode="auto">
          <a:xfrm>
            <a:off x="6477000" y="762000"/>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sz="1800"/>
              <a:t>Interrupt handler</a:t>
            </a:r>
          </a:p>
        </p:txBody>
      </p:sp>
      <p:sp>
        <p:nvSpPr>
          <p:cNvPr id="30756" name="Line 34">
            <a:extLst>
              <a:ext uri="{FF2B5EF4-FFF2-40B4-BE49-F238E27FC236}">
                <a16:creationId xmlns:a16="http://schemas.microsoft.com/office/drawing/2014/main" id="{E04C8A90-34FA-4DEF-93F4-B40E07C11702}"/>
              </a:ext>
            </a:extLst>
          </p:cNvPr>
          <p:cNvSpPr>
            <a:spLocks noChangeShapeType="1"/>
          </p:cNvSpPr>
          <p:nvPr/>
        </p:nvSpPr>
        <p:spPr bwMode="auto">
          <a:xfrm flipV="1">
            <a:off x="3962400" y="1676400"/>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30757" name="Line 35">
            <a:extLst>
              <a:ext uri="{FF2B5EF4-FFF2-40B4-BE49-F238E27FC236}">
                <a16:creationId xmlns:a16="http://schemas.microsoft.com/office/drawing/2014/main" id="{3442A147-87A2-4198-AA7E-E54EF0CFD68E}"/>
              </a:ext>
            </a:extLst>
          </p:cNvPr>
          <p:cNvSpPr>
            <a:spLocks noChangeShapeType="1"/>
          </p:cNvSpPr>
          <p:nvPr/>
        </p:nvSpPr>
        <p:spPr bwMode="auto">
          <a:xfrm>
            <a:off x="3962400" y="4953000"/>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30758" name="Line 36">
            <a:extLst>
              <a:ext uri="{FF2B5EF4-FFF2-40B4-BE49-F238E27FC236}">
                <a16:creationId xmlns:a16="http://schemas.microsoft.com/office/drawing/2014/main" id="{675D192C-5A44-4E0D-AD36-594223730E8B}"/>
              </a:ext>
            </a:extLst>
          </p:cNvPr>
          <p:cNvSpPr>
            <a:spLocks noChangeShapeType="1"/>
          </p:cNvSpPr>
          <p:nvPr/>
        </p:nvSpPr>
        <p:spPr bwMode="auto">
          <a:xfrm flipV="1">
            <a:off x="5257800" y="1676400"/>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30759" name="Line 37">
            <a:extLst>
              <a:ext uri="{FF2B5EF4-FFF2-40B4-BE49-F238E27FC236}">
                <a16:creationId xmlns:a16="http://schemas.microsoft.com/office/drawing/2014/main" id="{66FFE648-76E9-4B58-8934-F6DAE4308897}"/>
              </a:ext>
            </a:extLst>
          </p:cNvPr>
          <p:cNvSpPr>
            <a:spLocks noChangeShapeType="1"/>
          </p:cNvSpPr>
          <p:nvPr/>
        </p:nvSpPr>
        <p:spPr bwMode="auto">
          <a:xfrm>
            <a:off x="5257800" y="4953000"/>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30760" name="Rectangle 38">
            <a:extLst>
              <a:ext uri="{FF2B5EF4-FFF2-40B4-BE49-F238E27FC236}">
                <a16:creationId xmlns:a16="http://schemas.microsoft.com/office/drawing/2014/main" id="{C2CFCCED-8D2E-4F36-87B2-577F183618EA}"/>
              </a:ext>
            </a:extLst>
          </p:cNvPr>
          <p:cNvSpPr>
            <a:spLocks noChangeArrowheads="1"/>
          </p:cNvSpPr>
          <p:nvPr/>
        </p:nvSpPr>
        <p:spPr bwMode="auto">
          <a:xfrm>
            <a:off x="6629400" y="3505200"/>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sz="1800"/>
              <a:t>Interrupt handler</a:t>
            </a:r>
          </a:p>
        </p:txBody>
      </p:sp>
      <p:sp>
        <p:nvSpPr>
          <p:cNvPr id="30761" name="Line 40">
            <a:extLst>
              <a:ext uri="{FF2B5EF4-FFF2-40B4-BE49-F238E27FC236}">
                <a16:creationId xmlns:a16="http://schemas.microsoft.com/office/drawing/2014/main" id="{01E2D673-9CAA-4E53-A710-E63F7E39F7EB}"/>
              </a:ext>
            </a:extLst>
          </p:cNvPr>
          <p:cNvSpPr>
            <a:spLocks noChangeShapeType="1"/>
          </p:cNvSpPr>
          <p:nvPr/>
        </p:nvSpPr>
        <p:spPr bwMode="auto">
          <a:xfrm>
            <a:off x="2362200" y="1066800"/>
            <a:ext cx="685800" cy="0"/>
          </a:xfrm>
          <a:prstGeom prst="line">
            <a:avLst/>
          </a:prstGeom>
          <a:noFill/>
          <a:ln w="5715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a:extLst>
              <a:ext uri="{FF2B5EF4-FFF2-40B4-BE49-F238E27FC236}">
                <a16:creationId xmlns:a16="http://schemas.microsoft.com/office/drawing/2014/main" id="{83B134C4-14BF-48CD-A6BB-7AF5470126A9}"/>
              </a:ext>
            </a:extLst>
          </p:cNvPr>
          <p:cNvSpPr>
            <a:spLocks noGrp="1"/>
          </p:cNvSpPr>
          <p:nvPr>
            <p:ph type="ftr" sz="quarter" idx="10"/>
          </p:nvPr>
        </p:nvSpPr>
        <p:spPr>
          <a:noFill/>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200" dirty="0"/>
              <a:t>CSC 35 Intro to Architecture, Dr. Ghansah</a:t>
            </a:r>
          </a:p>
        </p:txBody>
      </p:sp>
      <p:sp>
        <p:nvSpPr>
          <p:cNvPr id="27651" name="Slide Number Placeholder 4">
            <a:extLst>
              <a:ext uri="{FF2B5EF4-FFF2-40B4-BE49-F238E27FC236}">
                <a16:creationId xmlns:a16="http://schemas.microsoft.com/office/drawing/2014/main" id="{64D7AD30-CE09-43EA-B3F1-B6B6F683F7B1}"/>
              </a:ext>
            </a:extLst>
          </p:cNvPr>
          <p:cNvSpPr>
            <a:spLocks noGrp="1"/>
          </p:cNvSpPr>
          <p:nvPr>
            <p:ph type="sldNum" sz="quarter" idx="11"/>
          </p:nvPr>
        </p:nvSpPr>
        <p:spPr>
          <a:noFill/>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DB429CD1-1D91-427E-86E5-D8ACB3EF57AF}" type="slidenum">
              <a:rPr lang="en-US" altLang="en-US" sz="1600">
                <a:latin typeface="Times New Roman" panose="02020603050405020304" pitchFamily="18" charset="0"/>
              </a:rPr>
              <a:pPr eaLnBrk="1" hangingPunct="1"/>
              <a:t>18</a:t>
            </a:fld>
            <a:endParaRPr lang="en-US" altLang="en-US" sz="1600">
              <a:latin typeface="Times New Roman" panose="02020603050405020304" pitchFamily="18" charset="0"/>
            </a:endParaRPr>
          </a:p>
        </p:txBody>
      </p:sp>
      <p:sp>
        <p:nvSpPr>
          <p:cNvPr id="162818" name="Rectangle 2">
            <a:extLst>
              <a:ext uri="{FF2B5EF4-FFF2-40B4-BE49-F238E27FC236}">
                <a16:creationId xmlns:a16="http://schemas.microsoft.com/office/drawing/2014/main" id="{4BBB1B5C-9778-45FD-A610-557FE927F776}"/>
              </a:ext>
            </a:extLst>
          </p:cNvPr>
          <p:cNvSpPr>
            <a:spLocks noGrp="1" noChangeArrowheads="1"/>
          </p:cNvSpPr>
          <p:nvPr>
            <p:ph type="title"/>
          </p:nvPr>
        </p:nvSpPr>
        <p:spPr/>
        <p:txBody>
          <a:bodyPr/>
          <a:lstStyle/>
          <a:p>
            <a:pPr eaLnBrk="1" hangingPunct="1">
              <a:defRPr/>
            </a:pPr>
            <a:r>
              <a:rPr lang="en-US" altLang="en-US">
                <a:effectLst>
                  <a:outerShdw blurRad="38100" dist="38100" dir="2700000" algn="tl">
                    <a:srgbClr val="C0C0C0"/>
                  </a:outerShdw>
                </a:effectLst>
              </a:rPr>
              <a:t>Hardware interrupt</a:t>
            </a:r>
          </a:p>
        </p:txBody>
      </p:sp>
      <p:sp>
        <p:nvSpPr>
          <p:cNvPr id="27653" name="Rectangle 3">
            <a:extLst>
              <a:ext uri="{FF2B5EF4-FFF2-40B4-BE49-F238E27FC236}">
                <a16:creationId xmlns:a16="http://schemas.microsoft.com/office/drawing/2014/main" id="{3207088E-9D05-4851-B8C3-63E97E8CB358}"/>
              </a:ext>
            </a:extLst>
          </p:cNvPr>
          <p:cNvSpPr>
            <a:spLocks noGrp="1" noChangeArrowheads="1"/>
          </p:cNvSpPr>
          <p:nvPr>
            <p:ph type="body" idx="1"/>
          </p:nvPr>
        </p:nvSpPr>
        <p:spPr>
          <a:xfrm>
            <a:off x="2743200" y="1295400"/>
            <a:ext cx="1219200" cy="533400"/>
          </a:xfrm>
        </p:spPr>
        <p:txBody>
          <a:bodyPr/>
          <a:lstStyle/>
          <a:p>
            <a:pPr eaLnBrk="1" hangingPunct="1">
              <a:lnSpc>
                <a:spcPct val="80000"/>
              </a:lnSpc>
              <a:buFontTx/>
              <a:buNone/>
              <a:tabLst>
                <a:tab pos="1027113" algn="l"/>
              </a:tabLst>
            </a:pPr>
            <a:r>
              <a:rPr lang="en-US" altLang="en-US" sz="1600" b="1">
                <a:solidFill>
                  <a:srgbClr val="FF0000"/>
                </a:solidFill>
              </a:rPr>
              <a:t>Keyboard </a:t>
            </a:r>
          </a:p>
          <a:p>
            <a:pPr eaLnBrk="1" hangingPunct="1">
              <a:lnSpc>
                <a:spcPct val="80000"/>
              </a:lnSpc>
              <a:buFontTx/>
              <a:buNone/>
              <a:tabLst>
                <a:tab pos="1027113" algn="l"/>
              </a:tabLst>
            </a:pPr>
            <a:r>
              <a:rPr lang="en-US" altLang="en-US" sz="1600" b="1">
                <a:solidFill>
                  <a:srgbClr val="FF0000"/>
                </a:solidFill>
              </a:rPr>
              <a:t>interrupt</a:t>
            </a:r>
          </a:p>
        </p:txBody>
      </p:sp>
      <p:pic>
        <p:nvPicPr>
          <p:cNvPr id="27654" name="Picture 5" descr="hard interrupt">
            <a:extLst>
              <a:ext uri="{FF2B5EF4-FFF2-40B4-BE49-F238E27FC236}">
                <a16:creationId xmlns:a16="http://schemas.microsoft.com/office/drawing/2014/main" id="{92A001AF-F06A-4A45-971D-DD7C558F53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33600"/>
            <a:ext cx="777240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Line 7">
            <a:extLst>
              <a:ext uri="{FF2B5EF4-FFF2-40B4-BE49-F238E27FC236}">
                <a16:creationId xmlns:a16="http://schemas.microsoft.com/office/drawing/2014/main" id="{14AE68AE-2419-417A-B874-E0811096E800}"/>
              </a:ext>
            </a:extLst>
          </p:cNvPr>
          <p:cNvSpPr>
            <a:spLocks noChangeShapeType="1"/>
          </p:cNvSpPr>
          <p:nvPr/>
        </p:nvSpPr>
        <p:spPr bwMode="auto">
          <a:xfrm flipV="1">
            <a:off x="3276600" y="1828800"/>
            <a:ext cx="0" cy="1371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27656" name="Rectangle 8">
            <a:extLst>
              <a:ext uri="{FF2B5EF4-FFF2-40B4-BE49-F238E27FC236}">
                <a16:creationId xmlns:a16="http://schemas.microsoft.com/office/drawing/2014/main" id="{2CB41427-EC7C-432A-9D30-E8B90FE220E3}"/>
              </a:ext>
            </a:extLst>
          </p:cNvPr>
          <p:cNvSpPr>
            <a:spLocks noChangeArrowheads="1"/>
          </p:cNvSpPr>
          <p:nvPr/>
        </p:nvSpPr>
        <p:spPr bwMode="auto">
          <a:xfrm>
            <a:off x="1295400" y="2362200"/>
            <a:ext cx="1752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tabLst>
                <a:tab pos="1027113" algn="l"/>
              </a:tabLst>
              <a:defRPr sz="2400">
                <a:solidFill>
                  <a:schemeClr val="tx1"/>
                </a:solidFill>
                <a:latin typeface="Arial" panose="020B0604020202020204" pitchFamily="34" charset="0"/>
              </a:defRPr>
            </a:lvl1pPr>
            <a:lvl2pPr marL="1371600" indent="-285750" eaLnBrk="0" hangingPunct="0">
              <a:spcBef>
                <a:spcPct val="20000"/>
              </a:spcBef>
              <a:buClr>
                <a:schemeClr val="tx1"/>
              </a:buClr>
              <a:buChar char="•"/>
              <a:tabLst>
                <a:tab pos="1027113" algn="l"/>
              </a:tabLst>
              <a:defRPr sz="2200">
                <a:solidFill>
                  <a:schemeClr val="tx1"/>
                </a:solidFill>
                <a:latin typeface="Arial" panose="020B0604020202020204" pitchFamily="34" charset="0"/>
              </a:defRPr>
            </a:lvl2pPr>
            <a:lvl3pPr marL="1714500" indent="-228600" eaLnBrk="0" hangingPunct="0">
              <a:spcBef>
                <a:spcPct val="20000"/>
              </a:spcBef>
              <a:buClr>
                <a:schemeClr val="tx1"/>
              </a:buClr>
              <a:buChar char="•"/>
              <a:tabLst>
                <a:tab pos="1027113" algn="l"/>
              </a:tabLst>
              <a:defRPr sz="2000">
                <a:solidFill>
                  <a:schemeClr val="tx1"/>
                </a:solidFill>
                <a:latin typeface="Arial" panose="020B0604020202020204" pitchFamily="34" charset="0"/>
              </a:defRPr>
            </a:lvl3pPr>
            <a:lvl4pPr marL="2057400" indent="-228600" eaLnBrk="0" hangingPunct="0">
              <a:spcBef>
                <a:spcPct val="20000"/>
              </a:spcBef>
              <a:buClr>
                <a:schemeClr val="tx1"/>
              </a:buClr>
              <a:buChar char="–"/>
              <a:tabLst>
                <a:tab pos="1027113" algn="l"/>
              </a:tabLst>
              <a:defRPr sz="2000">
                <a:solidFill>
                  <a:schemeClr val="tx1"/>
                </a:solidFill>
                <a:latin typeface="Times New Roman" panose="02020603050405020304" pitchFamily="18" charset="0"/>
              </a:defRPr>
            </a:lvl4pPr>
            <a:lvl5pPr marL="2400300" indent="-228600" eaLnBrk="0" hangingPunct="0">
              <a:spcBef>
                <a:spcPct val="20000"/>
              </a:spcBef>
              <a:buClr>
                <a:schemeClr val="accent1"/>
              </a:buClr>
              <a:buChar char="•"/>
              <a:tabLst>
                <a:tab pos="1027113" algn="l"/>
              </a:tabLst>
              <a:defRPr sz="2000">
                <a:solidFill>
                  <a:schemeClr val="tx1"/>
                </a:solidFill>
                <a:latin typeface="Times New Roman" panose="02020603050405020304" pitchFamily="18" charset="0"/>
              </a:defRPr>
            </a:lvl5pPr>
            <a:lvl6pPr marL="2857500" indent="-228600" eaLnBrk="0" fontAlgn="base" hangingPunct="0">
              <a:spcBef>
                <a:spcPct val="20000"/>
              </a:spcBef>
              <a:spcAft>
                <a:spcPct val="0"/>
              </a:spcAft>
              <a:buClr>
                <a:schemeClr val="accent1"/>
              </a:buClr>
              <a:buChar char="•"/>
              <a:tabLst>
                <a:tab pos="1027113" algn="l"/>
              </a:tabLst>
              <a:defRPr sz="2000">
                <a:solidFill>
                  <a:schemeClr val="tx1"/>
                </a:solidFill>
                <a:latin typeface="Times New Roman" panose="02020603050405020304" pitchFamily="18" charset="0"/>
              </a:defRPr>
            </a:lvl6pPr>
            <a:lvl7pPr marL="3314700" indent="-228600" eaLnBrk="0" fontAlgn="base" hangingPunct="0">
              <a:spcBef>
                <a:spcPct val="20000"/>
              </a:spcBef>
              <a:spcAft>
                <a:spcPct val="0"/>
              </a:spcAft>
              <a:buClr>
                <a:schemeClr val="accent1"/>
              </a:buClr>
              <a:buChar char="•"/>
              <a:tabLst>
                <a:tab pos="1027113" algn="l"/>
              </a:tabLst>
              <a:defRPr sz="2000">
                <a:solidFill>
                  <a:schemeClr val="tx1"/>
                </a:solidFill>
                <a:latin typeface="Times New Roman" panose="02020603050405020304" pitchFamily="18" charset="0"/>
              </a:defRPr>
            </a:lvl7pPr>
            <a:lvl8pPr marL="3771900" indent="-228600" eaLnBrk="0" fontAlgn="base" hangingPunct="0">
              <a:spcBef>
                <a:spcPct val="20000"/>
              </a:spcBef>
              <a:spcAft>
                <a:spcPct val="0"/>
              </a:spcAft>
              <a:buClr>
                <a:schemeClr val="accent1"/>
              </a:buClr>
              <a:buChar char="•"/>
              <a:tabLst>
                <a:tab pos="1027113" algn="l"/>
              </a:tabLst>
              <a:defRPr sz="2000">
                <a:solidFill>
                  <a:schemeClr val="tx1"/>
                </a:solidFill>
                <a:latin typeface="Times New Roman" panose="02020603050405020304" pitchFamily="18" charset="0"/>
              </a:defRPr>
            </a:lvl8pPr>
            <a:lvl9pPr marL="4229100" indent="-228600" eaLnBrk="0" fontAlgn="base" hangingPunct="0">
              <a:spcBef>
                <a:spcPct val="20000"/>
              </a:spcBef>
              <a:spcAft>
                <a:spcPct val="0"/>
              </a:spcAft>
              <a:buClr>
                <a:schemeClr val="accent1"/>
              </a:buClr>
              <a:buChar char="•"/>
              <a:tabLst>
                <a:tab pos="1027113" algn="l"/>
              </a:tabLst>
              <a:defRPr sz="2000">
                <a:solidFill>
                  <a:schemeClr val="tx1"/>
                </a:solidFill>
                <a:latin typeface="Times New Roman" panose="02020603050405020304" pitchFamily="18" charset="0"/>
              </a:defRPr>
            </a:lvl9pPr>
          </a:lstStyle>
          <a:p>
            <a:pPr eaLnBrk="1" hangingPunct="1">
              <a:lnSpc>
                <a:spcPct val="80000"/>
              </a:lnSpc>
              <a:buFontTx/>
              <a:buNone/>
            </a:pPr>
            <a:r>
              <a:rPr lang="en-US" altLang="en-US" sz="1600" b="1"/>
              <a:t>Your program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7F58-4E5E-4AAC-829F-B1F13DEE9974}"/>
              </a:ext>
            </a:extLst>
          </p:cNvPr>
          <p:cNvSpPr>
            <a:spLocks noGrp="1"/>
          </p:cNvSpPr>
          <p:nvPr>
            <p:ph type="title"/>
          </p:nvPr>
        </p:nvSpPr>
        <p:spPr/>
        <p:txBody>
          <a:bodyPr/>
          <a:lstStyle/>
          <a:p>
            <a:r>
              <a:rPr lang="en-US" dirty="0"/>
              <a:t>Interrupts vs Procedure Calls</a:t>
            </a:r>
          </a:p>
        </p:txBody>
      </p:sp>
      <p:sp>
        <p:nvSpPr>
          <p:cNvPr id="3" name="Content Placeholder 2">
            <a:extLst>
              <a:ext uri="{FF2B5EF4-FFF2-40B4-BE49-F238E27FC236}">
                <a16:creationId xmlns:a16="http://schemas.microsoft.com/office/drawing/2014/main" id="{6AA755A9-6007-424A-AB99-F52764D18F9B}"/>
              </a:ext>
            </a:extLst>
          </p:cNvPr>
          <p:cNvSpPr>
            <a:spLocks noGrp="1"/>
          </p:cNvSpPr>
          <p:nvPr>
            <p:ph idx="1"/>
          </p:nvPr>
        </p:nvSpPr>
        <p:spPr/>
        <p:txBody>
          <a:bodyPr/>
          <a:lstStyle/>
          <a:p>
            <a:r>
              <a:rPr lang="en-US" dirty="0"/>
              <a:t>Similarities: In each case control is transferred to another routine</a:t>
            </a:r>
          </a:p>
          <a:p>
            <a:r>
              <a:rPr lang="en-US" dirty="0"/>
              <a:t>Differences</a:t>
            </a:r>
          </a:p>
          <a:p>
            <a:pPr lvl="1"/>
            <a:r>
              <a:rPr lang="en-US" dirty="0"/>
              <a:t>CPU pushes flags, Return Address in that order whereas procedures pushes Ret </a:t>
            </a:r>
            <a:r>
              <a:rPr lang="en-US" dirty="0" err="1"/>
              <a:t>Addr</a:t>
            </a:r>
            <a:endParaRPr lang="en-US" dirty="0"/>
          </a:p>
          <a:p>
            <a:pPr lvl="1"/>
            <a:r>
              <a:rPr lang="en-US" dirty="0"/>
              <a:t>Interrupts use vector initially to know where to go</a:t>
            </a:r>
          </a:p>
          <a:p>
            <a:pPr lvl="1"/>
            <a:r>
              <a:rPr lang="en-US" dirty="0"/>
              <a:t>Interrupt routines end with IRET( pops Ret </a:t>
            </a:r>
            <a:r>
              <a:rPr lang="en-US" dirty="0" err="1"/>
              <a:t>Addr</a:t>
            </a:r>
            <a:r>
              <a:rPr lang="en-US" dirty="0"/>
              <a:t> and flags from stack). RET used by procedures pops Ret </a:t>
            </a:r>
            <a:r>
              <a:rPr lang="en-US" dirty="0" err="1"/>
              <a:t>Addr</a:t>
            </a:r>
            <a:r>
              <a:rPr lang="en-US"/>
              <a:t> from the Stack</a:t>
            </a:r>
            <a:endParaRPr lang="en-US" dirty="0"/>
          </a:p>
        </p:txBody>
      </p:sp>
      <p:sp>
        <p:nvSpPr>
          <p:cNvPr id="4" name="Footer Placeholder 3">
            <a:extLst>
              <a:ext uri="{FF2B5EF4-FFF2-40B4-BE49-F238E27FC236}">
                <a16:creationId xmlns:a16="http://schemas.microsoft.com/office/drawing/2014/main" id="{FD42640B-A19D-4E0F-96BA-54B3C4D85868}"/>
              </a:ext>
            </a:extLst>
          </p:cNvPr>
          <p:cNvSpPr>
            <a:spLocks noGrp="1"/>
          </p:cNvSpPr>
          <p:nvPr>
            <p:ph type="ftr" sz="quarter" idx="10"/>
          </p:nvPr>
        </p:nvSpPr>
        <p:spPr/>
        <p:txBody>
          <a:bodyPr/>
          <a:lstStyle/>
          <a:p>
            <a:pPr>
              <a:defRPr/>
            </a:pPr>
            <a:r>
              <a:rPr lang="en-US" altLang="en-US"/>
              <a:t>CSC 35 Intro to Architecture, Dr. Ghansah</a:t>
            </a:r>
          </a:p>
        </p:txBody>
      </p:sp>
      <p:sp>
        <p:nvSpPr>
          <p:cNvPr id="5" name="Slide Number Placeholder 4">
            <a:extLst>
              <a:ext uri="{FF2B5EF4-FFF2-40B4-BE49-F238E27FC236}">
                <a16:creationId xmlns:a16="http://schemas.microsoft.com/office/drawing/2014/main" id="{F55FB578-8A90-4032-9A2F-06F50B126219}"/>
              </a:ext>
            </a:extLst>
          </p:cNvPr>
          <p:cNvSpPr>
            <a:spLocks noGrp="1"/>
          </p:cNvSpPr>
          <p:nvPr>
            <p:ph type="sldNum" sz="quarter" idx="11"/>
          </p:nvPr>
        </p:nvSpPr>
        <p:spPr/>
        <p:txBody>
          <a:bodyPr/>
          <a:lstStyle/>
          <a:p>
            <a:fld id="{6071501E-FD57-4409-BE1E-EE564B48536B}" type="slidenum">
              <a:rPr lang="en-US" altLang="en-US" smtClean="0"/>
              <a:pPr/>
              <a:t>19</a:t>
            </a:fld>
            <a:endParaRPr lang="en-US" altLang="en-US"/>
          </a:p>
        </p:txBody>
      </p:sp>
    </p:spTree>
    <p:extLst>
      <p:ext uri="{BB962C8B-B14F-4D97-AF65-F5344CB8AC3E}">
        <p14:creationId xmlns:p14="http://schemas.microsoft.com/office/powerpoint/2010/main" val="1230670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a:extLst>
              <a:ext uri="{FF2B5EF4-FFF2-40B4-BE49-F238E27FC236}">
                <a16:creationId xmlns:a16="http://schemas.microsoft.com/office/drawing/2014/main" id="{EB67944C-9201-4BF4-ACFA-AEA37F37BD79}"/>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Ghansah</a:t>
            </a:r>
          </a:p>
        </p:txBody>
      </p:sp>
      <p:sp>
        <p:nvSpPr>
          <p:cNvPr id="37891" name="Slide Number Placeholder 4">
            <a:extLst>
              <a:ext uri="{FF2B5EF4-FFF2-40B4-BE49-F238E27FC236}">
                <a16:creationId xmlns:a16="http://schemas.microsoft.com/office/drawing/2014/main" id="{6AC53981-CAE4-43E3-BDD5-257D70197C20}"/>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A77A30DF-9DBD-406A-865E-C1A059008075}" type="slidenum">
              <a:rPr lang="en-US" altLang="en-US" sz="1600">
                <a:latin typeface="Times New Roman" panose="02020603050405020304" pitchFamily="18" charset="0"/>
              </a:rPr>
              <a:pPr eaLnBrk="1" hangingPunct="1">
                <a:spcBef>
                  <a:spcPct val="0"/>
                </a:spcBef>
                <a:buClrTx/>
                <a:buFontTx/>
                <a:buNone/>
              </a:pPr>
              <a:t>2</a:t>
            </a:fld>
            <a:endParaRPr lang="en-US" altLang="en-US" sz="1600">
              <a:latin typeface="Times New Roman" panose="02020603050405020304" pitchFamily="18" charset="0"/>
            </a:endParaRPr>
          </a:p>
        </p:txBody>
      </p:sp>
      <p:sp>
        <p:nvSpPr>
          <p:cNvPr id="88066" name="Rectangle 2">
            <a:extLst>
              <a:ext uri="{FF2B5EF4-FFF2-40B4-BE49-F238E27FC236}">
                <a16:creationId xmlns:a16="http://schemas.microsoft.com/office/drawing/2014/main" id="{B92D9DBF-D0A4-4E0A-86E3-24CCA66A5259}"/>
              </a:ext>
            </a:extLst>
          </p:cNvPr>
          <p:cNvSpPr>
            <a:spLocks noGrp="1" noChangeArrowheads="1"/>
          </p:cNvSpPr>
          <p:nvPr>
            <p:ph type="title"/>
          </p:nvPr>
        </p:nvSpPr>
        <p:spPr/>
        <p:txBody>
          <a:bodyPr/>
          <a:lstStyle/>
          <a:p>
            <a:pPr eaLnBrk="1" hangingPunct="1">
              <a:defRPr/>
            </a:pPr>
            <a:r>
              <a:rPr lang="en-US" altLang="en-US"/>
              <a:t>Interrupt Handling</a:t>
            </a:r>
          </a:p>
        </p:txBody>
      </p:sp>
      <p:sp>
        <p:nvSpPr>
          <p:cNvPr id="37893" name="Rectangle 3">
            <a:extLst>
              <a:ext uri="{FF2B5EF4-FFF2-40B4-BE49-F238E27FC236}">
                <a16:creationId xmlns:a16="http://schemas.microsoft.com/office/drawing/2014/main" id="{9EE55C32-6E0A-4F0D-B966-533D21E12346}"/>
              </a:ext>
            </a:extLst>
          </p:cNvPr>
          <p:cNvSpPr>
            <a:spLocks noGrp="1" noChangeArrowheads="1"/>
          </p:cNvSpPr>
          <p:nvPr>
            <p:ph type="body" idx="1"/>
          </p:nvPr>
        </p:nvSpPr>
        <p:spPr>
          <a:xfrm>
            <a:off x="1828800" y="1600200"/>
            <a:ext cx="6019800" cy="2667000"/>
          </a:xfrm>
        </p:spPr>
        <p:txBody>
          <a:bodyPr/>
          <a:lstStyle/>
          <a:p>
            <a:pPr eaLnBrk="1" hangingPunct="1"/>
            <a:r>
              <a:rPr lang="en-US" altLang="en-US"/>
              <a:t>Overview</a:t>
            </a:r>
          </a:p>
          <a:p>
            <a:pPr eaLnBrk="1" hangingPunct="1"/>
            <a:r>
              <a:rPr lang="en-US" altLang="en-US"/>
              <a:t>Hardware Interrupts</a:t>
            </a:r>
          </a:p>
          <a:p>
            <a:pPr eaLnBrk="1" hangingPunct="1"/>
            <a:r>
              <a:rPr lang="en-US" altLang="en-US"/>
              <a:t>Interrupt Control Instructions</a:t>
            </a:r>
          </a:p>
          <a:p>
            <a:pPr eaLnBrk="1" hangingPunct="1"/>
            <a:r>
              <a:rPr lang="en-US" altLang="en-US"/>
              <a:t>Writing a Custom Interrupt Handler</a:t>
            </a:r>
          </a:p>
          <a:p>
            <a:pPr eaLnBrk="1" hangingPunct="1"/>
            <a:r>
              <a:rPr lang="en-US" altLang="en-US"/>
              <a:t>Terminate and Stay Resident Programs</a:t>
            </a:r>
          </a:p>
          <a:p>
            <a:pPr eaLnBrk="1" hangingPunct="1"/>
            <a:r>
              <a:rPr lang="en-US" altLang="en-US"/>
              <a:t>The No_Reset Program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a:extLst>
              <a:ext uri="{FF2B5EF4-FFF2-40B4-BE49-F238E27FC236}">
                <a16:creationId xmlns:a16="http://schemas.microsoft.com/office/drawing/2014/main" id="{83C1B780-EF98-4C94-B998-C7E15FF95E20}"/>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Ghansah</a:t>
            </a:r>
          </a:p>
        </p:txBody>
      </p:sp>
      <p:sp>
        <p:nvSpPr>
          <p:cNvPr id="44035" name="Slide Number Placeholder 4">
            <a:extLst>
              <a:ext uri="{FF2B5EF4-FFF2-40B4-BE49-F238E27FC236}">
                <a16:creationId xmlns:a16="http://schemas.microsoft.com/office/drawing/2014/main" id="{13DE0412-33ED-49FE-BFEE-4B2486547D6E}"/>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FA9FB52-3C9C-4529-A407-A549BB04D885}" type="slidenum">
              <a:rPr lang="en-US" altLang="en-US" sz="1600">
                <a:latin typeface="Times New Roman" panose="02020603050405020304" pitchFamily="18" charset="0"/>
              </a:rPr>
              <a:pPr eaLnBrk="1" hangingPunct="1">
                <a:spcBef>
                  <a:spcPct val="0"/>
                </a:spcBef>
                <a:buClrTx/>
                <a:buFontTx/>
                <a:buNone/>
              </a:pPr>
              <a:t>20</a:t>
            </a:fld>
            <a:endParaRPr lang="en-US" altLang="en-US" sz="1600">
              <a:latin typeface="Times New Roman" panose="02020603050405020304" pitchFamily="18" charset="0"/>
            </a:endParaRPr>
          </a:p>
        </p:txBody>
      </p:sp>
      <p:sp>
        <p:nvSpPr>
          <p:cNvPr id="90114" name="Rectangle 2">
            <a:extLst>
              <a:ext uri="{FF2B5EF4-FFF2-40B4-BE49-F238E27FC236}">
                <a16:creationId xmlns:a16="http://schemas.microsoft.com/office/drawing/2014/main" id="{12EA86D6-0F7C-47E4-ACAD-EC4DD0C15878}"/>
              </a:ext>
            </a:extLst>
          </p:cNvPr>
          <p:cNvSpPr>
            <a:spLocks noGrp="1" noChangeArrowheads="1"/>
          </p:cNvSpPr>
          <p:nvPr>
            <p:ph type="title"/>
          </p:nvPr>
        </p:nvSpPr>
        <p:spPr/>
        <p:txBody>
          <a:bodyPr/>
          <a:lstStyle/>
          <a:p>
            <a:pPr eaLnBrk="1" hangingPunct="1">
              <a:defRPr/>
            </a:pPr>
            <a:r>
              <a:rPr lang="en-US" altLang="en-US"/>
              <a:t>Interrupt Control Instructions</a:t>
            </a:r>
          </a:p>
        </p:txBody>
      </p:sp>
      <p:sp>
        <p:nvSpPr>
          <p:cNvPr id="44037" name="Rectangle 3">
            <a:extLst>
              <a:ext uri="{FF2B5EF4-FFF2-40B4-BE49-F238E27FC236}">
                <a16:creationId xmlns:a16="http://schemas.microsoft.com/office/drawing/2014/main" id="{FE7FA930-8AA2-45E9-84A2-0D8B65D07CEA}"/>
              </a:ext>
            </a:extLst>
          </p:cNvPr>
          <p:cNvSpPr>
            <a:spLocks noGrp="1" noChangeArrowheads="1"/>
          </p:cNvSpPr>
          <p:nvPr>
            <p:ph type="body" idx="1"/>
          </p:nvPr>
        </p:nvSpPr>
        <p:spPr/>
        <p:txBody>
          <a:bodyPr/>
          <a:lstStyle/>
          <a:p>
            <a:pPr eaLnBrk="1" hangingPunct="1"/>
            <a:r>
              <a:rPr lang="en-US" altLang="en-US"/>
              <a:t>STI – set interrupt flag</a:t>
            </a:r>
          </a:p>
          <a:p>
            <a:pPr lvl="1" eaLnBrk="1" hangingPunct="1"/>
            <a:r>
              <a:rPr lang="en-US" altLang="en-US"/>
              <a:t>enables external interrupts</a:t>
            </a:r>
          </a:p>
          <a:p>
            <a:pPr lvl="1" eaLnBrk="1" hangingPunct="1"/>
            <a:r>
              <a:rPr lang="en-US" altLang="en-US"/>
              <a:t>always executed at beginning of an interrupt handler</a:t>
            </a:r>
          </a:p>
          <a:p>
            <a:pPr eaLnBrk="1" hangingPunct="1"/>
            <a:r>
              <a:rPr lang="en-US" altLang="en-US"/>
              <a:t>CLI – clear interrupt flag</a:t>
            </a:r>
          </a:p>
          <a:p>
            <a:pPr lvl="1" eaLnBrk="1" hangingPunct="1"/>
            <a:r>
              <a:rPr lang="en-US" altLang="en-US"/>
              <a:t>disables external interrupts</a:t>
            </a:r>
          </a:p>
          <a:p>
            <a:pPr lvl="1" eaLnBrk="1" hangingPunct="1"/>
            <a:r>
              <a:rPr lang="en-US" altLang="en-US"/>
              <a:t>used before critical code sections that cannot be interrupted</a:t>
            </a:r>
          </a:p>
          <a:p>
            <a:pPr lvl="1" eaLnBrk="1" hangingPunct="1"/>
            <a:r>
              <a:rPr lang="en-US" altLang="en-US"/>
              <a:t>suspends the system timer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a:extLst>
              <a:ext uri="{FF2B5EF4-FFF2-40B4-BE49-F238E27FC236}">
                <a16:creationId xmlns:a16="http://schemas.microsoft.com/office/drawing/2014/main" id="{F0B58C69-BD55-4A8F-87A2-2726563E145F}"/>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Ghansah</a:t>
            </a:r>
          </a:p>
        </p:txBody>
      </p:sp>
      <p:sp>
        <p:nvSpPr>
          <p:cNvPr id="45059" name="Slide Number Placeholder 4">
            <a:extLst>
              <a:ext uri="{FF2B5EF4-FFF2-40B4-BE49-F238E27FC236}">
                <a16:creationId xmlns:a16="http://schemas.microsoft.com/office/drawing/2014/main" id="{D3A9E7A8-1442-4512-BF63-69ED0AFC7768}"/>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36B1277F-9401-443B-8336-83FC0795659B}" type="slidenum">
              <a:rPr lang="en-US" altLang="en-US" sz="1600">
                <a:latin typeface="Times New Roman" panose="02020603050405020304" pitchFamily="18" charset="0"/>
              </a:rPr>
              <a:pPr eaLnBrk="1" hangingPunct="1">
                <a:spcBef>
                  <a:spcPct val="0"/>
                </a:spcBef>
                <a:buClrTx/>
                <a:buFontTx/>
                <a:buNone/>
              </a:pPr>
              <a:t>21</a:t>
            </a:fld>
            <a:endParaRPr lang="en-US" altLang="en-US" sz="1600">
              <a:latin typeface="Times New Roman" panose="02020603050405020304" pitchFamily="18" charset="0"/>
            </a:endParaRPr>
          </a:p>
        </p:txBody>
      </p:sp>
      <p:sp>
        <p:nvSpPr>
          <p:cNvPr id="91138" name="Rectangle 2">
            <a:extLst>
              <a:ext uri="{FF2B5EF4-FFF2-40B4-BE49-F238E27FC236}">
                <a16:creationId xmlns:a16="http://schemas.microsoft.com/office/drawing/2014/main" id="{83E1E1E0-DBE6-4B3D-808E-9556A6ACFE1C}"/>
              </a:ext>
            </a:extLst>
          </p:cNvPr>
          <p:cNvSpPr>
            <a:spLocks noGrp="1" noChangeArrowheads="1"/>
          </p:cNvSpPr>
          <p:nvPr>
            <p:ph type="title"/>
          </p:nvPr>
        </p:nvSpPr>
        <p:spPr/>
        <p:txBody>
          <a:bodyPr/>
          <a:lstStyle/>
          <a:p>
            <a:pPr eaLnBrk="1" hangingPunct="1">
              <a:defRPr/>
            </a:pPr>
            <a:r>
              <a:rPr lang="en-US" altLang="en-US"/>
              <a:t>Writing a Custom Interrupt Handler</a:t>
            </a:r>
          </a:p>
        </p:txBody>
      </p:sp>
      <p:sp>
        <p:nvSpPr>
          <p:cNvPr id="45061" name="Rectangle 3">
            <a:extLst>
              <a:ext uri="{FF2B5EF4-FFF2-40B4-BE49-F238E27FC236}">
                <a16:creationId xmlns:a16="http://schemas.microsoft.com/office/drawing/2014/main" id="{A7310B04-9B92-4222-9086-DFF6FB9D2797}"/>
              </a:ext>
            </a:extLst>
          </p:cNvPr>
          <p:cNvSpPr>
            <a:spLocks noGrp="1" noChangeArrowheads="1"/>
          </p:cNvSpPr>
          <p:nvPr>
            <p:ph type="body" idx="1"/>
          </p:nvPr>
        </p:nvSpPr>
        <p:spPr/>
        <p:txBody>
          <a:bodyPr/>
          <a:lstStyle/>
          <a:p>
            <a:pPr eaLnBrk="1" hangingPunct="1"/>
            <a:r>
              <a:rPr lang="en-US" altLang="en-US"/>
              <a:t>Motivations</a:t>
            </a:r>
          </a:p>
          <a:p>
            <a:pPr lvl="1" eaLnBrk="1" hangingPunct="1"/>
            <a:r>
              <a:rPr lang="en-US" altLang="en-US"/>
              <a:t>Change the behavior of an existing handler</a:t>
            </a:r>
          </a:p>
          <a:p>
            <a:pPr lvl="1" eaLnBrk="1" hangingPunct="1"/>
            <a:r>
              <a:rPr lang="en-US" altLang="en-US"/>
              <a:t>Fix a bug in an existing handler</a:t>
            </a:r>
          </a:p>
          <a:p>
            <a:pPr lvl="1" eaLnBrk="1" hangingPunct="1"/>
            <a:r>
              <a:rPr lang="en-US" altLang="en-US"/>
              <a:t>Improve system security by disabling certain keyboard commands</a:t>
            </a:r>
          </a:p>
          <a:p>
            <a:pPr eaLnBrk="1" hangingPunct="1"/>
            <a:r>
              <a:rPr lang="en-US" altLang="en-US"/>
              <a:t>What's Involved</a:t>
            </a:r>
          </a:p>
          <a:p>
            <a:pPr lvl="1" eaLnBrk="1" hangingPunct="1"/>
            <a:r>
              <a:rPr lang="en-US" altLang="en-US"/>
              <a:t>Write a new handler</a:t>
            </a:r>
          </a:p>
          <a:p>
            <a:pPr lvl="1" eaLnBrk="1" hangingPunct="1"/>
            <a:r>
              <a:rPr lang="en-US" altLang="en-US"/>
              <a:t>Load it into memory</a:t>
            </a:r>
          </a:p>
          <a:p>
            <a:pPr lvl="1" eaLnBrk="1" hangingPunct="1"/>
            <a:r>
              <a:rPr lang="en-US" altLang="en-US"/>
              <a:t>Replace entry in interrupt vector table</a:t>
            </a:r>
          </a:p>
          <a:p>
            <a:pPr lvl="1" eaLnBrk="1" hangingPunct="1"/>
            <a:r>
              <a:rPr lang="en-US" altLang="en-US"/>
              <a:t>Chain to existing interrupt hander (usually)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A809-C196-4103-BBC8-B406C7E884D7}"/>
              </a:ext>
            </a:extLst>
          </p:cNvPr>
          <p:cNvSpPr>
            <a:spLocks noGrp="1"/>
          </p:cNvSpPr>
          <p:nvPr>
            <p:ph type="title"/>
          </p:nvPr>
        </p:nvSpPr>
        <p:spPr/>
        <p:txBody>
          <a:bodyPr/>
          <a:lstStyle/>
          <a:p>
            <a:r>
              <a:rPr lang="en-US" dirty="0"/>
              <a:t>Setting up the Interrupt Vector Table</a:t>
            </a:r>
          </a:p>
        </p:txBody>
      </p:sp>
      <p:sp>
        <p:nvSpPr>
          <p:cNvPr id="3" name="Content Placeholder 2">
            <a:extLst>
              <a:ext uri="{FF2B5EF4-FFF2-40B4-BE49-F238E27FC236}">
                <a16:creationId xmlns:a16="http://schemas.microsoft.com/office/drawing/2014/main" id="{4FD0937B-1ACC-4034-BD33-5BF8698DEF55}"/>
              </a:ext>
            </a:extLst>
          </p:cNvPr>
          <p:cNvSpPr>
            <a:spLocks noGrp="1"/>
          </p:cNvSpPr>
          <p:nvPr>
            <p:ph idx="1"/>
          </p:nvPr>
        </p:nvSpPr>
        <p:spPr/>
        <p:txBody>
          <a:bodyPr/>
          <a:lstStyle/>
          <a:p>
            <a:r>
              <a:rPr lang="en-US" dirty="0"/>
              <a:t>Place the address (es) of the ISR(s) at the places where the MPU can fetch them using the interrupt vector. </a:t>
            </a:r>
            <a:r>
              <a:rPr lang="en-US" sz="2000" dirty="0"/>
              <a:t>NOTE: It’s a good idea to save an old Interrupt Vector before putting your own there. After you get out of the ISR, replace it.</a:t>
            </a:r>
          </a:p>
          <a:p>
            <a:r>
              <a:rPr lang="en-US" dirty="0"/>
              <a:t> </a:t>
            </a:r>
            <a:r>
              <a:rPr lang="en-US" i="1" dirty="0"/>
              <a:t>The following code will save an old vector in </a:t>
            </a:r>
            <a:r>
              <a:rPr lang="en-US" i="1" dirty="0" err="1"/>
              <a:t>kbd</a:t>
            </a:r>
            <a:r>
              <a:rPr lang="en-US" i="1" dirty="0"/>
              <a:t> INT 9 (</a:t>
            </a:r>
            <a:r>
              <a:rPr lang="en-US" i="1" dirty="0" err="1"/>
              <a:t>kbd</a:t>
            </a:r>
            <a:r>
              <a:rPr lang="en-US" i="1" dirty="0"/>
              <a:t> </a:t>
            </a:r>
            <a:r>
              <a:rPr lang="en-US" i="1" dirty="0" err="1"/>
              <a:t>hw</a:t>
            </a:r>
            <a:r>
              <a:rPr lang="en-US" i="1" dirty="0"/>
              <a:t> </a:t>
            </a:r>
            <a:r>
              <a:rPr lang="en-US" i="1" dirty="0" err="1"/>
              <a:t>intr</a:t>
            </a:r>
            <a:r>
              <a:rPr lang="en-US" i="1" dirty="0"/>
              <a:t>)</a:t>
            </a:r>
            <a:endParaRPr lang="en-US" dirty="0"/>
          </a:p>
          <a:p>
            <a:r>
              <a:rPr lang="en-US" dirty="0"/>
              <a:t> </a:t>
            </a:r>
          </a:p>
          <a:p>
            <a:endParaRPr lang="en-US" dirty="0"/>
          </a:p>
        </p:txBody>
      </p:sp>
      <p:sp>
        <p:nvSpPr>
          <p:cNvPr id="4" name="Footer Placeholder 3">
            <a:extLst>
              <a:ext uri="{FF2B5EF4-FFF2-40B4-BE49-F238E27FC236}">
                <a16:creationId xmlns:a16="http://schemas.microsoft.com/office/drawing/2014/main" id="{FC694FBC-D09B-48A0-B369-0DD49261C050}"/>
              </a:ext>
            </a:extLst>
          </p:cNvPr>
          <p:cNvSpPr>
            <a:spLocks noGrp="1"/>
          </p:cNvSpPr>
          <p:nvPr>
            <p:ph type="ftr" sz="quarter" idx="10"/>
          </p:nvPr>
        </p:nvSpPr>
        <p:spPr/>
        <p:txBody>
          <a:bodyPr/>
          <a:lstStyle/>
          <a:p>
            <a:pPr>
              <a:defRPr/>
            </a:pPr>
            <a:r>
              <a:rPr lang="en-US" altLang="en-US"/>
              <a:t>CSC 35 Intro to Architecture, Dr. Ghansah</a:t>
            </a:r>
          </a:p>
        </p:txBody>
      </p:sp>
      <p:sp>
        <p:nvSpPr>
          <p:cNvPr id="5" name="Slide Number Placeholder 4">
            <a:extLst>
              <a:ext uri="{FF2B5EF4-FFF2-40B4-BE49-F238E27FC236}">
                <a16:creationId xmlns:a16="http://schemas.microsoft.com/office/drawing/2014/main" id="{4435848E-257D-4D6D-A1D8-F683B4E94E6E}"/>
              </a:ext>
            </a:extLst>
          </p:cNvPr>
          <p:cNvSpPr>
            <a:spLocks noGrp="1"/>
          </p:cNvSpPr>
          <p:nvPr>
            <p:ph type="sldNum" sz="quarter" idx="11"/>
          </p:nvPr>
        </p:nvSpPr>
        <p:spPr/>
        <p:txBody>
          <a:bodyPr/>
          <a:lstStyle/>
          <a:p>
            <a:fld id="{6071501E-FD57-4409-BE1E-EE564B48536B}" type="slidenum">
              <a:rPr lang="en-US" altLang="en-US" smtClean="0"/>
              <a:pPr/>
              <a:t>22</a:t>
            </a:fld>
            <a:endParaRPr lang="en-US" altLang="en-US"/>
          </a:p>
        </p:txBody>
      </p:sp>
    </p:spTree>
    <p:extLst>
      <p:ext uri="{BB962C8B-B14F-4D97-AF65-F5344CB8AC3E}">
        <p14:creationId xmlns:p14="http://schemas.microsoft.com/office/powerpoint/2010/main" val="1816549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452EE-CDD1-446F-AFF5-1CCA880CB5D2}"/>
              </a:ext>
            </a:extLst>
          </p:cNvPr>
          <p:cNvSpPr>
            <a:spLocks noGrp="1"/>
          </p:cNvSpPr>
          <p:nvPr>
            <p:ph type="title"/>
          </p:nvPr>
        </p:nvSpPr>
        <p:spPr/>
        <p:txBody>
          <a:bodyPr/>
          <a:lstStyle/>
          <a:p>
            <a:r>
              <a:rPr lang="en-US" dirty="0"/>
              <a:t>Saving Old ISR Info</a:t>
            </a:r>
          </a:p>
        </p:txBody>
      </p:sp>
      <p:sp>
        <p:nvSpPr>
          <p:cNvPr id="3" name="Content Placeholder 2">
            <a:extLst>
              <a:ext uri="{FF2B5EF4-FFF2-40B4-BE49-F238E27FC236}">
                <a16:creationId xmlns:a16="http://schemas.microsoft.com/office/drawing/2014/main" id="{3FDCFDA1-CB45-4418-8FF2-5745415A3124}"/>
              </a:ext>
            </a:extLst>
          </p:cNvPr>
          <p:cNvSpPr>
            <a:spLocks noGrp="1"/>
          </p:cNvSpPr>
          <p:nvPr>
            <p:ph sz="half" idx="1"/>
          </p:nvPr>
        </p:nvSpPr>
        <p:spPr/>
        <p:txBody>
          <a:bodyPr/>
          <a:lstStyle/>
          <a:p>
            <a:pPr marL="0" lvl="0" indent="0">
              <a:buClr>
                <a:srgbClr val="FFFFFF"/>
              </a:buClr>
              <a:buNone/>
            </a:pPr>
            <a:r>
              <a:rPr lang="en-US" sz="2000" dirty="0">
                <a:solidFill>
                  <a:srgbClr val="FFFFFF"/>
                </a:solidFill>
              </a:rPr>
              <a:t>Data	segment	use16</a:t>
            </a:r>
          </a:p>
          <a:p>
            <a:pPr marL="0" lvl="0" indent="0">
              <a:buClr>
                <a:srgbClr val="FFFFFF"/>
              </a:buClr>
              <a:buNone/>
            </a:pPr>
            <a:r>
              <a:rPr lang="en-US" sz="2000" dirty="0" err="1">
                <a:solidFill>
                  <a:srgbClr val="FFFFFF"/>
                </a:solidFill>
              </a:rPr>
              <a:t>Oldoff</a:t>
            </a:r>
            <a:r>
              <a:rPr lang="en-US" sz="2000" dirty="0">
                <a:solidFill>
                  <a:srgbClr val="FFFFFF"/>
                </a:solidFill>
              </a:rPr>
              <a:t>	</a:t>
            </a:r>
            <a:r>
              <a:rPr lang="en-US" sz="2000" dirty="0" err="1">
                <a:solidFill>
                  <a:srgbClr val="FFFFFF"/>
                </a:solidFill>
              </a:rPr>
              <a:t>dw</a:t>
            </a:r>
            <a:r>
              <a:rPr lang="en-US" sz="2000" dirty="0">
                <a:solidFill>
                  <a:srgbClr val="FFFFFF"/>
                </a:solidFill>
              </a:rPr>
              <a:t>	?</a:t>
            </a:r>
          </a:p>
          <a:p>
            <a:pPr marL="0" lvl="0" indent="0">
              <a:buClr>
                <a:srgbClr val="FFFFFF"/>
              </a:buClr>
              <a:buNone/>
            </a:pPr>
            <a:r>
              <a:rPr lang="en-US" sz="2000" dirty="0" err="1">
                <a:solidFill>
                  <a:srgbClr val="FFFFFF"/>
                </a:solidFill>
              </a:rPr>
              <a:t>Oldseg</a:t>
            </a:r>
            <a:r>
              <a:rPr lang="en-US" sz="2000" dirty="0">
                <a:solidFill>
                  <a:srgbClr val="FFFFFF"/>
                </a:solidFill>
              </a:rPr>
              <a:t>	</a:t>
            </a:r>
            <a:r>
              <a:rPr lang="en-US" sz="2000" dirty="0" err="1">
                <a:solidFill>
                  <a:srgbClr val="FFFFFF"/>
                </a:solidFill>
              </a:rPr>
              <a:t>dw</a:t>
            </a:r>
            <a:r>
              <a:rPr lang="en-US" sz="2000" dirty="0">
                <a:solidFill>
                  <a:srgbClr val="FFFFFF"/>
                </a:solidFill>
              </a:rPr>
              <a:t>	?</a:t>
            </a:r>
          </a:p>
          <a:p>
            <a:pPr marL="0" lvl="0" indent="0">
              <a:buClr>
                <a:srgbClr val="FFFFFF"/>
              </a:buClr>
              <a:buNone/>
            </a:pPr>
            <a:r>
              <a:rPr lang="en-US" sz="2000" dirty="0">
                <a:solidFill>
                  <a:srgbClr val="FFFFFF"/>
                </a:solidFill>
              </a:rPr>
              <a:t>Data	ends</a:t>
            </a:r>
          </a:p>
          <a:p>
            <a:pPr marL="0" lvl="0" indent="0">
              <a:buClr>
                <a:srgbClr val="FFFFFF"/>
              </a:buClr>
              <a:buNone/>
            </a:pPr>
            <a:r>
              <a:rPr lang="en-US" sz="2000" dirty="0">
                <a:solidFill>
                  <a:srgbClr val="FFFFFF"/>
                </a:solidFill>
              </a:rPr>
              <a:t> </a:t>
            </a:r>
          </a:p>
          <a:p>
            <a:pPr marL="0" lvl="0" indent="0">
              <a:buClr>
                <a:srgbClr val="FFFFFF"/>
              </a:buClr>
              <a:buNone/>
            </a:pPr>
            <a:r>
              <a:rPr lang="en-US" sz="2000" dirty="0">
                <a:solidFill>
                  <a:srgbClr val="FFFFFF"/>
                </a:solidFill>
              </a:rPr>
              <a:t> </a:t>
            </a:r>
          </a:p>
          <a:p>
            <a:pPr marL="0" indent="0">
              <a:buNone/>
            </a:pPr>
            <a:endParaRPr lang="en-US" sz="2000" dirty="0"/>
          </a:p>
        </p:txBody>
      </p:sp>
      <p:sp>
        <p:nvSpPr>
          <p:cNvPr id="4" name="Content Placeholder 3">
            <a:extLst>
              <a:ext uri="{FF2B5EF4-FFF2-40B4-BE49-F238E27FC236}">
                <a16:creationId xmlns:a16="http://schemas.microsoft.com/office/drawing/2014/main" id="{D348E10B-47C2-40EC-A1D9-FA15FA340BEB}"/>
              </a:ext>
            </a:extLst>
          </p:cNvPr>
          <p:cNvSpPr>
            <a:spLocks noGrp="1"/>
          </p:cNvSpPr>
          <p:nvPr>
            <p:ph sz="half" idx="2"/>
          </p:nvPr>
        </p:nvSpPr>
        <p:spPr/>
        <p:txBody>
          <a:bodyPr/>
          <a:lstStyle/>
          <a:p>
            <a:pPr marL="0" lvl="0" indent="0">
              <a:buClr>
                <a:srgbClr val="FFFFFF"/>
              </a:buClr>
              <a:buNone/>
            </a:pPr>
            <a:r>
              <a:rPr lang="en-US" sz="2000" dirty="0" err="1">
                <a:solidFill>
                  <a:srgbClr val="FFFFFF"/>
                </a:solidFill>
              </a:rPr>
              <a:t>Cli</a:t>
            </a:r>
            <a:r>
              <a:rPr lang="en-US" sz="2000" dirty="0">
                <a:solidFill>
                  <a:srgbClr val="FFFFFF"/>
                </a:solidFill>
              </a:rPr>
              <a:t>					; disable interrupts</a:t>
            </a:r>
          </a:p>
          <a:p>
            <a:pPr marL="0" lvl="0" indent="0">
              <a:buClr>
                <a:srgbClr val="FFFFFF"/>
              </a:buClr>
              <a:buNone/>
            </a:pPr>
            <a:r>
              <a:rPr lang="en-US" sz="2000" dirty="0">
                <a:solidFill>
                  <a:srgbClr val="FFFFFF"/>
                </a:solidFill>
              </a:rPr>
              <a:t>Mov	ax, 0000h			; ES=0</a:t>
            </a:r>
          </a:p>
          <a:p>
            <a:pPr marL="0" lvl="0" indent="0">
              <a:buClr>
                <a:srgbClr val="FFFFFF"/>
              </a:buClr>
              <a:buNone/>
            </a:pPr>
            <a:r>
              <a:rPr lang="en-US" sz="2000" dirty="0">
                <a:solidFill>
                  <a:srgbClr val="FFFFFF"/>
                </a:solidFill>
              </a:rPr>
              <a:t>Mov	es, ax		</a:t>
            </a:r>
          </a:p>
          <a:p>
            <a:pPr marL="0" lvl="0" indent="0">
              <a:buClr>
                <a:srgbClr val="FFFFFF"/>
              </a:buClr>
              <a:buNone/>
            </a:pPr>
            <a:r>
              <a:rPr lang="en-US" sz="2000" dirty="0">
                <a:solidFill>
                  <a:srgbClr val="FFFFFF"/>
                </a:solidFill>
              </a:rPr>
              <a:t>Mov	bx, word </a:t>
            </a:r>
            <a:r>
              <a:rPr lang="en-US" sz="2000" dirty="0" err="1">
                <a:solidFill>
                  <a:srgbClr val="FFFFFF"/>
                </a:solidFill>
              </a:rPr>
              <a:t>ptr</a:t>
            </a:r>
            <a:r>
              <a:rPr lang="en-US" sz="2000" dirty="0">
                <a:solidFill>
                  <a:srgbClr val="FFFFFF"/>
                </a:solidFill>
              </a:rPr>
              <a:t> ES:24h		; save IP of INT 9 (</a:t>
            </a:r>
            <a:r>
              <a:rPr lang="en-US" sz="2000" dirty="0" err="1">
                <a:solidFill>
                  <a:srgbClr val="FFFFFF"/>
                </a:solidFill>
              </a:rPr>
              <a:t>kbd</a:t>
            </a:r>
            <a:r>
              <a:rPr lang="en-US" sz="2000" dirty="0">
                <a:solidFill>
                  <a:srgbClr val="FFFFFF"/>
                </a:solidFill>
              </a:rPr>
              <a:t> </a:t>
            </a:r>
            <a:r>
              <a:rPr lang="en-US" sz="2000" dirty="0" err="1">
                <a:solidFill>
                  <a:srgbClr val="FFFFFF"/>
                </a:solidFill>
              </a:rPr>
              <a:t>intr</a:t>
            </a:r>
            <a:r>
              <a:rPr lang="en-US" sz="2000" dirty="0">
                <a:solidFill>
                  <a:srgbClr val="FFFFFF"/>
                </a:solidFill>
              </a:rPr>
              <a:t>)</a:t>
            </a:r>
          </a:p>
          <a:p>
            <a:pPr marL="0" lvl="0" indent="0">
              <a:buClr>
                <a:srgbClr val="FFFFFF"/>
              </a:buClr>
              <a:buNone/>
            </a:pPr>
            <a:r>
              <a:rPr lang="en-US" sz="2000" dirty="0">
                <a:solidFill>
                  <a:srgbClr val="FFFFFF"/>
                </a:solidFill>
              </a:rPr>
              <a:t>Mov	</a:t>
            </a:r>
            <a:r>
              <a:rPr lang="en-US" sz="2000" dirty="0" err="1">
                <a:solidFill>
                  <a:srgbClr val="FFFFFF"/>
                </a:solidFill>
              </a:rPr>
              <a:t>oldoff</a:t>
            </a:r>
            <a:r>
              <a:rPr lang="en-US" sz="2000" dirty="0">
                <a:solidFill>
                  <a:srgbClr val="FFFFFF"/>
                </a:solidFill>
              </a:rPr>
              <a:t>, bx			;</a:t>
            </a:r>
          </a:p>
          <a:p>
            <a:pPr marL="0" lvl="0" indent="0">
              <a:buClr>
                <a:srgbClr val="FFFFFF"/>
              </a:buClr>
              <a:buNone/>
            </a:pPr>
            <a:r>
              <a:rPr lang="en-US" sz="2000" dirty="0">
                <a:solidFill>
                  <a:srgbClr val="FFFFFF"/>
                </a:solidFill>
              </a:rPr>
              <a:t>Mov	bx, word </a:t>
            </a:r>
            <a:r>
              <a:rPr lang="en-US" sz="2000" dirty="0" err="1">
                <a:solidFill>
                  <a:srgbClr val="FFFFFF"/>
                </a:solidFill>
              </a:rPr>
              <a:t>ptr</a:t>
            </a:r>
            <a:r>
              <a:rPr lang="en-US" sz="2000" dirty="0">
                <a:solidFill>
                  <a:srgbClr val="FFFFFF"/>
                </a:solidFill>
              </a:rPr>
              <a:t>	ES:26h		; save CS of INT 9 (</a:t>
            </a:r>
            <a:r>
              <a:rPr lang="en-US" sz="2000" dirty="0" err="1">
                <a:solidFill>
                  <a:srgbClr val="FFFFFF"/>
                </a:solidFill>
              </a:rPr>
              <a:t>kbd</a:t>
            </a:r>
            <a:r>
              <a:rPr lang="en-US" sz="2000" dirty="0">
                <a:solidFill>
                  <a:srgbClr val="FFFFFF"/>
                </a:solidFill>
              </a:rPr>
              <a:t> </a:t>
            </a:r>
            <a:r>
              <a:rPr lang="en-US" sz="2000" dirty="0" err="1">
                <a:solidFill>
                  <a:srgbClr val="FFFFFF"/>
                </a:solidFill>
              </a:rPr>
              <a:t>intr</a:t>
            </a:r>
            <a:r>
              <a:rPr lang="en-US" sz="2000" dirty="0">
                <a:solidFill>
                  <a:srgbClr val="FFFFFF"/>
                </a:solidFill>
              </a:rPr>
              <a:t>)</a:t>
            </a:r>
          </a:p>
          <a:p>
            <a:pPr marL="0" lvl="0" indent="0">
              <a:buClr>
                <a:srgbClr val="FFFFFF"/>
              </a:buClr>
              <a:buNone/>
            </a:pPr>
            <a:r>
              <a:rPr lang="en-US" sz="2000" dirty="0">
                <a:solidFill>
                  <a:srgbClr val="FFFFFF"/>
                </a:solidFill>
              </a:rPr>
              <a:t>Mov	</a:t>
            </a:r>
            <a:r>
              <a:rPr lang="en-US" sz="2000" dirty="0" err="1">
                <a:solidFill>
                  <a:srgbClr val="FFFFFF"/>
                </a:solidFill>
              </a:rPr>
              <a:t>oldseg</a:t>
            </a:r>
            <a:r>
              <a:rPr lang="en-US" sz="2000" dirty="0">
                <a:solidFill>
                  <a:srgbClr val="FFFFFF"/>
                </a:solidFill>
              </a:rPr>
              <a:t>, bx</a:t>
            </a:r>
          </a:p>
          <a:p>
            <a:pPr marL="0" indent="0">
              <a:buNone/>
            </a:pPr>
            <a:endParaRPr lang="en-US" dirty="0"/>
          </a:p>
        </p:txBody>
      </p:sp>
      <p:sp>
        <p:nvSpPr>
          <p:cNvPr id="5" name="Footer Placeholder 4">
            <a:extLst>
              <a:ext uri="{FF2B5EF4-FFF2-40B4-BE49-F238E27FC236}">
                <a16:creationId xmlns:a16="http://schemas.microsoft.com/office/drawing/2014/main" id="{16779D62-DF14-4BDE-994F-22011663C318}"/>
              </a:ext>
            </a:extLst>
          </p:cNvPr>
          <p:cNvSpPr>
            <a:spLocks noGrp="1"/>
          </p:cNvSpPr>
          <p:nvPr>
            <p:ph type="ftr" sz="quarter" idx="10"/>
          </p:nvPr>
        </p:nvSpPr>
        <p:spPr/>
        <p:txBody>
          <a:bodyPr/>
          <a:lstStyle/>
          <a:p>
            <a:pPr>
              <a:defRPr/>
            </a:pPr>
            <a:r>
              <a:rPr lang="en-US" altLang="en-US"/>
              <a:t>CSC 35 Intro to Architecture, Dr. Ghansah</a:t>
            </a:r>
          </a:p>
        </p:txBody>
      </p:sp>
      <p:sp>
        <p:nvSpPr>
          <p:cNvPr id="6" name="Slide Number Placeholder 5">
            <a:extLst>
              <a:ext uri="{FF2B5EF4-FFF2-40B4-BE49-F238E27FC236}">
                <a16:creationId xmlns:a16="http://schemas.microsoft.com/office/drawing/2014/main" id="{6DF1B315-FCF8-48DC-A42E-109901B34E73}"/>
              </a:ext>
            </a:extLst>
          </p:cNvPr>
          <p:cNvSpPr>
            <a:spLocks noGrp="1"/>
          </p:cNvSpPr>
          <p:nvPr>
            <p:ph type="sldNum" sz="quarter" idx="11"/>
          </p:nvPr>
        </p:nvSpPr>
        <p:spPr/>
        <p:txBody>
          <a:bodyPr/>
          <a:lstStyle/>
          <a:p>
            <a:fld id="{4DBA745F-325C-44D6-ACBD-22904E3CD1D6}" type="slidenum">
              <a:rPr lang="en-US" altLang="en-US" smtClean="0"/>
              <a:pPr/>
              <a:t>23</a:t>
            </a:fld>
            <a:endParaRPr lang="en-US" altLang="en-US"/>
          </a:p>
        </p:txBody>
      </p:sp>
    </p:spTree>
    <p:extLst>
      <p:ext uri="{BB962C8B-B14F-4D97-AF65-F5344CB8AC3E}">
        <p14:creationId xmlns:p14="http://schemas.microsoft.com/office/powerpoint/2010/main" val="1875605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1F868-B71E-4FF5-BEC2-1C7A7017966D}"/>
              </a:ext>
            </a:extLst>
          </p:cNvPr>
          <p:cNvSpPr>
            <a:spLocks noGrp="1"/>
          </p:cNvSpPr>
          <p:nvPr>
            <p:ph type="title"/>
          </p:nvPr>
        </p:nvSpPr>
        <p:spPr/>
        <p:txBody>
          <a:bodyPr/>
          <a:lstStyle/>
          <a:p>
            <a:r>
              <a:rPr lang="en-US" dirty="0"/>
              <a:t>Putting Own ISR </a:t>
            </a:r>
            <a:r>
              <a:rPr lang="en-US" dirty="0" err="1"/>
              <a:t>Addr</a:t>
            </a:r>
            <a:r>
              <a:rPr lang="en-US" dirty="0"/>
              <a:t> in IVT</a:t>
            </a:r>
          </a:p>
        </p:txBody>
      </p:sp>
      <p:sp>
        <p:nvSpPr>
          <p:cNvPr id="3" name="Content Placeholder 2">
            <a:extLst>
              <a:ext uri="{FF2B5EF4-FFF2-40B4-BE49-F238E27FC236}">
                <a16:creationId xmlns:a16="http://schemas.microsoft.com/office/drawing/2014/main" id="{A395F247-0617-4A66-8164-50CEED87166F}"/>
              </a:ext>
            </a:extLst>
          </p:cNvPr>
          <p:cNvSpPr>
            <a:spLocks noGrp="1"/>
          </p:cNvSpPr>
          <p:nvPr>
            <p:ph idx="1"/>
          </p:nvPr>
        </p:nvSpPr>
        <p:spPr/>
        <p:txBody>
          <a:bodyPr/>
          <a:lstStyle/>
          <a:p>
            <a:pPr marL="0" marR="0" indent="0">
              <a:spcBef>
                <a:spcPts val="0"/>
              </a:spcBef>
              <a:spcAft>
                <a:spcPts val="0"/>
              </a:spcAft>
              <a:buNone/>
            </a:pPr>
            <a:r>
              <a:rPr lang="en-US" dirty="0">
                <a:latin typeface="Times New Roman" panose="02020603050405020304" pitchFamily="18" charset="0"/>
                <a:ea typeface="Times New Roman" panose="02020603050405020304" pitchFamily="18" charset="0"/>
              </a:rPr>
              <a:t>Mov	word </a:t>
            </a:r>
            <a:r>
              <a:rPr lang="en-US" dirty="0" err="1">
                <a:latin typeface="Times New Roman" panose="02020603050405020304" pitchFamily="18" charset="0"/>
                <a:ea typeface="Times New Roman" panose="02020603050405020304" pitchFamily="18" charset="0"/>
              </a:rPr>
              <a:t>ptr</a:t>
            </a:r>
            <a:r>
              <a:rPr lang="en-US" dirty="0">
                <a:latin typeface="Times New Roman" panose="02020603050405020304" pitchFamily="18" charset="0"/>
                <a:ea typeface="Times New Roman" panose="02020603050405020304" pitchFamily="18" charset="0"/>
              </a:rPr>
              <a:t>	ES:24h, offset </a:t>
            </a:r>
            <a:r>
              <a:rPr lang="en-US" dirty="0" err="1">
                <a:latin typeface="Times New Roman" panose="02020603050405020304" pitchFamily="18" charset="0"/>
                <a:ea typeface="Times New Roman" panose="02020603050405020304" pitchFamily="18" charset="0"/>
              </a:rPr>
              <a:t>myISR</a:t>
            </a:r>
            <a:endParaRPr lang="en-US" sz="12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latin typeface="Times New Roman" panose="02020603050405020304" pitchFamily="18" charset="0"/>
                <a:ea typeface="Times New Roman" panose="02020603050405020304" pitchFamily="18" charset="0"/>
              </a:rPr>
              <a:t>Mov	word </a:t>
            </a:r>
            <a:r>
              <a:rPr lang="en-US" dirty="0" err="1">
                <a:latin typeface="Times New Roman" panose="02020603050405020304" pitchFamily="18" charset="0"/>
                <a:ea typeface="Times New Roman" panose="02020603050405020304" pitchFamily="18" charset="0"/>
              </a:rPr>
              <a:t>ptr</a:t>
            </a:r>
            <a:r>
              <a:rPr lang="en-US" dirty="0">
                <a:latin typeface="Times New Roman" panose="02020603050405020304" pitchFamily="18" charset="0"/>
                <a:ea typeface="Times New Roman" panose="02020603050405020304" pitchFamily="18" charset="0"/>
              </a:rPr>
              <a:t>	ES:26h, seg </a:t>
            </a:r>
            <a:r>
              <a:rPr lang="en-US" dirty="0" err="1">
                <a:latin typeface="Times New Roman" panose="02020603050405020304" pitchFamily="18" charset="0"/>
                <a:ea typeface="Times New Roman" panose="02020603050405020304" pitchFamily="18" charset="0"/>
              </a:rPr>
              <a:t>myISR</a:t>
            </a:r>
            <a:endParaRPr lang="en-US" sz="12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err="1">
                <a:latin typeface="Times New Roman" panose="02020603050405020304" pitchFamily="18" charset="0"/>
                <a:ea typeface="Times New Roman" panose="02020603050405020304" pitchFamily="18" charset="0"/>
              </a:rPr>
              <a:t>sti</a:t>
            </a:r>
            <a:endParaRPr lang="en-US" sz="12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latin typeface="Times New Roman" panose="02020603050405020304" pitchFamily="18" charset="0"/>
                <a:ea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marL="0" indent="0">
              <a:buNone/>
            </a:pPr>
            <a:r>
              <a:rPr lang="en-US" dirty="0">
                <a:latin typeface="Times New Roman" panose="02020603050405020304" pitchFamily="18" charset="0"/>
                <a:ea typeface="Times New Roman" panose="02020603050405020304" pitchFamily="18" charset="0"/>
              </a:rPr>
              <a:t>Where </a:t>
            </a:r>
            <a:r>
              <a:rPr lang="en-US" i="1" dirty="0" err="1">
                <a:latin typeface="Times New Roman" panose="02020603050405020304" pitchFamily="18" charset="0"/>
                <a:ea typeface="Times New Roman" panose="02020603050405020304" pitchFamily="18" charset="0"/>
              </a:rPr>
              <a:t>myISR</a:t>
            </a:r>
            <a:r>
              <a:rPr lang="en-US" dirty="0">
                <a:latin typeface="Times New Roman" panose="02020603050405020304" pitchFamily="18" charset="0"/>
                <a:ea typeface="Times New Roman" panose="02020603050405020304" pitchFamily="18" charset="0"/>
              </a:rPr>
              <a:t> is the address of my ISR</a:t>
            </a:r>
            <a:endParaRPr lang="en-US" dirty="0"/>
          </a:p>
        </p:txBody>
      </p:sp>
      <p:sp>
        <p:nvSpPr>
          <p:cNvPr id="4" name="Footer Placeholder 3">
            <a:extLst>
              <a:ext uri="{FF2B5EF4-FFF2-40B4-BE49-F238E27FC236}">
                <a16:creationId xmlns:a16="http://schemas.microsoft.com/office/drawing/2014/main" id="{36C59004-EE28-4F77-B172-36299F2D07C3}"/>
              </a:ext>
            </a:extLst>
          </p:cNvPr>
          <p:cNvSpPr>
            <a:spLocks noGrp="1"/>
          </p:cNvSpPr>
          <p:nvPr>
            <p:ph type="ftr" sz="quarter" idx="10"/>
          </p:nvPr>
        </p:nvSpPr>
        <p:spPr/>
        <p:txBody>
          <a:bodyPr/>
          <a:lstStyle/>
          <a:p>
            <a:pPr>
              <a:defRPr/>
            </a:pPr>
            <a:r>
              <a:rPr lang="en-US" altLang="en-US"/>
              <a:t>CSC 35 Intro to Architecture, Dr. Ghansah</a:t>
            </a:r>
          </a:p>
        </p:txBody>
      </p:sp>
      <p:sp>
        <p:nvSpPr>
          <p:cNvPr id="5" name="Slide Number Placeholder 4">
            <a:extLst>
              <a:ext uri="{FF2B5EF4-FFF2-40B4-BE49-F238E27FC236}">
                <a16:creationId xmlns:a16="http://schemas.microsoft.com/office/drawing/2014/main" id="{929830A8-1B57-4C74-B79F-05B3ED4930D5}"/>
              </a:ext>
            </a:extLst>
          </p:cNvPr>
          <p:cNvSpPr>
            <a:spLocks noGrp="1"/>
          </p:cNvSpPr>
          <p:nvPr>
            <p:ph type="sldNum" sz="quarter" idx="11"/>
          </p:nvPr>
        </p:nvSpPr>
        <p:spPr/>
        <p:txBody>
          <a:bodyPr/>
          <a:lstStyle/>
          <a:p>
            <a:fld id="{6071501E-FD57-4409-BE1E-EE564B48536B}" type="slidenum">
              <a:rPr lang="en-US" altLang="en-US" smtClean="0"/>
              <a:pPr/>
              <a:t>24</a:t>
            </a:fld>
            <a:endParaRPr lang="en-US" altLang="en-US"/>
          </a:p>
        </p:txBody>
      </p:sp>
    </p:spTree>
    <p:extLst>
      <p:ext uri="{BB962C8B-B14F-4D97-AF65-F5344CB8AC3E}">
        <p14:creationId xmlns:p14="http://schemas.microsoft.com/office/powerpoint/2010/main" val="1240271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895E7-D1D1-49B3-976C-EEBC696F4090}"/>
              </a:ext>
            </a:extLst>
          </p:cNvPr>
          <p:cNvSpPr>
            <a:spLocks noGrp="1"/>
          </p:cNvSpPr>
          <p:nvPr>
            <p:ph type="title"/>
          </p:nvPr>
        </p:nvSpPr>
        <p:spPr/>
        <p:txBody>
          <a:bodyPr/>
          <a:lstStyle/>
          <a:p>
            <a:r>
              <a:rPr lang="en-US" dirty="0"/>
              <a:t>Example Keyboard ISR</a:t>
            </a:r>
          </a:p>
        </p:txBody>
      </p:sp>
      <p:sp>
        <p:nvSpPr>
          <p:cNvPr id="3" name="Content Placeholder 2">
            <a:extLst>
              <a:ext uri="{FF2B5EF4-FFF2-40B4-BE49-F238E27FC236}">
                <a16:creationId xmlns:a16="http://schemas.microsoft.com/office/drawing/2014/main" id="{8702FAB3-E1CF-44DF-8C80-31FF58B5F68C}"/>
              </a:ext>
            </a:extLst>
          </p:cNvPr>
          <p:cNvSpPr>
            <a:spLocks noGrp="1"/>
          </p:cNvSpPr>
          <p:nvPr>
            <p:ph idx="1"/>
          </p:nvPr>
        </p:nvSpPr>
        <p:spPr/>
        <p:txBody>
          <a:bodyPr/>
          <a:lstStyle/>
          <a:p>
            <a:pPr marL="0" marR="0" indent="0">
              <a:spcBef>
                <a:spcPts val="0"/>
              </a:spcBef>
              <a:spcAft>
                <a:spcPts val="0"/>
              </a:spcAft>
              <a:buNone/>
            </a:pPr>
            <a:r>
              <a:rPr lang="en-US" dirty="0" err="1">
                <a:latin typeface="Times New Roman" panose="02020603050405020304" pitchFamily="18" charset="0"/>
                <a:ea typeface="Times New Roman" panose="02020603050405020304" pitchFamily="18" charset="0"/>
              </a:rPr>
              <a:t>myISR</a:t>
            </a:r>
            <a:r>
              <a:rPr lang="en-US" dirty="0">
                <a:latin typeface="Times New Roman" panose="02020603050405020304" pitchFamily="18" charset="0"/>
                <a:ea typeface="Times New Roman" panose="02020603050405020304" pitchFamily="18" charset="0"/>
              </a:rPr>
              <a:t>:</a:t>
            </a:r>
          </a:p>
          <a:p>
            <a:pPr marL="0" marR="0" indent="0">
              <a:spcBef>
                <a:spcPts val="0"/>
              </a:spcBef>
              <a:spcAft>
                <a:spcPts val="0"/>
              </a:spcAft>
              <a:buNone/>
            </a:pPr>
            <a:r>
              <a:rPr lang="en-US" dirty="0">
                <a:latin typeface="Times New Roman" panose="02020603050405020304" pitchFamily="18" charset="0"/>
                <a:ea typeface="Times New Roman" panose="02020603050405020304" pitchFamily="18" charset="0"/>
              </a:rPr>
              <a:t>Disable interrupts (CLI)</a:t>
            </a:r>
            <a:endParaRPr lang="en-US" sz="12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latin typeface="Times New Roman" panose="02020603050405020304" pitchFamily="18" charset="0"/>
                <a:ea typeface="Times New Roman" panose="02020603050405020304" pitchFamily="18" charset="0"/>
              </a:rPr>
              <a:t>Save status with PUSHA (PUSH All gen. purpose regs)</a:t>
            </a:r>
            <a:endParaRPr lang="en-US" sz="12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latin typeface="Times New Roman" panose="02020603050405020304" pitchFamily="18" charset="0"/>
                <a:ea typeface="Times New Roman" panose="02020603050405020304" pitchFamily="18" charset="0"/>
              </a:rPr>
              <a:t>Perform Service (</a:t>
            </a:r>
            <a:r>
              <a:rPr lang="en-US" dirty="0" err="1">
                <a:latin typeface="Times New Roman" panose="02020603050405020304" pitchFamily="18" charset="0"/>
                <a:ea typeface="Times New Roman" panose="02020603050405020304" pitchFamily="18" charset="0"/>
              </a:rPr>
              <a:t>eg.</a:t>
            </a:r>
            <a:r>
              <a:rPr lang="en-US" dirty="0">
                <a:latin typeface="Times New Roman" panose="02020603050405020304" pitchFamily="18" charset="0"/>
                <a:ea typeface="Times New Roman" panose="02020603050405020304" pitchFamily="18" charset="0"/>
              </a:rPr>
              <a:t> In case of KBD use IN AL, 60h)</a:t>
            </a:r>
            <a:endParaRPr lang="en-US" sz="12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latin typeface="Times New Roman" panose="02020603050405020304" pitchFamily="18" charset="0"/>
                <a:ea typeface="Times New Roman" panose="02020603050405020304" pitchFamily="18" charset="0"/>
              </a:rPr>
              <a:t>Dismiss Interrupt (End of Interrupt (EOI) )</a:t>
            </a:r>
            <a:endParaRPr lang="en-US" sz="12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latin typeface="Times New Roman" panose="02020603050405020304" pitchFamily="18" charset="0"/>
                <a:ea typeface="Times New Roman" panose="02020603050405020304" pitchFamily="18" charset="0"/>
              </a:rPr>
              <a:t>Enable Interrupts (STI)</a:t>
            </a:r>
            <a:endParaRPr lang="en-US" sz="12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latin typeface="Times New Roman" panose="02020603050405020304" pitchFamily="18" charset="0"/>
                <a:ea typeface="Times New Roman" panose="02020603050405020304" pitchFamily="18" charset="0"/>
              </a:rPr>
              <a:t>Restore status with POPA</a:t>
            </a:r>
            <a:endParaRPr lang="en-US" sz="12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latin typeface="Times New Roman" panose="02020603050405020304" pitchFamily="18" charset="0"/>
                <a:ea typeface="Times New Roman" panose="02020603050405020304" pitchFamily="18" charset="0"/>
              </a:rPr>
              <a:t>Return from Interrupt (IRET)</a:t>
            </a:r>
            <a:endParaRPr lang="en-US" sz="12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latin typeface="Times New Roman" panose="02020603050405020304" pitchFamily="18" charset="0"/>
                <a:ea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u="sng" dirty="0">
                <a:latin typeface="Times New Roman" panose="02020603050405020304" pitchFamily="18" charset="0"/>
                <a:ea typeface="Times New Roman" panose="02020603050405020304" pitchFamily="18" charset="0"/>
              </a:rPr>
              <a:t>Dismissing interrupts can be done as follows.</a:t>
            </a:r>
            <a:endParaRPr lang="en-US" sz="1800" u="sng"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latin typeface="Times New Roman" panose="02020603050405020304" pitchFamily="18" charset="0"/>
                <a:ea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latin typeface="Times New Roman" panose="02020603050405020304" pitchFamily="18" charset="0"/>
                <a:ea typeface="Times New Roman" panose="02020603050405020304" pitchFamily="18" charset="0"/>
              </a:rPr>
              <a:t>Mov	al, 20h	; Issue End Of Interrupt (EOI)</a:t>
            </a:r>
            <a:endParaRPr lang="en-US" sz="12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latin typeface="Times New Roman" panose="02020603050405020304" pitchFamily="18" charset="0"/>
                <a:ea typeface="Times New Roman" panose="02020603050405020304" pitchFamily="18" charset="0"/>
              </a:rPr>
              <a:t>Out	20h, al	; To Master  PIC port 20h</a:t>
            </a:r>
            <a:endParaRPr lang="en-US" sz="1200" dirty="0">
              <a:latin typeface="Times New Roman" panose="02020603050405020304" pitchFamily="18" charset="0"/>
              <a:ea typeface="Times New Roman" panose="02020603050405020304" pitchFamily="18" charset="0"/>
            </a:endParaRPr>
          </a:p>
        </p:txBody>
      </p:sp>
      <p:sp>
        <p:nvSpPr>
          <p:cNvPr id="4" name="Footer Placeholder 3">
            <a:extLst>
              <a:ext uri="{FF2B5EF4-FFF2-40B4-BE49-F238E27FC236}">
                <a16:creationId xmlns:a16="http://schemas.microsoft.com/office/drawing/2014/main" id="{01EECD96-9AAD-4E59-A967-2DBDD39C09A0}"/>
              </a:ext>
            </a:extLst>
          </p:cNvPr>
          <p:cNvSpPr>
            <a:spLocks noGrp="1"/>
          </p:cNvSpPr>
          <p:nvPr>
            <p:ph type="ftr" sz="quarter" idx="10"/>
          </p:nvPr>
        </p:nvSpPr>
        <p:spPr/>
        <p:txBody>
          <a:bodyPr/>
          <a:lstStyle/>
          <a:p>
            <a:pPr>
              <a:defRPr/>
            </a:pPr>
            <a:r>
              <a:rPr lang="en-US" altLang="en-US"/>
              <a:t>CSC 35 Intro to Architecture, Dr. Ghansah</a:t>
            </a:r>
          </a:p>
        </p:txBody>
      </p:sp>
      <p:sp>
        <p:nvSpPr>
          <p:cNvPr id="5" name="Slide Number Placeholder 4">
            <a:extLst>
              <a:ext uri="{FF2B5EF4-FFF2-40B4-BE49-F238E27FC236}">
                <a16:creationId xmlns:a16="http://schemas.microsoft.com/office/drawing/2014/main" id="{CAC9ECD9-0EE6-4955-B2CC-4791A522859A}"/>
              </a:ext>
            </a:extLst>
          </p:cNvPr>
          <p:cNvSpPr>
            <a:spLocks noGrp="1"/>
          </p:cNvSpPr>
          <p:nvPr>
            <p:ph type="sldNum" sz="quarter" idx="11"/>
          </p:nvPr>
        </p:nvSpPr>
        <p:spPr/>
        <p:txBody>
          <a:bodyPr/>
          <a:lstStyle/>
          <a:p>
            <a:fld id="{6071501E-FD57-4409-BE1E-EE564B48536B}" type="slidenum">
              <a:rPr lang="en-US" altLang="en-US" smtClean="0"/>
              <a:pPr/>
              <a:t>25</a:t>
            </a:fld>
            <a:endParaRPr lang="en-US" altLang="en-US"/>
          </a:p>
        </p:txBody>
      </p:sp>
    </p:spTree>
    <p:extLst>
      <p:ext uri="{BB962C8B-B14F-4D97-AF65-F5344CB8AC3E}">
        <p14:creationId xmlns:p14="http://schemas.microsoft.com/office/powerpoint/2010/main" val="4193223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61743-8970-4EF2-8B75-9BEBF914D00A}"/>
              </a:ext>
            </a:extLst>
          </p:cNvPr>
          <p:cNvSpPr>
            <a:spLocks noGrp="1"/>
          </p:cNvSpPr>
          <p:nvPr>
            <p:ph type="title"/>
          </p:nvPr>
        </p:nvSpPr>
        <p:spPr/>
        <p:txBody>
          <a:bodyPr/>
          <a:lstStyle/>
          <a:p>
            <a:r>
              <a:rPr lang="en-US" dirty="0"/>
              <a:t>Main Program</a:t>
            </a:r>
          </a:p>
        </p:txBody>
      </p:sp>
      <p:sp>
        <p:nvSpPr>
          <p:cNvPr id="3" name="Content Placeholder 2">
            <a:extLst>
              <a:ext uri="{FF2B5EF4-FFF2-40B4-BE49-F238E27FC236}">
                <a16:creationId xmlns:a16="http://schemas.microsoft.com/office/drawing/2014/main" id="{5C30C00F-06E6-49C8-B867-AFFE6E661C01}"/>
              </a:ext>
            </a:extLst>
          </p:cNvPr>
          <p:cNvSpPr>
            <a:spLocks noGrp="1"/>
          </p:cNvSpPr>
          <p:nvPr>
            <p:ph idx="1"/>
          </p:nvPr>
        </p:nvSpPr>
        <p:spPr/>
        <p:txBody>
          <a:bodyPr/>
          <a:lstStyle/>
          <a:p>
            <a:r>
              <a:rPr lang="en-US" dirty="0"/>
              <a:t>Must run in a Loop (preferably indefinite) in order to catch the Hardware Interrupt.</a:t>
            </a:r>
          </a:p>
        </p:txBody>
      </p:sp>
      <p:sp>
        <p:nvSpPr>
          <p:cNvPr id="4" name="Footer Placeholder 3">
            <a:extLst>
              <a:ext uri="{FF2B5EF4-FFF2-40B4-BE49-F238E27FC236}">
                <a16:creationId xmlns:a16="http://schemas.microsoft.com/office/drawing/2014/main" id="{FB26FC7F-3E46-4A9F-B52B-245316EC9EE3}"/>
              </a:ext>
            </a:extLst>
          </p:cNvPr>
          <p:cNvSpPr>
            <a:spLocks noGrp="1"/>
          </p:cNvSpPr>
          <p:nvPr>
            <p:ph type="ftr" sz="quarter" idx="10"/>
          </p:nvPr>
        </p:nvSpPr>
        <p:spPr/>
        <p:txBody>
          <a:bodyPr/>
          <a:lstStyle/>
          <a:p>
            <a:pPr>
              <a:defRPr/>
            </a:pPr>
            <a:r>
              <a:rPr lang="en-US" altLang="en-US"/>
              <a:t>CSC 35 Intro to Architecture, Dr. Ghansah</a:t>
            </a:r>
          </a:p>
        </p:txBody>
      </p:sp>
      <p:sp>
        <p:nvSpPr>
          <p:cNvPr id="5" name="Slide Number Placeholder 4">
            <a:extLst>
              <a:ext uri="{FF2B5EF4-FFF2-40B4-BE49-F238E27FC236}">
                <a16:creationId xmlns:a16="http://schemas.microsoft.com/office/drawing/2014/main" id="{9B203834-62A7-4CE5-AF83-CC09E224DCD9}"/>
              </a:ext>
            </a:extLst>
          </p:cNvPr>
          <p:cNvSpPr>
            <a:spLocks noGrp="1"/>
          </p:cNvSpPr>
          <p:nvPr>
            <p:ph type="sldNum" sz="quarter" idx="11"/>
          </p:nvPr>
        </p:nvSpPr>
        <p:spPr/>
        <p:txBody>
          <a:bodyPr/>
          <a:lstStyle/>
          <a:p>
            <a:fld id="{6071501E-FD57-4409-BE1E-EE564B48536B}" type="slidenum">
              <a:rPr lang="en-US" altLang="en-US" smtClean="0"/>
              <a:pPr/>
              <a:t>26</a:t>
            </a:fld>
            <a:endParaRPr lang="en-US" altLang="en-US"/>
          </a:p>
        </p:txBody>
      </p:sp>
    </p:spTree>
    <p:extLst>
      <p:ext uri="{BB962C8B-B14F-4D97-AF65-F5344CB8AC3E}">
        <p14:creationId xmlns:p14="http://schemas.microsoft.com/office/powerpoint/2010/main" val="840393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0A372-9593-4F4C-9012-638683955045}"/>
              </a:ext>
            </a:extLst>
          </p:cNvPr>
          <p:cNvSpPr>
            <a:spLocks noGrp="1"/>
          </p:cNvSpPr>
          <p:nvPr>
            <p:ph type="title"/>
          </p:nvPr>
        </p:nvSpPr>
        <p:spPr/>
        <p:txBody>
          <a:bodyPr/>
          <a:lstStyle/>
          <a:p>
            <a:r>
              <a:rPr lang="en-US" dirty="0"/>
              <a:t>Protected Mode Interrupts</a:t>
            </a:r>
          </a:p>
        </p:txBody>
      </p:sp>
      <p:sp>
        <p:nvSpPr>
          <p:cNvPr id="3" name="Content Placeholder 2">
            <a:extLst>
              <a:ext uri="{FF2B5EF4-FFF2-40B4-BE49-F238E27FC236}">
                <a16:creationId xmlns:a16="http://schemas.microsoft.com/office/drawing/2014/main" id="{A1AB3205-8452-4500-BBAF-CB8597D8CDD7}"/>
              </a:ext>
            </a:extLst>
          </p:cNvPr>
          <p:cNvSpPr>
            <a:spLocks noGrp="1"/>
          </p:cNvSpPr>
          <p:nvPr>
            <p:ph idx="1"/>
          </p:nvPr>
        </p:nvSpPr>
        <p:spPr>
          <a:xfrm>
            <a:off x="685800" y="1143000"/>
            <a:ext cx="7772400" cy="5029200"/>
          </a:xfrm>
        </p:spPr>
        <p:txBody>
          <a:bodyPr/>
          <a:lstStyle/>
          <a:p>
            <a:r>
              <a:rPr lang="en-US" dirty="0"/>
              <a:t>Number of Interrupt Vector is unchanged from Real Mode. </a:t>
            </a:r>
            <a:r>
              <a:rPr lang="en-US" dirty="0" err="1"/>
              <a:t>i.e</a:t>
            </a:r>
            <a:r>
              <a:rPr lang="en-US" dirty="0"/>
              <a:t> still 256. The vector assignment is also the same.</a:t>
            </a:r>
          </a:p>
          <a:p>
            <a:r>
              <a:rPr lang="en-US" dirty="0"/>
              <a:t>Interrupt Vector Table (IVT) is called Interrupt Descriptor Table (IDT)</a:t>
            </a:r>
          </a:p>
          <a:p>
            <a:r>
              <a:rPr lang="en-US" dirty="0"/>
              <a:t>Entries in the IDT are 8 Bytes vs 4 Bytes in Real Mode. The entries are called Interrupt Gate Descriptors</a:t>
            </a:r>
          </a:p>
          <a:p>
            <a:r>
              <a:rPr lang="en-US" dirty="0"/>
              <a:t>The IDT can be anywhere in memory. It’s base address is in a CPU register called IDTR (IDT Register )</a:t>
            </a:r>
          </a:p>
          <a:p>
            <a:r>
              <a:rPr lang="en-US" dirty="0"/>
              <a:t>The actual address to the IVT is no longer 4*vector. Vector it multiplied by 8. But result goes to a GATE.</a:t>
            </a:r>
          </a:p>
        </p:txBody>
      </p:sp>
      <p:sp>
        <p:nvSpPr>
          <p:cNvPr id="4" name="Footer Placeholder 3">
            <a:extLst>
              <a:ext uri="{FF2B5EF4-FFF2-40B4-BE49-F238E27FC236}">
                <a16:creationId xmlns:a16="http://schemas.microsoft.com/office/drawing/2014/main" id="{80FFA0C6-352B-4A76-88E4-F33E5FE157C1}"/>
              </a:ext>
            </a:extLst>
          </p:cNvPr>
          <p:cNvSpPr>
            <a:spLocks noGrp="1"/>
          </p:cNvSpPr>
          <p:nvPr>
            <p:ph type="ftr" sz="quarter" idx="10"/>
          </p:nvPr>
        </p:nvSpPr>
        <p:spPr/>
        <p:txBody>
          <a:bodyPr/>
          <a:lstStyle/>
          <a:p>
            <a:pPr>
              <a:defRPr/>
            </a:pPr>
            <a:r>
              <a:rPr lang="en-US" altLang="en-US"/>
              <a:t>CSC 35 Intro to Architecture, Dr. Ghansah</a:t>
            </a:r>
          </a:p>
        </p:txBody>
      </p:sp>
      <p:sp>
        <p:nvSpPr>
          <p:cNvPr id="5" name="Slide Number Placeholder 4">
            <a:extLst>
              <a:ext uri="{FF2B5EF4-FFF2-40B4-BE49-F238E27FC236}">
                <a16:creationId xmlns:a16="http://schemas.microsoft.com/office/drawing/2014/main" id="{A680BF54-0498-4FBF-92CA-7CA6A8380B3F}"/>
              </a:ext>
            </a:extLst>
          </p:cNvPr>
          <p:cNvSpPr>
            <a:spLocks noGrp="1"/>
          </p:cNvSpPr>
          <p:nvPr>
            <p:ph type="sldNum" sz="quarter" idx="11"/>
          </p:nvPr>
        </p:nvSpPr>
        <p:spPr/>
        <p:txBody>
          <a:bodyPr/>
          <a:lstStyle/>
          <a:p>
            <a:fld id="{6071501E-FD57-4409-BE1E-EE564B48536B}" type="slidenum">
              <a:rPr lang="en-US" altLang="en-US" smtClean="0"/>
              <a:pPr/>
              <a:t>27</a:t>
            </a:fld>
            <a:endParaRPr lang="en-US" altLang="en-US"/>
          </a:p>
        </p:txBody>
      </p:sp>
    </p:spTree>
    <p:extLst>
      <p:ext uri="{BB962C8B-B14F-4D97-AF65-F5344CB8AC3E}">
        <p14:creationId xmlns:p14="http://schemas.microsoft.com/office/powerpoint/2010/main" val="3914805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76E85A3-A58B-496D-8BB9-95BAAD28DB24}"/>
              </a:ext>
            </a:extLst>
          </p:cNvPr>
          <p:cNvSpPr>
            <a:spLocks noGrp="1" noChangeArrowheads="1"/>
          </p:cNvSpPr>
          <p:nvPr>
            <p:ph type="title"/>
          </p:nvPr>
        </p:nvSpPr>
        <p:spPr/>
        <p:txBody>
          <a:bodyPr/>
          <a:lstStyle/>
          <a:p>
            <a:pPr eaLnBrk="1" hangingPunct="1"/>
            <a:r>
              <a:rPr lang="en-US" altLang="en-US"/>
              <a:t>Interrupt Descriptor Table</a:t>
            </a:r>
          </a:p>
        </p:txBody>
      </p:sp>
      <p:sp>
        <p:nvSpPr>
          <p:cNvPr id="18435" name="Rectangle 3">
            <a:extLst>
              <a:ext uri="{FF2B5EF4-FFF2-40B4-BE49-F238E27FC236}">
                <a16:creationId xmlns:a16="http://schemas.microsoft.com/office/drawing/2014/main" id="{CE680C91-C00E-4F14-81F3-2521D9FBD17C}"/>
              </a:ext>
            </a:extLst>
          </p:cNvPr>
          <p:cNvSpPr>
            <a:spLocks noGrp="1" noChangeArrowheads="1"/>
          </p:cNvSpPr>
          <p:nvPr>
            <p:ph type="body" idx="1"/>
          </p:nvPr>
        </p:nvSpPr>
        <p:spPr>
          <a:xfrm>
            <a:off x="457200" y="1524000"/>
            <a:ext cx="8229600" cy="4411663"/>
          </a:xfrm>
        </p:spPr>
        <p:txBody>
          <a:bodyPr/>
          <a:lstStyle/>
          <a:p>
            <a:pPr eaLnBrk="1" hangingPunct="1"/>
            <a:r>
              <a:rPr lang="en-US" altLang="en-US" sz="2600"/>
              <a:t>The ‘entry-point’ to the interrupt-handler is located via the Interrupt Descriptor Table (IDT)</a:t>
            </a:r>
          </a:p>
          <a:p>
            <a:pPr eaLnBrk="1" hangingPunct="1"/>
            <a:r>
              <a:rPr lang="en-US" altLang="en-US" sz="2600"/>
              <a:t>IDT: “gate descriptors”</a:t>
            </a:r>
          </a:p>
          <a:p>
            <a:pPr lvl="1" eaLnBrk="1" hangingPunct="1"/>
            <a:r>
              <a:rPr lang="en-US" altLang="en-US" sz="2200"/>
              <a:t>Segment selector + offset for handler</a:t>
            </a:r>
          </a:p>
          <a:p>
            <a:pPr lvl="1" eaLnBrk="1" hangingPunct="1"/>
            <a:r>
              <a:rPr lang="en-US" altLang="en-US" sz="2200"/>
              <a:t>Descriptor Privilege Level (DPL)</a:t>
            </a:r>
          </a:p>
          <a:p>
            <a:pPr lvl="1" eaLnBrk="1" hangingPunct="1"/>
            <a:r>
              <a:rPr lang="en-US" altLang="en-US" sz="2200"/>
              <a:t>Gates (slightly different ways of entering kernel)</a:t>
            </a:r>
          </a:p>
          <a:p>
            <a:pPr lvl="2" eaLnBrk="1" hangingPunct="1"/>
            <a:r>
              <a:rPr lang="en-US" altLang="en-US" b="1"/>
              <a:t>Task gate</a:t>
            </a:r>
            <a:r>
              <a:rPr lang="en-US" altLang="en-US"/>
              <a:t>: includes TSS to transfer to (not used by Linux)</a:t>
            </a:r>
          </a:p>
          <a:p>
            <a:pPr lvl="2" eaLnBrk="1" hangingPunct="1"/>
            <a:r>
              <a:rPr lang="en-US" altLang="en-US" b="1"/>
              <a:t>Interrupt gate</a:t>
            </a:r>
            <a:r>
              <a:rPr lang="en-US" altLang="en-US"/>
              <a:t>: disables further interrupts</a:t>
            </a:r>
          </a:p>
          <a:p>
            <a:pPr lvl="2" eaLnBrk="1" hangingPunct="1"/>
            <a:r>
              <a:rPr lang="en-US" altLang="en-US" b="1"/>
              <a:t>Trap gate</a:t>
            </a:r>
            <a:r>
              <a:rPr lang="en-US" altLang="en-US"/>
              <a:t>: further interrupts still allowed</a:t>
            </a:r>
          </a:p>
          <a:p>
            <a:pPr eaLnBrk="1" hangingPunct="1">
              <a:buFont typeface="Wingdings" panose="05000000000000000000" pitchFamily="2" charset="2"/>
              <a:buNone/>
            </a:pPr>
            <a:endParaRPr lang="en-US" altLang="en-US" sz="260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31E8586-6487-4740-9251-7D94FEBFF078}"/>
              </a:ext>
            </a:extLst>
          </p:cNvPr>
          <p:cNvSpPr>
            <a:spLocks noGrp="1" noChangeArrowheads="1"/>
          </p:cNvSpPr>
          <p:nvPr>
            <p:ph type="title"/>
          </p:nvPr>
        </p:nvSpPr>
        <p:spPr/>
        <p:txBody>
          <a:bodyPr/>
          <a:lstStyle/>
          <a:p>
            <a:pPr eaLnBrk="1" hangingPunct="1"/>
            <a:r>
              <a:rPr lang="en-US" altLang="en-US"/>
              <a:t>Interrupt Masking</a:t>
            </a:r>
          </a:p>
        </p:txBody>
      </p:sp>
      <p:sp>
        <p:nvSpPr>
          <p:cNvPr id="19459" name="Rectangle 3">
            <a:extLst>
              <a:ext uri="{FF2B5EF4-FFF2-40B4-BE49-F238E27FC236}">
                <a16:creationId xmlns:a16="http://schemas.microsoft.com/office/drawing/2014/main" id="{30EDBB61-4DD0-4B91-AC85-D9102BE9D0A3}"/>
              </a:ext>
            </a:extLst>
          </p:cNvPr>
          <p:cNvSpPr>
            <a:spLocks noGrp="1" noChangeArrowheads="1"/>
          </p:cNvSpPr>
          <p:nvPr>
            <p:ph type="body" idx="1"/>
          </p:nvPr>
        </p:nvSpPr>
        <p:spPr/>
        <p:txBody>
          <a:bodyPr/>
          <a:lstStyle/>
          <a:p>
            <a:pPr eaLnBrk="1" hangingPunct="1"/>
            <a:r>
              <a:rPr lang="en-US" altLang="en-US"/>
              <a:t>Two different types: global and per-IRQ</a:t>
            </a:r>
          </a:p>
          <a:p>
            <a:pPr eaLnBrk="1" hangingPunct="1"/>
            <a:r>
              <a:rPr lang="en-US" altLang="en-US"/>
              <a:t>Global — delays all interrupts</a:t>
            </a:r>
          </a:p>
          <a:p>
            <a:pPr eaLnBrk="1" hangingPunct="1"/>
            <a:r>
              <a:rPr lang="en-US" altLang="en-US"/>
              <a:t>Selective — individual IRQs can be masked selectively</a:t>
            </a:r>
          </a:p>
          <a:p>
            <a:pPr eaLnBrk="1" hangingPunct="1"/>
            <a:r>
              <a:rPr lang="en-US" altLang="en-US"/>
              <a:t>Selective masking is usually what’s needed — interference most common from two interrupts of the same type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EA84F-B6D3-440F-ABC9-0D4910D177D8}"/>
              </a:ext>
            </a:extLst>
          </p:cNvPr>
          <p:cNvSpPr>
            <a:spLocks noGrp="1"/>
          </p:cNvSpPr>
          <p:nvPr>
            <p:ph type="title"/>
          </p:nvPr>
        </p:nvSpPr>
        <p:spPr/>
        <p:txBody>
          <a:bodyPr/>
          <a:lstStyle/>
          <a:p>
            <a:r>
              <a:rPr lang="en-US" dirty="0"/>
              <a:t>What is Interrupt?</a:t>
            </a:r>
          </a:p>
        </p:txBody>
      </p:sp>
      <p:sp>
        <p:nvSpPr>
          <p:cNvPr id="3" name="Content Placeholder 2">
            <a:extLst>
              <a:ext uri="{FF2B5EF4-FFF2-40B4-BE49-F238E27FC236}">
                <a16:creationId xmlns:a16="http://schemas.microsoft.com/office/drawing/2014/main" id="{2819AE30-7FDE-4DB6-9472-0CC35B976823}"/>
              </a:ext>
            </a:extLst>
          </p:cNvPr>
          <p:cNvSpPr>
            <a:spLocks noGrp="1"/>
          </p:cNvSpPr>
          <p:nvPr>
            <p:ph idx="1"/>
          </p:nvPr>
        </p:nvSpPr>
        <p:spPr/>
        <p:txBody>
          <a:bodyPr/>
          <a:lstStyle/>
          <a:p>
            <a:r>
              <a:rPr lang="en-US" dirty="0"/>
              <a:t>It is an event that needs the CPU’s attention</a:t>
            </a:r>
          </a:p>
          <a:p>
            <a:r>
              <a:rPr lang="en-US" dirty="0"/>
              <a:t>CPU should stop whatever it is doing to service this interrupt before continuing from where it left off.</a:t>
            </a:r>
          </a:p>
          <a:p>
            <a:r>
              <a:rPr lang="en-US" dirty="0"/>
              <a:t>In practice a main program could be running and keyboard interrupt occurs (key has been pressed). We have to leave the main program and execute interrupt service routine (ISR) to collect the key that has been pressed, process it, and return control back to the main program.</a:t>
            </a:r>
          </a:p>
          <a:p>
            <a:r>
              <a:rPr lang="en-US" dirty="0"/>
              <a:t>In this sense ISR is similar to Procedure Call. But there are some differences.</a:t>
            </a:r>
          </a:p>
        </p:txBody>
      </p:sp>
      <p:sp>
        <p:nvSpPr>
          <p:cNvPr id="4" name="Footer Placeholder 3">
            <a:extLst>
              <a:ext uri="{FF2B5EF4-FFF2-40B4-BE49-F238E27FC236}">
                <a16:creationId xmlns:a16="http://schemas.microsoft.com/office/drawing/2014/main" id="{1CF9C90A-2FE4-4A1E-8D72-9C54A28046B8}"/>
              </a:ext>
            </a:extLst>
          </p:cNvPr>
          <p:cNvSpPr>
            <a:spLocks noGrp="1"/>
          </p:cNvSpPr>
          <p:nvPr>
            <p:ph type="ftr" sz="quarter" idx="10"/>
          </p:nvPr>
        </p:nvSpPr>
        <p:spPr/>
        <p:txBody>
          <a:bodyPr/>
          <a:lstStyle/>
          <a:p>
            <a:pPr>
              <a:defRPr/>
            </a:pPr>
            <a:r>
              <a:rPr lang="en-US" altLang="en-US"/>
              <a:t>CSC 35 Intro to Architecture, Dr. Ghansah</a:t>
            </a:r>
          </a:p>
        </p:txBody>
      </p:sp>
      <p:sp>
        <p:nvSpPr>
          <p:cNvPr id="5" name="Slide Number Placeholder 4">
            <a:extLst>
              <a:ext uri="{FF2B5EF4-FFF2-40B4-BE49-F238E27FC236}">
                <a16:creationId xmlns:a16="http://schemas.microsoft.com/office/drawing/2014/main" id="{4A874E0A-E292-442A-A26E-7E4CD3D7B5F6}"/>
              </a:ext>
            </a:extLst>
          </p:cNvPr>
          <p:cNvSpPr>
            <a:spLocks noGrp="1"/>
          </p:cNvSpPr>
          <p:nvPr>
            <p:ph type="sldNum" sz="quarter" idx="11"/>
          </p:nvPr>
        </p:nvSpPr>
        <p:spPr/>
        <p:txBody>
          <a:bodyPr/>
          <a:lstStyle/>
          <a:p>
            <a:fld id="{6071501E-FD57-4409-BE1E-EE564B48536B}" type="slidenum">
              <a:rPr lang="en-US" altLang="en-US" smtClean="0"/>
              <a:pPr/>
              <a:t>3</a:t>
            </a:fld>
            <a:endParaRPr lang="en-US" altLang="en-US"/>
          </a:p>
        </p:txBody>
      </p:sp>
    </p:spTree>
    <p:extLst>
      <p:ext uri="{BB962C8B-B14F-4D97-AF65-F5344CB8AC3E}">
        <p14:creationId xmlns:p14="http://schemas.microsoft.com/office/powerpoint/2010/main" val="1091978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CA5DC9F-A7D7-42D1-B538-27106AFF29CF}"/>
              </a:ext>
            </a:extLst>
          </p:cNvPr>
          <p:cNvSpPr>
            <a:spLocks noGrp="1" noChangeArrowheads="1"/>
          </p:cNvSpPr>
          <p:nvPr>
            <p:ph type="title"/>
          </p:nvPr>
        </p:nvSpPr>
        <p:spPr/>
        <p:txBody>
          <a:bodyPr/>
          <a:lstStyle/>
          <a:p>
            <a:pPr eaLnBrk="1" hangingPunct="1"/>
            <a:r>
              <a:rPr lang="en-US" altLang="en-US" dirty="0"/>
              <a:t>Protected Mode Interrupts</a:t>
            </a:r>
          </a:p>
        </p:txBody>
      </p:sp>
      <p:sp>
        <p:nvSpPr>
          <p:cNvPr id="20483" name="Rectangle 3">
            <a:extLst>
              <a:ext uri="{FF2B5EF4-FFF2-40B4-BE49-F238E27FC236}">
                <a16:creationId xmlns:a16="http://schemas.microsoft.com/office/drawing/2014/main" id="{D352A9DF-57F5-405F-885A-32678037D41F}"/>
              </a:ext>
            </a:extLst>
          </p:cNvPr>
          <p:cNvSpPr>
            <a:spLocks noChangeArrowheads="1"/>
          </p:cNvSpPr>
          <p:nvPr/>
        </p:nvSpPr>
        <p:spPr bwMode="auto">
          <a:xfrm>
            <a:off x="1828800" y="2224088"/>
            <a:ext cx="838200" cy="2133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t>PIC</a:t>
            </a:r>
          </a:p>
        </p:txBody>
      </p:sp>
      <p:sp>
        <p:nvSpPr>
          <p:cNvPr id="20484" name="Rectangle 4">
            <a:extLst>
              <a:ext uri="{FF2B5EF4-FFF2-40B4-BE49-F238E27FC236}">
                <a16:creationId xmlns:a16="http://schemas.microsoft.com/office/drawing/2014/main" id="{6C58BE09-52E3-44E8-A4F5-1985FFE56E61}"/>
              </a:ext>
            </a:extLst>
          </p:cNvPr>
          <p:cNvSpPr>
            <a:spLocks noChangeArrowheads="1"/>
          </p:cNvSpPr>
          <p:nvPr/>
        </p:nvSpPr>
        <p:spPr bwMode="auto">
          <a:xfrm>
            <a:off x="3886200" y="2605088"/>
            <a:ext cx="1600200" cy="1371600"/>
          </a:xfrm>
          <a:prstGeom prst="rect">
            <a:avLst/>
          </a:prstGeom>
          <a:solidFill>
            <a:schemeClr val="tx2">
              <a:lumMod val="75000"/>
            </a:schemeClr>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dirty="0"/>
              <a:t>CPU</a:t>
            </a:r>
          </a:p>
        </p:txBody>
      </p:sp>
      <p:sp>
        <p:nvSpPr>
          <p:cNvPr id="20485" name="Line 5">
            <a:extLst>
              <a:ext uri="{FF2B5EF4-FFF2-40B4-BE49-F238E27FC236}">
                <a16:creationId xmlns:a16="http://schemas.microsoft.com/office/drawing/2014/main" id="{E5ACB11F-ABCC-4035-8092-06DA438CB153}"/>
              </a:ext>
            </a:extLst>
          </p:cNvPr>
          <p:cNvSpPr>
            <a:spLocks noChangeShapeType="1"/>
          </p:cNvSpPr>
          <p:nvPr/>
        </p:nvSpPr>
        <p:spPr bwMode="auto">
          <a:xfrm>
            <a:off x="762000" y="1614488"/>
            <a:ext cx="6019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6" name="Line 6">
            <a:extLst>
              <a:ext uri="{FF2B5EF4-FFF2-40B4-BE49-F238E27FC236}">
                <a16:creationId xmlns:a16="http://schemas.microsoft.com/office/drawing/2014/main" id="{CA411201-9CEF-4BA4-B0CC-479D006ADDB6}"/>
              </a:ext>
            </a:extLst>
          </p:cNvPr>
          <p:cNvSpPr>
            <a:spLocks noChangeShapeType="1"/>
          </p:cNvSpPr>
          <p:nvPr/>
        </p:nvSpPr>
        <p:spPr bwMode="auto">
          <a:xfrm flipV="1">
            <a:off x="2209800" y="1614488"/>
            <a:ext cx="0" cy="609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7" name="Line 7">
            <a:extLst>
              <a:ext uri="{FF2B5EF4-FFF2-40B4-BE49-F238E27FC236}">
                <a16:creationId xmlns:a16="http://schemas.microsoft.com/office/drawing/2014/main" id="{A85E4979-04E0-4AF7-8105-75DF4EBBAA28}"/>
              </a:ext>
            </a:extLst>
          </p:cNvPr>
          <p:cNvSpPr>
            <a:spLocks noChangeShapeType="1"/>
          </p:cNvSpPr>
          <p:nvPr/>
        </p:nvSpPr>
        <p:spPr bwMode="auto">
          <a:xfrm flipV="1">
            <a:off x="4724400" y="1614488"/>
            <a:ext cx="0" cy="990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8" name="Text Box 8">
            <a:extLst>
              <a:ext uri="{FF2B5EF4-FFF2-40B4-BE49-F238E27FC236}">
                <a16:creationId xmlns:a16="http://schemas.microsoft.com/office/drawing/2014/main" id="{E2BA70FE-DEC2-4616-B4B5-B69814A6CEB2}"/>
              </a:ext>
            </a:extLst>
          </p:cNvPr>
          <p:cNvSpPr txBox="1">
            <a:spLocks noChangeArrowheads="1"/>
          </p:cNvSpPr>
          <p:nvPr/>
        </p:nvSpPr>
        <p:spPr bwMode="auto">
          <a:xfrm>
            <a:off x="5394325" y="1676400"/>
            <a:ext cx="1608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t>Memory Bus</a:t>
            </a:r>
          </a:p>
        </p:txBody>
      </p:sp>
      <p:sp>
        <p:nvSpPr>
          <p:cNvPr id="20489" name="Line 9">
            <a:extLst>
              <a:ext uri="{FF2B5EF4-FFF2-40B4-BE49-F238E27FC236}">
                <a16:creationId xmlns:a16="http://schemas.microsoft.com/office/drawing/2014/main" id="{1391CF60-457B-485A-A1E6-2A0EF6D8F4FD}"/>
              </a:ext>
            </a:extLst>
          </p:cNvPr>
          <p:cNvSpPr>
            <a:spLocks noChangeShapeType="1"/>
          </p:cNvSpPr>
          <p:nvPr/>
        </p:nvSpPr>
        <p:spPr bwMode="auto">
          <a:xfrm flipH="1" flipV="1">
            <a:off x="2743200" y="3276600"/>
            <a:ext cx="1143000" cy="142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0" name="Text Box 10">
            <a:extLst>
              <a:ext uri="{FF2B5EF4-FFF2-40B4-BE49-F238E27FC236}">
                <a16:creationId xmlns:a16="http://schemas.microsoft.com/office/drawing/2014/main" id="{3CF422E9-406B-4F59-A24F-392D9800B44D}"/>
              </a:ext>
            </a:extLst>
          </p:cNvPr>
          <p:cNvSpPr txBox="1">
            <a:spLocks noChangeArrowheads="1"/>
          </p:cNvSpPr>
          <p:nvPr/>
        </p:nvSpPr>
        <p:spPr bwMode="auto">
          <a:xfrm>
            <a:off x="2895600" y="2895600"/>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INTR</a:t>
            </a:r>
          </a:p>
        </p:txBody>
      </p:sp>
      <p:sp>
        <p:nvSpPr>
          <p:cNvPr id="20491" name="Text Box 12">
            <a:extLst>
              <a:ext uri="{FF2B5EF4-FFF2-40B4-BE49-F238E27FC236}">
                <a16:creationId xmlns:a16="http://schemas.microsoft.com/office/drawing/2014/main" id="{DC049717-15C2-4EA3-AB8D-E6C6BAE3F5D9}"/>
              </a:ext>
            </a:extLst>
          </p:cNvPr>
          <p:cNvSpPr txBox="1">
            <a:spLocks noChangeArrowheads="1"/>
          </p:cNvSpPr>
          <p:nvPr/>
        </p:nvSpPr>
        <p:spPr bwMode="auto">
          <a:xfrm>
            <a:off x="1524000" y="2057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0</a:t>
            </a:r>
          </a:p>
        </p:txBody>
      </p:sp>
      <p:sp>
        <p:nvSpPr>
          <p:cNvPr id="20492" name="Text Box 13">
            <a:extLst>
              <a:ext uri="{FF2B5EF4-FFF2-40B4-BE49-F238E27FC236}">
                <a16:creationId xmlns:a16="http://schemas.microsoft.com/office/drawing/2014/main" id="{754D6F70-EEE2-4E9F-B27C-4B9340D77C47}"/>
              </a:ext>
            </a:extLst>
          </p:cNvPr>
          <p:cNvSpPr txBox="1">
            <a:spLocks noChangeArrowheads="1"/>
          </p:cNvSpPr>
          <p:nvPr/>
        </p:nvSpPr>
        <p:spPr bwMode="auto">
          <a:xfrm>
            <a:off x="1479550" y="41290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N</a:t>
            </a:r>
          </a:p>
        </p:txBody>
      </p:sp>
      <p:sp>
        <p:nvSpPr>
          <p:cNvPr id="20493" name="Text Box 14">
            <a:extLst>
              <a:ext uri="{FF2B5EF4-FFF2-40B4-BE49-F238E27FC236}">
                <a16:creationId xmlns:a16="http://schemas.microsoft.com/office/drawing/2014/main" id="{42FABB05-C4D8-471E-B8D9-E2E4B4F57764}"/>
              </a:ext>
            </a:extLst>
          </p:cNvPr>
          <p:cNvSpPr txBox="1">
            <a:spLocks noChangeArrowheads="1"/>
          </p:cNvSpPr>
          <p:nvPr/>
        </p:nvSpPr>
        <p:spPr bwMode="auto">
          <a:xfrm>
            <a:off x="646113" y="2057400"/>
            <a:ext cx="877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IRQs</a:t>
            </a:r>
          </a:p>
        </p:txBody>
      </p:sp>
      <p:sp>
        <p:nvSpPr>
          <p:cNvPr id="20494" name="Rectangle 15">
            <a:extLst>
              <a:ext uri="{FF2B5EF4-FFF2-40B4-BE49-F238E27FC236}">
                <a16:creationId xmlns:a16="http://schemas.microsoft.com/office/drawing/2014/main" id="{2D3ABD1C-83EF-451F-92FA-C2CAFE07A2DE}"/>
              </a:ext>
            </a:extLst>
          </p:cNvPr>
          <p:cNvSpPr>
            <a:spLocks noChangeArrowheads="1"/>
          </p:cNvSpPr>
          <p:nvPr/>
        </p:nvSpPr>
        <p:spPr bwMode="auto">
          <a:xfrm>
            <a:off x="6248400" y="2819400"/>
            <a:ext cx="1143000" cy="3352800"/>
          </a:xfrm>
          <a:prstGeom prst="rect">
            <a:avLst/>
          </a:prstGeom>
          <a:solidFill>
            <a:schemeClr val="accent2"/>
          </a:solidFill>
          <a:ln w="9525">
            <a:solidFill>
              <a:schemeClr val="tx1"/>
            </a:solidFill>
            <a:miter lim="800000"/>
            <a:headEnd/>
            <a:tailEnd/>
          </a:ln>
          <a:effectLst/>
        </p:spPr>
        <p:txBody>
          <a:bodyPr wrap="none"/>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t>IDT</a:t>
            </a:r>
          </a:p>
        </p:txBody>
      </p:sp>
      <p:sp>
        <p:nvSpPr>
          <p:cNvPr id="20495" name="Text Box 16">
            <a:extLst>
              <a:ext uri="{FF2B5EF4-FFF2-40B4-BE49-F238E27FC236}">
                <a16:creationId xmlns:a16="http://schemas.microsoft.com/office/drawing/2014/main" id="{932CB5F3-F50C-4836-8C3B-704AE4B1D48C}"/>
              </a:ext>
            </a:extLst>
          </p:cNvPr>
          <p:cNvSpPr txBox="1">
            <a:spLocks noChangeArrowheads="1"/>
          </p:cNvSpPr>
          <p:nvPr/>
        </p:nvSpPr>
        <p:spPr bwMode="auto">
          <a:xfrm>
            <a:off x="5867400" y="2971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0</a:t>
            </a:r>
          </a:p>
        </p:txBody>
      </p:sp>
      <p:sp>
        <p:nvSpPr>
          <p:cNvPr id="20496" name="Text Box 17">
            <a:extLst>
              <a:ext uri="{FF2B5EF4-FFF2-40B4-BE49-F238E27FC236}">
                <a16:creationId xmlns:a16="http://schemas.microsoft.com/office/drawing/2014/main" id="{0DB0B72F-F4DA-4CD2-AC1E-F76E382AC1FE}"/>
              </a:ext>
            </a:extLst>
          </p:cNvPr>
          <p:cNvSpPr txBox="1">
            <a:spLocks noChangeArrowheads="1"/>
          </p:cNvSpPr>
          <p:nvPr/>
        </p:nvSpPr>
        <p:spPr bwMode="auto">
          <a:xfrm>
            <a:off x="5715000" y="6186488"/>
            <a:ext cx="56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255</a:t>
            </a:r>
          </a:p>
        </p:txBody>
      </p:sp>
      <p:sp>
        <p:nvSpPr>
          <p:cNvPr id="20497" name="Line 18">
            <a:extLst>
              <a:ext uri="{FF2B5EF4-FFF2-40B4-BE49-F238E27FC236}">
                <a16:creationId xmlns:a16="http://schemas.microsoft.com/office/drawing/2014/main" id="{316FE7C7-D48A-4B57-8C42-F4B35953A78F}"/>
              </a:ext>
            </a:extLst>
          </p:cNvPr>
          <p:cNvSpPr>
            <a:spLocks noChangeShapeType="1"/>
          </p:cNvSpPr>
          <p:nvPr/>
        </p:nvSpPr>
        <p:spPr bwMode="auto">
          <a:xfrm>
            <a:off x="762000" y="2528888"/>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8" name="Line 19">
            <a:extLst>
              <a:ext uri="{FF2B5EF4-FFF2-40B4-BE49-F238E27FC236}">
                <a16:creationId xmlns:a16="http://schemas.microsoft.com/office/drawing/2014/main" id="{3E8F2A12-1E58-446C-837B-AF85C006DB0E}"/>
              </a:ext>
            </a:extLst>
          </p:cNvPr>
          <p:cNvSpPr>
            <a:spLocks noChangeShapeType="1"/>
          </p:cNvSpPr>
          <p:nvPr/>
        </p:nvSpPr>
        <p:spPr bwMode="auto">
          <a:xfrm>
            <a:off x="762000" y="2681288"/>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9" name="Line 20">
            <a:extLst>
              <a:ext uri="{FF2B5EF4-FFF2-40B4-BE49-F238E27FC236}">
                <a16:creationId xmlns:a16="http://schemas.microsoft.com/office/drawing/2014/main" id="{9A60E161-9BE0-4147-A5FE-392B97E5DB4F}"/>
              </a:ext>
            </a:extLst>
          </p:cNvPr>
          <p:cNvSpPr>
            <a:spLocks noChangeShapeType="1"/>
          </p:cNvSpPr>
          <p:nvPr/>
        </p:nvSpPr>
        <p:spPr bwMode="auto">
          <a:xfrm>
            <a:off x="762000" y="2833688"/>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0" name="Line 21">
            <a:extLst>
              <a:ext uri="{FF2B5EF4-FFF2-40B4-BE49-F238E27FC236}">
                <a16:creationId xmlns:a16="http://schemas.microsoft.com/office/drawing/2014/main" id="{F5DF2A9F-403B-44B1-A4D0-C20AA8DB3C8B}"/>
              </a:ext>
            </a:extLst>
          </p:cNvPr>
          <p:cNvSpPr>
            <a:spLocks noChangeShapeType="1"/>
          </p:cNvSpPr>
          <p:nvPr/>
        </p:nvSpPr>
        <p:spPr bwMode="auto">
          <a:xfrm>
            <a:off x="762000" y="2986088"/>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1" name="Rectangle 22">
            <a:extLst>
              <a:ext uri="{FF2B5EF4-FFF2-40B4-BE49-F238E27FC236}">
                <a16:creationId xmlns:a16="http://schemas.microsoft.com/office/drawing/2014/main" id="{48128B81-CC0B-4548-8EC1-01B9C9D98338}"/>
              </a:ext>
            </a:extLst>
          </p:cNvPr>
          <p:cNvSpPr>
            <a:spLocks noChangeArrowheads="1"/>
          </p:cNvSpPr>
          <p:nvPr/>
        </p:nvSpPr>
        <p:spPr bwMode="auto">
          <a:xfrm>
            <a:off x="7620000" y="4114800"/>
            <a:ext cx="1371600" cy="609600"/>
          </a:xfrm>
          <a:prstGeom prst="rect">
            <a:avLst/>
          </a:prstGeom>
          <a:solidFill>
            <a:schemeClr val="tx2"/>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handler</a:t>
            </a:r>
          </a:p>
        </p:txBody>
      </p:sp>
      <p:sp>
        <p:nvSpPr>
          <p:cNvPr id="20502" name="Text Box 23">
            <a:extLst>
              <a:ext uri="{FF2B5EF4-FFF2-40B4-BE49-F238E27FC236}">
                <a16:creationId xmlns:a16="http://schemas.microsoft.com/office/drawing/2014/main" id="{969472FB-5691-4A28-86FE-D712857F263B}"/>
              </a:ext>
            </a:extLst>
          </p:cNvPr>
          <p:cNvSpPr txBox="1">
            <a:spLocks noChangeArrowheads="1"/>
          </p:cNvSpPr>
          <p:nvPr/>
        </p:nvSpPr>
        <p:spPr bwMode="auto">
          <a:xfrm>
            <a:off x="4800600" y="2562225"/>
            <a:ext cx="536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err="1"/>
              <a:t>idtr</a:t>
            </a:r>
            <a:endParaRPr lang="en-US" altLang="en-US" sz="2000" dirty="0"/>
          </a:p>
        </p:txBody>
      </p:sp>
      <p:sp>
        <p:nvSpPr>
          <p:cNvPr id="20503" name="Line 24">
            <a:extLst>
              <a:ext uri="{FF2B5EF4-FFF2-40B4-BE49-F238E27FC236}">
                <a16:creationId xmlns:a16="http://schemas.microsoft.com/office/drawing/2014/main" id="{D4F576A0-679A-4BA2-AD42-75AA32022F5B}"/>
              </a:ext>
            </a:extLst>
          </p:cNvPr>
          <p:cNvSpPr>
            <a:spLocks noChangeShapeType="1"/>
          </p:cNvSpPr>
          <p:nvPr/>
        </p:nvSpPr>
        <p:spPr bwMode="auto">
          <a:xfrm>
            <a:off x="5410200" y="2819400"/>
            <a:ext cx="762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4" name="Line 25">
            <a:extLst>
              <a:ext uri="{FF2B5EF4-FFF2-40B4-BE49-F238E27FC236}">
                <a16:creationId xmlns:a16="http://schemas.microsoft.com/office/drawing/2014/main" id="{E6ECB5BB-7BE8-4ABA-9371-5E6140386C40}"/>
              </a:ext>
            </a:extLst>
          </p:cNvPr>
          <p:cNvSpPr>
            <a:spLocks noChangeShapeType="1"/>
          </p:cNvSpPr>
          <p:nvPr/>
        </p:nvSpPr>
        <p:spPr bwMode="auto">
          <a:xfrm flipV="1">
            <a:off x="6858000" y="4419600"/>
            <a:ext cx="685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5" name="Line 26">
            <a:extLst>
              <a:ext uri="{FF2B5EF4-FFF2-40B4-BE49-F238E27FC236}">
                <a16:creationId xmlns:a16="http://schemas.microsoft.com/office/drawing/2014/main" id="{88784EAD-419E-4F8A-A5BE-6C2892EC7716}"/>
              </a:ext>
            </a:extLst>
          </p:cNvPr>
          <p:cNvSpPr>
            <a:spLocks noChangeShapeType="1"/>
          </p:cNvSpPr>
          <p:nvPr/>
        </p:nvSpPr>
        <p:spPr bwMode="auto">
          <a:xfrm>
            <a:off x="6248400" y="44958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6" name="Line 27">
            <a:extLst>
              <a:ext uri="{FF2B5EF4-FFF2-40B4-BE49-F238E27FC236}">
                <a16:creationId xmlns:a16="http://schemas.microsoft.com/office/drawing/2014/main" id="{E7DE538E-D84F-4929-ABC9-022295642DDC}"/>
              </a:ext>
            </a:extLst>
          </p:cNvPr>
          <p:cNvSpPr>
            <a:spLocks noChangeShapeType="1"/>
          </p:cNvSpPr>
          <p:nvPr/>
        </p:nvSpPr>
        <p:spPr bwMode="auto">
          <a:xfrm>
            <a:off x="6248400" y="48768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7" name="Line 28">
            <a:extLst>
              <a:ext uri="{FF2B5EF4-FFF2-40B4-BE49-F238E27FC236}">
                <a16:creationId xmlns:a16="http://schemas.microsoft.com/office/drawing/2014/main" id="{018BC068-56DA-4F68-85F9-A6FE5B85EC15}"/>
              </a:ext>
            </a:extLst>
          </p:cNvPr>
          <p:cNvSpPr>
            <a:spLocks noChangeShapeType="1"/>
          </p:cNvSpPr>
          <p:nvPr/>
        </p:nvSpPr>
        <p:spPr bwMode="auto">
          <a:xfrm>
            <a:off x="5562600" y="3810000"/>
            <a:ext cx="609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8" name="Text Box 29">
            <a:extLst>
              <a:ext uri="{FF2B5EF4-FFF2-40B4-BE49-F238E27FC236}">
                <a16:creationId xmlns:a16="http://schemas.microsoft.com/office/drawing/2014/main" id="{943C939A-5FE8-4824-BF0A-09423079021E}"/>
              </a:ext>
            </a:extLst>
          </p:cNvPr>
          <p:cNvSpPr txBox="1">
            <a:spLocks noChangeArrowheads="1"/>
          </p:cNvSpPr>
          <p:nvPr/>
        </p:nvSpPr>
        <p:spPr bwMode="auto">
          <a:xfrm>
            <a:off x="1143000" y="5638800"/>
            <a:ext cx="1811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Mask points</a:t>
            </a:r>
          </a:p>
        </p:txBody>
      </p:sp>
      <p:sp>
        <p:nvSpPr>
          <p:cNvPr id="20509" name="Line 30">
            <a:extLst>
              <a:ext uri="{FF2B5EF4-FFF2-40B4-BE49-F238E27FC236}">
                <a16:creationId xmlns:a16="http://schemas.microsoft.com/office/drawing/2014/main" id="{E51DB384-E807-45C1-9D7B-C31DD1F477A9}"/>
              </a:ext>
            </a:extLst>
          </p:cNvPr>
          <p:cNvSpPr>
            <a:spLocks noChangeShapeType="1"/>
          </p:cNvSpPr>
          <p:nvPr/>
        </p:nvSpPr>
        <p:spPr bwMode="auto">
          <a:xfrm flipH="1" flipV="1">
            <a:off x="1295400" y="3124200"/>
            <a:ext cx="304800" cy="2438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0" name="Line 31">
            <a:extLst>
              <a:ext uri="{FF2B5EF4-FFF2-40B4-BE49-F238E27FC236}">
                <a16:creationId xmlns:a16="http://schemas.microsoft.com/office/drawing/2014/main" id="{68D59526-A079-4822-BB0E-78A86E9BA4D7}"/>
              </a:ext>
            </a:extLst>
          </p:cNvPr>
          <p:cNvSpPr>
            <a:spLocks noChangeShapeType="1"/>
          </p:cNvSpPr>
          <p:nvPr/>
        </p:nvSpPr>
        <p:spPr bwMode="auto">
          <a:xfrm flipV="1">
            <a:off x="2438400" y="3367088"/>
            <a:ext cx="1295400" cy="21955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1" name="Text Box 32">
            <a:extLst>
              <a:ext uri="{FF2B5EF4-FFF2-40B4-BE49-F238E27FC236}">
                <a16:creationId xmlns:a16="http://schemas.microsoft.com/office/drawing/2014/main" id="{B5D85751-C792-4DB1-AFF3-ABBB4D287529}"/>
              </a:ext>
            </a:extLst>
          </p:cNvPr>
          <p:cNvSpPr txBox="1">
            <a:spLocks noChangeArrowheads="1"/>
          </p:cNvSpPr>
          <p:nvPr/>
        </p:nvSpPr>
        <p:spPr bwMode="auto">
          <a:xfrm>
            <a:off x="4648200" y="3565525"/>
            <a:ext cx="874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t>vector</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60E76DA-29CC-43AB-B59B-DFB659D7AB44}"/>
              </a:ext>
            </a:extLst>
          </p:cNvPr>
          <p:cNvSpPr>
            <a:spLocks noGrp="1" noChangeArrowheads="1"/>
          </p:cNvSpPr>
          <p:nvPr>
            <p:ph type="title"/>
          </p:nvPr>
        </p:nvSpPr>
        <p:spPr>
          <a:xfrm>
            <a:off x="685800" y="228600"/>
            <a:ext cx="7772400" cy="914400"/>
          </a:xfrm>
        </p:spPr>
        <p:txBody>
          <a:bodyPr/>
          <a:lstStyle/>
          <a:p>
            <a:r>
              <a:rPr lang="en-US" altLang="en-US" sz="2800" b="1" dirty="0"/>
              <a:t>PROTECTED MODE INTERRUPT DETAILS</a:t>
            </a:r>
          </a:p>
        </p:txBody>
      </p:sp>
      <p:sp>
        <p:nvSpPr>
          <p:cNvPr id="19459" name="Rectangle 3">
            <a:extLst>
              <a:ext uri="{FF2B5EF4-FFF2-40B4-BE49-F238E27FC236}">
                <a16:creationId xmlns:a16="http://schemas.microsoft.com/office/drawing/2014/main" id="{9724AE20-4E69-4E0A-A9DF-59F7EA882F1A}"/>
              </a:ext>
            </a:extLst>
          </p:cNvPr>
          <p:cNvSpPr>
            <a:spLocks noChangeArrowheads="1"/>
          </p:cNvSpPr>
          <p:nvPr/>
        </p:nvSpPr>
        <p:spPr bwMode="auto">
          <a:xfrm>
            <a:off x="2514600" y="2057400"/>
            <a:ext cx="990600" cy="1676400"/>
          </a:xfrm>
          <a:prstGeom prst="rect">
            <a:avLst/>
          </a:prstGeom>
          <a:solidFill>
            <a:schemeClr val="tx2">
              <a:lumMod val="75000"/>
            </a:schemeClr>
          </a:solidFill>
          <a:ln w="9525">
            <a:solidFill>
              <a:schemeClr val="tx1"/>
            </a:solidFill>
            <a:miter lim="800000"/>
            <a:headEnd/>
            <a:tailEnd/>
          </a:ln>
          <a:effectLst/>
        </p:spPr>
        <p:txBody>
          <a:bodyPr wrap="none" anchor="ctr"/>
          <a:lstStyle/>
          <a:p>
            <a:endParaRPr lang="en-US"/>
          </a:p>
        </p:txBody>
      </p:sp>
      <p:sp>
        <p:nvSpPr>
          <p:cNvPr id="19461" name="Text Box 5">
            <a:extLst>
              <a:ext uri="{FF2B5EF4-FFF2-40B4-BE49-F238E27FC236}">
                <a16:creationId xmlns:a16="http://schemas.microsoft.com/office/drawing/2014/main" id="{D02F122D-10D1-4739-ABDB-8F0744C3D9E3}"/>
              </a:ext>
            </a:extLst>
          </p:cNvPr>
          <p:cNvSpPr txBox="1">
            <a:spLocks noChangeArrowheads="1"/>
          </p:cNvSpPr>
          <p:nvPr/>
        </p:nvSpPr>
        <p:spPr bwMode="auto">
          <a:xfrm>
            <a:off x="2667000" y="1524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IDT</a:t>
            </a:r>
          </a:p>
        </p:txBody>
      </p:sp>
      <p:sp>
        <p:nvSpPr>
          <p:cNvPr id="19462" name="Rectangle 6">
            <a:extLst>
              <a:ext uri="{FF2B5EF4-FFF2-40B4-BE49-F238E27FC236}">
                <a16:creationId xmlns:a16="http://schemas.microsoft.com/office/drawing/2014/main" id="{CDC45107-92DC-4733-82F3-8A1BE9344836}"/>
              </a:ext>
            </a:extLst>
          </p:cNvPr>
          <p:cNvSpPr>
            <a:spLocks noChangeArrowheads="1"/>
          </p:cNvSpPr>
          <p:nvPr/>
        </p:nvSpPr>
        <p:spPr bwMode="auto">
          <a:xfrm>
            <a:off x="5410200" y="2133600"/>
            <a:ext cx="1066800" cy="1600200"/>
          </a:xfrm>
          <a:prstGeom prst="rect">
            <a:avLst/>
          </a:prstGeom>
          <a:solidFill>
            <a:schemeClr val="tx2">
              <a:lumMod val="75000"/>
            </a:schemeClr>
          </a:solidFill>
          <a:ln w="9525">
            <a:solidFill>
              <a:schemeClr val="tx1"/>
            </a:solidFill>
            <a:miter lim="800000"/>
            <a:headEnd/>
            <a:tailEnd/>
          </a:ln>
          <a:effectLst/>
        </p:spPr>
        <p:txBody>
          <a:bodyPr wrap="none" anchor="ctr"/>
          <a:lstStyle/>
          <a:p>
            <a:endParaRPr lang="en-US"/>
          </a:p>
        </p:txBody>
      </p:sp>
      <p:sp>
        <p:nvSpPr>
          <p:cNvPr id="19463" name="Rectangle 7">
            <a:extLst>
              <a:ext uri="{FF2B5EF4-FFF2-40B4-BE49-F238E27FC236}">
                <a16:creationId xmlns:a16="http://schemas.microsoft.com/office/drawing/2014/main" id="{4A515E49-223B-4727-B867-A78FA2598B14}"/>
              </a:ext>
            </a:extLst>
          </p:cNvPr>
          <p:cNvSpPr>
            <a:spLocks noChangeArrowheads="1"/>
          </p:cNvSpPr>
          <p:nvPr/>
        </p:nvSpPr>
        <p:spPr bwMode="auto">
          <a:xfrm>
            <a:off x="2362200" y="5029200"/>
            <a:ext cx="1143000" cy="1600200"/>
          </a:xfrm>
          <a:prstGeom prst="rect">
            <a:avLst/>
          </a:prstGeom>
          <a:solidFill>
            <a:schemeClr val="tx2">
              <a:lumMod val="75000"/>
            </a:schemeClr>
          </a:solidFill>
          <a:ln w="9525">
            <a:solidFill>
              <a:schemeClr val="tx1"/>
            </a:solidFill>
            <a:miter lim="800000"/>
            <a:headEnd/>
            <a:tailEnd/>
          </a:ln>
          <a:effectLst/>
        </p:spPr>
        <p:txBody>
          <a:bodyPr wrap="none" anchor="ctr"/>
          <a:lstStyle/>
          <a:p>
            <a:endParaRPr lang="en-US"/>
          </a:p>
        </p:txBody>
      </p:sp>
      <p:sp>
        <p:nvSpPr>
          <p:cNvPr id="19465" name="Line 9">
            <a:extLst>
              <a:ext uri="{FF2B5EF4-FFF2-40B4-BE49-F238E27FC236}">
                <a16:creationId xmlns:a16="http://schemas.microsoft.com/office/drawing/2014/main" id="{2BB8D0B6-7BEE-4970-AB91-42082D9F21A0}"/>
              </a:ext>
            </a:extLst>
          </p:cNvPr>
          <p:cNvSpPr>
            <a:spLocks noChangeShapeType="1"/>
          </p:cNvSpPr>
          <p:nvPr/>
        </p:nvSpPr>
        <p:spPr bwMode="auto">
          <a:xfrm>
            <a:off x="2514600" y="26670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8" name="Line 12">
            <a:extLst>
              <a:ext uri="{FF2B5EF4-FFF2-40B4-BE49-F238E27FC236}">
                <a16:creationId xmlns:a16="http://schemas.microsoft.com/office/drawing/2014/main" id="{62C826E1-7179-4116-86CD-224BBAC7422C}"/>
              </a:ext>
            </a:extLst>
          </p:cNvPr>
          <p:cNvSpPr>
            <a:spLocks noChangeShapeType="1"/>
          </p:cNvSpPr>
          <p:nvPr/>
        </p:nvSpPr>
        <p:spPr bwMode="auto">
          <a:xfrm>
            <a:off x="2514600" y="32004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9" name="Text Box 13">
            <a:extLst>
              <a:ext uri="{FF2B5EF4-FFF2-40B4-BE49-F238E27FC236}">
                <a16:creationId xmlns:a16="http://schemas.microsoft.com/office/drawing/2014/main" id="{DCB5792B-4D84-40F3-98DB-340C3658748A}"/>
              </a:ext>
            </a:extLst>
          </p:cNvPr>
          <p:cNvSpPr txBox="1">
            <a:spLocks noChangeArrowheads="1"/>
          </p:cNvSpPr>
          <p:nvPr/>
        </p:nvSpPr>
        <p:spPr bwMode="auto">
          <a:xfrm>
            <a:off x="2438400" y="2590800"/>
            <a:ext cx="106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dirty="0"/>
              <a:t>Interrupt Gate</a:t>
            </a:r>
          </a:p>
        </p:txBody>
      </p:sp>
      <p:sp>
        <p:nvSpPr>
          <p:cNvPr id="19470" name="Line 14">
            <a:extLst>
              <a:ext uri="{FF2B5EF4-FFF2-40B4-BE49-F238E27FC236}">
                <a16:creationId xmlns:a16="http://schemas.microsoft.com/office/drawing/2014/main" id="{3C3EBABD-1827-4AD1-A7AE-759564F14F96}"/>
              </a:ext>
            </a:extLst>
          </p:cNvPr>
          <p:cNvSpPr>
            <a:spLocks noChangeShapeType="1"/>
          </p:cNvSpPr>
          <p:nvPr/>
        </p:nvSpPr>
        <p:spPr bwMode="auto">
          <a:xfrm>
            <a:off x="2362200" y="55626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1" name="Line 15">
            <a:extLst>
              <a:ext uri="{FF2B5EF4-FFF2-40B4-BE49-F238E27FC236}">
                <a16:creationId xmlns:a16="http://schemas.microsoft.com/office/drawing/2014/main" id="{A3F2A384-CC74-4EC0-8F3D-1E7823EA6D27}"/>
              </a:ext>
            </a:extLst>
          </p:cNvPr>
          <p:cNvSpPr>
            <a:spLocks noChangeShapeType="1"/>
          </p:cNvSpPr>
          <p:nvPr/>
        </p:nvSpPr>
        <p:spPr bwMode="auto">
          <a:xfrm>
            <a:off x="2362200" y="60960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2" name="Text Box 16">
            <a:extLst>
              <a:ext uri="{FF2B5EF4-FFF2-40B4-BE49-F238E27FC236}">
                <a16:creationId xmlns:a16="http://schemas.microsoft.com/office/drawing/2014/main" id="{3E31B253-5543-48FA-BB66-B37143CB3DFC}"/>
              </a:ext>
            </a:extLst>
          </p:cNvPr>
          <p:cNvSpPr txBox="1">
            <a:spLocks noChangeArrowheads="1"/>
          </p:cNvSpPr>
          <p:nvPr/>
        </p:nvSpPr>
        <p:spPr bwMode="auto">
          <a:xfrm>
            <a:off x="2286000" y="5486400"/>
            <a:ext cx="1371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800" dirty="0"/>
              <a:t>Segment Descriptor</a:t>
            </a:r>
          </a:p>
        </p:txBody>
      </p:sp>
      <p:sp>
        <p:nvSpPr>
          <p:cNvPr id="19473" name="Text Box 17">
            <a:extLst>
              <a:ext uri="{FF2B5EF4-FFF2-40B4-BE49-F238E27FC236}">
                <a16:creationId xmlns:a16="http://schemas.microsoft.com/office/drawing/2014/main" id="{8633F3E0-EB39-4303-A0A9-75C7A38A1DA5}"/>
              </a:ext>
            </a:extLst>
          </p:cNvPr>
          <p:cNvSpPr txBox="1">
            <a:spLocks noChangeArrowheads="1"/>
          </p:cNvSpPr>
          <p:nvPr/>
        </p:nvSpPr>
        <p:spPr bwMode="auto">
          <a:xfrm>
            <a:off x="2209800" y="4724400"/>
            <a:ext cx="1524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a:t>GDT</a:t>
            </a:r>
          </a:p>
        </p:txBody>
      </p:sp>
      <p:sp>
        <p:nvSpPr>
          <p:cNvPr id="19474" name="Oval 18">
            <a:extLst>
              <a:ext uri="{FF2B5EF4-FFF2-40B4-BE49-F238E27FC236}">
                <a16:creationId xmlns:a16="http://schemas.microsoft.com/office/drawing/2014/main" id="{041B3707-6E26-465C-ACC7-B8D3851AE4C3}"/>
              </a:ext>
            </a:extLst>
          </p:cNvPr>
          <p:cNvSpPr>
            <a:spLocks noChangeArrowheads="1"/>
          </p:cNvSpPr>
          <p:nvPr/>
        </p:nvSpPr>
        <p:spPr bwMode="auto">
          <a:xfrm>
            <a:off x="4572000" y="2590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6" name="Line 20">
            <a:extLst>
              <a:ext uri="{FF2B5EF4-FFF2-40B4-BE49-F238E27FC236}">
                <a16:creationId xmlns:a16="http://schemas.microsoft.com/office/drawing/2014/main" id="{E444D52E-6BAA-47F1-A0D7-1FDAE8BA0AAE}"/>
              </a:ext>
            </a:extLst>
          </p:cNvPr>
          <p:cNvSpPr>
            <a:spLocks noChangeShapeType="1"/>
          </p:cNvSpPr>
          <p:nvPr/>
        </p:nvSpPr>
        <p:spPr bwMode="auto">
          <a:xfrm>
            <a:off x="3505200" y="274320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8" name="Line 22">
            <a:extLst>
              <a:ext uri="{FF2B5EF4-FFF2-40B4-BE49-F238E27FC236}">
                <a16:creationId xmlns:a16="http://schemas.microsoft.com/office/drawing/2014/main" id="{8F4F5184-CC93-4C8C-9108-D801C57C6710}"/>
              </a:ext>
            </a:extLst>
          </p:cNvPr>
          <p:cNvSpPr>
            <a:spLocks noChangeShapeType="1"/>
          </p:cNvSpPr>
          <p:nvPr/>
        </p:nvSpPr>
        <p:spPr bwMode="auto">
          <a:xfrm>
            <a:off x="3505200" y="5943600"/>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9" name="Line 23">
            <a:extLst>
              <a:ext uri="{FF2B5EF4-FFF2-40B4-BE49-F238E27FC236}">
                <a16:creationId xmlns:a16="http://schemas.microsoft.com/office/drawing/2014/main" id="{67FA8108-832B-4AFC-A383-4622DF5A5900}"/>
              </a:ext>
            </a:extLst>
          </p:cNvPr>
          <p:cNvSpPr>
            <a:spLocks noChangeShapeType="1"/>
          </p:cNvSpPr>
          <p:nvPr/>
        </p:nvSpPr>
        <p:spPr bwMode="auto">
          <a:xfrm flipV="1">
            <a:off x="4876800" y="3048000"/>
            <a:ext cx="0" cy="2895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1" name="Line 25">
            <a:extLst>
              <a:ext uri="{FF2B5EF4-FFF2-40B4-BE49-F238E27FC236}">
                <a16:creationId xmlns:a16="http://schemas.microsoft.com/office/drawing/2014/main" id="{7E95081A-D6F3-4DC3-A96F-69C46357B6CA}"/>
              </a:ext>
            </a:extLst>
          </p:cNvPr>
          <p:cNvSpPr>
            <a:spLocks noChangeShapeType="1"/>
          </p:cNvSpPr>
          <p:nvPr/>
        </p:nvSpPr>
        <p:spPr bwMode="auto">
          <a:xfrm>
            <a:off x="4876800" y="37338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2" name="Line 26">
            <a:extLst>
              <a:ext uri="{FF2B5EF4-FFF2-40B4-BE49-F238E27FC236}">
                <a16:creationId xmlns:a16="http://schemas.microsoft.com/office/drawing/2014/main" id="{C236E02B-0BBB-437D-AFEC-5CA6F74DA429}"/>
              </a:ext>
            </a:extLst>
          </p:cNvPr>
          <p:cNvSpPr>
            <a:spLocks noChangeShapeType="1"/>
          </p:cNvSpPr>
          <p:nvPr/>
        </p:nvSpPr>
        <p:spPr bwMode="auto">
          <a:xfrm>
            <a:off x="5029200" y="28194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5" name="Line 29">
            <a:extLst>
              <a:ext uri="{FF2B5EF4-FFF2-40B4-BE49-F238E27FC236}">
                <a16:creationId xmlns:a16="http://schemas.microsoft.com/office/drawing/2014/main" id="{CA42B04A-06B7-452E-BF00-6EE1F42A0074}"/>
              </a:ext>
            </a:extLst>
          </p:cNvPr>
          <p:cNvSpPr>
            <a:spLocks noChangeShapeType="1"/>
          </p:cNvSpPr>
          <p:nvPr/>
        </p:nvSpPr>
        <p:spPr bwMode="auto">
          <a:xfrm>
            <a:off x="3505200" y="30480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6" name="Line 30">
            <a:extLst>
              <a:ext uri="{FF2B5EF4-FFF2-40B4-BE49-F238E27FC236}">
                <a16:creationId xmlns:a16="http://schemas.microsoft.com/office/drawing/2014/main" id="{6A6C5AAA-A824-436C-AA7F-5990F1746420}"/>
              </a:ext>
            </a:extLst>
          </p:cNvPr>
          <p:cNvSpPr>
            <a:spLocks noChangeShapeType="1"/>
          </p:cNvSpPr>
          <p:nvPr/>
        </p:nvSpPr>
        <p:spPr bwMode="auto">
          <a:xfrm>
            <a:off x="3810000" y="30480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7" name="Line 31">
            <a:extLst>
              <a:ext uri="{FF2B5EF4-FFF2-40B4-BE49-F238E27FC236}">
                <a16:creationId xmlns:a16="http://schemas.microsoft.com/office/drawing/2014/main" id="{9E91F8C1-533C-4E13-BACD-4958AF78F10E}"/>
              </a:ext>
            </a:extLst>
          </p:cNvPr>
          <p:cNvSpPr>
            <a:spLocks noChangeShapeType="1"/>
          </p:cNvSpPr>
          <p:nvPr/>
        </p:nvSpPr>
        <p:spPr bwMode="auto">
          <a:xfrm flipH="1">
            <a:off x="1905000" y="4343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8" name="Line 32">
            <a:extLst>
              <a:ext uri="{FF2B5EF4-FFF2-40B4-BE49-F238E27FC236}">
                <a16:creationId xmlns:a16="http://schemas.microsoft.com/office/drawing/2014/main" id="{48882F62-AAEB-4657-9504-6C6B42161425}"/>
              </a:ext>
            </a:extLst>
          </p:cNvPr>
          <p:cNvSpPr>
            <a:spLocks noChangeShapeType="1"/>
          </p:cNvSpPr>
          <p:nvPr/>
        </p:nvSpPr>
        <p:spPr bwMode="auto">
          <a:xfrm>
            <a:off x="1905000" y="4343400"/>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1" name="Line 35">
            <a:extLst>
              <a:ext uri="{FF2B5EF4-FFF2-40B4-BE49-F238E27FC236}">
                <a16:creationId xmlns:a16="http://schemas.microsoft.com/office/drawing/2014/main" id="{2800F935-BA7C-4223-9637-C58EC3524B39}"/>
              </a:ext>
            </a:extLst>
          </p:cNvPr>
          <p:cNvSpPr>
            <a:spLocks noChangeShapeType="1"/>
          </p:cNvSpPr>
          <p:nvPr/>
        </p:nvSpPr>
        <p:spPr bwMode="auto">
          <a:xfrm>
            <a:off x="1905000" y="57150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2" name="Line 36">
            <a:extLst>
              <a:ext uri="{FF2B5EF4-FFF2-40B4-BE49-F238E27FC236}">
                <a16:creationId xmlns:a16="http://schemas.microsoft.com/office/drawing/2014/main" id="{A95CF7F9-29F2-456C-AAD6-C3945F59085E}"/>
              </a:ext>
            </a:extLst>
          </p:cNvPr>
          <p:cNvSpPr>
            <a:spLocks noChangeShapeType="1"/>
          </p:cNvSpPr>
          <p:nvPr/>
        </p:nvSpPr>
        <p:spPr bwMode="auto">
          <a:xfrm>
            <a:off x="5410200" y="24384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3" name="Line 37">
            <a:extLst>
              <a:ext uri="{FF2B5EF4-FFF2-40B4-BE49-F238E27FC236}">
                <a16:creationId xmlns:a16="http://schemas.microsoft.com/office/drawing/2014/main" id="{A431252B-F76F-4217-842B-DA5E09DF7937}"/>
              </a:ext>
            </a:extLst>
          </p:cNvPr>
          <p:cNvSpPr>
            <a:spLocks noChangeShapeType="1"/>
          </p:cNvSpPr>
          <p:nvPr/>
        </p:nvSpPr>
        <p:spPr bwMode="auto">
          <a:xfrm>
            <a:off x="5410200" y="31242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4" name="Text Box 38">
            <a:extLst>
              <a:ext uri="{FF2B5EF4-FFF2-40B4-BE49-F238E27FC236}">
                <a16:creationId xmlns:a16="http://schemas.microsoft.com/office/drawing/2014/main" id="{8022587D-D860-49B4-8BAE-F1356A6FAE87}"/>
              </a:ext>
            </a:extLst>
          </p:cNvPr>
          <p:cNvSpPr txBox="1">
            <a:spLocks noChangeArrowheads="1"/>
          </p:cNvSpPr>
          <p:nvPr/>
        </p:nvSpPr>
        <p:spPr bwMode="auto">
          <a:xfrm>
            <a:off x="5334000" y="2362200"/>
            <a:ext cx="1447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t>Interrupt Handler</a:t>
            </a:r>
          </a:p>
        </p:txBody>
      </p:sp>
      <p:sp>
        <p:nvSpPr>
          <p:cNvPr id="19495" name="Text Box 39">
            <a:extLst>
              <a:ext uri="{FF2B5EF4-FFF2-40B4-BE49-F238E27FC236}">
                <a16:creationId xmlns:a16="http://schemas.microsoft.com/office/drawing/2014/main" id="{AE1410DE-825E-49E5-8883-DEF4C32F7AE9}"/>
              </a:ext>
            </a:extLst>
          </p:cNvPr>
          <p:cNvSpPr txBox="1">
            <a:spLocks noChangeArrowheads="1"/>
          </p:cNvSpPr>
          <p:nvPr/>
        </p:nvSpPr>
        <p:spPr bwMode="auto">
          <a:xfrm>
            <a:off x="4572000" y="25908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a:t>
            </a:r>
          </a:p>
        </p:txBody>
      </p:sp>
      <p:sp>
        <p:nvSpPr>
          <p:cNvPr id="19496" name="Text Box 40">
            <a:extLst>
              <a:ext uri="{FF2B5EF4-FFF2-40B4-BE49-F238E27FC236}">
                <a16:creationId xmlns:a16="http://schemas.microsoft.com/office/drawing/2014/main" id="{244FF9F8-0B65-4CDE-88FC-C915B5117758}"/>
              </a:ext>
            </a:extLst>
          </p:cNvPr>
          <p:cNvSpPr txBox="1">
            <a:spLocks noChangeArrowheads="1"/>
          </p:cNvSpPr>
          <p:nvPr/>
        </p:nvSpPr>
        <p:spPr bwMode="auto">
          <a:xfrm>
            <a:off x="3505200" y="22860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Offset</a:t>
            </a:r>
          </a:p>
        </p:txBody>
      </p:sp>
      <p:sp>
        <p:nvSpPr>
          <p:cNvPr id="19497" name="Text Box 41">
            <a:extLst>
              <a:ext uri="{FF2B5EF4-FFF2-40B4-BE49-F238E27FC236}">
                <a16:creationId xmlns:a16="http://schemas.microsoft.com/office/drawing/2014/main" id="{35EECA03-C741-4633-9D39-748CC31413F3}"/>
              </a:ext>
            </a:extLst>
          </p:cNvPr>
          <p:cNvSpPr txBox="1">
            <a:spLocks noChangeArrowheads="1"/>
          </p:cNvSpPr>
          <p:nvPr/>
        </p:nvSpPr>
        <p:spPr bwMode="auto">
          <a:xfrm>
            <a:off x="1905000" y="38862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Seg Selector</a:t>
            </a:r>
          </a:p>
        </p:txBody>
      </p:sp>
      <p:sp>
        <p:nvSpPr>
          <p:cNvPr id="19498" name="Text Box 42">
            <a:extLst>
              <a:ext uri="{FF2B5EF4-FFF2-40B4-BE49-F238E27FC236}">
                <a16:creationId xmlns:a16="http://schemas.microsoft.com/office/drawing/2014/main" id="{6AC7E8BB-C1FC-4306-8C96-138A49ACB9C7}"/>
              </a:ext>
            </a:extLst>
          </p:cNvPr>
          <p:cNvSpPr txBox="1">
            <a:spLocks noChangeArrowheads="1"/>
          </p:cNvSpPr>
          <p:nvPr/>
        </p:nvSpPr>
        <p:spPr bwMode="auto">
          <a:xfrm>
            <a:off x="6629400" y="25908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ISR</a:t>
            </a:r>
          </a:p>
        </p:txBody>
      </p:sp>
      <p:sp>
        <p:nvSpPr>
          <p:cNvPr id="19499" name="Text Box 43">
            <a:extLst>
              <a:ext uri="{FF2B5EF4-FFF2-40B4-BE49-F238E27FC236}">
                <a16:creationId xmlns:a16="http://schemas.microsoft.com/office/drawing/2014/main" id="{AF4FB725-DB76-4A46-80DE-12E3CA9A57F5}"/>
              </a:ext>
            </a:extLst>
          </p:cNvPr>
          <p:cNvSpPr txBox="1">
            <a:spLocks noChangeArrowheads="1"/>
          </p:cNvSpPr>
          <p:nvPr/>
        </p:nvSpPr>
        <p:spPr bwMode="auto">
          <a:xfrm>
            <a:off x="4572000" y="16002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b="1"/>
              <a:t>Destination Code Seg</a:t>
            </a:r>
          </a:p>
        </p:txBody>
      </p:sp>
      <p:sp>
        <p:nvSpPr>
          <p:cNvPr id="19500" name="Rectangle 44">
            <a:extLst>
              <a:ext uri="{FF2B5EF4-FFF2-40B4-BE49-F238E27FC236}">
                <a16:creationId xmlns:a16="http://schemas.microsoft.com/office/drawing/2014/main" id="{77C22607-5BED-46F6-96A9-1ED569CF98C9}"/>
              </a:ext>
            </a:extLst>
          </p:cNvPr>
          <p:cNvSpPr>
            <a:spLocks noChangeArrowheads="1"/>
          </p:cNvSpPr>
          <p:nvPr/>
        </p:nvSpPr>
        <p:spPr bwMode="auto">
          <a:xfrm>
            <a:off x="990600" y="3581400"/>
            <a:ext cx="990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1" name="Text Box 45">
            <a:extLst>
              <a:ext uri="{FF2B5EF4-FFF2-40B4-BE49-F238E27FC236}">
                <a16:creationId xmlns:a16="http://schemas.microsoft.com/office/drawing/2014/main" id="{EDC71E7E-22E7-479B-BFF4-EB34D996B7EC}"/>
              </a:ext>
            </a:extLst>
          </p:cNvPr>
          <p:cNvSpPr txBox="1">
            <a:spLocks noChangeArrowheads="1"/>
          </p:cNvSpPr>
          <p:nvPr/>
        </p:nvSpPr>
        <p:spPr bwMode="auto">
          <a:xfrm>
            <a:off x="1066800" y="3581400"/>
            <a:ext cx="8382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a:solidFill>
                  <a:schemeClr val="bg2"/>
                </a:solidFill>
              </a:rPr>
              <a:t>IDTR</a:t>
            </a:r>
          </a:p>
        </p:txBody>
      </p:sp>
      <p:sp>
        <p:nvSpPr>
          <p:cNvPr id="19502" name="Line 46">
            <a:extLst>
              <a:ext uri="{FF2B5EF4-FFF2-40B4-BE49-F238E27FC236}">
                <a16:creationId xmlns:a16="http://schemas.microsoft.com/office/drawing/2014/main" id="{B69B4FF8-F0A7-49DA-ADDB-D3CC68ADD43D}"/>
              </a:ext>
            </a:extLst>
          </p:cNvPr>
          <p:cNvSpPr>
            <a:spLocks noChangeShapeType="1"/>
          </p:cNvSpPr>
          <p:nvPr/>
        </p:nvSpPr>
        <p:spPr bwMode="auto">
          <a:xfrm>
            <a:off x="1981200" y="37338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3" name="Oval 47">
            <a:extLst>
              <a:ext uri="{FF2B5EF4-FFF2-40B4-BE49-F238E27FC236}">
                <a16:creationId xmlns:a16="http://schemas.microsoft.com/office/drawing/2014/main" id="{BAF0F692-F353-41D2-9BB6-FFCA7190A58B}"/>
              </a:ext>
            </a:extLst>
          </p:cNvPr>
          <p:cNvSpPr>
            <a:spLocks noChangeArrowheads="1"/>
          </p:cNvSpPr>
          <p:nvPr/>
        </p:nvSpPr>
        <p:spPr bwMode="auto">
          <a:xfrm>
            <a:off x="1524000" y="2667000"/>
            <a:ext cx="3810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4" name="Text Box 48">
            <a:extLst>
              <a:ext uri="{FF2B5EF4-FFF2-40B4-BE49-F238E27FC236}">
                <a16:creationId xmlns:a16="http://schemas.microsoft.com/office/drawing/2014/main" id="{A9643B70-3420-45CF-B06B-196808A9639A}"/>
              </a:ext>
            </a:extLst>
          </p:cNvPr>
          <p:cNvSpPr txBox="1">
            <a:spLocks noChangeArrowheads="1"/>
          </p:cNvSpPr>
          <p:nvPr/>
        </p:nvSpPr>
        <p:spPr bwMode="auto">
          <a:xfrm>
            <a:off x="1219200" y="1295400"/>
            <a:ext cx="12192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Interrupt Vector</a:t>
            </a:r>
            <a:r>
              <a:rPr lang="en-US" altLang="en-US" sz="2400" dirty="0"/>
              <a:t>*</a:t>
            </a:r>
            <a:r>
              <a:rPr lang="en-US" altLang="en-US" sz="2000" i="1" dirty="0"/>
              <a:t>8</a:t>
            </a:r>
            <a:endParaRPr lang="en-US" altLang="en-US" dirty="0"/>
          </a:p>
        </p:txBody>
      </p:sp>
      <p:sp>
        <p:nvSpPr>
          <p:cNvPr id="19505" name="Line 49">
            <a:extLst>
              <a:ext uri="{FF2B5EF4-FFF2-40B4-BE49-F238E27FC236}">
                <a16:creationId xmlns:a16="http://schemas.microsoft.com/office/drawing/2014/main" id="{E71F6F02-BCAD-417C-B719-99FBC05DDD0C}"/>
              </a:ext>
            </a:extLst>
          </p:cNvPr>
          <p:cNvSpPr>
            <a:spLocks noChangeShapeType="1"/>
          </p:cNvSpPr>
          <p:nvPr/>
        </p:nvSpPr>
        <p:spPr bwMode="auto">
          <a:xfrm>
            <a:off x="1676400" y="19812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6" name="Line 50">
            <a:extLst>
              <a:ext uri="{FF2B5EF4-FFF2-40B4-BE49-F238E27FC236}">
                <a16:creationId xmlns:a16="http://schemas.microsoft.com/office/drawing/2014/main" id="{2F69241D-33E5-4A49-A2B0-A0CCA07735C6}"/>
              </a:ext>
            </a:extLst>
          </p:cNvPr>
          <p:cNvSpPr>
            <a:spLocks noChangeShapeType="1"/>
          </p:cNvSpPr>
          <p:nvPr/>
        </p:nvSpPr>
        <p:spPr bwMode="auto">
          <a:xfrm flipV="1">
            <a:off x="1676400" y="31242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7" name="Line 51">
            <a:extLst>
              <a:ext uri="{FF2B5EF4-FFF2-40B4-BE49-F238E27FC236}">
                <a16:creationId xmlns:a16="http://schemas.microsoft.com/office/drawing/2014/main" id="{97AD34BA-9740-43BE-A578-4133591D7E14}"/>
              </a:ext>
            </a:extLst>
          </p:cNvPr>
          <p:cNvSpPr>
            <a:spLocks noChangeShapeType="1"/>
          </p:cNvSpPr>
          <p:nvPr/>
        </p:nvSpPr>
        <p:spPr bwMode="auto">
          <a:xfrm>
            <a:off x="1905000" y="28956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8" name="Text Box 52">
            <a:extLst>
              <a:ext uri="{FF2B5EF4-FFF2-40B4-BE49-F238E27FC236}">
                <a16:creationId xmlns:a16="http://schemas.microsoft.com/office/drawing/2014/main" id="{15AE3ED8-6078-48CF-BC2E-99CDB1062D08}"/>
              </a:ext>
            </a:extLst>
          </p:cNvPr>
          <p:cNvSpPr txBox="1">
            <a:spLocks noChangeArrowheads="1"/>
          </p:cNvSpPr>
          <p:nvPr/>
        </p:nvSpPr>
        <p:spPr bwMode="auto">
          <a:xfrm>
            <a:off x="1524000" y="27432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9A3B3-C89D-4F42-8BF2-DEA8B53DC2E7}"/>
              </a:ext>
            </a:extLst>
          </p:cNvPr>
          <p:cNvSpPr>
            <a:spLocks noGrp="1"/>
          </p:cNvSpPr>
          <p:nvPr>
            <p:ph type="ctrTitle" sz="quarter"/>
          </p:nvPr>
        </p:nvSpPr>
        <p:spPr/>
        <p:txBody>
          <a:bodyPr/>
          <a:lstStyle/>
          <a:p>
            <a:endParaRPr lang="en-US" dirty="0"/>
          </a:p>
        </p:txBody>
      </p:sp>
      <p:sp>
        <p:nvSpPr>
          <p:cNvPr id="3" name="Subtitle 2">
            <a:extLst>
              <a:ext uri="{FF2B5EF4-FFF2-40B4-BE49-F238E27FC236}">
                <a16:creationId xmlns:a16="http://schemas.microsoft.com/office/drawing/2014/main" id="{CBEAE793-E5B3-4762-823C-FFBAD045BB79}"/>
              </a:ext>
            </a:extLst>
          </p:cNvPr>
          <p:cNvSpPr>
            <a:spLocks noGrp="1"/>
          </p:cNvSpPr>
          <p:nvPr>
            <p:ph type="subTitle" sz="quarter" idx="1"/>
          </p:nvPr>
        </p:nvSpPr>
        <p:spPr/>
        <p:txBody>
          <a:bodyPr/>
          <a:lstStyle/>
          <a:p>
            <a:r>
              <a:rPr lang="en-US" dirty="0"/>
              <a:t>SKIP THE FOLLOWING: OPTIONAL</a:t>
            </a:r>
          </a:p>
        </p:txBody>
      </p:sp>
    </p:spTree>
    <p:extLst>
      <p:ext uri="{BB962C8B-B14F-4D97-AF65-F5344CB8AC3E}">
        <p14:creationId xmlns:p14="http://schemas.microsoft.com/office/powerpoint/2010/main" val="1476921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a:extLst>
              <a:ext uri="{FF2B5EF4-FFF2-40B4-BE49-F238E27FC236}">
                <a16:creationId xmlns:a16="http://schemas.microsoft.com/office/drawing/2014/main" id="{686B6985-2B0C-4AA3-8E43-2E28E72B01C0}"/>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Ghansah</a:t>
            </a:r>
          </a:p>
        </p:txBody>
      </p:sp>
      <p:sp>
        <p:nvSpPr>
          <p:cNvPr id="46083" name="Slide Number Placeholder 4">
            <a:extLst>
              <a:ext uri="{FF2B5EF4-FFF2-40B4-BE49-F238E27FC236}">
                <a16:creationId xmlns:a16="http://schemas.microsoft.com/office/drawing/2014/main" id="{C544884C-B232-4E37-AE11-C3B9D273F63A}"/>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C60CF9E-4CEB-4C18-AD96-9657213E52FA}" type="slidenum">
              <a:rPr lang="en-US" altLang="en-US" sz="1600">
                <a:latin typeface="Times New Roman" panose="02020603050405020304" pitchFamily="18" charset="0"/>
              </a:rPr>
              <a:pPr eaLnBrk="1" hangingPunct="1">
                <a:spcBef>
                  <a:spcPct val="0"/>
                </a:spcBef>
                <a:buClrTx/>
                <a:buFontTx/>
                <a:buNone/>
              </a:pPr>
              <a:t>33</a:t>
            </a:fld>
            <a:endParaRPr lang="en-US" altLang="en-US" sz="1600">
              <a:latin typeface="Times New Roman" panose="02020603050405020304" pitchFamily="18" charset="0"/>
            </a:endParaRPr>
          </a:p>
        </p:txBody>
      </p:sp>
      <p:sp>
        <p:nvSpPr>
          <p:cNvPr id="134146" name="Rectangle 2">
            <a:extLst>
              <a:ext uri="{FF2B5EF4-FFF2-40B4-BE49-F238E27FC236}">
                <a16:creationId xmlns:a16="http://schemas.microsoft.com/office/drawing/2014/main" id="{11AF22BC-2D78-4074-9669-6778ACA9EDF1}"/>
              </a:ext>
            </a:extLst>
          </p:cNvPr>
          <p:cNvSpPr>
            <a:spLocks noGrp="1" noChangeArrowheads="1"/>
          </p:cNvSpPr>
          <p:nvPr>
            <p:ph type="title"/>
          </p:nvPr>
        </p:nvSpPr>
        <p:spPr/>
        <p:txBody>
          <a:bodyPr/>
          <a:lstStyle/>
          <a:p>
            <a:pPr eaLnBrk="1" hangingPunct="1">
              <a:defRPr/>
            </a:pPr>
            <a:r>
              <a:rPr lang="en-US" altLang="en-US"/>
              <a:t>Get Interrupt Vector</a:t>
            </a:r>
          </a:p>
        </p:txBody>
      </p:sp>
      <p:sp>
        <p:nvSpPr>
          <p:cNvPr id="46085" name="Rectangle 3">
            <a:extLst>
              <a:ext uri="{FF2B5EF4-FFF2-40B4-BE49-F238E27FC236}">
                <a16:creationId xmlns:a16="http://schemas.microsoft.com/office/drawing/2014/main" id="{7A07F9E5-CAE2-4839-9656-D312D53A699E}"/>
              </a:ext>
            </a:extLst>
          </p:cNvPr>
          <p:cNvSpPr>
            <a:spLocks noGrp="1" noChangeArrowheads="1"/>
          </p:cNvSpPr>
          <p:nvPr>
            <p:ph type="body" idx="1"/>
          </p:nvPr>
        </p:nvSpPr>
        <p:spPr>
          <a:xfrm>
            <a:off x="685800" y="1143000"/>
            <a:ext cx="7772400" cy="1219200"/>
          </a:xfrm>
        </p:spPr>
        <p:txBody>
          <a:bodyPr/>
          <a:lstStyle/>
          <a:p>
            <a:pPr eaLnBrk="1" hangingPunct="1"/>
            <a:r>
              <a:rPr lang="en-US" altLang="en-US"/>
              <a:t>INT 21h Function 35h – Get interrupt vector</a:t>
            </a:r>
          </a:p>
          <a:p>
            <a:pPr lvl="1" eaLnBrk="1" hangingPunct="1"/>
            <a:r>
              <a:rPr lang="en-US" altLang="en-US"/>
              <a:t>returns segment-offset addr of handler in ES:BX</a:t>
            </a:r>
          </a:p>
        </p:txBody>
      </p:sp>
      <p:sp>
        <p:nvSpPr>
          <p:cNvPr id="46086" name="Text Box 4">
            <a:extLst>
              <a:ext uri="{FF2B5EF4-FFF2-40B4-BE49-F238E27FC236}">
                <a16:creationId xmlns:a16="http://schemas.microsoft.com/office/drawing/2014/main" id="{96E689FD-B1AC-4A04-8069-CD294A730E5A}"/>
              </a:ext>
            </a:extLst>
          </p:cNvPr>
          <p:cNvSpPr txBox="1">
            <a:spLocks noChangeArrowheads="1"/>
          </p:cNvSpPr>
          <p:nvPr/>
        </p:nvSpPr>
        <p:spPr bwMode="auto">
          <a:xfrm>
            <a:off x="762000" y="2438400"/>
            <a:ext cx="7848600" cy="286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800" b="1">
                <a:latin typeface="Courier" pitchFamily="49" charset="0"/>
              </a:rPr>
              <a:t>.data</a:t>
            </a:r>
          </a:p>
          <a:p>
            <a:pPr eaLnBrk="1" hangingPunct="1">
              <a:lnSpc>
                <a:spcPct val="60000"/>
              </a:lnSpc>
              <a:spcBef>
                <a:spcPct val="50000"/>
              </a:spcBef>
              <a:buClrTx/>
              <a:buFontTx/>
              <a:buNone/>
            </a:pPr>
            <a:r>
              <a:rPr lang="en-US" altLang="en-US" sz="1800" b="1">
                <a:latin typeface="Courier" pitchFamily="49" charset="0"/>
              </a:rPr>
              <a:t>int9Save LABEL WORD</a:t>
            </a:r>
          </a:p>
          <a:p>
            <a:pPr eaLnBrk="1" hangingPunct="1">
              <a:lnSpc>
                <a:spcPct val="60000"/>
              </a:lnSpc>
              <a:spcBef>
                <a:spcPct val="50000"/>
              </a:spcBef>
              <a:buClrTx/>
              <a:buFontTx/>
              <a:buNone/>
            </a:pPr>
            <a:r>
              <a:rPr lang="en-US" altLang="en-US" sz="1800" b="1">
                <a:latin typeface="Courier" pitchFamily="49" charset="0"/>
              </a:rPr>
              <a:t>DWORD ? 		; store old INT 9 address here</a:t>
            </a:r>
          </a:p>
          <a:p>
            <a:pPr eaLnBrk="1" hangingPunct="1">
              <a:lnSpc>
                <a:spcPct val="60000"/>
              </a:lnSpc>
              <a:spcBef>
                <a:spcPct val="50000"/>
              </a:spcBef>
              <a:buClrTx/>
              <a:buFontTx/>
              <a:buNone/>
            </a:pPr>
            <a:r>
              <a:rPr lang="en-US" altLang="en-US" sz="1800" b="1">
                <a:latin typeface="Courier" pitchFamily="49" charset="0"/>
              </a:rPr>
              <a:t>.code</a:t>
            </a:r>
          </a:p>
          <a:p>
            <a:pPr eaLnBrk="1" hangingPunct="1">
              <a:lnSpc>
                <a:spcPct val="60000"/>
              </a:lnSpc>
              <a:spcBef>
                <a:spcPct val="50000"/>
              </a:spcBef>
              <a:buClrTx/>
              <a:buFontTx/>
              <a:buNone/>
            </a:pPr>
            <a:r>
              <a:rPr lang="en-US" altLang="en-US" sz="1800" b="1">
                <a:latin typeface="Courier" pitchFamily="49" charset="0"/>
              </a:rPr>
              <a:t>mov ah,35h 			; get interrupt vector</a:t>
            </a:r>
          </a:p>
          <a:p>
            <a:pPr eaLnBrk="1" hangingPunct="1">
              <a:lnSpc>
                <a:spcPct val="60000"/>
              </a:lnSpc>
              <a:spcBef>
                <a:spcPct val="50000"/>
              </a:spcBef>
              <a:buClrTx/>
              <a:buFontTx/>
              <a:buNone/>
            </a:pPr>
            <a:r>
              <a:rPr lang="en-US" altLang="en-US" sz="1800" b="1">
                <a:latin typeface="Courier" pitchFamily="49" charset="0"/>
              </a:rPr>
              <a:t>mov al,9 			; for INT 9</a:t>
            </a:r>
          </a:p>
          <a:p>
            <a:pPr eaLnBrk="1" hangingPunct="1">
              <a:lnSpc>
                <a:spcPct val="60000"/>
              </a:lnSpc>
              <a:spcBef>
                <a:spcPct val="50000"/>
              </a:spcBef>
              <a:buClrTx/>
              <a:buFontTx/>
              <a:buNone/>
            </a:pPr>
            <a:r>
              <a:rPr lang="en-US" altLang="en-US" sz="1800" b="1">
                <a:latin typeface="Courier" pitchFamily="49" charset="0"/>
              </a:rPr>
              <a:t>int 21h 			; call MS-DOS</a:t>
            </a:r>
          </a:p>
          <a:p>
            <a:pPr eaLnBrk="1" hangingPunct="1">
              <a:lnSpc>
                <a:spcPct val="60000"/>
              </a:lnSpc>
              <a:spcBef>
                <a:spcPct val="50000"/>
              </a:spcBef>
              <a:buClrTx/>
              <a:buFontTx/>
              <a:buNone/>
            </a:pPr>
            <a:r>
              <a:rPr lang="en-US" altLang="en-US" sz="1800" b="1">
                <a:latin typeface="Courier" pitchFamily="49" charset="0"/>
              </a:rPr>
              <a:t>mov int9Save,BX 		; store the offset</a:t>
            </a:r>
          </a:p>
          <a:p>
            <a:pPr eaLnBrk="1" hangingPunct="1">
              <a:lnSpc>
                <a:spcPct val="60000"/>
              </a:lnSpc>
              <a:spcBef>
                <a:spcPct val="50000"/>
              </a:spcBef>
              <a:buClrTx/>
              <a:buFontTx/>
              <a:buNone/>
            </a:pPr>
            <a:r>
              <a:rPr lang="en-US" altLang="en-US" sz="1800" b="1">
                <a:latin typeface="Courier" pitchFamily="49" charset="0"/>
              </a:rPr>
              <a:t>mov [int9Save+2],ES 		; store the segment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a:extLst>
              <a:ext uri="{FF2B5EF4-FFF2-40B4-BE49-F238E27FC236}">
                <a16:creationId xmlns:a16="http://schemas.microsoft.com/office/drawing/2014/main" id="{EE8B8B8B-B097-41CC-8610-ADA7F98EE201}"/>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Ghansah</a:t>
            </a:r>
          </a:p>
        </p:txBody>
      </p:sp>
      <p:sp>
        <p:nvSpPr>
          <p:cNvPr id="47107" name="Slide Number Placeholder 4">
            <a:extLst>
              <a:ext uri="{FF2B5EF4-FFF2-40B4-BE49-F238E27FC236}">
                <a16:creationId xmlns:a16="http://schemas.microsoft.com/office/drawing/2014/main" id="{E86E482E-DAE8-4DE2-AB5F-E7F64E9CC05F}"/>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D84A1609-261E-4FC6-BBEA-5AB058B6E233}" type="slidenum">
              <a:rPr lang="en-US" altLang="en-US" sz="1600">
                <a:latin typeface="Times New Roman" panose="02020603050405020304" pitchFamily="18" charset="0"/>
              </a:rPr>
              <a:pPr eaLnBrk="1" hangingPunct="1">
                <a:spcBef>
                  <a:spcPct val="0"/>
                </a:spcBef>
                <a:buClrTx/>
                <a:buFontTx/>
                <a:buNone/>
              </a:pPr>
              <a:t>34</a:t>
            </a:fld>
            <a:endParaRPr lang="en-US" altLang="en-US" sz="1600">
              <a:latin typeface="Times New Roman" panose="02020603050405020304" pitchFamily="18" charset="0"/>
            </a:endParaRPr>
          </a:p>
        </p:txBody>
      </p:sp>
      <p:sp>
        <p:nvSpPr>
          <p:cNvPr id="135170" name="Rectangle 2">
            <a:extLst>
              <a:ext uri="{FF2B5EF4-FFF2-40B4-BE49-F238E27FC236}">
                <a16:creationId xmlns:a16="http://schemas.microsoft.com/office/drawing/2014/main" id="{4B471DA4-9EC1-4A72-827E-6A5D74881CE7}"/>
              </a:ext>
            </a:extLst>
          </p:cNvPr>
          <p:cNvSpPr>
            <a:spLocks noGrp="1" noChangeArrowheads="1"/>
          </p:cNvSpPr>
          <p:nvPr>
            <p:ph type="title"/>
          </p:nvPr>
        </p:nvSpPr>
        <p:spPr/>
        <p:txBody>
          <a:bodyPr/>
          <a:lstStyle/>
          <a:p>
            <a:pPr eaLnBrk="1" hangingPunct="1">
              <a:defRPr/>
            </a:pPr>
            <a:r>
              <a:rPr lang="en-US" altLang="en-US"/>
              <a:t>Set Interrupt Vector</a:t>
            </a:r>
          </a:p>
        </p:txBody>
      </p:sp>
      <p:sp>
        <p:nvSpPr>
          <p:cNvPr id="47109" name="Rectangle 3">
            <a:extLst>
              <a:ext uri="{FF2B5EF4-FFF2-40B4-BE49-F238E27FC236}">
                <a16:creationId xmlns:a16="http://schemas.microsoft.com/office/drawing/2014/main" id="{05A62F19-667D-4D87-A17A-1818AD2642BD}"/>
              </a:ext>
            </a:extLst>
          </p:cNvPr>
          <p:cNvSpPr>
            <a:spLocks noGrp="1" noChangeArrowheads="1"/>
          </p:cNvSpPr>
          <p:nvPr>
            <p:ph type="body" idx="1"/>
          </p:nvPr>
        </p:nvSpPr>
        <p:spPr>
          <a:xfrm>
            <a:off x="685800" y="1143000"/>
            <a:ext cx="7772400" cy="1219200"/>
          </a:xfrm>
        </p:spPr>
        <p:txBody>
          <a:bodyPr/>
          <a:lstStyle/>
          <a:p>
            <a:pPr eaLnBrk="1" hangingPunct="1"/>
            <a:r>
              <a:rPr lang="en-US" altLang="en-US"/>
              <a:t>INT 21h Function 25h – Set interrupt vector</a:t>
            </a:r>
          </a:p>
          <a:p>
            <a:pPr lvl="1" eaLnBrk="1" hangingPunct="1"/>
            <a:r>
              <a:rPr lang="en-US" altLang="en-US"/>
              <a:t>installs new interrupt handler, pointed to by DS:DX</a:t>
            </a:r>
          </a:p>
        </p:txBody>
      </p:sp>
      <p:sp>
        <p:nvSpPr>
          <p:cNvPr id="47110" name="Text Box 4">
            <a:extLst>
              <a:ext uri="{FF2B5EF4-FFF2-40B4-BE49-F238E27FC236}">
                <a16:creationId xmlns:a16="http://schemas.microsoft.com/office/drawing/2014/main" id="{EF6345B1-26FE-440F-890C-D5081E84BEAE}"/>
              </a:ext>
            </a:extLst>
          </p:cNvPr>
          <p:cNvSpPr txBox="1">
            <a:spLocks noChangeArrowheads="1"/>
          </p:cNvSpPr>
          <p:nvPr/>
        </p:nvSpPr>
        <p:spPr bwMode="auto">
          <a:xfrm>
            <a:off x="838200" y="2209800"/>
            <a:ext cx="7848600" cy="286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800" b="1">
                <a:latin typeface="Courier" pitchFamily="49" charset="0"/>
              </a:rPr>
              <a:t>mov ax,SEG kybd_rtn 		; keyboard handler</a:t>
            </a:r>
          </a:p>
          <a:p>
            <a:pPr eaLnBrk="1" hangingPunct="1">
              <a:lnSpc>
                <a:spcPct val="60000"/>
              </a:lnSpc>
              <a:spcBef>
                <a:spcPct val="50000"/>
              </a:spcBef>
              <a:buClrTx/>
              <a:buFontTx/>
              <a:buNone/>
            </a:pPr>
            <a:r>
              <a:rPr lang="en-US" altLang="en-US" sz="1800" b="1">
                <a:latin typeface="Courier" pitchFamily="49" charset="0"/>
              </a:rPr>
              <a:t>mov ds,ax 			; segment</a:t>
            </a:r>
          </a:p>
          <a:p>
            <a:pPr eaLnBrk="1" hangingPunct="1">
              <a:lnSpc>
                <a:spcPct val="60000"/>
              </a:lnSpc>
              <a:spcBef>
                <a:spcPct val="50000"/>
              </a:spcBef>
              <a:buClrTx/>
              <a:buFontTx/>
              <a:buNone/>
            </a:pPr>
            <a:r>
              <a:rPr lang="en-US" altLang="en-US" sz="1800" b="1">
                <a:latin typeface="Courier" pitchFamily="49" charset="0"/>
              </a:rPr>
              <a:t>mov dx,OFFSET kybd_rtn 	; offset</a:t>
            </a:r>
          </a:p>
          <a:p>
            <a:pPr eaLnBrk="1" hangingPunct="1">
              <a:lnSpc>
                <a:spcPct val="60000"/>
              </a:lnSpc>
              <a:spcBef>
                <a:spcPct val="50000"/>
              </a:spcBef>
              <a:buClrTx/>
              <a:buFontTx/>
              <a:buNone/>
            </a:pPr>
            <a:r>
              <a:rPr lang="en-US" altLang="en-US" sz="1800" b="1">
                <a:latin typeface="Courier" pitchFamily="49" charset="0"/>
              </a:rPr>
              <a:t>mov ah,25h 			; set Interrupt vector</a:t>
            </a:r>
          </a:p>
          <a:p>
            <a:pPr eaLnBrk="1" hangingPunct="1">
              <a:lnSpc>
                <a:spcPct val="60000"/>
              </a:lnSpc>
              <a:spcBef>
                <a:spcPct val="50000"/>
              </a:spcBef>
              <a:buClrTx/>
              <a:buFontTx/>
              <a:buNone/>
            </a:pPr>
            <a:r>
              <a:rPr lang="en-US" altLang="en-US" sz="1800" b="1">
                <a:latin typeface="Courier" pitchFamily="49" charset="0"/>
              </a:rPr>
              <a:t>mov al,9h 			; for INT 9h</a:t>
            </a:r>
          </a:p>
          <a:p>
            <a:pPr eaLnBrk="1" hangingPunct="1">
              <a:lnSpc>
                <a:spcPct val="60000"/>
              </a:lnSpc>
              <a:spcBef>
                <a:spcPct val="50000"/>
              </a:spcBef>
              <a:buClrTx/>
              <a:buFontTx/>
              <a:buNone/>
            </a:pPr>
            <a:r>
              <a:rPr lang="en-US" altLang="en-US" sz="1800" b="1">
                <a:latin typeface="Courier" pitchFamily="49" charset="0"/>
              </a:rPr>
              <a:t>int 21h</a:t>
            </a:r>
          </a:p>
          <a:p>
            <a:pPr eaLnBrk="1" hangingPunct="1">
              <a:lnSpc>
                <a:spcPct val="60000"/>
              </a:lnSpc>
              <a:spcBef>
                <a:spcPct val="50000"/>
              </a:spcBef>
              <a:buClrTx/>
              <a:buFontTx/>
              <a:buNone/>
            </a:pPr>
            <a:r>
              <a:rPr lang="en-US" altLang="en-US" sz="1800" b="1">
                <a:latin typeface="Courier" pitchFamily="49" charset="0"/>
              </a:rPr>
              <a:t>.</a:t>
            </a:r>
          </a:p>
          <a:p>
            <a:pPr eaLnBrk="1" hangingPunct="1">
              <a:lnSpc>
                <a:spcPct val="60000"/>
              </a:lnSpc>
              <a:spcBef>
                <a:spcPct val="50000"/>
              </a:spcBef>
              <a:buClrTx/>
              <a:buFontTx/>
              <a:buNone/>
            </a:pPr>
            <a:r>
              <a:rPr lang="en-US" altLang="en-US" sz="1800" b="1">
                <a:latin typeface="Courier" pitchFamily="49" charset="0"/>
              </a:rPr>
              <a:t>.</a:t>
            </a:r>
          </a:p>
          <a:p>
            <a:pPr eaLnBrk="1" hangingPunct="1">
              <a:lnSpc>
                <a:spcPct val="60000"/>
              </a:lnSpc>
              <a:spcBef>
                <a:spcPct val="50000"/>
              </a:spcBef>
              <a:buClrTx/>
              <a:buFontTx/>
              <a:buNone/>
            </a:pPr>
            <a:r>
              <a:rPr lang="en-US" altLang="en-US" sz="1800" b="1">
                <a:solidFill>
                  <a:schemeClr val="tx2"/>
                </a:solidFill>
                <a:latin typeface="Courier" pitchFamily="49" charset="0"/>
              </a:rPr>
              <a:t>kybd_rtn PROC 		; (new handler begins here)</a:t>
            </a:r>
          </a:p>
        </p:txBody>
      </p:sp>
      <p:sp>
        <p:nvSpPr>
          <p:cNvPr id="47111" name="Text Box 5">
            <a:extLst>
              <a:ext uri="{FF2B5EF4-FFF2-40B4-BE49-F238E27FC236}">
                <a16:creationId xmlns:a16="http://schemas.microsoft.com/office/drawing/2014/main" id="{50D69A3B-833F-4DC6-B652-BBA9488C7CF9}"/>
              </a:ext>
            </a:extLst>
          </p:cNvPr>
          <p:cNvSpPr txBox="1">
            <a:spLocks noChangeArrowheads="1"/>
          </p:cNvSpPr>
          <p:nvPr/>
        </p:nvSpPr>
        <p:spPr bwMode="auto">
          <a:xfrm>
            <a:off x="762000" y="5486400"/>
            <a:ext cx="7467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hlinkClick r:id="rId2"/>
              </a:rPr>
              <a:t>See the CtrlBrk.asm program</a:t>
            </a:r>
            <a:r>
              <a:rPr lang="en-US" altLang="en-US" sz="210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a:extLst>
              <a:ext uri="{FF2B5EF4-FFF2-40B4-BE49-F238E27FC236}">
                <a16:creationId xmlns:a16="http://schemas.microsoft.com/office/drawing/2014/main" id="{5E3D6735-812A-4CFA-90FB-5307A3F772DE}"/>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Ghansah</a:t>
            </a:r>
          </a:p>
        </p:txBody>
      </p:sp>
      <p:sp>
        <p:nvSpPr>
          <p:cNvPr id="48131" name="Slide Number Placeholder 4">
            <a:extLst>
              <a:ext uri="{FF2B5EF4-FFF2-40B4-BE49-F238E27FC236}">
                <a16:creationId xmlns:a16="http://schemas.microsoft.com/office/drawing/2014/main" id="{388FACB2-87BE-4683-84F3-F7CDC6535D68}"/>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1B20BF02-3B0D-403B-9D7C-3182E3CC2082}" type="slidenum">
              <a:rPr lang="en-US" altLang="en-US" sz="1600">
                <a:latin typeface="Times New Roman" panose="02020603050405020304" pitchFamily="18" charset="0"/>
              </a:rPr>
              <a:pPr eaLnBrk="1" hangingPunct="1">
                <a:spcBef>
                  <a:spcPct val="0"/>
                </a:spcBef>
                <a:buClrTx/>
                <a:buFontTx/>
                <a:buNone/>
              </a:pPr>
              <a:t>35</a:t>
            </a:fld>
            <a:endParaRPr lang="en-US" altLang="en-US" sz="1600">
              <a:latin typeface="Times New Roman" panose="02020603050405020304" pitchFamily="18" charset="0"/>
            </a:endParaRPr>
          </a:p>
        </p:txBody>
      </p:sp>
      <p:sp>
        <p:nvSpPr>
          <p:cNvPr id="136194" name="Rectangle 2">
            <a:extLst>
              <a:ext uri="{FF2B5EF4-FFF2-40B4-BE49-F238E27FC236}">
                <a16:creationId xmlns:a16="http://schemas.microsoft.com/office/drawing/2014/main" id="{FA86569A-6871-4A43-B703-B6FF092C1CE1}"/>
              </a:ext>
            </a:extLst>
          </p:cNvPr>
          <p:cNvSpPr>
            <a:spLocks noGrp="1" noChangeArrowheads="1"/>
          </p:cNvSpPr>
          <p:nvPr>
            <p:ph type="title"/>
          </p:nvPr>
        </p:nvSpPr>
        <p:spPr/>
        <p:txBody>
          <a:bodyPr/>
          <a:lstStyle/>
          <a:p>
            <a:pPr eaLnBrk="1" hangingPunct="1">
              <a:defRPr/>
            </a:pPr>
            <a:r>
              <a:rPr lang="en-US" altLang="en-US"/>
              <a:t>Keyboard Processing Steps</a:t>
            </a:r>
          </a:p>
        </p:txBody>
      </p:sp>
      <p:sp>
        <p:nvSpPr>
          <p:cNvPr id="48133" name="Rectangle 3">
            <a:extLst>
              <a:ext uri="{FF2B5EF4-FFF2-40B4-BE49-F238E27FC236}">
                <a16:creationId xmlns:a16="http://schemas.microsoft.com/office/drawing/2014/main" id="{9AFA05D6-334D-4235-8F1A-D1025107E5BF}"/>
              </a:ext>
            </a:extLst>
          </p:cNvPr>
          <p:cNvSpPr>
            <a:spLocks noGrp="1" noChangeArrowheads="1"/>
          </p:cNvSpPr>
          <p:nvPr>
            <p:ph type="body" idx="1"/>
          </p:nvPr>
        </p:nvSpPr>
        <p:spPr>
          <a:xfrm>
            <a:off x="685800" y="1066800"/>
            <a:ext cx="7772400" cy="2971800"/>
          </a:xfrm>
        </p:spPr>
        <p:txBody>
          <a:bodyPr/>
          <a:lstStyle/>
          <a:p>
            <a:pPr marL="457200" indent="-457200" eaLnBrk="1" hangingPunct="1">
              <a:buFontTx/>
              <a:buAutoNum type="arabicPeriod"/>
            </a:pPr>
            <a:r>
              <a:rPr lang="en-US" altLang="en-US"/>
              <a:t>Key pressed, byte sent by hardward to keyboard port</a:t>
            </a:r>
          </a:p>
          <a:p>
            <a:pPr marL="457200" indent="-457200" eaLnBrk="1" hangingPunct="1">
              <a:buFontTx/>
              <a:buAutoNum type="arabicPeriod"/>
            </a:pPr>
            <a:r>
              <a:rPr lang="en-US" altLang="en-US"/>
              <a:t>8259 controller interrupts the CPU, passing it the interrupt number</a:t>
            </a:r>
          </a:p>
          <a:p>
            <a:pPr marL="457200" indent="-457200" eaLnBrk="1" hangingPunct="1">
              <a:buFontTx/>
              <a:buAutoNum type="arabicPeriod"/>
            </a:pPr>
            <a:r>
              <a:rPr lang="en-US" altLang="en-US"/>
              <a:t>CPU looks up interrupt vector table entry 9h, branches to the address found there</a:t>
            </a:r>
          </a:p>
        </p:txBody>
      </p:sp>
      <p:graphicFrame>
        <p:nvGraphicFramePr>
          <p:cNvPr id="48134" name="Object 4">
            <a:extLst>
              <a:ext uri="{FF2B5EF4-FFF2-40B4-BE49-F238E27FC236}">
                <a16:creationId xmlns:a16="http://schemas.microsoft.com/office/drawing/2014/main" id="{97DF8C6D-2536-4473-9317-FCA119A34032}"/>
              </a:ext>
            </a:extLst>
          </p:cNvPr>
          <p:cNvGraphicFramePr>
            <a:graphicFrameLocks noChangeAspect="1"/>
          </p:cNvGraphicFramePr>
          <p:nvPr/>
        </p:nvGraphicFramePr>
        <p:xfrm>
          <a:off x="1219200" y="3657600"/>
          <a:ext cx="6934200" cy="2197100"/>
        </p:xfrm>
        <a:graphic>
          <a:graphicData uri="http://schemas.openxmlformats.org/presentationml/2006/ole">
            <mc:AlternateContent xmlns:mc="http://schemas.openxmlformats.org/markup-compatibility/2006">
              <mc:Choice xmlns:v="urn:schemas-microsoft-com:vml" Requires="v">
                <p:oleObj spid="_x0000_s48148" name="VISIO" r:id="rId3" imgW="4617720" imgH="1225296" progId="Visio.Drawing.6">
                  <p:embed/>
                </p:oleObj>
              </mc:Choice>
              <mc:Fallback>
                <p:oleObj name="VISIO" r:id="rId3" imgW="4617720" imgH="1225296"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1031" t="-11623" r="-3093" b="-12349"/>
                      <a:stretch>
                        <a:fillRect/>
                      </a:stretch>
                    </p:blipFill>
                    <p:spPr bwMode="auto">
                      <a:xfrm>
                        <a:off x="1219200" y="3657600"/>
                        <a:ext cx="6934200" cy="21971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a:extLst>
              <a:ext uri="{FF2B5EF4-FFF2-40B4-BE49-F238E27FC236}">
                <a16:creationId xmlns:a16="http://schemas.microsoft.com/office/drawing/2014/main" id="{5195BCA0-A105-4C7D-8726-A1D75ECAEEE4}"/>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Ghansah</a:t>
            </a:r>
          </a:p>
        </p:txBody>
      </p:sp>
      <p:sp>
        <p:nvSpPr>
          <p:cNvPr id="49155" name="Slide Number Placeholder 4">
            <a:extLst>
              <a:ext uri="{FF2B5EF4-FFF2-40B4-BE49-F238E27FC236}">
                <a16:creationId xmlns:a16="http://schemas.microsoft.com/office/drawing/2014/main" id="{9D835062-F9A4-4D7B-B2EB-1702EBE333F9}"/>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DCD8605-3711-419F-A5C0-A08CAE362E03}" type="slidenum">
              <a:rPr lang="en-US" altLang="en-US" sz="1600">
                <a:latin typeface="Times New Roman" panose="02020603050405020304" pitchFamily="18" charset="0"/>
              </a:rPr>
              <a:pPr eaLnBrk="1" hangingPunct="1">
                <a:spcBef>
                  <a:spcPct val="0"/>
                </a:spcBef>
                <a:buClrTx/>
                <a:buFontTx/>
                <a:buNone/>
              </a:pPr>
              <a:t>36</a:t>
            </a:fld>
            <a:endParaRPr lang="en-US" altLang="en-US" sz="1600">
              <a:latin typeface="Times New Roman" panose="02020603050405020304" pitchFamily="18" charset="0"/>
            </a:endParaRPr>
          </a:p>
        </p:txBody>
      </p:sp>
      <p:sp>
        <p:nvSpPr>
          <p:cNvPr id="138242" name="Rectangle 2">
            <a:extLst>
              <a:ext uri="{FF2B5EF4-FFF2-40B4-BE49-F238E27FC236}">
                <a16:creationId xmlns:a16="http://schemas.microsoft.com/office/drawing/2014/main" id="{22487766-A99A-4BDE-B0E0-9BAE110DE071}"/>
              </a:ext>
            </a:extLst>
          </p:cNvPr>
          <p:cNvSpPr>
            <a:spLocks noGrp="1" noChangeArrowheads="1"/>
          </p:cNvSpPr>
          <p:nvPr>
            <p:ph type="title"/>
          </p:nvPr>
        </p:nvSpPr>
        <p:spPr/>
        <p:txBody>
          <a:bodyPr/>
          <a:lstStyle/>
          <a:p>
            <a:pPr eaLnBrk="1" hangingPunct="1">
              <a:defRPr/>
            </a:pPr>
            <a:r>
              <a:rPr lang="en-US" altLang="en-US"/>
              <a:t>Keyboard Processing Steps</a:t>
            </a:r>
          </a:p>
        </p:txBody>
      </p:sp>
      <p:sp>
        <p:nvSpPr>
          <p:cNvPr id="49157" name="Rectangle 3">
            <a:extLst>
              <a:ext uri="{FF2B5EF4-FFF2-40B4-BE49-F238E27FC236}">
                <a16:creationId xmlns:a16="http://schemas.microsoft.com/office/drawing/2014/main" id="{B5A7095C-5AA3-426E-B516-EB8571DD738C}"/>
              </a:ext>
            </a:extLst>
          </p:cNvPr>
          <p:cNvSpPr>
            <a:spLocks noGrp="1" noChangeArrowheads="1"/>
          </p:cNvSpPr>
          <p:nvPr>
            <p:ph type="body" idx="1"/>
          </p:nvPr>
        </p:nvSpPr>
        <p:spPr/>
        <p:txBody>
          <a:bodyPr/>
          <a:lstStyle/>
          <a:p>
            <a:pPr marL="457200" indent="-457200" eaLnBrk="1" hangingPunct="1">
              <a:buFontTx/>
              <a:buAutoNum type="arabicPeriod" startAt="4"/>
            </a:pPr>
            <a:r>
              <a:rPr lang="en-US" altLang="en-US"/>
              <a:t>Our handler executes, intercepting the byte sent by the keyboard</a:t>
            </a:r>
          </a:p>
          <a:p>
            <a:pPr marL="457200" indent="-457200" eaLnBrk="1" hangingPunct="1">
              <a:buFontTx/>
              <a:buAutoNum type="arabicPeriod" startAt="4"/>
            </a:pPr>
            <a:r>
              <a:rPr lang="en-US" altLang="en-US"/>
              <a:t>Our handler jumps to the regular INT 9 handler</a:t>
            </a:r>
          </a:p>
          <a:p>
            <a:pPr marL="457200" indent="-457200" eaLnBrk="1" hangingPunct="1">
              <a:buFontTx/>
              <a:buAutoNum type="arabicPeriod" startAt="4"/>
            </a:pPr>
            <a:r>
              <a:rPr lang="en-US" altLang="en-US"/>
              <a:t>The INT 9h handler finishes and returns</a:t>
            </a:r>
          </a:p>
          <a:p>
            <a:pPr marL="457200" indent="-457200" eaLnBrk="1" hangingPunct="1">
              <a:buFontTx/>
              <a:buAutoNum type="arabicPeriod" startAt="4"/>
            </a:pPr>
            <a:r>
              <a:rPr lang="en-US" altLang="en-US"/>
              <a:t>System continues normal processing</a:t>
            </a:r>
          </a:p>
        </p:txBody>
      </p:sp>
      <p:graphicFrame>
        <p:nvGraphicFramePr>
          <p:cNvPr id="49158" name="Object 4">
            <a:extLst>
              <a:ext uri="{FF2B5EF4-FFF2-40B4-BE49-F238E27FC236}">
                <a16:creationId xmlns:a16="http://schemas.microsoft.com/office/drawing/2014/main" id="{94135138-F742-47CE-9B26-D7806D7C36B5}"/>
              </a:ext>
            </a:extLst>
          </p:cNvPr>
          <p:cNvGraphicFramePr>
            <a:graphicFrameLocks noChangeAspect="1"/>
          </p:cNvGraphicFramePr>
          <p:nvPr/>
        </p:nvGraphicFramePr>
        <p:xfrm>
          <a:off x="1371600" y="3505200"/>
          <a:ext cx="6629400" cy="2100263"/>
        </p:xfrm>
        <a:graphic>
          <a:graphicData uri="http://schemas.openxmlformats.org/presentationml/2006/ole">
            <mc:AlternateContent xmlns:mc="http://schemas.openxmlformats.org/markup-compatibility/2006">
              <mc:Choice xmlns:v="urn:schemas-microsoft-com:vml" Requires="v">
                <p:oleObj spid="_x0000_s49172" name="VISIO" r:id="rId3" imgW="4617720" imgH="1225296" progId="Visio.Drawing.6">
                  <p:embed/>
                </p:oleObj>
              </mc:Choice>
              <mc:Fallback>
                <p:oleObj name="VISIO" r:id="rId3" imgW="4617720" imgH="1225296"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1031" t="-11623" r="-3093" b="-12349"/>
                      <a:stretch>
                        <a:fillRect/>
                      </a:stretch>
                    </p:blipFill>
                    <p:spPr bwMode="auto">
                      <a:xfrm>
                        <a:off x="1371600" y="3505200"/>
                        <a:ext cx="6629400" cy="210026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a:extLst>
              <a:ext uri="{FF2B5EF4-FFF2-40B4-BE49-F238E27FC236}">
                <a16:creationId xmlns:a16="http://schemas.microsoft.com/office/drawing/2014/main" id="{E0182992-2114-44ED-9DE6-05C57A14BB56}"/>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Ghansah</a:t>
            </a:r>
          </a:p>
        </p:txBody>
      </p:sp>
      <p:sp>
        <p:nvSpPr>
          <p:cNvPr id="50179" name="Slide Number Placeholder 4">
            <a:extLst>
              <a:ext uri="{FF2B5EF4-FFF2-40B4-BE49-F238E27FC236}">
                <a16:creationId xmlns:a16="http://schemas.microsoft.com/office/drawing/2014/main" id="{E0C78CB4-ACDF-4BC1-A986-6403F3E14F70}"/>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9C4B49B-10CF-4346-9D74-B4655FD9A8FD}" type="slidenum">
              <a:rPr lang="en-US" altLang="en-US" sz="1600">
                <a:latin typeface="Times New Roman" panose="02020603050405020304" pitchFamily="18" charset="0"/>
              </a:rPr>
              <a:pPr eaLnBrk="1" hangingPunct="1">
                <a:spcBef>
                  <a:spcPct val="0"/>
                </a:spcBef>
                <a:buClrTx/>
                <a:buFontTx/>
                <a:buNone/>
              </a:pPr>
              <a:t>37</a:t>
            </a:fld>
            <a:endParaRPr lang="en-US" altLang="en-US" sz="1600">
              <a:latin typeface="Times New Roman" panose="02020603050405020304" pitchFamily="18" charset="0"/>
            </a:endParaRPr>
          </a:p>
        </p:txBody>
      </p:sp>
      <p:sp>
        <p:nvSpPr>
          <p:cNvPr id="92162" name="Rectangle 2">
            <a:extLst>
              <a:ext uri="{FF2B5EF4-FFF2-40B4-BE49-F238E27FC236}">
                <a16:creationId xmlns:a16="http://schemas.microsoft.com/office/drawing/2014/main" id="{0E393D26-8088-4FE5-A5A2-D84AA891B248}"/>
              </a:ext>
            </a:extLst>
          </p:cNvPr>
          <p:cNvSpPr>
            <a:spLocks noGrp="1" noChangeArrowheads="1"/>
          </p:cNvSpPr>
          <p:nvPr>
            <p:ph type="title"/>
          </p:nvPr>
        </p:nvSpPr>
        <p:spPr/>
        <p:txBody>
          <a:bodyPr/>
          <a:lstStyle/>
          <a:p>
            <a:pPr eaLnBrk="1" hangingPunct="1">
              <a:defRPr/>
            </a:pPr>
            <a:r>
              <a:rPr lang="en-US" altLang="en-US"/>
              <a:t>Terminate and Stay Resident Programs</a:t>
            </a:r>
          </a:p>
        </p:txBody>
      </p:sp>
      <p:sp>
        <p:nvSpPr>
          <p:cNvPr id="50181" name="Rectangle 3">
            <a:extLst>
              <a:ext uri="{FF2B5EF4-FFF2-40B4-BE49-F238E27FC236}">
                <a16:creationId xmlns:a16="http://schemas.microsoft.com/office/drawing/2014/main" id="{6AFCD8CD-056B-4076-8CAD-729A8D7566B2}"/>
              </a:ext>
            </a:extLst>
          </p:cNvPr>
          <p:cNvSpPr>
            <a:spLocks noGrp="1" noChangeArrowheads="1"/>
          </p:cNvSpPr>
          <p:nvPr>
            <p:ph type="body" idx="1"/>
          </p:nvPr>
        </p:nvSpPr>
        <p:spPr>
          <a:xfrm>
            <a:off x="685800" y="1371600"/>
            <a:ext cx="7772400" cy="4191000"/>
          </a:xfrm>
        </p:spPr>
        <p:txBody>
          <a:bodyPr/>
          <a:lstStyle/>
          <a:p>
            <a:pPr eaLnBrk="1" hangingPunct="1"/>
            <a:r>
              <a:rPr lang="en-US" altLang="en-US"/>
              <a:t>(TSR): Installed in memory, stays there until removed</a:t>
            </a:r>
          </a:p>
          <a:p>
            <a:pPr lvl="1" eaLnBrk="1" hangingPunct="1"/>
            <a:r>
              <a:rPr lang="en-US" altLang="en-US"/>
              <a:t>by a removal program, or by rebooting</a:t>
            </a:r>
          </a:p>
          <a:p>
            <a:pPr eaLnBrk="1" hangingPunct="1"/>
            <a:r>
              <a:rPr lang="en-US" altLang="en-US"/>
              <a:t>Keyboard example</a:t>
            </a:r>
          </a:p>
          <a:p>
            <a:pPr lvl="1" eaLnBrk="1" hangingPunct="1"/>
            <a:r>
              <a:rPr lang="en-US" altLang="en-US"/>
              <a:t>replace the INT 9 vector so it points to our own handler</a:t>
            </a:r>
          </a:p>
          <a:p>
            <a:pPr lvl="1" eaLnBrk="1" hangingPunct="1"/>
            <a:r>
              <a:rPr lang="en-US" altLang="en-US"/>
              <a:t>check, or filter certain keystroke combinations, using our handler</a:t>
            </a:r>
          </a:p>
          <a:p>
            <a:pPr lvl="1" eaLnBrk="1" hangingPunct="1"/>
            <a:r>
              <a:rPr lang="en-US" altLang="en-US"/>
              <a:t>forward-chain to the existing INT 9 handler to do normal keyboard processing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a:extLst>
              <a:ext uri="{FF2B5EF4-FFF2-40B4-BE49-F238E27FC236}">
                <a16:creationId xmlns:a16="http://schemas.microsoft.com/office/drawing/2014/main" id="{B69D2FC5-E4DF-48F1-97A9-40E31E9D105D}"/>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Ghansah</a:t>
            </a:r>
          </a:p>
        </p:txBody>
      </p:sp>
      <p:sp>
        <p:nvSpPr>
          <p:cNvPr id="51203" name="Slide Number Placeholder 4">
            <a:extLst>
              <a:ext uri="{FF2B5EF4-FFF2-40B4-BE49-F238E27FC236}">
                <a16:creationId xmlns:a16="http://schemas.microsoft.com/office/drawing/2014/main" id="{7376212C-F43B-4969-9CA0-AEFFB47579BB}"/>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3116DFF5-A1C5-49D4-A726-06EB8FC5D533}" type="slidenum">
              <a:rPr lang="en-US" altLang="en-US" sz="1600">
                <a:latin typeface="Times New Roman" panose="02020603050405020304" pitchFamily="18" charset="0"/>
              </a:rPr>
              <a:pPr eaLnBrk="1" hangingPunct="1">
                <a:spcBef>
                  <a:spcPct val="0"/>
                </a:spcBef>
                <a:buClrTx/>
                <a:buFontTx/>
                <a:buNone/>
              </a:pPr>
              <a:t>38</a:t>
            </a:fld>
            <a:endParaRPr lang="en-US" altLang="en-US" sz="1600">
              <a:latin typeface="Times New Roman" panose="02020603050405020304" pitchFamily="18" charset="0"/>
            </a:endParaRPr>
          </a:p>
        </p:txBody>
      </p:sp>
      <p:sp>
        <p:nvSpPr>
          <p:cNvPr id="93186" name="Rectangle 2">
            <a:extLst>
              <a:ext uri="{FF2B5EF4-FFF2-40B4-BE49-F238E27FC236}">
                <a16:creationId xmlns:a16="http://schemas.microsoft.com/office/drawing/2014/main" id="{29939A50-577C-428D-883F-20CE466FC47B}"/>
              </a:ext>
            </a:extLst>
          </p:cNvPr>
          <p:cNvSpPr>
            <a:spLocks noGrp="1" noChangeArrowheads="1"/>
          </p:cNvSpPr>
          <p:nvPr>
            <p:ph type="title"/>
          </p:nvPr>
        </p:nvSpPr>
        <p:spPr/>
        <p:txBody>
          <a:bodyPr/>
          <a:lstStyle/>
          <a:p>
            <a:pPr eaLnBrk="1" hangingPunct="1">
              <a:defRPr/>
            </a:pPr>
            <a:r>
              <a:rPr lang="en-US" altLang="en-US"/>
              <a:t>The No_Reset Program</a:t>
            </a:r>
            <a:r>
              <a:rPr lang="en-US" altLang="en-US" sz="2400"/>
              <a:t>  (1 of 5)</a:t>
            </a:r>
          </a:p>
        </p:txBody>
      </p:sp>
      <p:sp>
        <p:nvSpPr>
          <p:cNvPr id="51205" name="Rectangle 3">
            <a:extLst>
              <a:ext uri="{FF2B5EF4-FFF2-40B4-BE49-F238E27FC236}">
                <a16:creationId xmlns:a16="http://schemas.microsoft.com/office/drawing/2014/main" id="{252D3573-564A-4612-94CE-4D9B13DD500C}"/>
              </a:ext>
            </a:extLst>
          </p:cNvPr>
          <p:cNvSpPr>
            <a:spLocks noGrp="1" noChangeArrowheads="1"/>
          </p:cNvSpPr>
          <p:nvPr>
            <p:ph type="body" idx="1"/>
          </p:nvPr>
        </p:nvSpPr>
        <p:spPr/>
        <p:txBody>
          <a:bodyPr/>
          <a:lstStyle/>
          <a:p>
            <a:pPr eaLnBrk="1" hangingPunct="1"/>
            <a:r>
              <a:rPr lang="en-US" altLang="en-US"/>
              <a:t>Inspects each incoming key</a:t>
            </a:r>
          </a:p>
          <a:p>
            <a:pPr eaLnBrk="1" hangingPunct="1"/>
            <a:r>
              <a:rPr lang="en-US" altLang="en-US"/>
              <a:t>If the Del key is received,</a:t>
            </a:r>
          </a:p>
          <a:p>
            <a:pPr lvl="1" eaLnBrk="1" hangingPunct="1"/>
            <a:r>
              <a:rPr lang="en-US" altLang="en-US"/>
              <a:t>checks for the Ctrl and Alt keys</a:t>
            </a:r>
          </a:p>
          <a:p>
            <a:pPr lvl="1" eaLnBrk="1" hangingPunct="1"/>
            <a:r>
              <a:rPr lang="en-US" altLang="en-US"/>
              <a:t>permits a system reset only if the </a:t>
            </a:r>
            <a:r>
              <a:rPr lang="en-US" altLang="en-US">
                <a:solidFill>
                  <a:schemeClr val="tx2"/>
                </a:solidFill>
              </a:rPr>
              <a:t>Right shift</a:t>
            </a:r>
            <a:r>
              <a:rPr lang="en-US" altLang="en-US"/>
              <a:t> key is also held down</a:t>
            </a:r>
          </a:p>
        </p:txBody>
      </p:sp>
      <p:graphicFrame>
        <p:nvGraphicFramePr>
          <p:cNvPr id="51206" name="Object 4">
            <a:extLst>
              <a:ext uri="{FF2B5EF4-FFF2-40B4-BE49-F238E27FC236}">
                <a16:creationId xmlns:a16="http://schemas.microsoft.com/office/drawing/2014/main" id="{7AF1D8D2-53E9-4374-A008-60FBE9148EAE}"/>
              </a:ext>
            </a:extLst>
          </p:cNvPr>
          <p:cNvGraphicFramePr>
            <a:graphicFrameLocks noChangeAspect="1"/>
          </p:cNvGraphicFramePr>
          <p:nvPr/>
        </p:nvGraphicFramePr>
        <p:xfrm>
          <a:off x="3886200" y="3429000"/>
          <a:ext cx="4419600" cy="2338388"/>
        </p:xfrm>
        <a:graphic>
          <a:graphicData uri="http://schemas.openxmlformats.org/presentationml/2006/ole">
            <mc:AlternateContent xmlns:mc="http://schemas.openxmlformats.org/markup-compatibility/2006">
              <mc:Choice xmlns:v="urn:schemas-microsoft-com:vml" Requires="v">
                <p:oleObj spid="_x0000_s51221" name="VISIO" r:id="rId3" imgW="4239768" imgH="2238756" progId="Visio.Drawing.6">
                  <p:embed/>
                </p:oleObj>
              </mc:Choice>
              <mc:Fallback>
                <p:oleObj name="VISIO" r:id="rId3" imgW="4239768" imgH="2238756"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429000"/>
                        <a:ext cx="4419600" cy="23383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7" name="Text Box 5">
            <a:extLst>
              <a:ext uri="{FF2B5EF4-FFF2-40B4-BE49-F238E27FC236}">
                <a16:creationId xmlns:a16="http://schemas.microsoft.com/office/drawing/2014/main" id="{55D979D6-A66B-46D3-BE31-01E988F3530B}"/>
              </a:ext>
            </a:extLst>
          </p:cNvPr>
          <p:cNvSpPr txBox="1">
            <a:spLocks noChangeArrowheads="1"/>
          </p:cNvSpPr>
          <p:nvPr/>
        </p:nvSpPr>
        <p:spPr bwMode="auto">
          <a:xfrm>
            <a:off x="685800" y="3733800"/>
            <a:ext cx="2743200" cy="1565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The keyboard status byte indicates the current state of special keys: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a:extLst>
              <a:ext uri="{FF2B5EF4-FFF2-40B4-BE49-F238E27FC236}">
                <a16:creationId xmlns:a16="http://schemas.microsoft.com/office/drawing/2014/main" id="{E10D97F5-0B0A-46A6-9E85-778303F3947C}"/>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Ghansah</a:t>
            </a:r>
          </a:p>
        </p:txBody>
      </p:sp>
      <p:sp>
        <p:nvSpPr>
          <p:cNvPr id="52227" name="Slide Number Placeholder 4">
            <a:extLst>
              <a:ext uri="{FF2B5EF4-FFF2-40B4-BE49-F238E27FC236}">
                <a16:creationId xmlns:a16="http://schemas.microsoft.com/office/drawing/2014/main" id="{F50EC0C9-73B6-494D-AF47-CFA6F14E4602}"/>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70C71C33-AB7F-416B-AC6B-7BDC97DA5983}" type="slidenum">
              <a:rPr lang="en-US" altLang="en-US" sz="1600">
                <a:latin typeface="Times New Roman" panose="02020603050405020304" pitchFamily="18" charset="0"/>
              </a:rPr>
              <a:pPr eaLnBrk="1" hangingPunct="1">
                <a:spcBef>
                  <a:spcPct val="0"/>
                </a:spcBef>
                <a:buClrTx/>
                <a:buFontTx/>
                <a:buNone/>
              </a:pPr>
              <a:t>39</a:t>
            </a:fld>
            <a:endParaRPr lang="en-US" altLang="en-US" sz="1600">
              <a:latin typeface="Times New Roman" panose="02020603050405020304" pitchFamily="18" charset="0"/>
            </a:endParaRPr>
          </a:p>
        </p:txBody>
      </p:sp>
      <p:sp>
        <p:nvSpPr>
          <p:cNvPr id="140290" name="Rectangle 2">
            <a:extLst>
              <a:ext uri="{FF2B5EF4-FFF2-40B4-BE49-F238E27FC236}">
                <a16:creationId xmlns:a16="http://schemas.microsoft.com/office/drawing/2014/main" id="{F7524813-68D9-43EF-8212-088371A9A934}"/>
              </a:ext>
            </a:extLst>
          </p:cNvPr>
          <p:cNvSpPr>
            <a:spLocks noGrp="1" noChangeArrowheads="1"/>
          </p:cNvSpPr>
          <p:nvPr>
            <p:ph type="title"/>
          </p:nvPr>
        </p:nvSpPr>
        <p:spPr/>
        <p:txBody>
          <a:bodyPr/>
          <a:lstStyle/>
          <a:p>
            <a:pPr eaLnBrk="1" hangingPunct="1">
              <a:defRPr/>
            </a:pPr>
            <a:r>
              <a:rPr lang="en-US" altLang="en-US"/>
              <a:t>The No_Reset Program</a:t>
            </a:r>
            <a:r>
              <a:rPr lang="en-US" altLang="en-US" sz="2400"/>
              <a:t>  (2 of 5)</a:t>
            </a:r>
          </a:p>
        </p:txBody>
      </p:sp>
      <p:sp>
        <p:nvSpPr>
          <p:cNvPr id="52229" name="Rectangle 3">
            <a:extLst>
              <a:ext uri="{FF2B5EF4-FFF2-40B4-BE49-F238E27FC236}">
                <a16:creationId xmlns:a16="http://schemas.microsoft.com/office/drawing/2014/main" id="{1479CC51-BBC6-409B-B0CE-71FD3B64679A}"/>
              </a:ext>
            </a:extLst>
          </p:cNvPr>
          <p:cNvSpPr>
            <a:spLocks noGrp="1" noChangeArrowheads="1"/>
          </p:cNvSpPr>
          <p:nvPr>
            <p:ph type="body" idx="1"/>
          </p:nvPr>
        </p:nvSpPr>
        <p:spPr>
          <a:xfrm>
            <a:off x="685800" y="1143000"/>
            <a:ext cx="7772400" cy="1447800"/>
          </a:xfrm>
        </p:spPr>
        <p:txBody>
          <a:bodyPr/>
          <a:lstStyle/>
          <a:p>
            <a:pPr eaLnBrk="1" hangingPunct="1"/>
            <a:r>
              <a:rPr lang="en-US" altLang="en-US">
                <a:hlinkClick r:id="rId2" action="ppaction://hlinkfile"/>
              </a:rPr>
              <a:t>View the source code</a:t>
            </a:r>
            <a:endParaRPr lang="en-US" altLang="en-US"/>
          </a:p>
          <a:p>
            <a:pPr eaLnBrk="1" hangingPunct="1"/>
            <a:r>
              <a:rPr lang="en-US" altLang="en-US"/>
              <a:t>Resident program begins with:</a:t>
            </a:r>
          </a:p>
        </p:txBody>
      </p:sp>
      <p:sp>
        <p:nvSpPr>
          <p:cNvPr id="52230" name="Text Box 6">
            <a:extLst>
              <a:ext uri="{FF2B5EF4-FFF2-40B4-BE49-F238E27FC236}">
                <a16:creationId xmlns:a16="http://schemas.microsoft.com/office/drawing/2014/main" id="{C3749758-6046-4292-9310-FCB5EDD037BA}"/>
              </a:ext>
            </a:extLst>
          </p:cNvPr>
          <p:cNvSpPr txBox="1">
            <a:spLocks noChangeArrowheads="1"/>
          </p:cNvSpPr>
          <p:nvPr/>
        </p:nvSpPr>
        <p:spPr bwMode="auto">
          <a:xfrm>
            <a:off x="609600" y="2514600"/>
            <a:ext cx="8153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int9_handler PROC FAR</a:t>
            </a:r>
          </a:p>
          <a:p>
            <a:pPr eaLnBrk="1" hangingPunct="1">
              <a:lnSpc>
                <a:spcPct val="50000"/>
              </a:lnSpc>
              <a:spcBef>
                <a:spcPct val="50000"/>
              </a:spcBef>
              <a:buClrTx/>
              <a:buFontTx/>
              <a:buNone/>
            </a:pPr>
            <a:r>
              <a:rPr lang="en-US" altLang="en-US" sz="1800" b="1">
                <a:latin typeface="Courier New" panose="02070309020205020404" pitchFamily="49" charset="0"/>
              </a:rPr>
              <a:t>	sti               	; enable hardware interrupts</a:t>
            </a:r>
          </a:p>
          <a:p>
            <a:pPr eaLnBrk="1" hangingPunct="1">
              <a:lnSpc>
                <a:spcPct val="50000"/>
              </a:lnSpc>
              <a:spcBef>
                <a:spcPct val="50000"/>
              </a:spcBef>
              <a:buClrTx/>
              <a:buFontTx/>
              <a:buNone/>
            </a:pPr>
            <a:r>
              <a:rPr lang="en-US" altLang="en-US" sz="1800" b="1">
                <a:latin typeface="Courier New" panose="02070309020205020404" pitchFamily="49" charset="0"/>
              </a:rPr>
              <a:t>	pushf	; save regs &amp; flags</a:t>
            </a:r>
          </a:p>
          <a:p>
            <a:pPr eaLnBrk="1" hangingPunct="1">
              <a:lnSpc>
                <a:spcPct val="50000"/>
              </a:lnSpc>
              <a:spcBef>
                <a:spcPct val="50000"/>
              </a:spcBef>
              <a:buClrTx/>
              <a:buFontTx/>
              <a:buNone/>
            </a:pPr>
            <a:r>
              <a:rPr lang="en-US" altLang="en-US" sz="1800" b="1">
                <a:latin typeface="Courier New" panose="02070309020205020404" pitchFamily="49" charset="0"/>
              </a:rPr>
              <a:t>	push  es</a:t>
            </a:r>
          </a:p>
          <a:p>
            <a:pPr eaLnBrk="1" hangingPunct="1">
              <a:lnSpc>
                <a:spcPct val="50000"/>
              </a:lnSpc>
              <a:spcBef>
                <a:spcPct val="50000"/>
              </a:spcBef>
              <a:buClrTx/>
              <a:buFontTx/>
              <a:buNone/>
            </a:pPr>
            <a:r>
              <a:rPr lang="en-US" altLang="en-US" sz="1800" b="1">
                <a:latin typeface="Courier New" panose="02070309020205020404" pitchFamily="49" charset="0"/>
              </a:rPr>
              <a:t>	push  ax</a:t>
            </a:r>
          </a:p>
          <a:p>
            <a:pPr eaLnBrk="1" hangingPunct="1">
              <a:lnSpc>
                <a:spcPct val="50000"/>
              </a:lnSpc>
              <a:spcBef>
                <a:spcPct val="50000"/>
              </a:spcBef>
              <a:buClrTx/>
              <a:buFontTx/>
              <a:buNone/>
            </a:pPr>
            <a:r>
              <a:rPr lang="en-US" altLang="en-US" sz="1800" b="1">
                <a:latin typeface="Courier New" panose="02070309020205020404" pitchFamily="49" charset="0"/>
              </a:rPr>
              <a:t>	push  di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88785-AE8C-4A4E-9703-F72AD8147A2F}"/>
              </a:ext>
            </a:extLst>
          </p:cNvPr>
          <p:cNvSpPr>
            <a:spLocks noGrp="1"/>
          </p:cNvSpPr>
          <p:nvPr>
            <p:ph type="title"/>
          </p:nvPr>
        </p:nvSpPr>
        <p:spPr/>
        <p:txBody>
          <a:bodyPr/>
          <a:lstStyle/>
          <a:p>
            <a:r>
              <a:rPr lang="en-US" dirty="0"/>
              <a:t>CPU Instruction Cycle with Interrupts</a:t>
            </a:r>
          </a:p>
        </p:txBody>
      </p:sp>
      <p:sp>
        <p:nvSpPr>
          <p:cNvPr id="3" name="Footer Placeholder 2">
            <a:extLst>
              <a:ext uri="{FF2B5EF4-FFF2-40B4-BE49-F238E27FC236}">
                <a16:creationId xmlns:a16="http://schemas.microsoft.com/office/drawing/2014/main" id="{D07B2D9E-C0C7-424A-AA2F-F875E93B7B2D}"/>
              </a:ext>
            </a:extLst>
          </p:cNvPr>
          <p:cNvSpPr>
            <a:spLocks noGrp="1"/>
          </p:cNvSpPr>
          <p:nvPr>
            <p:ph type="ftr" sz="quarter" idx="10"/>
          </p:nvPr>
        </p:nvSpPr>
        <p:spPr/>
        <p:txBody>
          <a:bodyPr/>
          <a:lstStyle/>
          <a:p>
            <a:pPr>
              <a:defRPr/>
            </a:pPr>
            <a:r>
              <a:rPr lang="en-US" altLang="en-US"/>
              <a:t>CSC 35 Intro to Architecture, Dr. Ghansah</a:t>
            </a:r>
          </a:p>
        </p:txBody>
      </p:sp>
      <p:sp>
        <p:nvSpPr>
          <p:cNvPr id="4" name="Slide Number Placeholder 3">
            <a:extLst>
              <a:ext uri="{FF2B5EF4-FFF2-40B4-BE49-F238E27FC236}">
                <a16:creationId xmlns:a16="http://schemas.microsoft.com/office/drawing/2014/main" id="{443033BB-03A3-4045-8149-E5BBE3D7F584}"/>
              </a:ext>
            </a:extLst>
          </p:cNvPr>
          <p:cNvSpPr>
            <a:spLocks noGrp="1"/>
          </p:cNvSpPr>
          <p:nvPr>
            <p:ph type="sldNum" sz="quarter" idx="11"/>
          </p:nvPr>
        </p:nvSpPr>
        <p:spPr/>
        <p:txBody>
          <a:bodyPr/>
          <a:lstStyle/>
          <a:p>
            <a:fld id="{6EE29993-BC4C-40D5-9F58-C8F2161F143C}" type="slidenum">
              <a:rPr lang="en-US" altLang="en-US" smtClean="0"/>
              <a:pPr/>
              <a:t>4</a:t>
            </a:fld>
            <a:endParaRPr lang="en-US" altLang="en-US"/>
          </a:p>
        </p:txBody>
      </p:sp>
      <p:sp>
        <p:nvSpPr>
          <p:cNvPr id="5" name="Rectangle 3">
            <a:extLst>
              <a:ext uri="{FF2B5EF4-FFF2-40B4-BE49-F238E27FC236}">
                <a16:creationId xmlns:a16="http://schemas.microsoft.com/office/drawing/2014/main" id="{20AE5E4E-5091-419D-AE87-2E0586E9A95E}"/>
              </a:ext>
            </a:extLst>
          </p:cNvPr>
          <p:cNvSpPr>
            <a:spLocks noChangeArrowheads="1"/>
          </p:cNvSpPr>
          <p:nvPr/>
        </p:nvSpPr>
        <p:spPr bwMode="auto">
          <a:xfrm>
            <a:off x="2362200" y="1981200"/>
            <a:ext cx="3810000" cy="609600"/>
          </a:xfrm>
          <a:prstGeom prst="rect">
            <a:avLst/>
          </a:prstGeom>
          <a:solidFill>
            <a:srgbClr val="CC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cs typeface="Arial" panose="020B0604020202020204" pitchFamily="34" charset="0"/>
              </a:rPr>
              <a:t>Fetch instruction at IP</a:t>
            </a:r>
          </a:p>
        </p:txBody>
      </p:sp>
      <p:sp>
        <p:nvSpPr>
          <p:cNvPr id="6" name="Rectangle 4">
            <a:extLst>
              <a:ext uri="{FF2B5EF4-FFF2-40B4-BE49-F238E27FC236}">
                <a16:creationId xmlns:a16="http://schemas.microsoft.com/office/drawing/2014/main" id="{F0EE0E36-AAD4-4E38-BA07-69F003A3025E}"/>
              </a:ext>
            </a:extLst>
          </p:cNvPr>
          <p:cNvSpPr>
            <a:spLocks noChangeArrowheads="1"/>
          </p:cNvSpPr>
          <p:nvPr/>
        </p:nvSpPr>
        <p:spPr bwMode="auto">
          <a:xfrm>
            <a:off x="2362200" y="4495800"/>
            <a:ext cx="3810000" cy="609600"/>
          </a:xfrm>
          <a:prstGeom prst="rect">
            <a:avLst/>
          </a:prstGeom>
          <a:solidFill>
            <a:srgbClr val="CC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Arial" panose="020B0604020202020204" pitchFamily="34" charset="0"/>
              </a:rPr>
              <a:t>Advance IP to next instruction</a:t>
            </a:r>
          </a:p>
        </p:txBody>
      </p:sp>
      <p:sp>
        <p:nvSpPr>
          <p:cNvPr id="7" name="Rectangle 5">
            <a:extLst>
              <a:ext uri="{FF2B5EF4-FFF2-40B4-BE49-F238E27FC236}">
                <a16:creationId xmlns:a16="http://schemas.microsoft.com/office/drawing/2014/main" id="{6E1EB0D7-EB38-4278-82C7-C44585A83D33}"/>
              </a:ext>
            </a:extLst>
          </p:cNvPr>
          <p:cNvSpPr>
            <a:spLocks noChangeArrowheads="1"/>
          </p:cNvSpPr>
          <p:nvPr/>
        </p:nvSpPr>
        <p:spPr bwMode="auto">
          <a:xfrm>
            <a:off x="2362200" y="2819400"/>
            <a:ext cx="3810000" cy="609600"/>
          </a:xfrm>
          <a:prstGeom prst="rect">
            <a:avLst/>
          </a:prstGeom>
          <a:solidFill>
            <a:srgbClr val="CC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Arial" panose="020B0604020202020204" pitchFamily="34" charset="0"/>
              </a:rPr>
              <a:t>Decode the fetched instruction</a:t>
            </a:r>
          </a:p>
        </p:txBody>
      </p:sp>
      <p:sp>
        <p:nvSpPr>
          <p:cNvPr id="8" name="Rectangle 6">
            <a:extLst>
              <a:ext uri="{FF2B5EF4-FFF2-40B4-BE49-F238E27FC236}">
                <a16:creationId xmlns:a16="http://schemas.microsoft.com/office/drawing/2014/main" id="{E5A75766-5F78-4789-B404-988F60FECF3F}"/>
              </a:ext>
            </a:extLst>
          </p:cNvPr>
          <p:cNvSpPr>
            <a:spLocks noChangeArrowheads="1"/>
          </p:cNvSpPr>
          <p:nvPr/>
        </p:nvSpPr>
        <p:spPr bwMode="auto">
          <a:xfrm>
            <a:off x="2362200" y="3657600"/>
            <a:ext cx="3810000" cy="609600"/>
          </a:xfrm>
          <a:prstGeom prst="rect">
            <a:avLst/>
          </a:prstGeom>
          <a:solidFill>
            <a:srgbClr val="CC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Arial" panose="020B0604020202020204" pitchFamily="34" charset="0"/>
              </a:rPr>
              <a:t>Execute the decoded instruction</a:t>
            </a:r>
          </a:p>
        </p:txBody>
      </p:sp>
      <p:sp>
        <p:nvSpPr>
          <p:cNvPr id="9" name="Line 7">
            <a:extLst>
              <a:ext uri="{FF2B5EF4-FFF2-40B4-BE49-F238E27FC236}">
                <a16:creationId xmlns:a16="http://schemas.microsoft.com/office/drawing/2014/main" id="{CEE94BF6-D95F-4D10-8D96-1279CC826E01}"/>
              </a:ext>
            </a:extLst>
          </p:cNvPr>
          <p:cNvSpPr>
            <a:spLocks noChangeShapeType="1"/>
          </p:cNvSpPr>
          <p:nvPr/>
        </p:nvSpPr>
        <p:spPr bwMode="auto">
          <a:xfrm>
            <a:off x="4267200" y="1524000"/>
            <a:ext cx="0" cy="45720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0" name="Line 8">
            <a:extLst>
              <a:ext uri="{FF2B5EF4-FFF2-40B4-BE49-F238E27FC236}">
                <a16:creationId xmlns:a16="http://schemas.microsoft.com/office/drawing/2014/main" id="{161C2203-190D-44D6-88FA-1008DBCBE4EA}"/>
              </a:ext>
            </a:extLst>
          </p:cNvPr>
          <p:cNvSpPr>
            <a:spLocks noChangeShapeType="1"/>
          </p:cNvSpPr>
          <p:nvPr/>
        </p:nvSpPr>
        <p:spPr bwMode="auto">
          <a:xfrm>
            <a:off x="4267200" y="2590800"/>
            <a:ext cx="0" cy="22860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1" name="Line 9">
            <a:extLst>
              <a:ext uri="{FF2B5EF4-FFF2-40B4-BE49-F238E27FC236}">
                <a16:creationId xmlns:a16="http://schemas.microsoft.com/office/drawing/2014/main" id="{7E20A79D-EAEA-4564-BFC6-956F6E04CDAF}"/>
              </a:ext>
            </a:extLst>
          </p:cNvPr>
          <p:cNvSpPr>
            <a:spLocks noChangeShapeType="1"/>
          </p:cNvSpPr>
          <p:nvPr/>
        </p:nvSpPr>
        <p:spPr bwMode="auto">
          <a:xfrm>
            <a:off x="4267200" y="3429000"/>
            <a:ext cx="0" cy="22860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2" name="Line 10">
            <a:extLst>
              <a:ext uri="{FF2B5EF4-FFF2-40B4-BE49-F238E27FC236}">
                <a16:creationId xmlns:a16="http://schemas.microsoft.com/office/drawing/2014/main" id="{F4942193-0990-45EC-B91A-80025A59B548}"/>
              </a:ext>
            </a:extLst>
          </p:cNvPr>
          <p:cNvSpPr>
            <a:spLocks noChangeShapeType="1"/>
          </p:cNvSpPr>
          <p:nvPr/>
        </p:nvSpPr>
        <p:spPr bwMode="auto">
          <a:xfrm>
            <a:off x="4267200" y="4267200"/>
            <a:ext cx="0" cy="22860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3" name="Line 11">
            <a:extLst>
              <a:ext uri="{FF2B5EF4-FFF2-40B4-BE49-F238E27FC236}">
                <a16:creationId xmlns:a16="http://schemas.microsoft.com/office/drawing/2014/main" id="{F60F4516-E183-4BE3-898A-35172F11FC1A}"/>
              </a:ext>
            </a:extLst>
          </p:cNvPr>
          <p:cNvSpPr>
            <a:spLocks noChangeShapeType="1"/>
          </p:cNvSpPr>
          <p:nvPr/>
        </p:nvSpPr>
        <p:spPr bwMode="auto">
          <a:xfrm>
            <a:off x="4267200" y="5105400"/>
            <a:ext cx="0" cy="2286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4" name="AutoShape 12">
            <a:extLst>
              <a:ext uri="{FF2B5EF4-FFF2-40B4-BE49-F238E27FC236}">
                <a16:creationId xmlns:a16="http://schemas.microsoft.com/office/drawing/2014/main" id="{14AECBAB-F828-4B7D-B626-8F823C36A94B}"/>
              </a:ext>
            </a:extLst>
          </p:cNvPr>
          <p:cNvSpPr>
            <a:spLocks noChangeArrowheads="1"/>
          </p:cNvSpPr>
          <p:nvPr/>
        </p:nvSpPr>
        <p:spPr bwMode="auto">
          <a:xfrm>
            <a:off x="2667000" y="5334000"/>
            <a:ext cx="3200400" cy="914400"/>
          </a:xfrm>
          <a:prstGeom prst="diamond">
            <a:avLst/>
          </a:prstGeom>
          <a:solidFill>
            <a:srgbClr val="66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Arial" panose="020B0604020202020204" pitchFamily="34" charset="0"/>
              </a:rPr>
              <a:t>IRQ?</a:t>
            </a:r>
          </a:p>
        </p:txBody>
      </p:sp>
      <p:sp>
        <p:nvSpPr>
          <p:cNvPr id="15" name="Line 13">
            <a:extLst>
              <a:ext uri="{FF2B5EF4-FFF2-40B4-BE49-F238E27FC236}">
                <a16:creationId xmlns:a16="http://schemas.microsoft.com/office/drawing/2014/main" id="{7E14D77C-9D58-44B4-9B93-A1A481DDF944}"/>
              </a:ext>
            </a:extLst>
          </p:cNvPr>
          <p:cNvSpPr>
            <a:spLocks noChangeShapeType="1"/>
          </p:cNvSpPr>
          <p:nvPr/>
        </p:nvSpPr>
        <p:spPr bwMode="auto">
          <a:xfrm>
            <a:off x="4267200" y="6248400"/>
            <a:ext cx="0" cy="30480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6" name="Line 14">
            <a:extLst>
              <a:ext uri="{FF2B5EF4-FFF2-40B4-BE49-F238E27FC236}">
                <a16:creationId xmlns:a16="http://schemas.microsoft.com/office/drawing/2014/main" id="{99EA5FC1-9998-4192-A5FB-82169277F9C5}"/>
              </a:ext>
            </a:extLst>
          </p:cNvPr>
          <p:cNvSpPr>
            <a:spLocks noChangeShapeType="1"/>
          </p:cNvSpPr>
          <p:nvPr/>
        </p:nvSpPr>
        <p:spPr bwMode="auto">
          <a:xfrm flipH="1">
            <a:off x="2057400" y="6553200"/>
            <a:ext cx="220980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7" name="Line 15">
            <a:extLst>
              <a:ext uri="{FF2B5EF4-FFF2-40B4-BE49-F238E27FC236}">
                <a16:creationId xmlns:a16="http://schemas.microsoft.com/office/drawing/2014/main" id="{F38753E3-F594-4B3D-B5D9-C20DF6FCF758}"/>
              </a:ext>
            </a:extLst>
          </p:cNvPr>
          <p:cNvSpPr>
            <a:spLocks noChangeShapeType="1"/>
          </p:cNvSpPr>
          <p:nvPr/>
        </p:nvSpPr>
        <p:spPr bwMode="auto">
          <a:xfrm flipV="1">
            <a:off x="2057400" y="1524000"/>
            <a:ext cx="0" cy="50292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8" name="Line 16">
            <a:extLst>
              <a:ext uri="{FF2B5EF4-FFF2-40B4-BE49-F238E27FC236}">
                <a16:creationId xmlns:a16="http://schemas.microsoft.com/office/drawing/2014/main" id="{80BF65BD-2470-44D9-83D1-9E8BEF78E9DF}"/>
              </a:ext>
            </a:extLst>
          </p:cNvPr>
          <p:cNvSpPr>
            <a:spLocks noChangeShapeType="1"/>
          </p:cNvSpPr>
          <p:nvPr/>
        </p:nvSpPr>
        <p:spPr bwMode="auto">
          <a:xfrm>
            <a:off x="2057400" y="1524000"/>
            <a:ext cx="220980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9" name="Text Box 17">
            <a:extLst>
              <a:ext uri="{FF2B5EF4-FFF2-40B4-BE49-F238E27FC236}">
                <a16:creationId xmlns:a16="http://schemas.microsoft.com/office/drawing/2014/main" id="{D785663D-2F1D-487C-843C-406896BF53E4}"/>
              </a:ext>
            </a:extLst>
          </p:cNvPr>
          <p:cNvSpPr txBox="1">
            <a:spLocks noChangeArrowheads="1"/>
          </p:cNvSpPr>
          <p:nvPr/>
        </p:nvSpPr>
        <p:spPr bwMode="auto">
          <a:xfrm>
            <a:off x="3794125" y="620871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000000"/>
                </a:solidFill>
                <a:cs typeface="Arial" panose="020B0604020202020204" pitchFamily="34" charset="0"/>
              </a:rPr>
              <a:t>no</a:t>
            </a:r>
          </a:p>
        </p:txBody>
      </p:sp>
      <p:sp>
        <p:nvSpPr>
          <p:cNvPr id="20" name="Rectangle 18">
            <a:extLst>
              <a:ext uri="{FF2B5EF4-FFF2-40B4-BE49-F238E27FC236}">
                <a16:creationId xmlns:a16="http://schemas.microsoft.com/office/drawing/2014/main" id="{9087FF43-993E-4ED2-9957-68CC057755A2}"/>
              </a:ext>
            </a:extLst>
          </p:cNvPr>
          <p:cNvSpPr>
            <a:spLocks noChangeArrowheads="1"/>
          </p:cNvSpPr>
          <p:nvPr/>
        </p:nvSpPr>
        <p:spPr bwMode="auto">
          <a:xfrm>
            <a:off x="7086600" y="2819400"/>
            <a:ext cx="1676400" cy="457200"/>
          </a:xfrm>
          <a:prstGeom prst="rect">
            <a:avLst/>
          </a:prstGeom>
          <a:solidFill>
            <a:srgbClr val="CC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Arial" panose="020B0604020202020204" pitchFamily="34" charset="0"/>
              </a:rPr>
              <a:t>Save context</a:t>
            </a:r>
          </a:p>
        </p:txBody>
      </p:sp>
      <p:sp>
        <p:nvSpPr>
          <p:cNvPr id="21" name="Rectangle 19">
            <a:extLst>
              <a:ext uri="{FF2B5EF4-FFF2-40B4-BE49-F238E27FC236}">
                <a16:creationId xmlns:a16="http://schemas.microsoft.com/office/drawing/2014/main" id="{51050FA4-950A-422F-9D50-BF1E76EDBA20}"/>
              </a:ext>
            </a:extLst>
          </p:cNvPr>
          <p:cNvSpPr>
            <a:spLocks noChangeArrowheads="1"/>
          </p:cNvSpPr>
          <p:nvPr/>
        </p:nvSpPr>
        <p:spPr bwMode="auto">
          <a:xfrm>
            <a:off x="7086600" y="3505200"/>
            <a:ext cx="1676400" cy="457200"/>
          </a:xfrm>
          <a:prstGeom prst="rect">
            <a:avLst/>
          </a:prstGeom>
          <a:solidFill>
            <a:srgbClr val="CC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Arial" panose="020B0604020202020204" pitchFamily="34" charset="0"/>
              </a:rPr>
              <a:t>Get INTR ID</a:t>
            </a:r>
          </a:p>
        </p:txBody>
      </p:sp>
      <p:sp>
        <p:nvSpPr>
          <p:cNvPr id="22" name="Rectangle 20">
            <a:extLst>
              <a:ext uri="{FF2B5EF4-FFF2-40B4-BE49-F238E27FC236}">
                <a16:creationId xmlns:a16="http://schemas.microsoft.com/office/drawing/2014/main" id="{D10EEA38-D1CC-4987-B800-E62A79C2F753}"/>
              </a:ext>
            </a:extLst>
          </p:cNvPr>
          <p:cNvSpPr>
            <a:spLocks noChangeArrowheads="1"/>
          </p:cNvSpPr>
          <p:nvPr/>
        </p:nvSpPr>
        <p:spPr bwMode="auto">
          <a:xfrm>
            <a:off x="7086600" y="4191000"/>
            <a:ext cx="1676400" cy="457200"/>
          </a:xfrm>
          <a:prstGeom prst="rect">
            <a:avLst/>
          </a:prstGeom>
          <a:solidFill>
            <a:srgbClr val="CC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Arial" panose="020B0604020202020204" pitchFamily="34" charset="0"/>
              </a:rPr>
              <a:t>Lookup ISR</a:t>
            </a:r>
          </a:p>
        </p:txBody>
      </p:sp>
      <p:sp>
        <p:nvSpPr>
          <p:cNvPr id="23" name="Rectangle 21">
            <a:extLst>
              <a:ext uri="{FF2B5EF4-FFF2-40B4-BE49-F238E27FC236}">
                <a16:creationId xmlns:a16="http://schemas.microsoft.com/office/drawing/2014/main" id="{9C2CCDB4-95CB-4E5B-B2D4-98BAB015BEEF}"/>
              </a:ext>
            </a:extLst>
          </p:cNvPr>
          <p:cNvSpPr>
            <a:spLocks noChangeArrowheads="1"/>
          </p:cNvSpPr>
          <p:nvPr/>
        </p:nvSpPr>
        <p:spPr bwMode="auto">
          <a:xfrm>
            <a:off x="7086600" y="4876800"/>
            <a:ext cx="1676400" cy="457200"/>
          </a:xfrm>
          <a:prstGeom prst="rect">
            <a:avLst/>
          </a:prstGeom>
          <a:solidFill>
            <a:srgbClr val="CC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cs typeface="Arial" panose="020B0604020202020204" pitchFamily="34" charset="0"/>
              </a:rPr>
              <a:t>Execute ISR</a:t>
            </a:r>
          </a:p>
        </p:txBody>
      </p:sp>
      <p:sp>
        <p:nvSpPr>
          <p:cNvPr id="24" name="Line 22">
            <a:extLst>
              <a:ext uri="{FF2B5EF4-FFF2-40B4-BE49-F238E27FC236}">
                <a16:creationId xmlns:a16="http://schemas.microsoft.com/office/drawing/2014/main" id="{D5B61F6E-9832-4C82-A947-7BF5D13005CB}"/>
              </a:ext>
            </a:extLst>
          </p:cNvPr>
          <p:cNvSpPr>
            <a:spLocks noChangeShapeType="1"/>
          </p:cNvSpPr>
          <p:nvPr/>
        </p:nvSpPr>
        <p:spPr bwMode="auto">
          <a:xfrm>
            <a:off x="5867400" y="5791200"/>
            <a:ext cx="838200"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25" name="Text Box 23">
            <a:extLst>
              <a:ext uri="{FF2B5EF4-FFF2-40B4-BE49-F238E27FC236}">
                <a16:creationId xmlns:a16="http://schemas.microsoft.com/office/drawing/2014/main" id="{632771C3-0A8B-4C30-8F7C-750A4B038527}"/>
              </a:ext>
            </a:extLst>
          </p:cNvPr>
          <p:cNvSpPr txBox="1">
            <a:spLocks noChangeArrowheads="1"/>
          </p:cNvSpPr>
          <p:nvPr/>
        </p:nvSpPr>
        <p:spPr bwMode="auto">
          <a:xfrm>
            <a:off x="5791200" y="5715000"/>
            <a:ext cx="53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000000"/>
                </a:solidFill>
                <a:cs typeface="Arial" panose="020B0604020202020204" pitchFamily="34" charset="0"/>
              </a:rPr>
              <a:t>yes</a:t>
            </a:r>
          </a:p>
        </p:txBody>
      </p:sp>
      <p:sp>
        <p:nvSpPr>
          <p:cNvPr id="26" name="Line 24">
            <a:extLst>
              <a:ext uri="{FF2B5EF4-FFF2-40B4-BE49-F238E27FC236}">
                <a16:creationId xmlns:a16="http://schemas.microsoft.com/office/drawing/2014/main" id="{2D9B6F63-B289-468D-990B-96093FCBA61C}"/>
              </a:ext>
            </a:extLst>
          </p:cNvPr>
          <p:cNvSpPr>
            <a:spLocks noChangeShapeType="1"/>
          </p:cNvSpPr>
          <p:nvPr/>
        </p:nvSpPr>
        <p:spPr bwMode="auto">
          <a:xfrm flipV="1">
            <a:off x="6705600" y="2514600"/>
            <a:ext cx="0" cy="32766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27" name="Line 25">
            <a:extLst>
              <a:ext uri="{FF2B5EF4-FFF2-40B4-BE49-F238E27FC236}">
                <a16:creationId xmlns:a16="http://schemas.microsoft.com/office/drawing/2014/main" id="{DE9105AA-E6A6-42F4-8777-AFC7CCEA0AD2}"/>
              </a:ext>
            </a:extLst>
          </p:cNvPr>
          <p:cNvSpPr>
            <a:spLocks noChangeShapeType="1"/>
          </p:cNvSpPr>
          <p:nvPr/>
        </p:nvSpPr>
        <p:spPr bwMode="auto">
          <a:xfrm>
            <a:off x="7848600" y="2514600"/>
            <a:ext cx="0" cy="30480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28" name="Line 26">
            <a:extLst>
              <a:ext uri="{FF2B5EF4-FFF2-40B4-BE49-F238E27FC236}">
                <a16:creationId xmlns:a16="http://schemas.microsoft.com/office/drawing/2014/main" id="{CBB824EB-BFE8-4367-9A8C-2E547E5029C7}"/>
              </a:ext>
            </a:extLst>
          </p:cNvPr>
          <p:cNvSpPr>
            <a:spLocks noChangeShapeType="1"/>
          </p:cNvSpPr>
          <p:nvPr/>
        </p:nvSpPr>
        <p:spPr bwMode="auto">
          <a:xfrm>
            <a:off x="7848600" y="3276600"/>
            <a:ext cx="0" cy="22860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29" name="Line 27">
            <a:extLst>
              <a:ext uri="{FF2B5EF4-FFF2-40B4-BE49-F238E27FC236}">
                <a16:creationId xmlns:a16="http://schemas.microsoft.com/office/drawing/2014/main" id="{D86FA0E2-F5F9-46B1-84F6-0E4A39C1B35F}"/>
              </a:ext>
            </a:extLst>
          </p:cNvPr>
          <p:cNvSpPr>
            <a:spLocks noChangeShapeType="1"/>
          </p:cNvSpPr>
          <p:nvPr/>
        </p:nvSpPr>
        <p:spPr bwMode="auto">
          <a:xfrm>
            <a:off x="7848600" y="3962400"/>
            <a:ext cx="0" cy="22860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30" name="Line 28">
            <a:extLst>
              <a:ext uri="{FF2B5EF4-FFF2-40B4-BE49-F238E27FC236}">
                <a16:creationId xmlns:a16="http://schemas.microsoft.com/office/drawing/2014/main" id="{0CFD4A41-A14A-4D94-9A84-6F074B328897}"/>
              </a:ext>
            </a:extLst>
          </p:cNvPr>
          <p:cNvSpPr>
            <a:spLocks noChangeShapeType="1"/>
          </p:cNvSpPr>
          <p:nvPr/>
        </p:nvSpPr>
        <p:spPr bwMode="auto">
          <a:xfrm>
            <a:off x="7848600" y="4648200"/>
            <a:ext cx="0" cy="22860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31" name="Line 29">
            <a:extLst>
              <a:ext uri="{FF2B5EF4-FFF2-40B4-BE49-F238E27FC236}">
                <a16:creationId xmlns:a16="http://schemas.microsoft.com/office/drawing/2014/main" id="{3AFC78B4-6950-443E-9FB9-B30885DE0D83}"/>
              </a:ext>
            </a:extLst>
          </p:cNvPr>
          <p:cNvSpPr>
            <a:spLocks noChangeShapeType="1"/>
          </p:cNvSpPr>
          <p:nvPr/>
        </p:nvSpPr>
        <p:spPr bwMode="auto">
          <a:xfrm>
            <a:off x="7848600" y="5334000"/>
            <a:ext cx="0" cy="10668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32" name="Line 30">
            <a:extLst>
              <a:ext uri="{FF2B5EF4-FFF2-40B4-BE49-F238E27FC236}">
                <a16:creationId xmlns:a16="http://schemas.microsoft.com/office/drawing/2014/main" id="{8E6E9513-29DF-4690-AEE5-96723E18031B}"/>
              </a:ext>
            </a:extLst>
          </p:cNvPr>
          <p:cNvSpPr>
            <a:spLocks noChangeShapeType="1"/>
          </p:cNvSpPr>
          <p:nvPr/>
        </p:nvSpPr>
        <p:spPr bwMode="auto">
          <a:xfrm>
            <a:off x="6705600" y="2514600"/>
            <a:ext cx="114300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33" name="Line 31">
            <a:extLst>
              <a:ext uri="{FF2B5EF4-FFF2-40B4-BE49-F238E27FC236}">
                <a16:creationId xmlns:a16="http://schemas.microsoft.com/office/drawing/2014/main" id="{8EAD9C29-66CA-486B-8ACD-E3B24B231A4D}"/>
              </a:ext>
            </a:extLst>
          </p:cNvPr>
          <p:cNvSpPr>
            <a:spLocks noChangeShapeType="1"/>
          </p:cNvSpPr>
          <p:nvPr/>
        </p:nvSpPr>
        <p:spPr bwMode="auto">
          <a:xfrm>
            <a:off x="4267200" y="6400800"/>
            <a:ext cx="3581400" cy="0"/>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34" name="Text Box 32">
            <a:extLst>
              <a:ext uri="{FF2B5EF4-FFF2-40B4-BE49-F238E27FC236}">
                <a16:creationId xmlns:a16="http://schemas.microsoft.com/office/drawing/2014/main" id="{098BAD6E-7C4C-4885-83A7-A936D8907A26}"/>
              </a:ext>
            </a:extLst>
          </p:cNvPr>
          <p:cNvSpPr txBox="1">
            <a:spLocks noChangeArrowheads="1"/>
          </p:cNvSpPr>
          <p:nvPr/>
        </p:nvSpPr>
        <p:spPr bwMode="auto">
          <a:xfrm>
            <a:off x="7832725" y="5726113"/>
            <a:ext cx="588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i="1">
                <a:solidFill>
                  <a:srgbClr val="CC3300"/>
                </a:solidFill>
                <a:cs typeface="Arial" panose="020B0604020202020204" pitchFamily="34" charset="0"/>
              </a:rPr>
              <a:t>IRET</a:t>
            </a:r>
          </a:p>
        </p:txBody>
      </p:sp>
      <p:sp>
        <p:nvSpPr>
          <p:cNvPr id="35" name="Text Box 38">
            <a:extLst>
              <a:ext uri="{FF2B5EF4-FFF2-40B4-BE49-F238E27FC236}">
                <a16:creationId xmlns:a16="http://schemas.microsoft.com/office/drawing/2014/main" id="{5E6F679F-6846-49CE-8E4D-374D6EE71567}"/>
              </a:ext>
            </a:extLst>
          </p:cNvPr>
          <p:cNvSpPr txBox="1">
            <a:spLocks noChangeArrowheads="1"/>
          </p:cNvSpPr>
          <p:nvPr/>
        </p:nvSpPr>
        <p:spPr bwMode="auto">
          <a:xfrm>
            <a:off x="750888" y="1652588"/>
            <a:ext cx="1060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800" b="1">
                <a:solidFill>
                  <a:srgbClr val="000000"/>
                </a:solidFill>
                <a:latin typeface="Times New Roman" panose="02020603050405020304" pitchFamily="18" charset="0"/>
                <a:cs typeface="Arial" panose="020B0604020202020204" pitchFamily="34" charset="0"/>
              </a:rPr>
              <a:t>User </a:t>
            </a:r>
          </a:p>
          <a:p>
            <a:pPr algn="ctr" eaLnBrk="0" hangingPunct="0"/>
            <a:r>
              <a:rPr lang="en-US" altLang="en-US" sz="1800" b="1">
                <a:solidFill>
                  <a:srgbClr val="000000"/>
                </a:solidFill>
                <a:latin typeface="Times New Roman" panose="02020603050405020304" pitchFamily="18" charset="0"/>
                <a:cs typeface="Arial" panose="020B0604020202020204" pitchFamily="34" charset="0"/>
              </a:rPr>
              <a:t>Program</a:t>
            </a:r>
          </a:p>
        </p:txBody>
      </p:sp>
      <p:sp>
        <p:nvSpPr>
          <p:cNvPr id="36" name="Text Box 40">
            <a:extLst>
              <a:ext uri="{FF2B5EF4-FFF2-40B4-BE49-F238E27FC236}">
                <a16:creationId xmlns:a16="http://schemas.microsoft.com/office/drawing/2014/main" id="{BDACF317-4D8E-4475-BBE2-A97317CA45F7}"/>
              </a:ext>
            </a:extLst>
          </p:cNvPr>
          <p:cNvSpPr txBox="1">
            <a:spLocks noChangeArrowheads="1"/>
          </p:cNvSpPr>
          <p:nvPr/>
        </p:nvSpPr>
        <p:spPr bwMode="auto">
          <a:xfrm>
            <a:off x="209550" y="2986088"/>
            <a:ext cx="400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000000"/>
                </a:solidFill>
                <a:cs typeface="Arial" panose="020B0604020202020204" pitchFamily="34" charset="0"/>
              </a:rPr>
              <a:t>IP</a:t>
            </a:r>
          </a:p>
        </p:txBody>
      </p:sp>
      <p:sp>
        <p:nvSpPr>
          <p:cNvPr id="37" name="Line 41">
            <a:extLst>
              <a:ext uri="{FF2B5EF4-FFF2-40B4-BE49-F238E27FC236}">
                <a16:creationId xmlns:a16="http://schemas.microsoft.com/office/drawing/2014/main" id="{49A25415-FC6D-4D69-9398-112EA751DD20}"/>
              </a:ext>
            </a:extLst>
          </p:cNvPr>
          <p:cNvSpPr>
            <a:spLocks noChangeShapeType="1"/>
          </p:cNvSpPr>
          <p:nvPr/>
        </p:nvSpPr>
        <p:spPr bwMode="auto">
          <a:xfrm>
            <a:off x="609600" y="3200400"/>
            <a:ext cx="228600"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graphicFrame>
        <p:nvGraphicFramePr>
          <p:cNvPr id="38" name="Group 84">
            <a:extLst>
              <a:ext uri="{FF2B5EF4-FFF2-40B4-BE49-F238E27FC236}">
                <a16:creationId xmlns:a16="http://schemas.microsoft.com/office/drawing/2014/main" id="{B4B3C3B5-B3E0-491A-8ACC-2323AF29EB97}"/>
              </a:ext>
            </a:extLst>
          </p:cNvPr>
          <p:cNvGraphicFramePr>
            <a:graphicFrameLocks/>
          </p:cNvGraphicFramePr>
          <p:nvPr>
            <p:extLst>
              <p:ext uri="{D42A27DB-BD31-4B8C-83A1-F6EECF244321}">
                <p14:modId xmlns:p14="http://schemas.microsoft.com/office/powerpoint/2010/main" val="2162445775"/>
              </p:ext>
            </p:extLst>
          </p:nvPr>
        </p:nvGraphicFramePr>
        <p:xfrm>
          <a:off x="990600" y="2362200"/>
          <a:ext cx="685800" cy="3352800"/>
        </p:xfrm>
        <a:graphic>
          <a:graphicData uri="http://schemas.openxmlformats.org/drawingml/2006/table">
            <a:tbl>
              <a:tblPr/>
              <a:tblGrid>
                <a:gridCol w="685800">
                  <a:extLst>
                    <a:ext uri="{9D8B030D-6E8A-4147-A177-3AD203B41FA5}">
                      <a16:colId xmlns:a16="http://schemas.microsoft.com/office/drawing/2014/main" val="600204208"/>
                    </a:ext>
                  </a:extLst>
                </a:gridCol>
              </a:tblGrid>
              <a:tr h="311150">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cs typeface="Arial" panose="020B0604020202020204" pitchFamily="34" charset="0"/>
                        </a:defRPr>
                      </a:lvl1pPr>
                      <a:lvl2pPr marL="344488"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cs typeface="Arial" panose="020B0604020202020204" pitchFamily="34" charset="0"/>
                        </a:defRPr>
                      </a:lvl2pPr>
                      <a:lvl3pPr marL="693738"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cs typeface="Arial" panose="020B0604020202020204" pitchFamily="34" charset="0"/>
                        </a:defRPr>
                      </a:lvl3pPr>
                      <a:lvl4pPr marL="989013"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4pPr>
                      <a:lvl5pPr marL="12827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5pPr>
                      <a:lvl6pPr marL="17399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6pPr>
                      <a:lvl7pPr marL="2197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7pPr>
                      <a:lvl8pPr marL="26543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8pPr>
                      <a:lvl9pPr marL="31115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mov</a:t>
                      </a:r>
                    </a:p>
                  </a:txBody>
                  <a:tcPr anchor="ctr" anchorCtr="1"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779864195"/>
                  </a:ext>
                </a:extLst>
              </a:tr>
              <a:tr h="312738">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cs typeface="Arial" panose="020B0604020202020204" pitchFamily="34" charset="0"/>
                        </a:defRPr>
                      </a:lvl1pPr>
                      <a:lvl2pPr marL="344488"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cs typeface="Arial" panose="020B0604020202020204" pitchFamily="34" charset="0"/>
                        </a:defRPr>
                      </a:lvl2pPr>
                      <a:lvl3pPr marL="693738"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cs typeface="Arial" panose="020B0604020202020204" pitchFamily="34" charset="0"/>
                        </a:defRPr>
                      </a:lvl3pPr>
                      <a:lvl4pPr marL="989013"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4pPr>
                      <a:lvl5pPr marL="12827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5pPr>
                      <a:lvl6pPr marL="17399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6pPr>
                      <a:lvl7pPr marL="2197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7pPr>
                      <a:lvl8pPr marL="26543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8pPr>
                      <a:lvl9pPr marL="31115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add</a:t>
                      </a:r>
                    </a:p>
                  </a:txBody>
                  <a:tcPr anchor="ctr" anchorCtr="1"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180391401"/>
                  </a:ext>
                </a:extLst>
              </a:tr>
              <a:tr h="311150">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cs typeface="Arial" panose="020B0604020202020204" pitchFamily="34" charset="0"/>
                        </a:defRPr>
                      </a:lvl1pPr>
                      <a:lvl2pPr marL="344488"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cs typeface="Arial" panose="020B0604020202020204" pitchFamily="34" charset="0"/>
                        </a:defRPr>
                      </a:lvl2pPr>
                      <a:lvl3pPr marL="693738"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cs typeface="Arial" panose="020B0604020202020204" pitchFamily="34" charset="0"/>
                        </a:defRPr>
                      </a:lvl3pPr>
                      <a:lvl4pPr marL="989013"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4pPr>
                      <a:lvl5pPr marL="12827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5pPr>
                      <a:lvl6pPr marL="17399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6pPr>
                      <a:lvl7pPr marL="2197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7pPr>
                      <a:lvl8pPr marL="26543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8pPr>
                      <a:lvl9pPr marL="31115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mov</a:t>
                      </a:r>
                    </a:p>
                  </a:txBody>
                  <a:tcPr anchor="ctr" anchorCtr="1"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250270961"/>
                  </a:ext>
                </a:extLst>
              </a:tr>
              <a:tr h="311150">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cs typeface="Arial" panose="020B0604020202020204" pitchFamily="34" charset="0"/>
                        </a:defRPr>
                      </a:lvl1pPr>
                      <a:lvl2pPr marL="344488"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cs typeface="Arial" panose="020B0604020202020204" pitchFamily="34" charset="0"/>
                        </a:defRPr>
                      </a:lvl2pPr>
                      <a:lvl3pPr marL="693738"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cs typeface="Arial" panose="020B0604020202020204" pitchFamily="34" charset="0"/>
                        </a:defRPr>
                      </a:lvl3pPr>
                      <a:lvl4pPr marL="989013"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4pPr>
                      <a:lvl5pPr marL="12827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5pPr>
                      <a:lvl6pPr marL="17399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6pPr>
                      <a:lvl7pPr marL="2197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7pPr>
                      <a:lvl8pPr marL="26543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8pPr>
                      <a:lvl9pPr marL="31115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mul</a:t>
                      </a:r>
                    </a:p>
                  </a:txBody>
                  <a:tcPr anchor="ctr" anchorCtr="1"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172852782"/>
                  </a:ext>
                </a:extLst>
              </a:tr>
              <a:tr h="312738">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cs typeface="Arial" panose="020B0604020202020204" pitchFamily="34" charset="0"/>
                        </a:defRPr>
                      </a:lvl1pPr>
                      <a:lvl2pPr marL="344488"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cs typeface="Arial" panose="020B0604020202020204" pitchFamily="34" charset="0"/>
                        </a:defRPr>
                      </a:lvl2pPr>
                      <a:lvl3pPr marL="693738"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cs typeface="Arial" panose="020B0604020202020204" pitchFamily="34" charset="0"/>
                        </a:defRPr>
                      </a:lvl3pPr>
                      <a:lvl4pPr marL="989013"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4pPr>
                      <a:lvl5pPr marL="12827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5pPr>
                      <a:lvl6pPr marL="17399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6pPr>
                      <a:lvl7pPr marL="2197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7pPr>
                      <a:lvl8pPr marL="26543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8pPr>
                      <a:lvl9pPr marL="31115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mov</a:t>
                      </a:r>
                    </a:p>
                  </a:txBody>
                  <a:tcPr anchor="ctr" anchorCtr="1"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4293961987"/>
                  </a:ext>
                </a:extLst>
              </a:tr>
              <a:tr h="311150">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cs typeface="Arial" panose="020B0604020202020204" pitchFamily="34" charset="0"/>
                        </a:defRPr>
                      </a:lvl1pPr>
                      <a:lvl2pPr marL="344488"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cs typeface="Arial" panose="020B0604020202020204" pitchFamily="34" charset="0"/>
                        </a:defRPr>
                      </a:lvl2pPr>
                      <a:lvl3pPr marL="693738"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cs typeface="Arial" panose="020B0604020202020204" pitchFamily="34" charset="0"/>
                        </a:defRPr>
                      </a:lvl3pPr>
                      <a:lvl4pPr marL="989013"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4pPr>
                      <a:lvl5pPr marL="12827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5pPr>
                      <a:lvl6pPr marL="17399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6pPr>
                      <a:lvl7pPr marL="2197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7pPr>
                      <a:lvl8pPr marL="26543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8pPr>
                      <a:lvl9pPr marL="31115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sub</a:t>
                      </a:r>
                    </a:p>
                  </a:txBody>
                  <a:tcPr anchor="ctr" anchorCtr="1"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445977387"/>
                  </a:ext>
                </a:extLst>
              </a:tr>
              <a:tr h="311150">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cs typeface="Arial" panose="020B0604020202020204" pitchFamily="34" charset="0"/>
                        </a:defRPr>
                      </a:lvl1pPr>
                      <a:lvl2pPr marL="344488"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cs typeface="Arial" panose="020B0604020202020204" pitchFamily="34" charset="0"/>
                        </a:defRPr>
                      </a:lvl2pPr>
                      <a:lvl3pPr marL="693738"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cs typeface="Arial" panose="020B0604020202020204" pitchFamily="34" charset="0"/>
                        </a:defRPr>
                      </a:lvl3pPr>
                      <a:lvl4pPr marL="989013"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4pPr>
                      <a:lvl5pPr marL="12827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5pPr>
                      <a:lvl6pPr marL="17399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6pPr>
                      <a:lvl7pPr marL="2197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7pPr>
                      <a:lvl8pPr marL="26543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8pPr>
                      <a:lvl9pPr marL="31115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bne</a:t>
                      </a:r>
                    </a:p>
                  </a:txBody>
                  <a:tcPr anchor="ctr" anchorCtr="1"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851380892"/>
                  </a:ext>
                </a:extLst>
              </a:tr>
              <a:tr h="311150">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cs typeface="Arial" panose="020B0604020202020204" pitchFamily="34" charset="0"/>
                        </a:defRPr>
                      </a:lvl1pPr>
                      <a:lvl2pPr marL="344488"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cs typeface="Arial" panose="020B0604020202020204" pitchFamily="34" charset="0"/>
                        </a:defRPr>
                      </a:lvl2pPr>
                      <a:lvl3pPr marL="693738"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cs typeface="Arial" panose="020B0604020202020204" pitchFamily="34" charset="0"/>
                        </a:defRPr>
                      </a:lvl3pPr>
                      <a:lvl4pPr marL="989013"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4pPr>
                      <a:lvl5pPr marL="12827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5pPr>
                      <a:lvl6pPr marL="17399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6pPr>
                      <a:lvl7pPr marL="2197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7pPr>
                      <a:lvl8pPr marL="26543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8pPr>
                      <a:lvl9pPr marL="31115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add</a:t>
                      </a:r>
                    </a:p>
                  </a:txBody>
                  <a:tcPr anchor="ctr" anchorCtr="1"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578269634"/>
                  </a:ext>
                </a:extLst>
              </a:tr>
              <a:tr h="312738">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cs typeface="Arial" panose="020B0604020202020204" pitchFamily="34" charset="0"/>
                        </a:defRPr>
                      </a:lvl1pPr>
                      <a:lvl2pPr marL="344488"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cs typeface="Arial" panose="020B0604020202020204" pitchFamily="34" charset="0"/>
                        </a:defRPr>
                      </a:lvl2pPr>
                      <a:lvl3pPr marL="693738"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cs typeface="Arial" panose="020B0604020202020204" pitchFamily="34" charset="0"/>
                        </a:defRPr>
                      </a:lvl3pPr>
                      <a:lvl4pPr marL="989013"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4pPr>
                      <a:lvl5pPr marL="12827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5pPr>
                      <a:lvl6pPr marL="17399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6pPr>
                      <a:lvl7pPr marL="2197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7pPr>
                      <a:lvl8pPr marL="26543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8pPr>
                      <a:lvl9pPr marL="31115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rPr>
                        <a:t>jmp</a:t>
                      </a:r>
                    </a:p>
                  </a:txBody>
                  <a:tcPr anchor="ctr" anchorCtr="1"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4098485920"/>
                  </a:ext>
                </a:extLst>
              </a:tr>
              <a:tr h="311150">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cs typeface="Arial" panose="020B0604020202020204" pitchFamily="34" charset="0"/>
                        </a:defRPr>
                      </a:lvl1pPr>
                      <a:lvl2pPr marL="344488"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cs typeface="Arial" panose="020B0604020202020204" pitchFamily="34" charset="0"/>
                        </a:defRPr>
                      </a:lvl2pPr>
                      <a:lvl3pPr marL="693738"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cs typeface="Arial" panose="020B0604020202020204" pitchFamily="34" charset="0"/>
                        </a:defRPr>
                      </a:lvl3pPr>
                      <a:lvl4pPr marL="989013"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4pPr>
                      <a:lvl5pPr marL="12827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5pPr>
                      <a:lvl6pPr marL="17399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6pPr>
                      <a:lvl7pPr marL="2197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7pPr>
                      <a:lvl8pPr marL="26543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8pPr>
                      <a:lvl9pPr marL="31115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txBody>
                  <a:tcPr anchor="ctr" anchorCtr="1"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2968771631"/>
                  </a:ext>
                </a:extLst>
              </a:tr>
            </a:tbl>
          </a:graphicData>
        </a:graphic>
      </p:graphicFrame>
    </p:spTree>
    <p:extLst>
      <p:ext uri="{BB962C8B-B14F-4D97-AF65-F5344CB8AC3E}">
        <p14:creationId xmlns:p14="http://schemas.microsoft.com/office/powerpoint/2010/main" val="213605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a:extLst>
              <a:ext uri="{FF2B5EF4-FFF2-40B4-BE49-F238E27FC236}">
                <a16:creationId xmlns:a16="http://schemas.microsoft.com/office/drawing/2014/main" id="{82204C47-8A86-4514-8DD5-F3B7DA851E98}"/>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Ghansah</a:t>
            </a:r>
          </a:p>
        </p:txBody>
      </p:sp>
      <p:sp>
        <p:nvSpPr>
          <p:cNvPr id="53251" name="Slide Number Placeholder 4">
            <a:extLst>
              <a:ext uri="{FF2B5EF4-FFF2-40B4-BE49-F238E27FC236}">
                <a16:creationId xmlns:a16="http://schemas.microsoft.com/office/drawing/2014/main" id="{327C7EF1-8C96-41E4-8289-A88C4F172175}"/>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7B739E5-9174-4F64-AFC2-871ED6F28B72}" type="slidenum">
              <a:rPr lang="en-US" altLang="en-US" sz="1600">
                <a:latin typeface="Times New Roman" panose="02020603050405020304" pitchFamily="18" charset="0"/>
              </a:rPr>
              <a:pPr eaLnBrk="1" hangingPunct="1">
                <a:spcBef>
                  <a:spcPct val="0"/>
                </a:spcBef>
                <a:buClrTx/>
                <a:buFontTx/>
                <a:buNone/>
              </a:pPr>
              <a:t>40</a:t>
            </a:fld>
            <a:endParaRPr lang="en-US" altLang="en-US" sz="1600">
              <a:latin typeface="Times New Roman" panose="02020603050405020304" pitchFamily="18" charset="0"/>
            </a:endParaRPr>
          </a:p>
        </p:txBody>
      </p:sp>
      <p:sp>
        <p:nvSpPr>
          <p:cNvPr id="141314" name="Rectangle 2">
            <a:extLst>
              <a:ext uri="{FF2B5EF4-FFF2-40B4-BE49-F238E27FC236}">
                <a16:creationId xmlns:a16="http://schemas.microsoft.com/office/drawing/2014/main" id="{FD215D9A-C7AF-443B-8B36-4C402CE1D4C2}"/>
              </a:ext>
            </a:extLst>
          </p:cNvPr>
          <p:cNvSpPr>
            <a:spLocks noGrp="1" noChangeArrowheads="1"/>
          </p:cNvSpPr>
          <p:nvPr>
            <p:ph type="title"/>
          </p:nvPr>
        </p:nvSpPr>
        <p:spPr/>
        <p:txBody>
          <a:bodyPr/>
          <a:lstStyle/>
          <a:p>
            <a:pPr eaLnBrk="1" hangingPunct="1">
              <a:defRPr/>
            </a:pPr>
            <a:r>
              <a:rPr lang="en-US" altLang="en-US"/>
              <a:t>The No_Reset Program</a:t>
            </a:r>
            <a:r>
              <a:rPr lang="en-US" altLang="en-US" sz="2400"/>
              <a:t>  (3 of 5)</a:t>
            </a:r>
          </a:p>
        </p:txBody>
      </p:sp>
      <p:sp>
        <p:nvSpPr>
          <p:cNvPr id="53253" name="Rectangle 3">
            <a:extLst>
              <a:ext uri="{FF2B5EF4-FFF2-40B4-BE49-F238E27FC236}">
                <a16:creationId xmlns:a16="http://schemas.microsoft.com/office/drawing/2014/main" id="{E3824D4D-BA7C-49ED-B475-B23578681FC0}"/>
              </a:ext>
            </a:extLst>
          </p:cNvPr>
          <p:cNvSpPr>
            <a:spLocks noGrp="1" noChangeArrowheads="1"/>
          </p:cNvSpPr>
          <p:nvPr>
            <p:ph type="body" idx="1"/>
          </p:nvPr>
        </p:nvSpPr>
        <p:spPr>
          <a:xfrm>
            <a:off x="685800" y="1143000"/>
            <a:ext cx="7772400" cy="990600"/>
          </a:xfrm>
        </p:spPr>
        <p:txBody>
          <a:bodyPr/>
          <a:lstStyle/>
          <a:p>
            <a:pPr eaLnBrk="1" hangingPunct="1"/>
            <a:r>
              <a:rPr lang="en-US" altLang="en-US"/>
              <a:t>Locate the keyboard flag byte and copy into AH:</a:t>
            </a:r>
          </a:p>
        </p:txBody>
      </p:sp>
      <p:sp>
        <p:nvSpPr>
          <p:cNvPr id="53254" name="Text Box 4">
            <a:extLst>
              <a:ext uri="{FF2B5EF4-FFF2-40B4-BE49-F238E27FC236}">
                <a16:creationId xmlns:a16="http://schemas.microsoft.com/office/drawing/2014/main" id="{70BDF8DD-FC6B-422F-BCCC-65C83A498D10}"/>
              </a:ext>
            </a:extLst>
          </p:cNvPr>
          <p:cNvSpPr txBox="1">
            <a:spLocks noChangeArrowheads="1"/>
          </p:cNvSpPr>
          <p:nvPr/>
        </p:nvSpPr>
        <p:spPr bwMode="auto">
          <a:xfrm>
            <a:off x="609600" y="1828800"/>
            <a:ext cx="8153400" cy="144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L1:	mov  ax,40h            ; DOS data segment is at 40h</a:t>
            </a:r>
          </a:p>
          <a:p>
            <a:pPr eaLnBrk="1" hangingPunct="1">
              <a:lnSpc>
                <a:spcPct val="50000"/>
              </a:lnSpc>
              <a:spcBef>
                <a:spcPct val="50000"/>
              </a:spcBef>
              <a:buClrTx/>
              <a:buFontTx/>
              <a:buNone/>
            </a:pPr>
            <a:r>
              <a:rPr lang="en-US" altLang="en-US" sz="1800" b="1">
                <a:latin typeface="Courier New" panose="02070309020205020404" pitchFamily="49" charset="0"/>
              </a:rPr>
              <a:t>	mov  es,ax</a:t>
            </a:r>
          </a:p>
          <a:p>
            <a:pPr eaLnBrk="1" hangingPunct="1">
              <a:lnSpc>
                <a:spcPct val="50000"/>
              </a:lnSpc>
              <a:spcBef>
                <a:spcPct val="50000"/>
              </a:spcBef>
              <a:buClrTx/>
              <a:buFontTx/>
              <a:buNone/>
            </a:pPr>
            <a:r>
              <a:rPr lang="en-US" altLang="en-US" sz="1800" b="1">
                <a:latin typeface="Courier New" panose="02070309020205020404" pitchFamily="49" charset="0"/>
              </a:rPr>
              <a:t>	mov  di,17h            ; location of keyboard flag</a:t>
            </a:r>
          </a:p>
          <a:p>
            <a:pPr eaLnBrk="1" hangingPunct="1">
              <a:lnSpc>
                <a:spcPct val="50000"/>
              </a:lnSpc>
              <a:spcBef>
                <a:spcPct val="50000"/>
              </a:spcBef>
              <a:buClrTx/>
              <a:buFontTx/>
              <a:buNone/>
            </a:pPr>
            <a:r>
              <a:rPr lang="en-US" altLang="en-US" sz="1800" b="1">
                <a:latin typeface="Courier New" panose="02070309020205020404" pitchFamily="49" charset="0"/>
              </a:rPr>
              <a:t>	mov  ah,es:[di]        ; copy keyboard flag into AH</a:t>
            </a:r>
          </a:p>
        </p:txBody>
      </p:sp>
      <p:sp>
        <p:nvSpPr>
          <p:cNvPr id="53255" name="Rectangle 5">
            <a:extLst>
              <a:ext uri="{FF2B5EF4-FFF2-40B4-BE49-F238E27FC236}">
                <a16:creationId xmlns:a16="http://schemas.microsoft.com/office/drawing/2014/main" id="{10A2F103-840C-42F8-91E1-8571518F4066}"/>
              </a:ext>
            </a:extLst>
          </p:cNvPr>
          <p:cNvSpPr>
            <a:spLocks noChangeArrowheads="1"/>
          </p:cNvSpPr>
          <p:nvPr/>
        </p:nvSpPr>
        <p:spPr bwMode="auto">
          <a:xfrm>
            <a:off x="685800" y="3581400"/>
            <a:ext cx="7772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r>
              <a:rPr lang="en-US" altLang="en-US"/>
              <a:t>Check to see if the Ctrl and Alt keys are held down:</a:t>
            </a:r>
          </a:p>
        </p:txBody>
      </p:sp>
      <p:sp>
        <p:nvSpPr>
          <p:cNvPr id="53256" name="Text Box 6">
            <a:extLst>
              <a:ext uri="{FF2B5EF4-FFF2-40B4-BE49-F238E27FC236}">
                <a16:creationId xmlns:a16="http://schemas.microsoft.com/office/drawing/2014/main" id="{E36BE7A3-3A51-49F0-B4DB-059452D15199}"/>
              </a:ext>
            </a:extLst>
          </p:cNvPr>
          <p:cNvSpPr txBox="1">
            <a:spLocks noChangeArrowheads="1"/>
          </p:cNvSpPr>
          <p:nvPr/>
        </p:nvSpPr>
        <p:spPr bwMode="auto">
          <a:xfrm>
            <a:off x="609600" y="4191000"/>
            <a:ext cx="7620000" cy="144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L2:	test  ah,ctrl_key        ; Ctrl key held down?</a:t>
            </a:r>
          </a:p>
          <a:p>
            <a:pPr eaLnBrk="1" hangingPunct="1">
              <a:lnSpc>
                <a:spcPct val="50000"/>
              </a:lnSpc>
              <a:spcBef>
                <a:spcPct val="50000"/>
              </a:spcBef>
              <a:buClrTx/>
              <a:buFontTx/>
              <a:buNone/>
            </a:pPr>
            <a:r>
              <a:rPr lang="en-US" altLang="en-US" sz="1800" b="1">
                <a:latin typeface="Courier New" panose="02070309020205020404" pitchFamily="49" charset="0"/>
              </a:rPr>
              <a:t>	jz    L5                 ; no: exit</a:t>
            </a:r>
          </a:p>
          <a:p>
            <a:pPr eaLnBrk="1" hangingPunct="1">
              <a:lnSpc>
                <a:spcPct val="50000"/>
              </a:lnSpc>
              <a:spcBef>
                <a:spcPct val="50000"/>
              </a:spcBef>
              <a:buClrTx/>
              <a:buFontTx/>
              <a:buNone/>
            </a:pPr>
            <a:r>
              <a:rPr lang="en-US" altLang="en-US" sz="1800" b="1">
                <a:latin typeface="Courier New" panose="02070309020205020404" pitchFamily="49" charset="0"/>
              </a:rPr>
              <a:t>	test  ah,alt_key         ; ALT key held down?</a:t>
            </a:r>
          </a:p>
          <a:p>
            <a:pPr eaLnBrk="1" hangingPunct="1">
              <a:lnSpc>
                <a:spcPct val="50000"/>
              </a:lnSpc>
              <a:spcBef>
                <a:spcPct val="50000"/>
              </a:spcBef>
              <a:buClrTx/>
              <a:buFontTx/>
              <a:buNone/>
            </a:pPr>
            <a:r>
              <a:rPr lang="en-US" altLang="en-US" sz="1800" b="1">
                <a:latin typeface="Courier New" panose="02070309020205020404" pitchFamily="49" charset="0"/>
              </a:rPr>
              <a:t>	jz    L5                 ; no: exit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a:extLst>
              <a:ext uri="{FF2B5EF4-FFF2-40B4-BE49-F238E27FC236}">
                <a16:creationId xmlns:a16="http://schemas.microsoft.com/office/drawing/2014/main" id="{35A49FEE-6FC4-473E-9F21-4314BBA58C7C}"/>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Ghansah</a:t>
            </a:r>
          </a:p>
        </p:txBody>
      </p:sp>
      <p:sp>
        <p:nvSpPr>
          <p:cNvPr id="54275" name="Slide Number Placeholder 4">
            <a:extLst>
              <a:ext uri="{FF2B5EF4-FFF2-40B4-BE49-F238E27FC236}">
                <a16:creationId xmlns:a16="http://schemas.microsoft.com/office/drawing/2014/main" id="{A2B95253-05C0-4B02-AB75-354CA265640B}"/>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F7F0A7C5-D5A3-4D24-A56A-59473DB94A65}" type="slidenum">
              <a:rPr lang="en-US" altLang="en-US" sz="1600">
                <a:latin typeface="Times New Roman" panose="02020603050405020304" pitchFamily="18" charset="0"/>
              </a:rPr>
              <a:pPr eaLnBrk="1" hangingPunct="1">
                <a:spcBef>
                  <a:spcPct val="0"/>
                </a:spcBef>
                <a:buClrTx/>
                <a:buFontTx/>
                <a:buNone/>
              </a:pPr>
              <a:t>41</a:t>
            </a:fld>
            <a:endParaRPr lang="en-US" altLang="en-US" sz="1600">
              <a:latin typeface="Times New Roman" panose="02020603050405020304" pitchFamily="18" charset="0"/>
            </a:endParaRPr>
          </a:p>
        </p:txBody>
      </p:sp>
      <p:sp>
        <p:nvSpPr>
          <p:cNvPr id="142338" name="Rectangle 2">
            <a:extLst>
              <a:ext uri="{FF2B5EF4-FFF2-40B4-BE49-F238E27FC236}">
                <a16:creationId xmlns:a16="http://schemas.microsoft.com/office/drawing/2014/main" id="{4785C298-DE62-4BFF-A105-B61F4B09F7EC}"/>
              </a:ext>
            </a:extLst>
          </p:cNvPr>
          <p:cNvSpPr>
            <a:spLocks noGrp="1" noChangeArrowheads="1"/>
          </p:cNvSpPr>
          <p:nvPr>
            <p:ph type="title"/>
          </p:nvPr>
        </p:nvSpPr>
        <p:spPr/>
        <p:txBody>
          <a:bodyPr/>
          <a:lstStyle/>
          <a:p>
            <a:pPr eaLnBrk="1" hangingPunct="1">
              <a:defRPr/>
            </a:pPr>
            <a:r>
              <a:rPr lang="en-US" altLang="en-US"/>
              <a:t>The No_Reset Program</a:t>
            </a:r>
            <a:r>
              <a:rPr lang="en-US" altLang="en-US" sz="2400"/>
              <a:t>  (4 of 5)</a:t>
            </a:r>
          </a:p>
        </p:txBody>
      </p:sp>
      <p:sp>
        <p:nvSpPr>
          <p:cNvPr id="54277" name="Rectangle 3">
            <a:extLst>
              <a:ext uri="{FF2B5EF4-FFF2-40B4-BE49-F238E27FC236}">
                <a16:creationId xmlns:a16="http://schemas.microsoft.com/office/drawing/2014/main" id="{1736A052-03E4-4290-A011-AEC18BE7E656}"/>
              </a:ext>
            </a:extLst>
          </p:cNvPr>
          <p:cNvSpPr>
            <a:spLocks noGrp="1" noChangeArrowheads="1"/>
          </p:cNvSpPr>
          <p:nvPr>
            <p:ph type="body" idx="1"/>
          </p:nvPr>
        </p:nvSpPr>
        <p:spPr>
          <a:xfrm>
            <a:off x="685800" y="1143000"/>
            <a:ext cx="7772400" cy="990600"/>
          </a:xfrm>
        </p:spPr>
        <p:txBody>
          <a:bodyPr/>
          <a:lstStyle/>
          <a:p>
            <a:pPr eaLnBrk="1" hangingPunct="1"/>
            <a:r>
              <a:rPr lang="en-US" altLang="en-US"/>
              <a:t>Test for the Del and Right shift keys:</a:t>
            </a:r>
          </a:p>
        </p:txBody>
      </p:sp>
      <p:sp>
        <p:nvSpPr>
          <p:cNvPr id="54278" name="Text Box 4">
            <a:extLst>
              <a:ext uri="{FF2B5EF4-FFF2-40B4-BE49-F238E27FC236}">
                <a16:creationId xmlns:a16="http://schemas.microsoft.com/office/drawing/2014/main" id="{AD336470-C3DF-453B-A0D7-93CD5853815F}"/>
              </a:ext>
            </a:extLst>
          </p:cNvPr>
          <p:cNvSpPr txBox="1">
            <a:spLocks noChangeArrowheads="1"/>
          </p:cNvSpPr>
          <p:nvPr/>
        </p:nvSpPr>
        <p:spPr bwMode="auto">
          <a:xfrm>
            <a:off x="609600" y="1676400"/>
            <a:ext cx="7848600" cy="167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L3:	in    al,kybd_port       ; read keyboard port</a:t>
            </a:r>
          </a:p>
          <a:p>
            <a:pPr eaLnBrk="1" hangingPunct="1">
              <a:lnSpc>
                <a:spcPct val="50000"/>
              </a:lnSpc>
              <a:spcBef>
                <a:spcPct val="50000"/>
              </a:spcBef>
              <a:buClrTx/>
              <a:buFontTx/>
              <a:buNone/>
            </a:pPr>
            <a:r>
              <a:rPr lang="en-US" altLang="en-US" sz="1800" b="1">
                <a:latin typeface="Courier New" panose="02070309020205020404" pitchFamily="49" charset="0"/>
              </a:rPr>
              <a:t>	cmp   al,del_key         ; Del key pressed?</a:t>
            </a:r>
          </a:p>
          <a:p>
            <a:pPr eaLnBrk="1" hangingPunct="1">
              <a:lnSpc>
                <a:spcPct val="50000"/>
              </a:lnSpc>
              <a:spcBef>
                <a:spcPct val="50000"/>
              </a:spcBef>
              <a:buClrTx/>
              <a:buFontTx/>
              <a:buNone/>
            </a:pPr>
            <a:r>
              <a:rPr lang="en-US" altLang="en-US" sz="1800" b="1">
                <a:latin typeface="Courier New" panose="02070309020205020404" pitchFamily="49" charset="0"/>
              </a:rPr>
              <a:t>	jne   L5                 ; no: exit</a:t>
            </a:r>
          </a:p>
          <a:p>
            <a:pPr eaLnBrk="1" hangingPunct="1">
              <a:lnSpc>
                <a:spcPct val="50000"/>
              </a:lnSpc>
              <a:spcBef>
                <a:spcPct val="50000"/>
              </a:spcBef>
              <a:buClrTx/>
              <a:buFontTx/>
              <a:buNone/>
            </a:pPr>
            <a:r>
              <a:rPr lang="en-US" altLang="en-US" sz="1800" b="1">
                <a:latin typeface="Courier New" panose="02070309020205020404" pitchFamily="49" charset="0"/>
              </a:rPr>
              <a:t>	test  ah,rt_shift        ; right shift key pressed?</a:t>
            </a:r>
          </a:p>
          <a:p>
            <a:pPr eaLnBrk="1" hangingPunct="1">
              <a:lnSpc>
                <a:spcPct val="50000"/>
              </a:lnSpc>
              <a:spcBef>
                <a:spcPct val="50000"/>
              </a:spcBef>
              <a:buClrTx/>
              <a:buFontTx/>
              <a:buNone/>
            </a:pPr>
            <a:r>
              <a:rPr lang="en-US" altLang="en-US" sz="1800" b="1">
                <a:latin typeface="Courier New" panose="02070309020205020404" pitchFamily="49" charset="0"/>
              </a:rPr>
              <a:t>	jnz   L5                 ; yes: allow system reset</a:t>
            </a:r>
          </a:p>
        </p:txBody>
      </p:sp>
      <p:sp>
        <p:nvSpPr>
          <p:cNvPr id="54279" name="Rectangle 5">
            <a:extLst>
              <a:ext uri="{FF2B5EF4-FFF2-40B4-BE49-F238E27FC236}">
                <a16:creationId xmlns:a16="http://schemas.microsoft.com/office/drawing/2014/main" id="{D3676166-571F-40B8-917E-6DF9A3AEB5B6}"/>
              </a:ext>
            </a:extLst>
          </p:cNvPr>
          <p:cNvSpPr>
            <a:spLocks noChangeArrowheads="1"/>
          </p:cNvSpPr>
          <p:nvPr/>
        </p:nvSpPr>
        <p:spPr bwMode="auto">
          <a:xfrm>
            <a:off x="685800" y="3733800"/>
            <a:ext cx="7772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r>
              <a:rPr lang="en-US" altLang="en-US"/>
              <a:t>Turn off the Ctrl key and write the keyboard flag byte back to memory:</a:t>
            </a:r>
          </a:p>
        </p:txBody>
      </p:sp>
      <p:sp>
        <p:nvSpPr>
          <p:cNvPr id="54280" name="Text Box 6">
            <a:extLst>
              <a:ext uri="{FF2B5EF4-FFF2-40B4-BE49-F238E27FC236}">
                <a16:creationId xmlns:a16="http://schemas.microsoft.com/office/drawing/2014/main" id="{C092FF69-56BF-44F4-BAA7-2765A2F5452E}"/>
              </a:ext>
            </a:extLst>
          </p:cNvPr>
          <p:cNvSpPr txBox="1">
            <a:spLocks noChangeArrowheads="1"/>
          </p:cNvSpPr>
          <p:nvPr/>
        </p:nvSpPr>
        <p:spPr bwMode="auto">
          <a:xfrm>
            <a:off x="609600" y="4724400"/>
            <a:ext cx="8153400" cy="99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L4:	and   ah,NOT ctrl_key    ; turn off bit for CTRL</a:t>
            </a:r>
          </a:p>
          <a:p>
            <a:pPr eaLnBrk="1" hangingPunct="1">
              <a:lnSpc>
                <a:spcPct val="50000"/>
              </a:lnSpc>
              <a:spcBef>
                <a:spcPct val="50000"/>
              </a:spcBef>
              <a:buClrTx/>
              <a:buFontTx/>
              <a:buNone/>
            </a:pPr>
            <a:r>
              <a:rPr lang="en-US" altLang="en-US" sz="1800" b="1">
                <a:latin typeface="Courier New" panose="02070309020205020404" pitchFamily="49" charset="0"/>
              </a:rPr>
              <a:t>	mov   es:[di],ah         ; store keyboard_flag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a:extLst>
              <a:ext uri="{FF2B5EF4-FFF2-40B4-BE49-F238E27FC236}">
                <a16:creationId xmlns:a16="http://schemas.microsoft.com/office/drawing/2014/main" id="{4A99C7CF-766D-4E46-BD20-2EC86C985994}"/>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Ghansah</a:t>
            </a:r>
          </a:p>
        </p:txBody>
      </p:sp>
      <p:sp>
        <p:nvSpPr>
          <p:cNvPr id="55299" name="Slide Number Placeholder 4">
            <a:extLst>
              <a:ext uri="{FF2B5EF4-FFF2-40B4-BE49-F238E27FC236}">
                <a16:creationId xmlns:a16="http://schemas.microsoft.com/office/drawing/2014/main" id="{783686E6-93A3-482A-BCA2-C6FB4016C671}"/>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A99E05D3-5C77-4966-834F-A4D511284ADF}" type="slidenum">
              <a:rPr lang="en-US" altLang="en-US" sz="1600">
                <a:latin typeface="Times New Roman" panose="02020603050405020304" pitchFamily="18" charset="0"/>
              </a:rPr>
              <a:pPr eaLnBrk="1" hangingPunct="1">
                <a:spcBef>
                  <a:spcPct val="0"/>
                </a:spcBef>
                <a:buClrTx/>
                <a:buFontTx/>
                <a:buNone/>
              </a:pPr>
              <a:t>42</a:t>
            </a:fld>
            <a:endParaRPr lang="en-US" altLang="en-US" sz="1600">
              <a:latin typeface="Times New Roman" panose="02020603050405020304" pitchFamily="18" charset="0"/>
            </a:endParaRPr>
          </a:p>
        </p:txBody>
      </p:sp>
      <p:sp>
        <p:nvSpPr>
          <p:cNvPr id="143362" name="Rectangle 2">
            <a:extLst>
              <a:ext uri="{FF2B5EF4-FFF2-40B4-BE49-F238E27FC236}">
                <a16:creationId xmlns:a16="http://schemas.microsoft.com/office/drawing/2014/main" id="{CF1E5150-250F-4284-8D80-C1F835A619C9}"/>
              </a:ext>
            </a:extLst>
          </p:cNvPr>
          <p:cNvSpPr>
            <a:spLocks noGrp="1" noChangeArrowheads="1"/>
          </p:cNvSpPr>
          <p:nvPr>
            <p:ph type="title"/>
          </p:nvPr>
        </p:nvSpPr>
        <p:spPr/>
        <p:txBody>
          <a:bodyPr/>
          <a:lstStyle/>
          <a:p>
            <a:pPr eaLnBrk="1" hangingPunct="1">
              <a:defRPr/>
            </a:pPr>
            <a:r>
              <a:rPr lang="en-US" altLang="en-US"/>
              <a:t>The No_Reset Program</a:t>
            </a:r>
            <a:r>
              <a:rPr lang="en-US" altLang="en-US" sz="2400"/>
              <a:t>  (5 of 5)</a:t>
            </a:r>
          </a:p>
        </p:txBody>
      </p:sp>
      <p:sp>
        <p:nvSpPr>
          <p:cNvPr id="55301" name="Rectangle 3">
            <a:extLst>
              <a:ext uri="{FF2B5EF4-FFF2-40B4-BE49-F238E27FC236}">
                <a16:creationId xmlns:a16="http://schemas.microsoft.com/office/drawing/2014/main" id="{498AE532-7EC3-4255-AF22-5EE901F3F455}"/>
              </a:ext>
            </a:extLst>
          </p:cNvPr>
          <p:cNvSpPr>
            <a:spLocks noGrp="1" noChangeArrowheads="1"/>
          </p:cNvSpPr>
          <p:nvPr>
            <p:ph type="body" idx="1"/>
          </p:nvPr>
        </p:nvSpPr>
        <p:spPr>
          <a:xfrm>
            <a:off x="685800" y="1143000"/>
            <a:ext cx="7772400" cy="990600"/>
          </a:xfrm>
        </p:spPr>
        <p:txBody>
          <a:bodyPr/>
          <a:lstStyle/>
          <a:p>
            <a:pPr eaLnBrk="1" hangingPunct="1"/>
            <a:r>
              <a:rPr lang="en-US" altLang="en-US"/>
              <a:t>Pop the flags and registers off the stack and execute a far jump to the existing BIOS INT 9h routine:</a:t>
            </a:r>
          </a:p>
        </p:txBody>
      </p:sp>
      <p:sp>
        <p:nvSpPr>
          <p:cNvPr id="55302" name="Text Box 4">
            <a:extLst>
              <a:ext uri="{FF2B5EF4-FFF2-40B4-BE49-F238E27FC236}">
                <a16:creationId xmlns:a16="http://schemas.microsoft.com/office/drawing/2014/main" id="{4468E6C8-1549-440B-85B7-E02AA986357D}"/>
              </a:ext>
            </a:extLst>
          </p:cNvPr>
          <p:cNvSpPr txBox="1">
            <a:spLocks noChangeArrowheads="1"/>
          </p:cNvSpPr>
          <p:nvPr/>
        </p:nvSpPr>
        <p:spPr bwMode="auto">
          <a:xfrm>
            <a:off x="685800" y="2286000"/>
            <a:ext cx="7848600" cy="1600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L5:	pop   di               		; restore regs &amp; flags</a:t>
            </a:r>
          </a:p>
          <a:p>
            <a:pPr eaLnBrk="1" hangingPunct="1">
              <a:lnSpc>
                <a:spcPct val="50000"/>
              </a:lnSpc>
              <a:spcBef>
                <a:spcPct val="50000"/>
              </a:spcBef>
              <a:buClrTx/>
              <a:buFontTx/>
              <a:buNone/>
            </a:pPr>
            <a:r>
              <a:rPr lang="en-US" altLang="en-US" sz="1800" b="1">
                <a:latin typeface="Courier New" panose="02070309020205020404" pitchFamily="49" charset="0"/>
              </a:rPr>
              <a:t>	pop   ax</a:t>
            </a:r>
          </a:p>
          <a:p>
            <a:pPr eaLnBrk="1" hangingPunct="1">
              <a:lnSpc>
                <a:spcPct val="50000"/>
              </a:lnSpc>
              <a:spcBef>
                <a:spcPct val="50000"/>
              </a:spcBef>
              <a:buClrTx/>
              <a:buFontTx/>
              <a:buNone/>
            </a:pPr>
            <a:r>
              <a:rPr lang="en-US" altLang="en-US" sz="1800" b="1">
                <a:latin typeface="Courier New" panose="02070309020205020404" pitchFamily="49" charset="0"/>
              </a:rPr>
              <a:t>	pop   es</a:t>
            </a:r>
          </a:p>
          <a:p>
            <a:pPr eaLnBrk="1" hangingPunct="1">
              <a:lnSpc>
                <a:spcPct val="50000"/>
              </a:lnSpc>
              <a:spcBef>
                <a:spcPct val="50000"/>
              </a:spcBef>
              <a:buClrTx/>
              <a:buFontTx/>
              <a:buNone/>
            </a:pPr>
            <a:r>
              <a:rPr lang="en-US" altLang="en-US" sz="1800" b="1">
                <a:latin typeface="Courier New" panose="02070309020205020404" pitchFamily="49" charset="0"/>
              </a:rPr>
              <a:t>	popf</a:t>
            </a:r>
          </a:p>
          <a:p>
            <a:pPr eaLnBrk="1" hangingPunct="1">
              <a:lnSpc>
                <a:spcPct val="50000"/>
              </a:lnSpc>
              <a:spcBef>
                <a:spcPct val="50000"/>
              </a:spcBef>
              <a:buClrTx/>
              <a:buFontTx/>
              <a:buNone/>
            </a:pPr>
            <a:r>
              <a:rPr lang="en-US" altLang="en-US" sz="1800" b="1">
                <a:latin typeface="Courier New" panose="02070309020205020404" pitchFamily="49" charset="0"/>
              </a:rPr>
              <a:t>	jmp   cs:[old_interrupt9]	; jump to INT 9 routine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a:extLst>
              <a:ext uri="{FF2B5EF4-FFF2-40B4-BE49-F238E27FC236}">
                <a16:creationId xmlns:a16="http://schemas.microsoft.com/office/drawing/2014/main" id="{733CEA32-2C98-45E9-A247-837CEA0B4758}"/>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Ghansah</a:t>
            </a:r>
          </a:p>
        </p:txBody>
      </p:sp>
      <p:sp>
        <p:nvSpPr>
          <p:cNvPr id="56323" name="Slide Number Placeholder 4">
            <a:extLst>
              <a:ext uri="{FF2B5EF4-FFF2-40B4-BE49-F238E27FC236}">
                <a16:creationId xmlns:a16="http://schemas.microsoft.com/office/drawing/2014/main" id="{85261370-0C21-49F2-9BD0-637BC40A8F1F}"/>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7519AA8-839F-4B4A-8300-AE83CFC12765}" type="slidenum">
              <a:rPr lang="en-US" altLang="en-US" sz="1600">
                <a:latin typeface="Times New Roman" panose="02020603050405020304" pitchFamily="18" charset="0"/>
              </a:rPr>
              <a:pPr eaLnBrk="1" hangingPunct="1">
                <a:spcBef>
                  <a:spcPct val="0"/>
                </a:spcBef>
                <a:buClrTx/>
                <a:buFontTx/>
                <a:buNone/>
              </a:pPr>
              <a:t>43</a:t>
            </a:fld>
            <a:endParaRPr lang="en-US" altLang="en-US" sz="1600">
              <a:latin typeface="Times New Roman" panose="02020603050405020304" pitchFamily="18" charset="0"/>
            </a:endParaRPr>
          </a:p>
        </p:txBody>
      </p:sp>
      <p:sp>
        <p:nvSpPr>
          <p:cNvPr id="146434" name="Rectangle 2">
            <a:extLst>
              <a:ext uri="{FF2B5EF4-FFF2-40B4-BE49-F238E27FC236}">
                <a16:creationId xmlns:a16="http://schemas.microsoft.com/office/drawing/2014/main" id="{A7A71A26-E498-4BD2-8DF6-CFA5F7B9E09B}"/>
              </a:ext>
            </a:extLst>
          </p:cNvPr>
          <p:cNvSpPr>
            <a:spLocks noGrp="1" noChangeArrowheads="1"/>
          </p:cNvSpPr>
          <p:nvPr>
            <p:ph type="title"/>
          </p:nvPr>
        </p:nvSpPr>
        <p:spPr/>
        <p:txBody>
          <a:bodyPr/>
          <a:lstStyle/>
          <a:p>
            <a:pPr eaLnBrk="1" hangingPunct="1">
              <a:defRPr/>
            </a:pPr>
            <a:r>
              <a:rPr lang="en-US" altLang="en-US"/>
              <a:t>What's Next</a:t>
            </a:r>
          </a:p>
        </p:txBody>
      </p:sp>
      <p:sp>
        <p:nvSpPr>
          <p:cNvPr id="56325" name="Rectangle 3">
            <a:extLst>
              <a:ext uri="{FF2B5EF4-FFF2-40B4-BE49-F238E27FC236}">
                <a16:creationId xmlns:a16="http://schemas.microsoft.com/office/drawing/2014/main" id="{57A0C6C6-A909-4230-9BD6-B53F3185E2DE}"/>
              </a:ext>
            </a:extLst>
          </p:cNvPr>
          <p:cNvSpPr>
            <a:spLocks noGrp="1" noChangeArrowheads="1"/>
          </p:cNvSpPr>
          <p:nvPr>
            <p:ph type="body" idx="1"/>
          </p:nvPr>
        </p:nvSpPr>
        <p:spPr>
          <a:xfrm>
            <a:off x="1828800" y="1752600"/>
            <a:ext cx="5334000" cy="2057400"/>
          </a:xfrm>
        </p:spPr>
        <p:txBody>
          <a:bodyPr/>
          <a:lstStyle/>
          <a:p>
            <a:pPr eaLnBrk="1" hangingPunct="1">
              <a:lnSpc>
                <a:spcPct val="90000"/>
              </a:lnSpc>
            </a:pPr>
            <a:r>
              <a:rPr lang="en-US" altLang="en-US"/>
              <a:t>Defining Segments</a:t>
            </a:r>
          </a:p>
          <a:p>
            <a:pPr eaLnBrk="1" hangingPunct="1">
              <a:lnSpc>
                <a:spcPct val="90000"/>
              </a:lnSpc>
            </a:pPr>
            <a:r>
              <a:rPr lang="en-US" altLang="en-US"/>
              <a:t>Runtime Program Structure</a:t>
            </a:r>
          </a:p>
          <a:p>
            <a:pPr eaLnBrk="1" hangingPunct="1">
              <a:lnSpc>
                <a:spcPct val="90000"/>
              </a:lnSpc>
            </a:pPr>
            <a:r>
              <a:rPr lang="en-US" altLang="en-US"/>
              <a:t>Interrupt Handling</a:t>
            </a:r>
          </a:p>
          <a:p>
            <a:pPr eaLnBrk="1" hangingPunct="1">
              <a:lnSpc>
                <a:spcPct val="90000"/>
              </a:lnSpc>
            </a:pPr>
            <a:r>
              <a:rPr lang="en-US" altLang="en-US" b="1">
                <a:solidFill>
                  <a:schemeClr val="tx2"/>
                </a:solidFill>
              </a:rPr>
              <a:t>Hardware Control Using I/O Ports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a:extLst>
              <a:ext uri="{FF2B5EF4-FFF2-40B4-BE49-F238E27FC236}">
                <a16:creationId xmlns:a16="http://schemas.microsoft.com/office/drawing/2014/main" id="{30AF0A16-AF87-4F2D-BD34-64C46D947CED}"/>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Ghansah</a:t>
            </a:r>
          </a:p>
        </p:txBody>
      </p:sp>
      <p:sp>
        <p:nvSpPr>
          <p:cNvPr id="57347" name="Slide Number Placeholder 4">
            <a:extLst>
              <a:ext uri="{FF2B5EF4-FFF2-40B4-BE49-F238E27FC236}">
                <a16:creationId xmlns:a16="http://schemas.microsoft.com/office/drawing/2014/main" id="{B8675753-87A5-4F88-A004-EE02CB36B01E}"/>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65534A1E-1475-4D1C-8585-E818F682EE49}" type="slidenum">
              <a:rPr lang="en-US" altLang="en-US" sz="1600">
                <a:latin typeface="Times New Roman" panose="02020603050405020304" pitchFamily="18" charset="0"/>
              </a:rPr>
              <a:pPr eaLnBrk="1" hangingPunct="1">
                <a:spcBef>
                  <a:spcPct val="0"/>
                </a:spcBef>
                <a:buClrTx/>
                <a:buFontTx/>
                <a:buNone/>
              </a:pPr>
              <a:t>44</a:t>
            </a:fld>
            <a:endParaRPr lang="en-US" altLang="en-US" sz="1600">
              <a:latin typeface="Times New Roman" panose="02020603050405020304" pitchFamily="18" charset="0"/>
            </a:endParaRPr>
          </a:p>
        </p:txBody>
      </p:sp>
      <p:sp>
        <p:nvSpPr>
          <p:cNvPr id="147458" name="Rectangle 2">
            <a:extLst>
              <a:ext uri="{FF2B5EF4-FFF2-40B4-BE49-F238E27FC236}">
                <a16:creationId xmlns:a16="http://schemas.microsoft.com/office/drawing/2014/main" id="{384DD80A-4951-47DC-BBC2-54048D1E5745}"/>
              </a:ext>
            </a:extLst>
          </p:cNvPr>
          <p:cNvSpPr>
            <a:spLocks noGrp="1" noChangeArrowheads="1"/>
          </p:cNvSpPr>
          <p:nvPr>
            <p:ph type="title"/>
          </p:nvPr>
        </p:nvSpPr>
        <p:spPr/>
        <p:txBody>
          <a:bodyPr/>
          <a:lstStyle/>
          <a:p>
            <a:pPr eaLnBrk="1" hangingPunct="1">
              <a:defRPr/>
            </a:pPr>
            <a:r>
              <a:rPr lang="en-US" altLang="en-US"/>
              <a:t>Hardware Control Using I/O Ports</a:t>
            </a:r>
          </a:p>
        </p:txBody>
      </p:sp>
      <p:sp>
        <p:nvSpPr>
          <p:cNvPr id="57349" name="Rectangle 3">
            <a:extLst>
              <a:ext uri="{FF2B5EF4-FFF2-40B4-BE49-F238E27FC236}">
                <a16:creationId xmlns:a16="http://schemas.microsoft.com/office/drawing/2014/main" id="{E71DFFDE-AAC4-427C-9B28-0687E96B0037}"/>
              </a:ext>
            </a:extLst>
          </p:cNvPr>
          <p:cNvSpPr>
            <a:spLocks noGrp="1" noChangeArrowheads="1"/>
          </p:cNvSpPr>
          <p:nvPr>
            <p:ph type="body" idx="1"/>
          </p:nvPr>
        </p:nvSpPr>
        <p:spPr/>
        <p:txBody>
          <a:bodyPr/>
          <a:lstStyle/>
          <a:p>
            <a:pPr eaLnBrk="1" hangingPunct="1"/>
            <a:r>
              <a:rPr lang="en-US" altLang="en-US"/>
              <a:t>Two types of hardware I/O</a:t>
            </a:r>
          </a:p>
          <a:p>
            <a:pPr lvl="1" eaLnBrk="1" hangingPunct="1"/>
            <a:r>
              <a:rPr lang="en-US" altLang="en-US"/>
              <a:t>memory mapped</a:t>
            </a:r>
          </a:p>
          <a:p>
            <a:pPr lvl="2" eaLnBrk="1" hangingPunct="1"/>
            <a:r>
              <a:rPr lang="en-US" altLang="en-US"/>
              <a:t>program and hardware device share the same memory address, as if it were a variable</a:t>
            </a:r>
          </a:p>
          <a:p>
            <a:pPr lvl="1" eaLnBrk="1" hangingPunct="1"/>
            <a:r>
              <a:rPr lang="en-US" altLang="en-US"/>
              <a:t>port based</a:t>
            </a:r>
          </a:p>
          <a:p>
            <a:pPr lvl="2" eaLnBrk="1" hangingPunct="1"/>
            <a:r>
              <a:rPr lang="en-US" altLang="en-US"/>
              <a:t>data written to port using the OUT instruction</a:t>
            </a:r>
          </a:p>
          <a:p>
            <a:pPr lvl="2" eaLnBrk="1" hangingPunct="1"/>
            <a:r>
              <a:rPr lang="en-US" altLang="en-US"/>
              <a:t>data read from port using the IN instruction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a:extLst>
              <a:ext uri="{FF2B5EF4-FFF2-40B4-BE49-F238E27FC236}">
                <a16:creationId xmlns:a16="http://schemas.microsoft.com/office/drawing/2014/main" id="{C21087B2-D051-4CD4-80BB-181252717320}"/>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Ghansah</a:t>
            </a:r>
          </a:p>
        </p:txBody>
      </p:sp>
      <p:sp>
        <p:nvSpPr>
          <p:cNvPr id="58371" name="Slide Number Placeholder 4">
            <a:extLst>
              <a:ext uri="{FF2B5EF4-FFF2-40B4-BE49-F238E27FC236}">
                <a16:creationId xmlns:a16="http://schemas.microsoft.com/office/drawing/2014/main" id="{A15144BC-495B-495F-BEDD-65503DEE788C}"/>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5FE0341-E0EE-4724-A274-249D5898BE4D}" type="slidenum">
              <a:rPr lang="en-US" altLang="en-US" sz="1600">
                <a:latin typeface="Times New Roman" panose="02020603050405020304" pitchFamily="18" charset="0"/>
              </a:rPr>
              <a:pPr eaLnBrk="1" hangingPunct="1">
                <a:spcBef>
                  <a:spcPct val="0"/>
                </a:spcBef>
                <a:buClrTx/>
                <a:buFontTx/>
                <a:buNone/>
              </a:pPr>
              <a:t>45</a:t>
            </a:fld>
            <a:endParaRPr lang="en-US" altLang="en-US" sz="1600">
              <a:latin typeface="Times New Roman" panose="02020603050405020304" pitchFamily="18" charset="0"/>
            </a:endParaRPr>
          </a:p>
        </p:txBody>
      </p:sp>
      <p:sp>
        <p:nvSpPr>
          <p:cNvPr id="148482" name="Rectangle 2">
            <a:extLst>
              <a:ext uri="{FF2B5EF4-FFF2-40B4-BE49-F238E27FC236}">
                <a16:creationId xmlns:a16="http://schemas.microsoft.com/office/drawing/2014/main" id="{8813EB06-4C06-4DE8-83BB-8E86A48DECA8}"/>
              </a:ext>
            </a:extLst>
          </p:cNvPr>
          <p:cNvSpPr>
            <a:spLocks noGrp="1" noChangeArrowheads="1"/>
          </p:cNvSpPr>
          <p:nvPr>
            <p:ph type="title"/>
          </p:nvPr>
        </p:nvSpPr>
        <p:spPr/>
        <p:txBody>
          <a:bodyPr/>
          <a:lstStyle/>
          <a:p>
            <a:pPr eaLnBrk="1" hangingPunct="1">
              <a:defRPr/>
            </a:pPr>
            <a:r>
              <a:rPr lang="en-US" altLang="en-US"/>
              <a:t>Input-Ouput Ports</a:t>
            </a:r>
          </a:p>
        </p:txBody>
      </p:sp>
      <p:sp>
        <p:nvSpPr>
          <p:cNvPr id="58373" name="Rectangle 3">
            <a:extLst>
              <a:ext uri="{FF2B5EF4-FFF2-40B4-BE49-F238E27FC236}">
                <a16:creationId xmlns:a16="http://schemas.microsoft.com/office/drawing/2014/main" id="{3903D865-596C-4CD7-B60A-D3D4830E68FA}"/>
              </a:ext>
            </a:extLst>
          </p:cNvPr>
          <p:cNvSpPr>
            <a:spLocks noGrp="1" noChangeArrowheads="1"/>
          </p:cNvSpPr>
          <p:nvPr>
            <p:ph type="body" idx="1"/>
          </p:nvPr>
        </p:nvSpPr>
        <p:spPr/>
        <p:txBody>
          <a:bodyPr/>
          <a:lstStyle/>
          <a:p>
            <a:pPr eaLnBrk="1" hangingPunct="1"/>
            <a:r>
              <a:rPr lang="en-US" altLang="en-US"/>
              <a:t>ports numbered from 0 to FFFFh</a:t>
            </a:r>
          </a:p>
          <a:p>
            <a:pPr eaLnBrk="1" hangingPunct="1"/>
            <a:r>
              <a:rPr lang="en-US" altLang="en-US"/>
              <a:t>keyboard controller chip sends 8-bit scan code to port 60h</a:t>
            </a:r>
          </a:p>
          <a:p>
            <a:pPr lvl="1" eaLnBrk="1" hangingPunct="1"/>
            <a:r>
              <a:rPr lang="en-US" altLang="en-US"/>
              <a:t>triggers a hardware interrupt 9</a:t>
            </a:r>
          </a:p>
          <a:p>
            <a:pPr eaLnBrk="1" hangingPunct="1"/>
            <a:r>
              <a:rPr lang="en-US" altLang="en-US"/>
              <a:t>IN and OUT instructions:</a:t>
            </a:r>
          </a:p>
          <a:p>
            <a:pPr lvl="1" eaLnBrk="1" hangingPunct="1">
              <a:buFontTx/>
              <a:buNone/>
            </a:pPr>
            <a:r>
              <a:rPr lang="en-US" altLang="en-US" sz="1800" b="1">
                <a:latin typeface="Courier New" panose="02070309020205020404" pitchFamily="49" charset="0"/>
              </a:rPr>
              <a:t>IN </a:t>
            </a:r>
            <a:r>
              <a:rPr lang="en-US" altLang="en-US" sz="1800" b="1" i="1">
                <a:latin typeface="Courier New" panose="02070309020205020404" pitchFamily="49" charset="0"/>
              </a:rPr>
              <a:t>accumulator, port</a:t>
            </a:r>
          </a:p>
          <a:p>
            <a:pPr lvl="1" eaLnBrk="1" hangingPunct="1">
              <a:buFontTx/>
              <a:buNone/>
            </a:pPr>
            <a:r>
              <a:rPr lang="en-US" altLang="en-US" sz="1800" b="1">
                <a:latin typeface="Courier New" panose="02070309020205020404" pitchFamily="49" charset="0"/>
              </a:rPr>
              <a:t>OUT </a:t>
            </a:r>
            <a:r>
              <a:rPr lang="en-US" altLang="en-US" sz="1800" b="1" i="1">
                <a:latin typeface="Courier New" panose="02070309020205020404" pitchFamily="49" charset="0"/>
              </a:rPr>
              <a:t>port, accumulator</a:t>
            </a:r>
          </a:p>
          <a:p>
            <a:pPr lvl="1" eaLnBrk="1" hangingPunct="1"/>
            <a:r>
              <a:rPr lang="en-US" altLang="en-US"/>
              <a:t>accumulator is AL, AX, or EAX</a:t>
            </a:r>
          </a:p>
          <a:p>
            <a:pPr lvl="1" eaLnBrk="1" hangingPunct="1"/>
            <a:r>
              <a:rPr lang="en-US" altLang="en-US"/>
              <a:t>port is a constant between 0 and FFh, or a value in DX betweeen 0 and FFFFh</a:t>
            </a:r>
          </a:p>
          <a:p>
            <a:pPr lvl="1" eaLnBrk="1" hangingPunct="1">
              <a:buFontTx/>
              <a:buNone/>
            </a:pPr>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a:extLst>
              <a:ext uri="{FF2B5EF4-FFF2-40B4-BE49-F238E27FC236}">
                <a16:creationId xmlns:a16="http://schemas.microsoft.com/office/drawing/2014/main" id="{D16EA108-D088-4B89-BDB3-F12712C0B33B}"/>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Ghansah</a:t>
            </a:r>
          </a:p>
        </p:txBody>
      </p:sp>
      <p:sp>
        <p:nvSpPr>
          <p:cNvPr id="59395" name="Slide Number Placeholder 4">
            <a:extLst>
              <a:ext uri="{FF2B5EF4-FFF2-40B4-BE49-F238E27FC236}">
                <a16:creationId xmlns:a16="http://schemas.microsoft.com/office/drawing/2014/main" id="{3B9DD2E8-F1C3-4A5A-9B94-9B7EF16CC077}"/>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C9C7181-832B-434B-8E4E-FBC67379BCD7}" type="slidenum">
              <a:rPr lang="en-US" altLang="en-US" sz="1600">
                <a:latin typeface="Times New Roman" panose="02020603050405020304" pitchFamily="18" charset="0"/>
              </a:rPr>
              <a:pPr eaLnBrk="1" hangingPunct="1">
                <a:spcBef>
                  <a:spcPct val="0"/>
                </a:spcBef>
                <a:buClrTx/>
                <a:buFontTx/>
                <a:buNone/>
              </a:pPr>
              <a:t>46</a:t>
            </a:fld>
            <a:endParaRPr lang="en-US" altLang="en-US" sz="1600">
              <a:latin typeface="Times New Roman" panose="02020603050405020304" pitchFamily="18" charset="0"/>
            </a:endParaRPr>
          </a:p>
        </p:txBody>
      </p:sp>
      <p:sp>
        <p:nvSpPr>
          <p:cNvPr id="149506" name="Rectangle 2">
            <a:extLst>
              <a:ext uri="{FF2B5EF4-FFF2-40B4-BE49-F238E27FC236}">
                <a16:creationId xmlns:a16="http://schemas.microsoft.com/office/drawing/2014/main" id="{0F364228-F8D3-45AB-B71C-0A4DA45E96DD}"/>
              </a:ext>
            </a:extLst>
          </p:cNvPr>
          <p:cNvSpPr>
            <a:spLocks noGrp="1" noChangeArrowheads="1"/>
          </p:cNvSpPr>
          <p:nvPr>
            <p:ph type="title"/>
          </p:nvPr>
        </p:nvSpPr>
        <p:spPr/>
        <p:txBody>
          <a:bodyPr/>
          <a:lstStyle/>
          <a:p>
            <a:pPr eaLnBrk="1" hangingPunct="1">
              <a:defRPr/>
            </a:pPr>
            <a:r>
              <a:rPr lang="en-US" altLang="en-US"/>
              <a:t>PC Sound Program</a:t>
            </a:r>
          </a:p>
        </p:txBody>
      </p:sp>
      <p:sp>
        <p:nvSpPr>
          <p:cNvPr id="59397" name="Rectangle 3">
            <a:extLst>
              <a:ext uri="{FF2B5EF4-FFF2-40B4-BE49-F238E27FC236}">
                <a16:creationId xmlns:a16="http://schemas.microsoft.com/office/drawing/2014/main" id="{D830CB84-2161-4B79-B696-608A7F43E6BA}"/>
              </a:ext>
            </a:extLst>
          </p:cNvPr>
          <p:cNvSpPr>
            <a:spLocks noGrp="1" noChangeArrowheads="1"/>
          </p:cNvSpPr>
          <p:nvPr>
            <p:ph type="body" idx="1"/>
          </p:nvPr>
        </p:nvSpPr>
        <p:spPr>
          <a:xfrm>
            <a:off x="685800" y="1295400"/>
            <a:ext cx="7772400" cy="4495800"/>
          </a:xfrm>
        </p:spPr>
        <p:txBody>
          <a:bodyPr/>
          <a:lstStyle/>
          <a:p>
            <a:pPr eaLnBrk="1" hangingPunct="1"/>
            <a:r>
              <a:rPr lang="en-US" altLang="en-US"/>
              <a:t>Generates sound through speaker</a:t>
            </a:r>
          </a:p>
          <a:p>
            <a:pPr eaLnBrk="1" hangingPunct="1"/>
            <a:r>
              <a:rPr lang="en-US" altLang="en-US"/>
              <a:t>speaker control port: 61h</a:t>
            </a:r>
          </a:p>
          <a:p>
            <a:pPr eaLnBrk="1" hangingPunct="1"/>
            <a:r>
              <a:rPr lang="en-US" altLang="en-US"/>
              <a:t>Intel 8255 Programmable Peripheral Interface chip turns the speaker on and off</a:t>
            </a:r>
          </a:p>
          <a:p>
            <a:pPr eaLnBrk="1" hangingPunct="1"/>
            <a:r>
              <a:rPr lang="en-US" altLang="en-US"/>
              <a:t>Intel 8253 Timer chip controls the frequency</a:t>
            </a:r>
          </a:p>
          <a:p>
            <a:pPr eaLnBrk="1" hangingPunct="1"/>
            <a:r>
              <a:rPr lang="en-US" altLang="en-US">
                <a:hlinkClick r:id="rId2" action="ppaction://hlinkfile"/>
              </a:rPr>
              <a:t>Source code</a:t>
            </a:r>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a:extLst>
              <a:ext uri="{FF2B5EF4-FFF2-40B4-BE49-F238E27FC236}">
                <a16:creationId xmlns:a16="http://schemas.microsoft.com/office/drawing/2014/main" id="{31E663D5-6888-4652-9653-C0E2C33CD064}"/>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Ghansah</a:t>
            </a:r>
          </a:p>
        </p:txBody>
      </p:sp>
      <p:sp>
        <p:nvSpPr>
          <p:cNvPr id="60419" name="Slide Number Placeholder 4">
            <a:extLst>
              <a:ext uri="{FF2B5EF4-FFF2-40B4-BE49-F238E27FC236}">
                <a16:creationId xmlns:a16="http://schemas.microsoft.com/office/drawing/2014/main" id="{50E2B648-61B9-4090-8E2F-0284F70C75EB}"/>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7B71825-593B-4555-A226-4E3C5B9BD26A}" type="slidenum">
              <a:rPr lang="en-US" altLang="en-US" sz="1600">
                <a:latin typeface="Times New Roman" panose="02020603050405020304" pitchFamily="18" charset="0"/>
              </a:rPr>
              <a:pPr eaLnBrk="1" hangingPunct="1">
                <a:spcBef>
                  <a:spcPct val="0"/>
                </a:spcBef>
                <a:buClrTx/>
                <a:buFontTx/>
                <a:buNone/>
              </a:pPr>
              <a:t>47</a:t>
            </a:fld>
            <a:endParaRPr lang="en-US" altLang="en-US" sz="1600">
              <a:latin typeface="Times New Roman" panose="02020603050405020304" pitchFamily="18" charset="0"/>
            </a:endParaRPr>
          </a:p>
        </p:txBody>
      </p:sp>
      <p:sp>
        <p:nvSpPr>
          <p:cNvPr id="150530" name="Rectangle 2">
            <a:extLst>
              <a:ext uri="{FF2B5EF4-FFF2-40B4-BE49-F238E27FC236}">
                <a16:creationId xmlns:a16="http://schemas.microsoft.com/office/drawing/2014/main" id="{CFB3A726-3404-4AAF-BB44-1FAFD488D0F9}"/>
              </a:ext>
            </a:extLst>
          </p:cNvPr>
          <p:cNvSpPr>
            <a:spLocks noGrp="1" noChangeArrowheads="1"/>
          </p:cNvSpPr>
          <p:nvPr>
            <p:ph type="title"/>
          </p:nvPr>
        </p:nvSpPr>
        <p:spPr/>
        <p:txBody>
          <a:bodyPr/>
          <a:lstStyle/>
          <a:p>
            <a:pPr eaLnBrk="1" hangingPunct="1">
              <a:defRPr/>
            </a:pPr>
            <a:r>
              <a:rPr lang="en-US" altLang="en-US"/>
              <a:t>Summary</a:t>
            </a:r>
          </a:p>
        </p:txBody>
      </p:sp>
      <p:sp>
        <p:nvSpPr>
          <p:cNvPr id="60421" name="Rectangle 3">
            <a:extLst>
              <a:ext uri="{FF2B5EF4-FFF2-40B4-BE49-F238E27FC236}">
                <a16:creationId xmlns:a16="http://schemas.microsoft.com/office/drawing/2014/main" id="{14312294-8A2C-4C6D-8B0E-5E51021F5C6B}"/>
              </a:ext>
            </a:extLst>
          </p:cNvPr>
          <p:cNvSpPr>
            <a:spLocks noGrp="1" noChangeArrowheads="1"/>
          </p:cNvSpPr>
          <p:nvPr>
            <p:ph type="body" idx="1"/>
          </p:nvPr>
        </p:nvSpPr>
        <p:spPr/>
        <p:txBody>
          <a:bodyPr/>
          <a:lstStyle/>
          <a:p>
            <a:pPr eaLnBrk="1" hangingPunct="1"/>
            <a:r>
              <a:rPr lang="en-US" altLang="en-US" dirty="0"/>
              <a:t>Interrupt Intro: Priorities, Hardware Requirements</a:t>
            </a:r>
          </a:p>
          <a:p>
            <a:pPr eaLnBrk="1" hangingPunct="1"/>
            <a:r>
              <a:rPr lang="en-US" altLang="en-US" dirty="0"/>
              <a:t>Interrupt handlers, interrupt vector table</a:t>
            </a:r>
          </a:p>
          <a:p>
            <a:pPr eaLnBrk="1" hangingPunct="1"/>
            <a:r>
              <a:rPr lang="en-US" altLang="en-US" dirty="0"/>
              <a:t>Hardware interrupt, 8259 Programmable Interrupt Controller, interrupt flag</a:t>
            </a:r>
          </a:p>
          <a:p>
            <a:pPr eaLnBrk="1" hangingPunct="1"/>
            <a:r>
              <a:rPr lang="en-US" altLang="en-US" dirty="0"/>
              <a:t>Protected Mode Interrupts.</a:t>
            </a:r>
          </a:p>
          <a:p>
            <a:pPr eaLnBrk="1" hangingPunct="1"/>
            <a:r>
              <a:rPr lang="en-US" altLang="en-US" dirty="0"/>
              <a:t>Terminate and Stay Resident (TSR) – MAY SKIP</a:t>
            </a:r>
          </a:p>
          <a:p>
            <a:pPr eaLnBrk="1" hangingPunct="1"/>
            <a:r>
              <a:rPr lang="en-US" altLang="en-US" dirty="0"/>
              <a:t>Memory-mapped and port-based I/O - SKIP</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2">
            <a:extLst>
              <a:ext uri="{FF2B5EF4-FFF2-40B4-BE49-F238E27FC236}">
                <a16:creationId xmlns:a16="http://schemas.microsoft.com/office/drawing/2014/main" id="{43638ECE-0A60-4CF2-AFE4-6D2305255D60}"/>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Ghansah</a:t>
            </a:r>
          </a:p>
        </p:txBody>
      </p:sp>
      <p:sp>
        <p:nvSpPr>
          <p:cNvPr id="61443" name="Slide Number Placeholder 3">
            <a:extLst>
              <a:ext uri="{FF2B5EF4-FFF2-40B4-BE49-F238E27FC236}">
                <a16:creationId xmlns:a16="http://schemas.microsoft.com/office/drawing/2014/main" id="{6A90C557-A434-45E2-B84D-DA256805C646}"/>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66100420-E789-4D99-ABDA-5F1C7A36E720}" type="slidenum">
              <a:rPr lang="en-US" altLang="en-US" sz="1600">
                <a:latin typeface="Times New Roman" panose="02020603050405020304" pitchFamily="18" charset="0"/>
              </a:rPr>
              <a:pPr eaLnBrk="1" hangingPunct="1">
                <a:spcBef>
                  <a:spcPct val="0"/>
                </a:spcBef>
                <a:buClrTx/>
                <a:buFontTx/>
                <a:buNone/>
              </a:pPr>
              <a:t>48</a:t>
            </a:fld>
            <a:endParaRPr lang="en-US" altLang="en-US" sz="1600">
              <a:latin typeface="Times New Roman" panose="02020603050405020304" pitchFamily="18" charset="0"/>
            </a:endParaRPr>
          </a:p>
        </p:txBody>
      </p:sp>
      <p:sp>
        <p:nvSpPr>
          <p:cNvPr id="77826" name="Rectangle 2">
            <a:extLst>
              <a:ext uri="{FF2B5EF4-FFF2-40B4-BE49-F238E27FC236}">
                <a16:creationId xmlns:a16="http://schemas.microsoft.com/office/drawing/2014/main" id="{A84B7C2C-8FDA-40A1-9985-CE4759AA50C4}"/>
              </a:ext>
            </a:extLst>
          </p:cNvPr>
          <p:cNvSpPr>
            <a:spLocks noGrp="1" noChangeArrowheads="1"/>
          </p:cNvSpPr>
          <p:nvPr>
            <p:ph type="title"/>
          </p:nvPr>
        </p:nvSpPr>
        <p:spPr>
          <a:xfrm>
            <a:off x="609600" y="2057400"/>
            <a:ext cx="7772400" cy="533400"/>
          </a:xfrm>
        </p:spPr>
        <p:txBody>
          <a:bodyPr/>
          <a:lstStyle/>
          <a:p>
            <a:pPr eaLnBrk="1" hangingPunct="1">
              <a:defRPr/>
            </a:pPr>
            <a:r>
              <a:rPr lang="en-US" altLang="en-US"/>
              <a:t>The End</a:t>
            </a:r>
          </a:p>
        </p:txBody>
      </p:sp>
      <p:graphicFrame>
        <p:nvGraphicFramePr>
          <p:cNvPr id="61445" name="Object 3">
            <a:extLst>
              <a:ext uri="{FF2B5EF4-FFF2-40B4-BE49-F238E27FC236}">
                <a16:creationId xmlns:a16="http://schemas.microsoft.com/office/drawing/2014/main" id="{F6AFABCA-BC30-4ED7-8998-DA22D35DEEF0}"/>
              </a:ext>
            </a:extLst>
          </p:cNvPr>
          <p:cNvGraphicFramePr>
            <a:graphicFrameLocks noChangeAspect="1"/>
          </p:cNvGraphicFramePr>
          <p:nvPr/>
        </p:nvGraphicFramePr>
        <p:xfrm>
          <a:off x="3886200" y="2895600"/>
          <a:ext cx="1295400" cy="688975"/>
        </p:xfrm>
        <a:graphic>
          <a:graphicData uri="http://schemas.openxmlformats.org/presentationml/2006/ole">
            <mc:AlternateContent xmlns:mc="http://schemas.openxmlformats.org/markup-compatibility/2006">
              <mc:Choice xmlns:v="urn:schemas-microsoft-com:vml" Requires="v">
                <p:oleObj spid="_x0000_s61459" name="Clip" r:id="rId3" imgW="4090988" imgH="2178050" progId="MS_ClipArt_Gallery.2">
                  <p:embed/>
                </p:oleObj>
              </mc:Choice>
              <mc:Fallback>
                <p:oleObj name="Clip" r:id="rId3" imgW="4090988" imgH="217805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8956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49F44CF-7CCC-4E37-88EE-1D374FB3DC6E}"/>
              </a:ext>
            </a:extLst>
          </p:cNvPr>
          <p:cNvSpPr>
            <a:spLocks noGrp="1" noChangeArrowheads="1"/>
          </p:cNvSpPr>
          <p:nvPr>
            <p:ph type="title"/>
          </p:nvPr>
        </p:nvSpPr>
        <p:spPr>
          <a:xfrm>
            <a:off x="685800" y="609600"/>
            <a:ext cx="7772400" cy="914400"/>
          </a:xfrm>
        </p:spPr>
        <p:txBody>
          <a:bodyPr/>
          <a:lstStyle/>
          <a:p>
            <a:r>
              <a:rPr lang="en-US" altLang="en-US" sz="3600" b="1" dirty="0"/>
              <a:t>INTERRUPT TYPES</a:t>
            </a:r>
          </a:p>
        </p:txBody>
      </p:sp>
      <p:sp>
        <p:nvSpPr>
          <p:cNvPr id="2051" name="Rectangle 3">
            <a:extLst>
              <a:ext uri="{FF2B5EF4-FFF2-40B4-BE49-F238E27FC236}">
                <a16:creationId xmlns:a16="http://schemas.microsoft.com/office/drawing/2014/main" id="{FBF7A662-A502-49CA-95B2-9FA861CF76BA}"/>
              </a:ext>
            </a:extLst>
          </p:cNvPr>
          <p:cNvSpPr>
            <a:spLocks noGrp="1" noChangeArrowheads="1"/>
          </p:cNvSpPr>
          <p:nvPr>
            <p:ph type="body" idx="1"/>
          </p:nvPr>
        </p:nvSpPr>
        <p:spPr>
          <a:xfrm>
            <a:off x="685800" y="1600200"/>
            <a:ext cx="7772400" cy="4495800"/>
          </a:xfrm>
        </p:spPr>
        <p:txBody>
          <a:bodyPr/>
          <a:lstStyle/>
          <a:p>
            <a:pPr>
              <a:lnSpc>
                <a:spcPct val="90000"/>
              </a:lnSpc>
            </a:pPr>
            <a:r>
              <a:rPr lang="en-US" altLang="en-US" dirty="0"/>
              <a:t>Recall </a:t>
            </a:r>
            <a:r>
              <a:rPr lang="en-US" altLang="en-US" sz="2400" dirty="0"/>
              <a:t>software Interrupts (</a:t>
            </a:r>
            <a:r>
              <a:rPr lang="en-US" altLang="en-US" sz="2400" dirty="0" err="1"/>
              <a:t>eg.</a:t>
            </a:r>
            <a:r>
              <a:rPr lang="en-US" altLang="en-US" sz="2400" dirty="0"/>
              <a:t> INT 21h, </a:t>
            </a:r>
            <a:r>
              <a:rPr lang="en-US" altLang="en-US" dirty="0"/>
              <a:t>INT </a:t>
            </a:r>
            <a:r>
              <a:rPr lang="en-US" altLang="en-US" sz="2400" dirty="0"/>
              <a:t> 10h calls). This instruction causes CPU to branch to Interrupt handler (same as ISR). </a:t>
            </a:r>
          </a:p>
          <a:p>
            <a:pPr>
              <a:lnSpc>
                <a:spcPct val="90000"/>
              </a:lnSpc>
            </a:pPr>
            <a:r>
              <a:rPr lang="en-US" altLang="en-US" sz="2400" dirty="0"/>
              <a:t>External Hardware Interrupts where an external device, </a:t>
            </a:r>
            <a:r>
              <a:rPr lang="en-US" altLang="en-US" sz="2400" u="sng" dirty="0"/>
              <a:t>not </a:t>
            </a:r>
            <a:r>
              <a:rPr lang="en-US" altLang="en-US" sz="2400" dirty="0"/>
              <a:t>programmer, causes us to branch to interrupt handler. </a:t>
            </a:r>
          </a:p>
          <a:p>
            <a:pPr lvl="1">
              <a:lnSpc>
                <a:spcPct val="90000"/>
              </a:lnSpc>
            </a:pPr>
            <a:r>
              <a:rPr lang="en-US" altLang="en-US" sz="2000" dirty="0"/>
              <a:t>Keyboard interrupt which causes the PC to read a character pressed on the Keyboard.</a:t>
            </a:r>
          </a:p>
          <a:p>
            <a:pPr lvl="1">
              <a:lnSpc>
                <a:spcPct val="90000"/>
              </a:lnSpc>
            </a:pPr>
            <a:r>
              <a:rPr lang="en-US" altLang="en-US" sz="2000" dirty="0" err="1"/>
              <a:t>Ntwk</a:t>
            </a:r>
            <a:r>
              <a:rPr lang="en-US" altLang="en-US" sz="2000" dirty="0"/>
              <a:t> Interface Card (NIC) for </a:t>
            </a:r>
            <a:r>
              <a:rPr lang="en-US" altLang="en-US" sz="2000" dirty="0" err="1"/>
              <a:t>Wifi</a:t>
            </a:r>
            <a:r>
              <a:rPr lang="en-US" altLang="en-US" sz="2000" dirty="0"/>
              <a:t>, Ethernet, etc.</a:t>
            </a:r>
          </a:p>
          <a:p>
            <a:pPr lvl="1">
              <a:lnSpc>
                <a:spcPct val="90000"/>
              </a:lnSpc>
            </a:pPr>
            <a:r>
              <a:rPr lang="en-US" altLang="en-US" sz="2000" dirty="0"/>
              <a:t>External Drives</a:t>
            </a:r>
          </a:p>
          <a:p>
            <a:pPr lvl="1">
              <a:lnSpc>
                <a:spcPct val="90000"/>
              </a:lnSpc>
            </a:pPr>
            <a:r>
              <a:rPr lang="en-US" altLang="en-US" sz="2000" dirty="0"/>
              <a:t>Printer</a:t>
            </a:r>
          </a:p>
          <a:p>
            <a:pPr lvl="1">
              <a:lnSpc>
                <a:spcPct val="90000"/>
              </a:lnSpc>
            </a:pPr>
            <a:r>
              <a:rPr lang="en-US" altLang="en-US" sz="2000" dirty="0"/>
              <a:t>…</a:t>
            </a:r>
          </a:p>
          <a:p>
            <a:pPr>
              <a:lnSpc>
                <a:spcPct val="90000"/>
              </a:lnSpc>
            </a:pPr>
            <a:endParaRPr lang="en-US" altLang="en-US" sz="2400" dirty="0"/>
          </a:p>
          <a:p>
            <a:pPr>
              <a:lnSpc>
                <a:spcPct val="90000"/>
              </a:lnSpc>
            </a:pPr>
            <a:endParaRPr lang="en-US" altLang="en-US" sz="2400" dirty="0"/>
          </a:p>
        </p:txBody>
      </p:sp>
      <p:sp>
        <p:nvSpPr>
          <p:cNvPr id="2" name="Footer Placeholder 1">
            <a:extLst>
              <a:ext uri="{FF2B5EF4-FFF2-40B4-BE49-F238E27FC236}">
                <a16:creationId xmlns:a16="http://schemas.microsoft.com/office/drawing/2014/main" id="{980FE6AD-DCBB-49D0-81A1-78F0D5A61AE9}"/>
              </a:ext>
            </a:extLst>
          </p:cNvPr>
          <p:cNvSpPr>
            <a:spLocks noGrp="1"/>
          </p:cNvSpPr>
          <p:nvPr>
            <p:ph type="ftr" sz="quarter" idx="10"/>
          </p:nvPr>
        </p:nvSpPr>
        <p:spPr/>
        <p:txBody>
          <a:bodyPr/>
          <a:lstStyle/>
          <a:p>
            <a:pPr>
              <a:defRPr/>
            </a:pPr>
            <a:r>
              <a:rPr lang="en-US" altLang="en-US"/>
              <a:t>CSC 35 Intro to Architecture, Dr. Ghansah</a:t>
            </a:r>
          </a:p>
        </p:txBody>
      </p:sp>
      <p:sp>
        <p:nvSpPr>
          <p:cNvPr id="3" name="Slide Number Placeholder 2">
            <a:extLst>
              <a:ext uri="{FF2B5EF4-FFF2-40B4-BE49-F238E27FC236}">
                <a16:creationId xmlns:a16="http://schemas.microsoft.com/office/drawing/2014/main" id="{1C8401A7-9635-49E3-BCD8-35B643341B3F}"/>
              </a:ext>
            </a:extLst>
          </p:cNvPr>
          <p:cNvSpPr>
            <a:spLocks noGrp="1"/>
          </p:cNvSpPr>
          <p:nvPr>
            <p:ph type="sldNum" sz="quarter" idx="11"/>
          </p:nvPr>
        </p:nvSpPr>
        <p:spPr/>
        <p:txBody>
          <a:bodyPr/>
          <a:lstStyle/>
          <a:p>
            <a:fld id="{6071501E-FD57-4409-BE1E-EE564B48536B}" type="slidenum">
              <a:rPr lang="en-US" altLang="en-US" smtClean="0"/>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699F4-A193-4972-A0AD-56C7CCC118E1}"/>
              </a:ext>
            </a:extLst>
          </p:cNvPr>
          <p:cNvSpPr>
            <a:spLocks noGrp="1"/>
          </p:cNvSpPr>
          <p:nvPr>
            <p:ph type="title"/>
          </p:nvPr>
        </p:nvSpPr>
        <p:spPr>
          <a:xfrm>
            <a:off x="685800" y="457200"/>
            <a:ext cx="7772400" cy="609600"/>
          </a:xfrm>
        </p:spPr>
        <p:txBody>
          <a:bodyPr/>
          <a:lstStyle/>
          <a:p>
            <a:r>
              <a:rPr lang="en-US" altLang="en-US" sz="2800" dirty="0"/>
              <a:t>Some Types of Interrupts and Priorities (x86)</a:t>
            </a:r>
            <a:br>
              <a:rPr lang="en-US" altLang="en-US" sz="2800" dirty="0"/>
            </a:br>
            <a:endParaRPr lang="en-US" sz="2800" dirty="0"/>
          </a:p>
        </p:txBody>
      </p:sp>
      <p:sp>
        <p:nvSpPr>
          <p:cNvPr id="3" name="Content Placeholder 2">
            <a:extLst>
              <a:ext uri="{FF2B5EF4-FFF2-40B4-BE49-F238E27FC236}">
                <a16:creationId xmlns:a16="http://schemas.microsoft.com/office/drawing/2014/main" id="{BE404053-8F3F-4389-8EA3-F676C09B7A45}"/>
              </a:ext>
            </a:extLst>
          </p:cNvPr>
          <p:cNvSpPr>
            <a:spLocks noGrp="1"/>
          </p:cNvSpPr>
          <p:nvPr>
            <p:ph idx="1"/>
          </p:nvPr>
        </p:nvSpPr>
        <p:spPr>
          <a:xfrm>
            <a:off x="685800" y="1447800"/>
            <a:ext cx="7772400" cy="4495800"/>
          </a:xfrm>
        </p:spPr>
        <p:txBody>
          <a:bodyPr/>
          <a:lstStyle/>
          <a:p>
            <a:pPr lvl="1">
              <a:lnSpc>
                <a:spcPct val="90000"/>
              </a:lnSpc>
              <a:buFont typeface="Wingdings" panose="05000000000000000000" pitchFamily="2" charset="2"/>
              <a:buChar char="§"/>
            </a:pPr>
            <a:r>
              <a:rPr lang="en-US" altLang="en-US" dirty="0"/>
              <a:t>Reset (</a:t>
            </a:r>
            <a:r>
              <a:rPr lang="en-US" altLang="en-US" i="1" dirty="0"/>
              <a:t>Highest Priority</a:t>
            </a:r>
            <a:r>
              <a:rPr lang="en-US" altLang="en-US" dirty="0"/>
              <a:t>)</a:t>
            </a:r>
          </a:p>
          <a:p>
            <a:pPr lvl="1">
              <a:lnSpc>
                <a:spcPct val="90000"/>
              </a:lnSpc>
              <a:buFont typeface="Wingdings" panose="05000000000000000000" pitchFamily="2" charset="2"/>
              <a:buChar char="§"/>
            </a:pPr>
            <a:r>
              <a:rPr lang="en-US" altLang="en-US" dirty="0"/>
              <a:t>Internal Interrupts and Exceptions (divide by 0,</a:t>
            </a:r>
          </a:p>
          <a:p>
            <a:pPr lvl="1">
              <a:lnSpc>
                <a:spcPct val="90000"/>
              </a:lnSpc>
              <a:buFont typeface="Wingdings" panose="05000000000000000000" pitchFamily="2" charset="2"/>
              <a:buChar char="§"/>
            </a:pPr>
            <a:r>
              <a:rPr lang="en-US" altLang="en-US" dirty="0"/>
              <a:t>Software Interrupts: (INT #)</a:t>
            </a:r>
          </a:p>
          <a:p>
            <a:pPr lvl="1">
              <a:lnSpc>
                <a:spcPct val="90000"/>
              </a:lnSpc>
              <a:buFont typeface="Wingdings" panose="05000000000000000000" pitchFamily="2" charset="2"/>
              <a:buChar char="§"/>
            </a:pPr>
            <a:r>
              <a:rPr lang="en-US" altLang="en-US" dirty="0"/>
              <a:t>Non-Maskable Interrupts (NMI): External Hardware (memory read errors) </a:t>
            </a:r>
          </a:p>
          <a:p>
            <a:pPr lvl="1">
              <a:lnSpc>
                <a:spcPct val="90000"/>
              </a:lnSpc>
              <a:buFont typeface="Wingdings" panose="05000000000000000000" pitchFamily="2" charset="2"/>
              <a:buChar char="§"/>
            </a:pPr>
            <a:r>
              <a:rPr lang="en-US" altLang="en-US" dirty="0"/>
              <a:t>External (maskable) Hardware, INTR (</a:t>
            </a:r>
            <a:r>
              <a:rPr lang="en-US" altLang="en-US" i="1" dirty="0"/>
              <a:t>Lowest Priority</a:t>
            </a:r>
            <a:r>
              <a:rPr lang="en-US" altLang="en-US" dirty="0"/>
              <a:t>). These are, KBD, NICs, HDD, </a:t>
            </a:r>
            <a:r>
              <a:rPr lang="en-US" altLang="en-US" dirty="0" err="1"/>
              <a:t>etc</a:t>
            </a:r>
            <a:endParaRPr lang="en-US" altLang="en-US" dirty="0"/>
          </a:p>
          <a:p>
            <a:endParaRPr lang="en-US" dirty="0"/>
          </a:p>
        </p:txBody>
      </p:sp>
      <p:sp>
        <p:nvSpPr>
          <p:cNvPr id="4" name="Footer Placeholder 3">
            <a:extLst>
              <a:ext uri="{FF2B5EF4-FFF2-40B4-BE49-F238E27FC236}">
                <a16:creationId xmlns:a16="http://schemas.microsoft.com/office/drawing/2014/main" id="{54D91BA6-4FE2-4A98-9274-72746EDB0FD0}"/>
              </a:ext>
            </a:extLst>
          </p:cNvPr>
          <p:cNvSpPr>
            <a:spLocks noGrp="1"/>
          </p:cNvSpPr>
          <p:nvPr>
            <p:ph type="ftr" sz="quarter" idx="10"/>
          </p:nvPr>
        </p:nvSpPr>
        <p:spPr/>
        <p:txBody>
          <a:bodyPr/>
          <a:lstStyle/>
          <a:p>
            <a:pPr>
              <a:defRPr/>
            </a:pPr>
            <a:r>
              <a:rPr lang="en-US" altLang="en-US"/>
              <a:t>CSC 35 Intro to Architecture, Dr. Ghansah</a:t>
            </a:r>
          </a:p>
        </p:txBody>
      </p:sp>
      <p:sp>
        <p:nvSpPr>
          <p:cNvPr id="5" name="Slide Number Placeholder 4">
            <a:extLst>
              <a:ext uri="{FF2B5EF4-FFF2-40B4-BE49-F238E27FC236}">
                <a16:creationId xmlns:a16="http://schemas.microsoft.com/office/drawing/2014/main" id="{138D511C-9AA0-490E-9C7D-F8859C69CEE1}"/>
              </a:ext>
            </a:extLst>
          </p:cNvPr>
          <p:cNvSpPr>
            <a:spLocks noGrp="1"/>
          </p:cNvSpPr>
          <p:nvPr>
            <p:ph type="sldNum" sz="quarter" idx="11"/>
          </p:nvPr>
        </p:nvSpPr>
        <p:spPr/>
        <p:txBody>
          <a:bodyPr/>
          <a:lstStyle/>
          <a:p>
            <a:fld id="{6071501E-FD57-4409-BE1E-EE564B48536B}" type="slidenum">
              <a:rPr lang="en-US" altLang="en-US" smtClean="0"/>
              <a:pPr/>
              <a:t>6</a:t>
            </a:fld>
            <a:endParaRPr lang="en-US" altLang="en-US"/>
          </a:p>
        </p:txBody>
      </p:sp>
    </p:spTree>
    <p:extLst>
      <p:ext uri="{BB962C8B-B14F-4D97-AF65-F5344CB8AC3E}">
        <p14:creationId xmlns:p14="http://schemas.microsoft.com/office/powerpoint/2010/main" val="999979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D092A37-7AD6-4BAD-A06B-6AF8FEFB37DE}"/>
              </a:ext>
            </a:extLst>
          </p:cNvPr>
          <p:cNvSpPr>
            <a:spLocks noGrp="1" noChangeArrowheads="1"/>
          </p:cNvSpPr>
          <p:nvPr>
            <p:ph type="title"/>
          </p:nvPr>
        </p:nvSpPr>
        <p:spPr/>
        <p:txBody>
          <a:bodyPr/>
          <a:lstStyle/>
          <a:p>
            <a:r>
              <a:rPr lang="en-US" altLang="en-US" b="1"/>
              <a:t>Interrupt Vectors</a:t>
            </a:r>
          </a:p>
        </p:txBody>
      </p:sp>
      <p:sp>
        <p:nvSpPr>
          <p:cNvPr id="3075" name="Rectangle 3">
            <a:extLst>
              <a:ext uri="{FF2B5EF4-FFF2-40B4-BE49-F238E27FC236}">
                <a16:creationId xmlns:a16="http://schemas.microsoft.com/office/drawing/2014/main" id="{9A359F84-416F-466B-A3E9-B098986208E4}"/>
              </a:ext>
            </a:extLst>
          </p:cNvPr>
          <p:cNvSpPr>
            <a:spLocks noGrp="1" noChangeArrowheads="1"/>
          </p:cNvSpPr>
          <p:nvPr>
            <p:ph type="body" idx="1"/>
          </p:nvPr>
        </p:nvSpPr>
        <p:spPr/>
        <p:txBody>
          <a:bodyPr/>
          <a:lstStyle/>
          <a:p>
            <a:r>
              <a:rPr lang="en-US" altLang="en-US" dirty="0"/>
              <a:t>All interrupts involve obtaining a </a:t>
            </a:r>
            <a:r>
              <a:rPr lang="en-US" altLang="en-US" b="1" dirty="0"/>
              <a:t>vector (8 bit #) </a:t>
            </a:r>
            <a:r>
              <a:rPr lang="en-US" altLang="en-US" dirty="0"/>
              <a:t>which is used by the CPU to fetch the address of the Interrupt Service Routine (ISR).</a:t>
            </a:r>
          </a:p>
          <a:p>
            <a:r>
              <a:rPr lang="en-US" altLang="en-US" dirty="0"/>
              <a:t>The address of the ISRs are in a table in memory beginning at 00h</a:t>
            </a:r>
          </a:p>
          <a:p>
            <a:r>
              <a:rPr lang="en-US" altLang="en-US" dirty="0"/>
              <a:t>Each entry (4B) in the table contains IP &amp; CS of the corresponding ISR start address.</a:t>
            </a:r>
          </a:p>
        </p:txBody>
      </p:sp>
      <p:sp>
        <p:nvSpPr>
          <p:cNvPr id="2" name="Footer Placeholder 1">
            <a:extLst>
              <a:ext uri="{FF2B5EF4-FFF2-40B4-BE49-F238E27FC236}">
                <a16:creationId xmlns:a16="http://schemas.microsoft.com/office/drawing/2014/main" id="{6431E379-689C-4D55-8FE4-FCBFA59D3538}"/>
              </a:ext>
            </a:extLst>
          </p:cNvPr>
          <p:cNvSpPr>
            <a:spLocks noGrp="1"/>
          </p:cNvSpPr>
          <p:nvPr>
            <p:ph type="ftr" sz="quarter" idx="10"/>
          </p:nvPr>
        </p:nvSpPr>
        <p:spPr/>
        <p:txBody>
          <a:bodyPr/>
          <a:lstStyle/>
          <a:p>
            <a:pPr>
              <a:defRPr/>
            </a:pPr>
            <a:r>
              <a:rPr lang="en-US" altLang="en-US"/>
              <a:t>CSC 35 Intro to Architecture, Dr. Ghansah</a:t>
            </a:r>
          </a:p>
        </p:txBody>
      </p:sp>
      <p:sp>
        <p:nvSpPr>
          <p:cNvPr id="3" name="Slide Number Placeholder 2">
            <a:extLst>
              <a:ext uri="{FF2B5EF4-FFF2-40B4-BE49-F238E27FC236}">
                <a16:creationId xmlns:a16="http://schemas.microsoft.com/office/drawing/2014/main" id="{BD21738C-A51C-4E0C-BF95-2609A95DFCB7}"/>
              </a:ext>
            </a:extLst>
          </p:cNvPr>
          <p:cNvSpPr>
            <a:spLocks noGrp="1"/>
          </p:cNvSpPr>
          <p:nvPr>
            <p:ph type="sldNum" sz="quarter" idx="11"/>
          </p:nvPr>
        </p:nvSpPr>
        <p:spPr/>
        <p:txBody>
          <a:bodyPr/>
          <a:lstStyle/>
          <a:p>
            <a:fld id="{6071501E-FD57-4409-BE1E-EE564B48536B}" type="slidenum">
              <a:rPr lang="en-US" altLang="en-US" smtClean="0"/>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0126C80-F7E0-41BE-B11B-75485C5E8A77}"/>
              </a:ext>
            </a:extLst>
          </p:cNvPr>
          <p:cNvSpPr>
            <a:spLocks noGrp="1" noChangeArrowheads="1"/>
          </p:cNvSpPr>
          <p:nvPr>
            <p:ph type="title"/>
          </p:nvPr>
        </p:nvSpPr>
        <p:spPr>
          <a:xfrm>
            <a:off x="650631" y="290513"/>
            <a:ext cx="7772400" cy="685800"/>
          </a:xfrm>
        </p:spPr>
        <p:txBody>
          <a:bodyPr/>
          <a:lstStyle/>
          <a:p>
            <a:r>
              <a:rPr lang="en-US" altLang="en-US" sz="3600" b="1" dirty="0"/>
              <a:t>Interrupt Vector Table</a:t>
            </a:r>
          </a:p>
        </p:txBody>
      </p:sp>
      <p:sp>
        <p:nvSpPr>
          <p:cNvPr id="4099" name="Rectangle 3">
            <a:extLst>
              <a:ext uri="{FF2B5EF4-FFF2-40B4-BE49-F238E27FC236}">
                <a16:creationId xmlns:a16="http://schemas.microsoft.com/office/drawing/2014/main" id="{B6D6C1AA-DD46-4028-98F4-B103EADB8BA8}"/>
              </a:ext>
            </a:extLst>
          </p:cNvPr>
          <p:cNvSpPr>
            <a:spLocks noChangeArrowheads="1"/>
          </p:cNvSpPr>
          <p:nvPr/>
        </p:nvSpPr>
        <p:spPr bwMode="auto">
          <a:xfrm>
            <a:off x="2438400" y="1600200"/>
            <a:ext cx="1905000" cy="441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 name="Line 4">
            <a:extLst>
              <a:ext uri="{FF2B5EF4-FFF2-40B4-BE49-F238E27FC236}">
                <a16:creationId xmlns:a16="http://schemas.microsoft.com/office/drawing/2014/main" id="{32E263FE-1BBD-49B8-9DE3-626A2000CAE4}"/>
              </a:ext>
            </a:extLst>
          </p:cNvPr>
          <p:cNvSpPr>
            <a:spLocks noChangeShapeType="1"/>
          </p:cNvSpPr>
          <p:nvPr/>
        </p:nvSpPr>
        <p:spPr bwMode="auto">
          <a:xfrm>
            <a:off x="2438400" y="5715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1" name="Line 5">
            <a:extLst>
              <a:ext uri="{FF2B5EF4-FFF2-40B4-BE49-F238E27FC236}">
                <a16:creationId xmlns:a16="http://schemas.microsoft.com/office/drawing/2014/main" id="{B8E0E625-F56A-4E43-864E-5E0B0789B6EB}"/>
              </a:ext>
            </a:extLst>
          </p:cNvPr>
          <p:cNvSpPr>
            <a:spLocks noChangeShapeType="1"/>
          </p:cNvSpPr>
          <p:nvPr/>
        </p:nvSpPr>
        <p:spPr bwMode="auto">
          <a:xfrm>
            <a:off x="2438400" y="5486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2" name="Line 6">
            <a:extLst>
              <a:ext uri="{FF2B5EF4-FFF2-40B4-BE49-F238E27FC236}">
                <a16:creationId xmlns:a16="http://schemas.microsoft.com/office/drawing/2014/main" id="{66D3869D-3E5F-46C6-8009-9E19A21BF476}"/>
              </a:ext>
            </a:extLst>
          </p:cNvPr>
          <p:cNvSpPr>
            <a:spLocks noChangeShapeType="1"/>
          </p:cNvSpPr>
          <p:nvPr/>
        </p:nvSpPr>
        <p:spPr bwMode="auto">
          <a:xfrm>
            <a:off x="2438400" y="52578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3" name="Line 7">
            <a:extLst>
              <a:ext uri="{FF2B5EF4-FFF2-40B4-BE49-F238E27FC236}">
                <a16:creationId xmlns:a16="http://schemas.microsoft.com/office/drawing/2014/main" id="{A3C0FC2E-4842-456E-8F71-DC0A00DFE66F}"/>
              </a:ext>
            </a:extLst>
          </p:cNvPr>
          <p:cNvSpPr>
            <a:spLocks noChangeShapeType="1"/>
          </p:cNvSpPr>
          <p:nvPr/>
        </p:nvSpPr>
        <p:spPr bwMode="auto">
          <a:xfrm>
            <a:off x="2438400" y="4953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4" name="Line 8">
            <a:extLst>
              <a:ext uri="{FF2B5EF4-FFF2-40B4-BE49-F238E27FC236}">
                <a16:creationId xmlns:a16="http://schemas.microsoft.com/office/drawing/2014/main" id="{4A21B533-08AB-4D2C-8310-F016C842DB87}"/>
              </a:ext>
            </a:extLst>
          </p:cNvPr>
          <p:cNvSpPr>
            <a:spLocks noChangeShapeType="1"/>
          </p:cNvSpPr>
          <p:nvPr/>
        </p:nvSpPr>
        <p:spPr bwMode="auto">
          <a:xfrm>
            <a:off x="2438400" y="4724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 name="Text Box 10">
            <a:extLst>
              <a:ext uri="{FF2B5EF4-FFF2-40B4-BE49-F238E27FC236}">
                <a16:creationId xmlns:a16="http://schemas.microsoft.com/office/drawing/2014/main" id="{A424211A-8FA8-4D5A-9DEB-FA0F1A3C7AA4}"/>
              </a:ext>
            </a:extLst>
          </p:cNvPr>
          <p:cNvSpPr txBox="1">
            <a:spLocks noChangeArrowheads="1"/>
          </p:cNvSpPr>
          <p:nvPr/>
        </p:nvSpPr>
        <p:spPr bwMode="auto">
          <a:xfrm>
            <a:off x="2819400" y="5715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IP0</a:t>
            </a:r>
          </a:p>
        </p:txBody>
      </p:sp>
      <p:sp>
        <p:nvSpPr>
          <p:cNvPr id="4107" name="Text Box 11">
            <a:extLst>
              <a:ext uri="{FF2B5EF4-FFF2-40B4-BE49-F238E27FC236}">
                <a16:creationId xmlns:a16="http://schemas.microsoft.com/office/drawing/2014/main" id="{383F99B3-36F7-45EC-9CD0-6CB865F91492}"/>
              </a:ext>
            </a:extLst>
          </p:cNvPr>
          <p:cNvSpPr txBox="1">
            <a:spLocks noChangeArrowheads="1"/>
          </p:cNvSpPr>
          <p:nvPr/>
        </p:nvSpPr>
        <p:spPr bwMode="auto">
          <a:xfrm>
            <a:off x="2667000" y="5410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CS0</a:t>
            </a:r>
          </a:p>
        </p:txBody>
      </p:sp>
      <p:sp>
        <p:nvSpPr>
          <p:cNvPr id="4108" name="Text Box 12">
            <a:extLst>
              <a:ext uri="{FF2B5EF4-FFF2-40B4-BE49-F238E27FC236}">
                <a16:creationId xmlns:a16="http://schemas.microsoft.com/office/drawing/2014/main" id="{E93A2C2F-39D5-41E8-BCE6-20D64712FE73}"/>
              </a:ext>
            </a:extLst>
          </p:cNvPr>
          <p:cNvSpPr txBox="1">
            <a:spLocks noChangeArrowheads="1"/>
          </p:cNvSpPr>
          <p:nvPr/>
        </p:nvSpPr>
        <p:spPr bwMode="auto">
          <a:xfrm>
            <a:off x="2895600" y="51816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IP1</a:t>
            </a:r>
          </a:p>
        </p:txBody>
      </p:sp>
      <p:sp>
        <p:nvSpPr>
          <p:cNvPr id="4109" name="Text Box 13">
            <a:extLst>
              <a:ext uri="{FF2B5EF4-FFF2-40B4-BE49-F238E27FC236}">
                <a16:creationId xmlns:a16="http://schemas.microsoft.com/office/drawing/2014/main" id="{DF4EEBD5-1C47-4859-A5BC-49C1F414A6DA}"/>
              </a:ext>
            </a:extLst>
          </p:cNvPr>
          <p:cNvSpPr txBox="1">
            <a:spLocks noChangeArrowheads="1"/>
          </p:cNvSpPr>
          <p:nvPr/>
        </p:nvSpPr>
        <p:spPr bwMode="auto">
          <a:xfrm>
            <a:off x="2743200" y="4876800"/>
            <a:ext cx="762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CS1</a:t>
            </a:r>
          </a:p>
        </p:txBody>
      </p:sp>
      <p:sp>
        <p:nvSpPr>
          <p:cNvPr id="4110" name="Line 14">
            <a:extLst>
              <a:ext uri="{FF2B5EF4-FFF2-40B4-BE49-F238E27FC236}">
                <a16:creationId xmlns:a16="http://schemas.microsoft.com/office/drawing/2014/main" id="{D99F7DB9-6467-48E8-872E-C7D89B8A0691}"/>
              </a:ext>
            </a:extLst>
          </p:cNvPr>
          <p:cNvSpPr>
            <a:spLocks noChangeShapeType="1"/>
          </p:cNvSpPr>
          <p:nvPr/>
        </p:nvSpPr>
        <p:spPr bwMode="auto">
          <a:xfrm>
            <a:off x="2438400" y="44958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1" name="Text Box 15">
            <a:extLst>
              <a:ext uri="{FF2B5EF4-FFF2-40B4-BE49-F238E27FC236}">
                <a16:creationId xmlns:a16="http://schemas.microsoft.com/office/drawing/2014/main" id="{FF2225B4-16B7-4B7E-A204-48A88CA4C500}"/>
              </a:ext>
            </a:extLst>
          </p:cNvPr>
          <p:cNvSpPr txBox="1">
            <a:spLocks noChangeArrowheads="1"/>
          </p:cNvSpPr>
          <p:nvPr/>
        </p:nvSpPr>
        <p:spPr bwMode="auto">
          <a:xfrm>
            <a:off x="2819400" y="4648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IP2</a:t>
            </a:r>
          </a:p>
        </p:txBody>
      </p:sp>
      <p:sp>
        <p:nvSpPr>
          <p:cNvPr id="4112" name="Text Box 16">
            <a:extLst>
              <a:ext uri="{FF2B5EF4-FFF2-40B4-BE49-F238E27FC236}">
                <a16:creationId xmlns:a16="http://schemas.microsoft.com/office/drawing/2014/main" id="{29CEF7F8-051A-4F97-B3C9-015CBD3EEAF7}"/>
              </a:ext>
            </a:extLst>
          </p:cNvPr>
          <p:cNvSpPr txBox="1">
            <a:spLocks noChangeArrowheads="1"/>
          </p:cNvSpPr>
          <p:nvPr/>
        </p:nvSpPr>
        <p:spPr bwMode="auto">
          <a:xfrm>
            <a:off x="2819400" y="4419600"/>
            <a:ext cx="9144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CS2</a:t>
            </a:r>
          </a:p>
        </p:txBody>
      </p:sp>
      <p:sp>
        <p:nvSpPr>
          <p:cNvPr id="4113" name="Text Box 17">
            <a:extLst>
              <a:ext uri="{FF2B5EF4-FFF2-40B4-BE49-F238E27FC236}">
                <a16:creationId xmlns:a16="http://schemas.microsoft.com/office/drawing/2014/main" id="{D5130D4B-1AF3-48ED-A3E7-F731612ABE76}"/>
              </a:ext>
            </a:extLst>
          </p:cNvPr>
          <p:cNvSpPr txBox="1">
            <a:spLocks noChangeArrowheads="1"/>
          </p:cNvSpPr>
          <p:nvPr/>
        </p:nvSpPr>
        <p:spPr bwMode="auto">
          <a:xfrm>
            <a:off x="4648200" y="5486400"/>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Vec 0 - divide error</a:t>
            </a:r>
          </a:p>
        </p:txBody>
      </p:sp>
      <p:sp>
        <p:nvSpPr>
          <p:cNvPr id="4114" name="Text Box 18">
            <a:extLst>
              <a:ext uri="{FF2B5EF4-FFF2-40B4-BE49-F238E27FC236}">
                <a16:creationId xmlns:a16="http://schemas.microsoft.com/office/drawing/2014/main" id="{65BFA1A9-36C4-4F89-A803-D25F2EAC04E0}"/>
              </a:ext>
            </a:extLst>
          </p:cNvPr>
          <p:cNvSpPr txBox="1">
            <a:spLocks noChangeArrowheads="1"/>
          </p:cNvSpPr>
          <p:nvPr/>
        </p:nvSpPr>
        <p:spPr bwMode="auto">
          <a:xfrm>
            <a:off x="4648200" y="5029200"/>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Vec 1 - debug</a:t>
            </a:r>
          </a:p>
        </p:txBody>
      </p:sp>
      <p:sp>
        <p:nvSpPr>
          <p:cNvPr id="4115" name="Text Box 19">
            <a:extLst>
              <a:ext uri="{FF2B5EF4-FFF2-40B4-BE49-F238E27FC236}">
                <a16:creationId xmlns:a16="http://schemas.microsoft.com/office/drawing/2014/main" id="{E0222029-B66B-4A1D-AA9F-BFA30B980184}"/>
              </a:ext>
            </a:extLst>
          </p:cNvPr>
          <p:cNvSpPr txBox="1">
            <a:spLocks noChangeArrowheads="1"/>
          </p:cNvSpPr>
          <p:nvPr/>
        </p:nvSpPr>
        <p:spPr bwMode="auto">
          <a:xfrm>
            <a:off x="4572000" y="4572000"/>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Vec 2 - NMI</a:t>
            </a:r>
          </a:p>
        </p:txBody>
      </p:sp>
      <p:sp>
        <p:nvSpPr>
          <p:cNvPr id="4116" name="Text Box 20">
            <a:extLst>
              <a:ext uri="{FF2B5EF4-FFF2-40B4-BE49-F238E27FC236}">
                <a16:creationId xmlns:a16="http://schemas.microsoft.com/office/drawing/2014/main" id="{B7E384F6-5B91-4CBA-BF36-B70BBE6163AD}"/>
              </a:ext>
            </a:extLst>
          </p:cNvPr>
          <p:cNvSpPr txBox="1">
            <a:spLocks noChangeArrowheads="1"/>
          </p:cNvSpPr>
          <p:nvPr/>
        </p:nvSpPr>
        <p:spPr bwMode="auto">
          <a:xfrm>
            <a:off x="3200400" y="3886200"/>
            <a:ext cx="22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a:t>
            </a:r>
          </a:p>
        </p:txBody>
      </p:sp>
      <p:sp>
        <p:nvSpPr>
          <p:cNvPr id="4117" name="Line 21">
            <a:extLst>
              <a:ext uri="{FF2B5EF4-FFF2-40B4-BE49-F238E27FC236}">
                <a16:creationId xmlns:a16="http://schemas.microsoft.com/office/drawing/2014/main" id="{29940701-9A0E-42CC-AAE2-E0C2156F6422}"/>
              </a:ext>
            </a:extLst>
          </p:cNvPr>
          <p:cNvSpPr>
            <a:spLocks noChangeShapeType="1"/>
          </p:cNvSpPr>
          <p:nvPr/>
        </p:nvSpPr>
        <p:spPr bwMode="auto">
          <a:xfrm>
            <a:off x="2438400" y="3962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8" name="Line 22">
            <a:extLst>
              <a:ext uri="{FF2B5EF4-FFF2-40B4-BE49-F238E27FC236}">
                <a16:creationId xmlns:a16="http://schemas.microsoft.com/office/drawing/2014/main" id="{412E36B7-8AEC-47F4-BDE6-011C36EE1EBC}"/>
              </a:ext>
            </a:extLst>
          </p:cNvPr>
          <p:cNvSpPr>
            <a:spLocks noChangeShapeType="1"/>
          </p:cNvSpPr>
          <p:nvPr/>
        </p:nvSpPr>
        <p:spPr bwMode="auto">
          <a:xfrm>
            <a:off x="2438400" y="36576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9" name="Line 23">
            <a:extLst>
              <a:ext uri="{FF2B5EF4-FFF2-40B4-BE49-F238E27FC236}">
                <a16:creationId xmlns:a16="http://schemas.microsoft.com/office/drawing/2014/main" id="{9AC5FBA2-3DB2-4C7E-BF22-06C720E83CCD}"/>
              </a:ext>
            </a:extLst>
          </p:cNvPr>
          <p:cNvSpPr>
            <a:spLocks noChangeShapeType="1"/>
          </p:cNvSpPr>
          <p:nvPr/>
        </p:nvSpPr>
        <p:spPr bwMode="auto">
          <a:xfrm>
            <a:off x="2438400" y="3429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1" name="Line 25">
            <a:extLst>
              <a:ext uri="{FF2B5EF4-FFF2-40B4-BE49-F238E27FC236}">
                <a16:creationId xmlns:a16="http://schemas.microsoft.com/office/drawing/2014/main" id="{A95C1FC4-ECFF-4BAB-9FEA-B15FF29869C5}"/>
              </a:ext>
            </a:extLst>
          </p:cNvPr>
          <p:cNvSpPr>
            <a:spLocks noChangeShapeType="1"/>
          </p:cNvSpPr>
          <p:nvPr/>
        </p:nvSpPr>
        <p:spPr bwMode="auto">
          <a:xfrm>
            <a:off x="2438400" y="3200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2" name="Line 26">
            <a:extLst>
              <a:ext uri="{FF2B5EF4-FFF2-40B4-BE49-F238E27FC236}">
                <a16:creationId xmlns:a16="http://schemas.microsoft.com/office/drawing/2014/main" id="{BBE7F09B-FD7E-4FF6-AA71-453C0C5A59DB}"/>
              </a:ext>
            </a:extLst>
          </p:cNvPr>
          <p:cNvSpPr>
            <a:spLocks noChangeShapeType="1"/>
          </p:cNvSpPr>
          <p:nvPr/>
        </p:nvSpPr>
        <p:spPr bwMode="auto">
          <a:xfrm>
            <a:off x="2438400" y="28956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3" name="Text Box 27">
            <a:extLst>
              <a:ext uri="{FF2B5EF4-FFF2-40B4-BE49-F238E27FC236}">
                <a16:creationId xmlns:a16="http://schemas.microsoft.com/office/drawing/2014/main" id="{8B848436-FDDC-40C0-B947-173D6D6AF471}"/>
              </a:ext>
            </a:extLst>
          </p:cNvPr>
          <p:cNvSpPr txBox="1">
            <a:spLocks noChangeArrowheads="1"/>
          </p:cNvSpPr>
          <p:nvPr/>
        </p:nvSpPr>
        <p:spPr bwMode="auto">
          <a:xfrm>
            <a:off x="4495800" y="3429000"/>
            <a:ext cx="3276600"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err="1"/>
              <a:t>Vec</a:t>
            </a:r>
            <a:r>
              <a:rPr lang="en-US" altLang="en-US" dirty="0"/>
              <a:t> 8 - PC Sys Timer OR interrupt table limit too small</a:t>
            </a:r>
          </a:p>
        </p:txBody>
      </p:sp>
      <p:sp>
        <p:nvSpPr>
          <p:cNvPr id="4124" name="Text Box 28">
            <a:extLst>
              <a:ext uri="{FF2B5EF4-FFF2-40B4-BE49-F238E27FC236}">
                <a16:creationId xmlns:a16="http://schemas.microsoft.com/office/drawing/2014/main" id="{B6FECEBB-645E-4073-87FC-86B1FAC6F2C3}"/>
              </a:ext>
            </a:extLst>
          </p:cNvPr>
          <p:cNvSpPr txBox="1">
            <a:spLocks noChangeArrowheads="1"/>
          </p:cNvSpPr>
          <p:nvPr/>
        </p:nvSpPr>
        <p:spPr bwMode="auto">
          <a:xfrm>
            <a:off x="4572000" y="2819400"/>
            <a:ext cx="35052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err="1"/>
              <a:t>Vec</a:t>
            </a:r>
            <a:r>
              <a:rPr lang="en-US" altLang="en-US" dirty="0"/>
              <a:t> 9 - PC Keyboard </a:t>
            </a:r>
          </a:p>
        </p:txBody>
      </p:sp>
      <p:sp>
        <p:nvSpPr>
          <p:cNvPr id="4125" name="Text Box 29">
            <a:extLst>
              <a:ext uri="{FF2B5EF4-FFF2-40B4-BE49-F238E27FC236}">
                <a16:creationId xmlns:a16="http://schemas.microsoft.com/office/drawing/2014/main" id="{79F473CF-252B-499D-9777-88B1C2B0A808}"/>
              </a:ext>
            </a:extLst>
          </p:cNvPr>
          <p:cNvSpPr txBox="1">
            <a:spLocks noChangeArrowheads="1"/>
          </p:cNvSpPr>
          <p:nvPr/>
        </p:nvSpPr>
        <p:spPr bwMode="auto">
          <a:xfrm>
            <a:off x="3276600" y="2286000"/>
            <a:ext cx="184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a:t>
            </a:r>
          </a:p>
        </p:txBody>
      </p:sp>
      <p:sp>
        <p:nvSpPr>
          <p:cNvPr id="4126" name="Line 30">
            <a:extLst>
              <a:ext uri="{FF2B5EF4-FFF2-40B4-BE49-F238E27FC236}">
                <a16:creationId xmlns:a16="http://schemas.microsoft.com/office/drawing/2014/main" id="{ACAB287B-AB1F-4F53-A884-934E09C0C9B4}"/>
              </a:ext>
            </a:extLst>
          </p:cNvPr>
          <p:cNvSpPr>
            <a:spLocks noChangeShapeType="1"/>
          </p:cNvSpPr>
          <p:nvPr/>
        </p:nvSpPr>
        <p:spPr bwMode="auto">
          <a:xfrm>
            <a:off x="2438400" y="22098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7" name="Line 31">
            <a:extLst>
              <a:ext uri="{FF2B5EF4-FFF2-40B4-BE49-F238E27FC236}">
                <a16:creationId xmlns:a16="http://schemas.microsoft.com/office/drawing/2014/main" id="{071B7513-57EF-4024-8F36-C767CF497599}"/>
              </a:ext>
            </a:extLst>
          </p:cNvPr>
          <p:cNvSpPr>
            <a:spLocks noChangeShapeType="1"/>
          </p:cNvSpPr>
          <p:nvPr/>
        </p:nvSpPr>
        <p:spPr bwMode="auto">
          <a:xfrm>
            <a:off x="2438400" y="2438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8" name="Line 32">
            <a:extLst>
              <a:ext uri="{FF2B5EF4-FFF2-40B4-BE49-F238E27FC236}">
                <a16:creationId xmlns:a16="http://schemas.microsoft.com/office/drawing/2014/main" id="{87FCE145-F19A-448C-B35E-A3432E40B22B}"/>
              </a:ext>
            </a:extLst>
          </p:cNvPr>
          <p:cNvSpPr>
            <a:spLocks noChangeShapeType="1"/>
          </p:cNvSpPr>
          <p:nvPr/>
        </p:nvSpPr>
        <p:spPr bwMode="auto">
          <a:xfrm>
            <a:off x="2438400" y="19812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9" name="Text Box 33">
            <a:extLst>
              <a:ext uri="{FF2B5EF4-FFF2-40B4-BE49-F238E27FC236}">
                <a16:creationId xmlns:a16="http://schemas.microsoft.com/office/drawing/2014/main" id="{F32DDB4D-0915-49E8-805D-7F63AF3AB857}"/>
              </a:ext>
            </a:extLst>
          </p:cNvPr>
          <p:cNvSpPr txBox="1">
            <a:spLocks noChangeArrowheads="1"/>
          </p:cNvSpPr>
          <p:nvPr/>
        </p:nvSpPr>
        <p:spPr bwMode="auto">
          <a:xfrm>
            <a:off x="2819399" y="3352800"/>
            <a:ext cx="83820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CS8</a:t>
            </a:r>
          </a:p>
        </p:txBody>
      </p:sp>
      <p:sp>
        <p:nvSpPr>
          <p:cNvPr id="4130" name="Text Box 34">
            <a:extLst>
              <a:ext uri="{FF2B5EF4-FFF2-40B4-BE49-F238E27FC236}">
                <a16:creationId xmlns:a16="http://schemas.microsoft.com/office/drawing/2014/main" id="{2CE07252-E18B-4773-A9F4-2E7382C5C5F9}"/>
              </a:ext>
            </a:extLst>
          </p:cNvPr>
          <p:cNvSpPr txBox="1">
            <a:spLocks noChangeArrowheads="1"/>
          </p:cNvSpPr>
          <p:nvPr/>
        </p:nvSpPr>
        <p:spPr bwMode="auto">
          <a:xfrm>
            <a:off x="2743201" y="3647159"/>
            <a:ext cx="8382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IP8</a:t>
            </a:r>
          </a:p>
        </p:txBody>
      </p:sp>
      <p:sp>
        <p:nvSpPr>
          <p:cNvPr id="4131" name="Text Box 35">
            <a:extLst>
              <a:ext uri="{FF2B5EF4-FFF2-40B4-BE49-F238E27FC236}">
                <a16:creationId xmlns:a16="http://schemas.microsoft.com/office/drawing/2014/main" id="{4E03254E-8AD7-4239-9E51-B2434320E6D0}"/>
              </a:ext>
            </a:extLst>
          </p:cNvPr>
          <p:cNvSpPr txBox="1">
            <a:spLocks noChangeArrowheads="1"/>
          </p:cNvSpPr>
          <p:nvPr/>
        </p:nvSpPr>
        <p:spPr bwMode="auto">
          <a:xfrm>
            <a:off x="2971800" y="3124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IP9</a:t>
            </a:r>
          </a:p>
        </p:txBody>
      </p:sp>
      <p:sp>
        <p:nvSpPr>
          <p:cNvPr id="4132" name="Text Box 36">
            <a:extLst>
              <a:ext uri="{FF2B5EF4-FFF2-40B4-BE49-F238E27FC236}">
                <a16:creationId xmlns:a16="http://schemas.microsoft.com/office/drawing/2014/main" id="{E110FDDA-4C30-4750-972D-7E59EA80DC62}"/>
              </a:ext>
            </a:extLst>
          </p:cNvPr>
          <p:cNvSpPr txBox="1">
            <a:spLocks noChangeArrowheads="1"/>
          </p:cNvSpPr>
          <p:nvPr/>
        </p:nvSpPr>
        <p:spPr bwMode="auto">
          <a:xfrm>
            <a:off x="2743200" y="2819400"/>
            <a:ext cx="7620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CS9</a:t>
            </a:r>
          </a:p>
        </p:txBody>
      </p:sp>
      <p:sp>
        <p:nvSpPr>
          <p:cNvPr id="4133" name="Text Box 37">
            <a:extLst>
              <a:ext uri="{FF2B5EF4-FFF2-40B4-BE49-F238E27FC236}">
                <a16:creationId xmlns:a16="http://schemas.microsoft.com/office/drawing/2014/main" id="{45A3CAC7-1051-4A03-BE96-009F5FE6AE67}"/>
              </a:ext>
            </a:extLst>
          </p:cNvPr>
          <p:cNvSpPr txBox="1">
            <a:spLocks noChangeArrowheads="1"/>
          </p:cNvSpPr>
          <p:nvPr/>
        </p:nvSpPr>
        <p:spPr bwMode="auto">
          <a:xfrm>
            <a:off x="2743200" y="2133600"/>
            <a:ext cx="9144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IP70h</a:t>
            </a:r>
          </a:p>
        </p:txBody>
      </p:sp>
      <p:sp>
        <p:nvSpPr>
          <p:cNvPr id="4134" name="Text Box 38">
            <a:extLst>
              <a:ext uri="{FF2B5EF4-FFF2-40B4-BE49-F238E27FC236}">
                <a16:creationId xmlns:a16="http://schemas.microsoft.com/office/drawing/2014/main" id="{81BEE88F-A436-4424-8ABD-ABA174ACBA40}"/>
              </a:ext>
            </a:extLst>
          </p:cNvPr>
          <p:cNvSpPr txBox="1">
            <a:spLocks noChangeArrowheads="1"/>
          </p:cNvSpPr>
          <p:nvPr/>
        </p:nvSpPr>
        <p:spPr bwMode="auto">
          <a:xfrm>
            <a:off x="2590800" y="1905000"/>
            <a:ext cx="10668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CS70h</a:t>
            </a:r>
          </a:p>
        </p:txBody>
      </p:sp>
      <p:sp>
        <p:nvSpPr>
          <p:cNvPr id="4135" name="Text Box 39">
            <a:extLst>
              <a:ext uri="{FF2B5EF4-FFF2-40B4-BE49-F238E27FC236}">
                <a16:creationId xmlns:a16="http://schemas.microsoft.com/office/drawing/2014/main" id="{DD5BE20A-B92B-4408-83DB-5920A9EEDDD4}"/>
              </a:ext>
            </a:extLst>
          </p:cNvPr>
          <p:cNvSpPr txBox="1">
            <a:spLocks noChangeArrowheads="1"/>
          </p:cNvSpPr>
          <p:nvPr/>
        </p:nvSpPr>
        <p:spPr bwMode="auto">
          <a:xfrm>
            <a:off x="4495799" y="2057400"/>
            <a:ext cx="4267197"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err="1"/>
              <a:t>Vec</a:t>
            </a:r>
            <a:r>
              <a:rPr lang="en-US" altLang="en-US" dirty="0"/>
              <a:t> 70h - CMOS Real Time Clock</a:t>
            </a:r>
          </a:p>
        </p:txBody>
      </p:sp>
      <p:sp>
        <p:nvSpPr>
          <p:cNvPr id="4136" name="Text Box 40">
            <a:extLst>
              <a:ext uri="{FF2B5EF4-FFF2-40B4-BE49-F238E27FC236}">
                <a16:creationId xmlns:a16="http://schemas.microsoft.com/office/drawing/2014/main" id="{2DC8D5F4-88D0-4AA1-A4EA-304F2B04D03D}"/>
              </a:ext>
            </a:extLst>
          </p:cNvPr>
          <p:cNvSpPr txBox="1">
            <a:spLocks noChangeArrowheads="1"/>
          </p:cNvSpPr>
          <p:nvPr/>
        </p:nvSpPr>
        <p:spPr bwMode="auto">
          <a:xfrm>
            <a:off x="3200400" y="1447800"/>
            <a:ext cx="2444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a:t>
            </a:r>
          </a:p>
        </p:txBody>
      </p:sp>
      <p:sp>
        <p:nvSpPr>
          <p:cNvPr id="4137" name="Text Box 41">
            <a:extLst>
              <a:ext uri="{FF2B5EF4-FFF2-40B4-BE49-F238E27FC236}">
                <a16:creationId xmlns:a16="http://schemas.microsoft.com/office/drawing/2014/main" id="{16E25C1C-B309-46BB-B554-DBDB018EF8D0}"/>
              </a:ext>
            </a:extLst>
          </p:cNvPr>
          <p:cNvSpPr txBox="1">
            <a:spLocks noChangeArrowheads="1"/>
          </p:cNvSpPr>
          <p:nvPr/>
        </p:nvSpPr>
        <p:spPr bwMode="auto">
          <a:xfrm>
            <a:off x="1371600" y="6248400"/>
            <a:ext cx="70866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b="1"/>
              <a:t>Note: There is maximum of 256 vectors in Real Mode. </a:t>
            </a:r>
          </a:p>
        </p:txBody>
      </p:sp>
      <p:sp>
        <p:nvSpPr>
          <p:cNvPr id="4138" name="Text Box 42">
            <a:extLst>
              <a:ext uri="{FF2B5EF4-FFF2-40B4-BE49-F238E27FC236}">
                <a16:creationId xmlns:a16="http://schemas.microsoft.com/office/drawing/2014/main" id="{A4932D63-5319-4D96-BD05-3388688EF535}"/>
              </a:ext>
            </a:extLst>
          </p:cNvPr>
          <p:cNvSpPr txBox="1">
            <a:spLocks noChangeArrowheads="1"/>
          </p:cNvSpPr>
          <p:nvPr/>
        </p:nvSpPr>
        <p:spPr bwMode="auto">
          <a:xfrm>
            <a:off x="1828800" y="5715000"/>
            <a:ext cx="5334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00</a:t>
            </a:r>
          </a:p>
        </p:txBody>
      </p:sp>
      <p:sp>
        <p:nvSpPr>
          <p:cNvPr id="4139" name="Text Box 43">
            <a:extLst>
              <a:ext uri="{FF2B5EF4-FFF2-40B4-BE49-F238E27FC236}">
                <a16:creationId xmlns:a16="http://schemas.microsoft.com/office/drawing/2014/main" id="{EEDC56FC-A3C9-44F6-AE5E-C63D6B2ED30B}"/>
              </a:ext>
            </a:extLst>
          </p:cNvPr>
          <p:cNvSpPr txBox="1">
            <a:spLocks noChangeArrowheads="1"/>
          </p:cNvSpPr>
          <p:nvPr/>
        </p:nvSpPr>
        <p:spPr bwMode="auto">
          <a:xfrm>
            <a:off x="1828800" y="5410200"/>
            <a:ext cx="5334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02</a:t>
            </a:r>
          </a:p>
        </p:txBody>
      </p:sp>
      <p:sp>
        <p:nvSpPr>
          <p:cNvPr id="4140" name="Text Box 44">
            <a:extLst>
              <a:ext uri="{FF2B5EF4-FFF2-40B4-BE49-F238E27FC236}">
                <a16:creationId xmlns:a16="http://schemas.microsoft.com/office/drawing/2014/main" id="{5341E1D6-B91C-4D2E-A20A-6F7789F53048}"/>
              </a:ext>
            </a:extLst>
          </p:cNvPr>
          <p:cNvSpPr txBox="1">
            <a:spLocks noChangeArrowheads="1"/>
          </p:cNvSpPr>
          <p:nvPr/>
        </p:nvSpPr>
        <p:spPr bwMode="auto">
          <a:xfrm>
            <a:off x="1828800" y="5181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04</a:t>
            </a:r>
          </a:p>
        </p:txBody>
      </p:sp>
      <p:sp>
        <p:nvSpPr>
          <p:cNvPr id="4141" name="Text Box 45">
            <a:extLst>
              <a:ext uri="{FF2B5EF4-FFF2-40B4-BE49-F238E27FC236}">
                <a16:creationId xmlns:a16="http://schemas.microsoft.com/office/drawing/2014/main" id="{AC4929F3-5621-4FCC-87D4-F1545DFF95CD}"/>
              </a:ext>
            </a:extLst>
          </p:cNvPr>
          <p:cNvSpPr txBox="1">
            <a:spLocks noChangeArrowheads="1"/>
          </p:cNvSpPr>
          <p:nvPr/>
        </p:nvSpPr>
        <p:spPr bwMode="auto">
          <a:xfrm>
            <a:off x="1828800" y="46482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08</a:t>
            </a:r>
          </a:p>
        </p:txBody>
      </p:sp>
      <p:sp>
        <p:nvSpPr>
          <p:cNvPr id="4142" name="Text Box 46">
            <a:extLst>
              <a:ext uri="{FF2B5EF4-FFF2-40B4-BE49-F238E27FC236}">
                <a16:creationId xmlns:a16="http://schemas.microsoft.com/office/drawing/2014/main" id="{019B26DB-90A2-421E-A816-D0B4458F7619}"/>
              </a:ext>
            </a:extLst>
          </p:cNvPr>
          <p:cNvSpPr txBox="1">
            <a:spLocks noChangeArrowheads="1"/>
          </p:cNvSpPr>
          <p:nvPr/>
        </p:nvSpPr>
        <p:spPr bwMode="auto">
          <a:xfrm>
            <a:off x="1676400" y="3657600"/>
            <a:ext cx="6096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8*4</a:t>
            </a:r>
          </a:p>
        </p:txBody>
      </p:sp>
      <p:sp>
        <p:nvSpPr>
          <p:cNvPr id="4143" name="Text Box 47">
            <a:extLst>
              <a:ext uri="{FF2B5EF4-FFF2-40B4-BE49-F238E27FC236}">
                <a16:creationId xmlns:a16="http://schemas.microsoft.com/office/drawing/2014/main" id="{50CC7129-3468-4787-95ED-CA498C4835FD}"/>
              </a:ext>
            </a:extLst>
          </p:cNvPr>
          <p:cNvSpPr txBox="1">
            <a:spLocks noChangeArrowheads="1"/>
          </p:cNvSpPr>
          <p:nvPr/>
        </p:nvSpPr>
        <p:spPr bwMode="auto">
          <a:xfrm>
            <a:off x="1676400" y="3124200"/>
            <a:ext cx="6858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9*4</a:t>
            </a:r>
          </a:p>
        </p:txBody>
      </p:sp>
      <p:sp>
        <p:nvSpPr>
          <p:cNvPr id="4144" name="Text Box 48">
            <a:extLst>
              <a:ext uri="{FF2B5EF4-FFF2-40B4-BE49-F238E27FC236}">
                <a16:creationId xmlns:a16="http://schemas.microsoft.com/office/drawing/2014/main" id="{0B8CA05A-4700-422C-8B78-565F1A224A1B}"/>
              </a:ext>
            </a:extLst>
          </p:cNvPr>
          <p:cNvSpPr txBox="1">
            <a:spLocks noChangeArrowheads="1"/>
          </p:cNvSpPr>
          <p:nvPr/>
        </p:nvSpPr>
        <p:spPr bwMode="auto">
          <a:xfrm>
            <a:off x="1447803" y="2133600"/>
            <a:ext cx="914397"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70h*4</a:t>
            </a:r>
          </a:p>
        </p:txBody>
      </p:sp>
      <p:sp>
        <p:nvSpPr>
          <p:cNvPr id="4145" name="Text Box 49">
            <a:extLst>
              <a:ext uri="{FF2B5EF4-FFF2-40B4-BE49-F238E27FC236}">
                <a16:creationId xmlns:a16="http://schemas.microsoft.com/office/drawing/2014/main" id="{5270B2E9-397F-4954-9F5F-94EB3DAE6ECC}"/>
              </a:ext>
            </a:extLst>
          </p:cNvPr>
          <p:cNvSpPr txBox="1">
            <a:spLocks noChangeArrowheads="1"/>
          </p:cNvSpPr>
          <p:nvPr/>
        </p:nvSpPr>
        <p:spPr bwMode="auto">
          <a:xfrm>
            <a:off x="1143005" y="1149533"/>
            <a:ext cx="1523995"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Mem </a:t>
            </a:r>
            <a:r>
              <a:rPr lang="en-US" altLang="en-US" dirty="0" err="1"/>
              <a:t>addr</a:t>
            </a:r>
            <a:endParaRPr lang="en-US" altLang="en-US" dirty="0"/>
          </a:p>
        </p:txBody>
      </p:sp>
      <p:sp>
        <p:nvSpPr>
          <p:cNvPr id="4146" name="Line 50">
            <a:extLst>
              <a:ext uri="{FF2B5EF4-FFF2-40B4-BE49-F238E27FC236}">
                <a16:creationId xmlns:a16="http://schemas.microsoft.com/office/drawing/2014/main" id="{88B5A0FD-2370-4D71-B83C-04C6FED09B3D}"/>
              </a:ext>
            </a:extLst>
          </p:cNvPr>
          <p:cNvSpPr>
            <a:spLocks noChangeShapeType="1"/>
          </p:cNvSpPr>
          <p:nvPr/>
        </p:nvSpPr>
        <p:spPr bwMode="auto">
          <a:xfrm>
            <a:off x="1905000" y="1524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 name="Text Box 51">
            <a:extLst>
              <a:ext uri="{FF2B5EF4-FFF2-40B4-BE49-F238E27FC236}">
                <a16:creationId xmlns:a16="http://schemas.microsoft.com/office/drawing/2014/main" id="{2B6E86D3-E504-4632-8412-A38BAD162601}"/>
              </a:ext>
            </a:extLst>
          </p:cNvPr>
          <p:cNvSpPr txBox="1">
            <a:spLocks noChangeArrowheads="1"/>
          </p:cNvSpPr>
          <p:nvPr/>
        </p:nvSpPr>
        <p:spPr bwMode="auto">
          <a:xfrm>
            <a:off x="4495800" y="1143000"/>
            <a:ext cx="914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dirty="0"/>
              <a:t>Vector</a:t>
            </a:r>
          </a:p>
        </p:txBody>
      </p:sp>
      <p:sp>
        <p:nvSpPr>
          <p:cNvPr id="4149" name="Line 53">
            <a:extLst>
              <a:ext uri="{FF2B5EF4-FFF2-40B4-BE49-F238E27FC236}">
                <a16:creationId xmlns:a16="http://schemas.microsoft.com/office/drawing/2014/main" id="{E5589B98-3C71-4742-BD91-07AFAC83B86B}"/>
              </a:ext>
            </a:extLst>
          </p:cNvPr>
          <p:cNvSpPr>
            <a:spLocks noChangeShapeType="1"/>
          </p:cNvSpPr>
          <p:nvPr/>
        </p:nvSpPr>
        <p:spPr bwMode="auto">
          <a:xfrm>
            <a:off x="4876800" y="14478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0" name="Text Box 54">
            <a:extLst>
              <a:ext uri="{FF2B5EF4-FFF2-40B4-BE49-F238E27FC236}">
                <a16:creationId xmlns:a16="http://schemas.microsoft.com/office/drawing/2014/main" id="{7154DB8F-9DF1-4CD8-9CD6-2DF424072C7E}"/>
              </a:ext>
            </a:extLst>
          </p:cNvPr>
          <p:cNvSpPr txBox="1">
            <a:spLocks noChangeArrowheads="1"/>
          </p:cNvSpPr>
          <p:nvPr/>
        </p:nvSpPr>
        <p:spPr bwMode="auto">
          <a:xfrm>
            <a:off x="5546725" y="1094215"/>
            <a:ext cx="1828799"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Sys Services</a:t>
            </a:r>
          </a:p>
        </p:txBody>
      </p:sp>
      <p:sp>
        <p:nvSpPr>
          <p:cNvPr id="4152" name="Line 56">
            <a:extLst>
              <a:ext uri="{FF2B5EF4-FFF2-40B4-BE49-F238E27FC236}">
                <a16:creationId xmlns:a16="http://schemas.microsoft.com/office/drawing/2014/main" id="{B6B522F4-8053-4453-B79F-1E15752D69E8}"/>
              </a:ext>
            </a:extLst>
          </p:cNvPr>
          <p:cNvSpPr>
            <a:spLocks noChangeShapeType="1"/>
          </p:cNvSpPr>
          <p:nvPr/>
        </p:nvSpPr>
        <p:spPr bwMode="auto">
          <a:xfrm>
            <a:off x="6248400" y="1524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Footer Placeholder 1">
            <a:extLst>
              <a:ext uri="{FF2B5EF4-FFF2-40B4-BE49-F238E27FC236}">
                <a16:creationId xmlns:a16="http://schemas.microsoft.com/office/drawing/2014/main" id="{F6EF0D72-65D9-488D-AA41-CE9C806ECAC7}"/>
              </a:ext>
            </a:extLst>
          </p:cNvPr>
          <p:cNvSpPr>
            <a:spLocks noGrp="1"/>
          </p:cNvSpPr>
          <p:nvPr>
            <p:ph type="ftr" sz="quarter" idx="10"/>
          </p:nvPr>
        </p:nvSpPr>
        <p:spPr/>
        <p:txBody>
          <a:bodyPr/>
          <a:lstStyle/>
          <a:p>
            <a:pPr>
              <a:defRPr/>
            </a:pPr>
            <a:r>
              <a:rPr lang="en-US" altLang="en-US"/>
              <a:t>CSC 35 Intro to Architecture, Dr. Ghansah</a:t>
            </a:r>
          </a:p>
        </p:txBody>
      </p:sp>
      <p:sp>
        <p:nvSpPr>
          <p:cNvPr id="3" name="Slide Number Placeholder 2">
            <a:extLst>
              <a:ext uri="{FF2B5EF4-FFF2-40B4-BE49-F238E27FC236}">
                <a16:creationId xmlns:a16="http://schemas.microsoft.com/office/drawing/2014/main" id="{20801296-2955-4ABF-8F7B-B6A8C7EF040C}"/>
              </a:ext>
            </a:extLst>
          </p:cNvPr>
          <p:cNvSpPr>
            <a:spLocks noGrp="1"/>
          </p:cNvSpPr>
          <p:nvPr>
            <p:ph type="sldNum" sz="quarter" idx="11"/>
          </p:nvPr>
        </p:nvSpPr>
        <p:spPr/>
        <p:txBody>
          <a:bodyPr/>
          <a:lstStyle/>
          <a:p>
            <a:fld id="{6EE29993-BC4C-40D5-9F58-C8F2161F143C}" type="slidenum">
              <a:rPr lang="en-US" altLang="en-US" smtClean="0"/>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EDA0F2D-02D1-4704-A345-CE9ED7F3D44D}"/>
              </a:ext>
            </a:extLst>
          </p:cNvPr>
          <p:cNvSpPr>
            <a:spLocks noGrp="1" noChangeArrowheads="1"/>
          </p:cNvSpPr>
          <p:nvPr>
            <p:ph type="title"/>
          </p:nvPr>
        </p:nvSpPr>
        <p:spPr>
          <a:xfrm>
            <a:off x="685800" y="381000"/>
            <a:ext cx="7924800" cy="685800"/>
          </a:xfrm>
        </p:spPr>
        <p:txBody>
          <a:bodyPr/>
          <a:lstStyle/>
          <a:p>
            <a:r>
              <a:rPr lang="en-US" altLang="en-US" sz="3600" b="1"/>
              <a:t>Hardware Requirements for Interrupts</a:t>
            </a:r>
          </a:p>
        </p:txBody>
      </p:sp>
      <p:sp>
        <p:nvSpPr>
          <p:cNvPr id="5123" name="Line 3">
            <a:extLst>
              <a:ext uri="{FF2B5EF4-FFF2-40B4-BE49-F238E27FC236}">
                <a16:creationId xmlns:a16="http://schemas.microsoft.com/office/drawing/2014/main" id="{233D8BB6-E875-48C9-A323-16F8688A5317}"/>
              </a:ext>
            </a:extLst>
          </p:cNvPr>
          <p:cNvSpPr>
            <a:spLocks noChangeShapeType="1"/>
          </p:cNvSpPr>
          <p:nvPr/>
        </p:nvSpPr>
        <p:spPr bwMode="auto">
          <a:xfrm>
            <a:off x="1295400" y="3657600"/>
            <a:ext cx="67056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5" name="Rectangle 5">
            <a:extLst>
              <a:ext uri="{FF2B5EF4-FFF2-40B4-BE49-F238E27FC236}">
                <a16:creationId xmlns:a16="http://schemas.microsoft.com/office/drawing/2014/main" id="{69FC39AC-90E3-4C20-B0F0-A2D56F0EF6E3}"/>
              </a:ext>
            </a:extLst>
          </p:cNvPr>
          <p:cNvSpPr>
            <a:spLocks noChangeArrowheads="1"/>
          </p:cNvSpPr>
          <p:nvPr/>
        </p:nvSpPr>
        <p:spPr bwMode="auto">
          <a:xfrm>
            <a:off x="1371600" y="4419600"/>
            <a:ext cx="13716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6" name="Line 6">
            <a:extLst>
              <a:ext uri="{FF2B5EF4-FFF2-40B4-BE49-F238E27FC236}">
                <a16:creationId xmlns:a16="http://schemas.microsoft.com/office/drawing/2014/main" id="{04FAB904-8E47-4EDE-A27B-42AB221A95F8}"/>
              </a:ext>
            </a:extLst>
          </p:cNvPr>
          <p:cNvSpPr>
            <a:spLocks noChangeShapeType="1"/>
          </p:cNvSpPr>
          <p:nvPr/>
        </p:nvSpPr>
        <p:spPr bwMode="auto">
          <a:xfrm flipV="1">
            <a:off x="1981200" y="3657600"/>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7" name="Rectangle 7">
            <a:extLst>
              <a:ext uri="{FF2B5EF4-FFF2-40B4-BE49-F238E27FC236}">
                <a16:creationId xmlns:a16="http://schemas.microsoft.com/office/drawing/2014/main" id="{3104F031-A68A-4CC9-A8D3-93F11BCC48B5}"/>
              </a:ext>
            </a:extLst>
          </p:cNvPr>
          <p:cNvSpPr>
            <a:spLocks noChangeArrowheads="1"/>
          </p:cNvSpPr>
          <p:nvPr/>
        </p:nvSpPr>
        <p:spPr bwMode="auto">
          <a:xfrm>
            <a:off x="3428999" y="4419600"/>
            <a:ext cx="1752598"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8" name="Rectangle 8">
            <a:extLst>
              <a:ext uri="{FF2B5EF4-FFF2-40B4-BE49-F238E27FC236}">
                <a16:creationId xmlns:a16="http://schemas.microsoft.com/office/drawing/2014/main" id="{771EE7FA-F11B-4F1C-84DA-D35AABEEB243}"/>
              </a:ext>
            </a:extLst>
          </p:cNvPr>
          <p:cNvSpPr>
            <a:spLocks noChangeArrowheads="1"/>
          </p:cNvSpPr>
          <p:nvPr/>
        </p:nvSpPr>
        <p:spPr bwMode="auto">
          <a:xfrm>
            <a:off x="5791200" y="4495800"/>
            <a:ext cx="6096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9" name="Rectangle 9">
            <a:extLst>
              <a:ext uri="{FF2B5EF4-FFF2-40B4-BE49-F238E27FC236}">
                <a16:creationId xmlns:a16="http://schemas.microsoft.com/office/drawing/2014/main" id="{D6974A19-D1A3-4609-8DD8-C2FCE9DBB4A2}"/>
              </a:ext>
            </a:extLst>
          </p:cNvPr>
          <p:cNvSpPr>
            <a:spLocks noChangeArrowheads="1"/>
          </p:cNvSpPr>
          <p:nvPr/>
        </p:nvSpPr>
        <p:spPr bwMode="auto">
          <a:xfrm>
            <a:off x="7162800" y="4495800"/>
            <a:ext cx="6858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0" name="Rectangle 10">
            <a:extLst>
              <a:ext uri="{FF2B5EF4-FFF2-40B4-BE49-F238E27FC236}">
                <a16:creationId xmlns:a16="http://schemas.microsoft.com/office/drawing/2014/main" id="{C7D7FC0C-63B0-453D-B341-B750FCB25F9D}"/>
              </a:ext>
            </a:extLst>
          </p:cNvPr>
          <p:cNvSpPr>
            <a:spLocks noChangeArrowheads="1"/>
          </p:cNvSpPr>
          <p:nvPr/>
        </p:nvSpPr>
        <p:spPr bwMode="auto">
          <a:xfrm>
            <a:off x="2362200" y="2438400"/>
            <a:ext cx="9906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1" name="Rectangle 11">
            <a:extLst>
              <a:ext uri="{FF2B5EF4-FFF2-40B4-BE49-F238E27FC236}">
                <a16:creationId xmlns:a16="http://schemas.microsoft.com/office/drawing/2014/main" id="{FC3FC6BC-664F-4F6A-8326-ABE36AACBC25}"/>
              </a:ext>
            </a:extLst>
          </p:cNvPr>
          <p:cNvSpPr>
            <a:spLocks noChangeArrowheads="1"/>
          </p:cNvSpPr>
          <p:nvPr/>
        </p:nvSpPr>
        <p:spPr bwMode="auto">
          <a:xfrm>
            <a:off x="4343400" y="2438400"/>
            <a:ext cx="10668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2" name="Line 12">
            <a:extLst>
              <a:ext uri="{FF2B5EF4-FFF2-40B4-BE49-F238E27FC236}">
                <a16:creationId xmlns:a16="http://schemas.microsoft.com/office/drawing/2014/main" id="{8CF47821-950D-400E-9E7A-285AEA4520AA}"/>
              </a:ext>
            </a:extLst>
          </p:cNvPr>
          <p:cNvSpPr>
            <a:spLocks noChangeShapeType="1"/>
          </p:cNvSpPr>
          <p:nvPr/>
        </p:nvSpPr>
        <p:spPr bwMode="auto">
          <a:xfrm flipH="1">
            <a:off x="2743200" y="46482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3" name="Line 13">
            <a:extLst>
              <a:ext uri="{FF2B5EF4-FFF2-40B4-BE49-F238E27FC236}">
                <a16:creationId xmlns:a16="http://schemas.microsoft.com/office/drawing/2014/main" id="{DD1F46A0-49AC-48C9-9239-E5B93E635A14}"/>
              </a:ext>
            </a:extLst>
          </p:cNvPr>
          <p:cNvSpPr>
            <a:spLocks noChangeShapeType="1"/>
          </p:cNvSpPr>
          <p:nvPr/>
        </p:nvSpPr>
        <p:spPr bwMode="auto">
          <a:xfrm>
            <a:off x="2743200" y="51054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4" name="Text Box 14">
            <a:extLst>
              <a:ext uri="{FF2B5EF4-FFF2-40B4-BE49-F238E27FC236}">
                <a16:creationId xmlns:a16="http://schemas.microsoft.com/office/drawing/2014/main" id="{963FBEA4-D127-4716-A4CD-A3B98693AD3D}"/>
              </a:ext>
            </a:extLst>
          </p:cNvPr>
          <p:cNvSpPr txBox="1">
            <a:spLocks noChangeArrowheads="1"/>
          </p:cNvSpPr>
          <p:nvPr/>
        </p:nvSpPr>
        <p:spPr bwMode="auto">
          <a:xfrm>
            <a:off x="1600199" y="4800600"/>
            <a:ext cx="990595"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MPU</a:t>
            </a:r>
          </a:p>
        </p:txBody>
      </p:sp>
      <p:sp>
        <p:nvSpPr>
          <p:cNvPr id="5135" name="Text Box 15">
            <a:extLst>
              <a:ext uri="{FF2B5EF4-FFF2-40B4-BE49-F238E27FC236}">
                <a16:creationId xmlns:a16="http://schemas.microsoft.com/office/drawing/2014/main" id="{B16CA836-33F1-4F58-B7D4-F94198F87FC7}"/>
              </a:ext>
            </a:extLst>
          </p:cNvPr>
          <p:cNvSpPr txBox="1">
            <a:spLocks noChangeArrowheads="1"/>
          </p:cNvSpPr>
          <p:nvPr/>
        </p:nvSpPr>
        <p:spPr bwMode="auto">
          <a:xfrm>
            <a:off x="3428995" y="4495800"/>
            <a:ext cx="137160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Interrupt Controller</a:t>
            </a:r>
          </a:p>
        </p:txBody>
      </p:sp>
      <p:sp>
        <p:nvSpPr>
          <p:cNvPr id="5136" name="Text Box 16">
            <a:extLst>
              <a:ext uri="{FF2B5EF4-FFF2-40B4-BE49-F238E27FC236}">
                <a16:creationId xmlns:a16="http://schemas.microsoft.com/office/drawing/2014/main" id="{5841FA77-980B-4602-8390-6E5AA5640E8A}"/>
              </a:ext>
            </a:extLst>
          </p:cNvPr>
          <p:cNvSpPr txBox="1">
            <a:spLocks noChangeArrowheads="1"/>
          </p:cNvSpPr>
          <p:nvPr/>
        </p:nvSpPr>
        <p:spPr bwMode="auto">
          <a:xfrm>
            <a:off x="5791198" y="4724400"/>
            <a:ext cx="609599"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a:t>io1</a:t>
            </a:r>
          </a:p>
        </p:txBody>
      </p:sp>
      <p:sp>
        <p:nvSpPr>
          <p:cNvPr id="5137" name="Text Box 17">
            <a:extLst>
              <a:ext uri="{FF2B5EF4-FFF2-40B4-BE49-F238E27FC236}">
                <a16:creationId xmlns:a16="http://schemas.microsoft.com/office/drawing/2014/main" id="{BCECAAE5-E8B6-4612-8C2A-B316E9DE8AE9}"/>
              </a:ext>
            </a:extLst>
          </p:cNvPr>
          <p:cNvSpPr txBox="1">
            <a:spLocks noChangeArrowheads="1"/>
          </p:cNvSpPr>
          <p:nvPr/>
        </p:nvSpPr>
        <p:spPr bwMode="auto">
          <a:xfrm>
            <a:off x="7162797" y="4648200"/>
            <a:ext cx="609603"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io7</a:t>
            </a:r>
          </a:p>
        </p:txBody>
      </p:sp>
      <p:sp>
        <p:nvSpPr>
          <p:cNvPr id="5138" name="Line 18">
            <a:extLst>
              <a:ext uri="{FF2B5EF4-FFF2-40B4-BE49-F238E27FC236}">
                <a16:creationId xmlns:a16="http://schemas.microsoft.com/office/drawing/2014/main" id="{047BCC46-D6B2-4ACF-B76D-7A76F4CB4DFE}"/>
              </a:ext>
            </a:extLst>
          </p:cNvPr>
          <p:cNvSpPr>
            <a:spLocks noChangeShapeType="1"/>
          </p:cNvSpPr>
          <p:nvPr/>
        </p:nvSpPr>
        <p:spPr bwMode="auto">
          <a:xfrm>
            <a:off x="5943600" y="5257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9" name="Line 19">
            <a:extLst>
              <a:ext uri="{FF2B5EF4-FFF2-40B4-BE49-F238E27FC236}">
                <a16:creationId xmlns:a16="http://schemas.microsoft.com/office/drawing/2014/main" id="{B42BE58C-36E4-4F13-B6D4-52BBFFDDE0B0}"/>
              </a:ext>
            </a:extLst>
          </p:cNvPr>
          <p:cNvSpPr>
            <a:spLocks noChangeShapeType="1"/>
          </p:cNvSpPr>
          <p:nvPr/>
        </p:nvSpPr>
        <p:spPr bwMode="auto">
          <a:xfrm flipH="1">
            <a:off x="4800600" y="56388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0" name="Line 20">
            <a:extLst>
              <a:ext uri="{FF2B5EF4-FFF2-40B4-BE49-F238E27FC236}">
                <a16:creationId xmlns:a16="http://schemas.microsoft.com/office/drawing/2014/main" id="{8F1DF570-A45A-4CBA-9CE9-6F5E0134044C}"/>
              </a:ext>
            </a:extLst>
          </p:cNvPr>
          <p:cNvSpPr>
            <a:spLocks noChangeShapeType="1"/>
          </p:cNvSpPr>
          <p:nvPr/>
        </p:nvSpPr>
        <p:spPr bwMode="auto">
          <a:xfrm flipV="1">
            <a:off x="4800600" y="5257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1" name="Line 21">
            <a:extLst>
              <a:ext uri="{FF2B5EF4-FFF2-40B4-BE49-F238E27FC236}">
                <a16:creationId xmlns:a16="http://schemas.microsoft.com/office/drawing/2014/main" id="{C7085821-2613-48A8-ABC0-D8FBA8446945}"/>
              </a:ext>
            </a:extLst>
          </p:cNvPr>
          <p:cNvSpPr>
            <a:spLocks noChangeShapeType="1"/>
          </p:cNvSpPr>
          <p:nvPr/>
        </p:nvSpPr>
        <p:spPr bwMode="auto">
          <a:xfrm>
            <a:off x="7391400" y="5257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2" name="Line 22">
            <a:extLst>
              <a:ext uri="{FF2B5EF4-FFF2-40B4-BE49-F238E27FC236}">
                <a16:creationId xmlns:a16="http://schemas.microsoft.com/office/drawing/2014/main" id="{29080BFE-1378-4FDE-8342-310F256B49C9}"/>
              </a:ext>
            </a:extLst>
          </p:cNvPr>
          <p:cNvSpPr>
            <a:spLocks noChangeShapeType="1"/>
          </p:cNvSpPr>
          <p:nvPr/>
        </p:nvSpPr>
        <p:spPr bwMode="auto">
          <a:xfrm flipH="1">
            <a:off x="3657600" y="5943600"/>
            <a:ext cx="373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3" name="Line 23">
            <a:extLst>
              <a:ext uri="{FF2B5EF4-FFF2-40B4-BE49-F238E27FC236}">
                <a16:creationId xmlns:a16="http://schemas.microsoft.com/office/drawing/2014/main" id="{0E910695-6951-43CB-AB0D-03CC4D488391}"/>
              </a:ext>
            </a:extLst>
          </p:cNvPr>
          <p:cNvSpPr>
            <a:spLocks noChangeShapeType="1"/>
          </p:cNvSpPr>
          <p:nvPr/>
        </p:nvSpPr>
        <p:spPr bwMode="auto">
          <a:xfrm flipV="1">
            <a:off x="3657600" y="52578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4" name="Line 24">
            <a:extLst>
              <a:ext uri="{FF2B5EF4-FFF2-40B4-BE49-F238E27FC236}">
                <a16:creationId xmlns:a16="http://schemas.microsoft.com/office/drawing/2014/main" id="{B0579FCD-D1FF-4394-8E6B-57FA5154AD18}"/>
              </a:ext>
            </a:extLst>
          </p:cNvPr>
          <p:cNvSpPr>
            <a:spLocks noChangeShapeType="1"/>
          </p:cNvSpPr>
          <p:nvPr/>
        </p:nvSpPr>
        <p:spPr bwMode="auto">
          <a:xfrm>
            <a:off x="2819400" y="3124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5" name="Line 25">
            <a:extLst>
              <a:ext uri="{FF2B5EF4-FFF2-40B4-BE49-F238E27FC236}">
                <a16:creationId xmlns:a16="http://schemas.microsoft.com/office/drawing/2014/main" id="{384E9A32-2ADE-4D21-B571-9D962DD9D789}"/>
              </a:ext>
            </a:extLst>
          </p:cNvPr>
          <p:cNvSpPr>
            <a:spLocks noChangeShapeType="1"/>
          </p:cNvSpPr>
          <p:nvPr/>
        </p:nvSpPr>
        <p:spPr bwMode="auto">
          <a:xfrm>
            <a:off x="4876800" y="3124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6" name="Line 26">
            <a:extLst>
              <a:ext uri="{FF2B5EF4-FFF2-40B4-BE49-F238E27FC236}">
                <a16:creationId xmlns:a16="http://schemas.microsoft.com/office/drawing/2014/main" id="{BD806A86-EF0C-4F03-B603-AA388880DA1B}"/>
              </a:ext>
            </a:extLst>
          </p:cNvPr>
          <p:cNvSpPr>
            <a:spLocks noChangeShapeType="1"/>
          </p:cNvSpPr>
          <p:nvPr/>
        </p:nvSpPr>
        <p:spPr bwMode="auto">
          <a:xfrm flipV="1">
            <a:off x="4038600" y="3657600"/>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8" name="Line 28">
            <a:extLst>
              <a:ext uri="{FF2B5EF4-FFF2-40B4-BE49-F238E27FC236}">
                <a16:creationId xmlns:a16="http://schemas.microsoft.com/office/drawing/2014/main" id="{247C195C-A455-47C1-B019-2C1288018A07}"/>
              </a:ext>
            </a:extLst>
          </p:cNvPr>
          <p:cNvSpPr>
            <a:spLocks noChangeShapeType="1"/>
          </p:cNvSpPr>
          <p:nvPr/>
        </p:nvSpPr>
        <p:spPr bwMode="auto">
          <a:xfrm flipV="1">
            <a:off x="6019800" y="36576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9" name="Line 29">
            <a:extLst>
              <a:ext uri="{FF2B5EF4-FFF2-40B4-BE49-F238E27FC236}">
                <a16:creationId xmlns:a16="http://schemas.microsoft.com/office/drawing/2014/main" id="{6A26DEA3-F175-4C3F-80F4-E91B5B4F7B31}"/>
              </a:ext>
            </a:extLst>
          </p:cNvPr>
          <p:cNvSpPr>
            <a:spLocks noChangeShapeType="1"/>
          </p:cNvSpPr>
          <p:nvPr/>
        </p:nvSpPr>
        <p:spPr bwMode="auto">
          <a:xfrm flipV="1">
            <a:off x="7467600" y="36576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0" name="Text Box 30">
            <a:extLst>
              <a:ext uri="{FF2B5EF4-FFF2-40B4-BE49-F238E27FC236}">
                <a16:creationId xmlns:a16="http://schemas.microsoft.com/office/drawing/2014/main" id="{EEEEB854-7106-4B66-90AD-A89151026D71}"/>
              </a:ext>
            </a:extLst>
          </p:cNvPr>
          <p:cNvSpPr txBox="1">
            <a:spLocks noChangeArrowheads="1"/>
          </p:cNvSpPr>
          <p:nvPr/>
        </p:nvSpPr>
        <p:spPr bwMode="auto">
          <a:xfrm>
            <a:off x="2438400" y="2667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RAM</a:t>
            </a:r>
          </a:p>
        </p:txBody>
      </p:sp>
      <p:sp>
        <p:nvSpPr>
          <p:cNvPr id="5151" name="Text Box 31">
            <a:extLst>
              <a:ext uri="{FF2B5EF4-FFF2-40B4-BE49-F238E27FC236}">
                <a16:creationId xmlns:a16="http://schemas.microsoft.com/office/drawing/2014/main" id="{8B65261F-C4DB-43F8-A4DE-9ABD0695D12F}"/>
              </a:ext>
            </a:extLst>
          </p:cNvPr>
          <p:cNvSpPr txBox="1">
            <a:spLocks noChangeArrowheads="1"/>
          </p:cNvSpPr>
          <p:nvPr/>
        </p:nvSpPr>
        <p:spPr bwMode="auto">
          <a:xfrm>
            <a:off x="4343400" y="2590800"/>
            <a:ext cx="9144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a:t>ROM</a:t>
            </a:r>
          </a:p>
        </p:txBody>
      </p:sp>
      <p:sp>
        <p:nvSpPr>
          <p:cNvPr id="5152" name="Text Box 32">
            <a:extLst>
              <a:ext uri="{FF2B5EF4-FFF2-40B4-BE49-F238E27FC236}">
                <a16:creationId xmlns:a16="http://schemas.microsoft.com/office/drawing/2014/main" id="{BB4314D6-3CFB-4A86-AC0B-C17C7C3A0F77}"/>
              </a:ext>
            </a:extLst>
          </p:cNvPr>
          <p:cNvSpPr txBox="1">
            <a:spLocks noChangeArrowheads="1"/>
          </p:cNvSpPr>
          <p:nvPr/>
        </p:nvSpPr>
        <p:spPr bwMode="auto">
          <a:xfrm>
            <a:off x="2743199" y="4343400"/>
            <a:ext cx="685793"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INT</a:t>
            </a:r>
          </a:p>
        </p:txBody>
      </p:sp>
      <p:sp>
        <p:nvSpPr>
          <p:cNvPr id="5153" name="Text Box 33">
            <a:extLst>
              <a:ext uri="{FF2B5EF4-FFF2-40B4-BE49-F238E27FC236}">
                <a16:creationId xmlns:a16="http://schemas.microsoft.com/office/drawing/2014/main" id="{C14417D0-553A-44F0-8C49-F45A1BEBDCAD}"/>
              </a:ext>
            </a:extLst>
          </p:cNvPr>
          <p:cNvSpPr txBox="1">
            <a:spLocks noChangeArrowheads="1"/>
          </p:cNvSpPr>
          <p:nvPr/>
        </p:nvSpPr>
        <p:spPr bwMode="auto">
          <a:xfrm>
            <a:off x="2667000" y="518160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INTA#</a:t>
            </a:r>
          </a:p>
        </p:txBody>
      </p:sp>
      <p:sp>
        <p:nvSpPr>
          <p:cNvPr id="5154" name="Text Box 34">
            <a:extLst>
              <a:ext uri="{FF2B5EF4-FFF2-40B4-BE49-F238E27FC236}">
                <a16:creationId xmlns:a16="http://schemas.microsoft.com/office/drawing/2014/main" id="{99D62A51-13DC-447A-B4F4-09181022BD24}"/>
              </a:ext>
            </a:extLst>
          </p:cNvPr>
          <p:cNvSpPr txBox="1">
            <a:spLocks noChangeArrowheads="1"/>
          </p:cNvSpPr>
          <p:nvPr/>
        </p:nvSpPr>
        <p:spPr bwMode="auto">
          <a:xfrm>
            <a:off x="3657600" y="5334000"/>
            <a:ext cx="6858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a:t>IR</a:t>
            </a:r>
            <a:r>
              <a:rPr lang="en-US" altLang="en-US" baseline="-25000"/>
              <a:t>7</a:t>
            </a:r>
            <a:endParaRPr lang="en-US" altLang="en-US"/>
          </a:p>
        </p:txBody>
      </p:sp>
      <p:sp>
        <p:nvSpPr>
          <p:cNvPr id="5155" name="Text Box 35">
            <a:extLst>
              <a:ext uri="{FF2B5EF4-FFF2-40B4-BE49-F238E27FC236}">
                <a16:creationId xmlns:a16="http://schemas.microsoft.com/office/drawing/2014/main" id="{5B3C816E-1F17-42AD-9850-BACDA00003B2}"/>
              </a:ext>
            </a:extLst>
          </p:cNvPr>
          <p:cNvSpPr txBox="1">
            <a:spLocks noChangeArrowheads="1"/>
          </p:cNvSpPr>
          <p:nvPr/>
        </p:nvSpPr>
        <p:spPr bwMode="auto">
          <a:xfrm>
            <a:off x="4800600" y="5257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IR</a:t>
            </a:r>
            <a:r>
              <a:rPr lang="en-US" altLang="en-US" baseline="-25000"/>
              <a:t>0</a:t>
            </a:r>
            <a:endParaRPr lang="en-US" altLang="en-US"/>
          </a:p>
        </p:txBody>
      </p:sp>
      <p:sp>
        <p:nvSpPr>
          <p:cNvPr id="5156" name="Text Box 36">
            <a:extLst>
              <a:ext uri="{FF2B5EF4-FFF2-40B4-BE49-F238E27FC236}">
                <a16:creationId xmlns:a16="http://schemas.microsoft.com/office/drawing/2014/main" id="{755F0654-3C65-4B94-9F71-F7250CBF7EE2}"/>
              </a:ext>
            </a:extLst>
          </p:cNvPr>
          <p:cNvSpPr txBox="1">
            <a:spLocks noChangeArrowheads="1"/>
          </p:cNvSpPr>
          <p:nvPr/>
        </p:nvSpPr>
        <p:spPr bwMode="auto">
          <a:xfrm>
            <a:off x="6477000" y="5334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 . .</a:t>
            </a:r>
          </a:p>
        </p:txBody>
      </p:sp>
      <p:sp>
        <p:nvSpPr>
          <p:cNvPr id="5157" name="Text Box 37">
            <a:extLst>
              <a:ext uri="{FF2B5EF4-FFF2-40B4-BE49-F238E27FC236}">
                <a16:creationId xmlns:a16="http://schemas.microsoft.com/office/drawing/2014/main" id="{CDCA8B90-A407-46F6-87D8-50C35F5075A6}"/>
              </a:ext>
            </a:extLst>
          </p:cNvPr>
          <p:cNvSpPr txBox="1">
            <a:spLocks noChangeArrowheads="1"/>
          </p:cNvSpPr>
          <p:nvPr/>
        </p:nvSpPr>
        <p:spPr bwMode="auto">
          <a:xfrm>
            <a:off x="2209800" y="44958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INTR</a:t>
            </a:r>
          </a:p>
        </p:txBody>
      </p:sp>
      <p:sp>
        <p:nvSpPr>
          <p:cNvPr id="5159" name="Line 39">
            <a:extLst>
              <a:ext uri="{FF2B5EF4-FFF2-40B4-BE49-F238E27FC236}">
                <a16:creationId xmlns:a16="http://schemas.microsoft.com/office/drawing/2014/main" id="{849CDD7A-9325-44F3-9D06-81C26B6CA628}"/>
              </a:ext>
            </a:extLst>
          </p:cNvPr>
          <p:cNvSpPr>
            <a:spLocks noChangeShapeType="1"/>
          </p:cNvSpPr>
          <p:nvPr/>
        </p:nvSpPr>
        <p:spPr bwMode="auto">
          <a:xfrm flipV="1">
            <a:off x="1600200" y="5257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 name="Line 41">
            <a:extLst>
              <a:ext uri="{FF2B5EF4-FFF2-40B4-BE49-F238E27FC236}">
                <a16:creationId xmlns:a16="http://schemas.microsoft.com/office/drawing/2014/main" id="{290FEA25-DDDC-4639-9C59-13496820728B}"/>
              </a:ext>
            </a:extLst>
          </p:cNvPr>
          <p:cNvSpPr>
            <a:spLocks noChangeShapeType="1"/>
          </p:cNvSpPr>
          <p:nvPr/>
        </p:nvSpPr>
        <p:spPr bwMode="auto">
          <a:xfrm flipV="1">
            <a:off x="2133600" y="5257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2" name="Text Box 42">
            <a:extLst>
              <a:ext uri="{FF2B5EF4-FFF2-40B4-BE49-F238E27FC236}">
                <a16:creationId xmlns:a16="http://schemas.microsoft.com/office/drawing/2014/main" id="{6E7F3AFD-A8DE-41F7-A77D-491A5F5381F4}"/>
              </a:ext>
            </a:extLst>
          </p:cNvPr>
          <p:cNvSpPr txBox="1">
            <a:spLocks noChangeArrowheads="1"/>
          </p:cNvSpPr>
          <p:nvPr/>
        </p:nvSpPr>
        <p:spPr bwMode="auto">
          <a:xfrm>
            <a:off x="1295400" y="556260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reset</a:t>
            </a:r>
          </a:p>
        </p:txBody>
      </p:sp>
      <p:sp>
        <p:nvSpPr>
          <p:cNvPr id="5163" name="Text Box 43">
            <a:extLst>
              <a:ext uri="{FF2B5EF4-FFF2-40B4-BE49-F238E27FC236}">
                <a16:creationId xmlns:a16="http://schemas.microsoft.com/office/drawing/2014/main" id="{96431707-BEE5-4ABA-9E1F-23E0B0BC852B}"/>
              </a:ext>
            </a:extLst>
          </p:cNvPr>
          <p:cNvSpPr txBox="1">
            <a:spLocks noChangeArrowheads="1"/>
          </p:cNvSpPr>
          <p:nvPr/>
        </p:nvSpPr>
        <p:spPr bwMode="auto">
          <a:xfrm>
            <a:off x="1905000" y="563880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NMI</a:t>
            </a:r>
          </a:p>
        </p:txBody>
      </p:sp>
      <p:sp>
        <p:nvSpPr>
          <p:cNvPr id="2" name="Footer Placeholder 1">
            <a:extLst>
              <a:ext uri="{FF2B5EF4-FFF2-40B4-BE49-F238E27FC236}">
                <a16:creationId xmlns:a16="http://schemas.microsoft.com/office/drawing/2014/main" id="{D3B3D2E7-8DF9-4066-9B93-831B136DC196}"/>
              </a:ext>
            </a:extLst>
          </p:cNvPr>
          <p:cNvSpPr>
            <a:spLocks noGrp="1"/>
          </p:cNvSpPr>
          <p:nvPr>
            <p:ph type="ftr" sz="quarter" idx="10"/>
          </p:nvPr>
        </p:nvSpPr>
        <p:spPr/>
        <p:txBody>
          <a:bodyPr/>
          <a:lstStyle/>
          <a:p>
            <a:pPr>
              <a:defRPr/>
            </a:pPr>
            <a:r>
              <a:rPr lang="en-US" altLang="en-US"/>
              <a:t>CSC 35 Intro to Architecture, Dr. Ghansah</a:t>
            </a:r>
          </a:p>
        </p:txBody>
      </p:sp>
      <p:sp>
        <p:nvSpPr>
          <p:cNvPr id="3" name="Slide Number Placeholder 2">
            <a:extLst>
              <a:ext uri="{FF2B5EF4-FFF2-40B4-BE49-F238E27FC236}">
                <a16:creationId xmlns:a16="http://schemas.microsoft.com/office/drawing/2014/main" id="{C6EC9A0A-8337-4227-8FC5-3283309990DC}"/>
              </a:ext>
            </a:extLst>
          </p:cNvPr>
          <p:cNvSpPr>
            <a:spLocks noGrp="1"/>
          </p:cNvSpPr>
          <p:nvPr>
            <p:ph type="sldNum" sz="quarter" idx="11"/>
          </p:nvPr>
        </p:nvSpPr>
        <p:spPr/>
        <p:txBody>
          <a:bodyPr/>
          <a:lstStyle/>
          <a:p>
            <a:fld id="{6EE29993-BC4C-40D5-9F58-C8F2161F143C}" type="slidenum">
              <a:rPr lang="en-US" altLang="en-US" smtClean="0"/>
              <a:pPr/>
              <a:t>9</a:t>
            </a:fld>
            <a:endParaRPr lang="en-US" altLang="en-US"/>
          </a:p>
        </p:txBody>
      </p:sp>
    </p:spTree>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3715</TotalTime>
  <Words>2948</Words>
  <Application>Microsoft Office PowerPoint</Application>
  <PresentationFormat>On-screen Show (4:3)</PresentationFormat>
  <Paragraphs>519</Paragraphs>
  <Slides>48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48</vt:i4>
      </vt:variant>
    </vt:vector>
  </HeadingPairs>
  <TitlesOfParts>
    <vt:vector size="56" baseType="lpstr">
      <vt:lpstr>Arial</vt:lpstr>
      <vt:lpstr>Courier</vt:lpstr>
      <vt:lpstr>Courier New</vt:lpstr>
      <vt:lpstr>Times New Roman</vt:lpstr>
      <vt:lpstr>Wingdings</vt:lpstr>
      <vt:lpstr>Soaring</vt:lpstr>
      <vt:lpstr>VISIO</vt:lpstr>
      <vt:lpstr>Clip</vt:lpstr>
      <vt:lpstr>PowerPoint Presentation</vt:lpstr>
      <vt:lpstr>Interrupt Handling</vt:lpstr>
      <vt:lpstr>What is Interrupt?</vt:lpstr>
      <vt:lpstr>CPU Instruction Cycle with Interrupts</vt:lpstr>
      <vt:lpstr>INTERRUPT TYPES</vt:lpstr>
      <vt:lpstr>Some Types of Interrupts and Priorities (x86) </vt:lpstr>
      <vt:lpstr>Interrupt Vectors</vt:lpstr>
      <vt:lpstr>Interrupt Vector Table</vt:lpstr>
      <vt:lpstr>Hardware Requirements for Interrupts</vt:lpstr>
      <vt:lpstr>Interrupt Controller in x86 System</vt:lpstr>
      <vt:lpstr>Overview</vt:lpstr>
      <vt:lpstr>Interrupt Vector Table</vt:lpstr>
      <vt:lpstr>Hardware Interrupts</vt:lpstr>
      <vt:lpstr>Common IRQ Assignments</vt:lpstr>
      <vt:lpstr>Common IRQ Assignments</vt:lpstr>
      <vt:lpstr>Int 21H</vt:lpstr>
      <vt:lpstr>Interrupt</vt:lpstr>
      <vt:lpstr>Hardware interrupt</vt:lpstr>
      <vt:lpstr>Interrupts vs Procedure Calls</vt:lpstr>
      <vt:lpstr>Interrupt Control Instructions</vt:lpstr>
      <vt:lpstr>Writing a Custom Interrupt Handler</vt:lpstr>
      <vt:lpstr>Setting up the Interrupt Vector Table</vt:lpstr>
      <vt:lpstr>Saving Old ISR Info</vt:lpstr>
      <vt:lpstr>Putting Own ISR Addr in IVT</vt:lpstr>
      <vt:lpstr>Example Keyboard ISR</vt:lpstr>
      <vt:lpstr>Main Program</vt:lpstr>
      <vt:lpstr>Protected Mode Interrupts</vt:lpstr>
      <vt:lpstr>Interrupt Descriptor Table</vt:lpstr>
      <vt:lpstr>Interrupt Masking</vt:lpstr>
      <vt:lpstr>Protected Mode Interrupts</vt:lpstr>
      <vt:lpstr>PROTECTED MODE INTERRUPT DETAILS</vt:lpstr>
      <vt:lpstr>PowerPoint Presentation</vt:lpstr>
      <vt:lpstr>Get Interrupt Vector</vt:lpstr>
      <vt:lpstr>Set Interrupt Vector</vt:lpstr>
      <vt:lpstr>Keyboard Processing Steps</vt:lpstr>
      <vt:lpstr>Keyboard Processing Steps</vt:lpstr>
      <vt:lpstr>Terminate and Stay Resident Programs</vt:lpstr>
      <vt:lpstr>The No_Reset Program  (1 of 5)</vt:lpstr>
      <vt:lpstr>The No_Reset Program  (2 of 5)</vt:lpstr>
      <vt:lpstr>The No_Reset Program  (3 of 5)</vt:lpstr>
      <vt:lpstr>The No_Reset Program  (4 of 5)</vt:lpstr>
      <vt:lpstr>The No_Reset Program  (5 of 5)</vt:lpstr>
      <vt:lpstr>What's Next</vt:lpstr>
      <vt:lpstr>Hardware Control Using I/O Ports</vt:lpstr>
      <vt:lpstr>Input-Ouput Ports</vt:lpstr>
      <vt:lpstr>PC Sound Program</vt:lpstr>
      <vt:lpstr>Summary</vt:lpstr>
      <vt:lpstr>The End</vt:lpstr>
    </vt:vector>
  </TitlesOfParts>
  <Company>Prentice-Hall Publishing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dc:title>
  <dc:subject>Expert MS-DOS Programming</dc:subject>
  <dc:creator>Kip Irvine</dc:creator>
  <cp:lastModifiedBy>Ghansah, Isaac</cp:lastModifiedBy>
  <cp:revision>450</cp:revision>
  <cp:lastPrinted>1601-01-01T00:00:00Z</cp:lastPrinted>
  <dcterms:created xsi:type="dcterms:W3CDTF">2002-05-30T02:31:33Z</dcterms:created>
  <dcterms:modified xsi:type="dcterms:W3CDTF">2021-04-19T05:47:39Z</dcterms:modified>
</cp:coreProperties>
</file>