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24"/>
  </p:notesMasterIdLst>
  <p:sldIdLst>
    <p:sldId id="1638" r:id="rId4"/>
    <p:sldId id="1639" r:id="rId5"/>
    <p:sldId id="1640" r:id="rId6"/>
    <p:sldId id="1641" r:id="rId7"/>
    <p:sldId id="1721" r:id="rId8"/>
    <p:sldId id="1781" r:id="rId9"/>
    <p:sldId id="1795" r:id="rId10"/>
    <p:sldId id="1797" r:id="rId11"/>
    <p:sldId id="1812" r:id="rId12"/>
    <p:sldId id="1796" r:id="rId13"/>
    <p:sldId id="1798" r:id="rId14"/>
    <p:sldId id="1799" r:id="rId15"/>
    <p:sldId id="1806" r:id="rId16"/>
    <p:sldId id="1800" r:id="rId17"/>
    <p:sldId id="1811" r:id="rId18"/>
    <p:sldId id="1808" r:id="rId19"/>
    <p:sldId id="1810" r:id="rId20"/>
    <p:sldId id="1807" r:id="rId21"/>
    <p:sldId id="1794" r:id="rId22"/>
    <p:sldId id="1780" r:id="rId23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9473" autoAdjust="0"/>
  </p:normalViewPr>
  <p:slideViewPr>
    <p:cSldViewPr>
      <p:cViewPr varScale="1">
        <p:scale>
          <a:sx n="86" d="100"/>
          <a:sy n="86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EFC671-3BB1-4710-89B5-2A19B54FA1D4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622F7-3136-4679-8376-B50486DE9E3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95986C-6C35-42F9-AE1D-9918559037B5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8C21B4-DEBE-4FF5-A2EF-CC313B161AC5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6244D-2D3A-4776-8CCF-C557250B3354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EFC14-642B-460C-9F51-A8E6B35645A8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A0DF9F-A28F-41F0-ACD4-FF62F923A227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C8A7C-3108-42E3-81CB-E64398AB4869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4311-6C1A-4212-A472-C77CD2DEFB7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B7C3-3EE2-497D-A4AE-1C3E701669D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F6C9-28DB-4994-A5BA-DEC42BC77A1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D3DB-3D00-4CA3-8992-E62590882B99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88BF8-A2A9-4956-A2E7-0FAE457B7A61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585E-C41D-4F03-A407-F2BD4AF59DB3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09BD-7E12-4047-B295-7057B69DF076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C161-4D75-4647-9E51-A0B635B9EAFD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9300-0915-47B6-87DD-D8AED70F5B41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E8BE-8E4E-409D-A339-31FA6A7FAD44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21960-C6FB-4775-B21A-15C9E01ECC7E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7E6F6-7B1C-4803-9A0F-27DB519E253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0463-C4AC-4193-9F02-3EABCF808A1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8EC1-0B71-4564-8274-E94B88F97137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BB89-39F5-47FA-9807-FACC63F074D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293E-42F2-4CD8-9402-C1C8CEE09BBF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845CF-930F-46BD-8FBA-33254ECCFD68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EE75F-44F3-4D58-A788-B0ACB3AC4DC6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40B7F-0CA1-4D1C-BD28-32CAF78FBA31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64AA3-ECDF-4D3A-9A98-936B60641EA2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2068-076D-453E-B028-B8209430D732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02611-25AD-4D26-B24C-8C0714A1DB8E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B9AE-ED61-4238-B790-31D2484E09E7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7766-D85D-4C7B-9172-7BF997893AA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19697-6F48-4904-8A69-1B4FD9988A19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D44F5-C93E-430A-8529-3AB2868E9129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AC9F9-4841-437A-894C-B2AA4026AF65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1870-DDDD-4AB1-9C8B-DD282E333613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2799-B37C-4BAD-A82D-A15F937E0E92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92B83-1A2E-4F33-9DBF-A81F3551A49F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5A84-A4F6-4915-A86A-801BC5AD86F4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55792D-BD8C-4CE3-95F7-377791C34A7F}" type="datetime1">
              <a:rPr lang="en-US" smtClean="0"/>
              <a:t>3/3/2021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2656F2-1F98-476A-A93B-487E1CA095C9}" type="datetime1">
              <a:rPr lang="en-US" smtClean="0"/>
              <a:t>3/3/2021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2B2E0-707C-4895-8A1B-651F5A16F219}" type="datetime1">
              <a:rPr lang="en-US" smtClean="0"/>
              <a:t>3/3/2021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 #1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9BEFBF5-32D4-47CF-A742-2E180B1B3542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8A4B7F-7433-4240-B346-520341EF048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2:x86 Processor Architecture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dirty="0"/>
              <a:t>MMX, SMM, FPU</a:t>
            </a:r>
          </a:p>
          <a:p>
            <a:pPr eaLnBrk="1" hangingPunct="1"/>
            <a:r>
              <a:rPr lang="en-US" altLang="en-US" dirty="0"/>
              <a:t>Details of 64-bit processor</a:t>
            </a:r>
          </a:p>
        </p:txBody>
      </p:sp>
      <p:pic>
        <p:nvPicPr>
          <p:cNvPr id="13319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219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1015E1-E3A1-4A7E-8337-C27D92335786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3C0E9-D44C-49D3-9108-74DBBF00A936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 – ASM Fundamentals: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Integers, Characters, Operators and precedence</a:t>
            </a:r>
          </a:p>
          <a:p>
            <a:pPr eaLnBrk="1" hangingPunct="1"/>
            <a:r>
              <a:rPr lang="en-US" altLang="en-US" sz="2800" dirty="0"/>
              <a:t>Directives (.model, .stack, .data, .code,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), Labels, Identifiers</a:t>
            </a:r>
          </a:p>
          <a:p>
            <a:pPr eaLnBrk="1" hangingPunct="1"/>
            <a:r>
              <a:rPr lang="en-US" altLang="en-US" sz="2800" dirty="0"/>
              <a:t>Instruction mnemonics and usage. Mov, Add, Sub,  </a:t>
            </a:r>
            <a:r>
              <a:rPr lang="en-US" altLang="en-US" sz="2800" dirty="0" err="1"/>
              <a:t>Mul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Div</a:t>
            </a:r>
            <a:r>
              <a:rPr lang="en-US" altLang="en-US" sz="2800" dirty="0"/>
              <a:t>, neg, </a:t>
            </a:r>
            <a:r>
              <a:rPr lang="en-US" altLang="en-US" sz="2800" dirty="0" err="1"/>
              <a:t>inc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dec</a:t>
            </a:r>
            <a:r>
              <a:rPr lang="en-US" altLang="en-US" sz="2800" dirty="0"/>
              <a:t>, etc.</a:t>
            </a:r>
          </a:p>
          <a:p>
            <a:pPr eaLnBrk="1" hangingPunct="1"/>
            <a:r>
              <a:rPr lang="en-US" altLang="en-US" sz="2800" dirty="0"/>
              <a:t>Data definition (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. Value BYTE ‘A’,.. ), Assigning variables (char, signed and unsigned integers), creating memory for variables, </a:t>
            </a:r>
            <a:r>
              <a:rPr lang="en-US" altLang="en-US" sz="2800" dirty="0" err="1"/>
              <a:t>etc</a:t>
            </a:r>
            <a:endParaRPr lang="en-US" altLang="en-US" sz="2800" dirty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7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B002D01-8DD1-4EE7-9A7A-54C8801AAC79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2AF055-849A-43E6-8A30-2AF675333A2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3– ASM Fundamentals: 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TEXTEQU</a:t>
            </a:r>
          </a:p>
          <a:p>
            <a:pPr eaLnBrk="1" hangingPunct="1"/>
            <a:r>
              <a:rPr lang="en-US" altLang="en-US" dirty="0"/>
              <a:t>Packed BCD (TBYTE)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2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688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C8AC1-5712-4494-A361-527ECCB3F4A1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A4F7BE-3550-44F1-80F0-D84E9B46DE6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Chapter 4– Data Transfer, Addressing, Arithmetic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Instruction Operands</a:t>
            </a:r>
          </a:p>
          <a:p>
            <a:r>
              <a:rPr lang="en-US" altLang="en-US" dirty="0"/>
              <a:t>Direct, Immediate, Indirect, and Indexed Addressing Modes</a:t>
            </a:r>
          </a:p>
          <a:p>
            <a:r>
              <a:rPr lang="en-US" altLang="en-US" dirty="0"/>
              <a:t>How to convert arithmetic expressions to Assembly and vice versa</a:t>
            </a:r>
          </a:p>
          <a:p>
            <a:r>
              <a:rPr lang="en-US" altLang="en-US" dirty="0"/>
              <a:t>OFFSET, PTR, operators</a:t>
            </a:r>
          </a:p>
          <a:p>
            <a:r>
              <a:rPr lang="en-US" altLang="en-US" dirty="0"/>
              <a:t>JMP and LOOP instructions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109355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516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4– Data Transfer, Addressing Modes, Arithmetic : 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Don't Worry About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LAHF, SAHF, TYPE, LENGTHOF, TYPEDEF operators/instructions</a:t>
            </a:r>
          </a:p>
          <a:p>
            <a:endParaRPr lang="en-US" alt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DE26679F-F2D7-4CB2-9401-12CF7A8BD4E0}" type="datetime1">
              <a:rPr lang="en-US" altLang="en-US" sz="900" u="none" smtClean="0">
                <a:solidFill>
                  <a:schemeClr val="tx1"/>
                </a:solidFill>
              </a:rPr>
              <a:t>3/3/2021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949C2A2-19FD-4881-B00D-936EF500F4BF}" type="slidenum">
              <a:rPr lang="en-US" altLang="en-US" sz="900" u="none" smtClean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14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pic>
        <p:nvPicPr>
          <p:cNvPr id="17415" name="Picture 4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HLL vs ASM; </a:t>
            </a:r>
            <a:r>
              <a:rPr lang="en-US" dirty="0" err="1"/>
              <a:t>Input/Output</a:t>
            </a:r>
            <a:br>
              <a:rPr 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How to convert simple High Level Language (HLL) statements to Assembly (ASM) and vice versa.</a:t>
            </a:r>
          </a:p>
          <a:p>
            <a:r>
              <a:rPr lang="en-US" sz="2800" dirty="0"/>
              <a:t>Standard Input, Output using Irvine Library Functions/Procedures. Specifically, </a:t>
            </a:r>
            <a:r>
              <a:rPr lang="en-US" sz="2800" dirty="0" err="1"/>
              <a:t>WriteString</a:t>
            </a:r>
            <a:r>
              <a:rPr lang="en-US" sz="2800" dirty="0"/>
              <a:t>, </a:t>
            </a:r>
            <a:r>
              <a:rPr lang="en-US" sz="2800" dirty="0" err="1"/>
              <a:t>WriteChar</a:t>
            </a:r>
            <a:r>
              <a:rPr lang="en-US" sz="2800" dirty="0"/>
              <a:t>, and </a:t>
            </a:r>
            <a:r>
              <a:rPr lang="en-US" sz="2800" dirty="0" err="1"/>
              <a:t>ReadChar</a:t>
            </a:r>
            <a:r>
              <a:rPr lang="en-US" sz="2800" dirty="0"/>
              <a:t> function/procedure calls as used in lab assignments.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7141CC-A4C7-4841-AA7C-7F53A4174E0B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41917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Chapter 5– Procedures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Stack Operations</a:t>
            </a:r>
          </a:p>
          <a:p>
            <a:pPr lvl="1"/>
            <a:r>
              <a:rPr lang="en-US" altLang="en-US" dirty="0"/>
              <a:t>PUSH, POP instructions</a:t>
            </a:r>
          </a:p>
          <a:p>
            <a:pPr lvl="1"/>
            <a:r>
              <a:rPr lang="en-US" altLang="en-US" dirty="0"/>
              <a:t>Reversing strings</a:t>
            </a:r>
          </a:p>
          <a:p>
            <a:r>
              <a:rPr lang="en-US" altLang="en-US" dirty="0"/>
              <a:t>Procedure Calls</a:t>
            </a:r>
          </a:p>
          <a:p>
            <a:pPr lvl="1"/>
            <a:r>
              <a:rPr lang="en-US" altLang="en-US" dirty="0"/>
              <a:t>PROC Directive</a:t>
            </a:r>
          </a:p>
          <a:p>
            <a:pPr lvl="1"/>
            <a:r>
              <a:rPr lang="en-US" altLang="en-US" dirty="0"/>
              <a:t>CALL, RET instructions</a:t>
            </a:r>
          </a:p>
          <a:p>
            <a:pPr lvl="1"/>
            <a:r>
              <a:rPr lang="en-US" altLang="en-US" dirty="0"/>
              <a:t>Parameter passing</a:t>
            </a:r>
          </a:p>
          <a:p>
            <a:endParaRPr lang="en-US" alt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D96BD88-F187-42B5-BDEC-3C9F1F77B5A4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291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7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AFB67E-93FD-4B7A-9D5F-F4DD427E6BD4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8F1A3D-5895-4632-A874-52757DCC57F8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Chapter 5– Procedures</a:t>
            </a:r>
            <a:r>
              <a:rPr lang="en-US" altLang="en-US" dirty="0"/>
              <a:t>:</a:t>
            </a:r>
            <a:br>
              <a:rPr lang="en-US" altLang="en-US" dirty="0"/>
            </a:b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9686652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Chapter 6– Conditional Processing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CMP, AND, OR, XOR, NOT, TEST Instructions</a:t>
            </a:r>
          </a:p>
          <a:p>
            <a:r>
              <a:rPr lang="en-US" altLang="en-US" sz="2800" dirty="0"/>
              <a:t>Conditional Jump</a:t>
            </a:r>
          </a:p>
          <a:p>
            <a:pPr lvl="1"/>
            <a:r>
              <a:rPr lang="en-US" altLang="en-US" sz="2400" dirty="0"/>
              <a:t>Focus on Mostly unsigned Conditional Jumps</a:t>
            </a:r>
          </a:p>
          <a:p>
            <a:pPr lvl="1"/>
            <a:r>
              <a:rPr lang="en-US" altLang="en-US" dirty="0"/>
              <a:t>JZ, JNZ, JE, JNE, JA, JB, etc.  </a:t>
            </a:r>
            <a:endParaRPr lang="en-US" altLang="en-US" sz="2400" dirty="0"/>
          </a:p>
          <a:p>
            <a:r>
              <a:rPr lang="en-US" altLang="en-US" dirty="0"/>
              <a:t>Control Structures: If statements, While, and For Loops and their conversion to Assembly and vice versa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DDE234F-CA14-40F1-8ECD-E85D08601828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68A52E-B4E4-4561-A390-42CD4172DCF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/>
          </a:p>
        </p:txBody>
      </p:sp>
      <p:pic>
        <p:nvPicPr>
          <p:cNvPr id="13319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942306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 through homework problems. </a:t>
            </a:r>
          </a:p>
          <a:p>
            <a:r>
              <a:rPr lang="en-US" sz="2800" dirty="0"/>
              <a:t>Go through lecture notes (slides on Canvas according to what was covered in class plus  clarifying comments from class).</a:t>
            </a:r>
          </a:p>
          <a:p>
            <a:r>
              <a:rPr lang="en-US" sz="2800" dirty="0"/>
              <a:t>Go through study questions assigned, if any</a:t>
            </a:r>
          </a:p>
          <a:p>
            <a:r>
              <a:rPr lang="en-US" sz="2800" dirty="0"/>
              <a:t>Go through some of the section review questions – answers are in your textbook.</a:t>
            </a:r>
          </a:p>
          <a:p>
            <a:r>
              <a:rPr lang="en-US" sz="2800" dirty="0"/>
              <a:t>Prepare for the exam as if it is a closed book and closed notes exam even though you are allowed to use class notes and the textbook.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FB29B-8127-4E04-AA91-70C093C31933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1611-976C-41C8-8FF0-182959E73700}" type="datetime1">
              <a:rPr lang="en-US" sz="900" u="none" smtClean="0">
                <a:solidFill>
                  <a:schemeClr val="tx1"/>
                </a:solidFill>
              </a:rPr>
              <a:t>3/3/2021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/>
              <a:t>Date: Wednesday, March 17</a:t>
            </a:r>
            <a:r>
              <a:rPr lang="en-US" baseline="30000" dirty="0"/>
              <a:t>th</a:t>
            </a:r>
            <a:r>
              <a:rPr lang="en-US" dirty="0"/>
              <a:t> for Sec4 and Thursday March 18th for Sec8</a:t>
            </a:r>
          </a:p>
          <a:p>
            <a:pPr eaLnBrk="1" hangingPunct="1"/>
            <a:r>
              <a:rPr lang="en-US" dirty="0"/>
              <a:t>Mandatory 10 minute ONLINE test for preparation on Mar 15&amp;16. This will not count towards your grade.</a:t>
            </a:r>
          </a:p>
          <a:p>
            <a:pPr eaLnBrk="1" hangingPunct="1"/>
            <a:r>
              <a:rPr lang="en-US" dirty="0"/>
              <a:t>Time: Class lecture time </a:t>
            </a:r>
          </a:p>
          <a:p>
            <a:pPr eaLnBrk="1" hangingPunct="1"/>
            <a:r>
              <a:rPr lang="en-US" dirty="0"/>
              <a:t>Place: On Canvas via Zoom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B106FF-9628-4837-B1B4-B3C1A219789D}" type="datetime1">
              <a:rPr lang="en-US" sz="900" u="none" smtClean="0">
                <a:solidFill>
                  <a:schemeClr val="tx1"/>
                </a:solidFill>
              </a:rPr>
              <a:t>3/3/2021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20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Good Luck on the Exam!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66C56E-1A14-4B21-86E4-8B81334A84C4}" type="datetime1">
              <a:rPr lang="en-US" sz="900" u="none" smtClean="0">
                <a:solidFill>
                  <a:schemeClr val="tx1"/>
                </a:solidFill>
              </a:rPr>
              <a:t>3/3/2021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50min long</a:t>
            </a:r>
          </a:p>
          <a:p>
            <a:pPr eaLnBrk="1" hangingPunct="1"/>
            <a:r>
              <a:rPr lang="en-US" sz="4400" dirty="0"/>
              <a:t>Open book/notes</a:t>
            </a:r>
          </a:p>
          <a:p>
            <a:pPr eaLnBrk="1" hangingPunct="1"/>
            <a:r>
              <a:rPr lang="en-US" sz="4400" dirty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E84663-69A5-496D-AFFE-D644C6107182}" type="datetime1">
              <a:rPr lang="en-US" sz="900" u="none" smtClean="0">
                <a:solidFill>
                  <a:schemeClr val="tx1"/>
                </a:solidFill>
              </a:rPr>
              <a:t>3/3/2021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You Need To Bring to Exam 1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sz="2800" dirty="0"/>
              <a:t>Computers with Internet Access to Canvas and Zoom </a:t>
            </a:r>
          </a:p>
          <a:p>
            <a:pPr lvl="1" eaLnBrk="1" hangingPunct="1"/>
            <a:r>
              <a:rPr lang="en-US" sz="2400" dirty="0"/>
              <a:t>Details in a separate document on Canvas</a:t>
            </a:r>
            <a:r>
              <a:rPr lang="en-US" dirty="0"/>
              <a:t>.</a:t>
            </a:r>
          </a:p>
          <a:p>
            <a:pPr eaLnBrk="1" hangingPunct="1"/>
            <a:r>
              <a:rPr lang="en-US" sz="2800" dirty="0"/>
              <a:t>Have </a:t>
            </a:r>
            <a:r>
              <a:rPr lang="en-US" sz="2800" dirty="0" err="1"/>
              <a:t>Respondus</a:t>
            </a:r>
            <a:r>
              <a:rPr lang="en-US" sz="2800" dirty="0"/>
              <a:t> software Installed on the computer you will use for the Exam on Canvas</a:t>
            </a:r>
            <a:endParaRPr lang="en-US" sz="2800" u="sng" dirty="0"/>
          </a:p>
          <a:p>
            <a:pPr lvl="1" eaLnBrk="1" hangingPunct="1"/>
            <a:r>
              <a:rPr lang="en-US" sz="2400" dirty="0"/>
              <a:t>Details in a separate document on Canvas</a:t>
            </a:r>
          </a:p>
          <a:p>
            <a:pPr eaLnBrk="1" hangingPunct="1"/>
            <a:endParaRPr lang="en-US" u="sng" dirty="0"/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47F03A-6907-4D24-984A-CAA2AF86639B}" type="datetime1">
              <a:rPr lang="en-US" sz="900" u="none" smtClean="0">
                <a:solidFill>
                  <a:schemeClr val="tx1"/>
                </a:solidFill>
              </a:rPr>
              <a:t>3/3/2021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>
                <a:solidFill>
                  <a:schemeClr val="tx1"/>
                </a:solidFill>
              </a:rPr>
              <a:t>Sacramento State - Ghansah - CSc 35 - Spring 2021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You Need for the Exam - Reference Sheet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dirty="0"/>
              <a:t>Class Notes</a:t>
            </a:r>
          </a:p>
          <a:p>
            <a:pPr eaLnBrk="1" hangingPunct="1"/>
            <a:r>
              <a:rPr lang="en-US" dirty="0"/>
              <a:t>Textbook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Exam1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Exam1 Study Guide. Some of the topics in this guide might not be covered prior to the exam. I will let you know which topics to skip in class. </a:t>
            </a:r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792D84-6F92-4D89-9FB5-1EB6995901D6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579879-7285-4B7B-8BAB-8D133A32881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 Basic Concepts: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Relationship between Assembly Language, High Level Language, OS, and Hardware</a:t>
            </a:r>
          </a:p>
          <a:p>
            <a:r>
              <a:rPr lang="en-US" altLang="en-US" dirty="0"/>
              <a:t>Number Systems (binary, hex, decimal)</a:t>
            </a:r>
          </a:p>
          <a:p>
            <a:r>
              <a:rPr lang="en-US" altLang="en-US" dirty="0"/>
              <a:t>Number conversion</a:t>
            </a:r>
          </a:p>
          <a:p>
            <a:r>
              <a:rPr lang="en-US" altLang="en-US" dirty="0"/>
              <a:t>2’s complement Negative Numbers including max and min values given size of integer in bits</a:t>
            </a:r>
          </a:p>
          <a:p>
            <a:r>
              <a:rPr lang="en-US" altLang="en-US" dirty="0"/>
              <a:t>Character storage (ASCII,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Boolean expressions and Truth Tables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29100"/>
            <a:ext cx="21717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854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9461FA-CB0E-449E-A48B-F715BAB8C4D5}" type="datetime1">
              <a:rPr lang="en-US" altLang="en-US" sz="900" smtClean="0"/>
              <a:t>3/3/2021</a:t>
            </a:fld>
            <a:endParaRPr lang="en-US" altLang="en-US" sz="9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Sacramento State - Ghansah - CSc 35 - Spring 2021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7C7676-7CF9-40B3-B3EC-D7EB6065643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2– x86 Processor Architecture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Computer Organization (Memory, CPU, Input/Output, interconnection)</a:t>
            </a:r>
          </a:p>
          <a:p>
            <a:r>
              <a:rPr lang="en-US" altLang="en-US" sz="2800" dirty="0"/>
              <a:t>CPU organization and Instruction Cycle</a:t>
            </a:r>
          </a:p>
          <a:p>
            <a:r>
              <a:rPr lang="en-US" altLang="en-US" sz="2800" dirty="0"/>
              <a:t>x86 Processor Main Registers (A, B, C, D, SI, DI, SP, BP, IP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 </a:t>
            </a:r>
          </a:p>
          <a:p>
            <a:r>
              <a:rPr lang="en-US" altLang="en-US" sz="2800" dirty="0"/>
              <a:t>Main flags in EFLAGS register</a:t>
            </a:r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88" y="2171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06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2– </a:t>
            </a:r>
            <a:r>
              <a:rPr lang="en-US" altLang="en-US" sz="3600" dirty="0"/>
              <a:t>x86 Processor Architecture 2</a:t>
            </a:r>
            <a:br>
              <a:rPr lang="en-US" altLang="en-US" dirty="0"/>
            </a:br>
            <a:r>
              <a:rPr lang="en-US" altLang="en-US" dirty="0">
                <a:solidFill>
                  <a:schemeClr val="bg1"/>
                </a:solidFill>
              </a:rPr>
              <a:t>Important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Relationship between I/O, Device Drivers, OS, BI</a:t>
            </a:r>
            <a:r>
              <a:rPr lang="en-US" altLang="en-US" i="1" dirty="0"/>
              <a:t>OS: according to the level discussed in class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1DE57-7EB8-4F2E-960E-A199B8513086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Sacramento State - Ghansah - CSc 35 - 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09" y="4570413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8906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On-screen Show (4:3)</PresentationFormat>
  <Paragraphs>148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Comic Sans MS</vt:lpstr>
      <vt:lpstr>Courier New</vt:lpstr>
      <vt:lpstr>Wingdings</vt:lpstr>
      <vt:lpstr>Default Design</vt:lpstr>
      <vt:lpstr>Code</vt:lpstr>
      <vt:lpstr>Code - Full</vt:lpstr>
      <vt:lpstr>Exam #1 Overview</vt:lpstr>
      <vt:lpstr>Exam Date and Time</vt:lpstr>
      <vt:lpstr>Exam Specifications</vt:lpstr>
      <vt:lpstr>What You Need To Bring to Exam 1</vt:lpstr>
      <vt:lpstr>What You Need for the Exam - Reference Sheet</vt:lpstr>
      <vt:lpstr>Exam1 Review</vt:lpstr>
      <vt:lpstr>Chapter 1 Basic Concepts: Important to Know</vt:lpstr>
      <vt:lpstr>Chapter 2– x86 Processor Architecture Important to Know</vt:lpstr>
      <vt:lpstr>Chapter 2– x86 Processor Architecture 2 Important to Know</vt:lpstr>
      <vt:lpstr>Chapter 2:x86 Processor Architecture Don't Worry About</vt:lpstr>
      <vt:lpstr>Chapter 3 – ASM Fundamentals: Important to Know</vt:lpstr>
      <vt:lpstr>Chapter 3– ASM Fundamentals:  Don't Worry About</vt:lpstr>
      <vt:lpstr>Chapter 4– Data Transfer, Addressing, Arithmetic: Important to Know</vt:lpstr>
      <vt:lpstr>Chapter 4– Data Transfer, Addressing Modes, Arithmetic :  Don't Worry About</vt:lpstr>
      <vt:lpstr>HLL vs ASM; Input/Output Important to Know</vt:lpstr>
      <vt:lpstr>Chapter 5– Procedures: Important to Know</vt:lpstr>
      <vt:lpstr>Chapter 5– Procedures: </vt:lpstr>
      <vt:lpstr>Chapter 6– Conditional Processing: Important to Know</vt:lpstr>
      <vt:lpstr>How To Study for the Exam</vt:lpstr>
      <vt:lpstr>Good Luck on the Exam!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2021-03-03T23:14:15Z</dcterms:modified>
</cp:coreProperties>
</file>