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2"/>
  </p:notesMasterIdLst>
  <p:handoutMasterIdLst>
    <p:handoutMasterId r:id="rId63"/>
  </p:handoutMasterIdLst>
  <p:sldIdLst>
    <p:sldId id="256" r:id="rId2"/>
    <p:sldId id="261" r:id="rId3"/>
    <p:sldId id="270" r:id="rId4"/>
    <p:sldId id="317" r:id="rId5"/>
    <p:sldId id="318" r:id="rId6"/>
    <p:sldId id="300" r:id="rId7"/>
    <p:sldId id="301" r:id="rId8"/>
    <p:sldId id="337" r:id="rId9"/>
    <p:sldId id="302" r:id="rId10"/>
    <p:sldId id="283" r:id="rId11"/>
    <p:sldId id="262" r:id="rId12"/>
    <p:sldId id="286" r:id="rId13"/>
    <p:sldId id="346" r:id="rId14"/>
    <p:sldId id="322" r:id="rId15"/>
    <p:sldId id="263" r:id="rId16"/>
    <p:sldId id="264" r:id="rId17"/>
    <p:sldId id="281" r:id="rId18"/>
    <p:sldId id="274" r:id="rId19"/>
    <p:sldId id="309" r:id="rId20"/>
    <p:sldId id="329" r:id="rId21"/>
    <p:sldId id="275" r:id="rId22"/>
    <p:sldId id="310" r:id="rId23"/>
    <p:sldId id="336" r:id="rId24"/>
    <p:sldId id="291" r:id="rId25"/>
    <p:sldId id="276" r:id="rId26"/>
    <p:sldId id="338" r:id="rId27"/>
    <p:sldId id="272" r:id="rId28"/>
    <p:sldId id="347" r:id="rId29"/>
    <p:sldId id="348" r:id="rId30"/>
    <p:sldId id="349" r:id="rId31"/>
    <p:sldId id="277" r:id="rId32"/>
    <p:sldId id="311" r:id="rId33"/>
    <p:sldId id="330" r:id="rId34"/>
    <p:sldId id="335" r:id="rId35"/>
    <p:sldId id="314" r:id="rId36"/>
    <p:sldId id="282" r:id="rId37"/>
    <p:sldId id="267" r:id="rId38"/>
    <p:sldId id="316" r:id="rId39"/>
    <p:sldId id="268" r:id="rId40"/>
    <p:sldId id="269" r:id="rId41"/>
    <p:sldId id="323" r:id="rId42"/>
    <p:sldId id="285" r:id="rId43"/>
    <p:sldId id="319" r:id="rId44"/>
    <p:sldId id="334" r:id="rId45"/>
    <p:sldId id="331" r:id="rId46"/>
    <p:sldId id="332" r:id="rId47"/>
    <p:sldId id="324" r:id="rId48"/>
    <p:sldId id="339" r:id="rId49"/>
    <p:sldId id="340" r:id="rId50"/>
    <p:sldId id="341" r:id="rId51"/>
    <p:sldId id="342" r:id="rId52"/>
    <p:sldId id="265" r:id="rId53"/>
    <p:sldId id="344" r:id="rId54"/>
    <p:sldId id="345" r:id="rId55"/>
    <p:sldId id="325" r:id="rId56"/>
    <p:sldId id="279" r:id="rId57"/>
    <p:sldId id="312" r:id="rId58"/>
    <p:sldId id="313" r:id="rId59"/>
    <p:sldId id="326" r:id="rId60"/>
    <p:sldId id="260" r:id="rId61"/>
  </p:sldIdLst>
  <p:sldSz cx="9144000" cy="6858000" type="screen4x3"/>
  <p:notesSz cx="7315200" cy="9601200"/>
  <p:defaultTextStyle>
    <a:defPPr>
      <a:defRPr lang="en-US"/>
    </a:defPPr>
    <a:lvl1pPr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929"/>
  </p:normalViewPr>
  <p:slideViewPr>
    <p:cSldViewPr>
      <p:cViewPr varScale="1">
        <p:scale>
          <a:sx n="82" d="100"/>
          <a:sy n="82"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B6C9B68-DEF8-4ED5-9E03-8D660196D89E}"/>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E55D0FCF-4D50-42F9-A223-8CF1E100B405}"/>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48ACD2DE-EA51-4E00-8C23-8B57BB8CE74D}"/>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AF1A5FA5-E62D-4FB4-AEF5-B7CDB6C6F1E7}"/>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anose="02020603050405020304" pitchFamily="18" charset="0"/>
              </a:defRPr>
            </a:lvl1pPr>
          </a:lstStyle>
          <a:p>
            <a:pPr>
              <a:defRPr/>
            </a:pPr>
            <a:fld id="{AE741196-54D1-4B0F-81A8-4F14B5E040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8F92C3-1141-46E4-A11B-7C6E67C2E712}"/>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C93C1620-EAC3-481A-AD8A-3EDA85B608BF}"/>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ltLang="en-US"/>
          </a:p>
        </p:txBody>
      </p:sp>
      <p:sp>
        <p:nvSpPr>
          <p:cNvPr id="3076" name="Rectangle 4">
            <a:extLst>
              <a:ext uri="{FF2B5EF4-FFF2-40B4-BE49-F238E27FC236}">
                <a16:creationId xmlns:a16="http://schemas.microsoft.com/office/drawing/2014/main" id="{4A5AD255-D0BD-4ABC-83A8-6EAA1C359FC5}"/>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5381BEF0-A01A-4BED-8D39-92FD7777DD12}"/>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EC3FA8DA-D581-4DA3-84E3-86BC29375D2F}"/>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00BE19E4-BAEC-4EE7-AFDB-1F6B3475D832}"/>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E6138442-DB21-4E96-8BDA-4D1F1E1553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155E4A1-5007-4328-BD3D-04A834370F10}"/>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00B03D3D-A2D8-4547-8645-CAE25CF81055}"/>
              </a:ext>
            </a:extLst>
          </p:cNvPr>
          <p:cNvSpPr>
            <a:spLocks noGrp="1" noChangeArrowheads="1"/>
          </p:cNvSpPr>
          <p:nvPr>
            <p:ph type="body" idx="1"/>
          </p:nvPr>
        </p:nvSpPr>
        <p:spPr>
          <a:noFill/>
        </p:spPr>
        <p:txBody>
          <a:bodyPr/>
          <a:lstStyle/>
          <a:p>
            <a:endParaRPr lang="en-US" altLang="en-US"/>
          </a:p>
        </p:txBody>
      </p:sp>
      <p:sp>
        <p:nvSpPr>
          <p:cNvPr id="7172" name="Slide Number Placeholder 3">
            <a:extLst>
              <a:ext uri="{FF2B5EF4-FFF2-40B4-BE49-F238E27FC236}">
                <a16:creationId xmlns:a16="http://schemas.microsoft.com/office/drawing/2014/main" id="{B5D9574E-F6EA-409C-8ABE-294C4F7C1BA0}"/>
              </a:ext>
            </a:extLst>
          </p:cNvPr>
          <p:cNvSpPr>
            <a:spLocks noGrp="1"/>
          </p:cNvSpPr>
          <p:nvPr>
            <p:ph type="sldNum" sz="quarter" idx="5"/>
          </p:nvPr>
        </p:nvSpPr>
        <p:spPr>
          <a:noFill/>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FB17540-AF3D-42ED-BBDC-B5E3C8B4D9AC}" type="slidenum">
              <a:rPr kumimoji="0" lang="en-US" altLang="en-US" sz="1300" smtClean="0">
                <a:latin typeface="Arial" panose="020B0604020202020204" pitchFamily="34" charset="0"/>
              </a:rPr>
              <a:pPr>
                <a:spcBef>
                  <a:spcPct val="0"/>
                </a:spcBef>
              </a:pPr>
              <a:t>2</a:t>
            </a:fld>
            <a:endParaRPr kumimoji="0" lang="en-US" altLang="en-US"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5CEF4C8A-52BB-4FD7-BE06-6F5F0ECD8730}"/>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31592A6-2C19-4EFE-8BC9-47BED23F61B4}"/>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latin typeface="Arial" charset="0"/>
              </a:endParaRPr>
            </a:p>
          </p:txBody>
        </p:sp>
        <p:sp>
          <p:nvSpPr>
            <p:cNvPr id="6" name="Arc 4">
              <a:extLst>
                <a:ext uri="{FF2B5EF4-FFF2-40B4-BE49-F238E27FC236}">
                  <a16:creationId xmlns:a16="http://schemas.microsoft.com/office/drawing/2014/main" id="{C31FB66A-2D48-42E4-BE0D-55697E7D6E8D}"/>
                </a:ext>
              </a:extLst>
            </p:cNvPr>
            <p:cNvSpPr>
              <a:spLocks/>
            </p:cNvSpPr>
            <p:nvPr/>
          </p:nvSpPr>
          <p:spPr bwMode="auto">
            <a:xfrm>
              <a:off x="-652" y="978"/>
              <a:ext cx="4237" cy="3342"/>
            </a:xfrm>
            <a:custGeom>
              <a:avLst/>
              <a:gdLst>
                <a:gd name="T0" fmla="*/ 1 w 21600"/>
                <a:gd name="T1" fmla="*/ 0 h 21231"/>
                <a:gd name="T2" fmla="*/ 6 w 21600"/>
                <a:gd name="T3" fmla="*/ 2 h 21231"/>
                <a:gd name="T4" fmla="*/ 0 w 21600"/>
                <a:gd name="T5" fmla="*/ 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9870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1554BDD-D22C-4219-952A-1392CE7B58C2}"/>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21D93774-FE84-4384-9058-FB9D431B148C}"/>
              </a:ext>
            </a:extLst>
          </p:cNvPr>
          <p:cNvSpPr>
            <a:spLocks noGrp="1" noChangeArrowheads="1"/>
          </p:cNvSpPr>
          <p:nvPr>
            <p:ph type="sldNum" sz="quarter" idx="11"/>
          </p:nvPr>
        </p:nvSpPr>
        <p:spPr>
          <a:ln/>
        </p:spPr>
        <p:txBody>
          <a:bodyPr/>
          <a:lstStyle>
            <a:lvl1pPr>
              <a:defRPr/>
            </a:lvl1pPr>
          </a:lstStyle>
          <a:p>
            <a:pPr>
              <a:defRPr/>
            </a:pPr>
            <a:fld id="{B7F44761-6125-4509-B2D0-30D5B5CCC249}" type="slidenum">
              <a:rPr lang="en-US" altLang="en-US"/>
              <a:pPr>
                <a:defRPr/>
              </a:pPr>
              <a:t>‹#›</a:t>
            </a:fld>
            <a:endParaRPr lang="en-US" altLang="en-US"/>
          </a:p>
        </p:txBody>
      </p:sp>
    </p:spTree>
    <p:extLst>
      <p:ext uri="{BB962C8B-B14F-4D97-AF65-F5344CB8AC3E}">
        <p14:creationId xmlns:p14="http://schemas.microsoft.com/office/powerpoint/2010/main" val="327721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7586570-FA20-44D6-9AAA-0567D65D8E66}"/>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B4080C36-5A13-4F92-BE01-D2CD496C52FF}"/>
              </a:ext>
            </a:extLst>
          </p:cNvPr>
          <p:cNvSpPr>
            <a:spLocks noGrp="1" noChangeArrowheads="1"/>
          </p:cNvSpPr>
          <p:nvPr>
            <p:ph type="sldNum" sz="quarter" idx="11"/>
          </p:nvPr>
        </p:nvSpPr>
        <p:spPr>
          <a:ln/>
        </p:spPr>
        <p:txBody>
          <a:bodyPr/>
          <a:lstStyle>
            <a:lvl1pPr>
              <a:defRPr/>
            </a:lvl1pPr>
          </a:lstStyle>
          <a:p>
            <a:pPr>
              <a:defRPr/>
            </a:pPr>
            <a:fld id="{86486176-6138-4A4D-B76D-4222679E68F0}" type="slidenum">
              <a:rPr lang="en-US" altLang="en-US"/>
              <a:pPr>
                <a:defRPr/>
              </a:pPr>
              <a:t>‹#›</a:t>
            </a:fld>
            <a:endParaRPr lang="en-US" altLang="en-US"/>
          </a:p>
        </p:txBody>
      </p:sp>
    </p:spTree>
    <p:extLst>
      <p:ext uri="{BB962C8B-B14F-4D97-AF65-F5344CB8AC3E}">
        <p14:creationId xmlns:p14="http://schemas.microsoft.com/office/powerpoint/2010/main" val="71843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440829A-8B29-4972-B4A7-34E16B2F53A8}"/>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9302BF21-3DF9-4D2E-9D31-7F6314B37002}"/>
              </a:ext>
            </a:extLst>
          </p:cNvPr>
          <p:cNvSpPr>
            <a:spLocks noGrp="1" noChangeArrowheads="1"/>
          </p:cNvSpPr>
          <p:nvPr>
            <p:ph type="sldNum" sz="quarter" idx="11"/>
          </p:nvPr>
        </p:nvSpPr>
        <p:spPr>
          <a:ln/>
        </p:spPr>
        <p:txBody>
          <a:bodyPr/>
          <a:lstStyle>
            <a:lvl1pPr>
              <a:defRPr/>
            </a:lvl1pPr>
          </a:lstStyle>
          <a:p>
            <a:pPr>
              <a:defRPr/>
            </a:pPr>
            <a:fld id="{BE9B6A89-77C6-4C11-80E5-4965AEE54D87}" type="slidenum">
              <a:rPr lang="en-US" altLang="en-US"/>
              <a:pPr>
                <a:defRPr/>
              </a:pPr>
              <a:t>‹#›</a:t>
            </a:fld>
            <a:endParaRPr lang="en-US" altLang="en-US"/>
          </a:p>
        </p:txBody>
      </p:sp>
    </p:spTree>
    <p:extLst>
      <p:ext uri="{BB962C8B-B14F-4D97-AF65-F5344CB8AC3E}">
        <p14:creationId xmlns:p14="http://schemas.microsoft.com/office/powerpoint/2010/main" val="298980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447CDE45-63BC-4E85-B34C-1BF959B2E556}"/>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EE2B9B08-9BE4-421C-88F7-98303E188E5F}"/>
              </a:ext>
            </a:extLst>
          </p:cNvPr>
          <p:cNvSpPr>
            <a:spLocks noGrp="1" noChangeArrowheads="1"/>
          </p:cNvSpPr>
          <p:nvPr>
            <p:ph type="sldNum" sz="quarter" idx="11"/>
          </p:nvPr>
        </p:nvSpPr>
        <p:spPr>
          <a:ln/>
        </p:spPr>
        <p:txBody>
          <a:bodyPr/>
          <a:lstStyle>
            <a:lvl1pPr>
              <a:defRPr/>
            </a:lvl1pPr>
          </a:lstStyle>
          <a:p>
            <a:pPr>
              <a:defRPr/>
            </a:pPr>
            <a:fld id="{2895D3D7-14E1-46BD-A28E-22A1E28185BF}" type="slidenum">
              <a:rPr lang="en-US" altLang="en-US"/>
              <a:pPr>
                <a:defRPr/>
              </a:pPr>
              <a:t>‹#›</a:t>
            </a:fld>
            <a:endParaRPr lang="en-US" altLang="en-US"/>
          </a:p>
        </p:txBody>
      </p:sp>
    </p:spTree>
    <p:extLst>
      <p:ext uri="{BB962C8B-B14F-4D97-AF65-F5344CB8AC3E}">
        <p14:creationId xmlns:p14="http://schemas.microsoft.com/office/powerpoint/2010/main" val="278466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BDF66FBF-45CE-46D2-8BDC-A1D2EFD70BD3}"/>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A7F44967-4CAD-496E-B26D-231F171219FB}"/>
              </a:ext>
            </a:extLst>
          </p:cNvPr>
          <p:cNvSpPr>
            <a:spLocks noGrp="1" noChangeArrowheads="1"/>
          </p:cNvSpPr>
          <p:nvPr>
            <p:ph type="sldNum" sz="quarter" idx="11"/>
          </p:nvPr>
        </p:nvSpPr>
        <p:spPr>
          <a:ln/>
        </p:spPr>
        <p:txBody>
          <a:bodyPr/>
          <a:lstStyle>
            <a:lvl1pPr>
              <a:defRPr/>
            </a:lvl1pPr>
          </a:lstStyle>
          <a:p>
            <a:pPr>
              <a:defRPr/>
            </a:pPr>
            <a:fld id="{A087E868-045A-4E05-AD50-52A96E64904B}" type="slidenum">
              <a:rPr lang="en-US" altLang="en-US"/>
              <a:pPr>
                <a:defRPr/>
              </a:pPr>
              <a:t>‹#›</a:t>
            </a:fld>
            <a:endParaRPr lang="en-US" altLang="en-US"/>
          </a:p>
        </p:txBody>
      </p:sp>
    </p:spTree>
    <p:extLst>
      <p:ext uri="{BB962C8B-B14F-4D97-AF65-F5344CB8AC3E}">
        <p14:creationId xmlns:p14="http://schemas.microsoft.com/office/powerpoint/2010/main" val="330574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4309A5B7-3BA4-4E7F-9538-796AE9383ACE}"/>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8" name="Rectangle 9">
            <a:extLst>
              <a:ext uri="{FF2B5EF4-FFF2-40B4-BE49-F238E27FC236}">
                <a16:creationId xmlns:a16="http://schemas.microsoft.com/office/drawing/2014/main" id="{9B18A957-AAB8-4DA5-B70C-5E8D2F4D6C10}"/>
              </a:ext>
            </a:extLst>
          </p:cNvPr>
          <p:cNvSpPr>
            <a:spLocks noGrp="1" noChangeArrowheads="1"/>
          </p:cNvSpPr>
          <p:nvPr>
            <p:ph type="sldNum" sz="quarter" idx="11"/>
          </p:nvPr>
        </p:nvSpPr>
        <p:spPr>
          <a:ln/>
        </p:spPr>
        <p:txBody>
          <a:bodyPr/>
          <a:lstStyle>
            <a:lvl1pPr>
              <a:defRPr/>
            </a:lvl1pPr>
          </a:lstStyle>
          <a:p>
            <a:pPr>
              <a:defRPr/>
            </a:pPr>
            <a:fld id="{CDC9AB72-E7D5-4159-B058-74F0B3422037}" type="slidenum">
              <a:rPr lang="en-US" altLang="en-US"/>
              <a:pPr>
                <a:defRPr/>
              </a:pPr>
              <a:t>‹#›</a:t>
            </a:fld>
            <a:endParaRPr lang="en-US" altLang="en-US"/>
          </a:p>
        </p:txBody>
      </p:sp>
    </p:spTree>
    <p:extLst>
      <p:ext uri="{BB962C8B-B14F-4D97-AF65-F5344CB8AC3E}">
        <p14:creationId xmlns:p14="http://schemas.microsoft.com/office/powerpoint/2010/main" val="324916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257E003A-2A2B-4204-96CA-F05511556A99}"/>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4" name="Rectangle 9">
            <a:extLst>
              <a:ext uri="{FF2B5EF4-FFF2-40B4-BE49-F238E27FC236}">
                <a16:creationId xmlns:a16="http://schemas.microsoft.com/office/drawing/2014/main" id="{5BB1868F-803C-4EF1-9EE3-B95C263B1003}"/>
              </a:ext>
            </a:extLst>
          </p:cNvPr>
          <p:cNvSpPr>
            <a:spLocks noGrp="1" noChangeArrowheads="1"/>
          </p:cNvSpPr>
          <p:nvPr>
            <p:ph type="sldNum" sz="quarter" idx="11"/>
          </p:nvPr>
        </p:nvSpPr>
        <p:spPr>
          <a:ln/>
        </p:spPr>
        <p:txBody>
          <a:bodyPr/>
          <a:lstStyle>
            <a:lvl1pPr>
              <a:defRPr/>
            </a:lvl1pPr>
          </a:lstStyle>
          <a:p>
            <a:pPr>
              <a:defRPr/>
            </a:pPr>
            <a:fld id="{9E991BF6-8ED9-4950-BF31-05CAAA9045BF}" type="slidenum">
              <a:rPr lang="en-US" altLang="en-US"/>
              <a:pPr>
                <a:defRPr/>
              </a:pPr>
              <a:t>‹#›</a:t>
            </a:fld>
            <a:endParaRPr lang="en-US" altLang="en-US"/>
          </a:p>
        </p:txBody>
      </p:sp>
    </p:spTree>
    <p:extLst>
      <p:ext uri="{BB962C8B-B14F-4D97-AF65-F5344CB8AC3E}">
        <p14:creationId xmlns:p14="http://schemas.microsoft.com/office/powerpoint/2010/main" val="56364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E113280-56B3-4533-A01C-193E3B22EF05}"/>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3" name="Rectangle 9">
            <a:extLst>
              <a:ext uri="{FF2B5EF4-FFF2-40B4-BE49-F238E27FC236}">
                <a16:creationId xmlns:a16="http://schemas.microsoft.com/office/drawing/2014/main" id="{65A55FAB-F672-49F8-A2C7-4433E2CAA1DF}"/>
              </a:ext>
            </a:extLst>
          </p:cNvPr>
          <p:cNvSpPr>
            <a:spLocks noGrp="1" noChangeArrowheads="1"/>
          </p:cNvSpPr>
          <p:nvPr>
            <p:ph type="sldNum" sz="quarter" idx="11"/>
          </p:nvPr>
        </p:nvSpPr>
        <p:spPr>
          <a:ln/>
        </p:spPr>
        <p:txBody>
          <a:bodyPr/>
          <a:lstStyle>
            <a:lvl1pPr>
              <a:defRPr/>
            </a:lvl1pPr>
          </a:lstStyle>
          <a:p>
            <a:pPr>
              <a:defRPr/>
            </a:pPr>
            <a:fld id="{6311C841-91D0-48D6-88A8-00AFE3139EB2}" type="slidenum">
              <a:rPr lang="en-US" altLang="en-US"/>
              <a:pPr>
                <a:defRPr/>
              </a:pPr>
              <a:t>‹#›</a:t>
            </a:fld>
            <a:endParaRPr lang="en-US" altLang="en-US"/>
          </a:p>
        </p:txBody>
      </p:sp>
    </p:spTree>
    <p:extLst>
      <p:ext uri="{BB962C8B-B14F-4D97-AF65-F5344CB8AC3E}">
        <p14:creationId xmlns:p14="http://schemas.microsoft.com/office/powerpoint/2010/main" val="2062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88CF382-E262-4A60-B611-1DE2CA7F243F}"/>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DC215DBA-BC54-476C-A113-9D69DCD57B04}"/>
              </a:ext>
            </a:extLst>
          </p:cNvPr>
          <p:cNvSpPr>
            <a:spLocks noGrp="1" noChangeArrowheads="1"/>
          </p:cNvSpPr>
          <p:nvPr>
            <p:ph type="sldNum" sz="quarter" idx="11"/>
          </p:nvPr>
        </p:nvSpPr>
        <p:spPr>
          <a:ln/>
        </p:spPr>
        <p:txBody>
          <a:bodyPr/>
          <a:lstStyle>
            <a:lvl1pPr>
              <a:defRPr/>
            </a:lvl1pPr>
          </a:lstStyle>
          <a:p>
            <a:pPr>
              <a:defRPr/>
            </a:pPr>
            <a:fld id="{DA053858-4B0D-4A3E-A214-25C3F7AC5C30}" type="slidenum">
              <a:rPr lang="en-US" altLang="en-US"/>
              <a:pPr>
                <a:defRPr/>
              </a:pPr>
              <a:t>‹#›</a:t>
            </a:fld>
            <a:endParaRPr lang="en-US" altLang="en-US"/>
          </a:p>
        </p:txBody>
      </p:sp>
    </p:spTree>
    <p:extLst>
      <p:ext uri="{BB962C8B-B14F-4D97-AF65-F5344CB8AC3E}">
        <p14:creationId xmlns:p14="http://schemas.microsoft.com/office/powerpoint/2010/main" val="298605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B3C12B55-5656-42CD-9962-00701A619FA8}"/>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415B2A83-02EF-44F9-851E-B7082EB92B2F}"/>
              </a:ext>
            </a:extLst>
          </p:cNvPr>
          <p:cNvSpPr>
            <a:spLocks noGrp="1" noChangeArrowheads="1"/>
          </p:cNvSpPr>
          <p:nvPr>
            <p:ph type="sldNum" sz="quarter" idx="11"/>
          </p:nvPr>
        </p:nvSpPr>
        <p:spPr>
          <a:ln/>
        </p:spPr>
        <p:txBody>
          <a:bodyPr/>
          <a:lstStyle>
            <a:lvl1pPr>
              <a:defRPr/>
            </a:lvl1pPr>
          </a:lstStyle>
          <a:p>
            <a:pPr>
              <a:defRPr/>
            </a:pPr>
            <a:fld id="{227E1243-D238-4330-8DE7-9FAF2C8085B4}" type="slidenum">
              <a:rPr lang="en-US" altLang="en-US"/>
              <a:pPr>
                <a:defRPr/>
              </a:pPr>
              <a:t>‹#›</a:t>
            </a:fld>
            <a:endParaRPr lang="en-US" altLang="en-US"/>
          </a:p>
        </p:txBody>
      </p:sp>
    </p:spTree>
    <p:extLst>
      <p:ext uri="{BB962C8B-B14F-4D97-AF65-F5344CB8AC3E}">
        <p14:creationId xmlns:p14="http://schemas.microsoft.com/office/powerpoint/2010/main" val="27147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230FD97B-F2D1-43E2-861D-03A7A95E298D}"/>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5D7C3B84-63FA-4FEE-B264-AC845E2EC52E}"/>
              </a:ext>
            </a:extLst>
          </p:cNvPr>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000">
                <a:latin typeface="Arial" charset="0"/>
              </a:defRPr>
            </a:lvl1pPr>
          </a:lstStyle>
          <a:p>
            <a:pPr>
              <a:defRPr/>
            </a:pPr>
            <a:r>
              <a:rPr lang="en-US" altLang="en-US"/>
              <a:t>CSUS CSC35 Intro to Architecture: Dr. Ghansah</a:t>
            </a:r>
          </a:p>
        </p:txBody>
      </p:sp>
      <p:sp>
        <p:nvSpPr>
          <p:cNvPr id="1028" name="Rectangle 11">
            <a:extLst>
              <a:ext uri="{FF2B5EF4-FFF2-40B4-BE49-F238E27FC236}">
                <a16:creationId xmlns:a16="http://schemas.microsoft.com/office/drawing/2014/main" id="{CBF4DEC0-5B32-4B93-8BE8-8E6B0824F65D}"/>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DD5AB2D1-ABFF-44DD-A4D2-CDF969617E59}"/>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F94CBE12-F61A-4265-A470-8E0E1D383B2C}"/>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sz="1600">
                <a:latin typeface="Times New Roman" panose="02020603050405020304" pitchFamily="18" charset="0"/>
              </a:defRPr>
            </a:lvl1pPr>
          </a:lstStyle>
          <a:p>
            <a:pPr>
              <a:defRPr/>
            </a:pPr>
            <a:fld id="{1B902941-40E8-4D03-81EC-6AEA15E0FAD1}"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www.intel.com/technology/agp/toverview.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ntel.com/technology/memo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Intel_microprocess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DF539A5-01B7-466D-9E5A-0F8CA4F705ED}"/>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800" baseline="30000"/>
              <a:t>th</a:t>
            </a:r>
            <a:r>
              <a:rPr lang="en-US" altLang="en-US" sz="2800"/>
              <a:t> Edition</a:t>
            </a:r>
            <a:r>
              <a:rPr lang="en-US" altLang="en-US"/>
              <a:t> </a:t>
            </a:r>
          </a:p>
        </p:txBody>
      </p:sp>
      <p:sp>
        <p:nvSpPr>
          <p:cNvPr id="5123" name="Rectangle 3">
            <a:extLst>
              <a:ext uri="{FF2B5EF4-FFF2-40B4-BE49-F238E27FC236}">
                <a16:creationId xmlns:a16="http://schemas.microsoft.com/office/drawing/2014/main" id="{5541E9A1-0981-49E4-9EBC-1268FE689259}"/>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a:t>Chapter 2: x86 Processor Architecture</a:t>
            </a:r>
          </a:p>
        </p:txBody>
      </p:sp>
      <p:sp>
        <p:nvSpPr>
          <p:cNvPr id="5124" name="Text Box 4">
            <a:extLst>
              <a:ext uri="{FF2B5EF4-FFF2-40B4-BE49-F238E27FC236}">
                <a16:creationId xmlns:a16="http://schemas.microsoft.com/office/drawing/2014/main" id="{061FC137-FCB7-4B33-8CDA-AF0558052E86}"/>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5125" name="Text Box 6">
            <a:extLst>
              <a:ext uri="{FF2B5EF4-FFF2-40B4-BE49-F238E27FC236}">
                <a16:creationId xmlns:a16="http://schemas.microsoft.com/office/drawing/2014/main" id="{B377A4AB-163B-4866-A293-694E18A8A03E}"/>
              </a:ext>
            </a:extLst>
          </p:cNvPr>
          <p:cNvSpPr txBox="1">
            <a:spLocks noChangeArrowheads="1"/>
          </p:cNvSpPr>
          <p:nvPr/>
        </p:nvSpPr>
        <p:spPr bwMode="auto">
          <a:xfrm>
            <a:off x="533400" y="48006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a:t>Dr. Isaac Ghansah</a:t>
            </a:r>
          </a:p>
          <a:p>
            <a:pPr eaLnBrk="1" hangingPunct="1">
              <a:spcBef>
                <a:spcPct val="50000"/>
              </a:spcBef>
              <a:buClrTx/>
              <a:buFontTx/>
              <a:buNone/>
            </a:pPr>
            <a:r>
              <a:rPr lang="en-US" altLang="en-US" sz="1700" i="1"/>
              <a:t>Revision date: 4/17/20</a:t>
            </a:r>
          </a:p>
        </p:txBody>
      </p:sp>
      <p:sp>
        <p:nvSpPr>
          <p:cNvPr id="5126" name="Text Box 7">
            <a:extLst>
              <a:ext uri="{FF2B5EF4-FFF2-40B4-BE49-F238E27FC236}">
                <a16:creationId xmlns:a16="http://schemas.microsoft.com/office/drawing/2014/main" id="{58EAD782-0477-4985-96BD-92F603889039}"/>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D782EEBF-BCE6-4B0E-9DF0-C7360BAAB19A}"/>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5363" name="Slide Number Placeholder 4">
            <a:extLst>
              <a:ext uri="{FF2B5EF4-FFF2-40B4-BE49-F238E27FC236}">
                <a16:creationId xmlns:a16="http://schemas.microsoft.com/office/drawing/2014/main" id="{2F04BE21-8884-4D20-9273-3D3BFC98B6C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6E6139C8-59FC-4687-AF2A-7F4DF699C3A4}" type="slidenum">
              <a:rPr lang="en-US" altLang="en-US" sz="1600" smtClean="0">
                <a:latin typeface="Times New Roman" panose="02020603050405020304" pitchFamily="18" charset="0"/>
              </a:rPr>
              <a:pPr>
                <a:spcBef>
                  <a:spcPct val="0"/>
                </a:spcBef>
                <a:buClrTx/>
                <a:buFontTx/>
                <a:buNone/>
              </a:pPr>
              <a:t>10</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43BCC6A7-5EAD-4BC5-81EC-3E943D0FCA38}"/>
              </a:ext>
            </a:extLst>
          </p:cNvPr>
          <p:cNvSpPr>
            <a:spLocks noGrp="1" noChangeArrowheads="1"/>
          </p:cNvSpPr>
          <p:nvPr>
            <p:ph type="title"/>
          </p:nvPr>
        </p:nvSpPr>
        <p:spPr/>
        <p:txBody>
          <a:bodyPr/>
          <a:lstStyle/>
          <a:p>
            <a:pPr eaLnBrk="1" hangingPunct="1">
              <a:defRPr/>
            </a:pPr>
            <a:r>
              <a:rPr lang="en-US" altLang="en-US"/>
              <a:t>General Concepts</a:t>
            </a:r>
          </a:p>
        </p:txBody>
      </p:sp>
      <p:sp>
        <p:nvSpPr>
          <p:cNvPr id="15365" name="Rectangle 3">
            <a:extLst>
              <a:ext uri="{FF2B5EF4-FFF2-40B4-BE49-F238E27FC236}">
                <a16:creationId xmlns:a16="http://schemas.microsoft.com/office/drawing/2014/main" id="{96DBF6C0-2DE7-45B3-84CF-B9F0EFAD7570}"/>
              </a:ext>
            </a:extLst>
          </p:cNvPr>
          <p:cNvSpPr>
            <a:spLocks noGrp="1" noChangeArrowheads="1"/>
          </p:cNvSpPr>
          <p:nvPr>
            <p:ph type="body" idx="1"/>
          </p:nvPr>
        </p:nvSpPr>
        <p:spPr>
          <a:xfrm>
            <a:off x="1600200" y="1524000"/>
            <a:ext cx="7010400" cy="2667000"/>
          </a:xfrm>
        </p:spPr>
        <p:txBody>
          <a:bodyPr/>
          <a:lstStyle/>
          <a:p>
            <a:pPr eaLnBrk="1" hangingPunct="1"/>
            <a:r>
              <a:rPr lang="en-US" altLang="en-US"/>
              <a:t>Basic microcomputer design</a:t>
            </a:r>
          </a:p>
          <a:p>
            <a:pPr eaLnBrk="1" hangingPunct="1"/>
            <a:r>
              <a:rPr lang="en-US" altLang="en-US"/>
              <a:t>Instruction execution cycle</a:t>
            </a:r>
          </a:p>
          <a:p>
            <a:pPr eaLnBrk="1" hangingPunct="1"/>
            <a:r>
              <a:rPr lang="en-US" altLang="en-US"/>
              <a:t>Reading from memory</a:t>
            </a:r>
          </a:p>
          <a:p>
            <a:pPr eaLnBrk="1" hangingPunct="1"/>
            <a:r>
              <a:rPr lang="en-US" altLang="en-US"/>
              <a:t>How programs run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241C0A5-1BC3-4EAF-8131-4132B627945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6387" name="Slide Number Placeholder 4">
            <a:extLst>
              <a:ext uri="{FF2B5EF4-FFF2-40B4-BE49-F238E27FC236}">
                <a16:creationId xmlns:a16="http://schemas.microsoft.com/office/drawing/2014/main" id="{D5431E32-700E-4D61-94D3-D458AAE20FB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0767D93-6F46-4A52-BD8E-E1123F51AAB8}" type="slidenum">
              <a:rPr lang="en-US" altLang="en-US" sz="1600" smtClean="0">
                <a:latin typeface="Times New Roman" panose="02020603050405020304" pitchFamily="18" charset="0"/>
              </a:rPr>
              <a:pPr>
                <a:spcBef>
                  <a:spcPct val="0"/>
                </a:spcBef>
                <a:buClrTx/>
                <a:buFontTx/>
                <a:buNone/>
              </a:pPr>
              <a:t>11</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B176E49B-3FA1-4748-A248-AED2F2ACD1C4}"/>
              </a:ext>
            </a:extLst>
          </p:cNvPr>
          <p:cNvSpPr>
            <a:spLocks noGrp="1" noChangeArrowheads="1"/>
          </p:cNvSpPr>
          <p:nvPr>
            <p:ph type="title"/>
          </p:nvPr>
        </p:nvSpPr>
        <p:spPr/>
        <p:txBody>
          <a:bodyPr/>
          <a:lstStyle/>
          <a:p>
            <a:pPr eaLnBrk="1" hangingPunct="1">
              <a:defRPr/>
            </a:pPr>
            <a:r>
              <a:rPr lang="en-US" altLang="en-US" dirty="0"/>
              <a:t>Basic Microcomputer Design</a:t>
            </a:r>
          </a:p>
        </p:txBody>
      </p:sp>
      <p:sp>
        <p:nvSpPr>
          <p:cNvPr id="16389" name="Rectangle 3">
            <a:extLst>
              <a:ext uri="{FF2B5EF4-FFF2-40B4-BE49-F238E27FC236}">
                <a16:creationId xmlns:a16="http://schemas.microsoft.com/office/drawing/2014/main" id="{5F89CA7B-4F24-46EC-A04C-2B01121FCBEB}"/>
              </a:ext>
            </a:extLst>
          </p:cNvPr>
          <p:cNvSpPr>
            <a:spLocks noGrp="1" noChangeArrowheads="1"/>
          </p:cNvSpPr>
          <p:nvPr>
            <p:ph type="body" idx="1"/>
          </p:nvPr>
        </p:nvSpPr>
        <p:spPr>
          <a:xfrm>
            <a:off x="762000" y="914400"/>
            <a:ext cx="7696200" cy="1905000"/>
          </a:xfrm>
        </p:spPr>
        <p:txBody>
          <a:bodyPr/>
          <a:lstStyle/>
          <a:p>
            <a:pPr eaLnBrk="1" hangingPunct="1"/>
            <a:r>
              <a:rPr lang="en-US" altLang="en-US" sz="1800"/>
              <a:t>clock synchronizes CPU operations</a:t>
            </a:r>
          </a:p>
          <a:p>
            <a:pPr eaLnBrk="1" hangingPunct="1"/>
            <a:r>
              <a:rPr lang="en-US" altLang="en-US" sz="1800"/>
              <a:t>control unit (CU) coordinates sequence of execution steps</a:t>
            </a:r>
          </a:p>
          <a:p>
            <a:pPr eaLnBrk="1" hangingPunct="1"/>
            <a:r>
              <a:rPr lang="en-US" altLang="en-US" sz="1800"/>
              <a:t>ALU performs arithmetic and bitwise processing</a:t>
            </a:r>
          </a:p>
          <a:p>
            <a:pPr eaLnBrk="1" hangingPunct="1"/>
            <a:r>
              <a:rPr lang="en-US" altLang="en-US" sz="1800"/>
              <a:t>Memory contains both instructions (code) and data</a:t>
            </a:r>
          </a:p>
          <a:p>
            <a:pPr eaLnBrk="1" hangingPunct="1"/>
            <a:r>
              <a:rPr lang="en-US" altLang="en-US" sz="1800"/>
              <a:t>Special Register Program Counter (PC) contains address to next instruction. It is placed on the address bus to fetch instruction.</a:t>
            </a:r>
          </a:p>
        </p:txBody>
      </p:sp>
      <p:graphicFrame>
        <p:nvGraphicFramePr>
          <p:cNvPr id="16390" name="Object 4">
            <a:extLst>
              <a:ext uri="{FF2B5EF4-FFF2-40B4-BE49-F238E27FC236}">
                <a16:creationId xmlns:a16="http://schemas.microsoft.com/office/drawing/2014/main" id="{78070B99-D60F-4D10-967D-DC8B4C8814E0}"/>
              </a:ext>
            </a:extLst>
          </p:cNvPr>
          <p:cNvGraphicFramePr>
            <a:graphicFrameLocks noChangeAspect="1"/>
          </p:cNvGraphicFramePr>
          <p:nvPr/>
        </p:nvGraphicFramePr>
        <p:xfrm>
          <a:off x="1600200" y="3124200"/>
          <a:ext cx="5638800" cy="2743200"/>
        </p:xfrm>
        <a:graphic>
          <a:graphicData uri="http://schemas.openxmlformats.org/presentationml/2006/ole">
            <mc:AlternateContent xmlns:mc="http://schemas.openxmlformats.org/markup-compatibility/2006">
              <mc:Choice xmlns:v="urn:schemas-microsoft-com:vml" Requires="v">
                <p:oleObj spid="_x0000_s16392" name="VISIO" r:id="rId3" imgW="4395216" imgH="2031492" progId="Visio.Drawing.6">
                  <p:embed/>
                </p:oleObj>
              </mc:Choice>
              <mc:Fallback>
                <p:oleObj name="VISIO" r:id="rId3" imgW="4395216" imgH="20314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31242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3F63D0D8-82C1-4E81-BA0C-C175E38DCD1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7411" name="Slide Number Placeholder 4">
            <a:extLst>
              <a:ext uri="{FF2B5EF4-FFF2-40B4-BE49-F238E27FC236}">
                <a16:creationId xmlns:a16="http://schemas.microsoft.com/office/drawing/2014/main" id="{66FB066A-F3B1-4FC5-8718-B9BBC5FABF2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C4E556C-6A2A-4C29-87CC-2B69F561DF16}" type="slidenum">
              <a:rPr lang="en-US" altLang="en-US" sz="1600" smtClean="0">
                <a:latin typeface="Times New Roman" panose="02020603050405020304" pitchFamily="18" charset="0"/>
              </a:rPr>
              <a:pPr>
                <a:spcBef>
                  <a:spcPct val="0"/>
                </a:spcBef>
                <a:buClrTx/>
                <a:buFontTx/>
                <a:buNone/>
              </a:pPr>
              <a:t>12</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7C0CE7F5-313C-44E6-819C-D879FC772EC4}"/>
              </a:ext>
            </a:extLst>
          </p:cNvPr>
          <p:cNvSpPr>
            <a:spLocks noGrp="1" noChangeArrowheads="1"/>
          </p:cNvSpPr>
          <p:nvPr>
            <p:ph type="title"/>
          </p:nvPr>
        </p:nvSpPr>
        <p:spPr/>
        <p:txBody>
          <a:bodyPr/>
          <a:lstStyle/>
          <a:p>
            <a:pPr eaLnBrk="1" hangingPunct="1">
              <a:defRPr/>
            </a:pPr>
            <a:r>
              <a:rPr lang="en-US" altLang="en-US"/>
              <a:t>Clock</a:t>
            </a:r>
          </a:p>
        </p:txBody>
      </p:sp>
      <p:sp>
        <p:nvSpPr>
          <p:cNvPr id="17413" name="Rectangle 3">
            <a:extLst>
              <a:ext uri="{FF2B5EF4-FFF2-40B4-BE49-F238E27FC236}">
                <a16:creationId xmlns:a16="http://schemas.microsoft.com/office/drawing/2014/main" id="{527EC5F5-F4C0-42EE-A8F4-894F71619B00}"/>
              </a:ext>
            </a:extLst>
          </p:cNvPr>
          <p:cNvSpPr>
            <a:spLocks noGrp="1" noChangeArrowheads="1"/>
          </p:cNvSpPr>
          <p:nvPr>
            <p:ph type="body" idx="1"/>
          </p:nvPr>
        </p:nvSpPr>
        <p:spPr>
          <a:xfrm>
            <a:off x="685800" y="1143000"/>
            <a:ext cx="7772400" cy="2133600"/>
          </a:xfrm>
        </p:spPr>
        <p:txBody>
          <a:bodyPr/>
          <a:lstStyle/>
          <a:p>
            <a:pPr eaLnBrk="1" hangingPunct="1"/>
            <a:r>
              <a:rPr lang="en-US" altLang="en-US"/>
              <a:t>synchronizes all CPU and BUS operations</a:t>
            </a:r>
          </a:p>
          <a:p>
            <a:pPr eaLnBrk="1" hangingPunct="1"/>
            <a:r>
              <a:rPr lang="en-US" altLang="en-US"/>
              <a:t>machine (clock) cycle measures time of a single operation. 1 Cycle time (Hz) = 1/clock speed (sec).</a:t>
            </a:r>
          </a:p>
          <a:p>
            <a:pPr eaLnBrk="1" hangingPunct="1"/>
            <a:r>
              <a:rPr lang="en-US" altLang="en-US"/>
              <a:t>clock is used to trigger events</a:t>
            </a:r>
          </a:p>
          <a:p>
            <a:pPr eaLnBrk="1" hangingPunct="1"/>
            <a:r>
              <a:rPr lang="en-US" altLang="en-US"/>
              <a:t>CPU speed is a function of clock speed.</a:t>
            </a:r>
          </a:p>
        </p:txBody>
      </p:sp>
      <p:graphicFrame>
        <p:nvGraphicFramePr>
          <p:cNvPr id="17414" name="Object 4">
            <a:extLst>
              <a:ext uri="{FF2B5EF4-FFF2-40B4-BE49-F238E27FC236}">
                <a16:creationId xmlns:a16="http://schemas.microsoft.com/office/drawing/2014/main" id="{40B9B217-146E-4426-B758-8E17492D6A96}"/>
              </a:ext>
            </a:extLst>
          </p:cNvPr>
          <p:cNvGraphicFramePr>
            <a:graphicFrameLocks noChangeAspect="1"/>
          </p:cNvGraphicFramePr>
          <p:nvPr/>
        </p:nvGraphicFramePr>
        <p:xfrm>
          <a:off x="1981200" y="3352800"/>
          <a:ext cx="5105400" cy="1409700"/>
        </p:xfrm>
        <a:graphic>
          <a:graphicData uri="http://schemas.openxmlformats.org/presentationml/2006/ole">
            <mc:AlternateContent xmlns:mc="http://schemas.openxmlformats.org/markup-compatibility/2006">
              <mc:Choice xmlns:v="urn:schemas-microsoft-com:vml" Requires="v">
                <p:oleObj spid="_x0000_s17416" name="VISIO" r:id="rId3" imgW="2072640" imgH="569976" progId="Visio.Drawing.6">
                  <p:embed/>
                </p:oleObj>
              </mc:Choice>
              <mc:Fallback>
                <p:oleObj name="VISIO" r:id="rId3" imgW="2072640" imgH="56997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52800"/>
                        <a:ext cx="5105400" cy="140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85A-7035-4011-A86B-95E19E950CEE}"/>
              </a:ext>
            </a:extLst>
          </p:cNvPr>
          <p:cNvSpPr>
            <a:spLocks noGrp="1"/>
          </p:cNvSpPr>
          <p:nvPr>
            <p:ph type="title"/>
          </p:nvPr>
        </p:nvSpPr>
        <p:spPr/>
        <p:txBody>
          <a:bodyPr/>
          <a:lstStyle/>
          <a:p>
            <a:r>
              <a:rPr lang="en-US" dirty="0"/>
              <a:t>Memory and Access (Read/Write</a:t>
            </a:r>
          </a:p>
        </p:txBody>
      </p:sp>
      <p:pic>
        <p:nvPicPr>
          <p:cNvPr id="6" name="Content Placeholder 5">
            <a:extLst>
              <a:ext uri="{FF2B5EF4-FFF2-40B4-BE49-F238E27FC236}">
                <a16:creationId xmlns:a16="http://schemas.microsoft.com/office/drawing/2014/main" id="{A9970C3D-EA4E-4919-AC9D-195F9C558EC9}"/>
              </a:ext>
            </a:extLst>
          </p:cNvPr>
          <p:cNvPicPr>
            <a:picLocks noGrp="1" noChangeAspect="1"/>
          </p:cNvPicPr>
          <p:nvPr>
            <p:ph idx="1"/>
          </p:nvPr>
        </p:nvPicPr>
        <p:blipFill>
          <a:blip r:embed="rId2"/>
          <a:stretch>
            <a:fillRect/>
          </a:stretch>
        </p:blipFill>
        <p:spPr>
          <a:xfrm>
            <a:off x="1824381" y="1700424"/>
            <a:ext cx="5495238" cy="3380952"/>
          </a:xfrm>
          <a:prstGeom prst="rect">
            <a:avLst/>
          </a:prstGeom>
        </p:spPr>
      </p:pic>
      <p:sp>
        <p:nvSpPr>
          <p:cNvPr id="4" name="Footer Placeholder 3">
            <a:extLst>
              <a:ext uri="{FF2B5EF4-FFF2-40B4-BE49-F238E27FC236}">
                <a16:creationId xmlns:a16="http://schemas.microsoft.com/office/drawing/2014/main" id="{972D78B7-B8BB-45A0-9C95-24F34A55AB52}"/>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CB6E58C8-45B7-4029-A612-8D6F51ACAEAC}"/>
              </a:ext>
            </a:extLst>
          </p:cNvPr>
          <p:cNvSpPr>
            <a:spLocks noGrp="1"/>
          </p:cNvSpPr>
          <p:nvPr>
            <p:ph type="sldNum" sz="quarter" idx="11"/>
          </p:nvPr>
        </p:nvSpPr>
        <p:spPr/>
        <p:txBody>
          <a:bodyPr/>
          <a:lstStyle/>
          <a:p>
            <a:pPr>
              <a:defRPr/>
            </a:pPr>
            <a:fld id="{BE9B6A89-77C6-4C11-80E5-4965AEE54D87}" type="slidenum">
              <a:rPr lang="en-US" altLang="en-US" smtClean="0"/>
              <a:pPr>
                <a:defRPr/>
              </a:pPr>
              <a:t>13</a:t>
            </a:fld>
            <a:endParaRPr lang="en-US" altLang="en-US"/>
          </a:p>
        </p:txBody>
      </p:sp>
    </p:spTree>
    <p:extLst>
      <p:ext uri="{BB962C8B-B14F-4D97-AF65-F5344CB8AC3E}">
        <p14:creationId xmlns:p14="http://schemas.microsoft.com/office/powerpoint/2010/main" val="228703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407063D6-7AD1-40DD-8F23-7639EDFBE26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8435" name="Slide Number Placeholder 4">
            <a:extLst>
              <a:ext uri="{FF2B5EF4-FFF2-40B4-BE49-F238E27FC236}">
                <a16:creationId xmlns:a16="http://schemas.microsoft.com/office/drawing/2014/main" id="{0BD1928B-72D7-4CAC-9C91-2CABAA7279E4}"/>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2FD066A-0DCA-462A-9802-C6FBC4CDB3AE}" type="slidenum">
              <a:rPr lang="en-US" altLang="en-US" sz="1600" smtClean="0">
                <a:latin typeface="Times New Roman" panose="02020603050405020304" pitchFamily="18" charset="0"/>
              </a:rPr>
              <a:pPr>
                <a:spcBef>
                  <a:spcPct val="0"/>
                </a:spcBef>
                <a:buClrTx/>
                <a:buFontTx/>
                <a:buNone/>
              </a:pPr>
              <a:t>14</a:t>
            </a:fld>
            <a:endParaRPr lang="en-US" altLang="en-US" sz="1600">
              <a:latin typeface="Times New Roman" panose="02020603050405020304" pitchFamily="18" charset="0"/>
            </a:endParaRPr>
          </a:p>
        </p:txBody>
      </p:sp>
      <p:sp>
        <p:nvSpPr>
          <p:cNvPr id="140290" name="Rectangle 2050">
            <a:extLst>
              <a:ext uri="{FF2B5EF4-FFF2-40B4-BE49-F238E27FC236}">
                <a16:creationId xmlns:a16="http://schemas.microsoft.com/office/drawing/2014/main" id="{9EF86B2C-DB22-4AE2-A73C-09D17244F9BB}"/>
              </a:ext>
            </a:extLst>
          </p:cNvPr>
          <p:cNvSpPr>
            <a:spLocks noGrp="1" noChangeArrowheads="1"/>
          </p:cNvSpPr>
          <p:nvPr>
            <p:ph type="title"/>
          </p:nvPr>
        </p:nvSpPr>
        <p:spPr/>
        <p:txBody>
          <a:bodyPr/>
          <a:lstStyle/>
          <a:p>
            <a:pPr eaLnBrk="1" hangingPunct="1">
              <a:defRPr/>
            </a:pPr>
            <a:r>
              <a:rPr lang="en-US" altLang="en-US"/>
              <a:t>What's Next</a:t>
            </a:r>
          </a:p>
        </p:txBody>
      </p:sp>
      <p:sp>
        <p:nvSpPr>
          <p:cNvPr id="18437" name="Rectangle 2051">
            <a:extLst>
              <a:ext uri="{FF2B5EF4-FFF2-40B4-BE49-F238E27FC236}">
                <a16:creationId xmlns:a16="http://schemas.microsoft.com/office/drawing/2014/main" id="{F8E57872-333F-4EFE-A691-19C08189944A}"/>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b="1">
                <a:solidFill>
                  <a:schemeClr val="tx2"/>
                </a:solidFill>
              </a:rPr>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406DE657-6450-494C-AF90-1729F9CE901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9459" name="Slide Number Placeholder 4">
            <a:extLst>
              <a:ext uri="{FF2B5EF4-FFF2-40B4-BE49-F238E27FC236}">
                <a16:creationId xmlns:a16="http://schemas.microsoft.com/office/drawing/2014/main" id="{A6BC3579-8B0E-465B-973C-34298BE28A6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A95B0EC-9973-4157-8FC5-95AFD7B0C6EA}" type="slidenum">
              <a:rPr lang="en-US" altLang="en-US" sz="1600" smtClean="0">
                <a:latin typeface="Times New Roman" panose="02020603050405020304" pitchFamily="18" charset="0"/>
              </a:rPr>
              <a:pPr>
                <a:spcBef>
                  <a:spcPct val="0"/>
                </a:spcBef>
                <a:buClrTx/>
                <a:buFontTx/>
                <a:buNone/>
              </a:pPr>
              <a:t>15</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B1F2A837-30B9-4680-B3E9-C898C482D74D}"/>
              </a:ext>
            </a:extLst>
          </p:cNvPr>
          <p:cNvSpPr>
            <a:spLocks noGrp="1" noChangeArrowheads="1"/>
          </p:cNvSpPr>
          <p:nvPr>
            <p:ph type="title"/>
          </p:nvPr>
        </p:nvSpPr>
        <p:spPr/>
        <p:txBody>
          <a:bodyPr/>
          <a:lstStyle/>
          <a:p>
            <a:pPr eaLnBrk="1" hangingPunct="1">
              <a:defRPr/>
            </a:pPr>
            <a:r>
              <a:rPr lang="en-US" altLang="en-US"/>
              <a:t>Instruction Execution Cycle</a:t>
            </a:r>
          </a:p>
        </p:txBody>
      </p:sp>
      <p:sp>
        <p:nvSpPr>
          <p:cNvPr id="19461" name="Rectangle 3">
            <a:extLst>
              <a:ext uri="{FF2B5EF4-FFF2-40B4-BE49-F238E27FC236}">
                <a16:creationId xmlns:a16="http://schemas.microsoft.com/office/drawing/2014/main" id="{871935E3-0711-4926-9102-4B11C120AE3B}"/>
              </a:ext>
            </a:extLst>
          </p:cNvPr>
          <p:cNvSpPr>
            <a:spLocks noGrp="1" noChangeArrowheads="1"/>
          </p:cNvSpPr>
          <p:nvPr>
            <p:ph type="body" idx="1"/>
          </p:nvPr>
        </p:nvSpPr>
        <p:spPr>
          <a:xfrm>
            <a:off x="228600" y="2133600"/>
            <a:ext cx="2514600" cy="1828800"/>
          </a:xfrm>
        </p:spPr>
        <p:txBody>
          <a:bodyPr/>
          <a:lstStyle/>
          <a:p>
            <a:pPr eaLnBrk="1" hangingPunct="1">
              <a:lnSpc>
                <a:spcPct val="90000"/>
              </a:lnSpc>
            </a:pPr>
            <a:r>
              <a:rPr lang="en-US" altLang="en-US" sz="2000"/>
              <a:t>Fetch</a:t>
            </a:r>
          </a:p>
          <a:p>
            <a:pPr eaLnBrk="1" hangingPunct="1">
              <a:lnSpc>
                <a:spcPct val="90000"/>
              </a:lnSpc>
            </a:pPr>
            <a:r>
              <a:rPr lang="en-US" altLang="en-US" sz="2000"/>
              <a:t>Decode</a:t>
            </a:r>
          </a:p>
          <a:p>
            <a:pPr eaLnBrk="1" hangingPunct="1">
              <a:lnSpc>
                <a:spcPct val="90000"/>
              </a:lnSpc>
            </a:pPr>
            <a:r>
              <a:rPr lang="en-US" altLang="en-US" sz="2000"/>
              <a:t>Fetch operands</a:t>
            </a:r>
          </a:p>
          <a:p>
            <a:pPr eaLnBrk="1" hangingPunct="1">
              <a:lnSpc>
                <a:spcPct val="90000"/>
              </a:lnSpc>
            </a:pPr>
            <a:r>
              <a:rPr lang="en-US" altLang="en-US" sz="2000"/>
              <a:t>Execute </a:t>
            </a:r>
          </a:p>
          <a:p>
            <a:pPr eaLnBrk="1" hangingPunct="1">
              <a:lnSpc>
                <a:spcPct val="90000"/>
              </a:lnSpc>
            </a:pPr>
            <a:r>
              <a:rPr lang="en-US" altLang="en-US" sz="2000"/>
              <a:t>Store output</a:t>
            </a:r>
          </a:p>
        </p:txBody>
      </p:sp>
      <p:sp>
        <p:nvSpPr>
          <p:cNvPr id="19462" name="Rectangle 5">
            <a:extLst>
              <a:ext uri="{FF2B5EF4-FFF2-40B4-BE49-F238E27FC236}">
                <a16:creationId xmlns:a16="http://schemas.microsoft.com/office/drawing/2014/main" id="{4B216C30-F2CB-4F2A-B2A2-66501B476242}"/>
              </a:ext>
            </a:extLst>
          </p:cNvPr>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endParaRPr lang="en-US" altLang="en-US" sz="2000"/>
          </a:p>
        </p:txBody>
      </p:sp>
      <p:sp>
        <p:nvSpPr>
          <p:cNvPr id="77830" name="Rectangle 6">
            <a:extLst>
              <a:ext uri="{FF2B5EF4-FFF2-40B4-BE49-F238E27FC236}">
                <a16:creationId xmlns:a16="http://schemas.microsoft.com/office/drawing/2014/main" id="{A2CE396C-9A24-4F51-82C3-D7F4210C5AFE}"/>
              </a:ext>
            </a:extLst>
          </p:cNvPr>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3200">
                <a:solidFill>
                  <a:schemeClr val="tx2"/>
                </a:solidFill>
                <a:effectLst>
                  <a:outerShdw blurRad="38100" dist="38100" dir="2700000" algn="tl">
                    <a:srgbClr val="000000"/>
                  </a:outerShdw>
                </a:effectLst>
                <a:latin typeface="Arial" charset="0"/>
              </a:defRPr>
            </a:lvl1pPr>
            <a:lvl2pPr algn="ctr">
              <a:defRPr sz="3200">
                <a:solidFill>
                  <a:schemeClr val="tx2"/>
                </a:solidFill>
                <a:effectLst>
                  <a:outerShdw blurRad="38100" dist="38100" dir="2700000" algn="tl">
                    <a:srgbClr val="000000"/>
                  </a:outerShdw>
                </a:effectLst>
                <a:latin typeface="Arial" charset="0"/>
              </a:defRPr>
            </a:lvl2pPr>
            <a:lvl3pPr algn="ctr">
              <a:defRPr sz="3200">
                <a:solidFill>
                  <a:schemeClr val="tx2"/>
                </a:solidFill>
                <a:effectLst>
                  <a:outerShdw blurRad="38100" dist="38100" dir="2700000" algn="tl">
                    <a:srgbClr val="000000"/>
                  </a:outerShdw>
                </a:effectLst>
                <a:latin typeface="Arial" charset="0"/>
              </a:defRPr>
            </a:lvl3pPr>
            <a:lvl4pPr algn="ctr">
              <a:defRPr sz="3200">
                <a:solidFill>
                  <a:schemeClr val="tx2"/>
                </a:solidFill>
                <a:effectLst>
                  <a:outerShdw blurRad="38100" dist="38100" dir="2700000" algn="tl">
                    <a:srgbClr val="000000"/>
                  </a:outerShdw>
                </a:effectLst>
                <a:latin typeface="Arial" charset="0"/>
              </a:defRPr>
            </a:lvl4pPr>
            <a:lvl5pPr algn="ctr">
              <a:defRPr sz="32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altLang="en-US"/>
              <a:t>Instruction Execution Cycle</a:t>
            </a:r>
          </a:p>
        </p:txBody>
      </p:sp>
      <p:sp>
        <p:nvSpPr>
          <p:cNvPr id="19464" name="Rectangle 8">
            <a:extLst>
              <a:ext uri="{FF2B5EF4-FFF2-40B4-BE49-F238E27FC236}">
                <a16:creationId xmlns:a16="http://schemas.microsoft.com/office/drawing/2014/main" id="{385607CB-E473-4C85-8EC0-3EA2A2E1E465}"/>
              </a:ext>
            </a:extLst>
          </p:cNvPr>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nSpc>
                <a:spcPct val="90000"/>
              </a:lnSpc>
            </a:pPr>
            <a:endParaRPr lang="en-US" altLang="en-US" sz="2000"/>
          </a:p>
        </p:txBody>
      </p:sp>
      <p:pic>
        <p:nvPicPr>
          <p:cNvPr id="19465" name="Picture 9">
            <a:extLst>
              <a:ext uri="{FF2B5EF4-FFF2-40B4-BE49-F238E27FC236}">
                <a16:creationId xmlns:a16="http://schemas.microsoft.com/office/drawing/2014/main" id="{B3F06BDA-DFA0-40CE-AEEF-202635A77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6172200" cy="482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DC2F9E5C-CFA7-4F79-A987-649558F9F0F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0483" name="Slide Number Placeholder 4">
            <a:extLst>
              <a:ext uri="{FF2B5EF4-FFF2-40B4-BE49-F238E27FC236}">
                <a16:creationId xmlns:a16="http://schemas.microsoft.com/office/drawing/2014/main" id="{8B24F10A-67C8-4754-B88B-8CBA7C8F417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82D7AA8-88A2-4FBF-A1AB-43C9DEBFF8BE}" type="slidenum">
              <a:rPr lang="en-US" altLang="en-US" sz="1600" smtClean="0">
                <a:latin typeface="Times New Roman" panose="02020603050405020304" pitchFamily="18" charset="0"/>
              </a:rPr>
              <a:pPr>
                <a:spcBef>
                  <a:spcPct val="0"/>
                </a:spcBef>
                <a:buClrTx/>
                <a:buFontTx/>
                <a:buNone/>
              </a:pPr>
              <a:t>16</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09FF8FF9-DEAE-4F72-B6D3-1E5832DA14B4}"/>
              </a:ext>
            </a:extLst>
          </p:cNvPr>
          <p:cNvSpPr>
            <a:spLocks noGrp="1" noChangeArrowheads="1"/>
          </p:cNvSpPr>
          <p:nvPr>
            <p:ph type="title"/>
          </p:nvPr>
        </p:nvSpPr>
        <p:spPr/>
        <p:txBody>
          <a:bodyPr/>
          <a:lstStyle/>
          <a:p>
            <a:pPr eaLnBrk="1" hangingPunct="1">
              <a:defRPr/>
            </a:pPr>
            <a:r>
              <a:rPr lang="en-US" altLang="en-US"/>
              <a:t>Reading from Memory</a:t>
            </a:r>
          </a:p>
        </p:txBody>
      </p:sp>
      <p:sp>
        <p:nvSpPr>
          <p:cNvPr id="19461" name="Rectangle 3">
            <a:extLst>
              <a:ext uri="{FF2B5EF4-FFF2-40B4-BE49-F238E27FC236}">
                <a16:creationId xmlns:a16="http://schemas.microsoft.com/office/drawing/2014/main" id="{A99F9297-CA31-4530-9F21-005F0E4C9E42}"/>
              </a:ext>
            </a:extLst>
          </p:cNvPr>
          <p:cNvSpPr>
            <a:spLocks noGrp="1" noChangeArrowheads="1"/>
          </p:cNvSpPr>
          <p:nvPr>
            <p:ph type="body" idx="1"/>
          </p:nvPr>
        </p:nvSpPr>
        <p:spPr>
          <a:xfrm>
            <a:off x="685800" y="1143000"/>
            <a:ext cx="7772400" cy="4648200"/>
          </a:xfrm>
        </p:spPr>
        <p:txBody>
          <a:bodyPr/>
          <a:lstStyle/>
          <a:p>
            <a:pPr marL="0" indent="0" eaLnBrk="1" hangingPunct="1">
              <a:lnSpc>
                <a:spcPct val="90000"/>
              </a:lnSpc>
              <a:buFontTx/>
              <a:buNone/>
              <a:defRPr/>
            </a:pPr>
            <a:r>
              <a:rPr lang="en-US" altLang="en-US" sz="2200" dirty="0"/>
              <a:t>Multiple machine cycles are required when reading from memory, because it responds much more </a:t>
            </a:r>
            <a:r>
              <a:rPr lang="en-US" altLang="en-US" sz="2200" u="sng" dirty="0"/>
              <a:t>slowly than the CPU.</a:t>
            </a:r>
            <a:r>
              <a:rPr lang="en-US" altLang="en-US" sz="2200" dirty="0"/>
              <a:t> The steps are:</a:t>
            </a:r>
          </a:p>
          <a:p>
            <a:pPr marL="800100" lvl="1" indent="-342900" eaLnBrk="1" hangingPunct="1">
              <a:lnSpc>
                <a:spcPct val="90000"/>
              </a:lnSpc>
              <a:buFontTx/>
              <a:buAutoNum type="arabicPeriod"/>
              <a:defRPr/>
            </a:pPr>
            <a:r>
              <a:rPr lang="en-US" altLang="en-US" dirty="0"/>
              <a:t>Place the address of the value you want to read on the address bus.</a:t>
            </a:r>
          </a:p>
          <a:p>
            <a:pPr marL="800100" lvl="1" indent="-342900" eaLnBrk="1" hangingPunct="1">
              <a:lnSpc>
                <a:spcPct val="90000"/>
              </a:lnSpc>
              <a:buFontTx/>
              <a:buAutoNum type="arabicPeriod"/>
              <a:defRPr/>
            </a:pPr>
            <a:r>
              <a:rPr lang="en-US" altLang="en-US" dirty="0"/>
              <a:t>Assert (changing the value of) the processor’s RD (read) pin.</a:t>
            </a:r>
          </a:p>
          <a:p>
            <a:pPr marL="800100" lvl="1" indent="-342900" eaLnBrk="1" hangingPunct="1">
              <a:lnSpc>
                <a:spcPct val="90000"/>
              </a:lnSpc>
              <a:buFontTx/>
              <a:buAutoNum type="arabicPeriod"/>
              <a:defRPr/>
            </a:pPr>
            <a:r>
              <a:rPr lang="en-US" altLang="en-US" dirty="0"/>
              <a:t>Wait one clock cycle for the memory chips to respond.</a:t>
            </a:r>
          </a:p>
          <a:p>
            <a:pPr marL="800100" lvl="1" indent="-342900" eaLnBrk="1" hangingPunct="1">
              <a:lnSpc>
                <a:spcPct val="90000"/>
              </a:lnSpc>
              <a:buFontTx/>
              <a:buAutoNum type="arabicPeriod"/>
              <a:defRPr/>
            </a:pPr>
            <a:r>
              <a:rPr lang="en-US" altLang="en-US" dirty="0"/>
              <a:t>Copy the data from the data bus into the destination operand</a:t>
            </a:r>
          </a:p>
          <a:p>
            <a:pPr marL="800100" lvl="1" indent="-342900" eaLnBrk="1" hangingPunct="1">
              <a:lnSpc>
                <a:spcPct val="90000"/>
              </a:lnSpc>
              <a:buFontTx/>
              <a:buAutoNum type="arabicPeriod"/>
              <a:defRPr/>
            </a:pPr>
            <a:endParaRPr lang="en-US" altLang="en-US" dirty="0"/>
          </a:p>
          <a:p>
            <a:pPr marL="457200" lvl="1" indent="0" eaLnBrk="1" hangingPunct="1">
              <a:lnSpc>
                <a:spcPct val="90000"/>
              </a:lnSpc>
              <a:buFontTx/>
              <a:buNone/>
              <a:defRPr/>
            </a:pPr>
            <a:r>
              <a:rPr lang="en-US" altLang="en-US" dirty="0"/>
              <a:t>NOTE: This is the reason why we want to avoid reading from memory if we can. </a:t>
            </a:r>
            <a:r>
              <a:rPr lang="en-US" altLang="en-US" dirty="0" err="1"/>
              <a:t>Eg.</a:t>
            </a:r>
            <a:r>
              <a:rPr lang="en-US" altLang="en-US" dirty="0"/>
              <a:t> Fewer instructions, more instructions executed inside CPU </a:t>
            </a:r>
            <a:r>
              <a:rPr lang="en-US" altLang="en-US" dirty="0" err="1"/>
              <a:t>etc</a:t>
            </a:r>
            <a:r>
              <a:rPr lang="en-US" altLang="en-US" dirty="0"/>
              <a:t> is better.</a:t>
            </a:r>
          </a:p>
          <a:p>
            <a:pPr marL="800100" lvl="1" indent="-342900" eaLnBrk="1" hangingPunct="1">
              <a:lnSpc>
                <a:spcPct val="90000"/>
              </a:lnSpc>
              <a:buFontTx/>
              <a:buAutoNum type="arabicPeriod"/>
              <a:defRPr/>
            </a:pPr>
            <a:endParaRPr lang="en-US" altLang="en-US" dirty="0"/>
          </a:p>
          <a:p>
            <a:pPr lvl="1" eaLnBrk="1" hangingPunct="1">
              <a:lnSpc>
                <a:spcPct val="90000"/>
              </a:lnSpc>
              <a:defRPr/>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C2A0B464-150B-4C6D-8442-A19E00E76C71}"/>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1507" name="Slide Number Placeholder 4">
            <a:extLst>
              <a:ext uri="{FF2B5EF4-FFF2-40B4-BE49-F238E27FC236}">
                <a16:creationId xmlns:a16="http://schemas.microsoft.com/office/drawing/2014/main" id="{8CCE58DB-857E-44F1-99C1-2B6E9CD84A7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F0A3C2E-966C-46F8-9707-C85EA9598C60}" type="slidenum">
              <a:rPr lang="en-US" altLang="en-US" sz="1600" smtClean="0">
                <a:latin typeface="Times New Roman" panose="02020603050405020304" pitchFamily="18" charset="0"/>
              </a:rPr>
              <a:pPr>
                <a:spcBef>
                  <a:spcPct val="0"/>
                </a:spcBef>
                <a:buClrTx/>
                <a:buFontTx/>
                <a:buNone/>
              </a:pPr>
              <a:t>17</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E110E0F1-4D2C-4159-BB89-8011239E3239}"/>
              </a:ext>
            </a:extLst>
          </p:cNvPr>
          <p:cNvSpPr>
            <a:spLocks noGrp="1" noChangeArrowheads="1"/>
          </p:cNvSpPr>
          <p:nvPr>
            <p:ph type="title"/>
          </p:nvPr>
        </p:nvSpPr>
        <p:spPr/>
        <p:txBody>
          <a:bodyPr/>
          <a:lstStyle/>
          <a:p>
            <a:pPr eaLnBrk="1" hangingPunct="1">
              <a:defRPr/>
            </a:pPr>
            <a:r>
              <a:rPr lang="en-US" altLang="en-US"/>
              <a:t>Components of an IA-32 Microcomputer</a:t>
            </a:r>
          </a:p>
        </p:txBody>
      </p:sp>
      <p:sp>
        <p:nvSpPr>
          <p:cNvPr id="21509" name="Rectangle 3">
            <a:extLst>
              <a:ext uri="{FF2B5EF4-FFF2-40B4-BE49-F238E27FC236}">
                <a16:creationId xmlns:a16="http://schemas.microsoft.com/office/drawing/2014/main" id="{C9584462-FC18-49D0-A087-6BE91D04E30A}"/>
              </a:ext>
            </a:extLst>
          </p:cNvPr>
          <p:cNvSpPr>
            <a:spLocks noGrp="1" noChangeArrowheads="1"/>
          </p:cNvSpPr>
          <p:nvPr>
            <p:ph type="body" idx="1"/>
          </p:nvPr>
        </p:nvSpPr>
        <p:spPr>
          <a:xfrm>
            <a:off x="2514600" y="1447800"/>
            <a:ext cx="4572000" cy="2362200"/>
          </a:xfrm>
        </p:spPr>
        <p:txBody>
          <a:bodyPr/>
          <a:lstStyle/>
          <a:p>
            <a:pPr eaLnBrk="1" hangingPunct="1"/>
            <a:r>
              <a:rPr lang="en-US" altLang="en-US"/>
              <a:t>Motherboard</a:t>
            </a:r>
          </a:p>
          <a:p>
            <a:pPr eaLnBrk="1" hangingPunct="1"/>
            <a:r>
              <a:rPr lang="en-US" altLang="en-US"/>
              <a:t>Video output</a:t>
            </a:r>
          </a:p>
          <a:p>
            <a:pPr eaLnBrk="1" hangingPunct="1"/>
            <a:r>
              <a:rPr lang="en-US" altLang="en-US"/>
              <a:t>Memory</a:t>
            </a:r>
          </a:p>
          <a:p>
            <a:pPr eaLnBrk="1" hangingPunct="1"/>
            <a:r>
              <a:rPr lang="en-US" altLang="en-US"/>
              <a:t>Input-output ports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87CF0607-4530-46C0-98D7-5A4B642D255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2531" name="Slide Number Placeholder 4">
            <a:extLst>
              <a:ext uri="{FF2B5EF4-FFF2-40B4-BE49-F238E27FC236}">
                <a16:creationId xmlns:a16="http://schemas.microsoft.com/office/drawing/2014/main" id="{9CDC84AB-C8AE-4809-B70A-0F61A939C61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74B7FF0-4867-4341-863B-AD6D8B79F676}" type="slidenum">
              <a:rPr lang="en-US" altLang="en-US" sz="1600" smtClean="0">
                <a:latin typeface="Times New Roman" panose="02020603050405020304" pitchFamily="18" charset="0"/>
              </a:rPr>
              <a:pPr>
                <a:spcBef>
                  <a:spcPct val="0"/>
                </a:spcBef>
                <a:buClrTx/>
                <a:buFontTx/>
                <a:buNone/>
              </a:pPr>
              <a:t>18</a:t>
            </a:fld>
            <a:endParaRPr lang="en-US" altLang="en-US" sz="1600">
              <a:latin typeface="Times New Roman" panose="02020603050405020304" pitchFamily="18" charset="0"/>
            </a:endParaRPr>
          </a:p>
        </p:txBody>
      </p:sp>
      <p:sp>
        <p:nvSpPr>
          <p:cNvPr id="89090" name="Rectangle 2">
            <a:extLst>
              <a:ext uri="{FF2B5EF4-FFF2-40B4-BE49-F238E27FC236}">
                <a16:creationId xmlns:a16="http://schemas.microsoft.com/office/drawing/2014/main" id="{43C57979-DFF3-4961-80D3-F03E768B272B}"/>
              </a:ext>
            </a:extLst>
          </p:cNvPr>
          <p:cNvSpPr>
            <a:spLocks noGrp="1" noChangeArrowheads="1"/>
          </p:cNvSpPr>
          <p:nvPr>
            <p:ph type="title"/>
          </p:nvPr>
        </p:nvSpPr>
        <p:spPr/>
        <p:txBody>
          <a:bodyPr/>
          <a:lstStyle/>
          <a:p>
            <a:pPr eaLnBrk="1" hangingPunct="1">
              <a:defRPr/>
            </a:pPr>
            <a:r>
              <a:rPr lang="en-US" altLang="en-US"/>
              <a:t>Motherboard</a:t>
            </a:r>
          </a:p>
        </p:txBody>
      </p:sp>
      <p:sp>
        <p:nvSpPr>
          <p:cNvPr id="22533" name="Rectangle 3">
            <a:extLst>
              <a:ext uri="{FF2B5EF4-FFF2-40B4-BE49-F238E27FC236}">
                <a16:creationId xmlns:a16="http://schemas.microsoft.com/office/drawing/2014/main" id="{CF4CAB70-9ED7-4ABB-BBA6-B2B9CD191198}"/>
              </a:ext>
            </a:extLst>
          </p:cNvPr>
          <p:cNvSpPr>
            <a:spLocks noGrp="1" noChangeArrowheads="1"/>
          </p:cNvSpPr>
          <p:nvPr>
            <p:ph type="body" idx="1"/>
          </p:nvPr>
        </p:nvSpPr>
        <p:spPr/>
        <p:txBody>
          <a:bodyPr/>
          <a:lstStyle/>
          <a:p>
            <a:pPr eaLnBrk="1" hangingPunct="1"/>
            <a:r>
              <a:rPr lang="en-US" altLang="en-US"/>
              <a:t>CPU socket</a:t>
            </a:r>
          </a:p>
          <a:p>
            <a:pPr eaLnBrk="1" hangingPunct="1"/>
            <a:r>
              <a:rPr lang="en-US" altLang="en-US"/>
              <a:t>External cache memory slots</a:t>
            </a:r>
          </a:p>
          <a:p>
            <a:pPr eaLnBrk="1" hangingPunct="1"/>
            <a:r>
              <a:rPr lang="en-US" altLang="en-US"/>
              <a:t>Main memory slots</a:t>
            </a:r>
          </a:p>
          <a:p>
            <a:pPr eaLnBrk="1" hangingPunct="1"/>
            <a:r>
              <a:rPr lang="en-US" altLang="en-US"/>
              <a:t>BIOS chips</a:t>
            </a:r>
          </a:p>
          <a:p>
            <a:pPr eaLnBrk="1" hangingPunct="1"/>
            <a:r>
              <a:rPr lang="en-US" altLang="en-US"/>
              <a:t>Sound synthesizer chip (optional)</a:t>
            </a:r>
          </a:p>
          <a:p>
            <a:pPr eaLnBrk="1" hangingPunct="1"/>
            <a:r>
              <a:rPr lang="en-US" altLang="en-US"/>
              <a:t>Video controller chip (optional)</a:t>
            </a:r>
          </a:p>
          <a:p>
            <a:pPr eaLnBrk="1" hangingPunct="1"/>
            <a:r>
              <a:rPr lang="en-US" altLang="en-US"/>
              <a:t>IDE, parallel, serial, USB, video, keyboard, joystick, network, and mouse connectors</a:t>
            </a:r>
          </a:p>
          <a:p>
            <a:pPr eaLnBrk="1" hangingPunct="1"/>
            <a:r>
              <a:rPr lang="en-US" altLang="en-US"/>
              <a:t>PCI bus connectors (expansion cards)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9D17967B-6E76-4174-8CDD-AE35F3D39CD3}"/>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3555" name="Slide Number Placeholder 4">
            <a:extLst>
              <a:ext uri="{FF2B5EF4-FFF2-40B4-BE49-F238E27FC236}">
                <a16:creationId xmlns:a16="http://schemas.microsoft.com/office/drawing/2014/main" id="{1463836F-958E-4BF9-B32A-327E17F63B3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53A9F7A-FB8E-4174-9E5D-06F25F7085C4}" type="slidenum">
              <a:rPr lang="en-US" altLang="en-US" sz="1600" smtClean="0">
                <a:latin typeface="Times New Roman" panose="02020603050405020304" pitchFamily="18" charset="0"/>
              </a:rPr>
              <a:pPr>
                <a:spcBef>
                  <a:spcPct val="0"/>
                </a:spcBef>
                <a:buClrTx/>
                <a:buFontTx/>
                <a:buNone/>
              </a:pPr>
              <a:t>19</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4C6AE4B8-E440-4334-80C2-2C0E59C3DDC4}"/>
              </a:ext>
            </a:extLst>
          </p:cNvPr>
          <p:cNvSpPr>
            <a:spLocks noGrp="1" noChangeArrowheads="1"/>
          </p:cNvSpPr>
          <p:nvPr>
            <p:ph type="title"/>
          </p:nvPr>
        </p:nvSpPr>
        <p:spPr>
          <a:xfrm>
            <a:off x="457200" y="76200"/>
            <a:ext cx="7772400" cy="457200"/>
          </a:xfrm>
        </p:spPr>
        <p:txBody>
          <a:bodyPr/>
          <a:lstStyle/>
          <a:p>
            <a:pPr eaLnBrk="1" hangingPunct="1">
              <a:defRPr/>
            </a:pPr>
            <a:r>
              <a:rPr lang="en-US" altLang="en-US"/>
              <a:t>Intel D850MD Motherboard</a:t>
            </a:r>
            <a:endParaRPr lang="en-US" altLang="en-US" sz="2400"/>
          </a:p>
        </p:txBody>
      </p:sp>
      <p:pic>
        <p:nvPicPr>
          <p:cNvPr id="23557" name="Picture 4" descr="d850md">
            <a:extLst>
              <a:ext uri="{FF2B5EF4-FFF2-40B4-BE49-F238E27FC236}">
                <a16:creationId xmlns:a16="http://schemas.microsoft.com/office/drawing/2014/main" id="{C7E6C3E8-60E9-4DA8-82FA-BAEE3FEFB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4965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Line 5">
            <a:extLst>
              <a:ext uri="{FF2B5EF4-FFF2-40B4-BE49-F238E27FC236}">
                <a16:creationId xmlns:a16="http://schemas.microsoft.com/office/drawing/2014/main" id="{42CB849C-1C01-4ADC-B2F4-F951882C67C3}"/>
              </a:ext>
            </a:extLst>
          </p:cNvPr>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59" name="Text Box 6">
            <a:extLst>
              <a:ext uri="{FF2B5EF4-FFF2-40B4-BE49-F238E27FC236}">
                <a16:creationId xmlns:a16="http://schemas.microsoft.com/office/drawing/2014/main" id="{5DCBFE8E-C86D-451C-9425-B5A6DD1636AD}"/>
              </a:ext>
            </a:extLst>
          </p:cNvPr>
          <p:cNvSpPr txBox="1">
            <a:spLocks noChangeArrowheads="1"/>
          </p:cNvSpPr>
          <p:nvPr/>
        </p:nvSpPr>
        <p:spPr bwMode="auto">
          <a:xfrm>
            <a:off x="7239000" y="3689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dynamic RAM </a:t>
            </a:r>
          </a:p>
        </p:txBody>
      </p:sp>
      <p:sp>
        <p:nvSpPr>
          <p:cNvPr id="23560" name="Line 7">
            <a:extLst>
              <a:ext uri="{FF2B5EF4-FFF2-40B4-BE49-F238E27FC236}">
                <a16:creationId xmlns:a16="http://schemas.microsoft.com/office/drawing/2014/main" id="{A32F4AAB-C544-4BC2-9F05-D8654907F0D6}"/>
              </a:ext>
            </a:extLst>
          </p:cNvPr>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1" name="Text Box 8">
            <a:extLst>
              <a:ext uri="{FF2B5EF4-FFF2-40B4-BE49-F238E27FC236}">
                <a16:creationId xmlns:a16="http://schemas.microsoft.com/office/drawing/2014/main" id="{74284208-245A-4BA7-AA48-3D4CA5481571}"/>
              </a:ext>
            </a:extLst>
          </p:cNvPr>
          <p:cNvSpPr txBox="1">
            <a:spLocks noChangeArrowheads="1"/>
          </p:cNvSpPr>
          <p:nvPr/>
        </p:nvSpPr>
        <p:spPr bwMode="auto">
          <a:xfrm>
            <a:off x="6934200" y="2847975"/>
            <a:ext cx="205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Pentium 4 socket</a:t>
            </a:r>
          </a:p>
        </p:txBody>
      </p:sp>
      <p:sp>
        <p:nvSpPr>
          <p:cNvPr id="23562" name="Line 9">
            <a:extLst>
              <a:ext uri="{FF2B5EF4-FFF2-40B4-BE49-F238E27FC236}">
                <a16:creationId xmlns:a16="http://schemas.microsoft.com/office/drawing/2014/main" id="{BA525DF3-78AC-469D-8FA9-2640A25339D6}"/>
              </a:ext>
            </a:extLst>
          </p:cNvPr>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3" name="Text Box 10">
            <a:extLst>
              <a:ext uri="{FF2B5EF4-FFF2-40B4-BE49-F238E27FC236}">
                <a16:creationId xmlns:a16="http://schemas.microsoft.com/office/drawing/2014/main" id="{B824571A-DFAD-4EC2-B0A5-BC526455E33E}"/>
              </a:ext>
            </a:extLst>
          </p:cNvPr>
          <p:cNvSpPr txBox="1">
            <a:spLocks noChangeArrowheads="1"/>
          </p:cNvSpPr>
          <p:nvPr/>
        </p:nvSpPr>
        <p:spPr bwMode="auto">
          <a:xfrm>
            <a:off x="228600" y="50609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Speaker</a:t>
            </a:r>
          </a:p>
        </p:txBody>
      </p:sp>
      <p:sp>
        <p:nvSpPr>
          <p:cNvPr id="23564" name="Line 11">
            <a:extLst>
              <a:ext uri="{FF2B5EF4-FFF2-40B4-BE49-F238E27FC236}">
                <a16:creationId xmlns:a16="http://schemas.microsoft.com/office/drawing/2014/main" id="{6B305C69-A4E0-4581-99FF-A9D3AD3EED9A}"/>
              </a:ext>
            </a:extLst>
          </p:cNvPr>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5" name="Text Box 12">
            <a:extLst>
              <a:ext uri="{FF2B5EF4-FFF2-40B4-BE49-F238E27FC236}">
                <a16:creationId xmlns:a16="http://schemas.microsoft.com/office/drawing/2014/main" id="{F06B698C-43E7-4D77-84AE-1129BCA2CE38}"/>
              </a:ext>
            </a:extLst>
          </p:cNvPr>
          <p:cNvSpPr txBox="1">
            <a:spLocks noChangeArrowheads="1"/>
          </p:cNvSpPr>
          <p:nvPr/>
        </p:nvSpPr>
        <p:spPr bwMode="auto">
          <a:xfrm>
            <a:off x="4953000" y="5791200"/>
            <a:ext cx="2286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IDE drive connectors</a:t>
            </a:r>
          </a:p>
        </p:txBody>
      </p:sp>
      <p:sp>
        <p:nvSpPr>
          <p:cNvPr id="23566" name="Text Box 14">
            <a:extLst>
              <a:ext uri="{FF2B5EF4-FFF2-40B4-BE49-F238E27FC236}">
                <a16:creationId xmlns:a16="http://schemas.microsoft.com/office/drawing/2014/main" id="{49269C6F-7AAA-4914-8350-7649530C38D1}"/>
              </a:ext>
            </a:extLst>
          </p:cNvPr>
          <p:cNvSpPr txBox="1">
            <a:spLocks noChangeArrowheads="1"/>
          </p:cNvSpPr>
          <p:nvPr/>
        </p:nvSpPr>
        <p:spPr bwMode="auto">
          <a:xfrm>
            <a:off x="6858000" y="304800"/>
            <a:ext cx="2286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mouse, keyboard, parallel, serial, and USB connectors</a:t>
            </a:r>
          </a:p>
        </p:txBody>
      </p:sp>
      <p:sp>
        <p:nvSpPr>
          <p:cNvPr id="23567" name="Line 15">
            <a:extLst>
              <a:ext uri="{FF2B5EF4-FFF2-40B4-BE49-F238E27FC236}">
                <a16:creationId xmlns:a16="http://schemas.microsoft.com/office/drawing/2014/main" id="{F444AE86-2D78-4DDA-BC40-022E2FF768F2}"/>
              </a:ext>
            </a:extLst>
          </p:cNvPr>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8" name="Text Box 16">
            <a:extLst>
              <a:ext uri="{FF2B5EF4-FFF2-40B4-BE49-F238E27FC236}">
                <a16:creationId xmlns:a16="http://schemas.microsoft.com/office/drawing/2014/main" id="{E23D4F89-3708-4352-AA31-D1A85B29E878}"/>
              </a:ext>
            </a:extLst>
          </p:cNvPr>
          <p:cNvSpPr txBox="1">
            <a:spLocks noChangeArrowheads="1"/>
          </p:cNvSpPr>
          <p:nvPr/>
        </p:nvSpPr>
        <p:spPr bwMode="auto">
          <a:xfrm>
            <a:off x="228600" y="30035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AGP slot</a:t>
            </a:r>
          </a:p>
        </p:txBody>
      </p:sp>
      <p:sp>
        <p:nvSpPr>
          <p:cNvPr id="23569" name="Line 17">
            <a:extLst>
              <a:ext uri="{FF2B5EF4-FFF2-40B4-BE49-F238E27FC236}">
                <a16:creationId xmlns:a16="http://schemas.microsoft.com/office/drawing/2014/main" id="{DD0B84FC-05AD-4E04-AF25-E78F29DE1AD4}"/>
              </a:ext>
            </a:extLst>
          </p:cNvPr>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0" name="Text Box 18">
            <a:extLst>
              <a:ext uri="{FF2B5EF4-FFF2-40B4-BE49-F238E27FC236}">
                <a16:creationId xmlns:a16="http://schemas.microsoft.com/office/drawing/2014/main" id="{E15449BF-0480-4BBD-80D0-271162D71C7F}"/>
              </a:ext>
            </a:extLst>
          </p:cNvPr>
          <p:cNvSpPr txBox="1">
            <a:spLocks noChangeArrowheads="1"/>
          </p:cNvSpPr>
          <p:nvPr/>
        </p:nvSpPr>
        <p:spPr bwMode="auto">
          <a:xfrm>
            <a:off x="762000" y="5324475"/>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Battery</a:t>
            </a:r>
          </a:p>
        </p:txBody>
      </p:sp>
      <p:sp>
        <p:nvSpPr>
          <p:cNvPr id="23571" name="Line 19">
            <a:extLst>
              <a:ext uri="{FF2B5EF4-FFF2-40B4-BE49-F238E27FC236}">
                <a16:creationId xmlns:a16="http://schemas.microsoft.com/office/drawing/2014/main" id="{95F1CB9A-4A0F-4416-8A83-828F2FBE73DC}"/>
              </a:ext>
            </a:extLst>
          </p:cNvPr>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2" name="Text Box 20">
            <a:extLst>
              <a:ext uri="{FF2B5EF4-FFF2-40B4-BE49-F238E27FC236}">
                <a16:creationId xmlns:a16="http://schemas.microsoft.com/office/drawing/2014/main" id="{6599A5C5-9564-42EB-AB7D-8D97184E1591}"/>
              </a:ext>
            </a:extLst>
          </p:cNvPr>
          <p:cNvSpPr txBox="1">
            <a:spLocks noChangeArrowheads="1"/>
          </p:cNvSpPr>
          <p:nvPr/>
        </p:nvSpPr>
        <p:spPr bwMode="auto">
          <a:xfrm>
            <a:off x="609600" y="641350"/>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Video</a:t>
            </a:r>
          </a:p>
        </p:txBody>
      </p:sp>
      <p:sp>
        <p:nvSpPr>
          <p:cNvPr id="23573" name="Line 21">
            <a:extLst>
              <a:ext uri="{FF2B5EF4-FFF2-40B4-BE49-F238E27FC236}">
                <a16:creationId xmlns:a16="http://schemas.microsoft.com/office/drawing/2014/main" id="{40657DD8-E897-40B3-960C-EF83F68F2E3D}"/>
              </a:ext>
            </a:extLst>
          </p:cNvPr>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4" name="Text Box 22">
            <a:extLst>
              <a:ext uri="{FF2B5EF4-FFF2-40B4-BE49-F238E27FC236}">
                <a16:creationId xmlns:a16="http://schemas.microsoft.com/office/drawing/2014/main" id="{386D869D-D5FC-44CE-A36D-241D687C3E3D}"/>
              </a:ext>
            </a:extLst>
          </p:cNvPr>
          <p:cNvSpPr txBox="1">
            <a:spLocks noChangeArrowheads="1"/>
          </p:cNvSpPr>
          <p:nvPr/>
        </p:nvSpPr>
        <p:spPr bwMode="auto">
          <a:xfrm>
            <a:off x="6934200" y="513715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Power connector</a:t>
            </a:r>
          </a:p>
        </p:txBody>
      </p:sp>
      <p:sp>
        <p:nvSpPr>
          <p:cNvPr id="23575" name="Line 25">
            <a:extLst>
              <a:ext uri="{FF2B5EF4-FFF2-40B4-BE49-F238E27FC236}">
                <a16:creationId xmlns:a16="http://schemas.microsoft.com/office/drawing/2014/main" id="{FAC7F46B-4E01-4782-876B-31CC565F46AB}"/>
              </a:ext>
            </a:extLst>
          </p:cNvPr>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6" name="Text Box 26">
            <a:extLst>
              <a:ext uri="{FF2B5EF4-FFF2-40B4-BE49-F238E27FC236}">
                <a16:creationId xmlns:a16="http://schemas.microsoft.com/office/drawing/2014/main" id="{65FD8A97-0841-456B-8EDA-3ED62B57CADB}"/>
              </a:ext>
            </a:extLst>
          </p:cNvPr>
          <p:cNvSpPr txBox="1">
            <a:spLocks noChangeArrowheads="1"/>
          </p:cNvSpPr>
          <p:nvPr/>
        </p:nvSpPr>
        <p:spPr bwMode="auto">
          <a:xfrm>
            <a:off x="6934200" y="2470150"/>
            <a:ext cx="2133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memory controller hub</a:t>
            </a:r>
          </a:p>
        </p:txBody>
      </p:sp>
      <p:sp>
        <p:nvSpPr>
          <p:cNvPr id="23577" name="Line 27">
            <a:extLst>
              <a:ext uri="{FF2B5EF4-FFF2-40B4-BE49-F238E27FC236}">
                <a16:creationId xmlns:a16="http://schemas.microsoft.com/office/drawing/2014/main" id="{B7CDF9CF-B092-460E-AF0D-3744A4F08328}"/>
              </a:ext>
            </a:extLst>
          </p:cNvPr>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8" name="Line 28">
            <a:extLst>
              <a:ext uri="{FF2B5EF4-FFF2-40B4-BE49-F238E27FC236}">
                <a16:creationId xmlns:a16="http://schemas.microsoft.com/office/drawing/2014/main" id="{8C12D2EF-7807-4F14-83C5-0AD284DE7F26}"/>
              </a:ext>
            </a:extLst>
          </p:cNvPr>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9" name="Text Box 29">
            <a:extLst>
              <a:ext uri="{FF2B5EF4-FFF2-40B4-BE49-F238E27FC236}">
                <a16:creationId xmlns:a16="http://schemas.microsoft.com/office/drawing/2014/main" id="{DEC9BBCF-CD3C-4B51-BB6A-F3AEF0F9A8A8}"/>
              </a:ext>
            </a:extLst>
          </p:cNvPr>
          <p:cNvSpPr txBox="1">
            <a:spLocks noChangeArrowheads="1"/>
          </p:cNvSpPr>
          <p:nvPr/>
        </p:nvSpPr>
        <p:spPr bwMode="auto">
          <a:xfrm>
            <a:off x="6934200" y="55626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Diskette connector</a:t>
            </a:r>
          </a:p>
        </p:txBody>
      </p:sp>
      <p:sp>
        <p:nvSpPr>
          <p:cNvPr id="23580" name="Line 30">
            <a:extLst>
              <a:ext uri="{FF2B5EF4-FFF2-40B4-BE49-F238E27FC236}">
                <a16:creationId xmlns:a16="http://schemas.microsoft.com/office/drawing/2014/main" id="{77E850DD-95FE-4D18-A7BA-AB0A58B7FA3F}"/>
              </a:ext>
            </a:extLst>
          </p:cNvPr>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1" name="Text Box 31">
            <a:extLst>
              <a:ext uri="{FF2B5EF4-FFF2-40B4-BE49-F238E27FC236}">
                <a16:creationId xmlns:a16="http://schemas.microsoft.com/office/drawing/2014/main" id="{A898EAE6-BF87-459C-B25B-9B275255FCCC}"/>
              </a:ext>
            </a:extLst>
          </p:cNvPr>
          <p:cNvSpPr txBox="1">
            <a:spLocks noChangeArrowheads="1"/>
          </p:cNvSpPr>
          <p:nvPr/>
        </p:nvSpPr>
        <p:spPr bwMode="auto">
          <a:xfrm>
            <a:off x="228600" y="22288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PCI slots</a:t>
            </a:r>
          </a:p>
        </p:txBody>
      </p:sp>
      <p:sp>
        <p:nvSpPr>
          <p:cNvPr id="23582" name="Line 32">
            <a:extLst>
              <a:ext uri="{FF2B5EF4-FFF2-40B4-BE49-F238E27FC236}">
                <a16:creationId xmlns:a16="http://schemas.microsoft.com/office/drawing/2014/main" id="{8E0EC9D2-CBD8-4ED8-8282-02040DECBDDE}"/>
              </a:ext>
            </a:extLst>
          </p:cNvPr>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3" name="Text Box 33">
            <a:extLst>
              <a:ext uri="{FF2B5EF4-FFF2-40B4-BE49-F238E27FC236}">
                <a16:creationId xmlns:a16="http://schemas.microsoft.com/office/drawing/2014/main" id="{3981D7EF-B503-448E-9117-A83F6CF446B3}"/>
              </a:ext>
            </a:extLst>
          </p:cNvPr>
          <p:cNvSpPr txBox="1">
            <a:spLocks noChangeArrowheads="1"/>
          </p:cNvSpPr>
          <p:nvPr/>
        </p:nvSpPr>
        <p:spPr bwMode="auto">
          <a:xfrm>
            <a:off x="0" y="4724400"/>
            <a:ext cx="1371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I/O Controller</a:t>
            </a:r>
          </a:p>
        </p:txBody>
      </p:sp>
      <p:sp>
        <p:nvSpPr>
          <p:cNvPr id="23584" name="Line 34">
            <a:extLst>
              <a:ext uri="{FF2B5EF4-FFF2-40B4-BE49-F238E27FC236}">
                <a16:creationId xmlns:a16="http://schemas.microsoft.com/office/drawing/2014/main" id="{8C0D1BA8-1A59-44F4-B132-78474BA07431}"/>
              </a:ext>
            </a:extLst>
          </p:cNvPr>
          <p:cNvSpPr>
            <a:spLocks noChangeShapeType="1"/>
          </p:cNvSpPr>
          <p:nvPr/>
        </p:nvSpPr>
        <p:spPr bwMode="auto">
          <a:xfrm>
            <a:off x="4114800" y="838200"/>
            <a:ext cx="28194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5" name="Line 35">
            <a:extLst>
              <a:ext uri="{FF2B5EF4-FFF2-40B4-BE49-F238E27FC236}">
                <a16:creationId xmlns:a16="http://schemas.microsoft.com/office/drawing/2014/main" id="{2F3CB1CC-F53A-4413-9A18-4FF6425B7854}"/>
              </a:ext>
            </a:extLst>
          </p:cNvPr>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6" name="Text Box 36">
            <a:extLst>
              <a:ext uri="{FF2B5EF4-FFF2-40B4-BE49-F238E27FC236}">
                <a16:creationId xmlns:a16="http://schemas.microsoft.com/office/drawing/2014/main" id="{73CE5B59-0A48-4375-AEE1-F7763EA2AB3A}"/>
              </a:ext>
            </a:extLst>
          </p:cNvPr>
          <p:cNvSpPr txBox="1">
            <a:spLocks noChangeArrowheads="1"/>
          </p:cNvSpPr>
          <p:nvPr/>
        </p:nvSpPr>
        <p:spPr bwMode="auto">
          <a:xfrm>
            <a:off x="152400" y="4070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Firmware hub</a:t>
            </a:r>
          </a:p>
        </p:txBody>
      </p:sp>
      <p:sp>
        <p:nvSpPr>
          <p:cNvPr id="23587" name="Line 37">
            <a:extLst>
              <a:ext uri="{FF2B5EF4-FFF2-40B4-BE49-F238E27FC236}">
                <a16:creationId xmlns:a16="http://schemas.microsoft.com/office/drawing/2014/main" id="{849D50F6-6343-4BBD-9FED-ADBBDA4A193C}"/>
              </a:ext>
            </a:extLst>
          </p:cNvPr>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8" name="Text Box 38">
            <a:extLst>
              <a:ext uri="{FF2B5EF4-FFF2-40B4-BE49-F238E27FC236}">
                <a16:creationId xmlns:a16="http://schemas.microsoft.com/office/drawing/2014/main" id="{D7D9C0ED-A288-4BCC-884B-0CEEE7A5A871}"/>
              </a:ext>
            </a:extLst>
          </p:cNvPr>
          <p:cNvSpPr txBox="1">
            <a:spLocks noChangeArrowheads="1"/>
          </p:cNvSpPr>
          <p:nvPr/>
        </p:nvSpPr>
        <p:spPr bwMode="auto">
          <a:xfrm>
            <a:off x="457200" y="10985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Audio chip</a:t>
            </a:r>
          </a:p>
        </p:txBody>
      </p:sp>
      <p:sp>
        <p:nvSpPr>
          <p:cNvPr id="23589" name="Text Box 39">
            <a:extLst>
              <a:ext uri="{FF2B5EF4-FFF2-40B4-BE49-F238E27FC236}">
                <a16:creationId xmlns:a16="http://schemas.microsoft.com/office/drawing/2014/main" id="{7FB03C2E-9860-48B5-8FB2-230A3487C520}"/>
              </a:ext>
            </a:extLst>
          </p:cNvPr>
          <p:cNvSpPr txBox="1">
            <a:spLocks noChangeArrowheads="1"/>
          </p:cNvSpPr>
          <p:nvPr/>
        </p:nvSpPr>
        <p:spPr bwMode="auto">
          <a:xfrm>
            <a:off x="76200" y="5791200"/>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100">
                <a:solidFill>
                  <a:schemeClr val="tx2"/>
                </a:solidFill>
              </a:rPr>
              <a:t>Source: Intel® Desktop Board D850MD/D850MV Technical Product Specification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EBDAC63D-7D13-4376-92A8-0D016D90737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147" name="Slide Number Placeholder 4">
            <a:extLst>
              <a:ext uri="{FF2B5EF4-FFF2-40B4-BE49-F238E27FC236}">
                <a16:creationId xmlns:a16="http://schemas.microsoft.com/office/drawing/2014/main" id="{DA02CFC3-AF53-4CD8-9738-951F8C4538C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8F59CD2-2F39-4DC1-9728-5AB5E8374BDE}" type="slidenum">
              <a:rPr lang="en-US" altLang="en-US" sz="1600" smtClean="0">
                <a:latin typeface="Times New Roman" panose="02020603050405020304" pitchFamily="18" charset="0"/>
              </a:rPr>
              <a:pPr>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6FEED62B-4540-4390-9CE0-81E911C8DC3D}"/>
              </a:ext>
            </a:extLst>
          </p:cNvPr>
          <p:cNvSpPr>
            <a:spLocks noGrp="1" noChangeArrowheads="1"/>
          </p:cNvSpPr>
          <p:nvPr>
            <p:ph type="title"/>
          </p:nvPr>
        </p:nvSpPr>
        <p:spPr/>
        <p:txBody>
          <a:bodyPr/>
          <a:lstStyle/>
          <a:p>
            <a:pPr eaLnBrk="1" hangingPunct="1">
              <a:defRPr/>
            </a:pPr>
            <a:r>
              <a:rPr lang="en-US" altLang="en-US"/>
              <a:t>Chapter Overview</a:t>
            </a:r>
          </a:p>
        </p:txBody>
      </p:sp>
      <p:sp>
        <p:nvSpPr>
          <p:cNvPr id="6149" name="Rectangle 3">
            <a:extLst>
              <a:ext uri="{FF2B5EF4-FFF2-40B4-BE49-F238E27FC236}">
                <a16:creationId xmlns:a16="http://schemas.microsoft.com/office/drawing/2014/main" id="{C7951B1D-26C3-4496-B745-F949C0E39253}"/>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F640015D-42D3-476A-B39E-935DD40B1507}"/>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4579" name="Slide Number Placeholder 3">
            <a:extLst>
              <a:ext uri="{FF2B5EF4-FFF2-40B4-BE49-F238E27FC236}">
                <a16:creationId xmlns:a16="http://schemas.microsoft.com/office/drawing/2014/main" id="{5E817449-C2B1-4B72-84CE-27B318338BE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4A14BF3-82C4-48B4-B13C-A6964C3BBABC}" type="slidenum">
              <a:rPr lang="en-US" altLang="en-US" sz="1600" smtClean="0">
                <a:latin typeface="Times New Roman" panose="02020603050405020304" pitchFamily="18" charset="0"/>
              </a:rPr>
              <a:pPr>
                <a:spcBef>
                  <a:spcPct val="0"/>
                </a:spcBef>
                <a:buClrTx/>
                <a:buFontTx/>
                <a:buNone/>
              </a:pPr>
              <a:t>20</a:t>
            </a:fld>
            <a:endParaRPr lang="en-US" altLang="en-US" sz="1600">
              <a:latin typeface="Times New Roman" panose="02020603050405020304" pitchFamily="18" charset="0"/>
            </a:endParaRPr>
          </a:p>
        </p:txBody>
      </p:sp>
      <p:sp>
        <p:nvSpPr>
          <p:cNvPr id="147460" name="Rectangle 4">
            <a:extLst>
              <a:ext uri="{FF2B5EF4-FFF2-40B4-BE49-F238E27FC236}">
                <a16:creationId xmlns:a16="http://schemas.microsoft.com/office/drawing/2014/main" id="{D104CD7C-9548-4638-B3C6-007EDF3675A5}"/>
              </a:ext>
            </a:extLst>
          </p:cNvPr>
          <p:cNvSpPr>
            <a:spLocks noGrp="1" noChangeArrowheads="1"/>
          </p:cNvSpPr>
          <p:nvPr>
            <p:ph type="title"/>
          </p:nvPr>
        </p:nvSpPr>
        <p:spPr/>
        <p:txBody>
          <a:bodyPr/>
          <a:lstStyle/>
          <a:p>
            <a:pPr eaLnBrk="1" hangingPunct="1">
              <a:defRPr/>
            </a:pPr>
            <a:r>
              <a:rPr lang="en-US" altLang="en-US"/>
              <a:t>Intel 965 Express Chipset</a:t>
            </a:r>
          </a:p>
        </p:txBody>
      </p:sp>
      <p:pic>
        <p:nvPicPr>
          <p:cNvPr id="24581" name="Picture 6">
            <a:extLst>
              <a:ext uri="{FF2B5EF4-FFF2-40B4-BE49-F238E27FC236}">
                <a16:creationId xmlns:a16="http://schemas.microsoft.com/office/drawing/2014/main" id="{C96F6A95-6AB2-4A3A-B6DA-1CD2A10A8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7DC6E3FC-CF82-4EBF-8DFA-6DDC04E6E37E}"/>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5603" name="Slide Number Placeholder 4">
            <a:extLst>
              <a:ext uri="{FF2B5EF4-FFF2-40B4-BE49-F238E27FC236}">
                <a16:creationId xmlns:a16="http://schemas.microsoft.com/office/drawing/2014/main" id="{C4E74B49-355A-47F3-9B76-A6751AB04DD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679A01D-04F3-4FEC-8D21-EB3829A6675C}" type="slidenum">
              <a:rPr lang="en-US" altLang="en-US" sz="1600" smtClean="0">
                <a:latin typeface="Times New Roman" panose="02020603050405020304" pitchFamily="18" charset="0"/>
              </a:rPr>
              <a:pPr>
                <a:spcBef>
                  <a:spcPct val="0"/>
                </a:spcBef>
                <a:buClrTx/>
                <a:buFontTx/>
                <a:buNone/>
              </a:pPr>
              <a:t>21</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1E012EBF-3F04-44BB-A31F-3BAF08D555DB}"/>
              </a:ext>
            </a:extLst>
          </p:cNvPr>
          <p:cNvSpPr>
            <a:spLocks noGrp="1" noChangeArrowheads="1"/>
          </p:cNvSpPr>
          <p:nvPr>
            <p:ph type="title"/>
          </p:nvPr>
        </p:nvSpPr>
        <p:spPr/>
        <p:txBody>
          <a:bodyPr/>
          <a:lstStyle/>
          <a:p>
            <a:pPr eaLnBrk="1" hangingPunct="1">
              <a:defRPr/>
            </a:pPr>
            <a:r>
              <a:rPr lang="en-US" altLang="en-US"/>
              <a:t>Video Output</a:t>
            </a:r>
          </a:p>
        </p:txBody>
      </p:sp>
      <p:sp>
        <p:nvSpPr>
          <p:cNvPr id="25605" name="Rectangle 3">
            <a:extLst>
              <a:ext uri="{FF2B5EF4-FFF2-40B4-BE49-F238E27FC236}">
                <a16:creationId xmlns:a16="http://schemas.microsoft.com/office/drawing/2014/main" id="{85778AE0-9741-4D5E-84B6-5A91AD4334DE}"/>
              </a:ext>
            </a:extLst>
          </p:cNvPr>
          <p:cNvSpPr>
            <a:spLocks noGrp="1" noChangeArrowheads="1"/>
          </p:cNvSpPr>
          <p:nvPr>
            <p:ph type="body" idx="1"/>
          </p:nvPr>
        </p:nvSpPr>
        <p:spPr>
          <a:xfrm>
            <a:off x="1143000" y="1295400"/>
            <a:ext cx="6781800" cy="4038600"/>
          </a:xfrm>
        </p:spPr>
        <p:txBody>
          <a:bodyPr/>
          <a:lstStyle/>
          <a:p>
            <a:pPr eaLnBrk="1" hangingPunct="1">
              <a:lnSpc>
                <a:spcPct val="90000"/>
              </a:lnSpc>
            </a:pPr>
            <a:r>
              <a:rPr lang="en-US" altLang="en-US"/>
              <a:t>Video controller</a:t>
            </a:r>
          </a:p>
          <a:p>
            <a:pPr lvl="1" eaLnBrk="1" hangingPunct="1">
              <a:lnSpc>
                <a:spcPct val="90000"/>
              </a:lnSpc>
            </a:pPr>
            <a:r>
              <a:rPr lang="en-US" altLang="en-US"/>
              <a:t>on motherboard, or on expansion card</a:t>
            </a:r>
          </a:p>
          <a:p>
            <a:pPr lvl="1" eaLnBrk="1" hangingPunct="1">
              <a:lnSpc>
                <a:spcPct val="90000"/>
              </a:lnSpc>
            </a:pPr>
            <a:r>
              <a:rPr lang="en-US" altLang="en-US"/>
              <a:t>AGP (</a:t>
            </a:r>
            <a:r>
              <a:rPr lang="en-US" altLang="en-US">
                <a:hlinkClick r:id="rId2"/>
              </a:rPr>
              <a:t>accelerated graphics port technology</a:t>
            </a:r>
            <a:r>
              <a:rPr lang="en-US" altLang="en-US"/>
              <a:t>)*</a:t>
            </a:r>
          </a:p>
          <a:p>
            <a:pPr eaLnBrk="1" hangingPunct="1">
              <a:lnSpc>
                <a:spcPct val="90000"/>
              </a:lnSpc>
            </a:pPr>
            <a:r>
              <a:rPr lang="en-US" altLang="en-US"/>
              <a:t>Video memory (VRAM)</a:t>
            </a:r>
          </a:p>
          <a:p>
            <a:pPr eaLnBrk="1" hangingPunct="1">
              <a:lnSpc>
                <a:spcPct val="90000"/>
              </a:lnSpc>
            </a:pPr>
            <a:r>
              <a:rPr lang="en-US" altLang="en-US"/>
              <a:t>Video CRT Display</a:t>
            </a:r>
          </a:p>
          <a:p>
            <a:pPr lvl="1" eaLnBrk="1" hangingPunct="1">
              <a:lnSpc>
                <a:spcPct val="90000"/>
              </a:lnSpc>
            </a:pPr>
            <a:r>
              <a:rPr lang="en-US" altLang="en-US"/>
              <a:t>uses raster scanning</a:t>
            </a:r>
          </a:p>
          <a:p>
            <a:pPr lvl="1" eaLnBrk="1" hangingPunct="1">
              <a:lnSpc>
                <a:spcPct val="90000"/>
              </a:lnSpc>
            </a:pPr>
            <a:r>
              <a:rPr lang="en-US" altLang="en-US"/>
              <a:t>horizontal retrace</a:t>
            </a:r>
          </a:p>
          <a:p>
            <a:pPr lvl="1" eaLnBrk="1" hangingPunct="1">
              <a:lnSpc>
                <a:spcPct val="90000"/>
              </a:lnSpc>
            </a:pPr>
            <a:r>
              <a:rPr lang="en-US" altLang="en-US"/>
              <a:t>vertical retrace</a:t>
            </a:r>
          </a:p>
          <a:p>
            <a:pPr eaLnBrk="1" hangingPunct="1">
              <a:lnSpc>
                <a:spcPct val="90000"/>
              </a:lnSpc>
            </a:pPr>
            <a:r>
              <a:rPr lang="en-US" altLang="en-US"/>
              <a:t>Direct digital LCD monitors</a:t>
            </a:r>
          </a:p>
          <a:p>
            <a:pPr lvl="1" eaLnBrk="1" hangingPunct="1">
              <a:lnSpc>
                <a:spcPct val="90000"/>
              </a:lnSpc>
            </a:pPr>
            <a:r>
              <a:rPr lang="en-US" altLang="en-US"/>
              <a:t>no raster scanning required	</a:t>
            </a:r>
          </a:p>
        </p:txBody>
      </p:sp>
      <p:sp>
        <p:nvSpPr>
          <p:cNvPr id="25606" name="Text Box 4">
            <a:extLst>
              <a:ext uri="{FF2B5EF4-FFF2-40B4-BE49-F238E27FC236}">
                <a16:creationId xmlns:a16="http://schemas.microsoft.com/office/drawing/2014/main" id="{0DB3B661-C339-47FA-9733-91781F6B9140}"/>
              </a:ext>
            </a:extLst>
          </p:cNvPr>
          <p:cNvSpPr txBox="1">
            <a:spLocks noChangeArrowheads="1"/>
          </p:cNvSpPr>
          <p:nvPr/>
        </p:nvSpPr>
        <p:spPr bwMode="auto">
          <a:xfrm>
            <a:off x="685800" y="5715000"/>
            <a:ext cx="7391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 This link may change over 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DC076F4B-C320-48FF-9C6D-4D79A669B99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6627" name="Slide Number Placeholder 4">
            <a:extLst>
              <a:ext uri="{FF2B5EF4-FFF2-40B4-BE49-F238E27FC236}">
                <a16:creationId xmlns:a16="http://schemas.microsoft.com/office/drawing/2014/main" id="{20884AC9-A13A-4069-A858-4EEC681BE75B}"/>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9C6E4C1-3E6B-46A4-96CD-4BB083CA853C}" type="slidenum">
              <a:rPr lang="en-US" altLang="en-US" sz="1600" smtClean="0">
                <a:latin typeface="Times New Roman" panose="02020603050405020304" pitchFamily="18" charset="0"/>
              </a:rPr>
              <a:pPr>
                <a:spcBef>
                  <a:spcPct val="0"/>
                </a:spcBef>
                <a:buClrTx/>
                <a:buFontTx/>
                <a:buNone/>
              </a:pPr>
              <a:t>22</a:t>
            </a:fld>
            <a:endParaRPr lang="en-US" altLang="en-US" sz="1600">
              <a:latin typeface="Times New Roman" panose="02020603050405020304" pitchFamily="18" charset="0"/>
            </a:endParaRPr>
          </a:p>
        </p:txBody>
      </p:sp>
      <p:sp>
        <p:nvSpPr>
          <p:cNvPr id="126978" name="Rectangle 1026">
            <a:extLst>
              <a:ext uri="{FF2B5EF4-FFF2-40B4-BE49-F238E27FC236}">
                <a16:creationId xmlns:a16="http://schemas.microsoft.com/office/drawing/2014/main" id="{CD0ADA91-54F3-4544-B2F6-CD460BC9E6BA}"/>
              </a:ext>
            </a:extLst>
          </p:cNvPr>
          <p:cNvSpPr>
            <a:spLocks noGrp="1" noChangeArrowheads="1"/>
          </p:cNvSpPr>
          <p:nvPr>
            <p:ph type="title"/>
          </p:nvPr>
        </p:nvSpPr>
        <p:spPr/>
        <p:txBody>
          <a:bodyPr/>
          <a:lstStyle/>
          <a:p>
            <a:pPr eaLnBrk="1" hangingPunct="1">
              <a:defRPr/>
            </a:pPr>
            <a:r>
              <a:rPr lang="en-US" altLang="en-US"/>
              <a:t>Sample Video Controller (ATI Corp.)</a:t>
            </a:r>
          </a:p>
        </p:txBody>
      </p:sp>
      <p:pic>
        <p:nvPicPr>
          <p:cNvPr id="26629" name="Picture 1036" descr="ATIboard">
            <a:extLst>
              <a:ext uri="{FF2B5EF4-FFF2-40B4-BE49-F238E27FC236}">
                <a16:creationId xmlns:a16="http://schemas.microsoft.com/office/drawing/2014/main" id="{8E7FFDE0-2A68-40C2-B69C-909E7D089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95400"/>
            <a:ext cx="4572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1037">
            <a:extLst>
              <a:ext uri="{FF2B5EF4-FFF2-40B4-BE49-F238E27FC236}">
                <a16:creationId xmlns:a16="http://schemas.microsoft.com/office/drawing/2014/main" id="{4595AE26-B629-48D1-9335-A11A36909415}"/>
              </a:ext>
            </a:extLst>
          </p:cNvPr>
          <p:cNvSpPr txBox="1">
            <a:spLocks noChangeArrowheads="1"/>
          </p:cNvSpPr>
          <p:nvPr/>
        </p:nvSpPr>
        <p:spPr bwMode="auto">
          <a:xfrm>
            <a:off x="228600" y="1212850"/>
            <a:ext cx="3581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395288" indent="-2222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lvl="1" eaLnBrk="1" hangingPunct="1">
              <a:spcBef>
                <a:spcPct val="50000"/>
              </a:spcBef>
              <a:buClrTx/>
            </a:pPr>
            <a:r>
              <a:rPr lang="en-US" altLang="en-US" sz="1500">
                <a:solidFill>
                  <a:srgbClr val="FFFFFF"/>
                </a:solidFill>
                <a:latin typeface="Verdana" panose="020B0604030504040204" pitchFamily="34" charset="0"/>
              </a:rPr>
              <a:t>128-bit 3D graphics performance powered by RAGE™ 128 PRO </a:t>
            </a:r>
          </a:p>
          <a:p>
            <a:pPr lvl="1" eaLnBrk="1" hangingPunct="1">
              <a:spcBef>
                <a:spcPct val="50000"/>
              </a:spcBef>
              <a:buClrTx/>
            </a:pPr>
            <a:r>
              <a:rPr lang="en-US" altLang="en-US" sz="1500">
                <a:solidFill>
                  <a:srgbClr val="FFFFFF"/>
                </a:solidFill>
                <a:latin typeface="Verdana" panose="020B0604030504040204" pitchFamily="34" charset="0"/>
              </a:rPr>
              <a:t>3D graphics performance </a:t>
            </a:r>
          </a:p>
          <a:p>
            <a:pPr lvl="1" eaLnBrk="1" hangingPunct="1">
              <a:spcBef>
                <a:spcPct val="50000"/>
              </a:spcBef>
              <a:buClrTx/>
            </a:pPr>
            <a:r>
              <a:rPr lang="en-US" altLang="en-US" sz="1500">
                <a:solidFill>
                  <a:srgbClr val="FFFFFF"/>
                </a:solidFill>
                <a:latin typeface="Verdana" panose="020B0604030504040204" pitchFamily="34" charset="0"/>
              </a:rPr>
              <a:t>Intelligent TV-Tuner with Digital VCR </a:t>
            </a:r>
          </a:p>
          <a:p>
            <a:pPr lvl="1" eaLnBrk="1" hangingPunct="1">
              <a:spcBef>
                <a:spcPct val="50000"/>
              </a:spcBef>
              <a:buClrTx/>
            </a:pPr>
            <a:r>
              <a:rPr lang="en-US" altLang="en-US" sz="1500">
                <a:solidFill>
                  <a:srgbClr val="FFFFFF"/>
                </a:solidFill>
              </a:rPr>
              <a:t>TV-ON-DEMAND</a:t>
            </a:r>
            <a:r>
              <a:rPr lang="en-US" altLang="en-US" sz="1500">
                <a:solidFill>
                  <a:srgbClr val="FFFFFF"/>
                </a:solidFill>
                <a:latin typeface="Verdana" panose="020B0604030504040204" pitchFamily="34" charset="0"/>
              </a:rPr>
              <a:t>™ </a:t>
            </a:r>
          </a:p>
          <a:p>
            <a:pPr lvl="1" eaLnBrk="1" hangingPunct="1">
              <a:spcBef>
                <a:spcPct val="50000"/>
              </a:spcBef>
              <a:buClrTx/>
            </a:pPr>
            <a:r>
              <a:rPr lang="en-US" altLang="en-US" sz="1500">
                <a:solidFill>
                  <a:srgbClr val="FFFFFF"/>
                </a:solidFill>
                <a:latin typeface="Verdana" panose="020B0604030504040204" pitchFamily="34" charset="0"/>
              </a:rPr>
              <a:t>Interactive Program Guide </a:t>
            </a:r>
          </a:p>
          <a:p>
            <a:pPr lvl="1" eaLnBrk="1" hangingPunct="1">
              <a:spcBef>
                <a:spcPct val="50000"/>
              </a:spcBef>
              <a:buClrTx/>
            </a:pPr>
            <a:r>
              <a:rPr lang="en-US" altLang="en-US" sz="1500">
                <a:solidFill>
                  <a:srgbClr val="FFFFFF"/>
                </a:solidFill>
                <a:latin typeface="Verdana" panose="020B0604030504040204" pitchFamily="34" charset="0"/>
              </a:rPr>
              <a:t>Still image and MPEG-2 motion video capture </a:t>
            </a:r>
          </a:p>
          <a:p>
            <a:pPr lvl="1" eaLnBrk="1" hangingPunct="1">
              <a:spcBef>
                <a:spcPct val="50000"/>
              </a:spcBef>
              <a:buClrTx/>
            </a:pPr>
            <a:r>
              <a:rPr lang="en-US" altLang="en-US" sz="1500">
                <a:solidFill>
                  <a:srgbClr val="FFFFFF"/>
                </a:solidFill>
                <a:latin typeface="Verdana" panose="020B0604030504040204" pitchFamily="34" charset="0"/>
              </a:rPr>
              <a:t>Video editing </a:t>
            </a:r>
          </a:p>
          <a:p>
            <a:pPr lvl="1" eaLnBrk="1" hangingPunct="1">
              <a:spcBef>
                <a:spcPct val="50000"/>
              </a:spcBef>
              <a:buClrTx/>
            </a:pPr>
            <a:r>
              <a:rPr lang="en-US" altLang="en-US" sz="1500">
                <a:solidFill>
                  <a:srgbClr val="FFFFFF"/>
                </a:solidFill>
                <a:latin typeface="Verdana" panose="020B0604030504040204" pitchFamily="34" charset="0"/>
              </a:rPr>
              <a:t>Hardware DVD video playback </a:t>
            </a:r>
          </a:p>
          <a:p>
            <a:pPr lvl="1" eaLnBrk="1" hangingPunct="1">
              <a:spcBef>
                <a:spcPct val="50000"/>
              </a:spcBef>
              <a:buClrTx/>
            </a:pPr>
            <a:r>
              <a:rPr lang="en-US" altLang="en-US" sz="1500">
                <a:solidFill>
                  <a:srgbClr val="FFFFFF"/>
                </a:solidFill>
                <a:latin typeface="Verdana" panose="020B0604030504040204" pitchFamily="34" charset="0"/>
              </a:rPr>
              <a:t>Video output to TV or VCR </a:t>
            </a:r>
          </a:p>
          <a:p>
            <a:pPr eaLnBrk="1" hangingPunct="1">
              <a:spcBef>
                <a:spcPct val="50000"/>
              </a:spcBef>
              <a:buClrTx/>
              <a:buFontTx/>
              <a:buNone/>
            </a:pPr>
            <a:endParaRPr lang="en-US" altLang="en-US"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28A5-9340-4556-B2F9-07B92FC9A14C}"/>
              </a:ext>
            </a:extLst>
          </p:cNvPr>
          <p:cNvSpPr>
            <a:spLocks noGrp="1"/>
          </p:cNvSpPr>
          <p:nvPr>
            <p:ph type="title"/>
          </p:nvPr>
        </p:nvSpPr>
        <p:spPr/>
        <p:txBody>
          <a:bodyPr/>
          <a:lstStyle/>
          <a:p>
            <a:pPr>
              <a:defRPr/>
            </a:pPr>
            <a:r>
              <a:rPr lang="en-US" dirty="0"/>
              <a:t>Memory Hierarchy</a:t>
            </a:r>
          </a:p>
        </p:txBody>
      </p:sp>
      <p:sp>
        <p:nvSpPr>
          <p:cNvPr id="27651" name="Content Placeholder 2">
            <a:extLst>
              <a:ext uri="{FF2B5EF4-FFF2-40B4-BE49-F238E27FC236}">
                <a16:creationId xmlns:a16="http://schemas.microsoft.com/office/drawing/2014/main" id="{CF394305-A87E-4D2B-9113-225727847800}"/>
              </a:ext>
            </a:extLst>
          </p:cNvPr>
          <p:cNvSpPr>
            <a:spLocks noGrp="1" noChangeArrowheads="1"/>
          </p:cNvSpPr>
          <p:nvPr>
            <p:ph idx="1"/>
          </p:nvPr>
        </p:nvSpPr>
        <p:spPr/>
        <p:txBody>
          <a:bodyPr/>
          <a:lstStyle/>
          <a:p>
            <a:r>
              <a:rPr lang="en-US" altLang="en-US"/>
              <a:t>Organized from the fastest to Slowest as follows</a:t>
            </a:r>
          </a:p>
          <a:p>
            <a:pPr lvl="1"/>
            <a:r>
              <a:rPr lang="en-US" altLang="en-US"/>
              <a:t>Cache inside CPU (fastest, most cost/bit, volatile)</a:t>
            </a:r>
          </a:p>
          <a:p>
            <a:pPr lvl="1"/>
            <a:r>
              <a:rPr lang="en-US" altLang="en-US"/>
              <a:t>Cache outside CPU</a:t>
            </a:r>
          </a:p>
          <a:p>
            <a:pPr lvl="1"/>
            <a:r>
              <a:rPr lang="en-US" altLang="en-US"/>
              <a:t>RAM/ROM</a:t>
            </a:r>
          </a:p>
          <a:p>
            <a:pPr lvl="1"/>
            <a:r>
              <a:rPr lang="en-US" altLang="en-US"/>
              <a:t>External Drive (SSD)</a:t>
            </a:r>
          </a:p>
          <a:p>
            <a:pPr lvl="1"/>
            <a:r>
              <a:rPr lang="en-US" altLang="en-US"/>
              <a:t>External Drive (Hard Drive)</a:t>
            </a:r>
          </a:p>
          <a:p>
            <a:pPr lvl="1"/>
            <a:r>
              <a:rPr lang="en-US" altLang="en-US"/>
              <a:t>Tape Drive (slowest, least cost/bit, non-volatile)</a:t>
            </a:r>
          </a:p>
          <a:p>
            <a:pPr lvl="1"/>
            <a:endParaRPr lang="en-US" altLang="en-US"/>
          </a:p>
        </p:txBody>
      </p:sp>
      <p:sp>
        <p:nvSpPr>
          <p:cNvPr id="27652" name="Footer Placeholder 3">
            <a:extLst>
              <a:ext uri="{FF2B5EF4-FFF2-40B4-BE49-F238E27FC236}">
                <a16:creationId xmlns:a16="http://schemas.microsoft.com/office/drawing/2014/main" id="{E11E1832-C918-46BB-99A4-98BBFADFCF5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7653" name="Slide Number Placeholder 4">
            <a:extLst>
              <a:ext uri="{FF2B5EF4-FFF2-40B4-BE49-F238E27FC236}">
                <a16:creationId xmlns:a16="http://schemas.microsoft.com/office/drawing/2014/main" id="{4CD48260-07E8-4AA7-8FAC-21E545C893C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6DB13B9-D756-4751-95AB-9C030A90B17B}" type="slidenum">
              <a:rPr lang="en-US" altLang="en-US" sz="1600" smtClean="0">
                <a:latin typeface="Times New Roman" panose="02020603050405020304" pitchFamily="18" charset="0"/>
              </a:rPr>
              <a:pPr>
                <a:spcBef>
                  <a:spcPct val="0"/>
                </a:spcBef>
                <a:buClrTx/>
                <a:buFontTx/>
                <a:buNone/>
              </a:pPr>
              <a:t>23</a:t>
            </a:fld>
            <a:endParaRPr lang="en-US" altLang="en-US" sz="16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907D79F4-044D-41BD-8BBC-FE0F4498969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8675" name="Slide Number Placeholder 4">
            <a:extLst>
              <a:ext uri="{FF2B5EF4-FFF2-40B4-BE49-F238E27FC236}">
                <a16:creationId xmlns:a16="http://schemas.microsoft.com/office/drawing/2014/main" id="{78B18437-20F2-4836-9204-AF24EAE270D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835184B-48DD-493A-AB1C-E31B63519838}" type="slidenum">
              <a:rPr lang="en-US" altLang="en-US" sz="1600" smtClean="0">
                <a:latin typeface="Times New Roman" panose="02020603050405020304" pitchFamily="18" charset="0"/>
              </a:rPr>
              <a:pPr>
                <a:spcBef>
                  <a:spcPct val="0"/>
                </a:spcBef>
                <a:buClrTx/>
                <a:buFontTx/>
                <a:buNone/>
              </a:pPr>
              <a:t>24</a:t>
            </a:fld>
            <a:endParaRPr lang="en-US" altLang="en-US" sz="1600">
              <a:latin typeface="Times New Roman" panose="02020603050405020304" pitchFamily="18" charset="0"/>
            </a:endParaRPr>
          </a:p>
        </p:txBody>
      </p:sp>
      <p:sp>
        <p:nvSpPr>
          <p:cNvPr id="106498" name="Rectangle 2">
            <a:extLst>
              <a:ext uri="{FF2B5EF4-FFF2-40B4-BE49-F238E27FC236}">
                <a16:creationId xmlns:a16="http://schemas.microsoft.com/office/drawing/2014/main" id="{339EAF54-64FE-49DB-8899-9288E5470BCA}"/>
              </a:ext>
            </a:extLst>
          </p:cNvPr>
          <p:cNvSpPr>
            <a:spLocks noGrp="1" noChangeArrowheads="1"/>
          </p:cNvSpPr>
          <p:nvPr>
            <p:ph type="title"/>
          </p:nvPr>
        </p:nvSpPr>
        <p:spPr/>
        <p:txBody>
          <a:bodyPr/>
          <a:lstStyle/>
          <a:p>
            <a:pPr eaLnBrk="1" hangingPunct="1">
              <a:defRPr/>
            </a:pPr>
            <a:r>
              <a:rPr lang="en-US" altLang="en-US"/>
              <a:t>Cache Memory</a:t>
            </a:r>
          </a:p>
        </p:txBody>
      </p:sp>
      <p:sp>
        <p:nvSpPr>
          <p:cNvPr id="28677" name="Rectangle 3">
            <a:extLst>
              <a:ext uri="{FF2B5EF4-FFF2-40B4-BE49-F238E27FC236}">
                <a16:creationId xmlns:a16="http://schemas.microsoft.com/office/drawing/2014/main" id="{5EE041BA-9DAD-4A66-A9F9-0413A4A7775F}"/>
              </a:ext>
            </a:extLst>
          </p:cNvPr>
          <p:cNvSpPr>
            <a:spLocks noGrp="1" noChangeArrowheads="1"/>
          </p:cNvSpPr>
          <p:nvPr>
            <p:ph type="body" idx="1"/>
          </p:nvPr>
        </p:nvSpPr>
        <p:spPr>
          <a:xfrm>
            <a:off x="685800" y="1447800"/>
            <a:ext cx="7772400" cy="3505200"/>
          </a:xfrm>
        </p:spPr>
        <p:txBody>
          <a:bodyPr/>
          <a:lstStyle/>
          <a:p>
            <a:pPr eaLnBrk="1" hangingPunct="1"/>
            <a:r>
              <a:rPr lang="en-US" altLang="en-US"/>
              <a:t>High-speed expensive static RAM both inside and outside the CPU.</a:t>
            </a:r>
          </a:p>
          <a:p>
            <a:pPr lvl="1" eaLnBrk="1" hangingPunct="1"/>
            <a:r>
              <a:rPr lang="en-US" altLang="en-US"/>
              <a:t>Level-1 cache: inside the CPU</a:t>
            </a:r>
          </a:p>
          <a:p>
            <a:pPr lvl="1" eaLnBrk="1" hangingPunct="1"/>
            <a:r>
              <a:rPr lang="en-US" altLang="en-US"/>
              <a:t>Level-2 cache: outside the CPU</a:t>
            </a:r>
          </a:p>
          <a:p>
            <a:pPr eaLnBrk="1" hangingPunct="1"/>
            <a:r>
              <a:rPr lang="en-US" altLang="en-US"/>
              <a:t>Cache hit: when data to be read is already in cache memory</a:t>
            </a:r>
          </a:p>
          <a:p>
            <a:pPr eaLnBrk="1" hangingPunct="1"/>
            <a:r>
              <a:rPr lang="en-US" altLang="en-US"/>
              <a:t>Cache miss: when data to be read is not in cache memory.</a:t>
            </a:r>
          </a:p>
          <a:p>
            <a:pPr eaLnBrk="1" hangingPunct="1"/>
            <a:r>
              <a:rPr lang="en-US" altLang="en-US"/>
              <a:t>Cache is effective if the </a:t>
            </a:r>
            <a:r>
              <a:rPr lang="en-US" altLang="en-US" b="1"/>
              <a:t>hit ratio </a:t>
            </a:r>
            <a:r>
              <a:rPr lang="en-US" altLang="en-US"/>
              <a:t>is very high. This is true of programs in general because of loops.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9ED2A163-4BDF-4BB7-B4B8-AD0BB8F1D66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9699" name="Slide Number Placeholder 4">
            <a:extLst>
              <a:ext uri="{FF2B5EF4-FFF2-40B4-BE49-F238E27FC236}">
                <a16:creationId xmlns:a16="http://schemas.microsoft.com/office/drawing/2014/main" id="{3420D0B2-73A6-4551-AC6A-180EC81F46E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C16A007-CB3F-4344-9574-2307B2EA12F5}" type="slidenum">
              <a:rPr lang="en-US" altLang="en-US" sz="1600" smtClean="0">
                <a:latin typeface="Times New Roman" panose="02020603050405020304" pitchFamily="18" charset="0"/>
              </a:rPr>
              <a:pPr>
                <a:spcBef>
                  <a:spcPct val="0"/>
                </a:spcBef>
                <a:buClrTx/>
                <a:buFontTx/>
                <a:buNone/>
              </a:pPr>
              <a:t>25</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C840061C-985C-4A6A-8963-5EACA700C8A9}"/>
              </a:ext>
            </a:extLst>
          </p:cNvPr>
          <p:cNvSpPr>
            <a:spLocks noGrp="1" noChangeArrowheads="1"/>
          </p:cNvSpPr>
          <p:nvPr>
            <p:ph type="title"/>
          </p:nvPr>
        </p:nvSpPr>
        <p:spPr/>
        <p:txBody>
          <a:bodyPr/>
          <a:lstStyle/>
          <a:p>
            <a:pPr eaLnBrk="1" hangingPunct="1">
              <a:defRPr/>
            </a:pPr>
            <a:r>
              <a:rPr lang="en-US" altLang="en-US"/>
              <a:t>Memory</a:t>
            </a:r>
          </a:p>
        </p:txBody>
      </p:sp>
      <p:sp>
        <p:nvSpPr>
          <p:cNvPr id="29701" name="Rectangle 3">
            <a:extLst>
              <a:ext uri="{FF2B5EF4-FFF2-40B4-BE49-F238E27FC236}">
                <a16:creationId xmlns:a16="http://schemas.microsoft.com/office/drawing/2014/main" id="{6C0762C9-9118-4014-B478-5D8CDD114222}"/>
              </a:ext>
            </a:extLst>
          </p:cNvPr>
          <p:cNvSpPr>
            <a:spLocks noGrp="1" noChangeArrowheads="1"/>
          </p:cNvSpPr>
          <p:nvPr>
            <p:ph type="body" idx="1"/>
          </p:nvPr>
        </p:nvSpPr>
        <p:spPr>
          <a:xfrm>
            <a:off x="838200" y="990600"/>
            <a:ext cx="7467600" cy="4953000"/>
          </a:xfrm>
        </p:spPr>
        <p:txBody>
          <a:bodyPr/>
          <a:lstStyle/>
          <a:p>
            <a:pPr eaLnBrk="1" hangingPunct="1"/>
            <a:r>
              <a:rPr lang="en-US" altLang="en-US" sz="1800"/>
              <a:t>ROM</a:t>
            </a:r>
          </a:p>
          <a:p>
            <a:pPr lvl="1" eaLnBrk="1" hangingPunct="1"/>
            <a:r>
              <a:rPr lang="en-US" altLang="en-US" sz="1800"/>
              <a:t>read-only memory</a:t>
            </a:r>
          </a:p>
          <a:p>
            <a:pPr eaLnBrk="1" hangingPunct="1"/>
            <a:r>
              <a:rPr lang="en-US" altLang="en-US" sz="1800"/>
              <a:t>EPROM</a:t>
            </a:r>
          </a:p>
          <a:p>
            <a:pPr lvl="1" eaLnBrk="1" hangingPunct="1"/>
            <a:r>
              <a:rPr lang="en-US" altLang="en-US" sz="1800"/>
              <a:t>erasable programmable read-only memory</a:t>
            </a:r>
          </a:p>
          <a:p>
            <a:pPr eaLnBrk="1" hangingPunct="1"/>
            <a:r>
              <a:rPr lang="en-US" altLang="en-US" sz="1800"/>
              <a:t>Dynamic RAM (DRAM)</a:t>
            </a:r>
          </a:p>
          <a:p>
            <a:pPr lvl="1" eaLnBrk="1" hangingPunct="1"/>
            <a:r>
              <a:rPr lang="en-US" altLang="en-US" sz="1800"/>
              <a:t>inexpensive; must be refreshed constantly. Slower than SRAM</a:t>
            </a:r>
          </a:p>
          <a:p>
            <a:pPr eaLnBrk="1" hangingPunct="1"/>
            <a:r>
              <a:rPr lang="en-US" altLang="en-US" sz="1800"/>
              <a:t>Static RAM (SRAM)</a:t>
            </a:r>
          </a:p>
          <a:p>
            <a:pPr lvl="1" eaLnBrk="1" hangingPunct="1"/>
            <a:r>
              <a:rPr lang="en-US" altLang="en-US" sz="1800"/>
              <a:t>expensive; used for cache memory; no refresh required but power must be on all the time.</a:t>
            </a:r>
          </a:p>
          <a:p>
            <a:pPr eaLnBrk="1" hangingPunct="1"/>
            <a:r>
              <a:rPr lang="en-US" altLang="en-US" sz="1800"/>
              <a:t>Video RAM (VRAM)</a:t>
            </a:r>
          </a:p>
          <a:p>
            <a:pPr lvl="1" eaLnBrk="1" hangingPunct="1"/>
            <a:r>
              <a:rPr lang="en-US" altLang="en-US" sz="1800"/>
              <a:t>dual ported; optimized for constant video refresh</a:t>
            </a:r>
          </a:p>
          <a:p>
            <a:pPr eaLnBrk="1" hangingPunct="1"/>
            <a:r>
              <a:rPr lang="en-US" altLang="en-US" sz="1800"/>
              <a:t>CMOS RAM</a:t>
            </a:r>
          </a:p>
          <a:p>
            <a:pPr lvl="1" eaLnBrk="1" hangingPunct="1"/>
            <a:r>
              <a:rPr lang="en-US" altLang="en-US" sz="1800"/>
              <a:t>complimentary metal-oxide semiconductor</a:t>
            </a:r>
          </a:p>
          <a:p>
            <a:pPr lvl="1" eaLnBrk="1" hangingPunct="1"/>
            <a:r>
              <a:rPr lang="en-US" altLang="en-US" sz="1800"/>
              <a:t>system setup information. Eg. Real-time clock</a:t>
            </a:r>
          </a:p>
          <a:p>
            <a:pPr eaLnBrk="1" hangingPunct="1"/>
            <a:r>
              <a:rPr lang="en-US" altLang="en-US" sz="1800"/>
              <a:t>See: </a:t>
            </a:r>
            <a:r>
              <a:rPr lang="en-US" altLang="en-US" sz="1800">
                <a:hlinkClick r:id="rId2"/>
              </a:rPr>
              <a:t>Intel platform memory</a:t>
            </a:r>
            <a:r>
              <a:rPr lang="en-US" altLang="en-US" sz="1800"/>
              <a:t> (Intel technology brief: link address may 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22AD-80BA-4F41-A3CE-BE326D27AD8C}"/>
              </a:ext>
            </a:extLst>
          </p:cNvPr>
          <p:cNvSpPr>
            <a:spLocks noGrp="1"/>
          </p:cNvSpPr>
          <p:nvPr>
            <p:ph type="title"/>
          </p:nvPr>
        </p:nvSpPr>
        <p:spPr/>
        <p:txBody>
          <a:bodyPr/>
          <a:lstStyle/>
          <a:p>
            <a:pPr>
              <a:defRPr/>
            </a:pPr>
            <a:r>
              <a:rPr lang="en-US" dirty="0"/>
              <a:t>Memory Devices</a:t>
            </a:r>
          </a:p>
        </p:txBody>
      </p:sp>
      <p:sp>
        <p:nvSpPr>
          <p:cNvPr id="30723" name="Content Placeholder 2">
            <a:extLst>
              <a:ext uri="{FF2B5EF4-FFF2-40B4-BE49-F238E27FC236}">
                <a16:creationId xmlns:a16="http://schemas.microsoft.com/office/drawing/2014/main" id="{182F1E84-179C-41AB-85A8-43BC69061206}"/>
              </a:ext>
            </a:extLst>
          </p:cNvPr>
          <p:cNvSpPr>
            <a:spLocks noGrp="1" noChangeArrowheads="1"/>
          </p:cNvSpPr>
          <p:nvPr>
            <p:ph idx="1"/>
          </p:nvPr>
        </p:nvSpPr>
        <p:spPr/>
        <p:txBody>
          <a:bodyPr/>
          <a:lstStyle/>
          <a:p>
            <a:r>
              <a:rPr lang="en-US" altLang="en-US"/>
              <a:t>Hard Disk Drive (HDD). Based on electromechanical technology. Non volatile.</a:t>
            </a:r>
          </a:p>
          <a:p>
            <a:r>
              <a:rPr lang="en-US" altLang="en-US"/>
              <a:t>Speed: 2.9 – 12 milliseconds (ms)</a:t>
            </a:r>
          </a:p>
          <a:p>
            <a:r>
              <a:rPr lang="en-US" altLang="en-US"/>
              <a:t>SSD (Solid State Drive). Based on electronic technology, a type of EEPROM, essentially flash technology. Faster but more expensive than HDD. Non volatile but data can leak data. Current trend is 20 yrs at 185 degree F  to 100 years at 77 degree F</a:t>
            </a:r>
          </a:p>
        </p:txBody>
      </p:sp>
      <p:sp>
        <p:nvSpPr>
          <p:cNvPr id="30724" name="Footer Placeholder 3">
            <a:extLst>
              <a:ext uri="{FF2B5EF4-FFF2-40B4-BE49-F238E27FC236}">
                <a16:creationId xmlns:a16="http://schemas.microsoft.com/office/drawing/2014/main" id="{26CA3B51-BAB1-435F-93AC-9EA08931C585}"/>
              </a:ext>
            </a:extLst>
          </p:cNvPr>
          <p:cNvSpPr>
            <a:spLocks noGrp="1"/>
          </p:cNvSpPr>
          <p:nvPr>
            <p:ph type="ftr" sz="quarter" idx="10"/>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r>
              <a:rPr lang="en-US" altLang="en-US" sz="1000"/>
              <a:t>CSUS CSC35 Intro to Architecture: Dr. Ghansah</a:t>
            </a:r>
          </a:p>
        </p:txBody>
      </p:sp>
      <p:sp>
        <p:nvSpPr>
          <p:cNvPr id="30725" name="Slide Number Placeholder 4">
            <a:extLst>
              <a:ext uri="{FF2B5EF4-FFF2-40B4-BE49-F238E27FC236}">
                <a16:creationId xmlns:a16="http://schemas.microsoft.com/office/drawing/2014/main" id="{A6058669-FE10-489C-B109-6CF9DD7FD4D8}"/>
              </a:ext>
            </a:extLst>
          </p:cNvPr>
          <p:cNvSpPr>
            <a:spLocks noGrp="1"/>
          </p:cNvSpPr>
          <p:nvPr>
            <p:ph type="sldNum" sz="quarter" idx="11"/>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fld id="{0C98F1DE-CE0F-4548-9C30-1B899D96605D}" type="slidenum">
              <a:rPr lang="en-US" altLang="en-US" sz="1600" smtClean="0">
                <a:latin typeface="Times New Roman" panose="02020603050405020304" pitchFamily="18" charset="0"/>
              </a:rPr>
              <a:pPr/>
              <a:t>26</a:t>
            </a:fld>
            <a:endParaRPr lang="en-US" altLang="en-US" sz="16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D3659CA-9885-404F-96C7-D01BE9D40995}"/>
              </a:ext>
            </a:extLst>
          </p:cNvPr>
          <p:cNvSpPr txBox="1">
            <a:spLocks noGrp="1"/>
          </p:cNvSpPr>
          <p:nvPr>
            <p:ph type="title"/>
          </p:nvPr>
        </p:nvSpPr>
        <p:spPr>
          <a:xfrm>
            <a:off x="3248025" y="566738"/>
            <a:ext cx="2640013" cy="503237"/>
          </a:xfrm>
        </p:spPr>
        <p:txBody>
          <a:bodyPr lIns="0" tIns="11516" rIns="0" bIns="0" rtlCol="0">
            <a:spAutoFit/>
          </a:bodyPr>
          <a:lstStyle/>
          <a:p>
            <a:pPr marL="11516">
              <a:spcBef>
                <a:spcPts val="91"/>
              </a:spcBef>
              <a:defRPr/>
            </a:pPr>
            <a:r>
              <a:rPr spc="-9" dirty="0"/>
              <a:t>I/O</a:t>
            </a:r>
            <a:r>
              <a:rPr spc="-59" dirty="0"/>
              <a:t> </a:t>
            </a:r>
            <a:r>
              <a:rPr spc="-5" dirty="0"/>
              <a:t>Devices</a:t>
            </a:r>
          </a:p>
        </p:txBody>
      </p:sp>
      <p:sp>
        <p:nvSpPr>
          <p:cNvPr id="3" name="object 3">
            <a:extLst>
              <a:ext uri="{FF2B5EF4-FFF2-40B4-BE49-F238E27FC236}">
                <a16:creationId xmlns:a16="http://schemas.microsoft.com/office/drawing/2014/main" id="{E78ED600-FAE4-4232-89EF-5839E3BDD3D9}"/>
              </a:ext>
            </a:extLst>
          </p:cNvPr>
          <p:cNvSpPr/>
          <p:nvPr/>
        </p:nvSpPr>
        <p:spPr>
          <a:xfrm>
            <a:off x="438150" y="1865313"/>
            <a:ext cx="7038975" cy="4346575"/>
          </a:xfrm>
          <a:prstGeom prst="rect">
            <a:avLst/>
          </a:prstGeom>
          <a:blipFill>
            <a:blip r:embed="rId2" cstate="print"/>
            <a:stretch>
              <a:fillRect/>
            </a:stretch>
          </a:blipFill>
        </p:spPr>
        <p:txBody>
          <a:bodyPr lIns="0" tIns="0" rIns="0" bIns="0"/>
          <a:lstStyle/>
          <a:p>
            <a:pPr>
              <a:defRPr/>
            </a:pPr>
            <a:endParaRPr sz="1904"/>
          </a:p>
        </p:txBody>
      </p:sp>
      <p:sp>
        <p:nvSpPr>
          <p:cNvPr id="4" name="object 4">
            <a:extLst>
              <a:ext uri="{FF2B5EF4-FFF2-40B4-BE49-F238E27FC236}">
                <a16:creationId xmlns:a16="http://schemas.microsoft.com/office/drawing/2014/main" id="{DBA0AD6D-8076-4587-BAA5-30A5D449CF08}"/>
              </a:ext>
            </a:extLst>
          </p:cNvPr>
          <p:cNvSpPr/>
          <p:nvPr/>
        </p:nvSpPr>
        <p:spPr>
          <a:xfrm>
            <a:off x="6426200" y="2100263"/>
            <a:ext cx="2305050" cy="1631950"/>
          </a:xfrm>
          <a:prstGeom prst="rect">
            <a:avLst/>
          </a:prstGeom>
          <a:blipFill>
            <a:blip r:embed="rId3" cstate="print"/>
            <a:stretch>
              <a:fillRect/>
            </a:stretch>
          </a:blipFill>
        </p:spPr>
        <p:txBody>
          <a:bodyPr lIns="0" tIns="0" rIns="0" bIns="0"/>
          <a:lstStyle/>
          <a:p>
            <a:pPr>
              <a:defRPr/>
            </a:pPr>
            <a:endParaRPr sz="1904"/>
          </a:p>
        </p:txBody>
      </p:sp>
      <p:sp>
        <p:nvSpPr>
          <p:cNvPr id="5" name="object 5">
            <a:extLst>
              <a:ext uri="{FF2B5EF4-FFF2-40B4-BE49-F238E27FC236}">
                <a16:creationId xmlns:a16="http://schemas.microsoft.com/office/drawing/2014/main" id="{70D81D5F-4C72-4807-89F7-1C4C142DD624}"/>
              </a:ext>
            </a:extLst>
          </p:cNvPr>
          <p:cNvSpPr/>
          <p:nvPr/>
        </p:nvSpPr>
        <p:spPr>
          <a:xfrm>
            <a:off x="6840538" y="398463"/>
            <a:ext cx="2236787" cy="1674812"/>
          </a:xfrm>
          <a:prstGeom prst="rect">
            <a:avLst/>
          </a:prstGeom>
          <a:blipFill>
            <a:blip r:embed="rId4" cstate="print"/>
            <a:stretch>
              <a:fillRect/>
            </a:stretch>
          </a:blipFill>
        </p:spPr>
        <p:txBody>
          <a:bodyPr lIns="0" tIns="0" rIns="0" bIns="0"/>
          <a:lstStyle/>
          <a:p>
            <a:pPr>
              <a:defRPr/>
            </a:pPr>
            <a:endParaRPr sz="190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A36A-7E6E-4264-A650-23C6D90FA1B3}"/>
              </a:ext>
            </a:extLst>
          </p:cNvPr>
          <p:cNvSpPr>
            <a:spLocks noGrp="1"/>
          </p:cNvSpPr>
          <p:nvPr>
            <p:ph type="title"/>
          </p:nvPr>
        </p:nvSpPr>
        <p:spPr/>
        <p:txBody>
          <a:bodyPr/>
          <a:lstStyle/>
          <a:p>
            <a:r>
              <a:rPr lang="en-US" sz="2800" dirty="0"/>
              <a:t>Factors Affecting Input-Output (I/O) Devices</a:t>
            </a:r>
          </a:p>
        </p:txBody>
      </p:sp>
      <p:sp>
        <p:nvSpPr>
          <p:cNvPr id="3" name="Content Placeholder 2">
            <a:extLst>
              <a:ext uri="{FF2B5EF4-FFF2-40B4-BE49-F238E27FC236}">
                <a16:creationId xmlns:a16="http://schemas.microsoft.com/office/drawing/2014/main" id="{7AF2B938-3752-428B-A9FD-B5F6F7BE4B94}"/>
              </a:ext>
            </a:extLst>
          </p:cNvPr>
          <p:cNvSpPr>
            <a:spLocks noGrp="1"/>
          </p:cNvSpPr>
          <p:nvPr>
            <p:ph idx="1"/>
          </p:nvPr>
        </p:nvSpPr>
        <p:spPr/>
        <p:txBody>
          <a:bodyPr/>
          <a:lstStyle/>
          <a:p>
            <a:pPr lvl="0"/>
            <a:r>
              <a:rPr lang="en-US" sz="2000" dirty="0"/>
              <a:t>TECHNOLOGY:  HDD is magnetic, DVD/CD is optical, KBD is mechanical, whereas MPU is electronic    </a:t>
            </a:r>
            <a:r>
              <a:rPr lang="en-US" sz="2000" dirty="0">
                <a:sym typeface="Wingdings" panose="05000000000000000000" pitchFamily="2" charset="2"/>
              </a:rPr>
              <a:t></a:t>
            </a:r>
            <a:r>
              <a:rPr lang="en-US" sz="2000" dirty="0"/>
              <a:t>  Hardware INTERFACE NEEDED</a:t>
            </a:r>
          </a:p>
          <a:p>
            <a:pPr lvl="0"/>
            <a:endParaRPr lang="en-US" sz="2000" dirty="0"/>
          </a:p>
          <a:p>
            <a:pPr lvl="0"/>
            <a:r>
              <a:rPr lang="en-US" sz="2000" dirty="0"/>
              <a:t>DATA TRANSFER RATE Differences  </a:t>
            </a:r>
            <a:r>
              <a:rPr lang="en-US" sz="2000" dirty="0">
                <a:sym typeface="Wingdings" panose="05000000000000000000" pitchFamily="2" charset="2"/>
              </a:rPr>
              <a:t></a:t>
            </a:r>
            <a:r>
              <a:rPr lang="en-US" sz="2000" dirty="0"/>
              <a:t> Synchronization: Hardware/software concepts.</a:t>
            </a:r>
          </a:p>
          <a:p>
            <a:pPr lvl="1"/>
            <a:r>
              <a:rPr lang="en-US" sz="1800" dirty="0"/>
              <a:t>Programmed I/O – rare today unless absolutely needed</a:t>
            </a:r>
          </a:p>
          <a:p>
            <a:pPr lvl="1"/>
            <a:r>
              <a:rPr lang="en-US" sz="1800" dirty="0"/>
              <a:t>Interrupt  I/O – KBD, mouse</a:t>
            </a:r>
          </a:p>
          <a:p>
            <a:pPr lvl="1"/>
            <a:r>
              <a:rPr lang="en-US" sz="1800" dirty="0"/>
              <a:t>Direct Memory Access (DMA) – HDD, NICs, </a:t>
            </a:r>
            <a:r>
              <a:rPr lang="en-US" sz="1800" dirty="0" err="1"/>
              <a:t>etc</a:t>
            </a:r>
            <a:endParaRPr lang="en-US" sz="1800" dirty="0"/>
          </a:p>
          <a:p>
            <a:endParaRPr lang="en-US" sz="2000" dirty="0"/>
          </a:p>
        </p:txBody>
      </p:sp>
      <p:sp>
        <p:nvSpPr>
          <p:cNvPr id="4" name="Footer Placeholder 3">
            <a:extLst>
              <a:ext uri="{FF2B5EF4-FFF2-40B4-BE49-F238E27FC236}">
                <a16:creationId xmlns:a16="http://schemas.microsoft.com/office/drawing/2014/main" id="{8EFDFB9D-41A5-4435-8133-7C91A5355DAD}"/>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2D8FECDA-89FA-4CFC-A5A9-CFEC8087AF90}"/>
              </a:ext>
            </a:extLst>
          </p:cNvPr>
          <p:cNvSpPr>
            <a:spLocks noGrp="1"/>
          </p:cNvSpPr>
          <p:nvPr>
            <p:ph type="sldNum" sz="quarter" idx="11"/>
          </p:nvPr>
        </p:nvSpPr>
        <p:spPr/>
        <p:txBody>
          <a:bodyPr/>
          <a:lstStyle/>
          <a:p>
            <a:pPr>
              <a:defRPr/>
            </a:pPr>
            <a:fld id="{BE9B6A89-77C6-4C11-80E5-4965AEE54D87}" type="slidenum">
              <a:rPr lang="en-US" altLang="en-US" smtClean="0"/>
              <a:pPr>
                <a:defRPr/>
              </a:pPr>
              <a:t>28</a:t>
            </a:fld>
            <a:endParaRPr lang="en-US" altLang="en-US"/>
          </a:p>
        </p:txBody>
      </p:sp>
    </p:spTree>
    <p:extLst>
      <p:ext uri="{BB962C8B-B14F-4D97-AF65-F5344CB8AC3E}">
        <p14:creationId xmlns:p14="http://schemas.microsoft.com/office/powerpoint/2010/main" val="99147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E86B-AFD9-4C0F-A09D-A736F29F3A39}"/>
              </a:ext>
            </a:extLst>
          </p:cNvPr>
          <p:cNvSpPr>
            <a:spLocks noGrp="1"/>
          </p:cNvSpPr>
          <p:nvPr>
            <p:ph type="title"/>
          </p:nvPr>
        </p:nvSpPr>
        <p:spPr/>
        <p:txBody>
          <a:bodyPr/>
          <a:lstStyle/>
          <a:p>
            <a:r>
              <a:rPr lang="en-US" dirty="0"/>
              <a:t>I/O Trends</a:t>
            </a:r>
          </a:p>
        </p:txBody>
      </p:sp>
      <p:sp>
        <p:nvSpPr>
          <p:cNvPr id="3" name="Content Placeholder 2">
            <a:extLst>
              <a:ext uri="{FF2B5EF4-FFF2-40B4-BE49-F238E27FC236}">
                <a16:creationId xmlns:a16="http://schemas.microsoft.com/office/drawing/2014/main" id="{622750DF-F599-4762-838A-65EEC068C15C}"/>
              </a:ext>
            </a:extLst>
          </p:cNvPr>
          <p:cNvSpPr>
            <a:spLocks noGrp="1"/>
          </p:cNvSpPr>
          <p:nvPr>
            <p:ph idx="1"/>
          </p:nvPr>
        </p:nvSpPr>
        <p:spPr/>
        <p:txBody>
          <a:bodyPr/>
          <a:lstStyle/>
          <a:p>
            <a:r>
              <a:rPr lang="en-US" dirty="0"/>
              <a:t>CPU has n address lines, m data lines, and k control lines.</a:t>
            </a:r>
          </a:p>
          <a:p>
            <a:r>
              <a:rPr lang="en-US" dirty="0"/>
              <a:t>I/0 Devices interface is typically connected to a parallel bus to the CPU used to be connected with parallel lines (more recently printers)</a:t>
            </a:r>
          </a:p>
          <a:p>
            <a:r>
              <a:rPr lang="en-US" dirty="0"/>
              <a:t>Parallel require heavy expensive cables and physical connections to devices </a:t>
            </a:r>
            <a:r>
              <a:rPr lang="en-US" dirty="0" err="1"/>
              <a:t>eg.</a:t>
            </a:r>
            <a:r>
              <a:rPr lang="en-US" dirty="0"/>
              <a:t> Printers, </a:t>
            </a:r>
            <a:r>
              <a:rPr lang="en-US" dirty="0" err="1"/>
              <a:t>kbd</a:t>
            </a:r>
            <a:r>
              <a:rPr lang="en-US" dirty="0"/>
              <a:t>, etc.</a:t>
            </a:r>
          </a:p>
          <a:p>
            <a:r>
              <a:rPr lang="en-US" dirty="0"/>
              <a:t>Serial is uses 1 or sometimes 2 lines to transmit both  (</a:t>
            </a:r>
            <a:r>
              <a:rPr lang="en-US" dirty="0" err="1"/>
              <a:t>ie</a:t>
            </a:r>
            <a:r>
              <a:rPr lang="en-US" dirty="0"/>
              <a:t>, address, data), extra lines for control, power and ground</a:t>
            </a:r>
          </a:p>
          <a:p>
            <a:endParaRPr lang="en-US" dirty="0"/>
          </a:p>
        </p:txBody>
      </p:sp>
      <p:sp>
        <p:nvSpPr>
          <p:cNvPr id="4" name="Footer Placeholder 3">
            <a:extLst>
              <a:ext uri="{FF2B5EF4-FFF2-40B4-BE49-F238E27FC236}">
                <a16:creationId xmlns:a16="http://schemas.microsoft.com/office/drawing/2014/main" id="{59D944BB-6C9C-4699-BE0E-43CAC80A5CAB}"/>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B6B11320-4FFB-4ACF-870B-E9CA3BD6C965}"/>
              </a:ext>
            </a:extLst>
          </p:cNvPr>
          <p:cNvSpPr>
            <a:spLocks noGrp="1"/>
          </p:cNvSpPr>
          <p:nvPr>
            <p:ph type="sldNum" sz="quarter" idx="11"/>
          </p:nvPr>
        </p:nvSpPr>
        <p:spPr/>
        <p:txBody>
          <a:bodyPr/>
          <a:lstStyle/>
          <a:p>
            <a:pPr>
              <a:defRPr/>
            </a:pPr>
            <a:fld id="{BE9B6A89-77C6-4C11-80E5-4965AEE54D87}" type="slidenum">
              <a:rPr lang="en-US" altLang="en-US" smtClean="0"/>
              <a:pPr>
                <a:defRPr/>
              </a:pPr>
              <a:t>29</a:t>
            </a:fld>
            <a:endParaRPr lang="en-US" altLang="en-US"/>
          </a:p>
        </p:txBody>
      </p:sp>
    </p:spTree>
    <p:extLst>
      <p:ext uri="{BB962C8B-B14F-4D97-AF65-F5344CB8AC3E}">
        <p14:creationId xmlns:p14="http://schemas.microsoft.com/office/powerpoint/2010/main" val="292708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F80B5EE7-E9DB-44F5-8DB2-8963234CB51C}"/>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8195" name="Slide Number Placeholder 4">
            <a:extLst>
              <a:ext uri="{FF2B5EF4-FFF2-40B4-BE49-F238E27FC236}">
                <a16:creationId xmlns:a16="http://schemas.microsoft.com/office/drawing/2014/main" id="{5982481C-EB29-4464-806F-FB58A85E6DF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0162B12-337C-469F-8224-CA6DC20E0293}" type="slidenum">
              <a:rPr lang="en-US" altLang="en-US" sz="1600" smtClean="0">
                <a:latin typeface="Times New Roman" panose="02020603050405020304" pitchFamily="18" charset="0"/>
              </a:rPr>
              <a:pPr>
                <a:spcBef>
                  <a:spcPct val="0"/>
                </a:spcBef>
                <a:buClrTx/>
                <a:buFontTx/>
                <a:buNone/>
              </a:pPr>
              <a:t>3</a:t>
            </a:fld>
            <a:endParaRPr lang="en-US" altLang="en-US" sz="1600">
              <a:latin typeface="Times New Roman" panose="02020603050405020304" pitchFamily="18" charset="0"/>
            </a:endParaRPr>
          </a:p>
        </p:txBody>
      </p:sp>
      <p:sp>
        <p:nvSpPr>
          <p:cNvPr id="84994" name="Rectangle 2">
            <a:extLst>
              <a:ext uri="{FF2B5EF4-FFF2-40B4-BE49-F238E27FC236}">
                <a16:creationId xmlns:a16="http://schemas.microsoft.com/office/drawing/2014/main" id="{7D63CB35-4184-4ABE-ADE1-941DC4F31F16}"/>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Microprocessor History</a:t>
            </a:r>
          </a:p>
        </p:txBody>
      </p:sp>
      <p:sp>
        <p:nvSpPr>
          <p:cNvPr id="8197" name="Rectangle 3">
            <a:extLst>
              <a:ext uri="{FF2B5EF4-FFF2-40B4-BE49-F238E27FC236}">
                <a16:creationId xmlns:a16="http://schemas.microsoft.com/office/drawing/2014/main" id="{99F78237-EA66-41BB-8564-DAA114336B53}"/>
              </a:ext>
            </a:extLst>
          </p:cNvPr>
          <p:cNvSpPr>
            <a:spLocks noGrp="1" noChangeArrowheads="1"/>
          </p:cNvSpPr>
          <p:nvPr>
            <p:ph type="body" idx="1"/>
          </p:nvPr>
        </p:nvSpPr>
        <p:spPr>
          <a:xfrm>
            <a:off x="1066800" y="1676400"/>
            <a:ext cx="7391400" cy="3352800"/>
          </a:xfrm>
        </p:spPr>
        <p:txBody>
          <a:bodyPr/>
          <a:lstStyle/>
          <a:p>
            <a:pPr eaLnBrk="1" hangingPunct="1"/>
            <a:r>
              <a:rPr lang="en-US" altLang="en-US"/>
              <a:t>IA-16 processor family (Intel 8086)</a:t>
            </a:r>
          </a:p>
          <a:p>
            <a:pPr eaLnBrk="1" hangingPunct="1"/>
            <a:r>
              <a:rPr lang="en-US" altLang="en-US"/>
              <a:t>IA-16 processor family (Intel 80286)</a:t>
            </a:r>
          </a:p>
          <a:p>
            <a:pPr eaLnBrk="1" hangingPunct="1"/>
            <a:r>
              <a:rPr lang="en-US" altLang="en-US"/>
              <a:t>IA-32 processor family (Intel 80386, 80387)</a:t>
            </a:r>
          </a:p>
          <a:p>
            <a:pPr eaLnBrk="1" hangingPunct="1"/>
            <a:r>
              <a:rPr lang="en-US" altLang="en-US"/>
              <a:t>IA-32 processor family (Intel 80486)</a:t>
            </a:r>
          </a:p>
          <a:p>
            <a:pPr eaLnBrk="1" hangingPunct="1"/>
            <a:r>
              <a:rPr lang="en-US" altLang="en-US"/>
              <a:t>IA-32 processor family (Intel 80586, Pentium)</a:t>
            </a:r>
          </a:p>
          <a:p>
            <a:pPr eaLnBrk="1" hangingPunct="1"/>
            <a:r>
              <a:rPr lang="en-US" altLang="en-US"/>
              <a:t>P6 processor family (Intel Pentium)</a:t>
            </a:r>
          </a:p>
          <a:p>
            <a:pPr eaLnBrk="1" hangingPunct="1"/>
            <a:r>
              <a:rPr lang="en-US" altLang="en-US"/>
              <a:t>CISC and RISC</a:t>
            </a:r>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A4A8-FB27-4D92-B9F3-68EA7E140DD0}"/>
              </a:ext>
            </a:extLst>
          </p:cNvPr>
          <p:cNvSpPr>
            <a:spLocks noGrp="1"/>
          </p:cNvSpPr>
          <p:nvPr>
            <p:ph type="title"/>
          </p:nvPr>
        </p:nvSpPr>
        <p:spPr/>
        <p:txBody>
          <a:bodyPr/>
          <a:lstStyle/>
          <a:p>
            <a:r>
              <a:rPr lang="en-US" dirty="0"/>
              <a:t>I/O Trends 2</a:t>
            </a:r>
          </a:p>
        </p:txBody>
      </p:sp>
      <p:sp>
        <p:nvSpPr>
          <p:cNvPr id="3" name="Content Placeholder 2">
            <a:extLst>
              <a:ext uri="{FF2B5EF4-FFF2-40B4-BE49-F238E27FC236}">
                <a16:creationId xmlns:a16="http://schemas.microsoft.com/office/drawing/2014/main" id="{DE310DCE-E7DC-4EE2-9009-2E2230491A26}"/>
              </a:ext>
            </a:extLst>
          </p:cNvPr>
          <p:cNvSpPr>
            <a:spLocks noGrp="1"/>
          </p:cNvSpPr>
          <p:nvPr>
            <p:ph idx="1"/>
          </p:nvPr>
        </p:nvSpPr>
        <p:spPr/>
        <p:txBody>
          <a:bodyPr/>
          <a:lstStyle/>
          <a:p>
            <a:r>
              <a:rPr lang="en-US" dirty="0"/>
              <a:t>Trend is towards serial because it is more cost effective. </a:t>
            </a:r>
            <a:r>
              <a:rPr lang="en-US" dirty="0" err="1"/>
              <a:t>Ie</a:t>
            </a:r>
            <a:r>
              <a:rPr lang="en-US" dirty="0"/>
              <a:t>. More bits per second over long distance  at lower cost. </a:t>
            </a:r>
            <a:r>
              <a:rPr lang="en-US" dirty="0" err="1"/>
              <a:t>Eg.</a:t>
            </a:r>
            <a:r>
              <a:rPr lang="en-US" dirty="0"/>
              <a:t> USB, USB-C, HDMI, Firewire, SATA, DVI</a:t>
            </a:r>
          </a:p>
          <a:p>
            <a:r>
              <a:rPr lang="en-US" dirty="0"/>
              <a:t>Even buses are moving towards serial. </a:t>
            </a:r>
          </a:p>
          <a:p>
            <a:pPr lvl="1"/>
            <a:r>
              <a:rPr lang="en-US" dirty="0"/>
              <a:t>PCI Express (PCIe)</a:t>
            </a:r>
          </a:p>
          <a:p>
            <a:r>
              <a:rPr lang="en-US" dirty="0"/>
              <a:t>Trend is towards Higher and Higher Speeds.</a:t>
            </a:r>
          </a:p>
          <a:p>
            <a:pPr lvl="1"/>
            <a:r>
              <a:rPr lang="en-US" dirty="0"/>
              <a:t>HDMI: 4.9 – 48 Gbps</a:t>
            </a:r>
          </a:p>
          <a:p>
            <a:pPr lvl="1"/>
            <a:r>
              <a:rPr lang="en-US" dirty="0"/>
              <a:t>USB: 1.5 Mbps (v1) – 10 Gbps (v3.1)</a:t>
            </a:r>
          </a:p>
        </p:txBody>
      </p:sp>
      <p:sp>
        <p:nvSpPr>
          <p:cNvPr id="4" name="Footer Placeholder 3">
            <a:extLst>
              <a:ext uri="{FF2B5EF4-FFF2-40B4-BE49-F238E27FC236}">
                <a16:creationId xmlns:a16="http://schemas.microsoft.com/office/drawing/2014/main" id="{4041A8F9-1C81-498A-AC52-CE1FB9A254DA}"/>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D570F772-E282-4A69-8232-E46B46AD9195}"/>
              </a:ext>
            </a:extLst>
          </p:cNvPr>
          <p:cNvSpPr>
            <a:spLocks noGrp="1"/>
          </p:cNvSpPr>
          <p:nvPr>
            <p:ph type="sldNum" sz="quarter" idx="11"/>
          </p:nvPr>
        </p:nvSpPr>
        <p:spPr/>
        <p:txBody>
          <a:bodyPr/>
          <a:lstStyle/>
          <a:p>
            <a:pPr>
              <a:defRPr/>
            </a:pPr>
            <a:fld id="{BE9B6A89-77C6-4C11-80E5-4965AEE54D87}" type="slidenum">
              <a:rPr lang="en-US" altLang="en-US" smtClean="0"/>
              <a:pPr>
                <a:defRPr/>
              </a:pPr>
              <a:t>30</a:t>
            </a:fld>
            <a:endParaRPr lang="en-US" altLang="en-US"/>
          </a:p>
        </p:txBody>
      </p:sp>
    </p:spTree>
    <p:extLst>
      <p:ext uri="{BB962C8B-B14F-4D97-AF65-F5344CB8AC3E}">
        <p14:creationId xmlns:p14="http://schemas.microsoft.com/office/powerpoint/2010/main" val="203470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58A0E2A2-6035-4B7E-9698-1050583DF58B}"/>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2771" name="Slide Number Placeholder 4">
            <a:extLst>
              <a:ext uri="{FF2B5EF4-FFF2-40B4-BE49-F238E27FC236}">
                <a16:creationId xmlns:a16="http://schemas.microsoft.com/office/drawing/2014/main" id="{57939D80-FE46-43E1-82B2-A6A5D0071FD0}"/>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085B47F5-0CE9-49D1-BD53-EAFD73DAB60E}" type="slidenum">
              <a:rPr lang="en-US" altLang="en-US" sz="1600" smtClean="0">
                <a:latin typeface="Times New Roman" panose="02020603050405020304" pitchFamily="18" charset="0"/>
              </a:rPr>
              <a:pPr>
                <a:spcBef>
                  <a:spcPct val="0"/>
                </a:spcBef>
                <a:buClrTx/>
                <a:buFontTx/>
                <a:buNone/>
              </a:pPr>
              <a:t>31</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7F54BDA1-54CF-40B1-BB98-05ABD3740102}"/>
              </a:ext>
            </a:extLst>
          </p:cNvPr>
          <p:cNvSpPr>
            <a:spLocks noGrp="1" noChangeArrowheads="1"/>
          </p:cNvSpPr>
          <p:nvPr>
            <p:ph type="title"/>
          </p:nvPr>
        </p:nvSpPr>
        <p:spPr/>
        <p:txBody>
          <a:bodyPr/>
          <a:lstStyle/>
          <a:p>
            <a:pPr eaLnBrk="1" hangingPunct="1">
              <a:defRPr/>
            </a:pPr>
            <a:r>
              <a:rPr lang="en-US" altLang="en-US"/>
              <a:t>Input-Output Ports</a:t>
            </a:r>
          </a:p>
        </p:txBody>
      </p:sp>
      <p:sp>
        <p:nvSpPr>
          <p:cNvPr id="32773" name="Rectangle 3">
            <a:extLst>
              <a:ext uri="{FF2B5EF4-FFF2-40B4-BE49-F238E27FC236}">
                <a16:creationId xmlns:a16="http://schemas.microsoft.com/office/drawing/2014/main" id="{6EA6E72D-9175-43E1-B36D-234F24E32A06}"/>
              </a:ext>
            </a:extLst>
          </p:cNvPr>
          <p:cNvSpPr>
            <a:spLocks noGrp="1" noChangeArrowheads="1"/>
          </p:cNvSpPr>
          <p:nvPr>
            <p:ph type="body" idx="1"/>
          </p:nvPr>
        </p:nvSpPr>
        <p:spPr>
          <a:xfrm>
            <a:off x="1219200" y="1219200"/>
            <a:ext cx="6553200" cy="4495800"/>
          </a:xfrm>
        </p:spPr>
        <p:txBody>
          <a:bodyPr/>
          <a:lstStyle/>
          <a:p>
            <a:pPr eaLnBrk="1" hangingPunct="1">
              <a:lnSpc>
                <a:spcPct val="90000"/>
              </a:lnSpc>
            </a:pPr>
            <a:r>
              <a:rPr lang="en-US" altLang="en-US"/>
              <a:t>USB (universal serial bus)</a:t>
            </a:r>
          </a:p>
          <a:p>
            <a:pPr lvl="1" eaLnBrk="1" hangingPunct="1">
              <a:lnSpc>
                <a:spcPct val="90000"/>
              </a:lnSpc>
            </a:pPr>
            <a:r>
              <a:rPr lang="en-US" altLang="en-US"/>
              <a:t>intelligent high-speed connection to devices</a:t>
            </a:r>
          </a:p>
          <a:p>
            <a:pPr lvl="1" eaLnBrk="1" hangingPunct="1">
              <a:lnSpc>
                <a:spcPct val="90000"/>
              </a:lnSpc>
            </a:pPr>
            <a:r>
              <a:rPr lang="en-US" altLang="en-US"/>
              <a:t>up to 12 megabits/second</a:t>
            </a:r>
          </a:p>
          <a:p>
            <a:pPr lvl="1" eaLnBrk="1" hangingPunct="1">
              <a:lnSpc>
                <a:spcPct val="90000"/>
              </a:lnSpc>
            </a:pPr>
            <a:r>
              <a:rPr lang="en-US" altLang="en-US"/>
              <a:t>USB hub connects multiple devices</a:t>
            </a:r>
          </a:p>
          <a:p>
            <a:pPr lvl="1" eaLnBrk="1" hangingPunct="1">
              <a:lnSpc>
                <a:spcPct val="90000"/>
              </a:lnSpc>
            </a:pPr>
            <a:r>
              <a:rPr lang="en-US" altLang="en-US" i="1"/>
              <a:t>enumeration</a:t>
            </a:r>
            <a:r>
              <a:rPr lang="en-US" altLang="en-US"/>
              <a:t>: computer queries devices</a:t>
            </a:r>
          </a:p>
          <a:p>
            <a:pPr lvl="1" eaLnBrk="1" hangingPunct="1">
              <a:lnSpc>
                <a:spcPct val="90000"/>
              </a:lnSpc>
            </a:pPr>
            <a:r>
              <a:rPr lang="en-US" altLang="en-US"/>
              <a:t>supports </a:t>
            </a:r>
            <a:r>
              <a:rPr lang="en-US" altLang="en-US" i="1"/>
              <a:t>hot</a:t>
            </a:r>
            <a:r>
              <a:rPr lang="en-US" altLang="en-US"/>
              <a:t> connections</a:t>
            </a:r>
          </a:p>
          <a:p>
            <a:pPr eaLnBrk="1" hangingPunct="1">
              <a:lnSpc>
                <a:spcPct val="90000"/>
              </a:lnSpc>
            </a:pPr>
            <a:r>
              <a:rPr lang="en-US" altLang="en-US"/>
              <a:t>Parallel</a:t>
            </a:r>
          </a:p>
          <a:p>
            <a:pPr lvl="1" eaLnBrk="1" hangingPunct="1">
              <a:lnSpc>
                <a:spcPct val="90000"/>
              </a:lnSpc>
            </a:pPr>
            <a:r>
              <a:rPr lang="en-US" altLang="en-US"/>
              <a:t>short cable, high speed</a:t>
            </a:r>
          </a:p>
          <a:p>
            <a:pPr lvl="1" eaLnBrk="1" hangingPunct="1">
              <a:lnSpc>
                <a:spcPct val="90000"/>
              </a:lnSpc>
            </a:pPr>
            <a:r>
              <a:rPr lang="en-US" altLang="en-US"/>
              <a:t>common for printers</a:t>
            </a:r>
          </a:p>
          <a:p>
            <a:pPr lvl="1" eaLnBrk="1" hangingPunct="1">
              <a:lnSpc>
                <a:spcPct val="90000"/>
              </a:lnSpc>
            </a:pPr>
            <a:r>
              <a:rPr lang="en-US" altLang="en-US"/>
              <a:t>bidirectional, parallel data transfer</a:t>
            </a:r>
          </a:p>
          <a:p>
            <a:pPr lvl="1" eaLnBrk="1" hangingPunct="1">
              <a:lnSpc>
                <a:spcPct val="90000"/>
              </a:lnSpc>
            </a:pPr>
            <a:r>
              <a:rPr lang="en-US" altLang="en-US"/>
              <a:t>Intel 8255 controller chip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9EB3945D-3B81-492E-8F35-4C88057B57E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3795" name="Slide Number Placeholder 4">
            <a:extLst>
              <a:ext uri="{FF2B5EF4-FFF2-40B4-BE49-F238E27FC236}">
                <a16:creationId xmlns:a16="http://schemas.microsoft.com/office/drawing/2014/main" id="{40CB940C-2BFD-4961-9204-8C416190FD30}"/>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D7BDD40-4A74-4B91-AD53-817038E46593}" type="slidenum">
              <a:rPr lang="en-US" altLang="en-US" sz="1600" smtClean="0">
                <a:latin typeface="Times New Roman" panose="02020603050405020304" pitchFamily="18" charset="0"/>
              </a:rPr>
              <a:pPr>
                <a:spcBef>
                  <a:spcPct val="0"/>
                </a:spcBef>
                <a:buClrTx/>
                <a:buFontTx/>
                <a:buNone/>
              </a:pPr>
              <a:t>32</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B670BFD5-80B7-4897-95E8-43B0A9121981}"/>
              </a:ext>
            </a:extLst>
          </p:cNvPr>
          <p:cNvSpPr>
            <a:spLocks noGrp="1" noChangeArrowheads="1"/>
          </p:cNvSpPr>
          <p:nvPr>
            <p:ph type="title"/>
          </p:nvPr>
        </p:nvSpPr>
        <p:spPr/>
        <p:txBody>
          <a:bodyPr/>
          <a:lstStyle/>
          <a:p>
            <a:pPr eaLnBrk="1" hangingPunct="1">
              <a:defRPr/>
            </a:pPr>
            <a:r>
              <a:rPr lang="en-US" altLang="en-US"/>
              <a:t>Input-Output Ports </a:t>
            </a:r>
            <a:r>
              <a:rPr lang="en-US" altLang="en-US" sz="2400"/>
              <a:t>(cont)</a:t>
            </a:r>
          </a:p>
        </p:txBody>
      </p:sp>
      <p:sp>
        <p:nvSpPr>
          <p:cNvPr id="33797" name="Rectangle 3">
            <a:extLst>
              <a:ext uri="{FF2B5EF4-FFF2-40B4-BE49-F238E27FC236}">
                <a16:creationId xmlns:a16="http://schemas.microsoft.com/office/drawing/2014/main" id="{5A4EEEDF-877C-46CF-BC4A-DB100141FDF7}"/>
              </a:ext>
            </a:extLst>
          </p:cNvPr>
          <p:cNvSpPr>
            <a:spLocks noGrp="1" noChangeArrowheads="1"/>
          </p:cNvSpPr>
          <p:nvPr>
            <p:ph type="body" idx="1"/>
          </p:nvPr>
        </p:nvSpPr>
        <p:spPr>
          <a:xfrm>
            <a:off x="990600" y="1371600"/>
            <a:ext cx="7086600" cy="3352800"/>
          </a:xfrm>
        </p:spPr>
        <p:txBody>
          <a:bodyPr/>
          <a:lstStyle/>
          <a:p>
            <a:pPr eaLnBrk="1" hangingPunct="1"/>
            <a:r>
              <a:rPr lang="en-US" altLang="en-US"/>
              <a:t>Serial (OLD)</a:t>
            </a:r>
          </a:p>
          <a:p>
            <a:pPr lvl="1" eaLnBrk="1" hangingPunct="1"/>
            <a:r>
              <a:rPr lang="en-US" altLang="en-US"/>
              <a:t>RS-232 serial port</a:t>
            </a:r>
          </a:p>
          <a:p>
            <a:pPr lvl="1" eaLnBrk="1" hangingPunct="1"/>
            <a:r>
              <a:rPr lang="en-US" altLang="en-US"/>
              <a:t>one bit at a time</a:t>
            </a:r>
          </a:p>
          <a:p>
            <a:pPr lvl="1" eaLnBrk="1" hangingPunct="1"/>
            <a:r>
              <a:rPr lang="en-US" altLang="en-US"/>
              <a:t>uses long cables and modems</a:t>
            </a:r>
          </a:p>
          <a:p>
            <a:pPr lvl="1" eaLnBrk="1" hangingPunct="1"/>
            <a:r>
              <a:rPr lang="en-US" altLang="en-US"/>
              <a:t>16550 UART (universal asynchronous receiver transmitter)</a:t>
            </a:r>
          </a:p>
          <a:p>
            <a:pPr lvl="1" eaLnBrk="1" hangingPunct="1"/>
            <a:r>
              <a:rPr lang="en-US" altLang="en-US"/>
              <a:t>programmable in assembly language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538E6375-EA43-4887-82D2-B8BF1F05438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4819" name="Slide Number Placeholder 4">
            <a:extLst>
              <a:ext uri="{FF2B5EF4-FFF2-40B4-BE49-F238E27FC236}">
                <a16:creationId xmlns:a16="http://schemas.microsoft.com/office/drawing/2014/main" id="{D8DB887C-7036-41AB-BD33-4C26A4A1379A}"/>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68F331A-463F-4771-B7DA-BA5059D72936}" type="slidenum">
              <a:rPr lang="en-US" altLang="en-US" sz="1600" smtClean="0">
                <a:latin typeface="Times New Roman" panose="02020603050405020304" pitchFamily="18" charset="0"/>
              </a:rPr>
              <a:pPr>
                <a:spcBef>
                  <a:spcPct val="0"/>
                </a:spcBef>
                <a:buClrTx/>
                <a:buFontTx/>
                <a:buNone/>
              </a:pPr>
              <a:t>33</a:t>
            </a:fld>
            <a:endParaRPr lang="en-US" altLang="en-US" sz="1600">
              <a:latin typeface="Times New Roman" panose="02020603050405020304" pitchFamily="18" charset="0"/>
            </a:endParaRPr>
          </a:p>
        </p:txBody>
      </p:sp>
      <p:sp>
        <p:nvSpPr>
          <p:cNvPr id="149506" name="Rectangle 2">
            <a:extLst>
              <a:ext uri="{FF2B5EF4-FFF2-40B4-BE49-F238E27FC236}">
                <a16:creationId xmlns:a16="http://schemas.microsoft.com/office/drawing/2014/main" id="{74BD305A-3B23-4965-922F-8B6A6027ECD5}"/>
              </a:ext>
            </a:extLst>
          </p:cNvPr>
          <p:cNvSpPr>
            <a:spLocks noGrp="1" noChangeArrowheads="1"/>
          </p:cNvSpPr>
          <p:nvPr>
            <p:ph type="title"/>
          </p:nvPr>
        </p:nvSpPr>
        <p:spPr/>
        <p:txBody>
          <a:bodyPr/>
          <a:lstStyle/>
          <a:p>
            <a:pPr eaLnBrk="1" hangingPunct="1">
              <a:defRPr/>
            </a:pPr>
            <a:r>
              <a:rPr lang="en-US" altLang="en-US"/>
              <a:t>Device Interfaces</a:t>
            </a:r>
            <a:endParaRPr lang="en-US" altLang="en-US" sz="2400"/>
          </a:p>
        </p:txBody>
      </p:sp>
      <p:sp>
        <p:nvSpPr>
          <p:cNvPr id="34821" name="Rectangle 3">
            <a:extLst>
              <a:ext uri="{FF2B5EF4-FFF2-40B4-BE49-F238E27FC236}">
                <a16:creationId xmlns:a16="http://schemas.microsoft.com/office/drawing/2014/main" id="{ECEF3BE2-23BD-424B-BE00-D684F08E2110}"/>
              </a:ext>
            </a:extLst>
          </p:cNvPr>
          <p:cNvSpPr>
            <a:spLocks noGrp="1" noChangeArrowheads="1"/>
          </p:cNvSpPr>
          <p:nvPr>
            <p:ph type="body" idx="1"/>
          </p:nvPr>
        </p:nvSpPr>
        <p:spPr>
          <a:xfrm>
            <a:off x="990600" y="1371600"/>
            <a:ext cx="7772400" cy="4343400"/>
          </a:xfrm>
        </p:spPr>
        <p:txBody>
          <a:bodyPr/>
          <a:lstStyle/>
          <a:p>
            <a:pPr eaLnBrk="1" hangingPunct="1">
              <a:lnSpc>
                <a:spcPct val="90000"/>
              </a:lnSpc>
            </a:pPr>
            <a:r>
              <a:rPr lang="en-US" altLang="en-US"/>
              <a:t>ATA host adapters</a:t>
            </a:r>
          </a:p>
          <a:p>
            <a:pPr lvl="1" eaLnBrk="1" hangingPunct="1">
              <a:lnSpc>
                <a:spcPct val="90000"/>
              </a:lnSpc>
            </a:pPr>
            <a:r>
              <a:rPr lang="en-US" altLang="en-US"/>
              <a:t>intelligent drive electronics (hard drive, CDROM)</a:t>
            </a:r>
          </a:p>
          <a:p>
            <a:pPr eaLnBrk="1" hangingPunct="1">
              <a:lnSpc>
                <a:spcPct val="90000"/>
              </a:lnSpc>
            </a:pPr>
            <a:r>
              <a:rPr lang="en-US" altLang="en-US"/>
              <a:t>SATA (Serial ATA)</a:t>
            </a:r>
          </a:p>
          <a:p>
            <a:pPr lvl="1" eaLnBrk="1" hangingPunct="1">
              <a:lnSpc>
                <a:spcPct val="90000"/>
              </a:lnSpc>
            </a:pPr>
            <a:r>
              <a:rPr lang="en-US" altLang="en-US"/>
              <a:t>inexpensive, fast, bidirectional</a:t>
            </a:r>
          </a:p>
          <a:p>
            <a:pPr eaLnBrk="1" hangingPunct="1">
              <a:lnSpc>
                <a:spcPct val="90000"/>
              </a:lnSpc>
            </a:pPr>
            <a:r>
              <a:rPr lang="en-US" altLang="en-US"/>
              <a:t>FireWire</a:t>
            </a:r>
          </a:p>
          <a:p>
            <a:pPr lvl="1" eaLnBrk="1" hangingPunct="1">
              <a:lnSpc>
                <a:spcPct val="90000"/>
              </a:lnSpc>
            </a:pPr>
            <a:r>
              <a:rPr lang="en-US" altLang="en-US"/>
              <a:t>high speed (800 MB/sec), many devices at once</a:t>
            </a:r>
          </a:p>
          <a:p>
            <a:pPr eaLnBrk="1" hangingPunct="1">
              <a:lnSpc>
                <a:spcPct val="90000"/>
              </a:lnSpc>
            </a:pPr>
            <a:r>
              <a:rPr lang="en-US" altLang="en-US"/>
              <a:t>Bluetooth</a:t>
            </a:r>
          </a:p>
          <a:p>
            <a:pPr lvl="1" eaLnBrk="1" hangingPunct="1">
              <a:lnSpc>
                <a:spcPct val="90000"/>
              </a:lnSpc>
            </a:pPr>
            <a:r>
              <a:rPr lang="en-US" altLang="en-US"/>
              <a:t>small amounts of data, short distances, low power usage</a:t>
            </a:r>
          </a:p>
          <a:p>
            <a:pPr eaLnBrk="1" hangingPunct="1">
              <a:lnSpc>
                <a:spcPct val="90000"/>
              </a:lnSpc>
            </a:pPr>
            <a:r>
              <a:rPr lang="en-US" altLang="en-US"/>
              <a:t>Wi-Fi (wireless Ethernet)</a:t>
            </a:r>
          </a:p>
          <a:p>
            <a:pPr lvl="1" eaLnBrk="1" hangingPunct="1">
              <a:lnSpc>
                <a:spcPct val="90000"/>
              </a:lnSpc>
            </a:pPr>
            <a:r>
              <a:rPr lang="en-US" altLang="en-US"/>
              <a:t>IEEE 802.11 standard, faster than Bluetooth</a:t>
            </a:r>
          </a:p>
          <a:p>
            <a:pPr lvl="1" eaLnBrk="1" hangingPunct="1">
              <a:lnSpc>
                <a:spcPct val="90000"/>
              </a:lnSpc>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40AC5A-9468-4D88-B8F0-06A21018E23F}"/>
              </a:ext>
            </a:extLst>
          </p:cNvPr>
          <p:cNvSpPr>
            <a:spLocks noGrp="1" noChangeArrowheads="1"/>
          </p:cNvSpPr>
          <p:nvPr>
            <p:ph type="title"/>
          </p:nvPr>
        </p:nvSpPr>
        <p:spPr>
          <a:xfrm>
            <a:off x="685800" y="457200"/>
            <a:ext cx="7772400" cy="762000"/>
          </a:xfrm>
        </p:spPr>
        <p:txBody>
          <a:bodyPr/>
          <a:lstStyle/>
          <a:p>
            <a:pPr>
              <a:defRPr/>
            </a:pPr>
            <a:r>
              <a:rPr lang="en-US" altLang="en-US" b="1"/>
              <a:t>Generic IO System Interface</a:t>
            </a:r>
          </a:p>
        </p:txBody>
      </p:sp>
      <p:sp>
        <p:nvSpPr>
          <p:cNvPr id="35843" name="Rectangle 3">
            <a:extLst>
              <a:ext uri="{FF2B5EF4-FFF2-40B4-BE49-F238E27FC236}">
                <a16:creationId xmlns:a16="http://schemas.microsoft.com/office/drawing/2014/main" id="{49AE2DD8-1BD6-4F67-8A73-56EF6BDFDBC6}"/>
              </a:ext>
            </a:extLst>
          </p:cNvPr>
          <p:cNvSpPr>
            <a:spLocks noChangeArrowheads="1"/>
          </p:cNvSpPr>
          <p:nvPr/>
        </p:nvSpPr>
        <p:spPr bwMode="auto">
          <a:xfrm>
            <a:off x="838200" y="3429000"/>
            <a:ext cx="1600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4" name="Line 4">
            <a:extLst>
              <a:ext uri="{FF2B5EF4-FFF2-40B4-BE49-F238E27FC236}">
                <a16:creationId xmlns:a16="http://schemas.microsoft.com/office/drawing/2014/main" id="{22B11E71-B10C-46E4-B520-4F8029F4C2FD}"/>
              </a:ext>
            </a:extLst>
          </p:cNvPr>
          <p:cNvSpPr>
            <a:spLocks noChangeShapeType="1"/>
          </p:cNvSpPr>
          <p:nvPr/>
        </p:nvSpPr>
        <p:spPr bwMode="auto">
          <a:xfrm>
            <a:off x="1143000" y="2362200"/>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a:extLst>
              <a:ext uri="{FF2B5EF4-FFF2-40B4-BE49-F238E27FC236}">
                <a16:creationId xmlns:a16="http://schemas.microsoft.com/office/drawing/2014/main" id="{85293D30-E6DC-4CEC-A545-AC29C598077A}"/>
              </a:ext>
            </a:extLst>
          </p:cNvPr>
          <p:cNvSpPr>
            <a:spLocks noChangeArrowheads="1"/>
          </p:cNvSpPr>
          <p:nvPr/>
        </p:nvSpPr>
        <p:spPr bwMode="auto">
          <a:xfrm>
            <a:off x="3200400" y="3352800"/>
            <a:ext cx="487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6" name="Rectangle 6">
            <a:extLst>
              <a:ext uri="{FF2B5EF4-FFF2-40B4-BE49-F238E27FC236}">
                <a16:creationId xmlns:a16="http://schemas.microsoft.com/office/drawing/2014/main" id="{10C25B34-3B93-43C9-B0D4-DEFC6C94C645}"/>
              </a:ext>
            </a:extLst>
          </p:cNvPr>
          <p:cNvSpPr>
            <a:spLocks noChangeArrowheads="1"/>
          </p:cNvSpPr>
          <p:nvPr/>
        </p:nvSpPr>
        <p:spPr bwMode="auto">
          <a:xfrm>
            <a:off x="3657600" y="5181600"/>
            <a:ext cx="4267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7" name="Rectangle 7">
            <a:extLst>
              <a:ext uri="{FF2B5EF4-FFF2-40B4-BE49-F238E27FC236}">
                <a16:creationId xmlns:a16="http://schemas.microsoft.com/office/drawing/2014/main" id="{37BF0F66-2352-4D5E-8606-2DFCADC5AA80}"/>
              </a:ext>
            </a:extLst>
          </p:cNvPr>
          <p:cNvSpPr>
            <a:spLocks noChangeArrowheads="1"/>
          </p:cNvSpPr>
          <p:nvPr/>
        </p:nvSpPr>
        <p:spPr bwMode="auto">
          <a:xfrm>
            <a:off x="4267200" y="39624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8" name="Rectangle 8">
            <a:extLst>
              <a:ext uri="{FF2B5EF4-FFF2-40B4-BE49-F238E27FC236}">
                <a16:creationId xmlns:a16="http://schemas.microsoft.com/office/drawing/2014/main" id="{6D12E831-81D2-45FC-9DF3-2D4B897B15C9}"/>
              </a:ext>
            </a:extLst>
          </p:cNvPr>
          <p:cNvSpPr>
            <a:spLocks noChangeArrowheads="1"/>
          </p:cNvSpPr>
          <p:nvPr/>
        </p:nvSpPr>
        <p:spPr bwMode="auto">
          <a:xfrm>
            <a:off x="5334000" y="39624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9" name="Rectangle 9">
            <a:extLst>
              <a:ext uri="{FF2B5EF4-FFF2-40B4-BE49-F238E27FC236}">
                <a16:creationId xmlns:a16="http://schemas.microsoft.com/office/drawing/2014/main" id="{B10B4B9A-FEA7-4CB7-B7C3-2648EAAEA3D0}"/>
              </a:ext>
            </a:extLst>
          </p:cNvPr>
          <p:cNvSpPr>
            <a:spLocks noChangeArrowheads="1"/>
          </p:cNvSpPr>
          <p:nvPr/>
        </p:nvSpPr>
        <p:spPr bwMode="auto">
          <a:xfrm>
            <a:off x="6477000" y="3962400"/>
            <a:ext cx="838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0" name="Line 10">
            <a:extLst>
              <a:ext uri="{FF2B5EF4-FFF2-40B4-BE49-F238E27FC236}">
                <a16:creationId xmlns:a16="http://schemas.microsoft.com/office/drawing/2014/main" id="{32977CD8-60F5-418C-8B1F-E7082B87BFAE}"/>
              </a:ext>
            </a:extLst>
          </p:cNvPr>
          <p:cNvSpPr>
            <a:spLocks noChangeShapeType="1"/>
          </p:cNvSpPr>
          <p:nvPr/>
        </p:nvSpPr>
        <p:spPr bwMode="auto">
          <a:xfrm>
            <a:off x="3962400" y="37338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a:extLst>
              <a:ext uri="{FF2B5EF4-FFF2-40B4-BE49-F238E27FC236}">
                <a16:creationId xmlns:a16="http://schemas.microsoft.com/office/drawing/2014/main" id="{0ED67801-B0E4-4664-8E10-FE730685110E}"/>
              </a:ext>
            </a:extLst>
          </p:cNvPr>
          <p:cNvSpPr>
            <a:spLocks noChangeArrowheads="1"/>
          </p:cNvSpPr>
          <p:nvPr/>
        </p:nvSpPr>
        <p:spPr bwMode="auto">
          <a:xfrm>
            <a:off x="3429000" y="3886200"/>
            <a:ext cx="457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2" name="Line 12">
            <a:extLst>
              <a:ext uri="{FF2B5EF4-FFF2-40B4-BE49-F238E27FC236}">
                <a16:creationId xmlns:a16="http://schemas.microsoft.com/office/drawing/2014/main" id="{77A28C93-B384-48FD-85AE-9C8F0469E016}"/>
              </a:ext>
            </a:extLst>
          </p:cNvPr>
          <p:cNvSpPr>
            <a:spLocks noChangeShapeType="1"/>
          </p:cNvSpPr>
          <p:nvPr/>
        </p:nvSpPr>
        <p:spPr bwMode="auto">
          <a:xfrm>
            <a:off x="1143000" y="2057400"/>
            <a:ext cx="701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Line 13">
            <a:extLst>
              <a:ext uri="{FF2B5EF4-FFF2-40B4-BE49-F238E27FC236}">
                <a16:creationId xmlns:a16="http://schemas.microsoft.com/office/drawing/2014/main" id="{E755CD50-E8AB-48B3-BDBD-07A10414D236}"/>
              </a:ext>
            </a:extLst>
          </p:cNvPr>
          <p:cNvSpPr>
            <a:spLocks noChangeShapeType="1"/>
          </p:cNvSpPr>
          <p:nvPr/>
        </p:nvSpPr>
        <p:spPr bwMode="auto">
          <a:xfrm>
            <a:off x="1143000" y="1752600"/>
            <a:ext cx="7010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4" name="Line 15">
            <a:extLst>
              <a:ext uri="{FF2B5EF4-FFF2-40B4-BE49-F238E27FC236}">
                <a16:creationId xmlns:a16="http://schemas.microsoft.com/office/drawing/2014/main" id="{3C339E69-74AC-414A-BC4C-3A75E4F9F23D}"/>
              </a:ext>
            </a:extLst>
          </p:cNvPr>
          <p:cNvSpPr>
            <a:spLocks noChangeShapeType="1"/>
          </p:cNvSpPr>
          <p:nvPr/>
        </p:nvSpPr>
        <p:spPr bwMode="auto">
          <a:xfrm flipV="1">
            <a:off x="1219200" y="2362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Line 17">
            <a:extLst>
              <a:ext uri="{FF2B5EF4-FFF2-40B4-BE49-F238E27FC236}">
                <a16:creationId xmlns:a16="http://schemas.microsoft.com/office/drawing/2014/main" id="{D2B98584-C549-4438-AF24-AB394957226E}"/>
              </a:ext>
            </a:extLst>
          </p:cNvPr>
          <p:cNvSpPr>
            <a:spLocks noChangeShapeType="1"/>
          </p:cNvSpPr>
          <p:nvPr/>
        </p:nvSpPr>
        <p:spPr bwMode="auto">
          <a:xfrm flipV="1">
            <a:off x="1600200" y="2057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6" name="Line 18">
            <a:extLst>
              <a:ext uri="{FF2B5EF4-FFF2-40B4-BE49-F238E27FC236}">
                <a16:creationId xmlns:a16="http://schemas.microsoft.com/office/drawing/2014/main" id="{439712D3-E535-4EEC-A79E-249D3AF2DFB1}"/>
              </a:ext>
            </a:extLst>
          </p:cNvPr>
          <p:cNvSpPr>
            <a:spLocks noChangeShapeType="1"/>
          </p:cNvSpPr>
          <p:nvPr/>
        </p:nvSpPr>
        <p:spPr bwMode="auto">
          <a:xfrm flipV="1">
            <a:off x="2057400" y="17526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Rectangle 19">
            <a:extLst>
              <a:ext uri="{FF2B5EF4-FFF2-40B4-BE49-F238E27FC236}">
                <a16:creationId xmlns:a16="http://schemas.microsoft.com/office/drawing/2014/main" id="{B9F01AF8-099C-46FB-A99B-338EC7AD0D10}"/>
              </a:ext>
            </a:extLst>
          </p:cNvPr>
          <p:cNvSpPr>
            <a:spLocks noChangeArrowheads="1"/>
          </p:cNvSpPr>
          <p:nvPr/>
        </p:nvSpPr>
        <p:spPr bwMode="auto">
          <a:xfrm>
            <a:off x="3352800" y="25908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8" name="Line 21">
            <a:extLst>
              <a:ext uri="{FF2B5EF4-FFF2-40B4-BE49-F238E27FC236}">
                <a16:creationId xmlns:a16="http://schemas.microsoft.com/office/drawing/2014/main" id="{C738D8A2-656B-4B82-B261-588C8624B9DE}"/>
              </a:ext>
            </a:extLst>
          </p:cNvPr>
          <p:cNvSpPr>
            <a:spLocks noChangeShapeType="1"/>
          </p:cNvSpPr>
          <p:nvPr/>
        </p:nvSpPr>
        <p:spPr bwMode="auto">
          <a:xfrm>
            <a:off x="45720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9" name="Line 22">
            <a:extLst>
              <a:ext uri="{FF2B5EF4-FFF2-40B4-BE49-F238E27FC236}">
                <a16:creationId xmlns:a16="http://schemas.microsoft.com/office/drawing/2014/main" id="{DB12692E-EF51-4181-964A-28469D547E64}"/>
              </a:ext>
            </a:extLst>
          </p:cNvPr>
          <p:cNvSpPr>
            <a:spLocks noChangeShapeType="1"/>
          </p:cNvSpPr>
          <p:nvPr/>
        </p:nvSpPr>
        <p:spPr bwMode="auto">
          <a:xfrm>
            <a:off x="57150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0" name="Line 23">
            <a:extLst>
              <a:ext uri="{FF2B5EF4-FFF2-40B4-BE49-F238E27FC236}">
                <a16:creationId xmlns:a16="http://schemas.microsoft.com/office/drawing/2014/main" id="{6D531E16-FEF7-4813-AD19-C68F9AF67AAB}"/>
              </a:ext>
            </a:extLst>
          </p:cNvPr>
          <p:cNvSpPr>
            <a:spLocks noChangeShapeType="1"/>
          </p:cNvSpPr>
          <p:nvPr/>
        </p:nvSpPr>
        <p:spPr bwMode="auto">
          <a:xfrm>
            <a:off x="67818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1" name="Text Box 24">
            <a:extLst>
              <a:ext uri="{FF2B5EF4-FFF2-40B4-BE49-F238E27FC236}">
                <a16:creationId xmlns:a16="http://schemas.microsoft.com/office/drawing/2014/main" id="{BE2304FD-3503-4825-9CA6-188258BC8448}"/>
              </a:ext>
            </a:extLst>
          </p:cNvPr>
          <p:cNvSpPr txBox="1">
            <a:spLocks noChangeArrowheads="1"/>
          </p:cNvSpPr>
          <p:nvPr/>
        </p:nvSpPr>
        <p:spPr bwMode="auto">
          <a:xfrm>
            <a:off x="4267200" y="3962400"/>
            <a:ext cx="762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t>CntrR</a:t>
            </a:r>
          </a:p>
        </p:txBody>
      </p:sp>
      <p:sp>
        <p:nvSpPr>
          <p:cNvPr id="35862" name="Text Box 25">
            <a:extLst>
              <a:ext uri="{FF2B5EF4-FFF2-40B4-BE49-F238E27FC236}">
                <a16:creationId xmlns:a16="http://schemas.microsoft.com/office/drawing/2014/main" id="{22E8CBF2-2B9C-4D9F-AE51-BBAC858F0EDA}"/>
              </a:ext>
            </a:extLst>
          </p:cNvPr>
          <p:cNvSpPr txBox="1">
            <a:spLocks noChangeArrowheads="1"/>
          </p:cNvSpPr>
          <p:nvPr/>
        </p:nvSpPr>
        <p:spPr bwMode="auto">
          <a:xfrm>
            <a:off x="5257800" y="3962400"/>
            <a:ext cx="9144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t>StatusR</a:t>
            </a:r>
          </a:p>
        </p:txBody>
      </p:sp>
      <p:sp>
        <p:nvSpPr>
          <p:cNvPr id="35863" name="Text Box 26">
            <a:extLst>
              <a:ext uri="{FF2B5EF4-FFF2-40B4-BE49-F238E27FC236}">
                <a16:creationId xmlns:a16="http://schemas.microsoft.com/office/drawing/2014/main" id="{F3743097-B6DA-498A-9F8A-C51FAA7FB112}"/>
              </a:ext>
            </a:extLst>
          </p:cNvPr>
          <p:cNvSpPr txBox="1">
            <a:spLocks noChangeArrowheads="1"/>
          </p:cNvSpPr>
          <p:nvPr/>
        </p:nvSpPr>
        <p:spPr bwMode="auto">
          <a:xfrm>
            <a:off x="6477000" y="3962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DataR</a:t>
            </a:r>
          </a:p>
        </p:txBody>
      </p:sp>
      <p:sp>
        <p:nvSpPr>
          <p:cNvPr id="35864" name="Line 27">
            <a:extLst>
              <a:ext uri="{FF2B5EF4-FFF2-40B4-BE49-F238E27FC236}">
                <a16:creationId xmlns:a16="http://schemas.microsoft.com/office/drawing/2014/main" id="{63B621EF-D730-443D-A969-953DE229FFFE}"/>
              </a:ext>
            </a:extLst>
          </p:cNvPr>
          <p:cNvSpPr>
            <a:spLocks noChangeShapeType="1"/>
          </p:cNvSpPr>
          <p:nvPr/>
        </p:nvSpPr>
        <p:spPr bwMode="auto">
          <a:xfrm>
            <a:off x="6934200" y="4343400"/>
            <a:ext cx="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5" name="Line 28">
            <a:extLst>
              <a:ext uri="{FF2B5EF4-FFF2-40B4-BE49-F238E27FC236}">
                <a16:creationId xmlns:a16="http://schemas.microsoft.com/office/drawing/2014/main" id="{330F46D8-B50D-4F06-859B-E284E8B83DB4}"/>
              </a:ext>
            </a:extLst>
          </p:cNvPr>
          <p:cNvSpPr>
            <a:spLocks noChangeShapeType="1"/>
          </p:cNvSpPr>
          <p:nvPr/>
        </p:nvSpPr>
        <p:spPr bwMode="auto">
          <a:xfrm>
            <a:off x="45720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6" name="Line 29">
            <a:extLst>
              <a:ext uri="{FF2B5EF4-FFF2-40B4-BE49-F238E27FC236}">
                <a16:creationId xmlns:a16="http://schemas.microsoft.com/office/drawing/2014/main" id="{CA6CD065-61DA-4AA1-A3A1-1829C90F2605}"/>
              </a:ext>
            </a:extLst>
          </p:cNvPr>
          <p:cNvSpPr>
            <a:spLocks noChangeShapeType="1"/>
          </p:cNvSpPr>
          <p:nvPr/>
        </p:nvSpPr>
        <p:spPr bwMode="auto">
          <a:xfrm flipV="1">
            <a:off x="5715000" y="4343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7" name="Text Box 30">
            <a:extLst>
              <a:ext uri="{FF2B5EF4-FFF2-40B4-BE49-F238E27FC236}">
                <a16:creationId xmlns:a16="http://schemas.microsoft.com/office/drawing/2014/main" id="{DFF60BC9-47B3-4C64-A3A3-856B302B3F0D}"/>
              </a:ext>
            </a:extLst>
          </p:cNvPr>
          <p:cNvSpPr txBox="1">
            <a:spLocks noChangeArrowheads="1"/>
          </p:cNvSpPr>
          <p:nvPr/>
        </p:nvSpPr>
        <p:spPr bwMode="auto">
          <a:xfrm>
            <a:off x="3352800" y="2514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External Decoder</a:t>
            </a:r>
          </a:p>
        </p:txBody>
      </p:sp>
      <p:sp>
        <p:nvSpPr>
          <p:cNvPr id="35868" name="Line 31">
            <a:extLst>
              <a:ext uri="{FF2B5EF4-FFF2-40B4-BE49-F238E27FC236}">
                <a16:creationId xmlns:a16="http://schemas.microsoft.com/office/drawing/2014/main" id="{4AF98C85-0C43-41C1-A5B0-4299C88022F6}"/>
              </a:ext>
            </a:extLst>
          </p:cNvPr>
          <p:cNvSpPr>
            <a:spLocks noChangeShapeType="1"/>
          </p:cNvSpPr>
          <p:nvPr/>
        </p:nvSpPr>
        <p:spPr bwMode="auto">
          <a:xfrm>
            <a:off x="3733800" y="3048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Line 32">
            <a:extLst>
              <a:ext uri="{FF2B5EF4-FFF2-40B4-BE49-F238E27FC236}">
                <a16:creationId xmlns:a16="http://schemas.microsoft.com/office/drawing/2014/main" id="{B80E2641-D06D-4EC5-933B-6B18B5574185}"/>
              </a:ext>
            </a:extLst>
          </p:cNvPr>
          <p:cNvSpPr>
            <a:spLocks noChangeShapeType="1"/>
          </p:cNvSpPr>
          <p:nvPr/>
        </p:nvSpPr>
        <p:spPr bwMode="auto">
          <a:xfrm flipV="1">
            <a:off x="5943600" y="20574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0" name="Line 33">
            <a:extLst>
              <a:ext uri="{FF2B5EF4-FFF2-40B4-BE49-F238E27FC236}">
                <a16:creationId xmlns:a16="http://schemas.microsoft.com/office/drawing/2014/main" id="{9CA7B1BC-2358-4890-A5F9-F8ED5D334C83}"/>
              </a:ext>
            </a:extLst>
          </p:cNvPr>
          <p:cNvSpPr>
            <a:spLocks noChangeShapeType="1"/>
          </p:cNvSpPr>
          <p:nvPr/>
        </p:nvSpPr>
        <p:spPr bwMode="auto">
          <a:xfrm>
            <a:off x="3733800" y="2362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1" name="Line 34">
            <a:extLst>
              <a:ext uri="{FF2B5EF4-FFF2-40B4-BE49-F238E27FC236}">
                <a16:creationId xmlns:a16="http://schemas.microsoft.com/office/drawing/2014/main" id="{0674E301-02FE-4162-BCBC-60550F3FE44B}"/>
              </a:ext>
            </a:extLst>
          </p:cNvPr>
          <p:cNvSpPr>
            <a:spLocks noChangeShapeType="1"/>
          </p:cNvSpPr>
          <p:nvPr/>
        </p:nvSpPr>
        <p:spPr bwMode="auto">
          <a:xfrm>
            <a:off x="2819400" y="23622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Line 35">
            <a:extLst>
              <a:ext uri="{FF2B5EF4-FFF2-40B4-BE49-F238E27FC236}">
                <a16:creationId xmlns:a16="http://schemas.microsoft.com/office/drawing/2014/main" id="{F67ACD4F-553F-40C3-9C06-19B5F4F98E66}"/>
              </a:ext>
            </a:extLst>
          </p:cNvPr>
          <p:cNvSpPr>
            <a:spLocks noChangeShapeType="1"/>
          </p:cNvSpPr>
          <p:nvPr/>
        </p:nvSpPr>
        <p:spPr bwMode="auto">
          <a:xfrm>
            <a:off x="2819400" y="4267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3" name="Text Box 36">
            <a:extLst>
              <a:ext uri="{FF2B5EF4-FFF2-40B4-BE49-F238E27FC236}">
                <a16:creationId xmlns:a16="http://schemas.microsoft.com/office/drawing/2014/main" id="{E1890BD5-9E8B-45B0-BD7D-3EF5BD69D11C}"/>
              </a:ext>
            </a:extLst>
          </p:cNvPr>
          <p:cNvSpPr txBox="1">
            <a:spLocks noChangeArrowheads="1"/>
          </p:cNvSpPr>
          <p:nvPr/>
        </p:nvSpPr>
        <p:spPr bwMode="auto">
          <a:xfrm>
            <a:off x="304800" y="2057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Address</a:t>
            </a:r>
          </a:p>
        </p:txBody>
      </p:sp>
      <p:sp>
        <p:nvSpPr>
          <p:cNvPr id="35874" name="Text Box 37">
            <a:extLst>
              <a:ext uri="{FF2B5EF4-FFF2-40B4-BE49-F238E27FC236}">
                <a16:creationId xmlns:a16="http://schemas.microsoft.com/office/drawing/2014/main" id="{312E4DD3-FAB5-49A5-99DF-FF8E51822313}"/>
              </a:ext>
            </a:extLst>
          </p:cNvPr>
          <p:cNvSpPr txBox="1">
            <a:spLocks noChangeArrowheads="1"/>
          </p:cNvSpPr>
          <p:nvPr/>
        </p:nvSpPr>
        <p:spPr bwMode="auto">
          <a:xfrm>
            <a:off x="457200" y="1752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Data</a:t>
            </a:r>
          </a:p>
        </p:txBody>
      </p:sp>
      <p:sp>
        <p:nvSpPr>
          <p:cNvPr id="35875" name="Text Box 38">
            <a:extLst>
              <a:ext uri="{FF2B5EF4-FFF2-40B4-BE49-F238E27FC236}">
                <a16:creationId xmlns:a16="http://schemas.microsoft.com/office/drawing/2014/main" id="{C00F1563-8F62-483A-B9E2-6C39188EE594}"/>
              </a:ext>
            </a:extLst>
          </p:cNvPr>
          <p:cNvSpPr txBox="1">
            <a:spLocks noChangeArrowheads="1"/>
          </p:cNvSpPr>
          <p:nvPr/>
        </p:nvSpPr>
        <p:spPr bwMode="auto">
          <a:xfrm>
            <a:off x="457200" y="1447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R/W#</a:t>
            </a:r>
          </a:p>
        </p:txBody>
      </p:sp>
      <p:sp>
        <p:nvSpPr>
          <p:cNvPr id="35876" name="Line 39">
            <a:extLst>
              <a:ext uri="{FF2B5EF4-FFF2-40B4-BE49-F238E27FC236}">
                <a16:creationId xmlns:a16="http://schemas.microsoft.com/office/drawing/2014/main" id="{2FE696BE-8130-4D92-AF4F-4D05E31267DF}"/>
              </a:ext>
            </a:extLst>
          </p:cNvPr>
          <p:cNvSpPr>
            <a:spLocks noChangeShapeType="1"/>
          </p:cNvSpPr>
          <p:nvPr/>
        </p:nvSpPr>
        <p:spPr bwMode="auto">
          <a:xfrm>
            <a:off x="4953000" y="17526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7" name="Text Box 41">
            <a:extLst>
              <a:ext uri="{FF2B5EF4-FFF2-40B4-BE49-F238E27FC236}">
                <a16:creationId xmlns:a16="http://schemas.microsoft.com/office/drawing/2014/main" id="{7A0D2598-AB0C-40A4-9753-FEEDBFCE7CD3}"/>
              </a:ext>
            </a:extLst>
          </p:cNvPr>
          <p:cNvSpPr txBox="1">
            <a:spLocks noChangeArrowheads="1"/>
          </p:cNvSpPr>
          <p:nvPr/>
        </p:nvSpPr>
        <p:spPr bwMode="auto">
          <a:xfrm>
            <a:off x="4572000" y="3276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R/W#</a:t>
            </a:r>
          </a:p>
        </p:txBody>
      </p:sp>
      <p:sp>
        <p:nvSpPr>
          <p:cNvPr id="35878" name="Text Box 42">
            <a:extLst>
              <a:ext uri="{FF2B5EF4-FFF2-40B4-BE49-F238E27FC236}">
                <a16:creationId xmlns:a16="http://schemas.microsoft.com/office/drawing/2014/main" id="{BC76D7E5-13DA-40CD-9760-A67E31888288}"/>
              </a:ext>
            </a:extLst>
          </p:cNvPr>
          <p:cNvSpPr txBox="1">
            <a:spLocks noChangeArrowheads="1"/>
          </p:cNvSpPr>
          <p:nvPr/>
        </p:nvSpPr>
        <p:spPr bwMode="auto">
          <a:xfrm>
            <a:off x="3429000" y="3276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CS</a:t>
            </a:r>
          </a:p>
        </p:txBody>
      </p:sp>
      <p:sp>
        <p:nvSpPr>
          <p:cNvPr id="35879" name="Text Box 43">
            <a:extLst>
              <a:ext uri="{FF2B5EF4-FFF2-40B4-BE49-F238E27FC236}">
                <a16:creationId xmlns:a16="http://schemas.microsoft.com/office/drawing/2014/main" id="{0A1DB834-A5D2-4306-82A8-3C2A9DB4369E}"/>
              </a:ext>
            </a:extLst>
          </p:cNvPr>
          <p:cNvSpPr txBox="1">
            <a:spLocks noChangeArrowheads="1"/>
          </p:cNvSpPr>
          <p:nvPr/>
        </p:nvSpPr>
        <p:spPr bwMode="auto">
          <a:xfrm>
            <a:off x="2362200" y="4191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Reg Sel</a:t>
            </a:r>
          </a:p>
        </p:txBody>
      </p:sp>
      <p:sp>
        <p:nvSpPr>
          <p:cNvPr id="35880" name="Text Box 44">
            <a:extLst>
              <a:ext uri="{FF2B5EF4-FFF2-40B4-BE49-F238E27FC236}">
                <a16:creationId xmlns:a16="http://schemas.microsoft.com/office/drawing/2014/main" id="{D05311D2-CE6E-4AC6-A7B8-70A675FC34DF}"/>
              </a:ext>
            </a:extLst>
          </p:cNvPr>
          <p:cNvSpPr txBox="1">
            <a:spLocks noChangeArrowheads="1"/>
          </p:cNvSpPr>
          <p:nvPr/>
        </p:nvSpPr>
        <p:spPr bwMode="auto">
          <a:xfrm>
            <a:off x="3352800" y="3810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Int Dcd</a:t>
            </a:r>
          </a:p>
        </p:txBody>
      </p:sp>
      <p:sp>
        <p:nvSpPr>
          <p:cNvPr id="35881" name="Text Box 45">
            <a:extLst>
              <a:ext uri="{FF2B5EF4-FFF2-40B4-BE49-F238E27FC236}">
                <a16:creationId xmlns:a16="http://schemas.microsoft.com/office/drawing/2014/main" id="{321AF0E1-BFF3-4B01-8B0F-5D1828B2C54A}"/>
              </a:ext>
            </a:extLst>
          </p:cNvPr>
          <p:cNvSpPr txBox="1">
            <a:spLocks noChangeArrowheads="1"/>
          </p:cNvSpPr>
          <p:nvPr/>
        </p:nvSpPr>
        <p:spPr bwMode="auto">
          <a:xfrm>
            <a:off x="6934200" y="2895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I/O Port</a:t>
            </a:r>
          </a:p>
        </p:txBody>
      </p:sp>
      <p:sp>
        <p:nvSpPr>
          <p:cNvPr id="35882" name="Text Box 46">
            <a:extLst>
              <a:ext uri="{FF2B5EF4-FFF2-40B4-BE49-F238E27FC236}">
                <a16:creationId xmlns:a16="http://schemas.microsoft.com/office/drawing/2014/main" id="{B8431716-D69A-4521-B03E-6292047FD216}"/>
              </a:ext>
            </a:extLst>
          </p:cNvPr>
          <p:cNvSpPr txBox="1">
            <a:spLocks noChangeArrowheads="1"/>
          </p:cNvSpPr>
          <p:nvPr/>
        </p:nvSpPr>
        <p:spPr bwMode="auto">
          <a:xfrm>
            <a:off x="6781800" y="3429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Int Bus</a:t>
            </a:r>
          </a:p>
        </p:txBody>
      </p:sp>
      <p:sp>
        <p:nvSpPr>
          <p:cNvPr id="35883" name="Text Box 47">
            <a:extLst>
              <a:ext uri="{FF2B5EF4-FFF2-40B4-BE49-F238E27FC236}">
                <a16:creationId xmlns:a16="http://schemas.microsoft.com/office/drawing/2014/main" id="{46BB5C8E-D065-4EAD-A13F-C7FCB01F91E4}"/>
              </a:ext>
            </a:extLst>
          </p:cNvPr>
          <p:cNvSpPr txBox="1">
            <a:spLocks noChangeArrowheads="1"/>
          </p:cNvSpPr>
          <p:nvPr/>
        </p:nvSpPr>
        <p:spPr bwMode="auto">
          <a:xfrm>
            <a:off x="5257800" y="5257800"/>
            <a:ext cx="12192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b="1"/>
              <a:t>I/O Device</a:t>
            </a:r>
          </a:p>
        </p:txBody>
      </p:sp>
      <p:sp>
        <p:nvSpPr>
          <p:cNvPr id="35884" name="Text Box 48">
            <a:extLst>
              <a:ext uri="{FF2B5EF4-FFF2-40B4-BE49-F238E27FC236}">
                <a16:creationId xmlns:a16="http://schemas.microsoft.com/office/drawing/2014/main" id="{411D3A05-C2A3-4C23-95E4-7F9D8984B2A8}"/>
              </a:ext>
            </a:extLst>
          </p:cNvPr>
          <p:cNvSpPr txBox="1">
            <a:spLocks noChangeArrowheads="1"/>
          </p:cNvSpPr>
          <p:nvPr/>
        </p:nvSpPr>
        <p:spPr bwMode="auto">
          <a:xfrm>
            <a:off x="1219200" y="3810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MPU</a:t>
            </a:r>
          </a:p>
        </p:txBody>
      </p:sp>
      <p:sp>
        <p:nvSpPr>
          <p:cNvPr id="35885" name="Text Box 49">
            <a:extLst>
              <a:ext uri="{FF2B5EF4-FFF2-40B4-BE49-F238E27FC236}">
                <a16:creationId xmlns:a16="http://schemas.microsoft.com/office/drawing/2014/main" id="{AF4A7FBB-CDBC-4AF0-8738-B7415D4CBFD4}"/>
              </a:ext>
            </a:extLst>
          </p:cNvPr>
          <p:cNvSpPr txBox="1">
            <a:spLocks noChangeArrowheads="1"/>
          </p:cNvSpPr>
          <p:nvPr/>
        </p:nvSpPr>
        <p:spPr bwMode="auto">
          <a:xfrm>
            <a:off x="7848600" y="1371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Bus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317053F7-9DB1-4A1B-81F6-8BBC16C9832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6867" name="Slide Number Placeholder 4">
            <a:extLst>
              <a:ext uri="{FF2B5EF4-FFF2-40B4-BE49-F238E27FC236}">
                <a16:creationId xmlns:a16="http://schemas.microsoft.com/office/drawing/2014/main" id="{58539F48-1CAF-4B74-8030-14C505AA642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9B74EE2-85E0-4895-AA62-CFE3BCF548B4}" type="slidenum">
              <a:rPr lang="en-US" altLang="en-US" sz="1600" smtClean="0">
                <a:latin typeface="Times New Roman" panose="02020603050405020304" pitchFamily="18" charset="0"/>
              </a:rPr>
              <a:pPr>
                <a:spcBef>
                  <a:spcPct val="0"/>
                </a:spcBef>
                <a:buClrTx/>
                <a:buFontTx/>
                <a:buNone/>
              </a:pPr>
              <a:t>35</a:t>
            </a:fld>
            <a:endParaRPr lang="en-US" altLang="en-US" sz="1600">
              <a:latin typeface="Times New Roman" panose="02020603050405020304" pitchFamily="18" charset="0"/>
            </a:endParaRPr>
          </a:p>
        </p:txBody>
      </p:sp>
      <p:sp>
        <p:nvSpPr>
          <p:cNvPr id="131079" name="Rectangle 2055">
            <a:extLst>
              <a:ext uri="{FF2B5EF4-FFF2-40B4-BE49-F238E27FC236}">
                <a16:creationId xmlns:a16="http://schemas.microsoft.com/office/drawing/2014/main" id="{AB665F97-2250-41BD-AB94-3C5CC42FEEDE}"/>
              </a:ext>
            </a:extLst>
          </p:cNvPr>
          <p:cNvSpPr>
            <a:spLocks noGrp="1" noChangeArrowheads="1"/>
          </p:cNvSpPr>
          <p:nvPr>
            <p:ph type="title"/>
          </p:nvPr>
        </p:nvSpPr>
        <p:spPr/>
        <p:txBody>
          <a:bodyPr/>
          <a:lstStyle/>
          <a:p>
            <a:pPr eaLnBrk="1" hangingPunct="1">
              <a:defRPr/>
            </a:pPr>
            <a:r>
              <a:rPr lang="en-US" altLang="en-US"/>
              <a:t>How a Program Runs</a:t>
            </a:r>
          </a:p>
        </p:txBody>
      </p:sp>
      <p:graphicFrame>
        <p:nvGraphicFramePr>
          <p:cNvPr id="36869" name="Object 2056">
            <a:extLst>
              <a:ext uri="{FF2B5EF4-FFF2-40B4-BE49-F238E27FC236}">
                <a16:creationId xmlns:a16="http://schemas.microsoft.com/office/drawing/2014/main" id="{2FEFA278-BA55-4209-930D-BA641AE3067D}"/>
              </a:ext>
            </a:extLst>
          </p:cNvPr>
          <p:cNvGraphicFramePr>
            <a:graphicFrameLocks noChangeAspect="1"/>
          </p:cNvGraphicFramePr>
          <p:nvPr/>
        </p:nvGraphicFramePr>
        <p:xfrm>
          <a:off x="1828800" y="1143000"/>
          <a:ext cx="5410200" cy="4419600"/>
        </p:xfrm>
        <a:graphic>
          <a:graphicData uri="http://schemas.openxmlformats.org/presentationml/2006/ole">
            <mc:AlternateContent xmlns:mc="http://schemas.openxmlformats.org/markup-compatibility/2006">
              <mc:Choice xmlns:v="urn:schemas-microsoft-com:vml" Requires="v">
                <p:oleObj spid="_x0000_s36871" name="VISIO" r:id="rId3" imgW="3066288" imgH="2470404" progId="Visio.Drawing.6">
                  <p:embed/>
                </p:oleObj>
              </mc:Choice>
              <mc:Fallback>
                <p:oleObj name="VISIO" r:id="rId3" imgW="3066288" imgH="2470404" progId="Visio.Drawing.6">
                  <p:embed/>
                  <p:pic>
                    <p:nvPicPr>
                      <p:cNvPr id="0" name="Object 2056"/>
                      <p:cNvPicPr>
                        <a:picLocks noChangeAspect="1" noChangeArrowheads="1"/>
                      </p:cNvPicPr>
                      <p:nvPr/>
                    </p:nvPicPr>
                    <p:blipFill>
                      <a:blip r:embed="rId4">
                        <a:extLst>
                          <a:ext uri="{28A0092B-C50C-407E-A947-70E740481C1C}">
                            <a14:useLocalDpi xmlns:a14="http://schemas.microsoft.com/office/drawing/2010/main" val="0"/>
                          </a:ext>
                        </a:extLst>
                      </a:blip>
                      <a:srcRect l="-1450" t="-1794" r="-1450" b="-2319"/>
                      <a:stretch>
                        <a:fillRect/>
                      </a:stretch>
                    </p:blipFill>
                    <p:spPr bwMode="auto">
                      <a:xfrm>
                        <a:off x="1828800" y="1143000"/>
                        <a:ext cx="5410200" cy="441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B547400-6A18-4610-9C42-74566D2671E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7891" name="Slide Number Placeholder 4">
            <a:extLst>
              <a:ext uri="{FF2B5EF4-FFF2-40B4-BE49-F238E27FC236}">
                <a16:creationId xmlns:a16="http://schemas.microsoft.com/office/drawing/2014/main" id="{49E162D5-D3FC-4BAA-853D-D0C18387072B}"/>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36DE5C3-A4DE-4411-805D-217B3818B4BF}" type="slidenum">
              <a:rPr lang="en-US" altLang="en-US" sz="1600" smtClean="0">
                <a:latin typeface="Times New Roman" panose="02020603050405020304" pitchFamily="18" charset="0"/>
              </a:rPr>
              <a:pPr>
                <a:spcBef>
                  <a:spcPct val="0"/>
                </a:spcBef>
                <a:buClrTx/>
                <a:buFontTx/>
                <a:buNone/>
              </a:pPr>
              <a:t>36</a:t>
            </a:fld>
            <a:endParaRPr lang="en-US" altLang="en-US" sz="1600">
              <a:latin typeface="Times New Roman" panose="02020603050405020304" pitchFamily="18" charset="0"/>
            </a:endParaRPr>
          </a:p>
        </p:txBody>
      </p:sp>
      <p:sp>
        <p:nvSpPr>
          <p:cNvPr id="97282" name="Rectangle 1026">
            <a:extLst>
              <a:ext uri="{FF2B5EF4-FFF2-40B4-BE49-F238E27FC236}">
                <a16:creationId xmlns:a16="http://schemas.microsoft.com/office/drawing/2014/main" id="{F5A093F7-CE89-414F-9687-09612EBF1981}"/>
              </a:ext>
            </a:extLst>
          </p:cNvPr>
          <p:cNvSpPr>
            <a:spLocks noGrp="1" noChangeArrowheads="1"/>
          </p:cNvSpPr>
          <p:nvPr>
            <p:ph type="title"/>
          </p:nvPr>
        </p:nvSpPr>
        <p:spPr/>
        <p:txBody>
          <a:bodyPr/>
          <a:lstStyle/>
          <a:p>
            <a:pPr eaLnBrk="1" hangingPunct="1">
              <a:defRPr/>
            </a:pPr>
            <a:r>
              <a:rPr lang="en-US" altLang="en-US"/>
              <a:t>IA-32 Processor Architecture</a:t>
            </a:r>
          </a:p>
        </p:txBody>
      </p:sp>
      <p:sp>
        <p:nvSpPr>
          <p:cNvPr id="37893" name="Rectangle 1027">
            <a:extLst>
              <a:ext uri="{FF2B5EF4-FFF2-40B4-BE49-F238E27FC236}">
                <a16:creationId xmlns:a16="http://schemas.microsoft.com/office/drawing/2014/main" id="{D2D91243-F896-4A6D-93EB-C6AD0F239EEC}"/>
              </a:ext>
            </a:extLst>
          </p:cNvPr>
          <p:cNvSpPr>
            <a:spLocks noGrp="1" noChangeArrowheads="1"/>
          </p:cNvSpPr>
          <p:nvPr>
            <p:ph type="body" idx="1"/>
          </p:nvPr>
        </p:nvSpPr>
        <p:spPr>
          <a:xfrm>
            <a:off x="1828800" y="1600200"/>
            <a:ext cx="5943600" cy="2971800"/>
          </a:xfrm>
        </p:spPr>
        <p:txBody>
          <a:bodyPr/>
          <a:lstStyle/>
          <a:p>
            <a:pPr eaLnBrk="1" hangingPunct="1"/>
            <a:r>
              <a:rPr lang="en-US" altLang="en-US"/>
              <a:t>Modes of operation</a:t>
            </a:r>
          </a:p>
          <a:p>
            <a:pPr eaLnBrk="1" hangingPunct="1"/>
            <a:r>
              <a:rPr lang="en-US" altLang="en-US"/>
              <a:t>Basic execution environment</a:t>
            </a:r>
          </a:p>
          <a:p>
            <a:pPr eaLnBrk="1" hangingPunct="1"/>
            <a:r>
              <a:rPr lang="en-US" altLang="en-US"/>
              <a:t>Floating-point unit</a:t>
            </a:r>
          </a:p>
          <a:p>
            <a:pPr eaLnBrk="1" hangingPunct="1"/>
            <a:r>
              <a:rPr lang="en-US" altLang="en-US"/>
              <a:t>Intel Microprocessor history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C058F980-B75F-45A6-AE98-90B67550AD2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8915" name="Slide Number Placeholder 4">
            <a:extLst>
              <a:ext uri="{FF2B5EF4-FFF2-40B4-BE49-F238E27FC236}">
                <a16:creationId xmlns:a16="http://schemas.microsoft.com/office/drawing/2014/main" id="{F7F9459C-1052-4743-A320-7805A5AB4207}"/>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DC5AC8A-6798-43A3-83CD-D1A1778F6226}" type="slidenum">
              <a:rPr lang="en-US" altLang="en-US" sz="1600" smtClean="0">
                <a:latin typeface="Times New Roman" panose="02020603050405020304" pitchFamily="18" charset="0"/>
              </a:rPr>
              <a:pPr>
                <a:spcBef>
                  <a:spcPct val="0"/>
                </a:spcBef>
                <a:buClrTx/>
                <a:buFontTx/>
                <a:buNone/>
              </a:pPr>
              <a:t>37</a:t>
            </a:fld>
            <a:endParaRPr lang="en-US" altLang="en-US" sz="1600">
              <a:latin typeface="Times New Roman" panose="02020603050405020304" pitchFamily="18" charset="0"/>
            </a:endParaRPr>
          </a:p>
        </p:txBody>
      </p:sp>
      <p:sp>
        <p:nvSpPr>
          <p:cNvPr id="81922" name="Rectangle 2">
            <a:extLst>
              <a:ext uri="{FF2B5EF4-FFF2-40B4-BE49-F238E27FC236}">
                <a16:creationId xmlns:a16="http://schemas.microsoft.com/office/drawing/2014/main" id="{B35C0A3C-2D2E-4E16-A62C-BFCC89867857}"/>
              </a:ext>
            </a:extLst>
          </p:cNvPr>
          <p:cNvSpPr>
            <a:spLocks noGrp="1" noChangeArrowheads="1"/>
          </p:cNvSpPr>
          <p:nvPr>
            <p:ph type="title"/>
          </p:nvPr>
        </p:nvSpPr>
        <p:spPr/>
        <p:txBody>
          <a:bodyPr/>
          <a:lstStyle/>
          <a:p>
            <a:pPr eaLnBrk="1" hangingPunct="1">
              <a:defRPr/>
            </a:pPr>
            <a:r>
              <a:rPr lang="en-US" altLang="en-US"/>
              <a:t>Modes of Operation</a:t>
            </a:r>
          </a:p>
        </p:txBody>
      </p:sp>
      <p:sp>
        <p:nvSpPr>
          <p:cNvPr id="38917" name="Rectangle 3">
            <a:extLst>
              <a:ext uri="{FF2B5EF4-FFF2-40B4-BE49-F238E27FC236}">
                <a16:creationId xmlns:a16="http://schemas.microsoft.com/office/drawing/2014/main" id="{BAAE7BD4-4C80-4AFA-A9FA-7A7430812137}"/>
              </a:ext>
            </a:extLst>
          </p:cNvPr>
          <p:cNvSpPr>
            <a:spLocks noGrp="1" noChangeArrowheads="1"/>
          </p:cNvSpPr>
          <p:nvPr>
            <p:ph type="body" idx="1"/>
          </p:nvPr>
        </p:nvSpPr>
        <p:spPr>
          <a:xfrm>
            <a:off x="685800" y="1143000"/>
            <a:ext cx="7772400" cy="2895600"/>
          </a:xfrm>
        </p:spPr>
        <p:txBody>
          <a:bodyPr/>
          <a:lstStyle/>
          <a:p>
            <a:pPr eaLnBrk="1" hangingPunct="1"/>
            <a:r>
              <a:rPr lang="en-US" altLang="en-US"/>
              <a:t>Protected mode</a:t>
            </a:r>
          </a:p>
          <a:p>
            <a:pPr lvl="1" eaLnBrk="1" hangingPunct="1"/>
            <a:r>
              <a:rPr lang="en-US" altLang="en-US"/>
              <a:t>native mode (Windows, Linux)</a:t>
            </a:r>
          </a:p>
          <a:p>
            <a:pPr eaLnBrk="1" hangingPunct="1"/>
            <a:r>
              <a:rPr lang="en-US" altLang="en-US"/>
              <a:t>Real-address mode</a:t>
            </a:r>
          </a:p>
          <a:p>
            <a:pPr lvl="1" eaLnBrk="1" hangingPunct="1"/>
            <a:r>
              <a:rPr lang="en-US" altLang="en-US"/>
              <a:t>native MS-DOS</a:t>
            </a:r>
          </a:p>
          <a:p>
            <a:pPr eaLnBrk="1" hangingPunct="1"/>
            <a:r>
              <a:rPr lang="en-US" altLang="en-US"/>
              <a:t>System management mode</a:t>
            </a:r>
          </a:p>
          <a:p>
            <a:pPr lvl="1" eaLnBrk="1" hangingPunct="1"/>
            <a:r>
              <a:rPr lang="en-US" altLang="en-US"/>
              <a:t>power management, system security, diagnostics</a:t>
            </a:r>
          </a:p>
        </p:txBody>
      </p:sp>
      <p:sp>
        <p:nvSpPr>
          <p:cNvPr id="81924" name="Text Box 4">
            <a:extLst>
              <a:ext uri="{FF2B5EF4-FFF2-40B4-BE49-F238E27FC236}">
                <a16:creationId xmlns:a16="http://schemas.microsoft.com/office/drawing/2014/main" id="{224CD40B-8973-4352-9CF0-6C92C4C372AE}"/>
              </a:ext>
            </a:extLst>
          </p:cNvPr>
          <p:cNvSpPr txBox="1">
            <a:spLocks noChangeArrowheads="1"/>
          </p:cNvSpPr>
          <p:nvPr/>
        </p:nvSpPr>
        <p:spPr bwMode="auto">
          <a:xfrm>
            <a:off x="762000" y="4114800"/>
            <a:ext cx="7467600" cy="145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a:spcBef>
                <a:spcPct val="20000"/>
              </a:spcBef>
              <a:buClr>
                <a:schemeClr val="tx1"/>
              </a:buClr>
              <a:buChar char="•"/>
              <a:defRPr sz="2400">
                <a:solidFill>
                  <a:schemeClr val="tx1"/>
                </a:solidFill>
                <a:latin typeface="Arial" panose="020B0604020202020204" pitchFamily="34" charset="0"/>
              </a:defRPr>
            </a:lvl1pPr>
            <a:lvl2pPr marL="684213" indent="-227013">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Virtual-8086 mode</a:t>
            </a:r>
          </a:p>
          <a:p>
            <a:pPr lvl="1" eaLnBrk="1" hangingPunct="1"/>
            <a:r>
              <a:rPr lang="en-US" altLang="en-US"/>
              <a:t>hybrid of Protected</a:t>
            </a:r>
          </a:p>
          <a:p>
            <a:pPr lvl="1" eaLnBrk="1" hangingPunct="1"/>
            <a:r>
              <a:rPr lang="en-US" altLang="en-US"/>
              <a:t>each program has its own 8086 computer</a:t>
            </a:r>
            <a:endParaRPr lang="en-US" altLang="en-US" sz="21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F4E21920-B5D7-455E-823A-DD623FBE4C3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9939" name="Slide Number Placeholder 4">
            <a:extLst>
              <a:ext uri="{FF2B5EF4-FFF2-40B4-BE49-F238E27FC236}">
                <a16:creationId xmlns:a16="http://schemas.microsoft.com/office/drawing/2014/main" id="{ABDE0B2E-9DF2-4DD6-9F5B-637155A0358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F8C1610-5182-43AC-8218-E28C896EC921}" type="slidenum">
              <a:rPr lang="en-US" altLang="en-US" sz="1600" smtClean="0">
                <a:latin typeface="Times New Roman" panose="02020603050405020304" pitchFamily="18" charset="0"/>
              </a:rPr>
              <a:pPr>
                <a:spcBef>
                  <a:spcPct val="0"/>
                </a:spcBef>
                <a:buClrTx/>
                <a:buFontTx/>
                <a:buNone/>
              </a:pPr>
              <a:t>38</a:t>
            </a:fld>
            <a:endParaRPr lang="en-US" altLang="en-US" sz="1600">
              <a:latin typeface="Times New Roman" panose="02020603050405020304" pitchFamily="18" charset="0"/>
            </a:endParaRPr>
          </a:p>
        </p:txBody>
      </p:sp>
      <p:sp>
        <p:nvSpPr>
          <p:cNvPr id="133122" name="Rectangle 2050">
            <a:extLst>
              <a:ext uri="{FF2B5EF4-FFF2-40B4-BE49-F238E27FC236}">
                <a16:creationId xmlns:a16="http://schemas.microsoft.com/office/drawing/2014/main" id="{CB696D6E-B509-4C9B-9AF5-32673E068169}"/>
              </a:ext>
            </a:extLst>
          </p:cNvPr>
          <p:cNvSpPr>
            <a:spLocks noGrp="1" noChangeArrowheads="1"/>
          </p:cNvSpPr>
          <p:nvPr>
            <p:ph type="title"/>
          </p:nvPr>
        </p:nvSpPr>
        <p:spPr/>
        <p:txBody>
          <a:bodyPr/>
          <a:lstStyle/>
          <a:p>
            <a:pPr eaLnBrk="1" hangingPunct="1">
              <a:defRPr/>
            </a:pPr>
            <a:r>
              <a:rPr lang="en-US" altLang="en-US"/>
              <a:t>Basic Execution Environment</a:t>
            </a:r>
          </a:p>
        </p:txBody>
      </p:sp>
      <p:sp>
        <p:nvSpPr>
          <p:cNvPr id="39941" name="Rectangle 2051">
            <a:extLst>
              <a:ext uri="{FF2B5EF4-FFF2-40B4-BE49-F238E27FC236}">
                <a16:creationId xmlns:a16="http://schemas.microsoft.com/office/drawing/2014/main" id="{26A6441A-21EC-4768-82F2-62F597CAC9E6}"/>
              </a:ext>
            </a:extLst>
          </p:cNvPr>
          <p:cNvSpPr>
            <a:spLocks noGrp="1" noChangeArrowheads="1"/>
          </p:cNvSpPr>
          <p:nvPr>
            <p:ph type="body" idx="1"/>
          </p:nvPr>
        </p:nvSpPr>
        <p:spPr>
          <a:xfrm>
            <a:off x="1828800" y="1600200"/>
            <a:ext cx="5943600" cy="2438400"/>
          </a:xfrm>
        </p:spPr>
        <p:txBody>
          <a:bodyPr/>
          <a:lstStyle/>
          <a:p>
            <a:pPr eaLnBrk="1" hangingPunct="1">
              <a:lnSpc>
                <a:spcPct val="90000"/>
              </a:lnSpc>
            </a:pPr>
            <a:r>
              <a:rPr lang="en-US" altLang="en-US"/>
              <a:t>Addressable memory</a:t>
            </a:r>
          </a:p>
          <a:p>
            <a:pPr eaLnBrk="1" hangingPunct="1">
              <a:lnSpc>
                <a:spcPct val="90000"/>
              </a:lnSpc>
            </a:pPr>
            <a:r>
              <a:rPr lang="en-US" altLang="en-US"/>
              <a:t>General-purpose registers</a:t>
            </a:r>
          </a:p>
          <a:p>
            <a:pPr eaLnBrk="1" hangingPunct="1">
              <a:lnSpc>
                <a:spcPct val="90000"/>
              </a:lnSpc>
            </a:pPr>
            <a:r>
              <a:rPr lang="en-US" altLang="en-US"/>
              <a:t>Index and base registers</a:t>
            </a:r>
          </a:p>
          <a:p>
            <a:pPr eaLnBrk="1" hangingPunct="1">
              <a:lnSpc>
                <a:spcPct val="90000"/>
              </a:lnSpc>
            </a:pPr>
            <a:r>
              <a:rPr lang="en-US" altLang="en-US"/>
              <a:t>Specialized register uses</a:t>
            </a:r>
          </a:p>
          <a:p>
            <a:pPr eaLnBrk="1" hangingPunct="1">
              <a:lnSpc>
                <a:spcPct val="90000"/>
              </a:lnSpc>
            </a:pPr>
            <a:r>
              <a:rPr lang="en-US" altLang="en-US"/>
              <a:t>Status flags</a:t>
            </a:r>
          </a:p>
          <a:p>
            <a:pPr eaLnBrk="1" hangingPunct="1">
              <a:lnSpc>
                <a:spcPct val="90000"/>
              </a:lnSpc>
            </a:pPr>
            <a:r>
              <a:rPr lang="en-US" altLang="en-US"/>
              <a:t>Floating-point, MMX, XMM registers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B4198467-8D1E-42AC-94B7-518873BC96A3}"/>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0963" name="Slide Number Placeholder 4">
            <a:extLst>
              <a:ext uri="{FF2B5EF4-FFF2-40B4-BE49-F238E27FC236}">
                <a16:creationId xmlns:a16="http://schemas.microsoft.com/office/drawing/2014/main" id="{BDEFE25E-3AFE-4945-9A40-02A4D30778D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CD7B359-CF97-48B6-B809-26A014709784}" type="slidenum">
              <a:rPr lang="en-US" altLang="en-US" sz="1600" smtClean="0">
                <a:latin typeface="Times New Roman" panose="02020603050405020304" pitchFamily="18" charset="0"/>
              </a:rPr>
              <a:pPr>
                <a:spcBef>
                  <a:spcPct val="0"/>
                </a:spcBef>
                <a:buClrTx/>
                <a:buFontTx/>
                <a:buNone/>
              </a:pPr>
              <a:t>39</a:t>
            </a:fld>
            <a:endParaRPr lang="en-US" altLang="en-US" sz="1600">
              <a:latin typeface="Times New Roman" panose="02020603050405020304" pitchFamily="18" charset="0"/>
            </a:endParaRPr>
          </a:p>
        </p:txBody>
      </p:sp>
      <p:sp>
        <p:nvSpPr>
          <p:cNvPr id="82946" name="Rectangle 1026">
            <a:extLst>
              <a:ext uri="{FF2B5EF4-FFF2-40B4-BE49-F238E27FC236}">
                <a16:creationId xmlns:a16="http://schemas.microsoft.com/office/drawing/2014/main" id="{9BF4119B-3700-4A16-9DAB-FEC9B9E9CC0F}"/>
              </a:ext>
            </a:extLst>
          </p:cNvPr>
          <p:cNvSpPr>
            <a:spLocks noGrp="1" noChangeArrowheads="1"/>
          </p:cNvSpPr>
          <p:nvPr>
            <p:ph type="title"/>
          </p:nvPr>
        </p:nvSpPr>
        <p:spPr/>
        <p:txBody>
          <a:bodyPr/>
          <a:lstStyle/>
          <a:p>
            <a:pPr eaLnBrk="1" hangingPunct="1">
              <a:defRPr/>
            </a:pPr>
            <a:r>
              <a:rPr lang="en-US" altLang="en-US"/>
              <a:t>Addressable Memory</a:t>
            </a:r>
          </a:p>
        </p:txBody>
      </p:sp>
      <p:sp>
        <p:nvSpPr>
          <p:cNvPr id="40965" name="Rectangle 1027">
            <a:extLst>
              <a:ext uri="{FF2B5EF4-FFF2-40B4-BE49-F238E27FC236}">
                <a16:creationId xmlns:a16="http://schemas.microsoft.com/office/drawing/2014/main" id="{B4293DD6-A6E7-4EEE-83FA-265230FAC98E}"/>
              </a:ext>
            </a:extLst>
          </p:cNvPr>
          <p:cNvSpPr>
            <a:spLocks noGrp="1" noChangeArrowheads="1"/>
          </p:cNvSpPr>
          <p:nvPr>
            <p:ph type="body" idx="1"/>
          </p:nvPr>
        </p:nvSpPr>
        <p:spPr>
          <a:xfrm>
            <a:off x="1447800" y="1600200"/>
            <a:ext cx="6477000" cy="2895600"/>
          </a:xfrm>
        </p:spPr>
        <p:txBody>
          <a:bodyPr/>
          <a:lstStyle/>
          <a:p>
            <a:pPr eaLnBrk="1" hangingPunct="1"/>
            <a:r>
              <a:rPr lang="en-US" altLang="en-US"/>
              <a:t>Protected mode</a:t>
            </a:r>
          </a:p>
          <a:p>
            <a:pPr lvl="1" eaLnBrk="1" hangingPunct="1"/>
            <a:r>
              <a:rPr lang="en-US" altLang="en-US"/>
              <a:t>4 GB</a:t>
            </a:r>
          </a:p>
          <a:p>
            <a:pPr lvl="1" eaLnBrk="1" hangingPunct="1"/>
            <a:r>
              <a:rPr lang="en-US" altLang="en-US"/>
              <a:t>32-bit address</a:t>
            </a:r>
          </a:p>
          <a:p>
            <a:pPr eaLnBrk="1" hangingPunct="1"/>
            <a:r>
              <a:rPr lang="en-US" altLang="en-US"/>
              <a:t>Real-address and Virtual-8086 modes</a:t>
            </a:r>
          </a:p>
          <a:p>
            <a:pPr lvl="1" eaLnBrk="1" hangingPunct="1"/>
            <a:r>
              <a:rPr lang="en-US" altLang="en-US"/>
              <a:t>1 MB space</a:t>
            </a:r>
          </a:p>
          <a:p>
            <a:pPr lvl="1" eaLnBrk="1" hangingPunct="1"/>
            <a:r>
              <a:rPr lang="en-US" altLang="en-US"/>
              <a:t>20-bit address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B794AF68-5010-49E6-BDF5-B33745212DD9}"/>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9219" name="Slide Number Placeholder 4">
            <a:extLst>
              <a:ext uri="{FF2B5EF4-FFF2-40B4-BE49-F238E27FC236}">
                <a16:creationId xmlns:a16="http://schemas.microsoft.com/office/drawing/2014/main" id="{6273CCCE-08CD-44F6-BA94-71491434A78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E1C26A2-FB89-4ADA-8F0F-CE74D195A65D}" type="slidenum">
              <a:rPr lang="en-US" altLang="en-US" sz="1600" smtClean="0">
                <a:latin typeface="Times New Roman" panose="02020603050405020304" pitchFamily="18" charset="0"/>
              </a:rPr>
              <a:pPr>
                <a:spcBef>
                  <a:spcPct val="0"/>
                </a:spcBef>
                <a:buClrTx/>
                <a:buFontTx/>
                <a:buNone/>
              </a:pPr>
              <a:t>4</a:t>
            </a:fld>
            <a:endParaRPr lang="en-US" altLang="en-US" sz="1600">
              <a:latin typeface="Times New Roman" panose="02020603050405020304" pitchFamily="18" charset="0"/>
            </a:endParaRPr>
          </a:p>
        </p:txBody>
      </p:sp>
      <p:sp>
        <p:nvSpPr>
          <p:cNvPr id="134146" name="Rectangle 1026">
            <a:extLst>
              <a:ext uri="{FF2B5EF4-FFF2-40B4-BE49-F238E27FC236}">
                <a16:creationId xmlns:a16="http://schemas.microsoft.com/office/drawing/2014/main" id="{13707FA9-88F0-439E-8F6F-BDDEC088A64B}"/>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Early Intel Microprocessors</a:t>
            </a:r>
          </a:p>
        </p:txBody>
      </p:sp>
      <p:sp>
        <p:nvSpPr>
          <p:cNvPr id="9221" name="Rectangle 1027">
            <a:extLst>
              <a:ext uri="{FF2B5EF4-FFF2-40B4-BE49-F238E27FC236}">
                <a16:creationId xmlns:a16="http://schemas.microsoft.com/office/drawing/2014/main" id="{0171E6D5-7461-4107-85B6-AEBF3968215F}"/>
              </a:ext>
            </a:extLst>
          </p:cNvPr>
          <p:cNvSpPr>
            <a:spLocks noGrp="1" noChangeArrowheads="1"/>
          </p:cNvSpPr>
          <p:nvPr>
            <p:ph type="body" idx="1"/>
          </p:nvPr>
        </p:nvSpPr>
        <p:spPr>
          <a:xfrm>
            <a:off x="1524000" y="1143000"/>
            <a:ext cx="6019800" cy="4572000"/>
          </a:xfrm>
        </p:spPr>
        <p:txBody>
          <a:bodyPr/>
          <a:lstStyle/>
          <a:p>
            <a:pPr eaLnBrk="1" hangingPunct="1"/>
            <a:r>
              <a:rPr lang="en-US" altLang="en-US" sz="2000"/>
              <a:t>Intel 8080</a:t>
            </a:r>
          </a:p>
          <a:p>
            <a:pPr lvl="1" eaLnBrk="1" hangingPunct="1"/>
            <a:r>
              <a:rPr lang="en-US" altLang="en-US" sz="2000"/>
              <a:t>64K addressable RAM</a:t>
            </a:r>
          </a:p>
          <a:p>
            <a:pPr lvl="1" eaLnBrk="1" hangingPunct="1"/>
            <a:r>
              <a:rPr lang="en-US" altLang="en-US" sz="2000"/>
              <a:t>8-bit registers</a:t>
            </a:r>
          </a:p>
          <a:p>
            <a:pPr lvl="1" eaLnBrk="1" hangingPunct="1"/>
            <a:r>
              <a:rPr lang="en-US" altLang="en-US" sz="2000"/>
              <a:t>CP/M operating system</a:t>
            </a:r>
          </a:p>
          <a:p>
            <a:pPr lvl="1" eaLnBrk="1" hangingPunct="1"/>
            <a:r>
              <a:rPr lang="en-US" altLang="en-US" sz="2000"/>
              <a:t>S-100 BUS architecture</a:t>
            </a:r>
          </a:p>
          <a:p>
            <a:pPr lvl="1" eaLnBrk="1" hangingPunct="1"/>
            <a:r>
              <a:rPr lang="en-US" altLang="en-US" sz="2000"/>
              <a:t>8-inch floppy disks!</a:t>
            </a:r>
          </a:p>
          <a:p>
            <a:pPr eaLnBrk="1" hangingPunct="1"/>
            <a:r>
              <a:rPr lang="en-US" altLang="en-US" sz="2000"/>
              <a:t>Intel 8086/8088</a:t>
            </a:r>
          </a:p>
          <a:p>
            <a:pPr lvl="1" eaLnBrk="1" hangingPunct="1"/>
            <a:r>
              <a:rPr lang="en-US" altLang="en-US" sz="2000"/>
              <a:t>IBM-PC Used 8088</a:t>
            </a:r>
          </a:p>
          <a:p>
            <a:pPr lvl="1" eaLnBrk="1" hangingPunct="1"/>
            <a:r>
              <a:rPr lang="en-US" altLang="en-US" sz="2000"/>
              <a:t>1 MB addressable RAM</a:t>
            </a:r>
          </a:p>
          <a:p>
            <a:pPr lvl="1" eaLnBrk="1" hangingPunct="1"/>
            <a:r>
              <a:rPr lang="en-US" altLang="en-US" sz="2000"/>
              <a:t>16-bit registers</a:t>
            </a:r>
          </a:p>
          <a:p>
            <a:pPr lvl="1" eaLnBrk="1" hangingPunct="1"/>
            <a:r>
              <a:rPr lang="en-US" altLang="en-US" sz="2000"/>
              <a:t>16-bit data bus (8-bit for 8088)</a:t>
            </a:r>
          </a:p>
          <a:p>
            <a:pPr lvl="1" eaLnBrk="1" hangingPunct="1"/>
            <a:r>
              <a:rPr lang="en-US" altLang="en-US" sz="2000"/>
              <a:t>separate floating-point unit (8087)</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DF92ABF0-7072-4441-A7C8-376D165FA38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1987" name="Slide Number Placeholder 4">
            <a:extLst>
              <a:ext uri="{FF2B5EF4-FFF2-40B4-BE49-F238E27FC236}">
                <a16:creationId xmlns:a16="http://schemas.microsoft.com/office/drawing/2014/main" id="{6A72EE83-1930-489D-89FD-934B029836C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3C8FBE1-5A42-4448-8B63-C81C05AF4BD2}" type="slidenum">
              <a:rPr lang="en-US" altLang="en-US" sz="1600" smtClean="0">
                <a:latin typeface="Times New Roman" panose="02020603050405020304" pitchFamily="18" charset="0"/>
              </a:rPr>
              <a:pPr>
                <a:spcBef>
                  <a:spcPct val="0"/>
                </a:spcBef>
                <a:buClrTx/>
                <a:buFontTx/>
                <a:buNone/>
              </a:pPr>
              <a:t>40</a:t>
            </a:fld>
            <a:endParaRPr lang="en-US" altLang="en-US" sz="1600">
              <a:latin typeface="Times New Roman" panose="02020603050405020304" pitchFamily="18" charset="0"/>
            </a:endParaRPr>
          </a:p>
        </p:txBody>
      </p:sp>
      <p:sp>
        <p:nvSpPr>
          <p:cNvPr id="83970" name="Rectangle 2">
            <a:extLst>
              <a:ext uri="{FF2B5EF4-FFF2-40B4-BE49-F238E27FC236}">
                <a16:creationId xmlns:a16="http://schemas.microsoft.com/office/drawing/2014/main" id="{BE25FA5F-030C-4C5B-B539-543EA524D35F}"/>
              </a:ext>
            </a:extLst>
          </p:cNvPr>
          <p:cNvSpPr>
            <a:spLocks noGrp="1" noChangeArrowheads="1"/>
          </p:cNvSpPr>
          <p:nvPr>
            <p:ph type="title"/>
          </p:nvPr>
        </p:nvSpPr>
        <p:spPr/>
        <p:txBody>
          <a:bodyPr/>
          <a:lstStyle/>
          <a:p>
            <a:pPr eaLnBrk="1" hangingPunct="1">
              <a:defRPr/>
            </a:pPr>
            <a:r>
              <a:rPr lang="en-US" altLang="en-US"/>
              <a:t>Floating-Point, MMX, XMM Registers</a:t>
            </a:r>
          </a:p>
        </p:txBody>
      </p:sp>
      <p:sp>
        <p:nvSpPr>
          <p:cNvPr id="41989" name="Rectangle 3">
            <a:extLst>
              <a:ext uri="{FF2B5EF4-FFF2-40B4-BE49-F238E27FC236}">
                <a16:creationId xmlns:a16="http://schemas.microsoft.com/office/drawing/2014/main" id="{F9299134-7128-422A-877D-481BCCD7F223}"/>
              </a:ext>
            </a:extLst>
          </p:cNvPr>
          <p:cNvSpPr>
            <a:spLocks noGrp="1" noChangeArrowheads="1"/>
          </p:cNvSpPr>
          <p:nvPr>
            <p:ph type="body" idx="1"/>
          </p:nvPr>
        </p:nvSpPr>
        <p:spPr>
          <a:xfrm>
            <a:off x="381000" y="990600"/>
            <a:ext cx="5410200" cy="4953000"/>
          </a:xfrm>
        </p:spPr>
        <p:txBody>
          <a:bodyPr/>
          <a:lstStyle/>
          <a:p>
            <a:pPr eaLnBrk="1" hangingPunct="1">
              <a:lnSpc>
                <a:spcPct val="110000"/>
              </a:lnSpc>
            </a:pPr>
            <a:r>
              <a:rPr lang="en-US" altLang="en-US" sz="2000"/>
              <a:t>Eight 80-bit floating-point data registers</a:t>
            </a:r>
          </a:p>
          <a:p>
            <a:pPr lvl="1" eaLnBrk="1" hangingPunct="1">
              <a:lnSpc>
                <a:spcPct val="110000"/>
              </a:lnSpc>
            </a:pPr>
            <a:r>
              <a:rPr lang="en-US" altLang="en-US" sz="2000"/>
              <a:t>ST(0), ST(1), . . . , ST(7)</a:t>
            </a:r>
          </a:p>
          <a:p>
            <a:pPr lvl="1" eaLnBrk="1" hangingPunct="1">
              <a:lnSpc>
                <a:spcPct val="110000"/>
              </a:lnSpc>
            </a:pPr>
            <a:r>
              <a:rPr lang="en-US" altLang="en-US" sz="2000"/>
              <a:t>arranged in a stack</a:t>
            </a:r>
          </a:p>
          <a:p>
            <a:pPr lvl="1" eaLnBrk="1" hangingPunct="1">
              <a:lnSpc>
                <a:spcPct val="110000"/>
              </a:lnSpc>
            </a:pPr>
            <a:r>
              <a:rPr lang="en-US" altLang="en-US" sz="2000"/>
              <a:t>used for all floating-point arithmetic</a:t>
            </a:r>
          </a:p>
          <a:p>
            <a:pPr eaLnBrk="1" hangingPunct="1">
              <a:lnSpc>
                <a:spcPct val="110000"/>
              </a:lnSpc>
            </a:pPr>
            <a:r>
              <a:rPr lang="en-US" altLang="en-US" sz="2000"/>
              <a:t>Eight 64-bit MMX registers</a:t>
            </a:r>
          </a:p>
          <a:p>
            <a:pPr eaLnBrk="1" hangingPunct="1">
              <a:lnSpc>
                <a:spcPct val="110000"/>
              </a:lnSpc>
            </a:pPr>
            <a:r>
              <a:rPr lang="en-US" altLang="en-US" sz="2000"/>
              <a:t>Eight 128-bit XMM registers for single-instruction multiple-data (SIMD) operations</a:t>
            </a:r>
          </a:p>
          <a:p>
            <a:pPr eaLnBrk="1" hangingPunct="1">
              <a:lnSpc>
                <a:spcPct val="110000"/>
              </a:lnSpc>
            </a:pPr>
            <a:r>
              <a:rPr lang="en-US" altLang="en-US" sz="2000"/>
              <a:t>SIMD = n processing elements (PE) with each PE performing the same operation on n data points simultaneously. Eg. Adjusting brightness in digital image or volume in audio</a:t>
            </a:r>
          </a:p>
        </p:txBody>
      </p:sp>
      <p:graphicFrame>
        <p:nvGraphicFramePr>
          <p:cNvPr id="41990" name="Object 4">
            <a:extLst>
              <a:ext uri="{FF2B5EF4-FFF2-40B4-BE49-F238E27FC236}">
                <a16:creationId xmlns:a16="http://schemas.microsoft.com/office/drawing/2014/main" id="{284DAB35-F7E0-4294-A874-ABC108DD51AC}"/>
              </a:ext>
            </a:extLst>
          </p:cNvPr>
          <p:cNvGraphicFramePr>
            <a:graphicFrameLocks noChangeAspect="1"/>
          </p:cNvGraphicFramePr>
          <p:nvPr/>
        </p:nvGraphicFramePr>
        <p:xfrm>
          <a:off x="5943600" y="1371600"/>
          <a:ext cx="2438400" cy="3505200"/>
        </p:xfrm>
        <a:graphic>
          <a:graphicData uri="http://schemas.openxmlformats.org/presentationml/2006/ole">
            <mc:AlternateContent xmlns:mc="http://schemas.openxmlformats.org/markup-compatibility/2006">
              <mc:Choice xmlns:v="urn:schemas-microsoft-com:vml" Requires="v">
                <p:oleObj spid="_x0000_s41992" name="VISIO" r:id="rId3" imgW="4550664" imgH="2657856" progId="Visio.Drawing.6">
                  <p:embed/>
                </p:oleObj>
              </mc:Choice>
              <mc:Fallback>
                <p:oleObj name="VISIO" r:id="rId3" imgW="4550664" imgH="265785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5943600" y="13716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84D6365A-DC6D-4E85-86BC-CE0695AFBAC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3011" name="Slide Number Placeholder 4">
            <a:extLst>
              <a:ext uri="{FF2B5EF4-FFF2-40B4-BE49-F238E27FC236}">
                <a16:creationId xmlns:a16="http://schemas.microsoft.com/office/drawing/2014/main" id="{86232797-1C07-4F58-AFFC-201E7DB3D57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5D837C6-A132-4042-9DD9-6669466ACBA1}" type="slidenum">
              <a:rPr lang="en-US" altLang="en-US" sz="1600" smtClean="0">
                <a:latin typeface="Times New Roman" panose="02020603050405020304" pitchFamily="18" charset="0"/>
              </a:rPr>
              <a:pPr>
                <a:spcBef>
                  <a:spcPct val="0"/>
                </a:spcBef>
                <a:buClrTx/>
                <a:buFontTx/>
                <a:buNone/>
              </a:pPr>
              <a:t>41</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7CEFEF4F-65DC-4334-A81F-22F58229026F}"/>
              </a:ext>
            </a:extLst>
          </p:cNvPr>
          <p:cNvSpPr>
            <a:spLocks noGrp="1" noChangeArrowheads="1"/>
          </p:cNvSpPr>
          <p:nvPr>
            <p:ph type="title"/>
          </p:nvPr>
        </p:nvSpPr>
        <p:spPr/>
        <p:txBody>
          <a:bodyPr/>
          <a:lstStyle/>
          <a:p>
            <a:pPr eaLnBrk="1" hangingPunct="1">
              <a:defRPr/>
            </a:pPr>
            <a:r>
              <a:rPr lang="en-US" altLang="en-US"/>
              <a:t>What's Next</a:t>
            </a:r>
          </a:p>
        </p:txBody>
      </p:sp>
      <p:sp>
        <p:nvSpPr>
          <p:cNvPr id="43013" name="Rectangle 3">
            <a:extLst>
              <a:ext uri="{FF2B5EF4-FFF2-40B4-BE49-F238E27FC236}">
                <a16:creationId xmlns:a16="http://schemas.microsoft.com/office/drawing/2014/main" id="{3DFD4786-10DE-4C2A-9FD7-06787AC18585}"/>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b="1">
                <a:solidFill>
                  <a:schemeClr val="tx2"/>
                </a:solidFill>
              </a:rPr>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05C6DF7B-BD83-43FD-846C-2361379DD0D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4035" name="Slide Number Placeholder 4">
            <a:extLst>
              <a:ext uri="{FF2B5EF4-FFF2-40B4-BE49-F238E27FC236}">
                <a16:creationId xmlns:a16="http://schemas.microsoft.com/office/drawing/2014/main" id="{FBDAAF2B-E661-4B8B-A3E0-CB6C3CE199E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5012E8A-6452-446D-9D6C-9742A9672B1C}" type="slidenum">
              <a:rPr lang="en-US" altLang="en-US" sz="1600" smtClean="0">
                <a:latin typeface="Times New Roman" panose="02020603050405020304" pitchFamily="18" charset="0"/>
              </a:rPr>
              <a:pPr>
                <a:spcBef>
                  <a:spcPct val="0"/>
                </a:spcBef>
                <a:buClrTx/>
                <a:buFontTx/>
                <a:buNone/>
              </a:pPr>
              <a:t>42</a:t>
            </a:fld>
            <a:endParaRPr lang="en-US" altLang="en-US" sz="1600">
              <a:latin typeface="Times New Roman" panose="02020603050405020304" pitchFamily="18" charset="0"/>
            </a:endParaRPr>
          </a:p>
        </p:txBody>
      </p:sp>
      <p:sp>
        <p:nvSpPr>
          <p:cNvPr id="100354" name="Rectangle 1026">
            <a:extLst>
              <a:ext uri="{FF2B5EF4-FFF2-40B4-BE49-F238E27FC236}">
                <a16:creationId xmlns:a16="http://schemas.microsoft.com/office/drawing/2014/main" id="{AE9D72CF-26FB-437E-9B72-3F9089417E87}"/>
              </a:ext>
            </a:extLst>
          </p:cNvPr>
          <p:cNvSpPr>
            <a:spLocks noGrp="1" noChangeArrowheads="1"/>
          </p:cNvSpPr>
          <p:nvPr>
            <p:ph type="title"/>
          </p:nvPr>
        </p:nvSpPr>
        <p:spPr/>
        <p:txBody>
          <a:bodyPr/>
          <a:lstStyle/>
          <a:p>
            <a:pPr eaLnBrk="1" hangingPunct="1">
              <a:defRPr/>
            </a:pPr>
            <a:r>
              <a:rPr lang="en-US" altLang="en-US"/>
              <a:t>IA-32 Memory Management</a:t>
            </a:r>
          </a:p>
        </p:txBody>
      </p:sp>
      <p:sp>
        <p:nvSpPr>
          <p:cNvPr id="44037" name="Rectangle 1027">
            <a:extLst>
              <a:ext uri="{FF2B5EF4-FFF2-40B4-BE49-F238E27FC236}">
                <a16:creationId xmlns:a16="http://schemas.microsoft.com/office/drawing/2014/main" id="{D1D3054A-54AD-4CDC-A758-DC9700041452}"/>
              </a:ext>
            </a:extLst>
          </p:cNvPr>
          <p:cNvSpPr>
            <a:spLocks noGrp="1" noChangeArrowheads="1"/>
          </p:cNvSpPr>
          <p:nvPr>
            <p:ph type="body" idx="1"/>
          </p:nvPr>
        </p:nvSpPr>
        <p:spPr>
          <a:xfrm>
            <a:off x="1828800" y="1600200"/>
            <a:ext cx="6019800" cy="2590800"/>
          </a:xfrm>
        </p:spPr>
        <p:txBody>
          <a:bodyPr/>
          <a:lstStyle/>
          <a:p>
            <a:pPr eaLnBrk="1" hangingPunct="1"/>
            <a:r>
              <a:rPr lang="en-US" altLang="en-US" sz="2800"/>
              <a:t>Real-address mode </a:t>
            </a:r>
          </a:p>
          <a:p>
            <a:pPr eaLnBrk="1" hangingPunct="1"/>
            <a:r>
              <a:rPr lang="en-US" altLang="en-US"/>
              <a:t>Calculating linear addresses</a:t>
            </a:r>
          </a:p>
          <a:p>
            <a:pPr eaLnBrk="1" hangingPunct="1"/>
            <a:r>
              <a:rPr lang="en-US" altLang="en-US" sz="2800"/>
              <a:t>Protected mode </a:t>
            </a:r>
          </a:p>
          <a:p>
            <a:pPr eaLnBrk="1" hangingPunct="1"/>
            <a:r>
              <a:rPr lang="en-US" altLang="en-US"/>
              <a:t>Multi-segment model</a:t>
            </a:r>
          </a:p>
          <a:p>
            <a:pPr eaLnBrk="1" hangingPunct="1"/>
            <a:r>
              <a:rPr lang="en-US" altLang="en-US"/>
              <a:t>Paging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9F01831A-BFB1-4BBD-B175-0DCFBD93A7F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5059" name="Slide Number Placeholder 4">
            <a:extLst>
              <a:ext uri="{FF2B5EF4-FFF2-40B4-BE49-F238E27FC236}">
                <a16:creationId xmlns:a16="http://schemas.microsoft.com/office/drawing/2014/main" id="{65D96069-207D-491C-B4F7-025EC78C11C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E9F7D02-D8D3-41A3-BE69-97CB82657ECD}" type="slidenum">
              <a:rPr lang="en-US" altLang="en-US" sz="1600" smtClean="0">
                <a:latin typeface="Times New Roman" panose="02020603050405020304" pitchFamily="18" charset="0"/>
              </a:rPr>
              <a:pPr>
                <a:spcBef>
                  <a:spcPct val="0"/>
                </a:spcBef>
                <a:buClrTx/>
                <a:buFontTx/>
                <a:buNone/>
              </a:pPr>
              <a:t>43</a:t>
            </a:fld>
            <a:endParaRPr lang="en-US" altLang="en-US" sz="1600">
              <a:latin typeface="Times New Roman" panose="02020603050405020304" pitchFamily="18" charset="0"/>
            </a:endParaRPr>
          </a:p>
        </p:txBody>
      </p:sp>
      <p:sp>
        <p:nvSpPr>
          <p:cNvPr id="136194" name="Rectangle 2">
            <a:extLst>
              <a:ext uri="{FF2B5EF4-FFF2-40B4-BE49-F238E27FC236}">
                <a16:creationId xmlns:a16="http://schemas.microsoft.com/office/drawing/2014/main" id="{08DE6EE4-249C-4207-9D32-A548C5ECFD23}"/>
              </a:ext>
            </a:extLst>
          </p:cNvPr>
          <p:cNvSpPr>
            <a:spLocks noGrp="1" noChangeArrowheads="1"/>
          </p:cNvSpPr>
          <p:nvPr>
            <p:ph type="title"/>
          </p:nvPr>
        </p:nvSpPr>
        <p:spPr/>
        <p:txBody>
          <a:bodyPr/>
          <a:lstStyle/>
          <a:p>
            <a:pPr eaLnBrk="1" hangingPunct="1">
              <a:defRPr/>
            </a:pPr>
            <a:r>
              <a:rPr lang="en-US" altLang="en-US"/>
              <a:t>Protected Mode</a:t>
            </a:r>
            <a:r>
              <a:rPr lang="en-US" altLang="en-US" sz="2400"/>
              <a:t> (1 of 2)</a:t>
            </a:r>
          </a:p>
        </p:txBody>
      </p:sp>
      <p:sp>
        <p:nvSpPr>
          <p:cNvPr id="45061" name="Rectangle 3">
            <a:extLst>
              <a:ext uri="{FF2B5EF4-FFF2-40B4-BE49-F238E27FC236}">
                <a16:creationId xmlns:a16="http://schemas.microsoft.com/office/drawing/2014/main" id="{62B274B1-F14E-4766-B54F-5F67AF1AA85E}"/>
              </a:ext>
            </a:extLst>
          </p:cNvPr>
          <p:cNvSpPr>
            <a:spLocks noGrp="1" noChangeArrowheads="1"/>
          </p:cNvSpPr>
          <p:nvPr>
            <p:ph type="body" idx="1"/>
          </p:nvPr>
        </p:nvSpPr>
        <p:spPr>
          <a:xfrm>
            <a:off x="914400" y="1447800"/>
            <a:ext cx="7315200" cy="3962400"/>
          </a:xfrm>
        </p:spPr>
        <p:txBody>
          <a:bodyPr/>
          <a:lstStyle/>
          <a:p>
            <a:pPr eaLnBrk="1" hangingPunct="1"/>
            <a:r>
              <a:rPr lang="en-US" altLang="en-US"/>
              <a:t>4 GB addressable RAM</a:t>
            </a:r>
          </a:p>
          <a:p>
            <a:pPr lvl="1" eaLnBrk="1" hangingPunct="1"/>
            <a:r>
              <a:rPr lang="en-US" altLang="en-US"/>
              <a:t>(00000000 to FFFFFFFFh)</a:t>
            </a:r>
          </a:p>
          <a:p>
            <a:pPr eaLnBrk="1" hangingPunct="1"/>
            <a:r>
              <a:rPr lang="en-US" altLang="en-US"/>
              <a:t>Each program assigned a memory partition which is protected from other programs</a:t>
            </a:r>
          </a:p>
          <a:p>
            <a:pPr eaLnBrk="1" hangingPunct="1"/>
            <a:r>
              <a:rPr lang="en-US" altLang="en-US"/>
              <a:t>Designed for multitasking</a:t>
            </a:r>
          </a:p>
          <a:p>
            <a:pPr eaLnBrk="1" hangingPunct="1"/>
            <a:r>
              <a:rPr lang="en-US" altLang="en-US"/>
              <a:t>Supported by Linux &amp; MS-Windows (NT and later)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151DABAA-BE6B-401D-B957-80434AF8C39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6083" name="Slide Number Placeholder 4">
            <a:extLst>
              <a:ext uri="{FF2B5EF4-FFF2-40B4-BE49-F238E27FC236}">
                <a16:creationId xmlns:a16="http://schemas.microsoft.com/office/drawing/2014/main" id="{D8CFA16C-94F0-450A-9F75-8DEA8987E8AE}"/>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620483BA-E16C-4008-95D5-D0CA6189270D}" type="slidenum">
              <a:rPr lang="en-US" altLang="en-US" sz="1600" smtClean="0">
                <a:latin typeface="Times New Roman" panose="02020603050405020304" pitchFamily="18" charset="0"/>
              </a:rPr>
              <a:pPr>
                <a:spcBef>
                  <a:spcPct val="0"/>
                </a:spcBef>
                <a:buClrTx/>
                <a:buFontTx/>
                <a:buNone/>
              </a:pPr>
              <a:t>44</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9A6B1937-61D1-4C9D-BBF8-39CFB4C4CC53}"/>
              </a:ext>
            </a:extLst>
          </p:cNvPr>
          <p:cNvSpPr>
            <a:spLocks noGrp="1" noChangeArrowheads="1"/>
          </p:cNvSpPr>
          <p:nvPr>
            <p:ph type="title"/>
          </p:nvPr>
        </p:nvSpPr>
        <p:spPr/>
        <p:txBody>
          <a:bodyPr/>
          <a:lstStyle/>
          <a:p>
            <a:pPr eaLnBrk="1" hangingPunct="1">
              <a:defRPr/>
            </a:pPr>
            <a:r>
              <a:rPr lang="en-US" altLang="en-US"/>
              <a:t>What's Next</a:t>
            </a:r>
          </a:p>
        </p:txBody>
      </p:sp>
      <p:sp>
        <p:nvSpPr>
          <p:cNvPr id="46085" name="Rectangle 3">
            <a:extLst>
              <a:ext uri="{FF2B5EF4-FFF2-40B4-BE49-F238E27FC236}">
                <a16:creationId xmlns:a16="http://schemas.microsoft.com/office/drawing/2014/main" id="{FB23AC88-E3FA-4EBF-B5E5-F3FE0A55A9DE}"/>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b="1">
                <a:solidFill>
                  <a:srgbClr val="FFC000"/>
                </a:solidFill>
              </a:rPr>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F6491313-8C36-43A5-9204-A1F0E129D5AA}"/>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7107" name="Slide Number Placeholder 4">
            <a:extLst>
              <a:ext uri="{FF2B5EF4-FFF2-40B4-BE49-F238E27FC236}">
                <a16:creationId xmlns:a16="http://schemas.microsoft.com/office/drawing/2014/main" id="{AFB4CD4F-CF92-4C9F-9696-5C81BB4ACB5F}"/>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61312CA-6AFD-46D3-97C4-875460DD6380}" type="slidenum">
              <a:rPr lang="en-US" altLang="en-US" sz="1600" smtClean="0">
                <a:latin typeface="Times New Roman" panose="02020603050405020304" pitchFamily="18" charset="0"/>
              </a:rPr>
              <a:pPr>
                <a:spcBef>
                  <a:spcPct val="0"/>
                </a:spcBef>
                <a:buClrTx/>
                <a:buFontTx/>
                <a:buNone/>
              </a:pPr>
              <a:t>45</a:t>
            </a:fld>
            <a:endParaRPr lang="en-US" altLang="en-US" sz="1600">
              <a:latin typeface="Times New Roman" panose="02020603050405020304" pitchFamily="18" charset="0"/>
            </a:endParaRPr>
          </a:p>
        </p:txBody>
      </p:sp>
      <p:sp>
        <p:nvSpPr>
          <p:cNvPr id="145410" name="Rectangle 2">
            <a:extLst>
              <a:ext uri="{FF2B5EF4-FFF2-40B4-BE49-F238E27FC236}">
                <a16:creationId xmlns:a16="http://schemas.microsoft.com/office/drawing/2014/main" id="{464DD6FC-E318-44AC-811D-A15E31F53B70}"/>
              </a:ext>
            </a:extLst>
          </p:cNvPr>
          <p:cNvSpPr>
            <a:spLocks noGrp="1" noChangeArrowheads="1"/>
          </p:cNvSpPr>
          <p:nvPr>
            <p:ph type="title"/>
          </p:nvPr>
        </p:nvSpPr>
        <p:spPr/>
        <p:txBody>
          <a:bodyPr/>
          <a:lstStyle/>
          <a:p>
            <a:pPr eaLnBrk="1" hangingPunct="1">
              <a:defRPr/>
            </a:pPr>
            <a:r>
              <a:rPr lang="en-US" altLang="en-US"/>
              <a:t>64-Bit Processors</a:t>
            </a:r>
          </a:p>
        </p:txBody>
      </p:sp>
      <p:sp>
        <p:nvSpPr>
          <p:cNvPr id="47109" name="Rectangle 3">
            <a:extLst>
              <a:ext uri="{FF2B5EF4-FFF2-40B4-BE49-F238E27FC236}">
                <a16:creationId xmlns:a16="http://schemas.microsoft.com/office/drawing/2014/main" id="{BF606990-8DF5-447B-90DF-5482ED71A470}"/>
              </a:ext>
            </a:extLst>
          </p:cNvPr>
          <p:cNvSpPr>
            <a:spLocks noGrp="1" noChangeArrowheads="1"/>
          </p:cNvSpPr>
          <p:nvPr>
            <p:ph type="body" idx="1"/>
          </p:nvPr>
        </p:nvSpPr>
        <p:spPr>
          <a:xfrm>
            <a:off x="685800" y="1371600"/>
            <a:ext cx="7772400" cy="4267200"/>
          </a:xfrm>
        </p:spPr>
        <p:txBody>
          <a:bodyPr/>
          <a:lstStyle/>
          <a:p>
            <a:pPr eaLnBrk="1" hangingPunct="1"/>
            <a:r>
              <a:rPr lang="en-US" altLang="en-US"/>
              <a:t>64-Bit Operation Modes</a:t>
            </a:r>
          </a:p>
          <a:p>
            <a:pPr lvl="1" eaLnBrk="1" hangingPunct="1"/>
            <a:r>
              <a:rPr lang="en-US" altLang="en-US"/>
              <a:t>Compatibility mode – can run existing 16-bit and 32-bit applications (Windows supports only 32-bit apps in this mode)</a:t>
            </a:r>
          </a:p>
          <a:p>
            <a:pPr lvl="1" eaLnBrk="1" hangingPunct="1"/>
            <a:r>
              <a:rPr lang="en-US" altLang="en-US"/>
              <a:t>64-bit  mode – Windows 64 uses this</a:t>
            </a:r>
          </a:p>
          <a:p>
            <a:pPr eaLnBrk="1" hangingPunct="1"/>
            <a:r>
              <a:rPr lang="en-US" altLang="en-US"/>
              <a:t>Basic Execution Environment</a:t>
            </a:r>
          </a:p>
          <a:p>
            <a:pPr lvl="1" eaLnBrk="1" hangingPunct="1"/>
            <a:r>
              <a:rPr lang="en-US" altLang="en-US"/>
              <a:t>addresses can be 64 bits (48 bits, in practice)</a:t>
            </a:r>
          </a:p>
          <a:p>
            <a:pPr lvl="1" eaLnBrk="1" hangingPunct="1"/>
            <a:r>
              <a:rPr lang="en-US" altLang="en-US"/>
              <a:t>16 64-bit general purpose registers</a:t>
            </a:r>
          </a:p>
          <a:p>
            <a:pPr lvl="1" eaLnBrk="1" hangingPunct="1"/>
            <a:r>
              <a:rPr lang="en-US" altLang="en-US"/>
              <a:t>64-bit instruction pointer named RIP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2AB1D44C-8220-49C2-B3A9-5523F7960C3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8131" name="Slide Number Placeholder 4">
            <a:extLst>
              <a:ext uri="{FF2B5EF4-FFF2-40B4-BE49-F238E27FC236}">
                <a16:creationId xmlns:a16="http://schemas.microsoft.com/office/drawing/2014/main" id="{43BEF042-A7A7-4403-AE50-4F0D07ED07C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00CCDFA9-EEF5-4D4D-AEFB-89E91EEC1088}" type="slidenum">
              <a:rPr lang="en-US" altLang="en-US" sz="1600" smtClean="0">
                <a:latin typeface="Times New Roman" panose="02020603050405020304" pitchFamily="18" charset="0"/>
              </a:rPr>
              <a:pPr>
                <a:spcBef>
                  <a:spcPct val="0"/>
                </a:spcBef>
                <a:buClrTx/>
                <a:buFontTx/>
                <a:buNone/>
              </a:pPr>
              <a:t>46</a:t>
            </a:fld>
            <a:endParaRPr lang="en-US" altLang="en-US" sz="1600">
              <a:latin typeface="Times New Roman" panose="02020603050405020304" pitchFamily="18" charset="0"/>
            </a:endParaRPr>
          </a:p>
        </p:txBody>
      </p:sp>
      <p:sp>
        <p:nvSpPr>
          <p:cNvPr id="146434" name="Rectangle 2">
            <a:extLst>
              <a:ext uri="{FF2B5EF4-FFF2-40B4-BE49-F238E27FC236}">
                <a16:creationId xmlns:a16="http://schemas.microsoft.com/office/drawing/2014/main" id="{B226A9DA-4B6B-4F88-A05A-C9FC41ABD370}"/>
              </a:ext>
            </a:extLst>
          </p:cNvPr>
          <p:cNvSpPr>
            <a:spLocks noGrp="1" noChangeArrowheads="1"/>
          </p:cNvSpPr>
          <p:nvPr>
            <p:ph type="title"/>
          </p:nvPr>
        </p:nvSpPr>
        <p:spPr/>
        <p:txBody>
          <a:bodyPr/>
          <a:lstStyle/>
          <a:p>
            <a:pPr eaLnBrk="1" hangingPunct="1">
              <a:defRPr/>
            </a:pPr>
            <a:r>
              <a:rPr lang="en-US" altLang="en-US"/>
              <a:t>64-Bit General Purpose Registers</a:t>
            </a:r>
          </a:p>
        </p:txBody>
      </p:sp>
      <p:sp>
        <p:nvSpPr>
          <p:cNvPr id="48133" name="Rectangle 3">
            <a:extLst>
              <a:ext uri="{FF2B5EF4-FFF2-40B4-BE49-F238E27FC236}">
                <a16:creationId xmlns:a16="http://schemas.microsoft.com/office/drawing/2014/main" id="{E4488CBC-9FE4-4CB4-9B41-D12FABD0AFAA}"/>
              </a:ext>
            </a:extLst>
          </p:cNvPr>
          <p:cNvSpPr>
            <a:spLocks noGrp="1" noChangeArrowheads="1"/>
          </p:cNvSpPr>
          <p:nvPr>
            <p:ph type="body" idx="1"/>
          </p:nvPr>
        </p:nvSpPr>
        <p:spPr/>
        <p:txBody>
          <a:bodyPr/>
          <a:lstStyle/>
          <a:p>
            <a:pPr eaLnBrk="1" hangingPunct="1"/>
            <a:r>
              <a:rPr lang="pt-BR" altLang="en-US"/>
              <a:t>32-bit general purpose registers: </a:t>
            </a:r>
          </a:p>
          <a:p>
            <a:pPr lvl="1"/>
            <a:r>
              <a:rPr lang="pt-BR" altLang="en-US"/>
              <a:t>EAX, EBX, ECX, EDX, EDI, ESI, EBP, ESP, R8D, R9D, R10D, R11D, R12D, R13D, </a:t>
            </a:r>
            <a:r>
              <a:rPr lang="en-US" altLang="en-US"/>
              <a:t>R14D, R15D</a:t>
            </a:r>
            <a:endParaRPr lang="pt-BR" altLang="en-US"/>
          </a:p>
          <a:p>
            <a:pPr eaLnBrk="1" hangingPunct="1"/>
            <a:r>
              <a:rPr lang="pt-BR" altLang="en-US"/>
              <a:t>64-bit general purpose registers: </a:t>
            </a:r>
          </a:p>
          <a:p>
            <a:pPr lvl="1" eaLnBrk="1" hangingPunct="1"/>
            <a:r>
              <a:rPr lang="pt-BR" altLang="en-US"/>
              <a:t>RAX, RBX, RCX, RDX, RDI, RSI, RBP, RSP, R8, R9, R10, R11, R12, R13, R14, R15</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1E969A14-EDDB-47B0-9F55-3135DF0F85B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9155" name="Slide Number Placeholder 4">
            <a:extLst>
              <a:ext uri="{FF2B5EF4-FFF2-40B4-BE49-F238E27FC236}">
                <a16:creationId xmlns:a16="http://schemas.microsoft.com/office/drawing/2014/main" id="{AC15703D-4394-40E8-9C42-DF2A73066541}"/>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57F42A6-73EB-47D2-8921-6C0781F09AFA}" type="slidenum">
              <a:rPr lang="en-US" altLang="en-US" sz="1600" smtClean="0">
                <a:latin typeface="Times New Roman" panose="02020603050405020304" pitchFamily="18" charset="0"/>
              </a:rPr>
              <a:pPr>
                <a:spcBef>
                  <a:spcPct val="0"/>
                </a:spcBef>
                <a:buClrTx/>
                <a:buFontTx/>
                <a:buNone/>
              </a:pPr>
              <a:t>47</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5A440CF6-B701-43D9-B4D6-CBDE6547D95B}"/>
              </a:ext>
            </a:extLst>
          </p:cNvPr>
          <p:cNvSpPr>
            <a:spLocks noGrp="1" noChangeArrowheads="1"/>
          </p:cNvSpPr>
          <p:nvPr>
            <p:ph type="title"/>
          </p:nvPr>
        </p:nvSpPr>
        <p:spPr/>
        <p:txBody>
          <a:bodyPr/>
          <a:lstStyle/>
          <a:p>
            <a:pPr eaLnBrk="1" hangingPunct="1">
              <a:defRPr/>
            </a:pPr>
            <a:r>
              <a:rPr lang="en-US" altLang="en-US"/>
              <a:t>What's Next</a:t>
            </a:r>
          </a:p>
        </p:txBody>
      </p:sp>
      <p:sp>
        <p:nvSpPr>
          <p:cNvPr id="49157" name="Rectangle 3">
            <a:extLst>
              <a:ext uri="{FF2B5EF4-FFF2-40B4-BE49-F238E27FC236}">
                <a16:creationId xmlns:a16="http://schemas.microsoft.com/office/drawing/2014/main" id="{8010C112-B483-4FD9-8D2E-7D2E749557A8}"/>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b="1">
                <a:solidFill>
                  <a:schemeClr val="tx2"/>
                </a:solidFill>
              </a:rPr>
              <a:t>x86 Architecture Trends</a:t>
            </a:r>
          </a:p>
          <a:p>
            <a:pPr eaLnBrk="1" hangingPunct="1"/>
            <a:r>
              <a:rPr lang="en-US" altLang="en-US" sz="2200"/>
              <a:t>Input-Output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41EAA9-A744-45A5-B372-64AA38D95C42}"/>
              </a:ext>
            </a:extLst>
          </p:cNvPr>
          <p:cNvSpPr txBox="1">
            <a:spLocks noGrp="1"/>
          </p:cNvSpPr>
          <p:nvPr>
            <p:ph type="title"/>
          </p:nvPr>
        </p:nvSpPr>
        <p:spPr>
          <a:xfrm>
            <a:off x="2147888" y="566738"/>
            <a:ext cx="4838700" cy="503237"/>
          </a:xfrm>
        </p:spPr>
        <p:txBody>
          <a:bodyPr lIns="0" tIns="11516" rIns="0" bIns="0" rtlCol="0">
            <a:spAutoFit/>
          </a:bodyPr>
          <a:lstStyle/>
          <a:p>
            <a:pPr marL="11516">
              <a:spcBef>
                <a:spcPts val="91"/>
              </a:spcBef>
              <a:tabLst>
                <a:tab pos="2376401" algn="l"/>
              </a:tabLst>
              <a:defRPr/>
            </a:pPr>
            <a:r>
              <a:rPr spc="-5" dirty="0"/>
              <a:t>Compute</a:t>
            </a:r>
            <a:r>
              <a:rPr dirty="0"/>
              <a:t>r</a:t>
            </a:r>
            <a:r>
              <a:rPr lang="en-US" dirty="0"/>
              <a:t> </a:t>
            </a:r>
            <a:r>
              <a:rPr lang="en-US" spc="-5" dirty="0"/>
              <a:t>Systems</a:t>
            </a:r>
            <a:endParaRPr spc="-5" dirty="0"/>
          </a:p>
        </p:txBody>
      </p:sp>
      <p:sp>
        <p:nvSpPr>
          <p:cNvPr id="3" name="object 3">
            <a:extLst>
              <a:ext uri="{FF2B5EF4-FFF2-40B4-BE49-F238E27FC236}">
                <a16:creationId xmlns:a16="http://schemas.microsoft.com/office/drawing/2014/main" id="{462DDD04-6B31-4469-B521-32FADD03D9B3}"/>
              </a:ext>
            </a:extLst>
          </p:cNvPr>
          <p:cNvSpPr txBox="1"/>
          <p:nvPr/>
        </p:nvSpPr>
        <p:spPr>
          <a:xfrm>
            <a:off x="525463" y="1660525"/>
            <a:ext cx="128587" cy="171450"/>
          </a:xfrm>
          <a:prstGeom prst="rect">
            <a:avLst/>
          </a:prstGeom>
        </p:spPr>
        <p:txBody>
          <a:bodyPr lIns="0" tIns="11516" rIns="0" bIns="0">
            <a:spAutoFit/>
          </a:bodyPr>
          <a:lstStyle/>
          <a:p>
            <a:pPr marL="11516">
              <a:spcBef>
                <a:spcPts val="91"/>
              </a:spcBef>
              <a:defRPr/>
            </a:pPr>
            <a:r>
              <a:rPr sz="1043" spc="195" dirty="0">
                <a:latin typeface="Arial"/>
                <a:cs typeface="Arial"/>
              </a:rPr>
              <a:t>●</a:t>
            </a:r>
            <a:endParaRPr sz="1043">
              <a:latin typeface="Arial"/>
              <a:cs typeface="Arial"/>
            </a:endParaRPr>
          </a:p>
        </p:txBody>
      </p:sp>
      <p:sp>
        <p:nvSpPr>
          <p:cNvPr id="4" name="object 4">
            <a:extLst>
              <a:ext uri="{FF2B5EF4-FFF2-40B4-BE49-F238E27FC236}">
                <a16:creationId xmlns:a16="http://schemas.microsoft.com/office/drawing/2014/main" id="{29FE13BB-280F-4673-AF5A-5934CE5B1722}"/>
              </a:ext>
            </a:extLst>
          </p:cNvPr>
          <p:cNvSpPr txBox="1"/>
          <p:nvPr/>
        </p:nvSpPr>
        <p:spPr>
          <a:xfrm>
            <a:off x="762000" y="1565275"/>
            <a:ext cx="3768725" cy="373063"/>
          </a:xfrm>
          <a:prstGeom prst="rect">
            <a:avLst/>
          </a:prstGeom>
        </p:spPr>
        <p:txBody>
          <a:bodyPr lIns="0" tIns="10365" rIns="0" bIns="0">
            <a:spAutoFit/>
          </a:bodyPr>
          <a:lstStyle/>
          <a:p>
            <a:pPr marL="11516">
              <a:spcBef>
                <a:spcPts val="82"/>
              </a:spcBef>
              <a:defRPr/>
            </a:pPr>
            <a:r>
              <a:rPr sz="2358" spc="-9" dirty="0">
                <a:latin typeface="Arial"/>
                <a:cs typeface="Arial"/>
              </a:rPr>
              <a:t>Performance</a:t>
            </a:r>
            <a:r>
              <a:rPr sz="2358" spc="-45" dirty="0">
                <a:latin typeface="Arial"/>
                <a:cs typeface="Arial"/>
              </a:rPr>
              <a:t> </a:t>
            </a:r>
            <a:r>
              <a:rPr sz="2358" spc="-9" dirty="0">
                <a:latin typeface="Arial"/>
                <a:cs typeface="Arial"/>
              </a:rPr>
              <a:t>improvements:</a:t>
            </a:r>
            <a:endParaRPr sz="2358">
              <a:latin typeface="Arial"/>
              <a:cs typeface="Arial"/>
            </a:endParaRPr>
          </a:p>
        </p:txBody>
      </p:sp>
      <p:sp>
        <p:nvSpPr>
          <p:cNvPr id="5" name="object 5">
            <a:extLst>
              <a:ext uri="{FF2B5EF4-FFF2-40B4-BE49-F238E27FC236}">
                <a16:creationId xmlns:a16="http://schemas.microsoft.com/office/drawing/2014/main" id="{20EA78AC-7C42-4CB3-9125-F79E71B3A6CD}"/>
              </a:ext>
            </a:extLst>
          </p:cNvPr>
          <p:cNvSpPr txBox="1"/>
          <p:nvPr/>
        </p:nvSpPr>
        <p:spPr>
          <a:xfrm>
            <a:off x="841375" y="2116138"/>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6" name="object 6">
            <a:extLst>
              <a:ext uri="{FF2B5EF4-FFF2-40B4-BE49-F238E27FC236}">
                <a16:creationId xmlns:a16="http://schemas.microsoft.com/office/drawing/2014/main" id="{C8F4D2A6-721B-4F49-8C56-3C2550D4E6B4}"/>
              </a:ext>
            </a:extLst>
          </p:cNvPr>
          <p:cNvSpPr txBox="1"/>
          <p:nvPr/>
        </p:nvSpPr>
        <p:spPr>
          <a:xfrm>
            <a:off x="841375" y="2843213"/>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7" name="object 7">
            <a:extLst>
              <a:ext uri="{FF2B5EF4-FFF2-40B4-BE49-F238E27FC236}">
                <a16:creationId xmlns:a16="http://schemas.microsoft.com/office/drawing/2014/main" id="{4E050409-465A-42BA-852C-C9C63C6EC1AE}"/>
              </a:ext>
            </a:extLst>
          </p:cNvPr>
          <p:cNvSpPr txBox="1"/>
          <p:nvPr/>
        </p:nvSpPr>
        <p:spPr>
          <a:xfrm>
            <a:off x="1079500" y="1930400"/>
            <a:ext cx="5060950" cy="1173163"/>
          </a:xfrm>
          <a:prstGeom prst="rect">
            <a:avLst/>
          </a:prstGeom>
        </p:spPr>
        <p:txBody>
          <a:bodyPr lIns="0" tIns="116891" rIns="0" bIns="0">
            <a:spAutoFit/>
          </a:bodyPr>
          <a:lstStyle/>
          <a:p>
            <a:pPr marL="11516">
              <a:spcBef>
                <a:spcPts val="920"/>
              </a:spcBef>
              <a:defRPr/>
            </a:pPr>
            <a:r>
              <a:rPr sz="2040" spc="5" dirty="0">
                <a:latin typeface="Arial"/>
                <a:cs typeface="Arial"/>
              </a:rPr>
              <a:t>Improvements in semiconductor</a:t>
            </a:r>
            <a:r>
              <a:rPr sz="2040" spc="-27" dirty="0">
                <a:latin typeface="Arial"/>
                <a:cs typeface="Arial"/>
              </a:rPr>
              <a:t> </a:t>
            </a:r>
            <a:r>
              <a:rPr sz="2040" spc="5" dirty="0">
                <a:latin typeface="Arial"/>
                <a:cs typeface="Arial"/>
              </a:rPr>
              <a:t>technology</a:t>
            </a:r>
            <a:endParaRPr sz="2040">
              <a:latin typeface="Arial"/>
              <a:cs typeface="Arial"/>
            </a:endParaRPr>
          </a:p>
          <a:p>
            <a:pPr marL="117466">
              <a:spcBef>
                <a:spcPts val="689"/>
              </a:spcBef>
              <a:tabLst>
                <a:tab pos="327640" algn="l"/>
              </a:tabLst>
              <a:defRPr/>
            </a:pPr>
            <a:r>
              <a:rPr sz="1972" spc="-14" baseline="13409" dirty="0">
                <a:latin typeface="Arial"/>
                <a:cs typeface="Arial"/>
              </a:rPr>
              <a:t>–	</a:t>
            </a:r>
            <a:r>
              <a:rPr sz="1768" spc="-9" dirty="0">
                <a:latin typeface="Arial"/>
                <a:cs typeface="Arial"/>
              </a:rPr>
              <a:t>Feature </a:t>
            </a:r>
            <a:r>
              <a:rPr sz="1768" spc="-5" dirty="0">
                <a:latin typeface="Arial"/>
                <a:cs typeface="Arial"/>
              </a:rPr>
              <a:t>size, clock</a:t>
            </a:r>
            <a:r>
              <a:rPr sz="1768" spc="5" dirty="0">
                <a:latin typeface="Arial"/>
                <a:cs typeface="Arial"/>
              </a:rPr>
              <a:t> </a:t>
            </a:r>
            <a:r>
              <a:rPr sz="1768" spc="-9" dirty="0">
                <a:latin typeface="Arial"/>
                <a:cs typeface="Arial"/>
              </a:rPr>
              <a:t>speed</a:t>
            </a:r>
            <a:endParaRPr sz="1768">
              <a:latin typeface="Arial"/>
              <a:cs typeface="Arial"/>
            </a:endParaRPr>
          </a:p>
          <a:p>
            <a:pPr marL="11516">
              <a:spcBef>
                <a:spcPts val="462"/>
              </a:spcBef>
              <a:defRPr/>
            </a:pPr>
            <a:r>
              <a:rPr sz="2040" spc="5" dirty="0">
                <a:latin typeface="Arial"/>
                <a:cs typeface="Arial"/>
              </a:rPr>
              <a:t>Improvements in computer</a:t>
            </a:r>
            <a:r>
              <a:rPr sz="2040" spc="-9" dirty="0">
                <a:latin typeface="Arial"/>
                <a:cs typeface="Arial"/>
              </a:rPr>
              <a:t> </a:t>
            </a:r>
            <a:r>
              <a:rPr sz="2040" spc="5" dirty="0">
                <a:latin typeface="Arial"/>
                <a:cs typeface="Arial"/>
              </a:rPr>
              <a:t>architectures</a:t>
            </a:r>
            <a:endParaRPr sz="2040">
              <a:latin typeface="Arial"/>
              <a:cs typeface="Arial"/>
            </a:endParaRPr>
          </a:p>
        </p:txBody>
      </p:sp>
      <p:sp>
        <p:nvSpPr>
          <p:cNvPr id="8" name="object 8">
            <a:extLst>
              <a:ext uri="{FF2B5EF4-FFF2-40B4-BE49-F238E27FC236}">
                <a16:creationId xmlns:a16="http://schemas.microsoft.com/office/drawing/2014/main" id="{E71D21FF-FB18-4685-ACDF-3A2BD180B842}"/>
              </a:ext>
            </a:extLst>
          </p:cNvPr>
          <p:cNvSpPr txBox="1"/>
          <p:nvPr/>
        </p:nvSpPr>
        <p:spPr>
          <a:xfrm>
            <a:off x="1185863" y="3101975"/>
            <a:ext cx="7115175" cy="679450"/>
          </a:xfrm>
          <a:prstGeom prst="rect">
            <a:avLst/>
          </a:prstGeom>
        </p:spPr>
        <p:txBody>
          <a:bodyPr lIns="0" tIns="71402" rIns="0" bIns="0">
            <a:spAutoFit/>
          </a:bodyPr>
          <a:lstStyle/>
          <a:p>
            <a:pPr marL="222266" indent="-210749">
              <a:spcBef>
                <a:spcPts val="562"/>
              </a:spcBef>
              <a:buSzPct val="74358"/>
              <a:buFontTx/>
              <a:buChar char="–"/>
              <a:tabLst>
                <a:tab pos="221690" algn="l"/>
                <a:tab pos="222266" algn="l"/>
              </a:tabLst>
              <a:defRPr/>
            </a:pPr>
            <a:r>
              <a:rPr sz="1768" spc="-9" dirty="0">
                <a:latin typeface="Arial"/>
                <a:cs typeface="Arial"/>
              </a:rPr>
              <a:t>Enabled by high-level language compilers, general operating</a:t>
            </a:r>
            <a:r>
              <a:rPr sz="1768" spc="50" dirty="0">
                <a:latin typeface="Arial"/>
                <a:cs typeface="Arial"/>
              </a:rPr>
              <a:t> </a:t>
            </a:r>
            <a:r>
              <a:rPr sz="1768" spc="-9" dirty="0">
                <a:latin typeface="Arial"/>
                <a:cs typeface="Arial"/>
              </a:rPr>
              <a:t>systems</a:t>
            </a:r>
            <a:endParaRPr sz="1768">
              <a:latin typeface="Arial"/>
              <a:cs typeface="Arial"/>
            </a:endParaRPr>
          </a:p>
          <a:p>
            <a:pPr marL="222266" indent="-210749">
              <a:spcBef>
                <a:spcPts val="472"/>
              </a:spcBef>
              <a:buSzPct val="74358"/>
              <a:buFontTx/>
              <a:buChar char="–"/>
              <a:tabLst>
                <a:tab pos="221690" algn="l"/>
                <a:tab pos="222266" algn="l"/>
              </a:tabLst>
              <a:defRPr/>
            </a:pPr>
            <a:r>
              <a:rPr sz="1768" spc="-9" dirty="0">
                <a:latin typeface="Arial"/>
                <a:cs typeface="Arial"/>
              </a:rPr>
              <a:t>Lead to RISC</a:t>
            </a:r>
            <a:r>
              <a:rPr sz="1768" spc="18" dirty="0">
                <a:latin typeface="Arial"/>
                <a:cs typeface="Arial"/>
              </a:rPr>
              <a:t> </a:t>
            </a:r>
            <a:r>
              <a:rPr sz="1768" spc="-9" dirty="0">
                <a:latin typeface="Arial"/>
                <a:cs typeface="Arial"/>
              </a:rPr>
              <a:t>architectures</a:t>
            </a:r>
            <a:endParaRPr sz="1768">
              <a:latin typeface="Arial"/>
              <a:cs typeface="Arial"/>
            </a:endParaRPr>
          </a:p>
        </p:txBody>
      </p:sp>
      <p:sp>
        <p:nvSpPr>
          <p:cNvPr id="9" name="object 9">
            <a:extLst>
              <a:ext uri="{FF2B5EF4-FFF2-40B4-BE49-F238E27FC236}">
                <a16:creationId xmlns:a16="http://schemas.microsoft.com/office/drawing/2014/main" id="{463F6250-785C-4AB2-BDB4-6F02194AC2DB}"/>
              </a:ext>
            </a:extLst>
          </p:cNvPr>
          <p:cNvSpPr txBox="1"/>
          <p:nvPr/>
        </p:nvSpPr>
        <p:spPr>
          <a:xfrm>
            <a:off x="525463" y="4375150"/>
            <a:ext cx="128587" cy="173038"/>
          </a:xfrm>
          <a:prstGeom prst="rect">
            <a:avLst/>
          </a:prstGeom>
        </p:spPr>
        <p:txBody>
          <a:bodyPr lIns="0" tIns="11516" rIns="0" bIns="0">
            <a:spAutoFit/>
          </a:bodyPr>
          <a:lstStyle/>
          <a:p>
            <a:pPr marL="11516">
              <a:spcBef>
                <a:spcPts val="91"/>
              </a:spcBef>
              <a:defRPr/>
            </a:pPr>
            <a:r>
              <a:rPr sz="1043" spc="195" dirty="0">
                <a:latin typeface="Arial"/>
                <a:cs typeface="Arial"/>
              </a:rPr>
              <a:t>●</a:t>
            </a:r>
            <a:endParaRPr sz="1043">
              <a:latin typeface="Arial"/>
              <a:cs typeface="Arial"/>
            </a:endParaRPr>
          </a:p>
        </p:txBody>
      </p:sp>
      <p:sp>
        <p:nvSpPr>
          <p:cNvPr id="10" name="object 10">
            <a:extLst>
              <a:ext uri="{FF2B5EF4-FFF2-40B4-BE49-F238E27FC236}">
                <a16:creationId xmlns:a16="http://schemas.microsoft.com/office/drawing/2014/main" id="{46771CBB-F549-4EDC-9357-387030B5924B}"/>
              </a:ext>
            </a:extLst>
          </p:cNvPr>
          <p:cNvSpPr txBox="1"/>
          <p:nvPr/>
        </p:nvSpPr>
        <p:spPr>
          <a:xfrm>
            <a:off x="762000" y="4281488"/>
            <a:ext cx="3140075" cy="373062"/>
          </a:xfrm>
          <a:prstGeom prst="rect">
            <a:avLst/>
          </a:prstGeom>
        </p:spPr>
        <p:txBody>
          <a:bodyPr lIns="0" tIns="10365" rIns="0" bIns="0">
            <a:spAutoFit/>
          </a:bodyPr>
          <a:lstStyle/>
          <a:p>
            <a:pPr marL="11516">
              <a:spcBef>
                <a:spcPts val="82"/>
              </a:spcBef>
              <a:defRPr/>
            </a:pPr>
            <a:r>
              <a:rPr sz="2358" spc="-41" dirty="0">
                <a:latin typeface="Arial"/>
                <a:cs typeface="Arial"/>
              </a:rPr>
              <a:t>Together </a:t>
            </a:r>
            <a:r>
              <a:rPr sz="2358" spc="-9" dirty="0">
                <a:latin typeface="Arial"/>
                <a:cs typeface="Arial"/>
              </a:rPr>
              <a:t>have</a:t>
            </a:r>
            <a:r>
              <a:rPr sz="2358" spc="-18" dirty="0">
                <a:latin typeface="Arial"/>
                <a:cs typeface="Arial"/>
              </a:rPr>
              <a:t> </a:t>
            </a:r>
            <a:r>
              <a:rPr sz="2358" spc="-14" dirty="0">
                <a:latin typeface="Arial"/>
                <a:cs typeface="Arial"/>
              </a:rPr>
              <a:t>enabled:</a:t>
            </a:r>
            <a:endParaRPr sz="2358" dirty="0">
              <a:latin typeface="Arial"/>
              <a:cs typeface="Arial"/>
            </a:endParaRPr>
          </a:p>
        </p:txBody>
      </p:sp>
      <p:sp>
        <p:nvSpPr>
          <p:cNvPr id="11" name="object 11">
            <a:extLst>
              <a:ext uri="{FF2B5EF4-FFF2-40B4-BE49-F238E27FC236}">
                <a16:creationId xmlns:a16="http://schemas.microsoft.com/office/drawing/2014/main" id="{FB989B0C-996F-4FC4-8C20-EAF446171CC9}"/>
              </a:ext>
            </a:extLst>
          </p:cNvPr>
          <p:cNvSpPr txBox="1"/>
          <p:nvPr/>
        </p:nvSpPr>
        <p:spPr>
          <a:xfrm>
            <a:off x="841375" y="4832350"/>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12" name="object 12">
            <a:extLst>
              <a:ext uri="{FF2B5EF4-FFF2-40B4-BE49-F238E27FC236}">
                <a16:creationId xmlns:a16="http://schemas.microsoft.com/office/drawing/2014/main" id="{27373F84-E897-414D-88CE-486B37F47BB8}"/>
              </a:ext>
            </a:extLst>
          </p:cNvPr>
          <p:cNvSpPr txBox="1"/>
          <p:nvPr/>
        </p:nvSpPr>
        <p:spPr>
          <a:xfrm>
            <a:off x="841375" y="5229225"/>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13" name="object 13">
            <a:extLst>
              <a:ext uri="{FF2B5EF4-FFF2-40B4-BE49-F238E27FC236}">
                <a16:creationId xmlns:a16="http://schemas.microsoft.com/office/drawing/2014/main" id="{C5B1A6CC-6D82-4420-BB06-BC6FB94E47D8}"/>
              </a:ext>
            </a:extLst>
          </p:cNvPr>
          <p:cNvSpPr txBox="1"/>
          <p:nvPr/>
        </p:nvSpPr>
        <p:spPr>
          <a:xfrm>
            <a:off x="1079500" y="4665663"/>
            <a:ext cx="7542213" cy="815975"/>
          </a:xfrm>
          <a:prstGeom prst="rect">
            <a:avLst/>
          </a:prstGeom>
        </p:spPr>
        <p:txBody>
          <a:bodyPr lIns="0" tIns="97312" rIns="0" bIns="0">
            <a:spAutoFit/>
          </a:bodyPr>
          <a:lstStyle/>
          <a:p>
            <a:pPr marL="11516">
              <a:spcBef>
                <a:spcPts val="765"/>
              </a:spcBef>
              <a:defRPr/>
            </a:pPr>
            <a:r>
              <a:rPr sz="2040" spc="5" dirty="0">
                <a:latin typeface="Arial"/>
                <a:cs typeface="Arial"/>
              </a:rPr>
              <a:t>Lightweight</a:t>
            </a:r>
            <a:r>
              <a:rPr sz="2040" dirty="0">
                <a:latin typeface="Arial"/>
                <a:cs typeface="Arial"/>
              </a:rPr>
              <a:t> </a:t>
            </a:r>
            <a:r>
              <a:rPr sz="2040" spc="5" dirty="0">
                <a:latin typeface="Arial"/>
                <a:cs typeface="Arial"/>
              </a:rPr>
              <a:t>computers</a:t>
            </a:r>
            <a:endParaRPr sz="2040">
              <a:latin typeface="Arial"/>
              <a:cs typeface="Arial"/>
            </a:endParaRPr>
          </a:p>
          <a:p>
            <a:pPr marL="11516">
              <a:spcBef>
                <a:spcPts val="680"/>
              </a:spcBef>
              <a:defRPr/>
            </a:pPr>
            <a:r>
              <a:rPr sz="2040" spc="5" dirty="0">
                <a:latin typeface="Arial"/>
                <a:cs typeface="Arial"/>
              </a:rPr>
              <a:t>Productivity-based managed/interpreted programming</a:t>
            </a:r>
            <a:r>
              <a:rPr sz="2040" spc="-27" dirty="0">
                <a:latin typeface="Arial"/>
                <a:cs typeface="Arial"/>
              </a:rPr>
              <a:t> </a:t>
            </a:r>
            <a:r>
              <a:rPr sz="2040" spc="5" dirty="0">
                <a:latin typeface="Arial"/>
                <a:cs typeface="Arial"/>
              </a:rPr>
              <a:t>languages</a:t>
            </a:r>
            <a:endParaRPr sz="204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1D6091-FC03-4625-BACB-9F27004C5536}"/>
              </a:ext>
            </a:extLst>
          </p:cNvPr>
          <p:cNvSpPr txBox="1">
            <a:spLocks noGrp="1"/>
          </p:cNvSpPr>
          <p:nvPr>
            <p:ph type="title"/>
          </p:nvPr>
        </p:nvSpPr>
        <p:spPr>
          <a:xfrm>
            <a:off x="1174750" y="566738"/>
            <a:ext cx="6781800" cy="503237"/>
          </a:xfrm>
        </p:spPr>
        <p:txBody>
          <a:bodyPr lIns="0" tIns="11516" rIns="0" bIns="0" rtlCol="0">
            <a:spAutoFit/>
          </a:bodyPr>
          <a:lstStyle/>
          <a:p>
            <a:pPr marL="11516">
              <a:spcBef>
                <a:spcPts val="91"/>
              </a:spcBef>
              <a:tabLst>
                <a:tab pos="1561043" algn="l"/>
                <a:tab pos="3927079" algn="l"/>
              </a:tabLst>
              <a:defRPr/>
            </a:pPr>
            <a:r>
              <a:rPr spc="-5" dirty="0"/>
              <a:t>Single</a:t>
            </a:r>
            <a:r>
              <a:rPr lang="en-US" spc="-5" dirty="0"/>
              <a:t> CPU on-chip </a:t>
            </a:r>
            <a:r>
              <a:rPr spc="-5" dirty="0"/>
              <a:t>performance</a:t>
            </a:r>
          </a:p>
        </p:txBody>
      </p:sp>
      <p:sp>
        <p:nvSpPr>
          <p:cNvPr id="3" name="object 3">
            <a:extLst>
              <a:ext uri="{FF2B5EF4-FFF2-40B4-BE49-F238E27FC236}">
                <a16:creationId xmlns:a16="http://schemas.microsoft.com/office/drawing/2014/main" id="{79D81D7E-BF6C-4BD7-B59F-00718FEF885F}"/>
              </a:ext>
            </a:extLst>
          </p:cNvPr>
          <p:cNvSpPr/>
          <p:nvPr/>
        </p:nvSpPr>
        <p:spPr>
          <a:xfrm>
            <a:off x="225425" y="1463675"/>
            <a:ext cx="8848725" cy="4957763"/>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A92B3DC6-30DE-40D6-9C51-38DE9DC49FCF}"/>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0243" name="Slide Number Placeholder 4">
            <a:extLst>
              <a:ext uri="{FF2B5EF4-FFF2-40B4-BE49-F238E27FC236}">
                <a16:creationId xmlns:a16="http://schemas.microsoft.com/office/drawing/2014/main" id="{F2D70467-6F66-498B-B9C2-6FA3AEE509B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08D88F6-66B3-4626-B464-5D61C85F42AB}" type="slidenum">
              <a:rPr lang="en-US" altLang="en-US" sz="1600" smtClean="0">
                <a:latin typeface="Times New Roman" panose="02020603050405020304" pitchFamily="18" charset="0"/>
              </a:rPr>
              <a:pPr>
                <a:spcBef>
                  <a:spcPct val="0"/>
                </a:spcBef>
                <a:buClrTx/>
                <a:buFontTx/>
                <a:buNone/>
              </a:pPr>
              <a:t>5</a:t>
            </a:fld>
            <a:endParaRPr lang="en-US" altLang="en-US" sz="1600">
              <a:latin typeface="Times New Roman" panose="02020603050405020304" pitchFamily="18" charset="0"/>
            </a:endParaRPr>
          </a:p>
        </p:txBody>
      </p:sp>
      <p:sp>
        <p:nvSpPr>
          <p:cNvPr id="135170" name="Rectangle 1026">
            <a:extLst>
              <a:ext uri="{FF2B5EF4-FFF2-40B4-BE49-F238E27FC236}">
                <a16:creationId xmlns:a16="http://schemas.microsoft.com/office/drawing/2014/main" id="{EBCC5451-BD12-4425-9D81-E39B971DA0D1}"/>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The IBM-AT</a:t>
            </a:r>
          </a:p>
        </p:txBody>
      </p:sp>
      <p:sp>
        <p:nvSpPr>
          <p:cNvPr id="10245" name="Rectangle 1027">
            <a:extLst>
              <a:ext uri="{FF2B5EF4-FFF2-40B4-BE49-F238E27FC236}">
                <a16:creationId xmlns:a16="http://schemas.microsoft.com/office/drawing/2014/main" id="{71C16627-3E90-417E-9EC3-3AF961EB2301}"/>
              </a:ext>
            </a:extLst>
          </p:cNvPr>
          <p:cNvSpPr>
            <a:spLocks noGrp="1" noChangeArrowheads="1"/>
          </p:cNvSpPr>
          <p:nvPr>
            <p:ph type="body" idx="1"/>
          </p:nvPr>
        </p:nvSpPr>
        <p:spPr>
          <a:xfrm>
            <a:off x="1828800" y="1600200"/>
            <a:ext cx="5867400" cy="2895600"/>
          </a:xfrm>
        </p:spPr>
        <p:txBody>
          <a:bodyPr/>
          <a:lstStyle/>
          <a:p>
            <a:pPr eaLnBrk="1" hangingPunct="1"/>
            <a:r>
              <a:rPr lang="en-US" altLang="en-US"/>
              <a:t>Intel 80286</a:t>
            </a:r>
          </a:p>
          <a:p>
            <a:pPr lvl="1" eaLnBrk="1" hangingPunct="1"/>
            <a:r>
              <a:rPr lang="en-US" altLang="en-US" sz="2400"/>
              <a:t>16 MB addressable RAM</a:t>
            </a:r>
          </a:p>
          <a:p>
            <a:pPr lvl="1" eaLnBrk="1" hangingPunct="1"/>
            <a:r>
              <a:rPr lang="en-US" altLang="en-US" sz="2400"/>
              <a:t>Protected memory</a:t>
            </a:r>
          </a:p>
          <a:p>
            <a:pPr lvl="1" eaLnBrk="1" hangingPunct="1"/>
            <a:r>
              <a:rPr lang="en-US" altLang="en-US" sz="2400"/>
              <a:t>several times faster than 8086</a:t>
            </a:r>
          </a:p>
          <a:p>
            <a:pPr lvl="1" eaLnBrk="1" hangingPunct="1"/>
            <a:r>
              <a:rPr lang="en-US" altLang="en-US" sz="2400"/>
              <a:t>introduced IDE bus architecture</a:t>
            </a:r>
          </a:p>
          <a:p>
            <a:pPr lvl="1" eaLnBrk="1" hangingPunct="1"/>
            <a:r>
              <a:rPr lang="en-US" altLang="en-US" sz="2400"/>
              <a:t>80287 floating point unit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AA1FAE-4995-49FA-A088-93E4F308F8E1}"/>
              </a:ext>
            </a:extLst>
          </p:cNvPr>
          <p:cNvSpPr txBox="1">
            <a:spLocks noGrp="1"/>
          </p:cNvSpPr>
          <p:nvPr>
            <p:ph type="title"/>
          </p:nvPr>
        </p:nvSpPr>
        <p:spPr>
          <a:xfrm>
            <a:off x="3006725" y="566738"/>
            <a:ext cx="3124200" cy="503237"/>
          </a:xfrm>
        </p:spPr>
        <p:txBody>
          <a:bodyPr lIns="0" tIns="11516" rIns="0" bIns="0" rtlCol="0">
            <a:spAutoFit/>
          </a:bodyPr>
          <a:lstStyle/>
          <a:p>
            <a:pPr marL="11516">
              <a:spcBef>
                <a:spcPts val="91"/>
              </a:spcBef>
              <a:tabLst>
                <a:tab pos="1561043" algn="l"/>
                <a:tab pos="2124768" algn="l"/>
              </a:tabLst>
              <a:defRPr/>
            </a:pPr>
            <a:r>
              <a:rPr dirty="0"/>
              <a:t>P</a:t>
            </a:r>
            <a:r>
              <a:rPr spc="-5" dirty="0"/>
              <a:t>o</a:t>
            </a:r>
            <a:r>
              <a:rPr spc="5" dirty="0"/>
              <a:t>i</a:t>
            </a:r>
            <a:r>
              <a:rPr spc="-5" dirty="0"/>
              <a:t>nt</a:t>
            </a:r>
            <a:r>
              <a:rPr dirty="0"/>
              <a:t>s</a:t>
            </a:r>
            <a:r>
              <a:rPr lang="en-US" dirty="0"/>
              <a:t> </a:t>
            </a:r>
            <a:r>
              <a:rPr spc="5" dirty="0"/>
              <a:t>t</a:t>
            </a:r>
            <a:r>
              <a:rPr dirty="0"/>
              <a:t>o</a:t>
            </a:r>
            <a:r>
              <a:rPr lang="en-US" dirty="0"/>
              <a:t> </a:t>
            </a:r>
            <a:r>
              <a:rPr spc="-5" dirty="0"/>
              <a:t>n</a:t>
            </a:r>
            <a:r>
              <a:rPr spc="-9" dirty="0"/>
              <a:t>o</a:t>
            </a:r>
            <a:r>
              <a:rPr spc="5" dirty="0"/>
              <a:t>t</a:t>
            </a:r>
            <a:r>
              <a:rPr dirty="0"/>
              <a:t>e</a:t>
            </a:r>
          </a:p>
        </p:txBody>
      </p:sp>
      <p:sp>
        <p:nvSpPr>
          <p:cNvPr id="3" name="object 3">
            <a:extLst>
              <a:ext uri="{FF2B5EF4-FFF2-40B4-BE49-F238E27FC236}">
                <a16:creationId xmlns:a16="http://schemas.microsoft.com/office/drawing/2014/main" id="{5A9FCDD5-3A5C-434C-BE08-B3D4A981619B}"/>
              </a:ext>
            </a:extLst>
          </p:cNvPr>
          <p:cNvSpPr txBox="1"/>
          <p:nvPr/>
        </p:nvSpPr>
        <p:spPr>
          <a:xfrm>
            <a:off x="542925" y="1652588"/>
            <a:ext cx="122238" cy="160337"/>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4" name="object 4">
            <a:extLst>
              <a:ext uri="{FF2B5EF4-FFF2-40B4-BE49-F238E27FC236}">
                <a16:creationId xmlns:a16="http://schemas.microsoft.com/office/drawing/2014/main" id="{DF1D258A-494A-42E9-BE67-CA0858C0127D}"/>
              </a:ext>
            </a:extLst>
          </p:cNvPr>
          <p:cNvSpPr txBox="1"/>
          <p:nvPr/>
        </p:nvSpPr>
        <p:spPr>
          <a:xfrm>
            <a:off x="542925" y="2432050"/>
            <a:ext cx="122238" cy="161925"/>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5" name="object 5">
            <a:extLst>
              <a:ext uri="{FF2B5EF4-FFF2-40B4-BE49-F238E27FC236}">
                <a16:creationId xmlns:a16="http://schemas.microsoft.com/office/drawing/2014/main" id="{CFF352B3-03BF-4B2D-B61A-D32D9A0E64F4}"/>
              </a:ext>
            </a:extLst>
          </p:cNvPr>
          <p:cNvSpPr txBox="1"/>
          <p:nvPr/>
        </p:nvSpPr>
        <p:spPr>
          <a:xfrm>
            <a:off x="542925" y="3209925"/>
            <a:ext cx="122238" cy="161925"/>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6" name="object 6">
            <a:extLst>
              <a:ext uri="{FF2B5EF4-FFF2-40B4-BE49-F238E27FC236}">
                <a16:creationId xmlns:a16="http://schemas.microsoft.com/office/drawing/2014/main" id="{896AAA06-39BF-4C22-ABF6-A247E485F007}"/>
              </a:ext>
            </a:extLst>
          </p:cNvPr>
          <p:cNvSpPr txBox="1"/>
          <p:nvPr/>
        </p:nvSpPr>
        <p:spPr>
          <a:xfrm>
            <a:off x="836613" y="1566863"/>
            <a:ext cx="7754937" cy="1901825"/>
          </a:xfrm>
          <a:prstGeom prst="rect">
            <a:avLst/>
          </a:prstGeom>
        </p:spPr>
        <p:txBody>
          <a:bodyPr lIns="0" tIns="40883" rIns="0" bIns="0">
            <a:spAutoFit/>
          </a:bodyPr>
          <a:lstStyle>
            <a:lvl1pPr marL="11113">
              <a:tabLst>
                <a:tab pos="3676650" algn="l"/>
              </a:tabLst>
              <a:defRPr sz="2100">
                <a:solidFill>
                  <a:schemeClr val="tx1"/>
                </a:solidFill>
                <a:latin typeface="Arial" panose="020B0604020202020204" pitchFamily="34" charset="0"/>
              </a:defRPr>
            </a:lvl1pPr>
            <a:lvl2pPr marL="742950" indent="-285750">
              <a:tabLst>
                <a:tab pos="3676650" algn="l"/>
              </a:tabLst>
              <a:defRPr sz="2100">
                <a:solidFill>
                  <a:schemeClr val="tx1"/>
                </a:solidFill>
                <a:latin typeface="Arial" panose="020B0604020202020204" pitchFamily="34" charset="0"/>
              </a:defRPr>
            </a:lvl2pPr>
            <a:lvl3pPr marL="1143000" indent="-228600">
              <a:tabLst>
                <a:tab pos="3676650" algn="l"/>
              </a:tabLst>
              <a:defRPr sz="2100">
                <a:solidFill>
                  <a:schemeClr val="tx1"/>
                </a:solidFill>
                <a:latin typeface="Arial" panose="020B0604020202020204" pitchFamily="34" charset="0"/>
              </a:defRPr>
            </a:lvl3pPr>
            <a:lvl4pPr marL="1600200" indent="-228600">
              <a:tabLst>
                <a:tab pos="3676650" algn="l"/>
              </a:tabLst>
              <a:defRPr sz="2100">
                <a:solidFill>
                  <a:schemeClr val="tx1"/>
                </a:solidFill>
                <a:latin typeface="Arial" panose="020B0604020202020204" pitchFamily="34" charset="0"/>
              </a:defRPr>
            </a:lvl4pPr>
            <a:lvl5pPr marL="2057400" indent="-228600">
              <a:tabLst>
                <a:tab pos="36766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9pPr>
          </a:lstStyle>
          <a:p>
            <a:pPr>
              <a:lnSpc>
                <a:spcPts val="2425"/>
              </a:lnSpc>
              <a:spcBef>
                <a:spcPts val="325"/>
              </a:spcBef>
            </a:pPr>
            <a:r>
              <a:rPr lang="en-US" altLang="en-US">
                <a:cs typeface="Arial" panose="020B0604020202020204" pitchFamily="34" charset="0"/>
              </a:rPr>
              <a:t>The 52% growth per year is because of faster clock speeds  and architectural innovations	(led to 25x higher speed)</a:t>
            </a:r>
          </a:p>
          <a:p>
            <a:pPr>
              <a:lnSpc>
                <a:spcPts val="2425"/>
              </a:lnSpc>
              <a:spcBef>
                <a:spcPts val="1288"/>
              </a:spcBef>
            </a:pPr>
            <a:r>
              <a:rPr lang="en-US" altLang="en-US">
                <a:cs typeface="Arial" panose="020B0604020202020204" pitchFamily="34" charset="0"/>
              </a:rPr>
              <a:t>Clock speed increases have dropped to 1% per year in	recent  years</a:t>
            </a:r>
          </a:p>
          <a:p>
            <a:pPr>
              <a:spcBef>
                <a:spcPts val="1050"/>
              </a:spcBef>
            </a:pPr>
            <a:r>
              <a:rPr lang="en-US" altLang="en-US">
                <a:cs typeface="Arial" panose="020B0604020202020204" pitchFamily="34" charset="0"/>
              </a:rPr>
              <a:t>The 22% growth includes the parallelization from multiple cores</a:t>
            </a:r>
          </a:p>
        </p:txBody>
      </p:sp>
      <p:sp>
        <p:nvSpPr>
          <p:cNvPr id="7" name="object 7">
            <a:extLst>
              <a:ext uri="{FF2B5EF4-FFF2-40B4-BE49-F238E27FC236}">
                <a16:creationId xmlns:a16="http://schemas.microsoft.com/office/drawing/2014/main" id="{11FEB1BB-C9BA-41AD-A6F3-E7305F8CDDFD}"/>
              </a:ext>
            </a:extLst>
          </p:cNvPr>
          <p:cNvSpPr txBox="1"/>
          <p:nvPr/>
        </p:nvSpPr>
        <p:spPr>
          <a:xfrm>
            <a:off x="542925" y="4152900"/>
            <a:ext cx="122238" cy="160338"/>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8" name="object 8">
            <a:extLst>
              <a:ext uri="{FF2B5EF4-FFF2-40B4-BE49-F238E27FC236}">
                <a16:creationId xmlns:a16="http://schemas.microsoft.com/office/drawing/2014/main" id="{D8856C89-E31F-4A57-ABD6-77BCBC26A02A}"/>
              </a:ext>
            </a:extLst>
          </p:cNvPr>
          <p:cNvSpPr txBox="1"/>
          <p:nvPr/>
        </p:nvSpPr>
        <p:spPr>
          <a:xfrm>
            <a:off x="542925" y="4622800"/>
            <a:ext cx="122238" cy="161925"/>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9" name="object 9">
            <a:extLst>
              <a:ext uri="{FF2B5EF4-FFF2-40B4-BE49-F238E27FC236}">
                <a16:creationId xmlns:a16="http://schemas.microsoft.com/office/drawing/2014/main" id="{680419F5-8087-456B-A9B3-3D4C3E08E357}"/>
              </a:ext>
            </a:extLst>
          </p:cNvPr>
          <p:cNvSpPr txBox="1"/>
          <p:nvPr/>
        </p:nvSpPr>
        <p:spPr>
          <a:xfrm>
            <a:off x="836613" y="3927475"/>
            <a:ext cx="7524750" cy="1047750"/>
          </a:xfrm>
          <a:prstGeom prst="rect">
            <a:avLst/>
          </a:prstGeom>
        </p:spPr>
        <p:txBody>
          <a:bodyPr lIns="0" tIns="150864"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ct val="142000"/>
              </a:lnSpc>
            </a:pPr>
            <a:r>
              <a:rPr lang="en-US" altLang="en-US">
                <a:cs typeface="Arial" panose="020B0604020202020204" pitchFamily="34" charset="0"/>
              </a:rPr>
              <a:t>End of Moore’s Law: transistors on a chip double every 18-24  months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667DF5A-99AF-46D0-B0F3-9E65DA77115C}"/>
              </a:ext>
            </a:extLst>
          </p:cNvPr>
          <p:cNvSpPr txBox="1">
            <a:spLocks noGrp="1"/>
          </p:cNvSpPr>
          <p:nvPr>
            <p:ph type="title"/>
          </p:nvPr>
        </p:nvSpPr>
        <p:spPr>
          <a:xfrm>
            <a:off x="2330450" y="566738"/>
            <a:ext cx="4473575" cy="503237"/>
          </a:xfrm>
        </p:spPr>
        <p:txBody>
          <a:bodyPr lIns="0" tIns="11516" rIns="0" bIns="0" rtlCol="0">
            <a:spAutoFit/>
          </a:bodyPr>
          <a:lstStyle/>
          <a:p>
            <a:pPr marL="11516">
              <a:spcBef>
                <a:spcPts val="91"/>
              </a:spcBef>
              <a:tabLst>
                <a:tab pos="2941278" algn="l"/>
              </a:tabLst>
              <a:defRPr/>
            </a:pPr>
            <a:r>
              <a:rPr spc="-5" dirty="0"/>
              <a:t>Clock</a:t>
            </a:r>
            <a:r>
              <a:rPr spc="9" dirty="0"/>
              <a:t> </a:t>
            </a:r>
            <a:r>
              <a:rPr spc="-5" dirty="0"/>
              <a:t>speed</a:t>
            </a:r>
            <a:r>
              <a:rPr lang="en-US" spc="-5" dirty="0"/>
              <a:t> </a:t>
            </a:r>
            <a:r>
              <a:rPr spc="-9" dirty="0"/>
              <a:t>growth</a:t>
            </a:r>
          </a:p>
        </p:txBody>
      </p:sp>
      <p:sp>
        <p:nvSpPr>
          <p:cNvPr id="3" name="object 3">
            <a:extLst>
              <a:ext uri="{FF2B5EF4-FFF2-40B4-BE49-F238E27FC236}">
                <a16:creationId xmlns:a16="http://schemas.microsoft.com/office/drawing/2014/main" id="{5BC992BA-1950-4F97-A316-58610FFD15F2}"/>
              </a:ext>
            </a:extLst>
          </p:cNvPr>
          <p:cNvSpPr/>
          <p:nvPr/>
        </p:nvSpPr>
        <p:spPr>
          <a:xfrm>
            <a:off x="1422400" y="1738313"/>
            <a:ext cx="7051675" cy="4822825"/>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31D3D8-4382-4475-B947-964DAF259CBE}"/>
              </a:ext>
            </a:extLst>
          </p:cNvPr>
          <p:cNvSpPr txBox="1">
            <a:spLocks noGrp="1"/>
          </p:cNvSpPr>
          <p:nvPr>
            <p:ph type="title"/>
          </p:nvPr>
        </p:nvSpPr>
        <p:spPr>
          <a:xfrm>
            <a:off x="1274763" y="566738"/>
            <a:ext cx="6581775" cy="503237"/>
          </a:xfrm>
        </p:spPr>
        <p:txBody>
          <a:bodyPr lIns="0" tIns="11516" rIns="0" bIns="0" rtlCol="0">
            <a:spAutoFit/>
          </a:bodyPr>
          <a:lstStyle/>
          <a:p>
            <a:pPr marL="11516">
              <a:spcBef>
                <a:spcPts val="91"/>
              </a:spcBef>
              <a:tabLst>
                <a:tab pos="3388113" algn="l"/>
              </a:tabLst>
              <a:defRPr/>
            </a:pPr>
            <a:r>
              <a:rPr spc="-5" dirty="0"/>
              <a:t>Current</a:t>
            </a:r>
            <a:r>
              <a:rPr dirty="0"/>
              <a:t> </a:t>
            </a:r>
            <a:r>
              <a:rPr spc="-5" dirty="0"/>
              <a:t>trends	in</a:t>
            </a:r>
            <a:r>
              <a:rPr spc="-63" dirty="0"/>
              <a:t> </a:t>
            </a:r>
            <a:r>
              <a:rPr spc="-5" dirty="0"/>
              <a:t>architecture</a:t>
            </a:r>
          </a:p>
        </p:txBody>
      </p:sp>
      <p:sp>
        <p:nvSpPr>
          <p:cNvPr id="3" name="object 3">
            <a:extLst>
              <a:ext uri="{FF2B5EF4-FFF2-40B4-BE49-F238E27FC236}">
                <a16:creationId xmlns:a16="http://schemas.microsoft.com/office/drawing/2014/main" id="{8EBC4ADB-7F4F-4BFC-8203-95F346E9371B}"/>
              </a:ext>
            </a:extLst>
          </p:cNvPr>
          <p:cNvSpPr txBox="1"/>
          <p:nvPr/>
        </p:nvSpPr>
        <p:spPr>
          <a:xfrm>
            <a:off x="542925" y="1673225"/>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4" name="object 4">
            <a:extLst>
              <a:ext uri="{FF2B5EF4-FFF2-40B4-BE49-F238E27FC236}">
                <a16:creationId xmlns:a16="http://schemas.microsoft.com/office/drawing/2014/main" id="{FAFD8027-C9F4-4BD3-A2B8-C17F30122869}"/>
              </a:ext>
            </a:extLst>
          </p:cNvPr>
          <p:cNvSpPr txBox="1"/>
          <p:nvPr/>
        </p:nvSpPr>
        <p:spPr>
          <a:xfrm>
            <a:off x="836613" y="1558925"/>
            <a:ext cx="7424737" cy="895350"/>
          </a:xfrm>
          <a:prstGeom prst="rect">
            <a:avLst/>
          </a:prstGeom>
        </p:spPr>
        <p:txBody>
          <a:bodyPr lIns="0" tIns="48945"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ts val="3250"/>
              </a:lnSpc>
              <a:spcBef>
                <a:spcPts val="388"/>
              </a:spcBef>
            </a:pPr>
            <a:r>
              <a:rPr lang="en-US" altLang="en-US" sz="2900">
                <a:cs typeface="Arial" panose="020B0604020202020204" pitchFamily="34" charset="0"/>
              </a:rPr>
              <a:t>Cannot continue to leverage Instruction-Level  parallelism (ILP)</a:t>
            </a:r>
          </a:p>
        </p:txBody>
      </p:sp>
      <p:sp>
        <p:nvSpPr>
          <p:cNvPr id="5" name="object 5">
            <a:extLst>
              <a:ext uri="{FF2B5EF4-FFF2-40B4-BE49-F238E27FC236}">
                <a16:creationId xmlns:a16="http://schemas.microsoft.com/office/drawing/2014/main" id="{D325FE07-82D0-4D90-B775-84A302EEC8D6}"/>
              </a:ext>
            </a:extLst>
          </p:cNvPr>
          <p:cNvSpPr txBox="1"/>
          <p:nvPr/>
        </p:nvSpPr>
        <p:spPr>
          <a:xfrm>
            <a:off x="935038" y="2651125"/>
            <a:ext cx="138112" cy="187325"/>
          </a:xfrm>
          <a:prstGeom prst="rect">
            <a:avLst/>
          </a:prstGeom>
        </p:spPr>
        <p:txBody>
          <a:bodyPr lIns="0" tIns="12668" rIns="0" bIns="0">
            <a:spAutoFit/>
          </a:bodyPr>
          <a:lstStyle/>
          <a:p>
            <a:pPr marL="11516">
              <a:spcBef>
                <a:spcPts val="100"/>
              </a:spcBef>
              <a:defRPr/>
            </a:pPr>
            <a:r>
              <a:rPr sz="1134" spc="222" dirty="0">
                <a:latin typeface="Arial"/>
                <a:cs typeface="Arial"/>
              </a:rPr>
              <a:t>●</a:t>
            </a:r>
            <a:endParaRPr sz="1134">
              <a:latin typeface="Arial"/>
              <a:cs typeface="Arial"/>
            </a:endParaRPr>
          </a:p>
        </p:txBody>
      </p:sp>
      <p:sp>
        <p:nvSpPr>
          <p:cNvPr id="6" name="object 6">
            <a:extLst>
              <a:ext uri="{FF2B5EF4-FFF2-40B4-BE49-F238E27FC236}">
                <a16:creationId xmlns:a16="http://schemas.microsoft.com/office/drawing/2014/main" id="{317F71EC-31C1-40D8-B971-9CE2A4E090D7}"/>
              </a:ext>
            </a:extLst>
          </p:cNvPr>
          <p:cNvSpPr txBox="1"/>
          <p:nvPr/>
        </p:nvSpPr>
        <p:spPr>
          <a:xfrm>
            <a:off x="1228725" y="2551113"/>
            <a:ext cx="7264400" cy="765175"/>
          </a:xfrm>
          <a:prstGeom prst="rect">
            <a:avLst/>
          </a:prstGeom>
        </p:spPr>
        <p:txBody>
          <a:bodyPr lIns="0" tIns="46641"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ts val="2825"/>
              </a:lnSpc>
              <a:spcBef>
                <a:spcPts val="363"/>
              </a:spcBef>
            </a:pPr>
            <a:r>
              <a:rPr lang="en-US" altLang="en-US" sz="2500">
                <a:cs typeface="Arial" panose="020B0604020202020204" pitchFamily="34" charset="0"/>
              </a:rPr>
              <a:t>Single processor performance improvement ended  in 2003</a:t>
            </a:r>
          </a:p>
        </p:txBody>
      </p:sp>
      <p:sp>
        <p:nvSpPr>
          <p:cNvPr id="7" name="object 7">
            <a:extLst>
              <a:ext uri="{FF2B5EF4-FFF2-40B4-BE49-F238E27FC236}">
                <a16:creationId xmlns:a16="http://schemas.microsoft.com/office/drawing/2014/main" id="{D4611550-CFF9-4E6C-8A76-AD648EF3402C}"/>
              </a:ext>
            </a:extLst>
          </p:cNvPr>
          <p:cNvSpPr txBox="1"/>
          <p:nvPr/>
        </p:nvSpPr>
        <p:spPr>
          <a:xfrm>
            <a:off x="935038" y="3990975"/>
            <a:ext cx="138112" cy="187325"/>
          </a:xfrm>
          <a:prstGeom prst="rect">
            <a:avLst/>
          </a:prstGeom>
        </p:spPr>
        <p:txBody>
          <a:bodyPr lIns="0" tIns="12668" rIns="0" bIns="0">
            <a:spAutoFit/>
          </a:bodyPr>
          <a:lstStyle/>
          <a:p>
            <a:pPr marL="11516">
              <a:spcBef>
                <a:spcPts val="100"/>
              </a:spcBef>
              <a:defRPr/>
            </a:pPr>
            <a:r>
              <a:rPr sz="1134" spc="222" dirty="0">
                <a:latin typeface="Arial"/>
                <a:cs typeface="Arial"/>
              </a:rPr>
              <a:t>●</a:t>
            </a:r>
            <a:endParaRPr sz="1134">
              <a:latin typeface="Arial"/>
              <a:cs typeface="Arial"/>
            </a:endParaRPr>
          </a:p>
        </p:txBody>
      </p:sp>
      <p:sp>
        <p:nvSpPr>
          <p:cNvPr id="8" name="object 8">
            <a:extLst>
              <a:ext uri="{FF2B5EF4-FFF2-40B4-BE49-F238E27FC236}">
                <a16:creationId xmlns:a16="http://schemas.microsoft.com/office/drawing/2014/main" id="{87ED56EE-64B6-40C3-84E1-85ECB356A9F7}"/>
              </a:ext>
            </a:extLst>
          </p:cNvPr>
          <p:cNvSpPr txBox="1"/>
          <p:nvPr/>
        </p:nvSpPr>
        <p:spPr>
          <a:xfrm>
            <a:off x="935038" y="4481513"/>
            <a:ext cx="138112" cy="187325"/>
          </a:xfrm>
          <a:prstGeom prst="rect">
            <a:avLst/>
          </a:prstGeom>
        </p:spPr>
        <p:txBody>
          <a:bodyPr lIns="0" tIns="12668" rIns="0" bIns="0">
            <a:spAutoFit/>
          </a:bodyPr>
          <a:lstStyle/>
          <a:p>
            <a:pPr marL="11516">
              <a:spcBef>
                <a:spcPts val="100"/>
              </a:spcBef>
              <a:defRPr/>
            </a:pPr>
            <a:r>
              <a:rPr sz="1134" spc="222" dirty="0">
                <a:latin typeface="Arial"/>
                <a:cs typeface="Arial"/>
              </a:rPr>
              <a:t>●</a:t>
            </a:r>
            <a:endParaRPr sz="1134">
              <a:latin typeface="Arial"/>
              <a:cs typeface="Arial"/>
            </a:endParaRPr>
          </a:p>
        </p:txBody>
      </p:sp>
      <p:sp>
        <p:nvSpPr>
          <p:cNvPr id="9" name="object 9">
            <a:extLst>
              <a:ext uri="{FF2B5EF4-FFF2-40B4-BE49-F238E27FC236}">
                <a16:creationId xmlns:a16="http://schemas.microsoft.com/office/drawing/2014/main" id="{FBAEACE9-6A58-476F-80DE-A56357E30EFB}"/>
              </a:ext>
            </a:extLst>
          </p:cNvPr>
          <p:cNvSpPr txBox="1"/>
          <p:nvPr/>
        </p:nvSpPr>
        <p:spPr>
          <a:xfrm>
            <a:off x="1228725" y="3787775"/>
            <a:ext cx="3375025" cy="457200"/>
          </a:xfrm>
          <a:prstGeom prst="rect">
            <a:avLst/>
          </a:prstGeom>
        </p:spPr>
        <p:txBody>
          <a:bodyPr lIns="0" tIns="11516"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ct val="127000"/>
              </a:lnSpc>
              <a:spcBef>
                <a:spcPts val="88"/>
              </a:spcBef>
            </a:pPr>
            <a:r>
              <a:rPr lang="en-US" altLang="en-US" sz="2500">
                <a:cs typeface="Arial" panose="020B0604020202020204" pitchFamily="34" charset="0"/>
              </a:rPr>
              <a:t>End of Moore’s Law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327A1D7-9037-4ED8-B607-89DC6A3FA2FC}"/>
              </a:ext>
            </a:extLst>
          </p:cNvPr>
          <p:cNvSpPr txBox="1">
            <a:spLocks noGrp="1"/>
          </p:cNvSpPr>
          <p:nvPr>
            <p:ph type="title"/>
          </p:nvPr>
        </p:nvSpPr>
        <p:spPr>
          <a:xfrm>
            <a:off x="1524000" y="566738"/>
            <a:ext cx="4191000" cy="503237"/>
          </a:xfrm>
        </p:spPr>
        <p:txBody>
          <a:bodyPr lIns="0" tIns="11516" rIns="0" bIns="0" rtlCol="0">
            <a:spAutoFit/>
          </a:bodyPr>
          <a:lstStyle/>
          <a:p>
            <a:pPr marL="11516">
              <a:spcBef>
                <a:spcPts val="91"/>
              </a:spcBef>
              <a:defRPr/>
            </a:pPr>
            <a:r>
              <a:rPr lang="en-US" spc="-5" dirty="0"/>
              <a:t>n CPUs in 1 Socket</a:t>
            </a:r>
            <a:endParaRPr dirty="0"/>
          </a:p>
        </p:txBody>
      </p:sp>
      <p:sp>
        <p:nvSpPr>
          <p:cNvPr id="3" name="object 3">
            <a:extLst>
              <a:ext uri="{FF2B5EF4-FFF2-40B4-BE49-F238E27FC236}">
                <a16:creationId xmlns:a16="http://schemas.microsoft.com/office/drawing/2014/main" id="{BD58C15C-3084-4FB2-A0C9-973F8FFD43CA}"/>
              </a:ext>
            </a:extLst>
          </p:cNvPr>
          <p:cNvSpPr/>
          <p:nvPr/>
        </p:nvSpPr>
        <p:spPr>
          <a:xfrm>
            <a:off x="6416675" y="830263"/>
            <a:ext cx="2082800" cy="1858962"/>
          </a:xfrm>
          <a:prstGeom prst="rect">
            <a:avLst/>
          </a:prstGeom>
          <a:blipFill>
            <a:blip r:embed="rId2" cstate="print"/>
            <a:stretch>
              <a:fillRect/>
            </a:stretch>
          </a:blipFill>
        </p:spPr>
        <p:txBody>
          <a:bodyPr lIns="0" tIns="0" rIns="0" bIns="0"/>
          <a:lstStyle/>
          <a:p>
            <a:pPr>
              <a:defRPr/>
            </a:pPr>
            <a:endParaRPr sz="1904"/>
          </a:p>
        </p:txBody>
      </p:sp>
      <p:sp>
        <p:nvSpPr>
          <p:cNvPr id="4" name="object 4">
            <a:extLst>
              <a:ext uri="{FF2B5EF4-FFF2-40B4-BE49-F238E27FC236}">
                <a16:creationId xmlns:a16="http://schemas.microsoft.com/office/drawing/2014/main" id="{EDC553F9-CEFF-4A32-8A63-53B7D29B1297}"/>
              </a:ext>
            </a:extLst>
          </p:cNvPr>
          <p:cNvSpPr txBox="1"/>
          <p:nvPr/>
        </p:nvSpPr>
        <p:spPr>
          <a:xfrm>
            <a:off x="374650" y="1560513"/>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5" name="object 5">
            <a:extLst>
              <a:ext uri="{FF2B5EF4-FFF2-40B4-BE49-F238E27FC236}">
                <a16:creationId xmlns:a16="http://schemas.microsoft.com/office/drawing/2014/main" id="{B98CE41F-C4A9-45E3-9494-33740EF31747}"/>
              </a:ext>
            </a:extLst>
          </p:cNvPr>
          <p:cNvSpPr txBox="1"/>
          <p:nvPr/>
        </p:nvSpPr>
        <p:spPr>
          <a:xfrm>
            <a:off x="668338" y="1446213"/>
            <a:ext cx="2278062" cy="458787"/>
          </a:xfrm>
          <a:prstGeom prst="rect">
            <a:avLst/>
          </a:prstGeom>
        </p:spPr>
        <p:txBody>
          <a:bodyPr lIns="0" tIns="11516" rIns="0" bIns="0">
            <a:spAutoFit/>
          </a:bodyPr>
          <a:lstStyle/>
          <a:p>
            <a:pPr marL="11516">
              <a:spcBef>
                <a:spcPts val="91"/>
              </a:spcBef>
              <a:defRPr/>
            </a:pPr>
            <a:r>
              <a:rPr sz="2902" dirty="0">
                <a:latin typeface="Arial"/>
                <a:cs typeface="Arial"/>
              </a:rPr>
              <a:t>1 CPU</a:t>
            </a:r>
            <a:r>
              <a:rPr sz="2902" spc="-77" dirty="0">
                <a:latin typeface="Arial"/>
                <a:cs typeface="Arial"/>
              </a:rPr>
              <a:t> </a:t>
            </a:r>
            <a:r>
              <a:rPr sz="2902" spc="-5" dirty="0">
                <a:latin typeface="Arial"/>
                <a:cs typeface="Arial"/>
              </a:rPr>
              <a:t>socket</a:t>
            </a:r>
            <a:endParaRPr sz="2902">
              <a:latin typeface="Arial"/>
              <a:cs typeface="Arial"/>
            </a:endParaRPr>
          </a:p>
        </p:txBody>
      </p:sp>
      <p:sp>
        <p:nvSpPr>
          <p:cNvPr id="6" name="object 6">
            <a:extLst>
              <a:ext uri="{FF2B5EF4-FFF2-40B4-BE49-F238E27FC236}">
                <a16:creationId xmlns:a16="http://schemas.microsoft.com/office/drawing/2014/main" id="{13B0507D-909B-4DA3-A495-1E530ABB96DE}"/>
              </a:ext>
            </a:extLst>
          </p:cNvPr>
          <p:cNvSpPr txBox="1"/>
          <p:nvPr/>
        </p:nvSpPr>
        <p:spPr>
          <a:xfrm>
            <a:off x="766763" y="2387600"/>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7" name="object 7">
            <a:extLst>
              <a:ext uri="{FF2B5EF4-FFF2-40B4-BE49-F238E27FC236}">
                <a16:creationId xmlns:a16="http://schemas.microsoft.com/office/drawing/2014/main" id="{56C31084-7676-4959-BC81-4847C558A549}"/>
              </a:ext>
            </a:extLst>
          </p:cNvPr>
          <p:cNvSpPr txBox="1"/>
          <p:nvPr/>
        </p:nvSpPr>
        <p:spPr>
          <a:xfrm>
            <a:off x="766763" y="1860550"/>
            <a:ext cx="4733925" cy="884238"/>
          </a:xfrm>
          <a:prstGeom prst="rect">
            <a:avLst/>
          </a:prstGeom>
        </p:spPr>
        <p:txBody>
          <a:bodyPr lIns="0" tIns="11516" rIns="0" bIns="0">
            <a:spAutoFit/>
          </a:bodyPr>
          <a:lstStyle/>
          <a:p>
            <a:pPr marL="305184" indent="-293667">
              <a:lnSpc>
                <a:spcPts val="3364"/>
              </a:lnSpc>
              <a:spcBef>
                <a:spcPts val="91"/>
              </a:spcBef>
              <a:buSzPct val="45312"/>
              <a:buFontTx/>
              <a:buChar char="●"/>
              <a:tabLst>
                <a:tab pos="304608" algn="l"/>
                <a:tab pos="305184" algn="l"/>
              </a:tabLst>
              <a:defRPr/>
            </a:pPr>
            <a:r>
              <a:rPr sz="2902" dirty="0">
                <a:latin typeface="Arial"/>
                <a:cs typeface="Arial"/>
              </a:rPr>
              <a:t>4</a:t>
            </a:r>
            <a:r>
              <a:rPr sz="2902" spc="-9" dirty="0">
                <a:latin typeface="Arial"/>
                <a:cs typeface="Arial"/>
              </a:rPr>
              <a:t> </a:t>
            </a:r>
            <a:r>
              <a:rPr sz="2902" spc="-5" dirty="0">
                <a:latin typeface="Arial"/>
                <a:cs typeface="Arial"/>
              </a:rPr>
              <a:t>cores</a:t>
            </a:r>
            <a:endParaRPr sz="2902" dirty="0">
              <a:latin typeface="Arial"/>
              <a:cs typeface="Arial"/>
            </a:endParaRPr>
          </a:p>
          <a:p>
            <a:pPr marL="305184">
              <a:lnSpc>
                <a:spcPts val="3364"/>
              </a:lnSpc>
              <a:defRPr/>
            </a:pPr>
            <a:r>
              <a:rPr sz="2902" dirty="0">
                <a:latin typeface="Arial"/>
                <a:cs typeface="Arial"/>
              </a:rPr>
              <a:t>2 </a:t>
            </a:r>
            <a:r>
              <a:rPr sz="2902" spc="-9" dirty="0">
                <a:latin typeface="Arial"/>
                <a:cs typeface="Arial"/>
              </a:rPr>
              <a:t>logical </a:t>
            </a:r>
            <a:r>
              <a:rPr sz="2902" spc="-5" dirty="0">
                <a:latin typeface="Arial"/>
                <a:cs typeface="Arial"/>
              </a:rPr>
              <a:t>(HT) threads</a:t>
            </a:r>
            <a:r>
              <a:rPr sz="2902" spc="-50" dirty="0">
                <a:latin typeface="Arial"/>
                <a:cs typeface="Arial"/>
              </a:rPr>
              <a:t> </a:t>
            </a:r>
            <a:r>
              <a:rPr sz="2902" spc="-5" dirty="0">
                <a:latin typeface="Arial"/>
                <a:cs typeface="Arial"/>
              </a:rPr>
              <a:t>each</a:t>
            </a:r>
            <a:endParaRPr sz="2902" dirty="0">
              <a:latin typeface="Arial"/>
              <a:cs typeface="Arial"/>
            </a:endParaRPr>
          </a:p>
        </p:txBody>
      </p:sp>
      <p:sp>
        <p:nvSpPr>
          <p:cNvPr id="8" name="object 8">
            <a:extLst>
              <a:ext uri="{FF2B5EF4-FFF2-40B4-BE49-F238E27FC236}">
                <a16:creationId xmlns:a16="http://schemas.microsoft.com/office/drawing/2014/main" id="{4771D135-E0E2-4EEA-9699-FD0F034E3B36}"/>
              </a:ext>
            </a:extLst>
          </p:cNvPr>
          <p:cNvSpPr/>
          <p:nvPr/>
        </p:nvSpPr>
        <p:spPr>
          <a:xfrm>
            <a:off x="828675" y="3021013"/>
            <a:ext cx="5213350" cy="3236912"/>
          </a:xfrm>
          <a:prstGeom prst="rect">
            <a:avLst/>
          </a:prstGeom>
          <a:blipFill>
            <a:blip r:embed="rId3" cstate="print"/>
            <a:stretch>
              <a:fillRect/>
            </a:stretch>
          </a:blipFill>
        </p:spPr>
        <p:txBody>
          <a:bodyPr lIns="0" tIns="0" rIns="0" bIns="0"/>
          <a:lstStyle/>
          <a:p>
            <a:pPr>
              <a:defRPr/>
            </a:pPr>
            <a:endParaRPr sz="1904"/>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C74BC90-7737-4017-8C23-3107DB8A61CB}"/>
              </a:ext>
            </a:extLst>
          </p:cNvPr>
          <p:cNvSpPr txBox="1">
            <a:spLocks noGrp="1"/>
          </p:cNvSpPr>
          <p:nvPr>
            <p:ph type="title"/>
          </p:nvPr>
        </p:nvSpPr>
        <p:spPr>
          <a:xfrm>
            <a:off x="1738313" y="566738"/>
            <a:ext cx="5654675" cy="503237"/>
          </a:xfrm>
        </p:spPr>
        <p:txBody>
          <a:bodyPr lIns="0" tIns="11516" rIns="0" bIns="0" rtlCol="0">
            <a:spAutoFit/>
          </a:bodyPr>
          <a:lstStyle/>
          <a:p>
            <a:pPr marL="11516">
              <a:spcBef>
                <a:spcPts val="91"/>
              </a:spcBef>
              <a:tabLst>
                <a:tab pos="2068914" algn="l"/>
              </a:tabLst>
              <a:defRPr/>
            </a:pPr>
            <a:r>
              <a:rPr dirty="0"/>
              <a:t>A</a:t>
            </a:r>
            <a:r>
              <a:rPr spc="-213" dirty="0"/>
              <a:t> </a:t>
            </a:r>
            <a:r>
              <a:rPr spc="-5" dirty="0"/>
              <a:t>simple	</a:t>
            </a:r>
            <a:r>
              <a:rPr spc="-9" dirty="0"/>
              <a:t>5-stage</a:t>
            </a:r>
            <a:r>
              <a:rPr spc="-63" dirty="0"/>
              <a:t> </a:t>
            </a:r>
            <a:r>
              <a:rPr spc="-5" dirty="0"/>
              <a:t>pipeline</a:t>
            </a:r>
          </a:p>
        </p:txBody>
      </p:sp>
      <p:sp>
        <p:nvSpPr>
          <p:cNvPr id="3" name="object 3">
            <a:extLst>
              <a:ext uri="{FF2B5EF4-FFF2-40B4-BE49-F238E27FC236}">
                <a16:creationId xmlns:a16="http://schemas.microsoft.com/office/drawing/2014/main" id="{C44074FF-BB11-4AC4-B079-67DED95D5609}"/>
              </a:ext>
            </a:extLst>
          </p:cNvPr>
          <p:cNvSpPr/>
          <p:nvPr/>
        </p:nvSpPr>
        <p:spPr>
          <a:xfrm>
            <a:off x="828675" y="1657350"/>
            <a:ext cx="7670800" cy="4792663"/>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76CA9A44-67FC-4B1D-B809-8861C0FC6B5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7347" name="Slide Number Placeholder 4">
            <a:extLst>
              <a:ext uri="{FF2B5EF4-FFF2-40B4-BE49-F238E27FC236}">
                <a16:creationId xmlns:a16="http://schemas.microsoft.com/office/drawing/2014/main" id="{1B005EA0-15C9-4EC0-BF51-D13DFE150571}"/>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FDD547A-3FAA-47D4-B682-6188E1720DD4}" type="slidenum">
              <a:rPr lang="en-US" altLang="en-US" sz="1600" smtClean="0">
                <a:latin typeface="Times New Roman" panose="02020603050405020304" pitchFamily="18" charset="0"/>
              </a:rPr>
              <a:pPr>
                <a:spcBef>
                  <a:spcPct val="0"/>
                </a:spcBef>
                <a:buClrTx/>
                <a:buFontTx/>
                <a:buNone/>
              </a:pPr>
              <a:t>55</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33FD1AA7-5B08-4365-9261-66AA93CFA486}"/>
              </a:ext>
            </a:extLst>
          </p:cNvPr>
          <p:cNvSpPr>
            <a:spLocks noGrp="1" noChangeArrowheads="1"/>
          </p:cNvSpPr>
          <p:nvPr>
            <p:ph type="title"/>
          </p:nvPr>
        </p:nvSpPr>
        <p:spPr/>
        <p:txBody>
          <a:bodyPr/>
          <a:lstStyle/>
          <a:p>
            <a:pPr eaLnBrk="1" hangingPunct="1">
              <a:defRPr/>
            </a:pPr>
            <a:r>
              <a:rPr lang="en-US" altLang="en-US"/>
              <a:t>What's Next</a:t>
            </a:r>
          </a:p>
        </p:txBody>
      </p:sp>
      <p:sp>
        <p:nvSpPr>
          <p:cNvPr id="57349" name="Rectangle 3">
            <a:extLst>
              <a:ext uri="{FF2B5EF4-FFF2-40B4-BE49-F238E27FC236}">
                <a16:creationId xmlns:a16="http://schemas.microsoft.com/office/drawing/2014/main" id="{3FCADC93-36B8-4813-AEA1-B0CA9982A23D}"/>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Components of an IA-32 Microcomputer</a:t>
            </a:r>
          </a:p>
          <a:p>
            <a:pPr eaLnBrk="1" hangingPunct="1"/>
            <a:r>
              <a:rPr lang="en-US" altLang="en-US" sz="2200" b="1">
                <a:solidFill>
                  <a:schemeClr val="tx2"/>
                </a:solidFill>
              </a:rPr>
              <a:t>Input-Output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1FCA0208-6041-44F2-9D7A-F514D606BDF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8371" name="Slide Number Placeholder 4">
            <a:extLst>
              <a:ext uri="{FF2B5EF4-FFF2-40B4-BE49-F238E27FC236}">
                <a16:creationId xmlns:a16="http://schemas.microsoft.com/office/drawing/2014/main" id="{23A343C3-A404-49DE-AFD0-7F4D93AF5D4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436025F-8F2B-47FA-B233-E695E9A9D130}" type="slidenum">
              <a:rPr lang="en-US" altLang="en-US" sz="1600" smtClean="0">
                <a:latin typeface="Times New Roman" panose="02020603050405020304" pitchFamily="18" charset="0"/>
              </a:rPr>
              <a:pPr>
                <a:spcBef>
                  <a:spcPct val="0"/>
                </a:spcBef>
                <a:buClrTx/>
                <a:buFontTx/>
                <a:buNone/>
              </a:pPr>
              <a:t>56</a:t>
            </a:fld>
            <a:endParaRPr lang="en-US" altLang="en-US" sz="1600">
              <a:latin typeface="Times New Roman" panose="02020603050405020304" pitchFamily="18" charset="0"/>
            </a:endParaRPr>
          </a:p>
        </p:txBody>
      </p:sp>
      <p:sp>
        <p:nvSpPr>
          <p:cNvPr id="94210" name="Rectangle 2">
            <a:extLst>
              <a:ext uri="{FF2B5EF4-FFF2-40B4-BE49-F238E27FC236}">
                <a16:creationId xmlns:a16="http://schemas.microsoft.com/office/drawing/2014/main" id="{02DACBD0-C531-464E-A388-90D59FA0A07D}"/>
              </a:ext>
            </a:extLst>
          </p:cNvPr>
          <p:cNvSpPr>
            <a:spLocks noGrp="1" noChangeArrowheads="1"/>
          </p:cNvSpPr>
          <p:nvPr>
            <p:ph type="title"/>
          </p:nvPr>
        </p:nvSpPr>
        <p:spPr/>
        <p:txBody>
          <a:bodyPr/>
          <a:lstStyle/>
          <a:p>
            <a:pPr eaLnBrk="1" hangingPunct="1">
              <a:defRPr/>
            </a:pPr>
            <a:r>
              <a:rPr lang="en-US" altLang="en-US"/>
              <a:t>Levels of Input-Output</a:t>
            </a:r>
          </a:p>
        </p:txBody>
      </p:sp>
      <p:sp>
        <p:nvSpPr>
          <p:cNvPr id="58373" name="Rectangle 3">
            <a:extLst>
              <a:ext uri="{FF2B5EF4-FFF2-40B4-BE49-F238E27FC236}">
                <a16:creationId xmlns:a16="http://schemas.microsoft.com/office/drawing/2014/main" id="{63DAD9F0-5E3A-44DB-8F93-D9662F4F3157}"/>
              </a:ext>
            </a:extLst>
          </p:cNvPr>
          <p:cNvSpPr>
            <a:spLocks noGrp="1" noChangeArrowheads="1"/>
          </p:cNvSpPr>
          <p:nvPr>
            <p:ph type="body" idx="1"/>
          </p:nvPr>
        </p:nvSpPr>
        <p:spPr/>
        <p:txBody>
          <a:bodyPr/>
          <a:lstStyle/>
          <a:p>
            <a:pPr eaLnBrk="1" hangingPunct="1"/>
            <a:r>
              <a:rPr lang="en-US" altLang="en-US"/>
              <a:t>Level 3: High-level language function</a:t>
            </a:r>
          </a:p>
          <a:p>
            <a:pPr lvl="1" eaLnBrk="1" hangingPunct="1"/>
            <a:r>
              <a:rPr lang="en-US" altLang="en-US" sz="2000"/>
              <a:t>examples: C++, Java</a:t>
            </a:r>
          </a:p>
          <a:p>
            <a:pPr lvl="1" eaLnBrk="1" hangingPunct="1"/>
            <a:r>
              <a:rPr lang="en-US" altLang="en-US" sz="2000"/>
              <a:t>portable, convenient, not always the fastest</a:t>
            </a:r>
          </a:p>
          <a:p>
            <a:pPr eaLnBrk="1" hangingPunct="1"/>
            <a:r>
              <a:rPr lang="en-US" altLang="en-US"/>
              <a:t>Level 2: Operating system</a:t>
            </a:r>
          </a:p>
          <a:p>
            <a:pPr lvl="1" eaLnBrk="1" hangingPunct="1"/>
            <a:r>
              <a:rPr lang="en-US" altLang="en-US" sz="2000"/>
              <a:t>Application Programming Interface (API)</a:t>
            </a:r>
          </a:p>
          <a:p>
            <a:pPr lvl="1" eaLnBrk="1" hangingPunct="1"/>
            <a:r>
              <a:rPr lang="en-US" altLang="en-US" sz="2000"/>
              <a:t>extended capabilities, lots of details to master</a:t>
            </a:r>
          </a:p>
          <a:p>
            <a:pPr eaLnBrk="1" hangingPunct="1"/>
            <a:r>
              <a:rPr lang="en-US" altLang="en-US"/>
              <a:t>Level 1: BIOS</a:t>
            </a:r>
          </a:p>
          <a:p>
            <a:pPr lvl="1" eaLnBrk="1" hangingPunct="1"/>
            <a:r>
              <a:rPr lang="en-US" altLang="en-US" sz="2000"/>
              <a:t>drivers that communicate directly with devices</a:t>
            </a:r>
          </a:p>
          <a:p>
            <a:pPr lvl="1" eaLnBrk="1" hangingPunct="1"/>
            <a:r>
              <a:rPr lang="en-US" altLang="en-US" sz="2000"/>
              <a:t>OS security may prevent application-level code from working at this level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40C8B744-C260-420F-966E-CFAE24D88CEE}"/>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9395" name="Slide Number Placeholder 4">
            <a:extLst>
              <a:ext uri="{FF2B5EF4-FFF2-40B4-BE49-F238E27FC236}">
                <a16:creationId xmlns:a16="http://schemas.microsoft.com/office/drawing/2014/main" id="{60BF3C14-6C78-4B4E-8C83-13C98B0AA1A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2C25CE3-60A9-4885-B5C3-F6864688B92D}" type="slidenum">
              <a:rPr lang="en-US" altLang="en-US" sz="1600" smtClean="0">
                <a:latin typeface="Times New Roman" panose="02020603050405020304" pitchFamily="18" charset="0"/>
              </a:rPr>
              <a:pPr>
                <a:spcBef>
                  <a:spcPct val="0"/>
                </a:spcBef>
                <a:buClrTx/>
                <a:buFontTx/>
                <a:buNone/>
              </a:pPr>
              <a:t>57</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DA18B137-B822-4668-9339-CC6F167A7602}"/>
              </a:ext>
            </a:extLst>
          </p:cNvPr>
          <p:cNvSpPr>
            <a:spLocks noGrp="1" noChangeArrowheads="1"/>
          </p:cNvSpPr>
          <p:nvPr>
            <p:ph type="title"/>
          </p:nvPr>
        </p:nvSpPr>
        <p:spPr/>
        <p:txBody>
          <a:bodyPr/>
          <a:lstStyle/>
          <a:p>
            <a:pPr eaLnBrk="1" hangingPunct="1">
              <a:defRPr/>
            </a:pPr>
            <a:r>
              <a:rPr lang="en-US" altLang="en-US"/>
              <a:t>Displaying a String of Characters</a:t>
            </a:r>
          </a:p>
        </p:txBody>
      </p:sp>
      <p:sp>
        <p:nvSpPr>
          <p:cNvPr id="59397" name="Rectangle 3">
            <a:extLst>
              <a:ext uri="{FF2B5EF4-FFF2-40B4-BE49-F238E27FC236}">
                <a16:creationId xmlns:a16="http://schemas.microsoft.com/office/drawing/2014/main" id="{32AEAE54-EC2A-4B1C-9217-7D72277DB6B4}"/>
              </a:ext>
            </a:extLst>
          </p:cNvPr>
          <p:cNvSpPr>
            <a:spLocks noGrp="1" noChangeArrowheads="1"/>
          </p:cNvSpPr>
          <p:nvPr>
            <p:ph type="body" idx="1"/>
          </p:nvPr>
        </p:nvSpPr>
        <p:spPr>
          <a:xfrm>
            <a:off x="1066800" y="2133600"/>
            <a:ext cx="2895600" cy="2133600"/>
          </a:xfrm>
        </p:spPr>
        <p:txBody>
          <a:bodyPr/>
          <a:lstStyle/>
          <a:p>
            <a:pPr marL="0" indent="0" eaLnBrk="1" hangingPunct="1">
              <a:buFontTx/>
              <a:buNone/>
            </a:pPr>
            <a:r>
              <a:rPr lang="en-US" altLang="en-US" sz="2000"/>
              <a:t>When a HLL program displays a string of characters, the following steps take place:</a:t>
            </a:r>
          </a:p>
        </p:txBody>
      </p:sp>
      <p:graphicFrame>
        <p:nvGraphicFramePr>
          <p:cNvPr id="59398" name="Object 4">
            <a:extLst>
              <a:ext uri="{FF2B5EF4-FFF2-40B4-BE49-F238E27FC236}">
                <a16:creationId xmlns:a16="http://schemas.microsoft.com/office/drawing/2014/main" id="{F850FFEE-35DF-4C07-911A-07C81E166D88}"/>
              </a:ext>
            </a:extLst>
          </p:cNvPr>
          <p:cNvGraphicFramePr>
            <a:graphicFrameLocks noChangeAspect="1"/>
          </p:cNvGraphicFramePr>
          <p:nvPr/>
        </p:nvGraphicFramePr>
        <p:xfrm>
          <a:off x="4191000" y="1295400"/>
          <a:ext cx="2971800" cy="3810000"/>
        </p:xfrm>
        <a:graphic>
          <a:graphicData uri="http://schemas.openxmlformats.org/presentationml/2006/ole">
            <mc:AlternateContent xmlns:mc="http://schemas.openxmlformats.org/markup-compatibility/2006">
              <mc:Choice xmlns:v="urn:schemas-microsoft-com:vml" Requires="v">
                <p:oleObj spid="_x0000_s59400" name="VISIO" r:id="rId3" imgW="2042160" imgH="2374392" progId="Visio.Drawing.6">
                  <p:embed/>
                </p:oleObj>
              </mc:Choice>
              <mc:Fallback>
                <p:oleObj name="VISIO" r:id="rId3" imgW="2042160" imgH="23743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4191000" y="1295400"/>
                        <a:ext cx="2971800" cy="3810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EF1239CE-5076-4122-A9E0-E73CABE1D0F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0419" name="Slide Number Placeholder 4">
            <a:extLst>
              <a:ext uri="{FF2B5EF4-FFF2-40B4-BE49-F238E27FC236}">
                <a16:creationId xmlns:a16="http://schemas.microsoft.com/office/drawing/2014/main" id="{F4BDA0F1-1B85-4F00-926B-B0629DD5552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9131FA2-2055-477A-BA83-07FE9AF916E8}" type="slidenum">
              <a:rPr lang="en-US" altLang="en-US" sz="1600" smtClean="0">
                <a:latin typeface="Times New Roman" panose="02020603050405020304" pitchFamily="18" charset="0"/>
              </a:rPr>
              <a:pPr>
                <a:spcBef>
                  <a:spcPct val="0"/>
                </a:spcBef>
                <a:buClrTx/>
                <a:buFontTx/>
                <a:buNone/>
              </a:pPr>
              <a:t>58</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A8EA67D6-1A07-4517-A78F-B9EA4A1D5BCA}"/>
              </a:ext>
            </a:extLst>
          </p:cNvPr>
          <p:cNvSpPr>
            <a:spLocks noGrp="1" noChangeArrowheads="1"/>
          </p:cNvSpPr>
          <p:nvPr>
            <p:ph type="title"/>
          </p:nvPr>
        </p:nvSpPr>
        <p:spPr/>
        <p:txBody>
          <a:bodyPr/>
          <a:lstStyle/>
          <a:p>
            <a:pPr eaLnBrk="1" hangingPunct="1">
              <a:defRPr/>
            </a:pPr>
            <a:r>
              <a:rPr lang="en-US" altLang="en-US"/>
              <a:t>Programming levels</a:t>
            </a:r>
          </a:p>
        </p:txBody>
      </p:sp>
      <p:sp>
        <p:nvSpPr>
          <p:cNvPr id="60421" name="Text Box 5">
            <a:extLst>
              <a:ext uri="{FF2B5EF4-FFF2-40B4-BE49-F238E27FC236}">
                <a16:creationId xmlns:a16="http://schemas.microsoft.com/office/drawing/2014/main" id="{1B8AA3AC-08F8-4E5B-8807-EF29D54B0B7C}"/>
              </a:ext>
            </a:extLst>
          </p:cNvPr>
          <p:cNvSpPr txBox="1">
            <a:spLocks noChangeArrowheads="1"/>
          </p:cNvSpPr>
          <p:nvPr/>
        </p:nvSpPr>
        <p:spPr bwMode="auto">
          <a:xfrm>
            <a:off x="1524000" y="1295400"/>
            <a:ext cx="5486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Assembly language programs can perform input-output at each of the following levels:</a:t>
            </a:r>
          </a:p>
        </p:txBody>
      </p:sp>
      <p:pic>
        <p:nvPicPr>
          <p:cNvPr id="60422" name="Picture 7">
            <a:extLst>
              <a:ext uri="{FF2B5EF4-FFF2-40B4-BE49-F238E27FC236}">
                <a16:creationId xmlns:a16="http://schemas.microsoft.com/office/drawing/2014/main" id="{27AD76CB-9671-4514-84D0-A35E1C40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010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8A785911-E668-4E3C-B64F-949B902315B7}"/>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1443" name="Slide Number Placeholder 4">
            <a:extLst>
              <a:ext uri="{FF2B5EF4-FFF2-40B4-BE49-F238E27FC236}">
                <a16:creationId xmlns:a16="http://schemas.microsoft.com/office/drawing/2014/main" id="{900C2241-BC46-44AE-99B2-8C21198D37B9}"/>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EB13D89-2554-4397-9D31-4230B69D4CB0}" type="slidenum">
              <a:rPr lang="en-US" altLang="en-US" sz="1600" smtClean="0">
                <a:latin typeface="Times New Roman" panose="02020603050405020304" pitchFamily="18" charset="0"/>
              </a:rPr>
              <a:pPr>
                <a:spcBef>
                  <a:spcPct val="0"/>
                </a:spcBef>
                <a:buClrTx/>
                <a:buFontTx/>
                <a:buNone/>
              </a:pPr>
              <a:t>59</a:t>
            </a:fld>
            <a:endParaRPr lang="en-US" altLang="en-US" sz="1600">
              <a:latin typeface="Times New Roman" panose="02020603050405020304" pitchFamily="18" charset="0"/>
            </a:endParaRPr>
          </a:p>
        </p:txBody>
      </p:sp>
      <p:sp>
        <p:nvSpPr>
          <p:cNvPr id="144386" name="Rectangle 2">
            <a:extLst>
              <a:ext uri="{FF2B5EF4-FFF2-40B4-BE49-F238E27FC236}">
                <a16:creationId xmlns:a16="http://schemas.microsoft.com/office/drawing/2014/main" id="{2EBD71A0-457F-40DF-AD42-0FCE53994388}"/>
              </a:ext>
            </a:extLst>
          </p:cNvPr>
          <p:cNvSpPr>
            <a:spLocks noGrp="1" noChangeArrowheads="1"/>
          </p:cNvSpPr>
          <p:nvPr>
            <p:ph type="title"/>
          </p:nvPr>
        </p:nvSpPr>
        <p:spPr/>
        <p:txBody>
          <a:bodyPr/>
          <a:lstStyle/>
          <a:p>
            <a:pPr eaLnBrk="1" hangingPunct="1">
              <a:defRPr/>
            </a:pPr>
            <a:r>
              <a:rPr lang="en-US" altLang="en-US"/>
              <a:t>Summary</a:t>
            </a:r>
          </a:p>
        </p:txBody>
      </p:sp>
      <p:sp>
        <p:nvSpPr>
          <p:cNvPr id="61445" name="Rectangle 3">
            <a:extLst>
              <a:ext uri="{FF2B5EF4-FFF2-40B4-BE49-F238E27FC236}">
                <a16:creationId xmlns:a16="http://schemas.microsoft.com/office/drawing/2014/main" id="{39ECC339-98FC-4174-91D4-4BCF22C07396}"/>
              </a:ext>
            </a:extLst>
          </p:cNvPr>
          <p:cNvSpPr>
            <a:spLocks noGrp="1" noChangeArrowheads="1"/>
          </p:cNvSpPr>
          <p:nvPr>
            <p:ph type="body" idx="1"/>
          </p:nvPr>
        </p:nvSpPr>
        <p:spPr/>
        <p:txBody>
          <a:bodyPr/>
          <a:lstStyle/>
          <a:p>
            <a:pPr eaLnBrk="1" hangingPunct="1"/>
            <a:r>
              <a:rPr lang="en-US" altLang="en-US"/>
              <a:t>Central Processing Unit (CPU)</a:t>
            </a:r>
          </a:p>
          <a:p>
            <a:pPr eaLnBrk="1" hangingPunct="1"/>
            <a:r>
              <a:rPr lang="en-US" altLang="en-US"/>
              <a:t>Arithmetic Logic Unit (ALU)</a:t>
            </a:r>
          </a:p>
          <a:p>
            <a:pPr eaLnBrk="1" hangingPunct="1"/>
            <a:r>
              <a:rPr lang="en-US" altLang="en-US"/>
              <a:t>Instruction execution cycle</a:t>
            </a:r>
          </a:p>
          <a:p>
            <a:pPr eaLnBrk="1" hangingPunct="1"/>
            <a:r>
              <a:rPr lang="en-US" altLang="en-US"/>
              <a:t>Multitasking</a:t>
            </a:r>
          </a:p>
          <a:p>
            <a:pPr eaLnBrk="1" hangingPunct="1"/>
            <a:r>
              <a:rPr lang="en-US" altLang="en-US"/>
              <a:t>Floating Point Unit (FPU)</a:t>
            </a:r>
          </a:p>
          <a:p>
            <a:pPr eaLnBrk="1" hangingPunct="1"/>
            <a:r>
              <a:rPr lang="en-US" altLang="en-US"/>
              <a:t>Complex Instruction Set</a:t>
            </a:r>
          </a:p>
          <a:p>
            <a:pPr eaLnBrk="1" hangingPunct="1"/>
            <a:r>
              <a:rPr lang="en-US" altLang="en-US"/>
              <a:t>Real mode and Protected mode</a:t>
            </a:r>
          </a:p>
          <a:p>
            <a:pPr eaLnBrk="1" hangingPunct="1"/>
            <a:r>
              <a:rPr lang="en-US" altLang="en-US"/>
              <a:t>Motherboard components</a:t>
            </a:r>
          </a:p>
          <a:p>
            <a:pPr eaLnBrk="1" hangingPunct="1"/>
            <a:r>
              <a:rPr lang="en-US" altLang="en-US"/>
              <a:t>Memory types</a:t>
            </a:r>
          </a:p>
          <a:p>
            <a:pPr eaLnBrk="1" hangingPunct="1"/>
            <a:r>
              <a:rPr lang="en-US" altLang="en-US"/>
              <a:t>Input/Output and access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FF28C4AD-5A3B-4458-AF79-D4FDB3EC2EB8}"/>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1267" name="Slide Number Placeholder 4">
            <a:extLst>
              <a:ext uri="{FF2B5EF4-FFF2-40B4-BE49-F238E27FC236}">
                <a16:creationId xmlns:a16="http://schemas.microsoft.com/office/drawing/2014/main" id="{33E6BEC8-ADAC-430B-A2F3-7402D526D46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B037D61-F1A1-433B-8268-94524148744F}" type="slidenum">
              <a:rPr lang="en-US" altLang="en-US" sz="1600" smtClean="0">
                <a:latin typeface="Times New Roman" panose="02020603050405020304" pitchFamily="18" charset="0"/>
              </a:rPr>
              <a:pPr>
                <a:spcBef>
                  <a:spcPct val="0"/>
                </a:spcBef>
                <a:buClrTx/>
                <a:buFontTx/>
                <a:buNone/>
              </a:pPr>
              <a:t>6</a:t>
            </a:fld>
            <a:endParaRPr lang="en-US" altLang="en-US" sz="1600">
              <a:latin typeface="Times New Roman" panose="02020603050405020304" pitchFamily="18" charset="0"/>
            </a:endParaRPr>
          </a:p>
        </p:txBody>
      </p:sp>
      <p:sp>
        <p:nvSpPr>
          <p:cNvPr id="115714" name="Rectangle 2">
            <a:extLst>
              <a:ext uri="{FF2B5EF4-FFF2-40B4-BE49-F238E27FC236}">
                <a16:creationId xmlns:a16="http://schemas.microsoft.com/office/drawing/2014/main" id="{B9783B44-2A1C-423C-9F0F-F54B81EAA07C}"/>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IA-32 Family</a:t>
            </a:r>
            <a:endParaRPr lang="en-US" sz="2400">
              <a:effectLst>
                <a:outerShdw blurRad="38100" dist="38100" dir="2700000" algn="tl">
                  <a:srgbClr val="C0C0C0"/>
                </a:outerShdw>
              </a:effectLst>
            </a:endParaRPr>
          </a:p>
        </p:txBody>
      </p:sp>
      <p:sp>
        <p:nvSpPr>
          <p:cNvPr id="11269" name="Rectangle 3">
            <a:extLst>
              <a:ext uri="{FF2B5EF4-FFF2-40B4-BE49-F238E27FC236}">
                <a16:creationId xmlns:a16="http://schemas.microsoft.com/office/drawing/2014/main" id="{5E76F2B4-8A89-4F27-A0F1-D224FC7B91E7}"/>
              </a:ext>
            </a:extLst>
          </p:cNvPr>
          <p:cNvSpPr>
            <a:spLocks noGrp="1" noChangeArrowheads="1"/>
          </p:cNvSpPr>
          <p:nvPr>
            <p:ph type="body" idx="1"/>
          </p:nvPr>
        </p:nvSpPr>
        <p:spPr>
          <a:xfrm>
            <a:off x="1066800" y="1371600"/>
            <a:ext cx="6781800" cy="3886200"/>
          </a:xfrm>
        </p:spPr>
        <p:txBody>
          <a:bodyPr/>
          <a:lstStyle/>
          <a:p>
            <a:pPr eaLnBrk="1" hangingPunct="1"/>
            <a:r>
              <a:rPr lang="en-US" altLang="en-US" sz="2800"/>
              <a:t>Intel386</a:t>
            </a:r>
          </a:p>
          <a:p>
            <a:pPr lvl="1" eaLnBrk="1" hangingPunct="1"/>
            <a:r>
              <a:rPr lang="en-US" altLang="en-US" sz="2600"/>
              <a:t>4 GB addressable RAM, 32-bit registers, paging (virtual memory)</a:t>
            </a:r>
          </a:p>
          <a:p>
            <a:pPr eaLnBrk="1" hangingPunct="1"/>
            <a:r>
              <a:rPr lang="en-US" altLang="en-US" sz="2800"/>
              <a:t>Intel486</a:t>
            </a:r>
          </a:p>
          <a:p>
            <a:pPr lvl="1" eaLnBrk="1" hangingPunct="1"/>
            <a:r>
              <a:rPr lang="en-US" altLang="en-US" sz="2600"/>
              <a:t>instruction pipelining</a:t>
            </a:r>
          </a:p>
          <a:p>
            <a:pPr eaLnBrk="1" hangingPunct="1"/>
            <a:r>
              <a:rPr lang="en-US" altLang="en-US" sz="2800"/>
              <a:t>Pentium</a:t>
            </a:r>
          </a:p>
          <a:p>
            <a:pPr lvl="1" eaLnBrk="1" hangingPunct="1"/>
            <a:r>
              <a:rPr lang="en-US" altLang="en-US" sz="2600"/>
              <a:t>superscalar, 32-bit address bus, 64-bit internal data path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a:extLst>
              <a:ext uri="{FF2B5EF4-FFF2-40B4-BE49-F238E27FC236}">
                <a16:creationId xmlns:a16="http://schemas.microsoft.com/office/drawing/2014/main" id="{726BBEEC-EADB-4004-A148-6C2F4AE6270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2467" name="Slide Number Placeholder 3">
            <a:extLst>
              <a:ext uri="{FF2B5EF4-FFF2-40B4-BE49-F238E27FC236}">
                <a16:creationId xmlns:a16="http://schemas.microsoft.com/office/drawing/2014/main" id="{1B4A565C-DAD5-4B6C-8610-C2A8CE16594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5594F05-9280-4BDF-92FA-BCACA5550918}" type="slidenum">
              <a:rPr lang="en-US" altLang="en-US" sz="1600" smtClean="0">
                <a:latin typeface="Times New Roman" panose="02020603050405020304" pitchFamily="18" charset="0"/>
              </a:rPr>
              <a:pPr>
                <a:spcBef>
                  <a:spcPct val="0"/>
                </a:spcBef>
                <a:buClrTx/>
                <a:buFontTx/>
                <a:buNone/>
              </a:pPr>
              <a:t>60</a:t>
            </a:fld>
            <a:endParaRPr lang="en-US" altLang="en-US" sz="1600">
              <a:latin typeface="Times New Roman" panose="02020603050405020304" pitchFamily="18" charset="0"/>
            </a:endParaRPr>
          </a:p>
        </p:txBody>
      </p:sp>
      <p:sp>
        <p:nvSpPr>
          <p:cNvPr id="34818" name="Rectangle 2">
            <a:extLst>
              <a:ext uri="{FF2B5EF4-FFF2-40B4-BE49-F238E27FC236}">
                <a16:creationId xmlns:a16="http://schemas.microsoft.com/office/drawing/2014/main" id="{91AE4EC9-E65E-410D-8423-032C3073C47B}"/>
              </a:ext>
            </a:extLst>
          </p:cNvPr>
          <p:cNvSpPr>
            <a:spLocks noGrp="1" noChangeArrowheads="1"/>
          </p:cNvSpPr>
          <p:nvPr>
            <p:ph type="title"/>
          </p:nvPr>
        </p:nvSpPr>
        <p:spPr>
          <a:xfrm>
            <a:off x="2667000" y="3200400"/>
            <a:ext cx="3886200" cy="609600"/>
          </a:xfrm>
        </p:spPr>
        <p:txBody>
          <a:bodyPr tIns="137160"/>
          <a:lstStyle/>
          <a:p>
            <a:pPr eaLnBrk="1" hangingPunct="1">
              <a:defRPr/>
            </a:pPr>
            <a:r>
              <a:rPr lang="en-US" altLang="en-US" sz="2800" dirty="0">
                <a:latin typeface="Viner Hand ITC" pitchFamily="66" charset="0"/>
              </a:rPr>
              <a:t>The End</a:t>
            </a:r>
          </a:p>
        </p:txBody>
      </p:sp>
      <p:graphicFrame>
        <p:nvGraphicFramePr>
          <p:cNvPr id="62469" name="Object 5">
            <a:extLst>
              <a:ext uri="{FF2B5EF4-FFF2-40B4-BE49-F238E27FC236}">
                <a16:creationId xmlns:a16="http://schemas.microsoft.com/office/drawing/2014/main" id="{AB67E67B-FBFF-49CA-A51A-4A280C63AF6E}"/>
              </a:ext>
            </a:extLst>
          </p:cNvPr>
          <p:cNvGraphicFramePr>
            <a:graphicFrameLocks noChangeAspect="1"/>
          </p:cNvGraphicFramePr>
          <p:nvPr/>
        </p:nvGraphicFramePr>
        <p:xfrm>
          <a:off x="3962400" y="2286000"/>
          <a:ext cx="1295400" cy="688975"/>
        </p:xfrm>
        <a:graphic>
          <a:graphicData uri="http://schemas.openxmlformats.org/presentationml/2006/ole">
            <mc:AlternateContent xmlns:mc="http://schemas.openxmlformats.org/markup-compatibility/2006">
              <mc:Choice xmlns:v="urn:schemas-microsoft-com:vml" Requires="v">
                <p:oleObj spid="_x0000_s62471"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81525D56-D2A9-4879-BC57-555A1CF48FBC}"/>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2291" name="Slide Number Placeholder 4">
            <a:extLst>
              <a:ext uri="{FF2B5EF4-FFF2-40B4-BE49-F238E27FC236}">
                <a16:creationId xmlns:a16="http://schemas.microsoft.com/office/drawing/2014/main" id="{232CA223-0516-4186-824A-985A66C4776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5AF25BE-6755-4D6F-8CD6-8630AAB552DF}" type="slidenum">
              <a:rPr lang="en-US" altLang="en-US" sz="1600" smtClean="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
        <p:nvSpPr>
          <p:cNvPr id="116738" name="Rectangle 1026">
            <a:extLst>
              <a:ext uri="{FF2B5EF4-FFF2-40B4-BE49-F238E27FC236}">
                <a16:creationId xmlns:a16="http://schemas.microsoft.com/office/drawing/2014/main" id="{D1A074D3-7EAF-449C-ABAB-3F041805BBDB}"/>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P6 Family</a:t>
            </a:r>
            <a:endParaRPr lang="en-US" sz="2400">
              <a:effectLst>
                <a:outerShdw blurRad="38100" dist="38100" dir="2700000" algn="tl">
                  <a:srgbClr val="C0C0C0"/>
                </a:outerShdw>
              </a:effectLst>
            </a:endParaRPr>
          </a:p>
        </p:txBody>
      </p:sp>
      <p:sp>
        <p:nvSpPr>
          <p:cNvPr id="12293" name="Rectangle 1027">
            <a:extLst>
              <a:ext uri="{FF2B5EF4-FFF2-40B4-BE49-F238E27FC236}">
                <a16:creationId xmlns:a16="http://schemas.microsoft.com/office/drawing/2014/main" id="{6C22BE2D-754A-4883-B56E-DCFE8C26C09F}"/>
              </a:ext>
            </a:extLst>
          </p:cNvPr>
          <p:cNvSpPr>
            <a:spLocks noGrp="1" noChangeArrowheads="1"/>
          </p:cNvSpPr>
          <p:nvPr>
            <p:ph type="body" idx="1"/>
          </p:nvPr>
        </p:nvSpPr>
        <p:spPr>
          <a:xfrm>
            <a:off x="914400" y="1295400"/>
            <a:ext cx="7391400" cy="3962400"/>
          </a:xfrm>
        </p:spPr>
        <p:txBody>
          <a:bodyPr/>
          <a:lstStyle/>
          <a:p>
            <a:pPr eaLnBrk="1" hangingPunct="1">
              <a:defRPr/>
            </a:pPr>
            <a:r>
              <a:rPr lang="en-US" altLang="en-US" dirty="0"/>
              <a:t>Pentium Pro</a:t>
            </a:r>
          </a:p>
          <a:p>
            <a:pPr lvl="1" eaLnBrk="1" hangingPunct="1">
              <a:defRPr/>
            </a:pPr>
            <a:r>
              <a:rPr lang="en-US" altLang="en-US" dirty="0"/>
              <a:t>advanced optimization techniques in microcode</a:t>
            </a:r>
          </a:p>
          <a:p>
            <a:pPr eaLnBrk="1" hangingPunct="1">
              <a:defRPr/>
            </a:pPr>
            <a:r>
              <a:rPr lang="en-US" altLang="en-US" dirty="0"/>
              <a:t>Pentium II</a:t>
            </a:r>
          </a:p>
          <a:p>
            <a:pPr lvl="1" eaLnBrk="1" hangingPunct="1">
              <a:defRPr/>
            </a:pPr>
            <a:r>
              <a:rPr lang="en-US" altLang="en-US" dirty="0"/>
              <a:t>MMX (multimedia) instruction set</a:t>
            </a:r>
          </a:p>
          <a:p>
            <a:pPr eaLnBrk="1" hangingPunct="1">
              <a:defRPr/>
            </a:pPr>
            <a:r>
              <a:rPr lang="en-US" altLang="en-US" dirty="0"/>
              <a:t>Pentium III</a:t>
            </a:r>
          </a:p>
          <a:p>
            <a:pPr lvl="1" eaLnBrk="1" hangingPunct="1">
              <a:defRPr/>
            </a:pPr>
            <a:r>
              <a:rPr lang="en-US" altLang="en-US" dirty="0"/>
              <a:t>SIMD (streaming extensions) instructions</a:t>
            </a:r>
          </a:p>
          <a:p>
            <a:pPr eaLnBrk="1" hangingPunct="1">
              <a:defRPr/>
            </a:pPr>
            <a:r>
              <a:rPr lang="en-US" altLang="en-US" dirty="0"/>
              <a:t>Pentium 4 and Xeon</a:t>
            </a:r>
          </a:p>
          <a:p>
            <a:pPr lvl="1" eaLnBrk="1" hangingPunct="1">
              <a:defRPr/>
            </a:pPr>
            <a:r>
              <a:rPr lang="en-US" altLang="en-US" dirty="0"/>
              <a:t>Intel </a:t>
            </a:r>
            <a:r>
              <a:rPr lang="en-US" altLang="en-US" dirty="0" err="1"/>
              <a:t>NetBurst</a:t>
            </a:r>
            <a:r>
              <a:rPr lang="en-US" altLang="en-US" dirty="0"/>
              <a:t> micro-architecture, tuned for multimedia</a:t>
            </a:r>
          </a:p>
          <a:p>
            <a:pPr marL="0" indent="0" eaLnBrk="1" hangingPunct="1">
              <a:buFontTx/>
              <a:buNone/>
              <a:defRPr/>
            </a:pPr>
            <a:endParaRPr lang="en-US" altLang="en-US" dirty="0"/>
          </a:p>
          <a:p>
            <a:pPr lvl="1"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034-2797-46B1-9BC1-035990862B35}"/>
              </a:ext>
            </a:extLst>
          </p:cNvPr>
          <p:cNvSpPr>
            <a:spLocks noGrp="1"/>
          </p:cNvSpPr>
          <p:nvPr>
            <p:ph type="title"/>
          </p:nvPr>
        </p:nvSpPr>
        <p:spPr/>
        <p:txBody>
          <a:bodyPr/>
          <a:lstStyle/>
          <a:p>
            <a:pPr>
              <a:defRPr/>
            </a:pPr>
            <a:r>
              <a:rPr lang="en-US" dirty="0"/>
              <a:t>Detailed History of Intel Microprocessors</a:t>
            </a:r>
          </a:p>
        </p:txBody>
      </p:sp>
      <p:sp>
        <p:nvSpPr>
          <p:cNvPr id="13315" name="Content Placeholder 2">
            <a:extLst>
              <a:ext uri="{FF2B5EF4-FFF2-40B4-BE49-F238E27FC236}">
                <a16:creationId xmlns:a16="http://schemas.microsoft.com/office/drawing/2014/main" id="{F2C909BB-4347-449E-B5D4-1FEE397CE445}"/>
              </a:ext>
            </a:extLst>
          </p:cNvPr>
          <p:cNvSpPr>
            <a:spLocks noGrp="1" noChangeArrowheads="1"/>
          </p:cNvSpPr>
          <p:nvPr>
            <p:ph idx="1"/>
          </p:nvPr>
        </p:nvSpPr>
        <p:spPr/>
        <p:txBody>
          <a:bodyPr/>
          <a:lstStyle/>
          <a:p>
            <a:r>
              <a:rPr lang="en-US" altLang="en-US">
                <a:hlinkClick r:id="rId2"/>
              </a:rPr>
              <a:t>https://en.wikipedia.org/wiki/List_of_Intel_microprocessors</a:t>
            </a:r>
            <a:endParaRPr lang="en-US" altLang="en-US"/>
          </a:p>
        </p:txBody>
      </p:sp>
      <p:sp>
        <p:nvSpPr>
          <p:cNvPr id="13316" name="Footer Placeholder 3">
            <a:extLst>
              <a:ext uri="{FF2B5EF4-FFF2-40B4-BE49-F238E27FC236}">
                <a16:creationId xmlns:a16="http://schemas.microsoft.com/office/drawing/2014/main" id="{004A1C31-2E31-4A12-B22E-C4EDCEB647E3}"/>
              </a:ext>
            </a:extLst>
          </p:cNvPr>
          <p:cNvSpPr>
            <a:spLocks noGrp="1"/>
          </p:cNvSpPr>
          <p:nvPr>
            <p:ph type="ftr" sz="quarter" idx="10"/>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r>
              <a:rPr lang="en-US" altLang="en-US" sz="1000"/>
              <a:t>CSUS CSC35 Intro to Architecture: Dr. Ghansah</a:t>
            </a:r>
          </a:p>
        </p:txBody>
      </p:sp>
      <p:sp>
        <p:nvSpPr>
          <p:cNvPr id="13317" name="Slide Number Placeholder 4">
            <a:extLst>
              <a:ext uri="{FF2B5EF4-FFF2-40B4-BE49-F238E27FC236}">
                <a16:creationId xmlns:a16="http://schemas.microsoft.com/office/drawing/2014/main" id="{1FBFEED4-1D2D-4EE1-B02A-F7A6E55A4DB6}"/>
              </a:ext>
            </a:extLst>
          </p:cNvPr>
          <p:cNvSpPr>
            <a:spLocks noGrp="1"/>
          </p:cNvSpPr>
          <p:nvPr>
            <p:ph type="sldNum" sz="quarter" idx="11"/>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fld id="{1066AB50-DF9E-4E31-A757-67E68061A02F}" type="slidenum">
              <a:rPr lang="en-US" altLang="en-US" sz="1600" smtClean="0">
                <a:latin typeface="Times New Roman" panose="02020603050405020304" pitchFamily="18" charset="0"/>
              </a:rPr>
              <a:pPr/>
              <a:t>8</a:t>
            </a:fld>
            <a:endParaRPr lang="en-US" altLang="en-US" sz="16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10145860-1E22-496C-B93A-37985FA5E31A}"/>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4339" name="Slide Number Placeholder 4">
            <a:extLst>
              <a:ext uri="{FF2B5EF4-FFF2-40B4-BE49-F238E27FC236}">
                <a16:creationId xmlns:a16="http://schemas.microsoft.com/office/drawing/2014/main" id="{DFE5A906-3E8B-4915-A17B-EF89A755166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F1E3E32-3B58-4420-B3A4-F3413D6C95D0}" type="slidenum">
              <a:rPr lang="en-US" altLang="en-US" sz="1600" smtClean="0">
                <a:latin typeface="Times New Roman" panose="02020603050405020304" pitchFamily="18" charset="0"/>
              </a:rPr>
              <a:pPr>
                <a:spcBef>
                  <a:spcPct val="0"/>
                </a:spcBef>
                <a:buClrTx/>
                <a:buFontTx/>
                <a:buNone/>
              </a:pPr>
              <a:t>9</a:t>
            </a:fld>
            <a:endParaRPr lang="en-US" altLang="en-US" sz="1600">
              <a:latin typeface="Times New Roman" panose="02020603050405020304" pitchFamily="18" charset="0"/>
            </a:endParaRPr>
          </a:p>
        </p:txBody>
      </p:sp>
      <p:sp>
        <p:nvSpPr>
          <p:cNvPr id="117762" name="Rectangle 2">
            <a:extLst>
              <a:ext uri="{FF2B5EF4-FFF2-40B4-BE49-F238E27FC236}">
                <a16:creationId xmlns:a16="http://schemas.microsoft.com/office/drawing/2014/main" id="{694F3A8D-80E9-44C6-BBD9-F82099374FD5}"/>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CISC and RISC</a:t>
            </a:r>
          </a:p>
        </p:txBody>
      </p:sp>
      <p:sp>
        <p:nvSpPr>
          <p:cNvPr id="14341" name="Rectangle 3">
            <a:extLst>
              <a:ext uri="{FF2B5EF4-FFF2-40B4-BE49-F238E27FC236}">
                <a16:creationId xmlns:a16="http://schemas.microsoft.com/office/drawing/2014/main" id="{FBFA317E-13B6-487B-BB35-A10EB1A2BA24}"/>
              </a:ext>
            </a:extLst>
          </p:cNvPr>
          <p:cNvSpPr>
            <a:spLocks noGrp="1" noChangeArrowheads="1"/>
          </p:cNvSpPr>
          <p:nvPr>
            <p:ph type="body" idx="1"/>
          </p:nvPr>
        </p:nvSpPr>
        <p:spPr>
          <a:xfrm>
            <a:off x="1752600" y="1066800"/>
            <a:ext cx="5791200" cy="4724400"/>
          </a:xfrm>
        </p:spPr>
        <p:txBody>
          <a:bodyPr/>
          <a:lstStyle/>
          <a:p>
            <a:pPr eaLnBrk="1" hangingPunct="1"/>
            <a:r>
              <a:rPr lang="en-US" altLang="en-US" sz="2000"/>
              <a:t>CISC – complex instruction set computer</a:t>
            </a:r>
          </a:p>
          <a:p>
            <a:pPr lvl="1" eaLnBrk="1" hangingPunct="1"/>
            <a:r>
              <a:rPr lang="en-US" altLang="en-US" sz="2000"/>
              <a:t>large instruction set</a:t>
            </a:r>
          </a:p>
          <a:p>
            <a:pPr lvl="1" eaLnBrk="1" hangingPunct="1"/>
            <a:r>
              <a:rPr lang="en-US" altLang="en-US" sz="2000"/>
              <a:t>high-level operations</a:t>
            </a:r>
          </a:p>
          <a:p>
            <a:pPr lvl="1" eaLnBrk="1" hangingPunct="1"/>
            <a:r>
              <a:rPr lang="en-US" altLang="en-US" sz="2000"/>
              <a:t>requires microcode interpreter</a:t>
            </a:r>
          </a:p>
          <a:p>
            <a:pPr lvl="1" eaLnBrk="1" hangingPunct="1"/>
            <a:r>
              <a:rPr lang="en-US" altLang="en-US" sz="2000"/>
              <a:t>examples: Intel 80x86 family</a:t>
            </a:r>
          </a:p>
          <a:p>
            <a:pPr eaLnBrk="1" hangingPunct="1"/>
            <a:r>
              <a:rPr lang="en-US" altLang="en-US" sz="2000"/>
              <a:t>RISC – reduced instruction set computer</a:t>
            </a:r>
          </a:p>
          <a:p>
            <a:pPr lvl="1" eaLnBrk="1" hangingPunct="1"/>
            <a:r>
              <a:rPr lang="en-US" altLang="en-US" sz="2000"/>
              <a:t>simple, atomic instructions</a:t>
            </a:r>
          </a:p>
          <a:p>
            <a:pPr lvl="1" eaLnBrk="1" hangingPunct="1"/>
            <a:r>
              <a:rPr lang="en-US" altLang="en-US" sz="2000"/>
              <a:t>small instruction set</a:t>
            </a:r>
          </a:p>
          <a:p>
            <a:pPr lvl="1" eaLnBrk="1" hangingPunct="1"/>
            <a:r>
              <a:rPr lang="en-US" altLang="en-US" sz="2000"/>
              <a:t>directly executed by hardware</a:t>
            </a:r>
          </a:p>
          <a:p>
            <a:pPr lvl="1" eaLnBrk="1" hangingPunct="1"/>
            <a:r>
              <a:rPr lang="en-US" altLang="en-US" sz="2000"/>
              <a:t>examples: </a:t>
            </a:r>
          </a:p>
          <a:p>
            <a:pPr lvl="2" eaLnBrk="1" hangingPunct="1"/>
            <a:r>
              <a:rPr lang="en-US" altLang="en-US" sz="1800"/>
              <a:t>ARM (Advanced RISC Machines)</a:t>
            </a:r>
          </a:p>
          <a:p>
            <a:pPr lvl="2" eaLnBrk="1" hangingPunct="1"/>
            <a:r>
              <a:rPr lang="en-US" altLang="en-US" sz="1800"/>
              <a:t>DEC Alpha (now Compaq)</a:t>
            </a: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5284</TotalTime>
  <Words>2795</Words>
  <Application>Microsoft Office PowerPoint</Application>
  <PresentationFormat>On-screen Show (4:3)</PresentationFormat>
  <Paragraphs>526</Paragraphs>
  <Slides>60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7" baseType="lpstr">
      <vt:lpstr>Arial</vt:lpstr>
      <vt:lpstr>Times New Roman</vt:lpstr>
      <vt:lpstr>Verdana</vt:lpstr>
      <vt:lpstr>Viner Hand ITC</vt:lpstr>
      <vt:lpstr>Soaring</vt:lpstr>
      <vt:lpstr>Microsoft Visio Drawing</vt:lpstr>
      <vt:lpstr>Microsoft Clip Gallery</vt:lpstr>
      <vt:lpstr>Assembly Language for x86 Processors 7th Edition </vt:lpstr>
      <vt:lpstr>Chapter Overview</vt:lpstr>
      <vt:lpstr>Intel Microprocessor History</vt:lpstr>
      <vt:lpstr>Early Intel Microprocessors</vt:lpstr>
      <vt:lpstr>The IBM-AT</vt:lpstr>
      <vt:lpstr>Intel IA-32 Family</vt:lpstr>
      <vt:lpstr>Intel P6 Family</vt:lpstr>
      <vt:lpstr>Detailed History of Intel Microprocessors</vt:lpstr>
      <vt:lpstr>CISC and RISC</vt:lpstr>
      <vt:lpstr>General Concepts</vt:lpstr>
      <vt:lpstr>Basic Microcomputer Design</vt:lpstr>
      <vt:lpstr>Clock</vt:lpstr>
      <vt:lpstr>Memory and Access (Read/Write</vt:lpstr>
      <vt:lpstr>What's Next</vt:lpstr>
      <vt:lpstr>Instruction Execution Cycle</vt:lpstr>
      <vt:lpstr>Reading from Memory</vt:lpstr>
      <vt:lpstr>Components of an IA-32 Microcomputer</vt:lpstr>
      <vt:lpstr>Motherboard</vt:lpstr>
      <vt:lpstr>Intel D850MD Motherboard</vt:lpstr>
      <vt:lpstr>Intel 965 Express Chipset</vt:lpstr>
      <vt:lpstr>Video Output</vt:lpstr>
      <vt:lpstr>Sample Video Controller (ATI Corp.)</vt:lpstr>
      <vt:lpstr>Memory Hierarchy</vt:lpstr>
      <vt:lpstr>Cache Memory</vt:lpstr>
      <vt:lpstr>Memory</vt:lpstr>
      <vt:lpstr>Memory Devices</vt:lpstr>
      <vt:lpstr>I/O Devices</vt:lpstr>
      <vt:lpstr>Factors Affecting Input-Output (I/O) Devices</vt:lpstr>
      <vt:lpstr>I/O Trends</vt:lpstr>
      <vt:lpstr>I/O Trends 2</vt:lpstr>
      <vt:lpstr>Input-Output Ports</vt:lpstr>
      <vt:lpstr>Input-Output Ports (cont)</vt:lpstr>
      <vt:lpstr>Device Interfaces</vt:lpstr>
      <vt:lpstr>Generic IO System Interface</vt:lpstr>
      <vt:lpstr>How a Program Runs</vt:lpstr>
      <vt:lpstr>IA-32 Processor Architecture</vt:lpstr>
      <vt:lpstr>Modes of Operation</vt:lpstr>
      <vt:lpstr>Basic Execution Environment</vt:lpstr>
      <vt:lpstr>Addressable Memory</vt:lpstr>
      <vt:lpstr>Floating-Point, MMX, XMM Registers</vt:lpstr>
      <vt:lpstr>What's Next</vt:lpstr>
      <vt:lpstr>IA-32 Memory Management</vt:lpstr>
      <vt:lpstr>Protected Mode (1 of 2)</vt:lpstr>
      <vt:lpstr>What's Next</vt:lpstr>
      <vt:lpstr>64-Bit Processors</vt:lpstr>
      <vt:lpstr>64-Bit General Purpose Registers</vt:lpstr>
      <vt:lpstr>What's Next</vt:lpstr>
      <vt:lpstr>Computer Systems</vt:lpstr>
      <vt:lpstr>Single CPU on-chip performance</vt:lpstr>
      <vt:lpstr>Points to note</vt:lpstr>
      <vt:lpstr>Clock speed growth</vt:lpstr>
      <vt:lpstr>Current trends in architecture</vt:lpstr>
      <vt:lpstr>n CPUs in 1 Socket</vt:lpstr>
      <vt:lpstr>A simple 5-stage pipeline</vt:lpstr>
      <vt:lpstr>What's Next</vt:lpstr>
      <vt:lpstr>Levels of Input-Output</vt:lpstr>
      <vt:lpstr>Displaying a String of Characters</vt:lpstr>
      <vt:lpstr>Programming levels</vt:lpstr>
      <vt:lpstr>Summary</vt:lpstr>
      <vt:lpstr>The End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Ghansah, Isaac</cp:lastModifiedBy>
  <cp:revision>509</cp:revision>
  <cp:lastPrinted>1601-01-01T00:00:00Z</cp:lastPrinted>
  <dcterms:created xsi:type="dcterms:W3CDTF">2002-05-30T02:31:33Z</dcterms:created>
  <dcterms:modified xsi:type="dcterms:W3CDTF">2020-04-26T00:07:39Z</dcterms:modified>
</cp:coreProperties>
</file>