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313" r:id="rId5"/>
    <p:sldId id="322" r:id="rId6"/>
    <p:sldId id="331" r:id="rId7"/>
    <p:sldId id="333" r:id="rId8"/>
    <p:sldId id="334" r:id="rId9"/>
    <p:sldId id="329" r:id="rId10"/>
    <p:sldId id="316" r:id="rId11"/>
    <p:sldId id="288" r:id="rId12"/>
    <p:sldId id="290" r:id="rId13"/>
    <p:sldId id="268" r:id="rId14"/>
    <p:sldId id="345" r:id="rId15"/>
    <p:sldId id="342" r:id="rId16"/>
    <p:sldId id="295" r:id="rId17"/>
    <p:sldId id="328" r:id="rId18"/>
    <p:sldId id="332" r:id="rId19"/>
    <p:sldId id="343" r:id="rId20"/>
    <p:sldId id="346" r:id="rId21"/>
    <p:sldId id="292" r:id="rId22"/>
    <p:sldId id="293" r:id="rId23"/>
    <p:sldId id="336" r:id="rId24"/>
    <p:sldId id="337" r:id="rId25"/>
    <p:sldId id="325" r:id="rId26"/>
    <p:sldId id="341" r:id="rId27"/>
    <p:sldId id="263" r:id="rId28"/>
    <p:sldId id="289" r:id="rId29"/>
    <p:sldId id="300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3EC3CE2-3A02-4FB1-867A-734C71D88F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B49FE0-CCCA-45CE-842C-AAA9E3D1F9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AF8EA28-46A7-4FAF-880F-0A5362CFE84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642E91B1-AB00-453F-B444-620BC33380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8021BC-765F-458A-A5C4-EE659228B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0F92E73-CAE5-4F1F-826F-9226C5D3E5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7FD7004-0824-43AC-9F0A-AB844FA28F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3B5B873-0E44-4FA4-A708-694269356B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10884937-60A1-481F-9B70-8C58172DD5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C6F7F04-A1AA-4CF6-BA03-C2F8B2691B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43070CF3-8A76-418B-9B3A-4AF42FA2EA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0BE89A73-1350-45A2-BCCD-556A47D2CB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ED95FBED-390A-4714-872B-D47C2C841E30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4D70B33-C6D8-455F-85FE-22D8A22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80A834B5-8A22-4297-80B4-1051D12D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153 w 21600"/>
                <a:gd name="T1" fmla="*/ 0 h 21231"/>
                <a:gd name="T2" fmla="*/ 831 w 21600"/>
                <a:gd name="T3" fmla="*/ 526 h 21231"/>
                <a:gd name="T4" fmla="*/ 0 w 21600"/>
                <a:gd name="T5" fmla="*/ 526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altLang="en-US" noProof="0"/>
          </a:p>
        </p:txBody>
      </p:sp>
    </p:spTree>
    <p:extLst>
      <p:ext uri="{BB962C8B-B14F-4D97-AF65-F5344CB8AC3E}">
        <p14:creationId xmlns:p14="http://schemas.microsoft.com/office/powerpoint/2010/main" val="5875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F5CC69-4211-4A76-9CBD-64F5B31161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ECCADF-32A1-4F25-B485-33028B2F9A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183A2-78D5-429B-AF41-C591525820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5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F6A0531-7918-4F32-A243-4E47DA0E25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7DA6ECB-6878-499A-874F-13456A0498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6337-A4C0-4DDF-84E9-7B20799FD1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02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9044A984-B035-4526-9E30-AE20C16888EF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15120938 h 1912"/>
              <a:gd name="T4" fmla="*/ 0 w 1588"/>
              <a:gd name="T5" fmla="*/ 15120938 h 1912"/>
              <a:gd name="T6" fmla="*/ 0 w 1588"/>
              <a:gd name="T7" fmla="*/ 151209375 h 1912"/>
              <a:gd name="T8" fmla="*/ 0 w 1588"/>
              <a:gd name="T9" fmla="*/ 2147483646 h 1912"/>
              <a:gd name="T10" fmla="*/ 0 w 1588"/>
              <a:gd name="T11" fmla="*/ 2147483646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585597-0850-4ABF-9A24-E822120D35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4BA9C5-E813-47ED-95C7-6F09AA7636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BB8F0E-67B1-4B9F-927F-4EEFBD9C9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A6DB082-A303-402A-8C81-B527BD0D9B97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85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5A4C16-F798-4686-9BE0-61C26C169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73766A-BB8A-4CB3-AD1D-0EEEA0EF8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6FE34-5253-41AF-934B-B0B51AE5F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BC434-BD35-4F7F-AC69-3B6CC6A814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80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D8BAE-D5BA-4BF0-8B9A-BB11635684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A9D2A1-F367-43D5-A172-CDFE62718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B494D-5BBB-4A0D-B878-A94B977AC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CEF79-3216-4B3F-A7D9-25554EFD00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8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96477-41B9-456F-BCE2-27D88537F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CFBE8-EABF-4627-8C7D-BABD19DC4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740AD3-6442-4CFB-8DF8-AB7B536A7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B2FA-679D-49F4-A830-7AF0F41F3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26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F248C9-6900-447E-807A-F227252D7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04D53E-3184-4256-8A2A-4734DBD85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1C686B-43E1-49E6-9877-A2ECDDE73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8419-F16E-4D21-9918-5DDCAEECC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6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02340-E540-44C3-B028-0B723C14F4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97E195-5361-49CF-934D-291FCE933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B4FECB-9737-4490-99A5-C42DBC20A8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F772A-2D4D-46D7-9322-DAB7F7191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52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7E1863-8906-487D-B2F4-2EB0C232E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60B746-6717-464F-B038-7EFEF7572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E62265-6339-44F4-8E31-CBA0A329C9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EFAC-944E-4710-83CF-F8DC379C3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9776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19364-9333-4A02-ABFE-EB3558667F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3CD01-7CD3-425C-8925-787FFE9488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7F1E0-9DB8-4B7E-8794-20A00E275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F805-B61E-4A5E-A6E5-923A95B2B1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4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9F90E48-7050-43E6-AD84-D6DC4A1617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12DD5C-07E7-4841-B2A4-5034D8DE3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F4F6-0671-4908-AE34-8C9847830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9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16633-FC8B-46C0-BAE5-6257732AA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94B94-983B-4E79-9553-16D0E86C8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70338-6D87-4C1F-BAB3-D4D117477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211B-F158-4D38-82AA-FE7CA059F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658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C09735-1D41-4594-BD66-D564AFEB5B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F79FE1-796B-492F-A656-021DE4706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BCA6CE-47DF-41F9-80ED-70EEF4CE8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EC45B-29CD-4DD0-A570-ACBF71791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011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D00B5D-DC44-4EA0-A021-833E2E64A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17183D-71DD-4800-A6A5-2912B2F41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41087A-936C-4606-9C97-1F72E9C14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58BE2-5B17-490C-9196-B2205C9F5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93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AF5BEC8-BF71-4185-B08F-0967B66FB46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C78B091-9BDC-49C8-AAD9-5A46BB84C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8B9EF8B-CA31-4F8A-8AB0-FED697514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1E9DA49-5DE6-41C8-8EC7-279D08D6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C56699D-B5F7-461D-9C7F-0B3AF6615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DA9648A-C85F-4085-8127-4E054A9A9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AFECD43-97D3-4DA5-A41A-6473EC0AE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D9E6072-3721-41A5-973D-80F5C0A8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368DAA1-62F3-41E5-8C63-A493C933B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D1D800A-AB75-4B3F-A737-20C4B9D24E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81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1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E065B94-C43E-4172-90E9-8AB48548F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0E7524-44E9-4553-BBC7-2E0B431BD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271C6A4-4FDE-404F-92A1-38F5BF00D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CC065ED-E0F1-4E60-A41A-AEF11D00F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5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67BB694-4DAD-4CB6-8EE2-7694D37F4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06D20EE-C2DC-42C0-A473-8E68C710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48E45A6-6B9F-4E1E-9A10-E57C7CCF5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D8C1-B703-4DD4-88FA-2D4FF2BEC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894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9D99890-33E0-4154-8B97-A99146427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D3183AB-E3AD-440E-B498-0DABFD128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4492BD2-CAE1-47E9-9319-B27AD07E0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CA776-32FD-4BB1-9D7A-43E721711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951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EF36F4-F10C-462C-9C5F-6492B979D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33A4F3-6BB7-42F3-BEB4-E19182E94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14BF1D-A5DE-419B-A973-F6EC71F45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F2649-E1CE-4B16-8903-5D71A862D6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51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555A1F8-8E24-44F7-A0D9-3FF3048AC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9FDA83E-876B-422E-B91F-F9C22F195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EE1C49D-8597-455B-9F3B-1572946F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15A74-BBAC-4B11-B249-860FF0925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705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7C21B6D-05AE-4824-A10A-479B411A3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EE38A6B-7395-4CF6-A6FA-F5B1C0A92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0E80F17-184E-4CBE-B2A8-57413C2CD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F4D80-324C-44A3-8C99-6FD036C75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25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A1A688D-194E-4FC7-AFE6-83D34CEEE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723E1B4-FB87-47A2-8DAB-0A221EC11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A70136D-61E1-4456-8F6F-BBEB2BE77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A3532-F893-49CE-A3BA-4132A01451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35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0A55366-8359-49DB-9F55-F24E44FEB6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C835099-7913-45E5-B6B2-0DCA1621D3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3024-431C-4BCC-A1B4-4268A7BD4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55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61EB130-295B-40D8-9541-18BAEAF47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509051B-3028-4730-B162-A4A5D3B2F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B004501-BEFD-4DA7-AF06-E590032B0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26F-8CC8-4D53-A70B-25562311B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812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E986B4-A3BC-442F-8C30-62E91A33C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D69D21-FBFF-456F-A06C-042A319AA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DA244D0-C2F3-41A9-BE0C-968B737BE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B7CC0-A66D-4257-82F1-E32EB4A96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169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AABD0F6-50C2-4A4B-99B6-580324C70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BF88D4E-3CC5-4D49-A0CB-3C4038136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3319AFF-66E8-417A-8F98-534AE0851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66B63-E3FA-441B-A236-2B616CD4EA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349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4E36EA0-A10C-4BBE-9B45-67E5E1772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17C69B-19DB-4B0A-B50B-8FDC1BC80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4B8EF3-3182-40FD-9479-771AAEC0D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C9DF4-B4F1-4591-A4EE-6DF015FE7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6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8B81F4A-3EAA-4FC0-BA25-66B583909B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EF3521E-AD17-48E0-86C3-914B83F614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24944-688A-453F-8CE7-9E9CB8F46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86446E1-B9EE-4024-9C56-68C1215682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1127ED7-4467-4B41-ADD6-FF75E582D3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B1CB1-4E42-484E-B032-8E8EFECD0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4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D15099E-97C0-4A56-A8B1-E099957323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CC86B0B-40B2-4D7C-8F07-E8D482A49C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930AF-AD3F-4619-A98C-E58E6DB18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20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39AF4E7-83C6-447C-9290-CDF1530530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09D389F-6042-40A8-985E-E09D90495F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379A4-C2B4-42AC-89DD-9F877EE61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9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BE2079-FACF-4316-B69B-B26447D19F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9F3E941-3C0C-42FC-AA0A-D436A77742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EFB9D-8D3A-4C38-9ABE-FCF1FE0A8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7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2C28A4-AA7C-4594-B645-B1E432822D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55A3B4-D205-4A1B-967C-3004546847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6354-80CF-4AE5-9544-0D05A5D8B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4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smirvin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../../../../Irvine/Examples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../../../../../Irvine/Examples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asmirvine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http://www.asmirvine.com/" TargetMode="Externa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../../../../../Irvine/Exampl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F43236C9-C8C8-4D7B-A6F9-6267B7B3D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4168F60-028B-47FD-B795-D8D323C6F7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80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C9FC4335-7F33-442E-ADF7-107DA82B0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9" name="Text Box 12">
            <a:extLst>
              <a:ext uri="{FF2B5EF4-FFF2-40B4-BE49-F238E27FC236}">
                <a16:creationId xmlns:a16="http://schemas.microsoft.com/office/drawing/2014/main" id="{CD7C6ECB-2FF7-40D2-A842-00957258F7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1030" name="Text Box 13">
            <a:extLst>
              <a:ext uri="{FF2B5EF4-FFF2-40B4-BE49-F238E27FC236}">
                <a16:creationId xmlns:a16="http://schemas.microsoft.com/office/drawing/2014/main" id="{963F5912-2B6A-450F-8ECB-623BB4369B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3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4" action="ppaction://hlinkfile"/>
              </a:rPr>
              <a:t>Examples</a:t>
            </a:r>
            <a:endParaRPr lang="en-US" altLang="en-US" sz="130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D406643-0587-4BBB-AA70-965EAFADFA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3842A14-1EBF-497A-92F2-E7666443B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881F899E-0724-4ED5-952D-7B00252B3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D0CE96D7-BDFB-4A10-910C-C8DA4587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EF0DE206-1CCD-4695-8725-391DF33A40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D6AEA7CB-5E04-41B0-837F-F3F0C16A1A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162D141A-C624-4610-AB31-9271E62706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F0D3979-32EF-4630-AA82-66B8940E3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661E761C-86FB-4A21-AB6A-E1C3D31960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25F8D29D-AA97-4785-A529-84C674C674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4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5" action="ppaction://hlinkfile"/>
              </a:rPr>
              <a:t>Examples</a:t>
            </a:r>
            <a:endParaRPr lang="en-US" altLang="en-US" sz="13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C3A1B3-238E-4064-BCE4-0FE2AC4004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E675564-7730-4072-9FA9-3F9B04EE00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7A8F03-0AFF-4D1E-A4C7-096D396306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9FCB24-E10F-4F8B-9BA5-D24C7EF68E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D328B3D-62C8-42FA-B539-5CE413554C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BB145B7-9883-4854-BBB8-4D1E54C4E5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0C9E60D-38AC-49A5-885B-4946503106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8703DF0-17C0-4BD5-AB27-B8FAC200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15E741D0-B616-4299-9AC5-6515F28E3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0235" name="Rectangle 11">
            <a:extLst>
              <a:ext uri="{FF2B5EF4-FFF2-40B4-BE49-F238E27FC236}">
                <a16:creationId xmlns:a16="http://schemas.microsoft.com/office/drawing/2014/main" id="{E7041225-CA05-4825-BF9E-315ADC6389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0236" name="Rectangle 12">
            <a:extLst>
              <a:ext uri="{FF2B5EF4-FFF2-40B4-BE49-F238E27FC236}">
                <a16:creationId xmlns:a16="http://schemas.microsoft.com/office/drawing/2014/main" id="{9B5FF189-5775-4EE9-86D1-167E72F80D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Dr. Isaac Ghansah</a:t>
            </a:r>
          </a:p>
        </p:txBody>
      </p:sp>
      <p:sp>
        <p:nvSpPr>
          <p:cNvPr id="180237" name="Rectangle 13">
            <a:extLst>
              <a:ext uri="{FF2B5EF4-FFF2-40B4-BE49-F238E27FC236}">
                <a16:creationId xmlns:a16="http://schemas.microsoft.com/office/drawing/2014/main" id="{45883D7F-AFA0-42EA-833F-151BA1AD74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4D7ACBA-59E3-49A8-9BEA-5A80C3660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D8CA18B3-036B-4E31-8B54-F8EC8C1A09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EE161B55-48E8-451A-BD6C-4C296529D6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10200" y="6248400"/>
            <a:ext cx="20574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300">
                <a:hlinkClick r:id="rId13"/>
              </a:rPr>
              <a:t>Web site</a:t>
            </a:r>
            <a:r>
              <a:rPr lang="en-US" altLang="en-US" sz="1300"/>
              <a:t>     </a:t>
            </a:r>
            <a:r>
              <a:rPr lang="en-US" altLang="en-US" sz="1300">
                <a:hlinkClick r:id="rId14" action="ppaction://hlinkfile"/>
              </a:rPr>
              <a:t>Examples</a:t>
            </a:r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9E226D19-4E98-4C30-A9B3-4F69566BBD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1295400"/>
            <a:ext cx="64008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Chapter 5 Addendum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Procedures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Parameter Passing Mechanism</a:t>
            </a:r>
          </a:p>
        </p:txBody>
      </p:sp>
      <p:sp>
        <p:nvSpPr>
          <p:cNvPr id="9219" name="Text Box 6">
            <a:extLst>
              <a:ext uri="{FF2B5EF4-FFF2-40B4-BE49-F238E27FC236}">
                <a16:creationId xmlns:a16="http://schemas.microsoft.com/office/drawing/2014/main" id="{E43A60F8-1EE3-4D90-9636-F8BE742E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51816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100" i="1" dirty="0">
                <a:latin typeface="Arial" panose="020B0604020202020204" pitchFamily="34" charset="0"/>
              </a:rPr>
              <a:t>Dr. Isaac Ghansah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700" i="1" dirty="0">
                <a:latin typeface="Arial" panose="020B0604020202020204" pitchFamily="34" charset="0"/>
              </a:rPr>
              <a:t>Revision date: April 18, 2021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FEF7F0FD-92B0-4735-8272-74901EBD8B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BCDCED68-E44C-405E-89E9-4C9C3AB45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D7D0244-64F5-4C05-99E6-638B01B3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EAFEF5-76F1-4DE2-850D-6B8AFDDCC1CE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5FDB92DD-8CCE-4F78-BE9E-6AC277E24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CALL and RET Instructions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7F38979-61FE-4A71-8F5C-E821B8E2B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en-US"/>
              <a:t>The CALL instruction calls a procedure </a:t>
            </a:r>
          </a:p>
          <a:p>
            <a:pPr lvl="1" eaLnBrk="1" hangingPunct="1"/>
            <a:r>
              <a:rPr lang="en-US" altLang="en-US"/>
              <a:t>pushes offset of next instruction (Return Address) on the stack</a:t>
            </a:r>
          </a:p>
          <a:p>
            <a:pPr lvl="1" eaLnBrk="1" hangingPunct="1"/>
            <a:r>
              <a:rPr lang="en-US" altLang="en-US"/>
              <a:t>copies the address of the called procedure into EIP</a:t>
            </a:r>
          </a:p>
          <a:p>
            <a:pPr eaLnBrk="1" hangingPunct="1"/>
            <a:r>
              <a:rPr lang="en-US" altLang="en-US"/>
              <a:t> The RET instruction returns from a procedure</a:t>
            </a:r>
          </a:p>
          <a:p>
            <a:pPr lvl="1" eaLnBrk="1" hangingPunct="1"/>
            <a:r>
              <a:rPr lang="en-US" altLang="en-US"/>
              <a:t>pops top of stack into IP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>
            <a:extLst>
              <a:ext uri="{FF2B5EF4-FFF2-40B4-BE49-F238E27FC236}">
                <a16:creationId xmlns:a16="http://schemas.microsoft.com/office/drawing/2014/main" id="{193C26AD-E190-4B9A-BF6D-A0B17BCE5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979BC7B5-6C0B-45EC-8B4A-3BD45C564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74E786-5B84-4901-8043-23F2B9B03E3A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9B77728C-0616-485F-97D4-0FB632424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CALL-RET Example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2)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898B4C81-9886-4B87-AD95-FFEE1C05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8006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 PROC</a:t>
            </a:r>
          </a:p>
          <a:p>
            <a:pPr lvl="4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latin typeface="Arial" panose="020B0604020202020204" pitchFamily="34" charset="0"/>
              </a:rPr>
              <a:t>      .</a:t>
            </a:r>
          </a:p>
          <a:p>
            <a:pPr lvl="4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100" b="1">
                <a:latin typeface="Arial" panose="020B0604020202020204" pitchFamily="34" charset="0"/>
              </a:rPr>
              <a:t>      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call getCH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main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getCH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getCH ENDP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26BD-6865-46B9-B624-3964F3E6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 problem in High Level Language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3DEEA25-6553-43B7-998E-766943752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Int A=500</a:t>
            </a:r>
          </a:p>
          <a:p>
            <a:pPr marL="0" indent="0">
              <a:buFontTx/>
              <a:buNone/>
            </a:pPr>
            <a:r>
              <a:rPr lang="en-US" altLang="en-US" dirty="0"/>
              <a:t>Int B=200</a:t>
            </a:r>
          </a:p>
          <a:p>
            <a:pPr marL="0" indent="0">
              <a:buFontTx/>
              <a:buNone/>
            </a:pPr>
            <a:r>
              <a:rPr lang="en-US" altLang="en-US" dirty="0"/>
              <a:t>Int C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C=A+B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Do Addition using Procedures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7ED0866E-AB93-4056-B975-C30AA446B7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Dr. Isaac Ghansah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BA29FCF1-DCC0-4094-98C2-44CB97D71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AD6CAD-EE59-4B6F-8707-9BD803EE6D6E}" type="slidenum">
              <a:rPr lang="en-US" altLang="en-US" sz="1600">
                <a:latin typeface="Times New Roman" panose="02020603050405020304" pitchFamily="18" charset="0"/>
              </a:rPr>
              <a:pPr/>
              <a:t>12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3DD-A656-47F9-82C3-1727EC8D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Procedures-Global Variables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0298429-823F-489C-80F2-A53565F02E4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143000"/>
            <a:ext cx="3810000" cy="4800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i="1" dirty="0"/>
              <a:t>.data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A DWORD 500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B DWORD 200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C DWORD ?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.code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Main </a:t>
            </a:r>
            <a:r>
              <a:rPr lang="en-US" altLang="en-US" sz="2400" b="1" i="1" dirty="0"/>
              <a:t>proc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…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b="1" i="1" dirty="0"/>
              <a:t>Call</a:t>
            </a:r>
            <a:r>
              <a:rPr lang="en-US" altLang="en-US" sz="2400" i="1" dirty="0"/>
              <a:t> ADD2</a:t>
            </a:r>
          </a:p>
          <a:p>
            <a:pPr marL="0" indent="0">
              <a:buFontTx/>
              <a:buNone/>
            </a:pPr>
            <a:r>
              <a:rPr lang="en-US" altLang="en-US" sz="2400" i="1" dirty="0"/>
              <a:t>Invoke exitprocess,0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Main </a:t>
            </a:r>
            <a:r>
              <a:rPr lang="en-US" altLang="en-US" sz="2400" b="1" i="1" dirty="0" err="1"/>
              <a:t>endp</a:t>
            </a:r>
            <a:endParaRPr lang="en-US" altLang="en-US" sz="2400" dirty="0"/>
          </a:p>
          <a:p>
            <a:pPr marL="0" indent="0">
              <a:buFontTx/>
              <a:buNone/>
            </a:pPr>
            <a:endParaRPr lang="en-US" altLang="en-US" sz="2400" dirty="0"/>
          </a:p>
        </p:txBody>
      </p:sp>
      <p:sp>
        <p:nvSpPr>
          <p:cNvPr id="21508" name="Content Placeholder 3">
            <a:extLst>
              <a:ext uri="{FF2B5EF4-FFF2-40B4-BE49-F238E27FC236}">
                <a16:creationId xmlns:a16="http://schemas.microsoft.com/office/drawing/2014/main" id="{EF2B2B9E-1121-4C06-8CB5-A2B22D3B614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400" i="1" dirty="0"/>
              <a:t>ADD2 </a:t>
            </a:r>
            <a:r>
              <a:rPr lang="en-US" altLang="en-US" sz="2400" b="1" i="1" dirty="0"/>
              <a:t>proc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Mov </a:t>
            </a:r>
            <a:r>
              <a:rPr lang="en-US" altLang="en-US" sz="2400" i="1" dirty="0" err="1"/>
              <a:t>eax,A</a:t>
            </a:r>
            <a:r>
              <a:rPr lang="en-US" altLang="en-US" sz="2400" i="1" dirty="0"/>
              <a:t> 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add </a:t>
            </a:r>
            <a:r>
              <a:rPr lang="en-US" altLang="en-US" sz="2400" i="1" dirty="0" err="1"/>
              <a:t>eax,B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Mov </a:t>
            </a:r>
            <a:r>
              <a:rPr lang="en-US" altLang="en-US" sz="2400" i="1" dirty="0" err="1"/>
              <a:t>C,eax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b="1" i="1" dirty="0"/>
              <a:t>Ret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ADD2 </a:t>
            </a:r>
            <a:r>
              <a:rPr lang="en-US" altLang="en-US" sz="2400" b="1" i="1" dirty="0" err="1"/>
              <a:t>endp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 </a:t>
            </a: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i="1" dirty="0"/>
              <a:t>End main</a:t>
            </a:r>
            <a:endParaRPr lang="en-US" altLang="en-US" sz="2400" dirty="0"/>
          </a:p>
          <a:p>
            <a:pPr marL="0" indent="0">
              <a:buFontTx/>
              <a:buNone/>
            </a:pPr>
            <a:endParaRPr lang="en-US" altLang="en-US" sz="2400" dirty="0"/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DD2B2A64-6D5B-4A3F-95EF-20CD964AF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Dr. Isaac Ghansah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036B7053-67FC-4BA2-BC11-D7DDD5931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1EF57-F1C3-4D05-ACAD-9EBCE6B94794}" type="slidenum">
              <a:rPr lang="en-US" altLang="en-US" sz="1600">
                <a:latin typeface="Times New Roman" panose="02020603050405020304" pitchFamily="18" charset="0"/>
              </a:rPr>
              <a:pPr/>
              <a:t>13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97840797-C442-4F40-AF7B-E5B835CA7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1F9A0C70-BCE9-4F39-980A-C775397C3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78BFBD-C696-44C6-986B-E67ABCD7E7DC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CDE371-7B2C-45C9-8A7A-1B0A161F9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8D7C54AB-FEE4-4E37-8D7A-716D71D1F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/>
              <a:t>Why parameter passing?</a:t>
            </a:r>
          </a:p>
          <a:p>
            <a:pPr eaLnBrk="1" hangingPunct="1"/>
            <a:r>
              <a:rPr lang="en-US" altLang="en-US"/>
              <a:t>Parameter Passing Mechanism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3DFF0406-BA03-4BEE-BE3D-5C470C90D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8D9A2487-462B-4321-8537-3D1B1FB0C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9AECE3-6B11-45D4-8A5B-C6FF787EDD3A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43D3E9F7-ED50-4313-8809-71D868C4D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Why Parameter Passing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?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9524E2F-ED11-4895-AE3B-BFE9C4305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</a:pPr>
            <a:r>
              <a:rPr lang="en-US" altLang="en-US" sz="2500"/>
              <a:t>A good procedure might be usable in many different programs</a:t>
            </a:r>
          </a:p>
          <a:p>
            <a:pPr lvl="1" eaLnBrk="1" hangingPunct="1">
              <a:spcBef>
                <a:spcPct val="50000"/>
              </a:spcBef>
              <a:buClrTx/>
            </a:pPr>
            <a:r>
              <a:rPr lang="en-US" altLang="en-US" sz="2300"/>
              <a:t>but not if it refers to specific variable names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500"/>
              <a:t>Parameters help to make procedures flexible because parameter values can change at runtime</a:t>
            </a: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029CE888-9291-4D37-9D9E-BE7A6FB96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4E8311A-4814-4837-89AB-ED93A1ED1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3B47B2-4090-4DCC-9E86-5E0BFA7FDD71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361A53CE-EE31-4CCE-8C97-CEEABFF1D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Mechanism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94C50D9-FCD9-47E8-BE1A-7DBBDA9D5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Tx/>
              <a:defRPr/>
            </a:pPr>
            <a:r>
              <a:rPr lang="en-US" altLang="en-US" sz="2100" dirty="0"/>
              <a:t>Methods:</a:t>
            </a:r>
          </a:p>
          <a:p>
            <a:pPr marL="876300" lvl="1" indent="-419100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  <a:defRPr/>
            </a:pPr>
            <a:r>
              <a:rPr lang="en-US" altLang="en-US" sz="2100" dirty="0"/>
              <a:t>By value</a:t>
            </a:r>
          </a:p>
          <a:p>
            <a:pPr marL="876300" lvl="1" indent="-419100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  <a:defRPr/>
            </a:pPr>
            <a:r>
              <a:rPr lang="en-US" altLang="en-US" sz="2100" dirty="0"/>
              <a:t>By reference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en-US" altLang="en-US" sz="2100" dirty="0"/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Tx/>
              <a:defRPr/>
            </a:pPr>
            <a:r>
              <a:rPr lang="en-US" altLang="en-US" sz="2100" dirty="0"/>
              <a:t>Use registers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ClrTx/>
              <a:defRPr/>
            </a:pPr>
            <a:r>
              <a:rPr lang="en-US" altLang="en-US" sz="2100" dirty="0"/>
              <a:t>Use Stack (later) – Used by compilers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65C6-B617-44B8-9548-B9255D31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Procedures – Register VALUE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4F70-0FCB-4D7E-826B-51C3B893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i="1" dirty="0"/>
              <a:t>.data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A DWORD 500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B DWORD 200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C DWORD ?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.code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Main </a:t>
            </a:r>
            <a:r>
              <a:rPr lang="en-US" sz="1800" b="1" i="1" dirty="0"/>
              <a:t>proc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…</a:t>
            </a:r>
          </a:p>
          <a:p>
            <a:pPr marL="0" indent="0">
              <a:buFontTx/>
              <a:buNone/>
              <a:defRPr/>
            </a:pPr>
            <a:r>
              <a:rPr lang="en-US" sz="1800" i="1" dirty="0"/>
              <a:t>Mov </a:t>
            </a:r>
            <a:r>
              <a:rPr lang="en-US" sz="1800" i="1" dirty="0" err="1"/>
              <a:t>eax</a:t>
            </a:r>
            <a:r>
              <a:rPr lang="en-US" sz="1800" i="1" dirty="0"/>
              <a:t>, A; </a:t>
            </a:r>
            <a:r>
              <a:rPr lang="en-US" sz="1800" i="1" dirty="0" err="1"/>
              <a:t>eax</a:t>
            </a:r>
            <a:r>
              <a:rPr lang="en-US" sz="1800" i="1" dirty="0"/>
              <a:t>=input par</a:t>
            </a:r>
          </a:p>
          <a:p>
            <a:pPr marL="0" indent="0">
              <a:buFontTx/>
              <a:buNone/>
              <a:defRPr/>
            </a:pPr>
            <a:r>
              <a:rPr lang="en-US" sz="1800" i="1" dirty="0"/>
              <a:t>Mov </a:t>
            </a:r>
            <a:r>
              <a:rPr lang="en-US" sz="1800" i="1" dirty="0" err="1"/>
              <a:t>edx,B</a:t>
            </a:r>
            <a:r>
              <a:rPr lang="en-US" sz="1800" i="1" dirty="0"/>
              <a:t>; </a:t>
            </a:r>
            <a:r>
              <a:rPr lang="en-US" sz="1800" i="1" dirty="0" err="1"/>
              <a:t>edx</a:t>
            </a:r>
            <a:r>
              <a:rPr lang="en-US" sz="1800" i="1" dirty="0"/>
              <a:t>= input par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b="1" i="1" dirty="0"/>
              <a:t>Call</a:t>
            </a:r>
            <a:r>
              <a:rPr lang="en-US" sz="1800" i="1" dirty="0"/>
              <a:t> ADD2</a:t>
            </a:r>
          </a:p>
          <a:p>
            <a:pPr marL="0" indent="0">
              <a:buFontTx/>
              <a:buNone/>
              <a:defRPr/>
            </a:pPr>
            <a:r>
              <a:rPr lang="en-US" sz="1800" i="1" dirty="0"/>
              <a:t>Mov C, </a:t>
            </a:r>
            <a:r>
              <a:rPr lang="en-US" sz="1800" i="1" dirty="0" err="1"/>
              <a:t>eax</a:t>
            </a:r>
            <a:r>
              <a:rPr lang="en-US" sz="1800" i="1" dirty="0"/>
              <a:t>; </a:t>
            </a:r>
            <a:r>
              <a:rPr lang="en-US" sz="1800" i="1" dirty="0" err="1"/>
              <a:t>eax</a:t>
            </a:r>
            <a:r>
              <a:rPr lang="en-US" sz="1800" i="1" dirty="0"/>
              <a:t>=input parameter</a:t>
            </a:r>
          </a:p>
          <a:p>
            <a:pPr marL="0" indent="0">
              <a:buFontTx/>
              <a:buNone/>
              <a:defRPr/>
            </a:pPr>
            <a:r>
              <a:rPr lang="en-US" sz="1800" i="1" dirty="0"/>
              <a:t>Call exitprocess,0</a:t>
            </a:r>
            <a:endParaRPr lang="en-US" sz="1800" dirty="0"/>
          </a:p>
          <a:p>
            <a:pPr marL="0" indent="0">
              <a:buFontTx/>
              <a:buNone/>
              <a:defRPr/>
            </a:pPr>
            <a:r>
              <a:rPr lang="en-US" sz="1800" i="1" dirty="0"/>
              <a:t>Main </a:t>
            </a:r>
            <a:r>
              <a:rPr lang="en-US" sz="1800" b="1" i="1" dirty="0" err="1"/>
              <a:t>endp</a:t>
            </a: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D36F2-438E-4ACE-A950-7BEF3011C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i="1" dirty="0"/>
              <a:t>ADD2 </a:t>
            </a:r>
            <a:r>
              <a:rPr lang="en-US" sz="2400" b="1" i="1" dirty="0"/>
              <a:t>proc</a:t>
            </a:r>
          </a:p>
          <a:p>
            <a:pPr marL="0" indent="0">
              <a:buFontTx/>
              <a:buNone/>
              <a:defRPr/>
            </a:pPr>
            <a:r>
              <a:rPr lang="en-US" sz="2400" b="1" i="1" dirty="0"/>
              <a:t>Input =</a:t>
            </a:r>
            <a:r>
              <a:rPr lang="en-US" sz="2400" b="1" i="1" dirty="0" err="1"/>
              <a:t>eax</a:t>
            </a:r>
            <a:r>
              <a:rPr lang="en-US" sz="2400" b="1" i="1" dirty="0"/>
              <a:t> and </a:t>
            </a:r>
            <a:r>
              <a:rPr lang="en-US" sz="2400" b="1" i="1" dirty="0" err="1"/>
              <a:t>edx</a:t>
            </a:r>
            <a:endParaRPr lang="en-US" sz="2400" b="1" i="1" dirty="0"/>
          </a:p>
          <a:p>
            <a:pPr marL="0" indent="0">
              <a:buFontTx/>
              <a:buNone/>
              <a:defRPr/>
            </a:pPr>
            <a:r>
              <a:rPr lang="en-US" sz="2400" b="1" i="1" dirty="0"/>
              <a:t>Output=sum=</a:t>
            </a:r>
            <a:r>
              <a:rPr lang="en-US" sz="2400" b="1" i="1" dirty="0" err="1"/>
              <a:t>eax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add </a:t>
            </a:r>
            <a:r>
              <a:rPr lang="en-US" sz="2400" i="1" dirty="0" err="1"/>
              <a:t>eax,edx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b="1" i="1" dirty="0"/>
              <a:t>Ret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ADD2 </a:t>
            </a:r>
            <a:r>
              <a:rPr lang="en-US" sz="2400" b="1" i="1" dirty="0" err="1"/>
              <a:t>endp</a:t>
            </a:r>
            <a:endParaRPr lang="en-US" sz="2400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 End main</a:t>
            </a: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Footer Placeholder 4">
            <a:extLst>
              <a:ext uri="{FF2B5EF4-FFF2-40B4-BE49-F238E27FC236}">
                <a16:creationId xmlns:a16="http://schemas.microsoft.com/office/drawing/2014/main" id="{4C7B9605-8E82-404F-95F5-F1A0D6A23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Dr. Isaac Ghansah</a:t>
            </a:r>
          </a:p>
        </p:txBody>
      </p:sp>
      <p:sp>
        <p:nvSpPr>
          <p:cNvPr id="25606" name="Slide Number Placeholder 5">
            <a:extLst>
              <a:ext uri="{FF2B5EF4-FFF2-40B4-BE49-F238E27FC236}">
                <a16:creationId xmlns:a16="http://schemas.microsoft.com/office/drawing/2014/main" id="{1E9E8A59-EB98-49E6-8959-3718A3966F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491977-65DC-4907-8A6D-D460747F1A10}" type="slidenum">
              <a:rPr lang="en-US" altLang="en-US" sz="1600">
                <a:latin typeface="Times New Roman" panose="02020603050405020304" pitchFamily="18" charset="0"/>
              </a:rPr>
              <a:pPr/>
              <a:t>17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C6F7-C47D-44E1-ADAB-B2E6E77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Parameter Passing by Reference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7F6C372-B36E-4DE2-AB93-DF094CEDF06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 i="1" dirty="0"/>
              <a:t>data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A DWORD 10,20,30,40,50,60,70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sum DWORD ?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.code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Main </a:t>
            </a:r>
            <a:r>
              <a:rPr lang="en-US" altLang="en-US" sz="2000" b="1" i="1" dirty="0"/>
              <a:t>proc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…</a:t>
            </a:r>
          </a:p>
          <a:p>
            <a:pPr marL="0" indent="0">
              <a:buFontTx/>
              <a:buNone/>
            </a:pPr>
            <a:r>
              <a:rPr lang="en-US" altLang="en-US" sz="2000" i="1" dirty="0"/>
              <a:t>Mov </a:t>
            </a:r>
            <a:r>
              <a:rPr lang="en-US" altLang="en-US" sz="2000" i="1" dirty="0" err="1"/>
              <a:t>esi</a:t>
            </a:r>
            <a:r>
              <a:rPr lang="en-US" altLang="en-US" sz="2000" i="1" dirty="0"/>
              <a:t>, offset A; by reference</a:t>
            </a:r>
          </a:p>
          <a:p>
            <a:pPr marL="0" indent="0">
              <a:buFontTx/>
              <a:buNone/>
            </a:pPr>
            <a:r>
              <a:rPr lang="en-US" altLang="en-US" sz="2000" i="1" dirty="0"/>
              <a:t>Mov ecx,7; by value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b="1" i="1" dirty="0"/>
              <a:t>Call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AddArray</a:t>
            </a:r>
            <a:endParaRPr lang="en-US" altLang="en-US" sz="2000" i="1" dirty="0"/>
          </a:p>
          <a:p>
            <a:pPr marL="0" indent="0">
              <a:buFontTx/>
              <a:buNone/>
            </a:pPr>
            <a:r>
              <a:rPr lang="en-US" altLang="en-US" sz="2000" i="1" dirty="0"/>
              <a:t>Mov sum, </a:t>
            </a:r>
            <a:r>
              <a:rPr lang="en-US" altLang="en-US" sz="2000" i="1" dirty="0" err="1"/>
              <a:t>eax</a:t>
            </a:r>
            <a:endParaRPr lang="en-US" altLang="en-US" sz="2000" i="1" dirty="0"/>
          </a:p>
          <a:p>
            <a:pPr marL="0" indent="0">
              <a:buFontTx/>
              <a:buNone/>
            </a:pPr>
            <a:r>
              <a:rPr lang="en-US" altLang="en-US" sz="2000" i="1" dirty="0"/>
              <a:t>Invoke exitprocess,0</a:t>
            </a:r>
          </a:p>
          <a:p>
            <a:pPr marL="0" indent="0">
              <a:buFontTx/>
              <a:buNone/>
            </a:pPr>
            <a:r>
              <a:rPr lang="en-US" altLang="en-US" sz="2000" i="1" dirty="0"/>
              <a:t>Main </a:t>
            </a:r>
            <a:r>
              <a:rPr lang="en-US" altLang="en-US" sz="2000" i="1" dirty="0" err="1"/>
              <a:t>endp</a:t>
            </a:r>
            <a:endParaRPr lang="en-US" altLang="en-US" sz="2000" dirty="0"/>
          </a:p>
        </p:txBody>
      </p:sp>
      <p:sp>
        <p:nvSpPr>
          <p:cNvPr id="26628" name="Content Placeholder 3">
            <a:extLst>
              <a:ext uri="{FF2B5EF4-FFF2-40B4-BE49-F238E27FC236}">
                <a16:creationId xmlns:a16="http://schemas.microsoft.com/office/drawing/2014/main" id="{4676B58F-5001-4FD4-A164-0DE5A47F8D5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2000" i="1" dirty="0" err="1"/>
              <a:t>AddArray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proc</a:t>
            </a:r>
          </a:p>
          <a:p>
            <a:pPr marL="0" indent="0">
              <a:buFontTx/>
              <a:buNone/>
            </a:pPr>
            <a:r>
              <a:rPr lang="en-US" altLang="en-US" sz="2000" b="1" i="1" dirty="0"/>
              <a:t>In =</a:t>
            </a:r>
            <a:r>
              <a:rPr lang="en-US" altLang="en-US" sz="2000" b="1" i="1" dirty="0" err="1"/>
              <a:t>esi</a:t>
            </a:r>
            <a:r>
              <a:rPr lang="en-US" altLang="en-US" sz="2000" b="1" i="1" dirty="0"/>
              <a:t> = </a:t>
            </a:r>
            <a:r>
              <a:rPr lang="en-US" altLang="en-US" sz="2000" b="1" i="1" dirty="0" err="1"/>
              <a:t>ptr</a:t>
            </a:r>
            <a:r>
              <a:rPr lang="en-US" altLang="en-US" sz="2000" b="1" i="1" dirty="0"/>
              <a:t> to array of WORDs</a:t>
            </a:r>
          </a:p>
          <a:p>
            <a:pPr marL="0" indent="0">
              <a:buFontTx/>
              <a:buNone/>
            </a:pPr>
            <a:r>
              <a:rPr lang="en-US" altLang="en-US" sz="2000" b="1" i="1" dirty="0"/>
              <a:t>In= </a:t>
            </a:r>
            <a:r>
              <a:rPr lang="en-US" altLang="en-US" sz="2000" b="1" i="1" dirty="0" err="1"/>
              <a:t>ecx</a:t>
            </a:r>
            <a:r>
              <a:rPr lang="en-US" altLang="en-US" sz="2000" b="1" i="1" dirty="0"/>
              <a:t> = # of elements in array</a:t>
            </a:r>
          </a:p>
          <a:p>
            <a:pPr marL="0" indent="0">
              <a:buFontTx/>
              <a:buNone/>
            </a:pPr>
            <a:r>
              <a:rPr lang="en-US" altLang="en-US" sz="2000" b="1" i="1" dirty="0"/>
              <a:t>Out=sum=</a:t>
            </a:r>
            <a:r>
              <a:rPr lang="en-US" altLang="en-US" sz="2000" b="1" i="1" dirty="0" err="1"/>
              <a:t>eax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	Mov eax,0 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L1:	add ax,[</a:t>
            </a:r>
            <a:r>
              <a:rPr lang="en-US" altLang="en-US" sz="2000" i="1" dirty="0" err="1"/>
              <a:t>esi</a:t>
            </a:r>
            <a:r>
              <a:rPr lang="en-US" altLang="en-US" sz="2000" i="1" dirty="0"/>
              <a:t>]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	add esi,2</a:t>
            </a:r>
          </a:p>
          <a:p>
            <a:pPr marL="0" indent="0">
              <a:buFontTx/>
              <a:buNone/>
            </a:pPr>
            <a:r>
              <a:rPr lang="en-US" altLang="en-US" sz="2000" i="1" dirty="0"/>
              <a:t>	loop L1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b="1" i="1" dirty="0"/>
              <a:t>	Ret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 err="1"/>
              <a:t>AddArray</a:t>
            </a:r>
            <a:r>
              <a:rPr lang="en-US" altLang="en-US" sz="2000" i="1" dirty="0"/>
              <a:t> </a:t>
            </a:r>
            <a:r>
              <a:rPr lang="en-US" altLang="en-US" sz="2000" b="1" i="1" dirty="0" err="1"/>
              <a:t>endp</a:t>
            </a: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i="1" dirty="0"/>
              <a:t> End main</a:t>
            </a: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  <p:sp>
        <p:nvSpPr>
          <p:cNvPr id="26629" name="Footer Placeholder 4">
            <a:extLst>
              <a:ext uri="{FF2B5EF4-FFF2-40B4-BE49-F238E27FC236}">
                <a16:creationId xmlns:a16="http://schemas.microsoft.com/office/drawing/2014/main" id="{F0B6D033-8350-4BA6-AE92-DB9773103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Dr. Isaac Ghansah</a:t>
            </a:r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EDF200CB-62B1-4EA0-B231-F1609EBF8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07496D-128A-4320-A903-A4CC5B29F3FA}" type="slidenum">
              <a:rPr lang="en-US" altLang="en-US" sz="1600">
                <a:latin typeface="Times New Roman" panose="02020603050405020304" pitchFamily="18" charset="0"/>
              </a:rPr>
              <a:pPr/>
              <a:t>18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>
            <a:extLst>
              <a:ext uri="{FF2B5EF4-FFF2-40B4-BE49-F238E27FC236}">
                <a16:creationId xmlns:a16="http://schemas.microsoft.com/office/drawing/2014/main" id="{B05E87DF-1D8C-4D06-BC21-10A1D45DE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79A4877-4CA6-4919-9302-1A9196DDB6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CEC921-ADDE-4AE0-817F-3C7E1CFF14B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C110D0D-83EB-41F9-B74A-2D0852A0C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Nested Procedure Calls</a:t>
            </a:r>
          </a:p>
        </p:txBody>
      </p:sp>
      <p:graphicFrame>
        <p:nvGraphicFramePr>
          <p:cNvPr id="27653" name="Object 3">
            <a:extLst>
              <a:ext uri="{FF2B5EF4-FFF2-40B4-BE49-F238E27FC236}">
                <a16:creationId xmlns:a16="http://schemas.microsoft.com/office/drawing/2014/main" id="{782F4007-CCE3-41A5-84F8-640C20AC4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133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VISIO" r:id="rId4" imgW="1783080" imgH="4157472" progId="Visio.Drawing.6">
                  <p:embed/>
                </p:oleObj>
              </mc:Choice>
              <mc:Fallback>
                <p:oleObj name="VISIO" r:id="rId4" imgW="1783080" imgH="41574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133600" cy="525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19CD897A-F424-4E91-96C2-146764241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514600"/>
          <a:ext cx="327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VISIO" r:id="rId6" imgW="1757172" imgH="1004316" progId="Visio.Drawing.6">
                  <p:embed/>
                </p:oleObj>
              </mc:Choice>
              <mc:Fallback>
                <p:oleObj name="VISIO" r:id="rId6" imgW="1757172" imgH="1004316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347" t="-7584" r="10869" b="-6161"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3276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5">
            <a:extLst>
              <a:ext uri="{FF2B5EF4-FFF2-40B4-BE49-F238E27FC236}">
                <a16:creationId xmlns:a16="http://schemas.microsoft.com/office/drawing/2014/main" id="{2296E65E-D234-4923-941C-6DDB3A68F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3581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/>
              <a:t>By the time Sub3 is called, the stack contains all three return addresses: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D9D6C1E-6915-4473-A9F4-F1AA4F31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B44E54-FDA3-4008-A72C-49F043F791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0D5C17D-E2CB-447F-A17B-68638700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Overview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F9793AE-9064-4464-BC06-4586FA6D4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534400" cy="4419600"/>
          </a:xfrm>
        </p:spPr>
        <p:txBody>
          <a:bodyPr/>
          <a:lstStyle/>
          <a:p>
            <a:pPr eaLnBrk="1" hangingPunct="1"/>
            <a:r>
              <a:rPr lang="en-US" altLang="en-US"/>
              <a:t>Why procedures or functions?</a:t>
            </a:r>
          </a:p>
          <a:p>
            <a:pPr eaLnBrk="1" hangingPunct="1"/>
            <a:r>
              <a:rPr lang="en-US" altLang="en-US"/>
              <a:t>Procedures vs functions</a:t>
            </a:r>
          </a:p>
          <a:p>
            <a:pPr eaLnBrk="1" hangingPunct="1"/>
            <a:r>
              <a:rPr lang="en-US" altLang="en-US"/>
              <a:t>Defining and Using Procedures or Functions</a:t>
            </a:r>
          </a:p>
          <a:p>
            <a:pPr eaLnBrk="1" hangingPunct="1"/>
            <a:r>
              <a:rPr lang="en-US" altLang="en-US"/>
              <a:t>Why parameter passing?</a:t>
            </a:r>
          </a:p>
          <a:p>
            <a:pPr eaLnBrk="1" hangingPunct="1"/>
            <a:r>
              <a:rPr lang="en-US" altLang="en-US"/>
              <a:t>Parameter Passing Mechanism</a:t>
            </a:r>
          </a:p>
          <a:p>
            <a:pPr eaLnBrk="1" hangingPunct="1"/>
            <a:r>
              <a:rPr lang="en-US" altLang="en-US"/>
              <a:t>Program Design Using Procedures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8911D-D50E-426C-ADF1-2158CDAC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Isaac Ghansah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10E05CC1-6CED-40CE-9C9A-962C154AF4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10379852-7991-4016-8E7F-B35EED7AD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D4A1CF-6FDD-43A4-816D-B6DD09B1B79A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D55339D-9CCC-46D9-9C02-7B0E7CB64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3)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88F998DC-2067-40A6-9C2D-5F15ECC7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05000"/>
            <a:ext cx="2819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ReadChar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mov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chch,al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14CCF6C4-3D55-4CD1-8E4F-8C3DD62F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getCH procedure :</a:t>
            </a:r>
          </a:p>
        </p:txBody>
      </p:sp>
      <p:sp>
        <p:nvSpPr>
          <p:cNvPr id="28679" name="Text Box 6">
            <a:extLst>
              <a:ext uri="{FF2B5EF4-FFF2-40B4-BE49-F238E27FC236}">
                <a16:creationId xmlns:a16="http://schemas.microsoft.com/office/drawing/2014/main" id="{37ABFE56-1524-4A6E-8A71-8DD18F5A3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2819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Chch  DB  ?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Call getCH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49F2918C-FB19-4403-92DD-9A359F6CC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A3B49ED9-C60B-477A-BB10-E1C406691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5C5633-DAF6-438E-B6CA-25B62D3240C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8E97DA35-4A72-4BFF-A666-DE6C0249C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850A0AC9-8B24-46F7-8DB2-42D5849E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05000"/>
            <a:ext cx="2819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ReadChar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7544DACA-61A6-49FD-9707-8765A213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getCH procedure :</a:t>
            </a:r>
          </a:p>
        </p:txBody>
      </p:sp>
      <p:sp>
        <p:nvSpPr>
          <p:cNvPr id="29703" name="Text Box 5">
            <a:extLst>
              <a:ext uri="{FF2B5EF4-FFF2-40B4-BE49-F238E27FC236}">
                <a16:creationId xmlns:a16="http://schemas.microsoft.com/office/drawing/2014/main" id="{0FCD9773-FBA4-4A27-ADB8-41E55CA7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81200"/>
            <a:ext cx="2895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Chch  DB  ?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Call getCH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 b="1"/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mov  chch,al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BEEB76A1-4BC6-4404-A4BF-C603D1C1F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4AF3898E-A53B-4A4F-B3F7-ACFCA0F4B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70C279-FD42-4F9C-AB32-0500F623603B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10C7D4D-FE40-4A57-A483-4F34FE7C3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Parameter Passing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(1 of 3)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267738CC-345B-42C4-A019-E32706E3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05000"/>
            <a:ext cx="2819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ReadChar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mov  [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ebx</a:t>
            </a:r>
            <a:r>
              <a:rPr lang="en-US" altLang="en-US" sz="2000" b="1" dirty="0">
                <a:latin typeface="Courier New" panose="02070309020205020404" pitchFamily="49" charset="0"/>
              </a:rPr>
              <a:t>],al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r>
              <a:rPr lang="en-US" altLang="en-US" sz="2000" b="1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5B86180C-F171-49F4-A7EB-7F98A042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962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getCH procedure :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694D3372-F09D-43E8-B7A1-D999574DA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905000"/>
            <a:ext cx="3657601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Chch</a:t>
            </a:r>
            <a:r>
              <a:rPr lang="en-US" altLang="en-US" sz="2000" b="1" dirty="0">
                <a:latin typeface="Courier New" panose="02070309020205020404" pitchFamily="49" charset="0"/>
              </a:rPr>
              <a:t>  DB  ?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.code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Mov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ebx,offset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Chch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Call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getCH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F76B0478-889E-41D5-A8E6-6C857840CD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E4A9D2C6-188D-429A-BB8C-BC861AFDF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0949E1-BAC0-4858-98A7-CEEC961F351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464F4255-AD40-4BFF-B0B2-1ED6CAE5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000"/>
              <a:t>Example: The hello Program</a:t>
            </a:r>
            <a:endParaRPr lang="en-US" altLang="en-US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66F4E1C8-37B6-428F-8AE7-EC5C1FCE0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7848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28600" bIns="22860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Title Hello World Program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; This program displays “Hello </a:t>
            </a:r>
            <a:r>
              <a:rPr lang="en-US" altLang="en-US" sz="2100" b="1" dirty="0"/>
              <a:t>, </a:t>
            </a:r>
            <a:r>
              <a:rPr lang="en-US" altLang="en-US" sz="1600" b="1" dirty="0"/>
              <a:t>CSc35 students!"</a:t>
            </a:r>
            <a:r>
              <a:rPr lang="en-US" altLang="en-US" sz="2100" dirty="0"/>
              <a:t> </a:t>
            </a:r>
            <a:endParaRPr lang="en-US" altLang="en-US" sz="1600" b="1" dirty="0"/>
          </a:p>
          <a:p>
            <a:pPr>
              <a:buNone/>
            </a:pPr>
            <a:r>
              <a:rPr lang="en-US" sz="1600" b="1" dirty="0"/>
              <a:t>.386</a:t>
            </a:r>
          </a:p>
          <a:p>
            <a:pPr>
              <a:buNone/>
            </a:pPr>
            <a:r>
              <a:rPr lang="en-US" sz="1600" b="1" dirty="0"/>
              <a:t>.model flat, </a:t>
            </a:r>
            <a:r>
              <a:rPr lang="en-US" sz="1600" b="1" dirty="0" err="1"/>
              <a:t>stdcall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.stack 4096</a:t>
            </a:r>
          </a:p>
          <a:p>
            <a:pPr>
              <a:buNone/>
            </a:pPr>
            <a:r>
              <a:rPr lang="en-US" sz="1600" b="1" dirty="0" err="1"/>
              <a:t>ExitProcess</a:t>
            </a:r>
            <a:r>
              <a:rPr lang="en-US" sz="1600" b="1" dirty="0"/>
              <a:t> PROTO ,</a:t>
            </a:r>
            <a:r>
              <a:rPr lang="en-US" sz="1600" b="1" dirty="0" err="1"/>
              <a:t>dwExitCode:DWORD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INCLUDE c:\irvine\Irvine32.inc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.data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string DB “Hello, CSc35 students!”,0dh,0ah,0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.code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Main  proc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rgbClr val="FC0422"/>
                </a:solidFill>
              </a:rPr>
              <a:t>	mov  </a:t>
            </a:r>
            <a:r>
              <a:rPr lang="en-US" altLang="en-US" sz="1600" b="1" dirty="0" err="1">
                <a:solidFill>
                  <a:srgbClr val="FC0422"/>
                </a:solidFill>
              </a:rPr>
              <a:t>edx,OFFSET</a:t>
            </a:r>
            <a:r>
              <a:rPr lang="en-US" altLang="en-US" sz="1600" b="1" dirty="0">
                <a:solidFill>
                  <a:srgbClr val="FC0422"/>
                </a:solidFill>
              </a:rPr>
              <a:t> string</a:t>
            </a:r>
          </a:p>
          <a:p>
            <a:pPr lvl="2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solidFill>
                  <a:srgbClr val="FC0422"/>
                </a:solidFill>
              </a:rPr>
              <a:t>call </a:t>
            </a:r>
            <a:r>
              <a:rPr lang="en-US" altLang="en-US" sz="1600" b="1" dirty="0" err="1">
                <a:solidFill>
                  <a:srgbClr val="FC0422"/>
                </a:solidFill>
              </a:rPr>
              <a:t>WriteChar</a:t>
            </a:r>
            <a:endParaRPr lang="en-US" altLang="en-US" sz="1600" b="1" dirty="0">
              <a:solidFill>
                <a:srgbClr val="FC042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b="1" dirty="0">
              <a:solidFill>
                <a:srgbClr val="FC0422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	  invoke exitprocess,0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Main  </a:t>
            </a:r>
            <a:r>
              <a:rPr lang="en-US" altLang="en-US" sz="1600" b="1" dirty="0" err="1"/>
              <a:t>endp</a:t>
            </a: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/>
              <a:t>	End  main</a:t>
            </a:r>
            <a:endParaRPr lang="en-US" altLang="en-US" sz="21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BDE371DA-84A2-4E87-BC4D-14E345416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EF72177B-ABF8-49F7-B800-8EABF1884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710789-64F7-4700-837F-158E1A6116D8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09060164-A8D3-4C66-9E81-D8EE26E18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DF9AC749-5FD6-4A20-AB91-34C8CBE4B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– named block of executable code</a:t>
            </a:r>
          </a:p>
          <a:p>
            <a:pPr eaLnBrk="1" hangingPunct="1"/>
            <a:r>
              <a:rPr lang="en-US" altLang="en-US"/>
              <a:t>Parameter Passing</a:t>
            </a:r>
          </a:p>
          <a:p>
            <a:pPr eaLnBrk="1" hangingPunct="1"/>
            <a:r>
              <a:rPr lang="en-US" altLang="en-US"/>
              <a:t>CALL and RET Instructions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DB58BA84-E876-4AE8-A690-0BB2145E9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A541A010-389F-42F9-BC0F-777F72ABB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C16035-EC9E-4634-8532-3307D722E221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F8A8ED4-261C-4422-8F12-1C885056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0574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2180DB33-DE02-49E6-BABF-9A1F08E72B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3760047-A9D2-49BE-922D-2911C0E9E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B45705-6052-47E9-BE4F-1B89D72BC12C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FAA74D4-76FA-46EA-9292-BF32ECC2D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Documenting Procedures/Functions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67A8097-10E4-403F-A07A-88D048FEA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2438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A description of all tasks accomplished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Receives:</a:t>
            </a:r>
            <a:r>
              <a:rPr lang="en-US" altLang="en-US" sz="2000"/>
              <a:t> A list of input parameters; state their usage and requirements.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Returns:</a:t>
            </a:r>
            <a:r>
              <a:rPr lang="en-US" altLang="en-US" sz="2000"/>
              <a:t> A description of values returned by the procedure.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Requires:</a:t>
            </a:r>
            <a:r>
              <a:rPr lang="en-US" altLang="en-US" sz="2000"/>
              <a:t> Optional list of requirements called </a:t>
            </a:r>
            <a:r>
              <a:rPr lang="en-US" altLang="en-US" sz="2000">
                <a:solidFill>
                  <a:schemeClr val="tx2"/>
                </a:solidFill>
              </a:rPr>
              <a:t>preconditions</a:t>
            </a:r>
            <a:r>
              <a:rPr lang="en-US" altLang="en-US" sz="2000"/>
              <a:t> that must be satisfied before the procedure is called.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1B0FBFE8-8584-471C-BD12-9344F28E8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3914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Suggested documentation for each procedure:</a:t>
            </a:r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E9F47DCE-2990-4720-B433-DCD40659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76200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If a procedure is called without its preconditions satisfied, it will  probably not produce the expected output.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FCCCDC47-40D8-4415-8CCA-BA3F93B3BA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84641419-969A-48DD-878F-48CFA97E5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E054AD-A630-4B63-9CF4-56E6B480CF50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1CF21289-E12C-4122-931A-735C3799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Program Design Using Procedures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7E0646D-7708-411B-A004-F1A7FAEE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505200"/>
          </a:xfrm>
        </p:spPr>
        <p:txBody>
          <a:bodyPr/>
          <a:lstStyle/>
          <a:p>
            <a:pPr eaLnBrk="1" hangingPunct="1"/>
            <a:r>
              <a:rPr lang="en-US" altLang="en-US"/>
              <a:t>Top-Down Design (</a:t>
            </a:r>
            <a:r>
              <a:rPr lang="en-US" altLang="en-US">
                <a:solidFill>
                  <a:schemeClr val="tx2"/>
                </a:solidFill>
              </a:rPr>
              <a:t>functional decomposition</a:t>
            </a:r>
            <a:r>
              <a:rPr lang="en-US" altLang="en-US"/>
              <a:t>) involves the following:</a:t>
            </a:r>
          </a:p>
          <a:p>
            <a:pPr lvl="1" eaLnBrk="1" hangingPunct="1"/>
            <a:r>
              <a:rPr lang="en-US" altLang="en-US"/>
              <a:t>design your program before starting to code</a:t>
            </a:r>
          </a:p>
          <a:p>
            <a:pPr lvl="1" eaLnBrk="1" hangingPunct="1"/>
            <a:r>
              <a:rPr lang="en-US" altLang="en-US"/>
              <a:t>break large tasks into smaller ones</a:t>
            </a:r>
          </a:p>
          <a:p>
            <a:pPr lvl="1" eaLnBrk="1" hangingPunct="1"/>
            <a:r>
              <a:rPr lang="en-US" altLang="en-US"/>
              <a:t>use a hierarchical structure based on procedure calls</a:t>
            </a:r>
          </a:p>
          <a:p>
            <a:pPr lvl="1" eaLnBrk="1" hangingPunct="1"/>
            <a:r>
              <a:rPr lang="en-US" altLang="en-US"/>
              <a:t>test individual procedures separately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5BEF2B1A-C2AD-4C49-A127-08A2AEB1A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AF78451F-1633-4D2C-A2E4-B0F1A2761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84B36-082F-4B4F-AB84-BA95F9D72CED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FFC15565-B64A-46D0-B7A5-BE5F0D326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066800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Procedures/Functions</a:t>
            </a:r>
            <a:b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3FCC9A95-2681-498D-9EEB-948A30A05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800" b="1"/>
          </a:p>
          <a:p>
            <a:pPr eaLnBrk="1" hangingPunct="1"/>
            <a:r>
              <a:rPr lang="en-US" altLang="en-US"/>
              <a:t>Why procedures or functions?</a:t>
            </a:r>
          </a:p>
          <a:p>
            <a:pPr eaLnBrk="1" hangingPunct="1"/>
            <a:r>
              <a:rPr lang="en-US" altLang="en-US"/>
              <a:t>Procedures vs functions</a:t>
            </a:r>
          </a:p>
          <a:p>
            <a:pPr eaLnBrk="1" hangingPunct="1"/>
            <a:r>
              <a:rPr lang="en-US" altLang="en-US"/>
              <a:t>Defining and Using Procedures or Functions</a:t>
            </a:r>
          </a:p>
          <a:p>
            <a:pPr eaLnBrk="1" hangingPunct="1"/>
            <a:r>
              <a:rPr lang="en-US" altLang="en-US"/>
              <a:t>Why parameter passing?</a:t>
            </a:r>
          </a:p>
          <a:p>
            <a:pPr eaLnBrk="1" hangingPunct="1"/>
            <a:r>
              <a:rPr lang="en-US" altLang="en-US"/>
              <a:t>Parameter Passing Mechanism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D0D0CC9F-2883-45A8-9B1D-9D8FFA709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CD9750FF-24CE-4203-AF54-2989687E8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AF04D5-C57A-4F93-9DDC-66EEA85B0FD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6C3791A3-662D-483C-9B94-109C1580B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Why procedures or functions?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2E046FA-6BA2-4274-8288-50A30507B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236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Large problems can be divided into smaller tasks to make them more manageable</a:t>
            </a:r>
          </a:p>
          <a:p>
            <a:pPr eaLnBrk="1" hangingPunct="1"/>
            <a:r>
              <a:rPr lang="en-US" altLang="en-US"/>
              <a:t>I.e. Divide and Conquer !!!!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440C6C88-59AA-499A-B4E5-AC3F32CF3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89F2D42A-6316-4789-9125-8F53AD35F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B751B6-3210-4B1B-B51D-4ED8658C883E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B6F76282-B19D-407D-8FA7-0907438CE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procedures vs functions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66DBD27-CB43-42C3-9F8C-93C6C69A8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001000" cy="2362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Good question:  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What is the difference between procedure and function 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F5D8D344-53CF-4316-85EE-77115DE58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904BB51-FC9F-49F5-8385-1CED840F3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326F3C-8020-4256-9072-D5DCBDCD9437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2F427642-9BB9-44DD-B564-CCD7607E2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Subroutines, procedures, functions, Subprograms, methods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6363894-4A83-4FB8-A9A5-CCBF6C1E9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305800" cy="3886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All similar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B3BABF6A-DAFF-4ECE-921B-D43358C5E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44BBFC1-0228-4391-9A57-4EEB057D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E0C627-F86B-43F7-9172-E13E2A837CA8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9262B958-74C4-41DD-9213-36DD3C48D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657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Defining and Using Procedures</a:t>
            </a:r>
            <a:endParaRPr lang="en-US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86AB707-E32D-4CDC-A87C-B606E9E52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6858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EFDEE34B-9DBF-4787-AAD0-C09779B049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F48292CD-D3AE-4F86-81A1-CD2D0977C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60F9A0-9DA4-4DE4-B0DF-1B60C105B0B6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3020ED71-BC49-4520-9B7F-CDD127610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Defining and Using Procedures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8735AB91-DB72-495B-B6C5-16D234D96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6400800" cy="4038600"/>
          </a:xfrm>
        </p:spPr>
        <p:txBody>
          <a:bodyPr/>
          <a:lstStyle/>
          <a:p>
            <a:pPr eaLnBrk="1" hangingPunct="1"/>
            <a:r>
              <a:rPr lang="en-US" altLang="en-US"/>
              <a:t>Creating Procedures</a:t>
            </a:r>
          </a:p>
          <a:p>
            <a:pPr lvl="1" eaLnBrk="1" hangingPunct="1"/>
            <a:r>
              <a:rPr lang="en-US" altLang="en-US"/>
              <a:t>proc, ednp directives</a:t>
            </a:r>
          </a:p>
          <a:p>
            <a:pPr eaLnBrk="1" hangingPunct="1"/>
            <a:r>
              <a:rPr lang="en-US" altLang="en-US"/>
              <a:t>Example: ADD2 Procedure</a:t>
            </a:r>
          </a:p>
          <a:p>
            <a:pPr eaLnBrk="1" hangingPunct="1"/>
            <a:r>
              <a:rPr lang="en-US" altLang="en-US"/>
              <a:t>call and ret Instructions</a:t>
            </a:r>
          </a:p>
          <a:p>
            <a:pPr eaLnBrk="1" hangingPunct="1"/>
            <a:r>
              <a:rPr lang="en-US" altLang="en-US"/>
              <a:t>Nested Procedure Calls</a:t>
            </a:r>
          </a:p>
          <a:p>
            <a:pPr eaLnBrk="1" hangingPunct="1"/>
            <a:r>
              <a:rPr lang="en-US" altLang="en-US"/>
              <a:t>Local and Global Labels</a:t>
            </a:r>
          </a:p>
          <a:p>
            <a:pPr eaLnBrk="1" hangingPunct="1"/>
            <a:r>
              <a:rPr lang="en-US" altLang="en-US"/>
              <a:t>Procedure Parameters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1DBBBE7B-867B-4C47-825F-62FA2D8A66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Dr. Isaac Ghansah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5B1982F2-08F5-4BBE-8792-6C6873FE89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61B22F-2824-4FED-AD91-4C441D0078CC}" type="slidenum">
              <a:rPr lang="en-US" altLang="en-US" sz="16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5700692-ECAD-494C-901D-485603DB0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Creating Procedures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14604252-88BD-40E8-B874-E197E497E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procedure</a:t>
            </a:r>
            <a:r>
              <a:rPr lang="en-US" altLang="en-US"/>
              <a:t> is the ASM equivalent of a Java or C++ function</a:t>
            </a:r>
          </a:p>
          <a:p>
            <a:pPr eaLnBrk="1" hangingPunct="1"/>
            <a:r>
              <a:rPr lang="en-US" altLang="en-US"/>
              <a:t>The PROC and ENDP directives</a:t>
            </a:r>
          </a:p>
          <a:p>
            <a:pPr eaLnBrk="1" hangingPunct="1"/>
            <a:r>
              <a:rPr lang="en-US" altLang="en-US"/>
              <a:t>Following is an assembly language procedure named </a:t>
            </a:r>
            <a:r>
              <a:rPr lang="en-US" altLang="en-US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B9484C68-92D8-4034-B965-FB6D5E17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4953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ProcName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RET ;Return from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ProcName ENDP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ECFE02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Soaring 1">
    <a:dk1>
      <a:srgbClr val="000000"/>
    </a:dk1>
    <a:lt1>
      <a:srgbClr val="FFFFFF"/>
    </a:lt1>
    <a:dk2>
      <a:srgbClr val="000000"/>
    </a:dk2>
    <a:lt2>
      <a:srgbClr val="CCECFF"/>
    </a:lt2>
    <a:accent1>
      <a:srgbClr val="6699FF"/>
    </a:accent1>
    <a:accent2>
      <a:srgbClr val="66CCFF"/>
    </a:accent2>
    <a:accent3>
      <a:srgbClr val="FFFFFF"/>
    </a:accent3>
    <a:accent4>
      <a:srgbClr val="000000"/>
    </a:accent4>
    <a:accent5>
      <a:srgbClr val="B8CAFF"/>
    </a:accent5>
    <a:accent6>
      <a:srgbClr val="5CB9E7"/>
    </a:accent6>
    <a:hlink>
      <a:srgbClr val="CC99FF"/>
    </a:hlink>
    <a:folHlink>
      <a:srgbClr val="00CCCC"/>
    </a:folHlink>
  </a:clrScheme>
</a:themeOverride>
</file>

<file path=ppt/theme/themeOverride11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1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Soaring 2">
    <a:dk1>
      <a:srgbClr val="000000"/>
    </a:dk1>
    <a:lt1>
      <a:srgbClr val="FFFFFF"/>
    </a:lt1>
    <a:dk2>
      <a:srgbClr val="000000"/>
    </a:dk2>
    <a:lt2>
      <a:srgbClr val="FFFFFF"/>
    </a:lt2>
    <a:accent1>
      <a:srgbClr val="CBCBCB"/>
    </a:accent1>
    <a:accent2>
      <a:srgbClr val="EAEAEA"/>
    </a:accent2>
    <a:accent3>
      <a:srgbClr val="FFFFFF"/>
    </a:accent3>
    <a:accent4>
      <a:srgbClr val="000000"/>
    </a:accent4>
    <a:accent5>
      <a:srgbClr val="E2E2E2"/>
    </a:accent5>
    <a:accent6>
      <a:srgbClr val="D4D4D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4058</TotalTime>
  <Words>1056</Words>
  <Application>Microsoft Office PowerPoint</Application>
  <PresentationFormat>On-screen Show (4:3)</PresentationFormat>
  <Paragraphs>306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Wingdings</vt:lpstr>
      <vt:lpstr>Soaring</vt:lpstr>
      <vt:lpstr>Ocean</vt:lpstr>
      <vt:lpstr>Blends</vt:lpstr>
      <vt:lpstr>VISIO</vt:lpstr>
      <vt:lpstr>PowerPoint Presentation</vt:lpstr>
      <vt:lpstr>Chapter Overview</vt:lpstr>
      <vt:lpstr> Procedures/Functions </vt:lpstr>
      <vt:lpstr>Why procedures or functions?</vt:lpstr>
      <vt:lpstr>procedures vs functions</vt:lpstr>
      <vt:lpstr>Subroutines, procedures, functions, Subprograms, methods</vt:lpstr>
      <vt:lpstr>Defining and Using Procedures</vt:lpstr>
      <vt:lpstr>Defining and Using Procedures</vt:lpstr>
      <vt:lpstr>Creating Procedures</vt:lpstr>
      <vt:lpstr>CALL and RET Instructions</vt:lpstr>
      <vt:lpstr>CALL-RET Example (1 of 2)</vt:lpstr>
      <vt:lpstr>ADD problem in High Level Language</vt:lpstr>
      <vt:lpstr>Procedures-Global Variables</vt:lpstr>
      <vt:lpstr>Parameter Passing</vt:lpstr>
      <vt:lpstr>Why Parameter Passing ?</vt:lpstr>
      <vt:lpstr>Parameter Passing Mechanism</vt:lpstr>
      <vt:lpstr>Procedures – Register VALUE Parameters</vt:lpstr>
      <vt:lpstr>Parameter Passing by Reference</vt:lpstr>
      <vt:lpstr>Nested Procedure Calls</vt:lpstr>
      <vt:lpstr>Parameter Passing (1 of 3)</vt:lpstr>
      <vt:lpstr>Parameter Passing (1 of 2)</vt:lpstr>
      <vt:lpstr>Parameter Passing (1 of 3)</vt:lpstr>
      <vt:lpstr>PowerPoint Presentation</vt:lpstr>
      <vt:lpstr>Summary</vt:lpstr>
      <vt:lpstr>The End</vt:lpstr>
      <vt:lpstr>Documenting Procedures/Functions</vt:lpstr>
      <vt:lpstr>Program Design Using Procedures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Procedures</dc:subject>
  <dc:creator>Kip Irvine</dc:creator>
  <cp:lastModifiedBy>Ghansah, Isaac</cp:lastModifiedBy>
  <cp:revision>561</cp:revision>
  <cp:lastPrinted>2017-03-29T15:27:21Z</cp:lastPrinted>
  <dcterms:created xsi:type="dcterms:W3CDTF">2002-05-30T02:31:33Z</dcterms:created>
  <dcterms:modified xsi:type="dcterms:W3CDTF">2021-04-19T05:44:55Z</dcterms:modified>
</cp:coreProperties>
</file>