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3" r:id="rId2"/>
    <p:sldMasterId id="2147483655" r:id="rId3"/>
    <p:sldMasterId id="2147483707" r:id="rId4"/>
  </p:sldMasterIdLst>
  <p:notesMasterIdLst>
    <p:notesMasterId r:id="rId55"/>
  </p:notesMasterIdLst>
  <p:handoutMasterIdLst>
    <p:handoutMasterId r:id="rId56"/>
  </p:handoutMasterIdLst>
  <p:sldIdLst>
    <p:sldId id="384" r:id="rId5"/>
    <p:sldId id="261" r:id="rId6"/>
    <p:sldId id="278" r:id="rId7"/>
    <p:sldId id="383" r:id="rId8"/>
    <p:sldId id="279" r:id="rId9"/>
    <p:sldId id="280" r:id="rId10"/>
    <p:sldId id="337" r:id="rId11"/>
    <p:sldId id="304" r:id="rId12"/>
    <p:sldId id="330" r:id="rId13"/>
    <p:sldId id="336" r:id="rId14"/>
    <p:sldId id="377" r:id="rId15"/>
    <p:sldId id="283" r:id="rId16"/>
    <p:sldId id="281" r:id="rId17"/>
    <p:sldId id="282" r:id="rId18"/>
    <p:sldId id="285" r:id="rId19"/>
    <p:sldId id="286" r:id="rId20"/>
    <p:sldId id="287" r:id="rId21"/>
    <p:sldId id="288" r:id="rId22"/>
    <p:sldId id="289" r:id="rId23"/>
    <p:sldId id="290" r:id="rId24"/>
    <p:sldId id="339" r:id="rId25"/>
    <p:sldId id="331" r:id="rId26"/>
    <p:sldId id="389" r:id="rId27"/>
    <p:sldId id="390" r:id="rId28"/>
    <p:sldId id="385" r:id="rId29"/>
    <p:sldId id="386" r:id="rId30"/>
    <p:sldId id="387" r:id="rId31"/>
    <p:sldId id="396" r:id="rId32"/>
    <p:sldId id="256" r:id="rId33"/>
    <p:sldId id="391" r:id="rId34"/>
    <p:sldId id="343" r:id="rId35"/>
    <p:sldId id="378" r:id="rId36"/>
    <p:sldId id="264" r:id="rId37"/>
    <p:sldId id="265" r:id="rId38"/>
    <p:sldId id="266" r:id="rId39"/>
    <p:sldId id="268" r:id="rId40"/>
    <p:sldId id="267" r:id="rId41"/>
    <p:sldId id="394" r:id="rId42"/>
    <p:sldId id="395" r:id="rId43"/>
    <p:sldId id="262" r:id="rId44"/>
    <p:sldId id="273" r:id="rId45"/>
    <p:sldId id="275" r:id="rId46"/>
    <p:sldId id="276" r:id="rId47"/>
    <p:sldId id="269" r:id="rId48"/>
    <p:sldId id="291" r:id="rId49"/>
    <p:sldId id="392" r:id="rId50"/>
    <p:sldId id="277" r:id="rId51"/>
    <p:sldId id="292" r:id="rId52"/>
    <p:sldId id="393" r:id="rId53"/>
    <p:sldId id="263" r:id="rId5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7" autoAdjust="0"/>
    <p:restoredTop sz="94655" autoAdjust="0"/>
  </p:normalViewPr>
  <p:slideViewPr>
    <p:cSldViewPr>
      <p:cViewPr varScale="1">
        <p:scale>
          <a:sx n="90" d="100"/>
          <a:sy n="90" d="100"/>
        </p:scale>
        <p:origin x="134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086"/>
    </p:cViewPr>
  </p:sorterViewPr>
  <p:notesViewPr>
    <p:cSldViewPr>
      <p:cViewPr varScale="1">
        <p:scale>
          <a:sx n="53" d="100"/>
          <a:sy n="53" d="100"/>
        </p:scale>
        <p:origin x="-1848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1EECBCB-62EE-4689-A682-1B203BE9ED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DAB0E3C-904E-4780-A909-D9E291D4C0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09BCF6F8-92DD-48BB-8012-2459B3BB12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800C4D5E-668E-40B2-A8A0-B1855A8A30B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643EED2-CC90-41DC-BB9D-BCB9957578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D4247DE-917D-49DA-90F9-9FB5841EBD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FD0D148-29F9-48BB-94CA-19EEB8A10D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3D20C8A8-1BAB-4F8A-9A0D-0C0DFC96309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7E564E1F-A545-4E49-9E79-8FF389C7CF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FE06AB6C-28D0-48A9-B8F2-7A9B8FB4AE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86FEDC9F-E5CF-483C-890C-4B31565AB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F0DE1437-2523-4A67-9545-C4729E8356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>
            <a:extLst>
              <a:ext uri="{FF2B5EF4-FFF2-40B4-BE49-F238E27FC236}">
                <a16:creationId xmlns:a16="http://schemas.microsoft.com/office/drawing/2014/main" id="{F2D62680-8399-4586-900B-C4FBDA24FEF1}"/>
              </a:ext>
            </a:extLst>
          </p:cNvPr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3FED45DB-6D95-4665-8736-0E1724643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" name="Arc 4">
              <a:extLst>
                <a:ext uri="{FF2B5EF4-FFF2-40B4-BE49-F238E27FC236}">
                  <a16:creationId xmlns:a16="http://schemas.microsoft.com/office/drawing/2014/main" id="{0098B89D-8E00-4E92-A6F3-E30344671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0 w 21600"/>
                <a:gd name="T1" fmla="*/ 0 h 21231"/>
                <a:gd name="T2" fmla="*/ 0 w 21600"/>
                <a:gd name="T3" fmla="*/ 0 h 21231"/>
                <a:gd name="T4" fmla="*/ 0 w 21600"/>
                <a:gd name="T5" fmla="*/ 0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altLang="en-US" noProof="0"/>
          </a:p>
        </p:txBody>
      </p:sp>
    </p:spTree>
    <p:extLst>
      <p:ext uri="{BB962C8B-B14F-4D97-AF65-F5344CB8AC3E}">
        <p14:creationId xmlns:p14="http://schemas.microsoft.com/office/powerpoint/2010/main" val="127319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52A3201-8E90-4BDB-843F-1B3CD7953A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1925114-077D-4565-92FA-74381CF5AC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15F01-9A3E-449B-82D1-F23562F216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01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E920A65-6487-41A2-ACC3-655E499CCC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25E8B90-106F-4C54-BE80-7E9E663B84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A346B-113F-46E9-A41B-7B419E8D55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880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7772400" cy="4495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915E9F3-8BD5-47E3-A4D8-5ABA942AE4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B97808B-A646-47B2-8B95-CD6520F9A0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7F0E1-EE24-41CE-98E5-2C2FC963A3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50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AD46F5A7-980F-4009-AE74-8E0D5C4EDA4E}"/>
              </a:ext>
            </a:extLst>
          </p:cNvPr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w 1588"/>
              <a:gd name="T1" fmla="*/ 0 h 1912"/>
              <a:gd name="T2" fmla="*/ 0 w 1588"/>
              <a:gd name="T3" fmla="*/ 2147483646 h 1912"/>
              <a:gd name="T4" fmla="*/ 0 w 1588"/>
              <a:gd name="T5" fmla="*/ 2147483646 h 1912"/>
              <a:gd name="T6" fmla="*/ 0 w 1588"/>
              <a:gd name="T7" fmla="*/ 2147483646 h 1912"/>
              <a:gd name="T8" fmla="*/ 0 w 1588"/>
              <a:gd name="T9" fmla="*/ 2147483646 h 1912"/>
              <a:gd name="T10" fmla="*/ 0 w 1588"/>
              <a:gd name="T11" fmla="*/ 2147483646 h 1912"/>
              <a:gd name="T12" fmla="*/ 0 w 1588"/>
              <a:gd name="T13" fmla="*/ 0 h 1912"/>
              <a:gd name="T14" fmla="*/ 0 w 1588"/>
              <a:gd name="T15" fmla="*/ 0 h 1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88" h="1912">
                <a:moveTo>
                  <a:pt x="0" y="0"/>
                </a:move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AE8AAA-904A-46B3-B64B-5426CE74D0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520FFF-76B8-4085-8969-702C105CA1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1541B-70B7-423E-A3D8-796FE332B6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446C676-6DAA-4428-B8E4-0532CF06F9B2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467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5491D6-AF15-44ED-88D6-F20902740C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755DC3-CB7D-4BA6-BF86-55CBB34787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5E74FC-BBE6-4CE8-A1C1-692CAD48CF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D6122-D427-4CCE-817C-252B8493A8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484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FEB6C1-D5BB-4C8A-BF1D-A537F566C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6D9C49-2884-4439-8D8F-E91E0DC79C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81CF98-B8BC-4A93-9D68-9DBB039832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11F48-4E0E-49EE-B0E8-5924A90277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987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3B587-7C59-4364-83E3-8B11B4A712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704B0D-860F-4E40-BA0B-8A04831F01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ABA41-58E7-41A2-905F-8E1E0CF2C1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5F3C6-693F-4DED-925E-CE0E855F34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187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7BC4F08-092F-4D9B-9A3A-3678A1D1CF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8A3321F-DFC6-4B71-8CC2-D16E43C4AC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C460207-54D6-418B-9A78-A2BA52E28A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33B17-C227-468B-9C06-1AA9C112BB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917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42CEDD1-8564-4FC2-99F1-84193EE7F9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DFA24F4-F52E-4CF7-8B41-AAFE900503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1D576CF-5C2D-4DF0-A798-9BA0D1BDF7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0B7EE-A286-405B-8586-4D1BCD207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856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5B284DE-2AC9-472E-B611-CF4A08F41C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029A601-196B-4E52-9564-39FFCB0725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7E37116-D406-412C-BA0A-DFAAD87F78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A6FBA-6B4C-4057-AB63-C28FC2E0B6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85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28EC8D7-1D74-4B17-8FB8-34918B929C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AD48D1D-5752-4E64-BFAB-DFA3D5236A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37457-CC5A-4D38-95BB-7D634AF358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437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D251C-C087-4A38-BDE6-35EE28469C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F89F05-BA24-42F9-AD41-F269FBCF08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0128CE-355E-4733-A0D4-48635AB592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ED434-FDAB-493C-986C-977667AF4D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458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E8A725-A1D9-476A-A106-3546797DB8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E2EEE-EA81-4FEE-B226-C7CE17B5DA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22DEF-49A6-4CCD-9AF5-3588E35455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C9F9B-387E-4737-A330-7D1368517A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965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1691D2-4D57-4AB5-BBBA-F4B0C7E896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E3F4DC-15BE-4741-9C84-77B916D141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311B61-8248-41C1-9E08-880018C96A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C25FF-80BD-444C-874B-8C2FC4AC60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020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742DC8-BD64-4BD4-AC43-47CF7D8D19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4AE399-6BD9-4701-AE84-F46DA150FA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5AA6EE-AB7B-4308-94D1-74A54C2C2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F50BF-CCF2-4E7C-81BA-7065E9AAE2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8808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059F005-DA8D-40BC-AA54-3E9B59757DD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E1B451D4-8E0A-46BB-9333-F769104AB4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712570C-7847-45DA-B442-9ACAE27B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C54AD9DB-45D0-44A8-9DF5-BF986D935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5FD2A7C-0702-4971-B334-01B84FE309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08B23FBB-B443-41C6-A90D-C77D44470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6A8A89E4-123A-4D4C-9E7B-755FE934B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E13EEDA1-3E09-418E-A372-5182C86A9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7A9CBE9-D05F-4EFF-9DF9-72F33A1C0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3313E8C5-3856-4743-A8DF-19CF319E26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1730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730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7E70B6AF-B7BE-4A8B-8162-8535678E85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570ADC09-7350-4961-B8AF-B0AD3E41A9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D6516C4D-F35C-4629-ADB4-9C5B10E358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315D082-EAA3-471B-9FE6-1E84072B4C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403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1A0215F-2F70-4B15-8E4C-4849491CBF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E43DD42-5D5F-42FA-8364-2391D387D8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C1C869B-A9DF-4E2C-8375-B4BF2FA528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9D2FB-A87E-4EB1-9BA2-4DC18F27DE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9851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CA8331F-4E9F-4510-B054-4AB682A71B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B8B9C3E-A7C0-480B-AFAF-925EE78088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0B45ACC-3B0D-4029-9778-0780538205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40C49-6F22-457C-B569-5896CA8DF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007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8B9EF3-6E50-4E87-B828-83A4943921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F52C687-7A3B-4CE7-AF10-2997BD451E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B1922E9-8C1B-463C-BB87-61B3EAABA3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F9575-818C-42AC-A1D4-594B4E1E29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2405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89338FE-2D23-4AEC-9CCC-EDBFE182DC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16533E1-7036-4A57-B05F-06287CF887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F593D67-5433-4A04-8581-08F3D37FF7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F77E4-A577-4BC6-AEFA-996C40C13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4298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7BC3DC1-FE61-4537-B0BA-EADD348EB6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C9C1480-4F1D-482E-99D4-712166AAA4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5A86EEB-8903-4FAD-A392-CCEDEC9B79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D6FBC-5ACC-47A1-8548-A33831ECBA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46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325311E-A2BB-4A7B-85AA-377C307253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76DC9F0-8771-4AEC-9376-AC02E91D6E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CFAC3-A3FB-44C8-BE05-E057EF33ED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4277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76D3F354-AF4E-4679-AB83-796F1D386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6B16934-0BD4-4162-A76F-3C388F8D02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E849C5D-ADA0-4810-BC45-33371A6C5B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B7C51-187D-4419-86F4-5152146664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2681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0EF4A50-CDA1-485D-AC08-0ABCC281C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9A6071F-058C-4A6D-935B-DB5A570D44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15A4B80-8E4F-41FA-BDB7-9C18D2CF90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54CD1-600C-415D-BAE6-01196E8196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82076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95997E1-7E60-4F98-B6A1-CF6776BEDD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3365037-7F28-4B2D-8D58-9656FE7FD7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B523D15-7DA0-43E5-853C-C6C0DBB08D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56B6D-B23C-461E-8405-4884B14BCE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9470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FF0182A-3360-482D-9455-323A9F76CB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C384DFA-9924-4E71-B122-CBE2095EBF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81CE449-E313-437D-B2F3-CBAD193A4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C013A-ED8C-41AA-BEC5-BB912FAAB3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6491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7385188-F0C4-45FA-BC9D-AB47C19661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D52343F-3FEB-43DF-9662-6482843EB1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65AE71-574A-42E3-8E09-25630BAC73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7D491-D49B-4846-A94F-4D3457476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83677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E8ECA9-B713-4E6F-9836-9B7D435E23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4A185D-5D1F-4455-8FC2-8D7763A0A3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88DA60-4AD0-43DE-BD57-036CEBD867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F2AFB-DC7F-47EF-BF73-7FC40D5A43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6661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67132C-F672-4F8E-849B-C8C0567157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E59624-9828-4A53-8006-A930F92CAD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B0417F-EA44-4C6E-A6EE-9AA171E430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BA7CB-12F7-465F-A8A4-D4172681D9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8532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93B869-F1B7-4B16-A4D2-F64E6ACD4F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A80EF7-9A71-4ECF-94F6-53C8D82DFA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AB661D-3C6E-4D6B-B6C7-75573697EB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1E27E-D395-4A50-96DB-AC10D26F3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7955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39606-E840-447A-BC26-5D3030EB7B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2E38A-90C2-4995-86D2-98E0FCE085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B30477-E1DD-4D71-B7E3-973B4C338B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7531B-B0BE-4BE3-8C62-DA29BACD4F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727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E5E9719-CED8-41B2-8361-F0EA9231B2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D3B6B21-B354-459B-8665-2F9004E734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44B6F2E-8DA6-4D16-AC20-3C627370D5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76614-31FC-4927-8B6D-2049F49288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99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77A015A-78E1-4EB5-BC11-0E8ED12924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C3A8580-F744-4A31-97CE-B1D4335E10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B57B9-D5A9-4092-BBC1-B52815614D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7796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505E96-A819-48EF-86BF-993E75BD88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FF7DE99-50EA-4690-9CF8-222F17C170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5A8E3DE-60F0-4DC6-9F27-20D51C0E00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8FAAC-499C-49D7-A566-C5D463EEF4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6469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30A2508-7EE7-42A8-A157-F62FF287ED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55FCA2F-F0B9-4B2E-A520-88A0BD77B4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49DC07A-C0B7-4224-950F-5568548016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BC525-D80D-43FC-A1D2-FA7DAF15A0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969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D7347C-141D-4E2F-98AD-685E74F636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BAACFB-9E87-4E79-B011-AC582CE1BD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FE3CB-8FAC-4915-89A6-9EBB537760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B781E-994E-47E4-BB0A-7A149E1D7A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069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22B78-6F6B-4F01-B5C5-A57AB8215C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A11544-8435-4C53-85F2-BA65F3BD9D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F1653C-4680-4D4F-8CF9-BFF2924F5B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875D8-D6F5-4242-B74D-1E850A297B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7274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28A7B4E-39A5-4E6C-BD1E-A42D794347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2D4342-4010-4F74-85E9-B3FBB26DDE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72849A-51E5-450F-8920-091909EA82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09F54-6BFE-4217-B42A-6B512548FF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1311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511DEB-5DAB-4849-9661-08B3012E37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66679A-5B58-49A0-B3B3-E2BD8FA3B0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8413DA-8E7A-4276-8A0D-7DD4BAA86D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A325D-93F1-426F-88F2-D92CE28CD7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37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10488EB-69FE-40C5-9C7E-2FB054EB8B0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D59A4DE-3118-4107-8F83-5D9B7485275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92441-A06D-4351-919F-F46E12037D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72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A796C00-6C0B-4E9C-9789-B7CB496389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5B5BB0E-AF50-4086-89BD-D4FB3F6F00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062B5-92DB-47E3-8F4D-3E6E1AF1B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38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1F56ED23-D005-413D-ADC1-28409CBF0A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A16D6B58-2EE9-4190-AD46-141E983FF5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7A0D0-7F15-4387-93AC-9A8AEB000D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83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E0D6DF2-F7B2-43C9-B676-A250D3B60EE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31AB527-368E-41C4-AAF9-61F2B62ADC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33C11-8A02-4C30-B97F-B4606F81E1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42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ACB9279-E092-4955-9404-1854A434B1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723535D-D91C-4186-A58E-53197E4583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13A9E-E0FB-43EC-BB73-6DD8E164B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663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../../../../../Irvine/Examples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asmirvine.com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../../../../../Irvine/Examples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hyperlink" Target="http://www.asmirvine.com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hyperlink" Target="http://www.asmirvine.com/" TargetMode="Externa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hyperlink" Target="../../../../../Irvine/Examples" TargetMode="Externa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hyperlink" Target="http://www.asmirvine.com/" TargetMode="Externa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hyperlink" Target="../../../../../Irvine/Example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9D23963A-268C-4D83-95A0-7227222E3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9C640951-6D02-4C54-8D65-8E163643101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40475"/>
            <a:ext cx="472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1028" name="Rectangle 11">
            <a:extLst>
              <a:ext uri="{FF2B5EF4-FFF2-40B4-BE49-F238E27FC236}">
                <a16:creationId xmlns:a16="http://schemas.microsoft.com/office/drawing/2014/main" id="{752E763A-4F49-4664-8C96-8C9484657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029" name="Text Box 12">
            <a:extLst>
              <a:ext uri="{FF2B5EF4-FFF2-40B4-BE49-F238E27FC236}">
                <a16:creationId xmlns:a16="http://schemas.microsoft.com/office/drawing/2014/main" id="{9EF25381-42DE-465A-B444-A0E9CE09389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5867400"/>
            <a:ext cx="22098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001E7408-FAD6-4830-B77D-696742D58E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C7176DA-C2EE-4162-AC8E-C6BE839062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4">
            <a:extLst>
              <a:ext uri="{FF2B5EF4-FFF2-40B4-BE49-F238E27FC236}">
                <a16:creationId xmlns:a16="http://schemas.microsoft.com/office/drawing/2014/main" id="{5D7B40B6-5A10-4A42-B45D-04728E50D4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10200" y="6248400"/>
            <a:ext cx="20574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300">
                <a:hlinkClick r:id="rId14"/>
              </a:rPr>
              <a:t>Web site</a:t>
            </a:r>
            <a:r>
              <a:rPr lang="en-US" altLang="en-US" sz="1300"/>
              <a:t>     </a:t>
            </a:r>
            <a:r>
              <a:rPr lang="en-US" altLang="en-US" sz="1300">
                <a:hlinkClick r:id="rId15" action="ppaction://hlinkfile"/>
              </a:rPr>
              <a:t>Examples</a:t>
            </a:r>
            <a:endParaRPr lang="en-US" altLang="en-US" sz="13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83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01AD5802-E055-4F0A-ADD2-47DAEC6BC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C5A3AD10-00D8-4F94-B58D-5157DD6C6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68964" name="Rectangle 4">
            <a:extLst>
              <a:ext uri="{FF2B5EF4-FFF2-40B4-BE49-F238E27FC236}">
                <a16:creationId xmlns:a16="http://schemas.microsoft.com/office/drawing/2014/main" id="{E659C0F7-77B6-4102-BC10-1F772ED3F61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8965" name="Rectangle 5">
            <a:extLst>
              <a:ext uri="{FF2B5EF4-FFF2-40B4-BE49-F238E27FC236}">
                <a16:creationId xmlns:a16="http://schemas.microsoft.com/office/drawing/2014/main" id="{99E6DC1A-10F3-4830-BDCA-609F05D4ED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168966" name="Rectangle 6">
            <a:extLst>
              <a:ext uri="{FF2B5EF4-FFF2-40B4-BE49-F238E27FC236}">
                <a16:creationId xmlns:a16="http://schemas.microsoft.com/office/drawing/2014/main" id="{CDABB315-E140-4913-B327-F78152572E2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506DE1AB-053B-432B-B3D0-7B08C13FA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17B93019-1E5F-43F9-9B4E-7F5DE98C0F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5867400"/>
            <a:ext cx="22098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/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1EA7E420-4141-4E13-B1E4-E6BB0D4AC8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10200" y="6248400"/>
            <a:ext cx="20574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300">
                <a:hlinkClick r:id="rId14"/>
              </a:rPr>
              <a:t>Web site</a:t>
            </a:r>
            <a:r>
              <a:rPr lang="en-US" altLang="en-US" sz="1300"/>
              <a:t>     </a:t>
            </a:r>
            <a:r>
              <a:rPr lang="en-US" altLang="en-US" sz="1300">
                <a:hlinkClick r:id="rId15" action="ppaction://hlinkfile"/>
              </a:rPr>
              <a:t>Examples</a:t>
            </a:r>
            <a:endParaRPr lang="en-US" altLang="en-US" sz="13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84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372BC82-1B2C-4D5F-AD48-61CAB11C5AE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29B9C63-7B1C-470A-860E-DC6FFD99BAD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3030017-5302-4742-84E5-4244E218142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86B0D25-1D54-44C1-A25F-B1AB51A751E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C3A875A-EB3B-4A55-AB6A-C4DE9D80FA7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995B712-608A-46CF-B757-EF7FAA0A68F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DDDA4B57-16ED-48C6-B57E-4179F0E5283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C83D2D90-F606-4C3D-9676-99D032B47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24BCB164-9387-4813-874C-9853CF215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2043" name="Rectangle 11">
            <a:extLst>
              <a:ext uri="{FF2B5EF4-FFF2-40B4-BE49-F238E27FC236}">
                <a16:creationId xmlns:a16="http://schemas.microsoft.com/office/drawing/2014/main" id="{482E1C5A-61A8-48E8-9000-4D15E84D306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2044" name="Rectangle 12">
            <a:extLst>
              <a:ext uri="{FF2B5EF4-FFF2-40B4-BE49-F238E27FC236}">
                <a16:creationId xmlns:a16="http://schemas.microsoft.com/office/drawing/2014/main" id="{3F63AF0B-6BE2-43B7-B776-80F31741190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172045" name="Rectangle 13">
            <a:extLst>
              <a:ext uri="{FF2B5EF4-FFF2-40B4-BE49-F238E27FC236}">
                <a16:creationId xmlns:a16="http://schemas.microsoft.com/office/drawing/2014/main" id="{D548D2E7-8145-4B8D-87F7-904C21E3B8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963C7D3-00E9-4DFA-B4B5-527EDF5DEA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086" name="Text Box 14">
            <a:extLst>
              <a:ext uri="{FF2B5EF4-FFF2-40B4-BE49-F238E27FC236}">
                <a16:creationId xmlns:a16="http://schemas.microsoft.com/office/drawing/2014/main" id="{B4ADD5FB-5963-42FE-9086-93756F9B00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5867400"/>
            <a:ext cx="22098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/>
          </a:p>
        </p:txBody>
      </p:sp>
      <p:sp>
        <p:nvSpPr>
          <p:cNvPr id="3087" name="Text Box 15">
            <a:extLst>
              <a:ext uri="{FF2B5EF4-FFF2-40B4-BE49-F238E27FC236}">
                <a16:creationId xmlns:a16="http://schemas.microsoft.com/office/drawing/2014/main" id="{B2E2A4DE-B292-4201-85F3-F3528E79D6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10200" y="6248400"/>
            <a:ext cx="20574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300">
                <a:hlinkClick r:id="rId13"/>
              </a:rPr>
              <a:t>Web site</a:t>
            </a:r>
            <a:r>
              <a:rPr lang="en-US" altLang="en-US" sz="1300"/>
              <a:t>     </a:t>
            </a:r>
            <a:r>
              <a:rPr lang="en-US" altLang="en-US" sz="1300">
                <a:hlinkClick r:id="rId14" action="ppaction://hlinkfile"/>
              </a:rPr>
              <a:t>Examples</a:t>
            </a:r>
            <a:endParaRPr lang="en-US" altLang="en-US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2D62618-8280-4045-9772-3896B5700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2C5490E-E0FC-454C-8A86-6D0868C73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34852" name="Rectangle 4">
            <a:extLst>
              <a:ext uri="{FF2B5EF4-FFF2-40B4-BE49-F238E27FC236}">
                <a16:creationId xmlns:a16="http://schemas.microsoft.com/office/drawing/2014/main" id="{17230F5C-F599-4CF7-8C67-6877275908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4853" name="Rectangle 5">
            <a:extLst>
              <a:ext uri="{FF2B5EF4-FFF2-40B4-BE49-F238E27FC236}">
                <a16:creationId xmlns:a16="http://schemas.microsoft.com/office/drawing/2014/main" id="{2B59F618-7FB3-4FA5-BC1F-21A4C6580E1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334854" name="Rectangle 6">
            <a:extLst>
              <a:ext uri="{FF2B5EF4-FFF2-40B4-BE49-F238E27FC236}">
                <a16:creationId xmlns:a16="http://schemas.microsoft.com/office/drawing/2014/main" id="{2E90FD73-D689-41AA-964C-A3344049556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474673D-8315-4238-84DC-2863274E9C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CC4A9FF6-11BC-4B5B-9EE8-65B8E331F1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5867400"/>
            <a:ext cx="22098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/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F8E133E8-BADB-4538-928C-61BFCE177C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10200" y="6248400"/>
            <a:ext cx="20574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300">
                <a:hlinkClick r:id="rId13"/>
              </a:rPr>
              <a:t>Web site</a:t>
            </a:r>
            <a:r>
              <a:rPr lang="en-US" altLang="en-US" sz="1300"/>
              <a:t>     </a:t>
            </a:r>
            <a:r>
              <a:rPr lang="en-US" altLang="en-US" sz="1300">
                <a:hlinkClick r:id="rId14" action="ppaction://hlinkfile"/>
              </a:rPr>
              <a:t>Examples</a:t>
            </a:r>
            <a:endParaRPr lang="en-US" altLang="en-US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Encrypt.asm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>
            <a:extLst>
              <a:ext uri="{FF2B5EF4-FFF2-40B4-BE49-F238E27FC236}">
                <a16:creationId xmlns:a16="http://schemas.microsoft.com/office/drawing/2014/main" id="{97CD35EA-05B8-4277-ACF3-BFA3C4535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953000"/>
            <a:ext cx="5181600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i="1" dirty="0">
                <a:latin typeface="Arial" panose="020B0604020202020204" pitchFamily="34" charset="0"/>
              </a:rPr>
              <a:t>Dr. Isaac Ghansah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700" i="1" dirty="0">
                <a:latin typeface="Arial" panose="020B0604020202020204" pitchFamily="34" charset="0"/>
              </a:rPr>
              <a:t>Revision date: March 14, 2021</a:t>
            </a:r>
          </a:p>
        </p:txBody>
      </p:sp>
      <p:sp>
        <p:nvSpPr>
          <p:cNvPr id="343045" name="Rectangle 5">
            <a:extLst>
              <a:ext uri="{FF2B5EF4-FFF2-40B4-BE49-F238E27FC236}">
                <a16:creationId xmlns:a16="http://schemas.microsoft.com/office/drawing/2014/main" id="{1EBF185D-5CD0-48B2-A273-B7CAEA032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89138"/>
            <a:ext cx="7772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 anchor="ctr">
            <a:spAutoFit/>
          </a:bodyPr>
          <a:lstStyle/>
          <a:p>
            <a:pPr algn="ctr" eaLnBrk="1" hangingPunct="1">
              <a:defRPr/>
            </a:pPr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Conditional Processing</a:t>
            </a:r>
          </a:p>
          <a:p>
            <a:pPr algn="ctr" eaLnBrk="1" hangingPunct="1">
              <a:defRPr/>
            </a:pPr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</a:p>
          <a:p>
            <a:pPr algn="ctr" eaLnBrk="1" hangingPunct="1">
              <a:defRPr/>
            </a:pPr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Control Structures</a:t>
            </a:r>
            <a:endParaRPr lang="en-US" altLang="en-US" sz="3600">
              <a:latin typeface="Times New Roman" pitchFamily="18" charset="0"/>
            </a:endParaRPr>
          </a:p>
        </p:txBody>
      </p:sp>
      <p:sp>
        <p:nvSpPr>
          <p:cNvPr id="343046" name="Rectangle 6">
            <a:extLst>
              <a:ext uri="{FF2B5EF4-FFF2-40B4-BE49-F238E27FC236}">
                <a16:creationId xmlns:a16="http://schemas.microsoft.com/office/drawing/2014/main" id="{47B23DBF-615E-4762-853C-22B0F97787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"/>
            <a:ext cx="79248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400" dirty="0"/>
              <a:t>Chapter 6-A:</a:t>
            </a:r>
            <a:endParaRPr lang="en-US" altLang="en-US" dirty="0"/>
          </a:p>
        </p:txBody>
      </p:sp>
      <p:sp>
        <p:nvSpPr>
          <p:cNvPr id="343047" name="Rectangle 7">
            <a:extLst>
              <a:ext uri="{FF2B5EF4-FFF2-40B4-BE49-F238E27FC236}">
                <a16:creationId xmlns:a16="http://schemas.microsoft.com/office/drawing/2014/main" id="{76235677-7510-439A-8947-FA140AD58B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4191000"/>
            <a:ext cx="7772400" cy="3810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C69AA64E-79D9-47CC-AFD8-D99BE0BF5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5FB59B55-61BE-4034-BFB3-E30AA0F89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146F34-D570-4706-B3BD-7A853CC71BF8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438EDD81-EA6F-48A9-A4C1-70D3DB97E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cond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Ranges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9C6FC526-1D0E-4D47-873C-4AD6CD326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91000"/>
          </a:xfrm>
        </p:spPr>
        <p:txBody>
          <a:bodyPr/>
          <a:lstStyle/>
          <a:p>
            <a:pPr eaLnBrk="1" hangingPunct="1"/>
            <a:r>
              <a:rPr lang="en-US" altLang="en-US"/>
              <a:t>Prior to the 386:</a:t>
            </a:r>
          </a:p>
          <a:p>
            <a:pPr lvl="1" eaLnBrk="1" hangingPunct="1"/>
            <a:r>
              <a:rPr lang="en-US" altLang="en-US"/>
              <a:t>jump must be within –128 to +127 bytes from current location counter</a:t>
            </a:r>
          </a:p>
          <a:p>
            <a:pPr eaLnBrk="1" hangingPunct="1"/>
            <a:r>
              <a:rPr lang="en-US" altLang="en-US"/>
              <a:t>IA-32 processors:</a:t>
            </a:r>
          </a:p>
          <a:p>
            <a:pPr lvl="1" eaLnBrk="1" hangingPunct="1"/>
            <a:r>
              <a:rPr lang="en-US" altLang="en-US"/>
              <a:t>32-bit offset permits jump anywhere in memory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2">
            <a:extLst>
              <a:ext uri="{FF2B5EF4-FFF2-40B4-BE49-F238E27FC236}">
                <a16:creationId xmlns:a16="http://schemas.microsoft.com/office/drawing/2014/main" id="{6089B511-719C-4420-8463-A493F3E8A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C65BDEF0-450A-4511-B265-A8D26CE055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3C7283-22E6-44C1-BC26-8E4AA9B8D971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56002" name="Rectangle 2">
            <a:extLst>
              <a:ext uri="{FF2B5EF4-FFF2-40B4-BE49-F238E27FC236}">
                <a16:creationId xmlns:a16="http://schemas.microsoft.com/office/drawing/2014/main" id="{CF8B152B-C9AD-40E6-A372-5128C72BD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Operators and Jcc Instructions</a:t>
            </a:r>
          </a:p>
        </p:txBody>
      </p:sp>
      <p:graphicFrame>
        <p:nvGraphicFramePr>
          <p:cNvPr id="256082" name="Group 82">
            <a:extLst>
              <a:ext uri="{FF2B5EF4-FFF2-40B4-BE49-F238E27FC236}">
                <a16:creationId xmlns:a16="http://schemas.microsoft.com/office/drawing/2014/main" id="{55F3F01D-FA15-4570-A665-D7F3CB7156C0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1752600"/>
          <a:ext cx="5181600" cy="3475038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JG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JL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&gt;=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JGE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&lt;=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JLE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=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JE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!=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JNE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08" name="Rectangle 79">
            <a:extLst>
              <a:ext uri="{FF2B5EF4-FFF2-40B4-BE49-F238E27FC236}">
                <a16:creationId xmlns:a16="http://schemas.microsoft.com/office/drawing/2014/main" id="{DB24DEC2-2971-4BC7-BB65-8ED40D58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9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80" name="Rectangle 80">
            <a:extLst>
              <a:ext uri="{FF2B5EF4-FFF2-40B4-BE49-F238E27FC236}">
                <a16:creationId xmlns:a16="http://schemas.microsoft.com/office/drawing/2014/main" id="{0D9AAD3F-5FA3-4EAB-8978-A0EB05ED5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ctr"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defRPr/>
            </a:pPr>
            <a:br>
              <a:rPr lang="en-US" altLang="en-US" sz="1800" b="1"/>
            </a:br>
            <a:r>
              <a:rPr lang="en-US" altLang="en-US" sz="1800" b="1"/>
              <a:t>Relational Operators        </a:t>
            </a:r>
            <a:r>
              <a:rPr lang="en-US" altLang="en-US" sz="2400" b="1"/>
              <a:t>Jcc</a:t>
            </a:r>
            <a:r>
              <a:rPr lang="en-US" altLang="en-US" sz="1800" b="1"/>
              <a:t> Instructions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256083" name="Rectangle 83">
            <a:extLst>
              <a:ext uri="{FF2B5EF4-FFF2-40B4-BE49-F238E27FC236}">
                <a16:creationId xmlns:a16="http://schemas.microsoft.com/office/drawing/2014/main" id="{92F30772-37BD-486B-BDD3-2B0038255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3340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ctr"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/>
              <a:t>Note: Jumps Based on </a:t>
            </a:r>
            <a:r>
              <a:rPr lang="en-US" altLang="en-US" sz="2000">
                <a:solidFill>
                  <a:srgbClr val="FF0000"/>
                </a:solidFill>
              </a:rPr>
              <a:t>Signed</a:t>
            </a:r>
            <a:r>
              <a:rPr lang="en-US" altLang="en-US" sz="2000"/>
              <a:t> Comparisons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630E1B67-FFAB-42C0-A821-7F32CE83B7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C4B19398-98F5-44B4-AE98-A8920D549A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286664-E589-48E2-BDE0-97631A4C6E6A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608C8555-6947-4538-AF24-7891FF0A7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4800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Note: Jumps Based on </a:t>
            </a:r>
            <a:r>
              <a:rPr lang="en-US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Unsigned</a:t>
            </a: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Comparisons</a:t>
            </a:r>
          </a:p>
        </p:txBody>
      </p:sp>
      <p:graphicFrame>
        <p:nvGraphicFramePr>
          <p:cNvPr id="100385" name="Group 33">
            <a:extLst>
              <a:ext uri="{FF2B5EF4-FFF2-40B4-BE49-F238E27FC236}">
                <a16:creationId xmlns:a16="http://schemas.microsoft.com/office/drawing/2014/main" id="{95928506-930D-40DB-B490-A84FEEE482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33600" y="1333500"/>
          <a:ext cx="5334000" cy="3475038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JB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&gt;=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JAE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&lt;=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JBE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=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JE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!=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JNE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384" name="Rectangle 32">
            <a:extLst>
              <a:ext uri="{FF2B5EF4-FFF2-40B4-BE49-F238E27FC236}">
                <a16:creationId xmlns:a16="http://schemas.microsoft.com/office/drawing/2014/main" id="{BF09F95B-659B-439C-89BF-67648557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ctr"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defRPr/>
            </a:pPr>
            <a:br>
              <a:rPr lang="en-US" altLang="en-US" sz="1800" b="1"/>
            </a:br>
            <a:r>
              <a:rPr lang="en-US" altLang="en-US" sz="1800" b="1"/>
              <a:t>Relational Operators        </a:t>
            </a:r>
            <a:r>
              <a:rPr lang="en-US" altLang="en-US" sz="2400" b="1"/>
              <a:t>Jcc</a:t>
            </a:r>
            <a:r>
              <a:rPr lang="en-US" altLang="en-US" sz="1800" b="1"/>
              <a:t> Instructions</a:t>
            </a:r>
            <a:br>
              <a:rPr lang="en-US" altLang="en-US" sz="2800"/>
            </a:br>
            <a:endParaRPr lang="en-US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D1803EA0-D8A9-4D7B-877B-EBC0CAEA5C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CF3F034F-3348-4EB6-A307-3DCF0DF3F6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E1C9430-42ED-4D9D-90F5-F710E8EC2438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10621A56-70BE-4245-A0EC-C5FDCE5EA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Jumps Based on Specific 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Flags</a:t>
            </a:r>
          </a:p>
        </p:txBody>
      </p:sp>
      <p:graphicFrame>
        <p:nvGraphicFramePr>
          <p:cNvPr id="98361" name="Group 57">
            <a:extLst>
              <a:ext uri="{FF2B5EF4-FFF2-40B4-BE49-F238E27FC236}">
                <a16:creationId xmlns:a16="http://schemas.microsoft.com/office/drawing/2014/main" id="{EE3A62B1-2D47-48A9-A4E7-103AAE3E317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85800" y="1638300"/>
          <a:ext cx="3124200" cy="3475038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Instructions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Flags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JZ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ZF=1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JC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CF=1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OF=1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JS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SF=1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JP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PF=1</a:t>
                      </a: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8362" name="Group 58">
            <a:extLst>
              <a:ext uri="{FF2B5EF4-FFF2-40B4-BE49-F238E27FC236}">
                <a16:creationId xmlns:a16="http://schemas.microsoft.com/office/drawing/2014/main" id="{D0ED00DB-B985-42E8-BB35-F8AC1FBB60D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34000" y="1638300"/>
          <a:ext cx="3124200" cy="3475038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Instructions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Flags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JNZ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ZF=0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JNC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CF=0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JNO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OF=0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JNS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SF=0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JNP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PF=0</a:t>
                      </a:r>
                    </a:p>
                  </a:txBody>
                  <a:tcPr marT="137173" marB="1371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>
            <a:extLst>
              <a:ext uri="{FF2B5EF4-FFF2-40B4-BE49-F238E27FC236}">
                <a16:creationId xmlns:a16="http://schemas.microsoft.com/office/drawing/2014/main" id="{7F609D9C-6382-49D5-ABA0-5927AC8EF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4AEE06E0-1719-4A6B-A9AA-2BD7464D0E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C24A2C-0AD7-45F4-966D-03F542509AEE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51AB935F-74DE-4529-9854-1F0068EEE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Jumps Based on CX or ECX</a:t>
            </a:r>
          </a:p>
        </p:txBody>
      </p:sp>
      <p:sp>
        <p:nvSpPr>
          <p:cNvPr id="23557" name="Text Box 6">
            <a:extLst>
              <a:ext uri="{FF2B5EF4-FFF2-40B4-BE49-F238E27FC236}">
                <a16:creationId xmlns:a16="http://schemas.microsoft.com/office/drawing/2014/main" id="{4F888EEF-E00F-4D7C-A534-774716790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657600"/>
            <a:ext cx="4800600" cy="1322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/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/>
              <a:t>JCXZ      L2          ;Jump if CX =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/>
              <a:t>JECXZ    L2          ;Jump if ECX = 0</a:t>
            </a:r>
          </a:p>
        </p:txBody>
      </p:sp>
      <p:sp>
        <p:nvSpPr>
          <p:cNvPr id="23558" name="Text Box 7">
            <a:extLst>
              <a:ext uri="{FF2B5EF4-FFF2-40B4-BE49-F238E27FC236}">
                <a16:creationId xmlns:a16="http://schemas.microsoft.com/office/drawing/2014/main" id="{4C986CBE-B633-45B5-B56E-980FD96C9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76962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</a:pPr>
            <a:r>
              <a:rPr lang="en-US" altLang="en-US" sz="2100"/>
              <a:t>JCXZ:   Jump to a label if CX is zero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</a:pPr>
            <a:r>
              <a:rPr lang="en-US" altLang="en-US" sz="2100"/>
              <a:t>JECXZ: Jump to a label if ECX is zero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</a:pPr>
            <a:endParaRPr lang="en-US" altLang="en-US" sz="210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Examples: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>
            <a:extLst>
              <a:ext uri="{FF2B5EF4-FFF2-40B4-BE49-F238E27FC236}">
                <a16:creationId xmlns:a16="http://schemas.microsoft.com/office/drawing/2014/main" id="{7CA5EAA1-BE4D-464D-AA58-92EED94E01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831A05D4-5137-483D-B381-B40562943D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955C76-DEBB-4005-8C4C-3D8CC1993995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FBB381A6-C832-4DD0-94B6-9323F3D05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Applications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(1 of 5)</a:t>
            </a:r>
          </a:p>
        </p:txBody>
      </p:sp>
      <p:grpSp>
        <p:nvGrpSpPr>
          <p:cNvPr id="24581" name="Group 7">
            <a:extLst>
              <a:ext uri="{FF2B5EF4-FFF2-40B4-BE49-F238E27FC236}">
                <a16:creationId xmlns:a16="http://schemas.microsoft.com/office/drawing/2014/main" id="{52D3DB72-C1B8-4445-B615-701444B8846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066800"/>
            <a:ext cx="7696200" cy="1981200"/>
            <a:chOff x="432" y="672"/>
            <a:chExt cx="4848" cy="1248"/>
          </a:xfrm>
        </p:grpSpPr>
        <p:sp>
          <p:nvSpPr>
            <p:cNvPr id="24585" name="Text Box 3">
              <a:extLst>
                <a:ext uri="{FF2B5EF4-FFF2-40B4-BE49-F238E27FC236}">
                  <a16:creationId xmlns:a16="http://schemas.microsoft.com/office/drawing/2014/main" id="{0C801BC5-3247-46A4-98EB-9F6183255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392"/>
              <a:ext cx="302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7160" tIns="182880" rIns="137160" bIns="18288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cmp eax,ebx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ja  Larger</a:t>
              </a:r>
            </a:p>
          </p:txBody>
        </p:sp>
        <p:sp>
          <p:nvSpPr>
            <p:cNvPr id="24586" name="Text Box 4">
              <a:extLst>
                <a:ext uri="{FF2B5EF4-FFF2-40B4-BE49-F238E27FC236}">
                  <a16:creationId xmlns:a16="http://schemas.microsoft.com/office/drawing/2014/main" id="{F252BACA-4BB0-4524-9C09-746E0C955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672"/>
              <a:ext cx="4848" cy="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 marL="2286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</a:pPr>
              <a:r>
                <a:rPr lang="en-US" altLang="en-US" sz="2100"/>
                <a:t>Task: Jump to a label if </a:t>
              </a:r>
              <a:r>
                <a:rPr lang="en-US" altLang="en-US" sz="2100">
                  <a:solidFill>
                    <a:schemeClr val="tx2"/>
                  </a:solidFill>
                </a:rPr>
                <a:t>unsigned</a:t>
              </a:r>
              <a:r>
                <a:rPr lang="en-US" altLang="en-US" sz="2100"/>
                <a:t> EAX is greater than EBX</a:t>
              </a:r>
            </a:p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US" sz="2100"/>
                <a:t>Solution: Use CMP, followed by JA</a:t>
              </a:r>
            </a:p>
          </p:txBody>
        </p:sp>
      </p:grpSp>
      <p:grpSp>
        <p:nvGrpSpPr>
          <p:cNvPr id="101384" name="Group 8">
            <a:extLst>
              <a:ext uri="{FF2B5EF4-FFF2-40B4-BE49-F238E27FC236}">
                <a16:creationId xmlns:a16="http://schemas.microsoft.com/office/drawing/2014/main" id="{9DC69AB9-14E2-4600-A4A1-50DB1F9BCF5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429000"/>
            <a:ext cx="7696200" cy="1981200"/>
            <a:chOff x="432" y="2160"/>
            <a:chExt cx="4848" cy="1248"/>
          </a:xfrm>
        </p:grpSpPr>
        <p:sp>
          <p:nvSpPr>
            <p:cNvPr id="24583" name="Text Box 5">
              <a:extLst>
                <a:ext uri="{FF2B5EF4-FFF2-40B4-BE49-F238E27FC236}">
                  <a16:creationId xmlns:a16="http://schemas.microsoft.com/office/drawing/2014/main" id="{6C770149-CED2-4BF2-8182-842322F85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880"/>
              <a:ext cx="302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7160" tIns="182880" rIns="137160" bIns="18288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cmp eax,ebx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jg  Greater</a:t>
              </a:r>
            </a:p>
          </p:txBody>
        </p:sp>
        <p:sp>
          <p:nvSpPr>
            <p:cNvPr id="24584" name="Text Box 6">
              <a:extLst>
                <a:ext uri="{FF2B5EF4-FFF2-40B4-BE49-F238E27FC236}">
                  <a16:creationId xmlns:a16="http://schemas.microsoft.com/office/drawing/2014/main" id="{C665DD6B-A087-45CC-AED4-DDE5D8B01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160"/>
              <a:ext cx="4848" cy="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 marL="2286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</a:pPr>
              <a:r>
                <a:rPr lang="en-US" altLang="en-US" sz="2100"/>
                <a:t>Task: Jump to a label if </a:t>
              </a:r>
              <a:r>
                <a:rPr lang="en-US" altLang="en-US" sz="2100">
                  <a:solidFill>
                    <a:schemeClr val="tx2"/>
                  </a:solidFill>
                </a:rPr>
                <a:t>signed</a:t>
              </a:r>
              <a:r>
                <a:rPr lang="en-US" altLang="en-US" sz="2100"/>
                <a:t> EAX is greater than EBX</a:t>
              </a:r>
            </a:p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US" sz="2100"/>
                <a:t>Solution: Use CMP, followed by JG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>
            <a:extLst>
              <a:ext uri="{FF2B5EF4-FFF2-40B4-BE49-F238E27FC236}">
                <a16:creationId xmlns:a16="http://schemas.microsoft.com/office/drawing/2014/main" id="{927F4B64-08F2-4CBB-B509-298DD16A22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3C69D721-E78B-4E76-B48E-9E1CA4D01B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CE2D30-0109-469B-8475-1471549BE5EC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2536378D-F875-4387-BAE6-9170D49D4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Applications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(2 of 5)</a:t>
            </a:r>
          </a:p>
        </p:txBody>
      </p:sp>
      <p:grpSp>
        <p:nvGrpSpPr>
          <p:cNvPr id="25605" name="Group 10">
            <a:extLst>
              <a:ext uri="{FF2B5EF4-FFF2-40B4-BE49-F238E27FC236}">
                <a16:creationId xmlns:a16="http://schemas.microsoft.com/office/drawing/2014/main" id="{71EF4773-83B6-47C5-BCEE-70D915A383C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295400"/>
            <a:ext cx="7696200" cy="1600200"/>
            <a:chOff x="432" y="816"/>
            <a:chExt cx="4848" cy="1008"/>
          </a:xfrm>
        </p:grpSpPr>
        <p:sp>
          <p:nvSpPr>
            <p:cNvPr id="25609" name="Text Box 4">
              <a:extLst>
                <a:ext uri="{FF2B5EF4-FFF2-40B4-BE49-F238E27FC236}">
                  <a16:creationId xmlns:a16="http://schemas.microsoft.com/office/drawing/2014/main" id="{92BD0B63-4F10-49E3-BA05-370EE73E4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296"/>
              <a:ext cx="302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7160" tIns="182880" rIns="137160" bIns="18288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222885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222885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cmp eax,Val1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jbe L1	; below or equal</a:t>
              </a:r>
            </a:p>
          </p:txBody>
        </p:sp>
        <p:sp>
          <p:nvSpPr>
            <p:cNvPr id="25610" name="Text Box 5">
              <a:extLst>
                <a:ext uri="{FF2B5EF4-FFF2-40B4-BE49-F238E27FC236}">
                  <a16:creationId xmlns:a16="http://schemas.microsoft.com/office/drawing/2014/main" id="{A53E330D-E0EA-4D6E-B874-80910C9AF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816"/>
              <a:ext cx="4848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 marL="2286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US" sz="2100"/>
                <a:t>Jump to label L1 if </a:t>
              </a:r>
              <a:r>
                <a:rPr lang="en-US" altLang="en-US" sz="2100">
                  <a:solidFill>
                    <a:schemeClr val="tx2"/>
                  </a:solidFill>
                </a:rPr>
                <a:t>unsigned</a:t>
              </a:r>
              <a:r>
                <a:rPr lang="en-US" altLang="en-US" sz="2100"/>
                <a:t> EAX is less than or equal to Val1</a:t>
              </a:r>
            </a:p>
          </p:txBody>
        </p:sp>
      </p:grpSp>
      <p:grpSp>
        <p:nvGrpSpPr>
          <p:cNvPr id="104457" name="Group 9">
            <a:extLst>
              <a:ext uri="{FF2B5EF4-FFF2-40B4-BE49-F238E27FC236}">
                <a16:creationId xmlns:a16="http://schemas.microsoft.com/office/drawing/2014/main" id="{4EEA1DD9-E6D5-4E13-88D6-BE3689FE156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597275"/>
            <a:ext cx="7696200" cy="1584325"/>
            <a:chOff x="384" y="2266"/>
            <a:chExt cx="4848" cy="998"/>
          </a:xfrm>
        </p:grpSpPr>
        <p:sp>
          <p:nvSpPr>
            <p:cNvPr id="25607" name="Text Box 7">
              <a:extLst>
                <a:ext uri="{FF2B5EF4-FFF2-40B4-BE49-F238E27FC236}">
                  <a16:creationId xmlns:a16="http://schemas.microsoft.com/office/drawing/2014/main" id="{BC35FCA6-A96C-4684-A43E-1CE7BB158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736"/>
              <a:ext cx="302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7160" tIns="182880" rIns="137160" bIns="18288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cmp eax,Val1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jle L1</a:t>
              </a:r>
            </a:p>
          </p:txBody>
        </p:sp>
        <p:sp>
          <p:nvSpPr>
            <p:cNvPr id="25608" name="Text Box 8">
              <a:extLst>
                <a:ext uri="{FF2B5EF4-FFF2-40B4-BE49-F238E27FC236}">
                  <a16:creationId xmlns:a16="http://schemas.microsoft.com/office/drawing/2014/main" id="{6EA17DDA-1184-443A-AECE-49CB79008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266"/>
              <a:ext cx="4848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 marL="2286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US" sz="2100"/>
                <a:t>Jump to label L1 if </a:t>
              </a:r>
              <a:r>
                <a:rPr lang="en-US" altLang="en-US" sz="2100">
                  <a:solidFill>
                    <a:schemeClr val="tx2"/>
                  </a:solidFill>
                </a:rPr>
                <a:t>signed</a:t>
              </a:r>
              <a:r>
                <a:rPr lang="en-US" altLang="en-US" sz="2100"/>
                <a:t> EAX is less than or equal to Val1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>
            <a:extLst>
              <a:ext uri="{FF2B5EF4-FFF2-40B4-BE49-F238E27FC236}">
                <a16:creationId xmlns:a16="http://schemas.microsoft.com/office/drawing/2014/main" id="{CC6263C0-B4DB-4616-8D60-667C5AEDCE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7501F495-A3AD-421A-80BD-1DB4609E86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BBC565-4322-4457-AB38-55236ECD369C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FF435EB4-B7BE-439A-9C5E-10A67E2CD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Applications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(3 of 5)</a:t>
            </a:r>
          </a:p>
        </p:txBody>
      </p:sp>
      <p:grpSp>
        <p:nvGrpSpPr>
          <p:cNvPr id="26629" name="Group 8">
            <a:extLst>
              <a:ext uri="{FF2B5EF4-FFF2-40B4-BE49-F238E27FC236}">
                <a16:creationId xmlns:a16="http://schemas.microsoft.com/office/drawing/2014/main" id="{8EC70334-A785-4C92-AFC1-417E3574B9F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914400"/>
            <a:ext cx="7696200" cy="2514600"/>
            <a:chOff x="432" y="576"/>
            <a:chExt cx="4848" cy="1584"/>
          </a:xfrm>
        </p:grpSpPr>
        <p:sp>
          <p:nvSpPr>
            <p:cNvPr id="26633" name="Text Box 3">
              <a:extLst>
                <a:ext uri="{FF2B5EF4-FFF2-40B4-BE49-F238E27FC236}">
                  <a16:creationId xmlns:a16="http://schemas.microsoft.com/office/drawing/2014/main" id="{7A3350F5-1787-4307-9C99-AE79730F7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52"/>
              <a:ext cx="3024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7160" tIns="182880" rIns="137160" bIns="18288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mov Large,bx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cmp ax,bx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jna Next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mov Large,ax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Next:</a:t>
              </a:r>
            </a:p>
          </p:txBody>
        </p:sp>
        <p:sp>
          <p:nvSpPr>
            <p:cNvPr id="26634" name="Text Box 4">
              <a:extLst>
                <a:ext uri="{FF2B5EF4-FFF2-40B4-BE49-F238E27FC236}">
                  <a16:creationId xmlns:a16="http://schemas.microsoft.com/office/drawing/2014/main" id="{7E7C3F11-DF64-44BF-8850-22C956081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576"/>
              <a:ext cx="4848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 marL="2286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US" sz="2100"/>
                <a:t>Compare unsigned AX to BX, and copy the larger of the two into a variable named </a:t>
              </a:r>
              <a:r>
                <a:rPr lang="en-US" altLang="en-US" sz="2100">
                  <a:solidFill>
                    <a:schemeClr val="tx2"/>
                  </a:solidFill>
                </a:rPr>
                <a:t>Large</a:t>
              </a:r>
            </a:p>
          </p:txBody>
        </p:sp>
      </p:grpSp>
      <p:grpSp>
        <p:nvGrpSpPr>
          <p:cNvPr id="105481" name="Group 9">
            <a:extLst>
              <a:ext uri="{FF2B5EF4-FFF2-40B4-BE49-F238E27FC236}">
                <a16:creationId xmlns:a16="http://schemas.microsoft.com/office/drawing/2014/main" id="{96967946-7D06-45F2-AE99-1E5407448D9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657600"/>
            <a:ext cx="7696200" cy="2590800"/>
            <a:chOff x="480" y="2304"/>
            <a:chExt cx="4848" cy="1632"/>
          </a:xfrm>
        </p:grpSpPr>
        <p:sp>
          <p:nvSpPr>
            <p:cNvPr id="26631" name="Text Box 6">
              <a:extLst>
                <a:ext uri="{FF2B5EF4-FFF2-40B4-BE49-F238E27FC236}">
                  <a16:creationId xmlns:a16="http://schemas.microsoft.com/office/drawing/2014/main" id="{8EB38182-3C5B-4DEE-BAED-69A178ED3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880"/>
              <a:ext cx="3024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7160" tIns="182880" rIns="137160" bIns="18288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mov Small,ax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cmp bx,ax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jnl Next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mov Small,bx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Next:</a:t>
              </a:r>
            </a:p>
          </p:txBody>
        </p:sp>
        <p:sp>
          <p:nvSpPr>
            <p:cNvPr id="26632" name="Text Box 7">
              <a:extLst>
                <a:ext uri="{FF2B5EF4-FFF2-40B4-BE49-F238E27FC236}">
                  <a16:creationId xmlns:a16="http://schemas.microsoft.com/office/drawing/2014/main" id="{CFE25051-87A3-4C93-BCFE-89A0F2D1F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304"/>
              <a:ext cx="4848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 marL="2286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US" sz="2100"/>
                <a:t>Compare signed AX to BX, and copy the smaller of the two into a variable named </a:t>
              </a:r>
              <a:r>
                <a:rPr lang="en-US" altLang="en-US" sz="2100">
                  <a:solidFill>
                    <a:schemeClr val="tx2"/>
                  </a:solidFill>
                </a:rPr>
                <a:t>Small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2">
            <a:extLst>
              <a:ext uri="{FF2B5EF4-FFF2-40B4-BE49-F238E27FC236}">
                <a16:creationId xmlns:a16="http://schemas.microsoft.com/office/drawing/2014/main" id="{2ECFF875-F020-4D68-A0CD-DE8E455A7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B78FBD04-48BB-4CC9-9ACC-1053E8F2C9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DA1F3F7-3282-4550-A5A5-B977C050E8CF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0E6A8C8C-BFDC-415D-BC6F-E174C50C4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Applications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(4 of 5)</a:t>
            </a:r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FCC0E4E0-A963-4D64-95A7-F50859600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28800"/>
            <a:ext cx="4800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cmp WORD PTR [esi],0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je  L1</a:t>
            </a:r>
          </a:p>
        </p:txBody>
      </p:sp>
      <p:sp>
        <p:nvSpPr>
          <p:cNvPr id="27654" name="Text Box 5">
            <a:extLst>
              <a:ext uri="{FF2B5EF4-FFF2-40B4-BE49-F238E27FC236}">
                <a16:creationId xmlns:a16="http://schemas.microsoft.com/office/drawing/2014/main" id="{D557B75D-5905-4FF4-9141-DB1E9AA5B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144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/>
              <a:t>Jump to label L1 if the memory word pointed to by ESI equals Zero</a:t>
            </a:r>
            <a:endParaRPr lang="en-US" altLang="en-US" sz="2100">
              <a:solidFill>
                <a:schemeClr val="tx2"/>
              </a:solidFill>
            </a:endParaRPr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2446DA1A-08FA-4203-9170-6EA2A9FB6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038600"/>
            <a:ext cx="4876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test DWORD PTR [edi],1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jz   L2</a:t>
            </a:r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8BB9123B-9D27-4F83-8B78-8C0CD9F58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480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/>
              <a:t>Jump to label L2 if the doubleword in memory pointed to by EDI is even</a:t>
            </a:r>
            <a:endParaRPr lang="en-US" altLang="en-US" sz="2100">
              <a:solidFill>
                <a:schemeClr val="tx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>
            <a:extLst>
              <a:ext uri="{FF2B5EF4-FFF2-40B4-BE49-F238E27FC236}">
                <a16:creationId xmlns:a16="http://schemas.microsoft.com/office/drawing/2014/main" id="{B5DF658C-0E13-4F9B-A293-BE7C5AB7A4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0C72871D-CBB0-41FB-8E1A-77C64E4121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B9053CF-8CBD-4FA5-9D65-7DA5D7A805CC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35BCED0A-5BA7-453F-8D45-5069B19E8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Applications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(5 of 5)</a:t>
            </a:r>
          </a:p>
        </p:txBody>
      </p:sp>
      <p:sp>
        <p:nvSpPr>
          <p:cNvPr id="28677" name="Text Box 3">
            <a:extLst>
              <a:ext uri="{FF2B5EF4-FFF2-40B4-BE49-F238E27FC236}">
                <a16:creationId xmlns:a16="http://schemas.microsoft.com/office/drawing/2014/main" id="{16A0679C-87A8-468D-876A-F17CCCBEC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43200"/>
            <a:ext cx="7162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and al,00001011b	; clear unwanted bits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cmp al,00001011b	; check remaining bits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je  L1	; all set? jump to 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28678" name="Text Box 4">
            <a:extLst>
              <a:ext uri="{FF2B5EF4-FFF2-40B4-BE49-F238E27FC236}">
                <a16:creationId xmlns:a16="http://schemas.microsoft.com/office/drawing/2014/main" id="{01A27929-4573-4480-8B5F-CC5D67269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239000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/>
              <a:t>Task: Jump to label L1 if bits 0, 1, and 3 in AL are </a:t>
            </a:r>
            <a:r>
              <a:rPr lang="en-US" altLang="en-US" sz="2100">
                <a:solidFill>
                  <a:schemeClr val="tx2"/>
                </a:solidFill>
              </a:rPr>
              <a:t>all set</a:t>
            </a:r>
            <a:r>
              <a:rPr lang="en-US" altLang="en-US" sz="2100"/>
              <a:t>.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</a:pPr>
            <a:r>
              <a:rPr lang="en-US" altLang="en-US" sz="2100"/>
              <a:t>Solution: Clear all bits except bits 0, 1,and 3. Then compare the result with 00001011 binary.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3E80BB92-0FBB-40C3-80F1-BC986EC9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6AC132-F72A-4141-A282-E433311E3A2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1267" name="Rectangle 2050">
            <a:extLst>
              <a:ext uri="{FF2B5EF4-FFF2-40B4-BE49-F238E27FC236}">
                <a16:creationId xmlns:a16="http://schemas.microsoft.com/office/drawing/2014/main" id="{D5607B8B-82BD-48A9-9F96-DBFEF9599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Overview</a:t>
            </a:r>
          </a:p>
        </p:txBody>
      </p:sp>
      <p:sp>
        <p:nvSpPr>
          <p:cNvPr id="11268" name="Rectangle 2051">
            <a:extLst>
              <a:ext uri="{FF2B5EF4-FFF2-40B4-BE49-F238E27FC236}">
                <a16:creationId xmlns:a16="http://schemas.microsoft.com/office/drawing/2014/main" id="{62813B36-FC21-41F4-903D-61DD28959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305800" cy="4038600"/>
          </a:xfrm>
        </p:spPr>
        <p:txBody>
          <a:bodyPr/>
          <a:lstStyle/>
          <a:p>
            <a:pPr eaLnBrk="1" hangingPunct="1"/>
            <a:r>
              <a:rPr lang="en-US" altLang="en-US"/>
              <a:t>Relational Operators</a:t>
            </a:r>
          </a:p>
          <a:p>
            <a:pPr eaLnBrk="1" hangingPunct="1"/>
            <a:r>
              <a:rPr lang="en-US" altLang="en-US"/>
              <a:t>Comparison Instructions (cmp)</a:t>
            </a:r>
          </a:p>
          <a:p>
            <a:pPr eaLnBrk="1" hangingPunct="1"/>
            <a:r>
              <a:rPr lang="en-US" altLang="en-US"/>
              <a:t>Conditional Jumps Instructions (Jcc)</a:t>
            </a:r>
          </a:p>
          <a:p>
            <a:pPr eaLnBrk="1" hangingPunct="1"/>
            <a:r>
              <a:rPr lang="en-US" altLang="en-US"/>
              <a:t>Control Statements (Simple IF and WHILE)</a:t>
            </a:r>
          </a:p>
          <a:p>
            <a:pPr eaLnBrk="1" hangingPunct="1"/>
            <a:r>
              <a:rPr lang="en-US" altLang="en-US"/>
              <a:t>Applications</a:t>
            </a:r>
          </a:p>
          <a:p>
            <a:pPr eaLnBrk="1" hangingPunct="1"/>
            <a:r>
              <a:rPr lang="en-US" altLang="en-US"/>
              <a:t>Logical Instructions and Applications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0FED17-FF21-4BEF-B3D8-4F0AA982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Isaac Ghansah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>
            <a:extLst>
              <a:ext uri="{FF2B5EF4-FFF2-40B4-BE49-F238E27FC236}">
                <a16:creationId xmlns:a16="http://schemas.microsoft.com/office/drawing/2014/main" id="{C05F6874-F9C9-4A95-8288-9AC1AF2472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F544D5A6-66C8-4C9C-8D87-CA2CAAB8E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DE29CE-759D-47F3-B6C2-1C28FB4E4C46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8546" name="Rectangle 1026">
            <a:extLst>
              <a:ext uri="{FF2B5EF4-FFF2-40B4-BE49-F238E27FC236}">
                <a16:creationId xmlns:a16="http://schemas.microsoft.com/office/drawing/2014/main" id="{30F6A2DF-9D53-4603-A0AB-96E22C528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Exercise . . .</a:t>
            </a:r>
          </a:p>
        </p:txBody>
      </p:sp>
      <p:sp>
        <p:nvSpPr>
          <p:cNvPr id="29701" name="Rectangle 1027">
            <a:extLst>
              <a:ext uri="{FF2B5EF4-FFF2-40B4-BE49-F238E27FC236}">
                <a16:creationId xmlns:a16="http://schemas.microsoft.com/office/drawing/2014/main" id="{07C88809-80C6-495E-A74C-A0D32BF80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91000"/>
          </a:xfrm>
        </p:spPr>
        <p:txBody>
          <a:bodyPr/>
          <a:lstStyle/>
          <a:p>
            <a:pPr eaLnBrk="1" hangingPunct="1"/>
            <a:r>
              <a:rPr lang="en-US" altLang="en-US"/>
              <a:t>Write code that jumps to label L1 if </a:t>
            </a:r>
            <a:r>
              <a:rPr lang="en-US" altLang="en-US">
                <a:solidFill>
                  <a:schemeClr val="tx2"/>
                </a:solidFill>
              </a:rPr>
              <a:t>either</a:t>
            </a:r>
            <a:r>
              <a:rPr lang="en-US" altLang="en-US"/>
              <a:t> bit 4, 5, or 6 is set in the BL register.</a:t>
            </a:r>
          </a:p>
          <a:p>
            <a:pPr eaLnBrk="1" hangingPunct="1"/>
            <a:r>
              <a:rPr lang="en-US" altLang="en-US"/>
              <a:t>Write code that jumps to label L1 if bits 4, 5, and 6 are </a:t>
            </a:r>
            <a:r>
              <a:rPr lang="en-US" altLang="en-US">
                <a:solidFill>
                  <a:schemeClr val="tx2"/>
                </a:solidFill>
              </a:rPr>
              <a:t>all set</a:t>
            </a:r>
            <a:r>
              <a:rPr lang="en-US" altLang="en-US"/>
              <a:t> in the BL register.</a:t>
            </a:r>
          </a:p>
          <a:p>
            <a:pPr eaLnBrk="1" hangingPunct="1"/>
            <a:r>
              <a:rPr lang="en-US" altLang="en-US"/>
              <a:t>Write code that jumps to label L2 if AL has even parity.</a:t>
            </a:r>
          </a:p>
          <a:p>
            <a:pPr eaLnBrk="1" hangingPunct="1"/>
            <a:r>
              <a:rPr lang="en-US" altLang="en-US"/>
              <a:t>Write code that jumps to label L3 if EAX is negative.</a:t>
            </a:r>
          </a:p>
          <a:p>
            <a:pPr eaLnBrk="1" hangingPunct="1"/>
            <a:r>
              <a:rPr lang="en-US" altLang="en-US"/>
              <a:t>Write code that jumps to label L4 if the expression (EBX – ECX) is greater than zero.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>
            <a:extLst>
              <a:ext uri="{FF2B5EF4-FFF2-40B4-BE49-F238E27FC236}">
                <a16:creationId xmlns:a16="http://schemas.microsoft.com/office/drawing/2014/main" id="{F629779C-384F-4C36-9C5D-5BB6737BE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2F36127A-7959-466D-9756-55748BFB6D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C645AC-6487-4402-AB59-CC371B6E1B45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DD8514AA-C80E-481A-9AB3-9AF3EF6A1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Control Structures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7AB95E77-9927-49B4-8F60-0F09BFE19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381000"/>
            <a:ext cx="6324600" cy="6096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C7355476-2C68-46B9-8685-C7DA5FDB68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B8F76ECC-11C5-475B-8FA9-2AA8B72B15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41875E-3069-4B98-8693-043C82A5B63E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1554" name="Rectangle 1026">
            <a:extLst>
              <a:ext uri="{FF2B5EF4-FFF2-40B4-BE49-F238E27FC236}">
                <a16:creationId xmlns:a16="http://schemas.microsoft.com/office/drawing/2014/main" id="{4A3FD7F1-4822-4FE1-8009-30FA84970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Control Structures</a:t>
            </a:r>
          </a:p>
        </p:txBody>
      </p:sp>
      <p:sp>
        <p:nvSpPr>
          <p:cNvPr id="31749" name="Rectangle 1027">
            <a:extLst>
              <a:ext uri="{FF2B5EF4-FFF2-40B4-BE49-F238E27FC236}">
                <a16:creationId xmlns:a16="http://schemas.microsoft.com/office/drawing/2014/main" id="{78634EEA-2223-444B-AF36-3551B59C4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5943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</a:pPr>
            <a:r>
              <a:rPr lang="en-US" altLang="en-US" sz="2100"/>
              <a:t>assignment statements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</a:pPr>
            <a:r>
              <a:rPr lang="en-US" altLang="en-US" sz="2100"/>
              <a:t>Loops: for loop statements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</a:pPr>
            <a:r>
              <a:rPr lang="en-US" altLang="en-US" sz="2000"/>
              <a:t>goto statements</a:t>
            </a:r>
            <a:endParaRPr lang="en-US" altLang="en-US" sz="210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</a:pPr>
            <a:r>
              <a:rPr lang="en-US" altLang="en-US" sz="2100"/>
              <a:t>If-else Statements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</a:pPr>
            <a:r>
              <a:rPr lang="en-US" altLang="en-US" sz="2100"/>
              <a:t>Compound Expressions with AND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</a:pPr>
            <a:r>
              <a:rPr lang="en-US" altLang="en-US" sz="2100"/>
              <a:t>Compound Expressions with OR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</a:pPr>
            <a:r>
              <a:rPr lang="en-US" altLang="en-US" sz="2100"/>
              <a:t>Loops: while Statements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</a:pPr>
            <a:r>
              <a:rPr lang="en-US" altLang="en-US" sz="2100"/>
              <a:t>Loops: do-while statement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</a:pPr>
            <a:r>
              <a:rPr lang="en-US" altLang="en-US" sz="2100"/>
              <a:t>break statements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</a:pPr>
            <a:r>
              <a:rPr lang="en-US" altLang="en-US" sz="2000"/>
              <a:t>continue statements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</a:pPr>
            <a:r>
              <a:rPr lang="en-US" altLang="en-US" sz="2100"/>
              <a:t>switch statements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</a:pPr>
            <a:endParaRPr lang="en-US" altLang="en-US" sz="200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</a:pPr>
            <a:endParaRPr lang="en-US" altLang="en-US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E382-A0B5-4207-98A0-25E8BD44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Simple IF Statement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01478B7C-63F8-4B45-8F1F-0E92C875348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000"/>
              <a:t>If (val1 ==val2)</a:t>
            </a:r>
          </a:p>
          <a:p>
            <a:pPr marL="0" indent="0">
              <a:buFontTx/>
              <a:buNone/>
            </a:pPr>
            <a:r>
              <a:rPr lang="en-US" altLang="en-US" sz="2000"/>
              <a:t>{</a:t>
            </a:r>
          </a:p>
          <a:p>
            <a:pPr marL="0" indent="0">
              <a:buFontTx/>
              <a:buNone/>
            </a:pPr>
            <a:r>
              <a:rPr lang="en-US" altLang="en-US" sz="2000"/>
              <a:t>X=1;</a:t>
            </a:r>
          </a:p>
          <a:p>
            <a:pPr marL="0" indent="0">
              <a:buFontTx/>
              <a:buNone/>
            </a:pPr>
            <a:r>
              <a:rPr lang="en-US" altLang="en-US" sz="2000"/>
              <a:t>Y=2;</a:t>
            </a:r>
          </a:p>
          <a:p>
            <a:pPr marL="0" indent="0">
              <a:buFontTx/>
              <a:buNone/>
            </a:pPr>
            <a:r>
              <a:rPr lang="en-US" altLang="en-US" sz="2000"/>
              <a:t>}</a:t>
            </a:r>
          </a:p>
          <a:p>
            <a:pPr marL="0" indent="0">
              <a:buFontTx/>
              <a:buNone/>
            </a:pPr>
            <a:r>
              <a:rPr lang="en-US" altLang="en-US" sz="2000" b="1"/>
              <a:t>Option 1</a:t>
            </a:r>
          </a:p>
          <a:p>
            <a:pPr marL="0" indent="0">
              <a:buFontTx/>
              <a:buNone/>
            </a:pPr>
            <a:r>
              <a:rPr lang="en-US" altLang="en-US" sz="2000"/>
              <a:t>Mov eax,val1</a:t>
            </a:r>
          </a:p>
          <a:p>
            <a:pPr marL="0" indent="0">
              <a:buFontTx/>
              <a:buNone/>
            </a:pPr>
            <a:r>
              <a:rPr lang="en-US" altLang="en-US" sz="2000"/>
              <a:t>Cmp eax,val2</a:t>
            </a:r>
          </a:p>
          <a:p>
            <a:pPr marL="0" indent="0">
              <a:buFontTx/>
              <a:buNone/>
            </a:pPr>
            <a:r>
              <a:rPr lang="en-US" altLang="en-US" sz="2000"/>
              <a:t>Je L2</a:t>
            </a:r>
          </a:p>
          <a:p>
            <a:pPr marL="0" indent="0">
              <a:buFontTx/>
              <a:buNone/>
            </a:pPr>
            <a:r>
              <a:rPr lang="en-US" altLang="en-US" sz="2000"/>
              <a:t>Jmp L1</a:t>
            </a:r>
          </a:p>
          <a:p>
            <a:pPr marL="0" indent="0">
              <a:buFontTx/>
              <a:buNone/>
            </a:pPr>
            <a:r>
              <a:rPr lang="en-US" altLang="en-US" sz="2000"/>
              <a:t>L2:</a:t>
            </a:r>
          </a:p>
        </p:txBody>
      </p:sp>
      <p:sp>
        <p:nvSpPr>
          <p:cNvPr id="32772" name="Content Placeholder 3">
            <a:extLst>
              <a:ext uri="{FF2B5EF4-FFF2-40B4-BE49-F238E27FC236}">
                <a16:creationId xmlns:a16="http://schemas.microsoft.com/office/drawing/2014/main" id="{F195D071-1D1C-4B69-A239-604C97F27E9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000"/>
              <a:t>Mov x, 1</a:t>
            </a:r>
          </a:p>
          <a:p>
            <a:pPr marL="0" indent="0">
              <a:buFontTx/>
              <a:buNone/>
            </a:pPr>
            <a:r>
              <a:rPr lang="en-US" altLang="en-US" sz="2000"/>
              <a:t>Mov y, 2</a:t>
            </a:r>
          </a:p>
          <a:p>
            <a:pPr marL="0" indent="0">
              <a:buFontTx/>
              <a:buNone/>
            </a:pPr>
            <a:r>
              <a:rPr lang="en-US" altLang="en-US" sz="2000"/>
              <a:t>L1:</a:t>
            </a:r>
          </a:p>
          <a:p>
            <a:pPr marL="0" indent="0">
              <a:buFontTx/>
              <a:buNone/>
            </a:pPr>
            <a:endParaRPr lang="en-US" altLang="en-US" sz="2000"/>
          </a:p>
          <a:p>
            <a:pPr marL="0" indent="0">
              <a:buFontTx/>
              <a:buNone/>
            </a:pPr>
            <a:r>
              <a:rPr lang="en-US" altLang="en-US" sz="2000" b="1"/>
              <a:t>Option 2</a:t>
            </a:r>
          </a:p>
          <a:p>
            <a:pPr marL="0" indent="0">
              <a:buFontTx/>
              <a:buNone/>
            </a:pPr>
            <a:r>
              <a:rPr lang="en-US" altLang="en-US" sz="2000"/>
              <a:t>Mov eax,val1</a:t>
            </a:r>
          </a:p>
          <a:p>
            <a:pPr marL="0" indent="0">
              <a:buFontTx/>
              <a:buNone/>
            </a:pPr>
            <a:r>
              <a:rPr lang="en-US" altLang="en-US" sz="2000"/>
              <a:t>Cmp eax,val2</a:t>
            </a:r>
          </a:p>
          <a:p>
            <a:pPr marL="0" indent="0">
              <a:buFontTx/>
              <a:buNone/>
            </a:pPr>
            <a:r>
              <a:rPr lang="en-US" altLang="en-US" sz="2000"/>
              <a:t>Jne L1</a:t>
            </a:r>
          </a:p>
          <a:p>
            <a:pPr marL="0" indent="0">
              <a:buFontTx/>
              <a:buNone/>
            </a:pPr>
            <a:r>
              <a:rPr lang="en-US" altLang="en-US" sz="2000"/>
              <a:t>Mov x, 1</a:t>
            </a:r>
          </a:p>
          <a:p>
            <a:pPr marL="0" indent="0">
              <a:buFontTx/>
              <a:buNone/>
            </a:pPr>
            <a:r>
              <a:rPr lang="en-US" altLang="en-US" sz="2000"/>
              <a:t>Mov y, 2</a:t>
            </a:r>
          </a:p>
          <a:p>
            <a:pPr marL="0" indent="0">
              <a:buFontTx/>
              <a:buNone/>
            </a:pPr>
            <a:r>
              <a:rPr lang="en-US" altLang="en-US" sz="2000"/>
              <a:t>L1:</a:t>
            </a:r>
          </a:p>
          <a:p>
            <a:pPr marL="0" indent="0">
              <a:buFontTx/>
              <a:buNone/>
            </a:pPr>
            <a:r>
              <a:rPr lang="en-US" altLang="en-US" sz="2000"/>
              <a:t>Option 2 results in 1 less line of code. Can be significant depending on how many lines of code containing if statements</a:t>
            </a:r>
          </a:p>
        </p:txBody>
      </p:sp>
      <p:sp>
        <p:nvSpPr>
          <p:cNvPr id="32773" name="Footer Placeholder 4">
            <a:extLst>
              <a:ext uri="{FF2B5EF4-FFF2-40B4-BE49-F238E27FC236}">
                <a16:creationId xmlns:a16="http://schemas.microsoft.com/office/drawing/2014/main" id="{A5975EA4-334E-4A94-A1F8-FF24D1B03C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32774" name="Slide Number Placeholder 5">
            <a:extLst>
              <a:ext uri="{FF2B5EF4-FFF2-40B4-BE49-F238E27FC236}">
                <a16:creationId xmlns:a16="http://schemas.microsoft.com/office/drawing/2014/main" id="{0C4D08C4-AD6B-424C-8817-A61C1DFE95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C461CE-CC06-4285-BC6A-698BD0041F05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CE77-4E4E-4C82-95D4-30E4D1A1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Simple WHILE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C3C616E1-A33F-4080-874A-2391AA8BAF9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000"/>
              <a:t>While (val1&lt;val2)</a:t>
            </a:r>
          </a:p>
          <a:p>
            <a:pPr marL="0" indent="0">
              <a:buFontTx/>
              <a:buNone/>
            </a:pPr>
            <a:r>
              <a:rPr lang="en-US" altLang="en-US" sz="2000"/>
              <a:t>{</a:t>
            </a:r>
          </a:p>
          <a:p>
            <a:pPr marL="0" indent="0">
              <a:buFontTx/>
              <a:buNone/>
            </a:pPr>
            <a:r>
              <a:rPr lang="en-US" altLang="en-US" sz="2000"/>
              <a:t>Val1++</a:t>
            </a:r>
          </a:p>
          <a:p>
            <a:pPr marL="0" indent="0">
              <a:buFontTx/>
              <a:buNone/>
            </a:pPr>
            <a:r>
              <a:rPr lang="en-US" altLang="en-US" sz="2000"/>
              <a:t>Val2- -</a:t>
            </a:r>
          </a:p>
          <a:p>
            <a:pPr marL="0" indent="0">
              <a:buFontTx/>
              <a:buNone/>
            </a:pPr>
            <a:r>
              <a:rPr lang="en-US" altLang="en-US" sz="2000"/>
              <a:t>}</a:t>
            </a:r>
          </a:p>
          <a:p>
            <a:pPr marL="0" indent="0">
              <a:buFontTx/>
              <a:buNone/>
            </a:pPr>
            <a:r>
              <a:rPr lang="en-US" altLang="en-US" sz="2000"/>
              <a:t>L2:</a:t>
            </a:r>
          </a:p>
          <a:p>
            <a:pPr marL="0" indent="0">
              <a:buFontTx/>
              <a:buNone/>
            </a:pPr>
            <a:r>
              <a:rPr lang="en-US" altLang="en-US" sz="2000"/>
              <a:t>OPTION 1</a:t>
            </a:r>
          </a:p>
          <a:p>
            <a:pPr marL="0" indent="0">
              <a:buFontTx/>
              <a:buNone/>
            </a:pPr>
            <a:r>
              <a:rPr lang="en-US" altLang="en-US" sz="2000"/>
              <a:t>L1:	mov eax,val1</a:t>
            </a:r>
          </a:p>
          <a:p>
            <a:pPr marL="0" indent="0">
              <a:buFontTx/>
              <a:buNone/>
            </a:pPr>
            <a:r>
              <a:rPr lang="en-US" altLang="en-US" sz="2000"/>
              <a:t>	cmp eax,val2</a:t>
            </a:r>
          </a:p>
          <a:p>
            <a:pPr marL="0" indent="0">
              <a:buFontTx/>
              <a:buNone/>
            </a:pPr>
            <a:r>
              <a:rPr lang="en-US" altLang="en-US" sz="2000"/>
              <a:t>	jb L3</a:t>
            </a:r>
          </a:p>
          <a:p>
            <a:pPr marL="0" indent="0">
              <a:buFontTx/>
              <a:buNone/>
            </a:pPr>
            <a:r>
              <a:rPr lang="en-US" altLang="en-US" sz="2000"/>
              <a:t>	jmp L2</a:t>
            </a:r>
          </a:p>
          <a:p>
            <a:pPr marL="0" indent="0">
              <a:buFontTx/>
              <a:buNone/>
            </a:pPr>
            <a:r>
              <a:rPr lang="en-US" altLang="en-US" sz="2000"/>
              <a:t>L3:	inc val1</a:t>
            </a:r>
          </a:p>
          <a:p>
            <a:pPr marL="0" indent="0">
              <a:buFontTx/>
              <a:buNone/>
            </a:pPr>
            <a:r>
              <a:rPr lang="en-US" altLang="en-US" sz="2000"/>
              <a:t>	dec val2</a:t>
            </a:r>
          </a:p>
          <a:p>
            <a:pPr marL="0" indent="0">
              <a:buFontTx/>
              <a:buNone/>
            </a:pPr>
            <a:endParaRPr lang="en-US" altLang="en-US" sz="2000"/>
          </a:p>
        </p:txBody>
      </p:sp>
      <p:sp>
        <p:nvSpPr>
          <p:cNvPr id="33796" name="Content Placeholder 3">
            <a:extLst>
              <a:ext uri="{FF2B5EF4-FFF2-40B4-BE49-F238E27FC236}">
                <a16:creationId xmlns:a16="http://schemas.microsoft.com/office/drawing/2014/main" id="{1BA6F0BA-3E23-4E9A-A2E6-BE4A08F0411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000"/>
              <a:t>	jmp L1</a:t>
            </a:r>
          </a:p>
          <a:p>
            <a:pPr marL="0" indent="0">
              <a:buFontTx/>
              <a:buNone/>
            </a:pPr>
            <a:r>
              <a:rPr lang="en-US" altLang="en-US" sz="2000"/>
              <a:t>L2:</a:t>
            </a:r>
          </a:p>
          <a:p>
            <a:pPr marL="0" indent="0">
              <a:buFontTx/>
              <a:buNone/>
            </a:pPr>
            <a:r>
              <a:rPr lang="en-US" altLang="en-US" sz="2000"/>
              <a:t>OPTION 2</a:t>
            </a:r>
          </a:p>
          <a:p>
            <a:pPr marL="0" indent="0">
              <a:buFontTx/>
              <a:buNone/>
            </a:pPr>
            <a:r>
              <a:rPr lang="en-US" altLang="en-US" sz="2000"/>
              <a:t>L1:	mov eax,val1</a:t>
            </a:r>
          </a:p>
          <a:p>
            <a:pPr marL="0" indent="0">
              <a:buFontTx/>
              <a:buNone/>
            </a:pPr>
            <a:r>
              <a:rPr lang="en-US" altLang="en-US" sz="2000"/>
              <a:t>	cmp eax,val2</a:t>
            </a:r>
          </a:p>
          <a:p>
            <a:pPr marL="0" indent="0">
              <a:buFontTx/>
              <a:buNone/>
            </a:pPr>
            <a:r>
              <a:rPr lang="en-US" altLang="en-US" sz="2000"/>
              <a:t>	jnb L2	; false condition</a:t>
            </a:r>
          </a:p>
          <a:p>
            <a:pPr marL="0" indent="0">
              <a:buFontTx/>
              <a:buNone/>
            </a:pPr>
            <a:r>
              <a:rPr lang="en-US" altLang="en-US" sz="2000"/>
              <a:t>	inc val1</a:t>
            </a:r>
          </a:p>
          <a:p>
            <a:pPr marL="0" indent="0">
              <a:buFontTx/>
              <a:buNone/>
            </a:pPr>
            <a:r>
              <a:rPr lang="en-US" altLang="en-US" sz="2000"/>
              <a:t>	dec val2</a:t>
            </a:r>
          </a:p>
          <a:p>
            <a:pPr marL="0" indent="0">
              <a:buFontTx/>
              <a:buNone/>
            </a:pPr>
            <a:r>
              <a:rPr lang="en-US" altLang="en-US" sz="2000"/>
              <a:t>	jmp L1</a:t>
            </a:r>
          </a:p>
          <a:p>
            <a:pPr marL="0" indent="0">
              <a:buFontTx/>
              <a:buNone/>
            </a:pPr>
            <a:r>
              <a:rPr lang="en-US" altLang="en-US" sz="2000"/>
              <a:t>L2:</a:t>
            </a:r>
          </a:p>
          <a:p>
            <a:pPr marL="0" indent="0">
              <a:buFontTx/>
              <a:buNone/>
            </a:pPr>
            <a:endParaRPr lang="en-US" altLang="en-US" sz="2000"/>
          </a:p>
        </p:txBody>
      </p:sp>
      <p:sp>
        <p:nvSpPr>
          <p:cNvPr id="33797" name="Footer Placeholder 4">
            <a:extLst>
              <a:ext uri="{FF2B5EF4-FFF2-40B4-BE49-F238E27FC236}">
                <a16:creationId xmlns:a16="http://schemas.microsoft.com/office/drawing/2014/main" id="{7570C361-B8A7-4FF4-BA72-12A89B8F0A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33798" name="Slide Number Placeholder 5">
            <a:extLst>
              <a:ext uri="{FF2B5EF4-FFF2-40B4-BE49-F238E27FC236}">
                <a16:creationId xmlns:a16="http://schemas.microsoft.com/office/drawing/2014/main" id="{7C7D2A9E-1340-402E-85FA-315ABC9A35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D20BE2-5B7C-40EC-8845-C11FB46DBC81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CADA-5859-47EE-9416-540729FB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CMP Example – Lab 7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1B63EF91-987A-44FA-A2EE-772AFA23C9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/>
              <a:t>Get variable X from Keyboard. Ends with Enter Key (0dh) </a:t>
            </a:r>
          </a:p>
          <a:p>
            <a:pPr marL="457200" indent="-457200">
              <a:buFontTx/>
              <a:buAutoNum type="arabicPeriod"/>
            </a:pPr>
            <a:r>
              <a:rPr lang="en-US" altLang="en-US"/>
              <a:t>Get variable Y from Keyboard. Ends with Enter Key (0dh) </a:t>
            </a:r>
          </a:p>
          <a:p>
            <a:pPr marL="457200" indent="-457200">
              <a:buFontTx/>
              <a:buAutoNum type="arabicPeriod"/>
            </a:pPr>
            <a:r>
              <a:rPr lang="en-US" altLang="en-US"/>
              <a:t>Compute W</a:t>
            </a:r>
          </a:p>
          <a:p>
            <a:pPr marL="457200" indent="-457200">
              <a:buFontTx/>
              <a:buAutoNum type="arabicPeriod"/>
            </a:pPr>
            <a:r>
              <a:rPr lang="en-US" altLang="en-US"/>
              <a:t>Output W</a:t>
            </a:r>
          </a:p>
          <a:p>
            <a:pPr marL="457200" indent="-457200">
              <a:buFontTx/>
              <a:buAutoNum type="arabicPeriod"/>
            </a:pPr>
            <a:r>
              <a:rPr lang="en-US" altLang="en-US"/>
              <a:t>Prompt to continue or quit</a:t>
            </a:r>
          </a:p>
          <a:p>
            <a:pPr marL="457200" indent="-457200">
              <a:buFontTx/>
              <a:buAutoNum type="arabicPeriod"/>
            </a:pPr>
            <a:r>
              <a:rPr lang="en-US" altLang="en-US"/>
              <a:t>If continue Go to step 1 else Exit</a:t>
            </a:r>
          </a:p>
          <a:p>
            <a:pPr marL="457200" indent="-457200">
              <a:buFontTx/>
              <a:buAutoNum type="arabicPeriod"/>
            </a:pPr>
            <a:endParaRPr lang="en-US" altLang="en-US"/>
          </a:p>
        </p:txBody>
      </p:sp>
      <p:sp>
        <p:nvSpPr>
          <p:cNvPr id="34820" name="Footer Placeholder 3">
            <a:extLst>
              <a:ext uri="{FF2B5EF4-FFF2-40B4-BE49-F238E27FC236}">
                <a16:creationId xmlns:a16="http://schemas.microsoft.com/office/drawing/2014/main" id="{16AFB87F-BF48-4D1F-8B2E-68FD2F4CF0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34821" name="Slide Number Placeholder 4">
            <a:extLst>
              <a:ext uri="{FF2B5EF4-FFF2-40B4-BE49-F238E27FC236}">
                <a16:creationId xmlns:a16="http://schemas.microsoft.com/office/drawing/2014/main" id="{AAE30EC5-4C00-4EE8-AA75-8DDB140F8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8871E06-D719-4857-9F77-0D0F86962EC3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9D84-D9EC-4FEC-BEA0-8F973AA5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 7 Hints - continued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D8AB2766-7B9A-48B7-86CD-8DD6FA83C5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7772400" cy="5410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600" dirty="0"/>
              <a:t>.data</a:t>
            </a:r>
          </a:p>
          <a:p>
            <a:pPr marL="0" indent="0">
              <a:buFontTx/>
              <a:buNone/>
            </a:pPr>
            <a:r>
              <a:rPr lang="en-US" altLang="en-US" sz="1600" dirty="0"/>
              <a:t>…</a:t>
            </a:r>
          </a:p>
          <a:p>
            <a:pPr marL="0" indent="0">
              <a:buFontTx/>
              <a:buNone/>
            </a:pPr>
            <a:r>
              <a:rPr lang="en-US" altLang="en-US" sz="1600" dirty="0"/>
              <a:t>.code</a:t>
            </a:r>
          </a:p>
          <a:p>
            <a:pPr marL="0" indent="0">
              <a:buFontTx/>
              <a:buNone/>
            </a:pPr>
            <a:r>
              <a:rPr lang="en-US" altLang="en-US" sz="1600" dirty="0"/>
              <a:t>Main PROC</a:t>
            </a:r>
          </a:p>
          <a:p>
            <a:pPr marL="0" indent="0">
              <a:buFontTx/>
              <a:buNone/>
            </a:pPr>
            <a:r>
              <a:rPr lang="en-US" altLang="en-US" sz="1600" dirty="0"/>
              <a:t>…</a:t>
            </a:r>
          </a:p>
          <a:p>
            <a:pPr marL="0" indent="0">
              <a:buFontTx/>
              <a:buNone/>
            </a:pPr>
            <a:r>
              <a:rPr lang="en-US" altLang="en-US" sz="1600" dirty="0"/>
              <a:t> Mov </a:t>
            </a:r>
            <a:r>
              <a:rPr lang="en-US" altLang="en-US" sz="1600" dirty="0" err="1"/>
              <a:t>esi</a:t>
            </a:r>
            <a:r>
              <a:rPr lang="en-US" altLang="en-US" sz="1600" dirty="0"/>
              <a:t>, offset </a:t>
            </a:r>
            <a:r>
              <a:rPr lang="en-US" altLang="en-US" sz="1600" dirty="0" err="1"/>
              <a:t>InputX</a:t>
            </a:r>
            <a:r>
              <a:rPr lang="en-US" altLang="en-US" sz="1600" dirty="0"/>
              <a:t>		;input parameter passing</a:t>
            </a:r>
          </a:p>
          <a:p>
            <a:pPr marL="0" indent="0">
              <a:buFontTx/>
              <a:buNone/>
            </a:pPr>
            <a:r>
              <a:rPr lang="en-US" altLang="en-US" sz="1600" dirty="0"/>
              <a:t>Call  </a:t>
            </a:r>
            <a:r>
              <a:rPr lang="en-US" altLang="en-US" sz="1600" dirty="0" err="1"/>
              <a:t>GetInput</a:t>
            </a:r>
            <a:endParaRPr lang="en-US" altLang="en-US" sz="1600" dirty="0"/>
          </a:p>
          <a:p>
            <a:pPr marL="0" indent="0">
              <a:buFontTx/>
              <a:buNone/>
            </a:pPr>
            <a:r>
              <a:rPr lang="en-US" altLang="en-US" sz="1600" dirty="0"/>
              <a:t>Mov </a:t>
            </a:r>
            <a:r>
              <a:rPr lang="en-US" altLang="en-US" sz="1600" dirty="0" err="1"/>
              <a:t>X,eax</a:t>
            </a:r>
            <a:r>
              <a:rPr lang="en-US" altLang="en-US" sz="1600" dirty="0"/>
              <a:t>				;output parameter passing</a:t>
            </a:r>
          </a:p>
          <a:p>
            <a:pPr marL="0" indent="0">
              <a:buFontTx/>
              <a:buNone/>
            </a:pPr>
            <a:r>
              <a:rPr lang="en-US" altLang="en-US" sz="1600" dirty="0"/>
              <a:t> </a:t>
            </a:r>
          </a:p>
          <a:p>
            <a:pPr marL="0" indent="0">
              <a:buFontTx/>
              <a:buNone/>
            </a:pPr>
            <a:r>
              <a:rPr lang="en-US" altLang="en-US" sz="1600" dirty="0"/>
              <a:t>Mov </a:t>
            </a:r>
            <a:r>
              <a:rPr lang="en-US" altLang="en-US" sz="1600" dirty="0" err="1"/>
              <a:t>esi</a:t>
            </a:r>
            <a:r>
              <a:rPr lang="en-US" altLang="en-US" sz="1600" dirty="0"/>
              <a:t>, offset </a:t>
            </a:r>
            <a:r>
              <a:rPr lang="en-US" altLang="en-US" sz="1600" dirty="0" err="1"/>
              <a:t>InputY</a:t>
            </a:r>
            <a:endParaRPr lang="en-US" altLang="en-US" sz="1600" dirty="0"/>
          </a:p>
          <a:p>
            <a:pPr marL="0" indent="0">
              <a:buFontTx/>
              <a:buNone/>
            </a:pPr>
            <a:r>
              <a:rPr lang="en-US" altLang="en-US" sz="1600" dirty="0"/>
              <a:t>Call </a:t>
            </a:r>
            <a:r>
              <a:rPr lang="en-US" altLang="en-US" sz="1600" dirty="0" err="1"/>
              <a:t>GetInput</a:t>
            </a:r>
            <a:endParaRPr lang="en-US" altLang="en-US" sz="1600" dirty="0"/>
          </a:p>
          <a:p>
            <a:pPr marL="0" indent="0">
              <a:buFontTx/>
              <a:buNone/>
            </a:pPr>
            <a:r>
              <a:rPr lang="en-US" altLang="en-US" sz="1600" dirty="0"/>
              <a:t>Mov </a:t>
            </a:r>
            <a:r>
              <a:rPr lang="en-US" altLang="en-US" sz="1600" dirty="0" err="1"/>
              <a:t>Y,eax</a:t>
            </a:r>
            <a:endParaRPr lang="en-US" altLang="en-US" sz="1600" dirty="0"/>
          </a:p>
          <a:p>
            <a:pPr marL="0" indent="0">
              <a:buFontTx/>
              <a:buNone/>
            </a:pPr>
            <a:r>
              <a:rPr lang="en-US" altLang="en-US" sz="1600" dirty="0"/>
              <a:t> </a:t>
            </a:r>
          </a:p>
          <a:p>
            <a:pPr marL="0" indent="0">
              <a:buFontTx/>
              <a:buNone/>
            </a:pPr>
            <a:r>
              <a:rPr lang="en-US" altLang="en-US" sz="1600" dirty="0"/>
              <a:t>Mov </a:t>
            </a:r>
            <a:r>
              <a:rPr lang="en-US" altLang="en-US" sz="1600" dirty="0" err="1"/>
              <a:t>esi,X</a:t>
            </a:r>
            <a:r>
              <a:rPr lang="en-US" altLang="en-US" sz="1600" dirty="0"/>
              <a:t>			;input parameter passing</a:t>
            </a:r>
          </a:p>
          <a:p>
            <a:pPr marL="0" indent="0">
              <a:buFontTx/>
              <a:buNone/>
            </a:pPr>
            <a:r>
              <a:rPr lang="en-US" altLang="en-US" sz="1600" dirty="0"/>
              <a:t>Mov </a:t>
            </a:r>
            <a:r>
              <a:rPr lang="en-US" altLang="en-US" sz="1600" dirty="0" err="1"/>
              <a:t>edi,Y</a:t>
            </a:r>
            <a:r>
              <a:rPr lang="en-US" altLang="en-US" sz="1600" dirty="0"/>
              <a:t>			; input parameter passing</a:t>
            </a:r>
          </a:p>
          <a:p>
            <a:pPr marL="0" indent="0">
              <a:buFontTx/>
              <a:buNone/>
            </a:pPr>
            <a:r>
              <a:rPr lang="en-US" altLang="en-US" sz="1600" dirty="0"/>
              <a:t>Call </a:t>
            </a:r>
            <a:r>
              <a:rPr lang="en-US" altLang="en-US" sz="1600" dirty="0" err="1"/>
              <a:t>calculateW</a:t>
            </a:r>
            <a:endParaRPr lang="en-US" altLang="en-US" sz="1600" dirty="0"/>
          </a:p>
          <a:p>
            <a:pPr marL="0" indent="0">
              <a:buFontTx/>
              <a:buNone/>
            </a:pPr>
            <a:r>
              <a:rPr lang="en-US" altLang="en-US" sz="1600" dirty="0"/>
              <a:t>Mov W, </a:t>
            </a:r>
            <a:r>
              <a:rPr lang="en-US" altLang="en-US" sz="1600" dirty="0" err="1"/>
              <a:t>eax</a:t>
            </a:r>
            <a:r>
              <a:rPr lang="en-US" altLang="en-US" sz="1600" dirty="0"/>
              <a:t>			;output</a:t>
            </a:r>
          </a:p>
          <a:p>
            <a:pPr marL="0" indent="0">
              <a:buFontTx/>
              <a:buNone/>
            </a:pPr>
            <a:r>
              <a:rPr lang="en-US" altLang="en-US" sz="1600" dirty="0"/>
              <a:t>…</a:t>
            </a:r>
          </a:p>
          <a:p>
            <a:pPr marL="0" indent="0">
              <a:buFontTx/>
              <a:buNone/>
            </a:pPr>
            <a:r>
              <a:rPr lang="en-US" altLang="en-US" sz="1600" dirty="0"/>
              <a:t>Main ENDP</a:t>
            </a:r>
          </a:p>
          <a:p>
            <a:pPr marL="0" indent="0">
              <a:buFontTx/>
              <a:buNone/>
            </a:pPr>
            <a:endParaRPr lang="en-US" altLang="en-US" sz="1600" dirty="0"/>
          </a:p>
        </p:txBody>
      </p:sp>
      <p:sp>
        <p:nvSpPr>
          <p:cNvPr id="35844" name="Footer Placeholder 3">
            <a:extLst>
              <a:ext uri="{FF2B5EF4-FFF2-40B4-BE49-F238E27FC236}">
                <a16:creationId xmlns:a16="http://schemas.microsoft.com/office/drawing/2014/main" id="{671179F0-92EA-415B-94FF-493A1209E6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35845" name="Slide Number Placeholder 4">
            <a:extLst>
              <a:ext uri="{FF2B5EF4-FFF2-40B4-BE49-F238E27FC236}">
                <a16:creationId xmlns:a16="http://schemas.microsoft.com/office/drawing/2014/main" id="{F800613C-9BFB-4998-B288-0ADC9B043B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377983-921B-49BD-B543-45217B4D7CAE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74BE-2DF9-4862-A3AD-9F7FB34F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CMP IN LAB 7 – Session loop &amp; checking for ‘q’ key to quit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9D7C7D6B-D432-4C9A-966D-258D9A3CEA9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000" dirty="0"/>
              <a:t>.data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…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.code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Main PROC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…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 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Top: Mov </a:t>
            </a:r>
            <a:r>
              <a:rPr lang="en-US" altLang="en-US" sz="2000" dirty="0" err="1"/>
              <a:t>esi</a:t>
            </a:r>
            <a:r>
              <a:rPr lang="en-US" altLang="en-US" sz="2000" dirty="0"/>
              <a:t>, offset </a:t>
            </a:r>
            <a:r>
              <a:rPr lang="en-US" altLang="en-US" sz="2000" dirty="0" err="1"/>
              <a:t>InputX</a:t>
            </a:r>
            <a:r>
              <a:rPr lang="en-US" altLang="en-US" sz="2000" dirty="0"/>
              <a:t> ;input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Call  </a:t>
            </a:r>
            <a:r>
              <a:rPr lang="en-US" altLang="en-US" sz="2000" dirty="0" err="1"/>
              <a:t>GetInput</a:t>
            </a: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dirty="0"/>
              <a:t>Mov </a:t>
            </a:r>
            <a:r>
              <a:rPr lang="en-US" altLang="en-US" sz="2000" dirty="0" err="1"/>
              <a:t>X,eax</a:t>
            </a:r>
            <a:r>
              <a:rPr lang="en-US" altLang="en-US" sz="2000" dirty="0"/>
              <a:t>            	;output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 Mov </a:t>
            </a:r>
            <a:r>
              <a:rPr lang="en-US" altLang="en-US" sz="2000" dirty="0" err="1"/>
              <a:t>esi</a:t>
            </a:r>
            <a:r>
              <a:rPr lang="en-US" altLang="en-US" sz="2000" dirty="0"/>
              <a:t>, offset </a:t>
            </a:r>
            <a:r>
              <a:rPr lang="en-US" altLang="en-US" sz="2000" dirty="0" err="1"/>
              <a:t>InputY</a:t>
            </a: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dirty="0"/>
              <a:t>Call </a:t>
            </a:r>
            <a:r>
              <a:rPr lang="en-US" altLang="en-US" sz="2000" dirty="0" err="1"/>
              <a:t>GetInput</a:t>
            </a: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dirty="0"/>
              <a:t>Mov </a:t>
            </a:r>
            <a:r>
              <a:rPr lang="en-US" altLang="en-US" sz="2000" dirty="0" err="1"/>
              <a:t>Y,eax</a:t>
            </a:r>
            <a:r>
              <a:rPr lang="en-US" altLang="en-US" sz="2000" dirty="0"/>
              <a:t>		;output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 </a:t>
            </a:r>
          </a:p>
          <a:p>
            <a:pPr marL="0" indent="0">
              <a:buFontTx/>
              <a:buNone/>
            </a:pPr>
            <a:endParaRPr lang="en-US" altLang="en-US" sz="2000" dirty="0"/>
          </a:p>
        </p:txBody>
      </p:sp>
      <p:sp>
        <p:nvSpPr>
          <p:cNvPr id="36868" name="Content Placeholder 3">
            <a:extLst>
              <a:ext uri="{FF2B5EF4-FFF2-40B4-BE49-F238E27FC236}">
                <a16:creationId xmlns:a16="http://schemas.microsoft.com/office/drawing/2014/main" id="{FD475AC2-4966-43BC-9F53-A5AB2447C41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000" dirty="0"/>
              <a:t>Mov </a:t>
            </a:r>
            <a:r>
              <a:rPr lang="en-US" altLang="en-US" sz="2000" dirty="0" err="1"/>
              <a:t>esi,X</a:t>
            </a:r>
            <a:r>
              <a:rPr lang="en-US" altLang="en-US" sz="2000" dirty="0"/>
              <a:t>  ;input parameter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Mov </a:t>
            </a:r>
            <a:r>
              <a:rPr lang="en-US" altLang="en-US" sz="2000" dirty="0" err="1"/>
              <a:t>edi,Y</a:t>
            </a:r>
            <a:r>
              <a:rPr lang="en-US" altLang="en-US" sz="2000" dirty="0"/>
              <a:t>  ;input parameter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Call </a:t>
            </a:r>
            <a:r>
              <a:rPr lang="en-US" altLang="en-US" sz="2000" dirty="0" err="1"/>
              <a:t>calculateW</a:t>
            </a: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dirty="0"/>
              <a:t>Mov W, </a:t>
            </a:r>
            <a:r>
              <a:rPr lang="en-US" altLang="en-US" sz="2000" dirty="0" err="1"/>
              <a:t>eax</a:t>
            </a:r>
            <a:r>
              <a:rPr lang="en-US" altLang="en-US" sz="2000" dirty="0"/>
              <a:t> 		;output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…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…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Call </a:t>
            </a:r>
            <a:r>
              <a:rPr lang="en-US" altLang="en-US" sz="2000" dirty="0" err="1"/>
              <a:t>ReadChar</a:t>
            </a:r>
            <a:r>
              <a:rPr lang="en-US" altLang="en-US" sz="2000" dirty="0"/>
              <a:t>	;read KBD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Call </a:t>
            </a:r>
            <a:r>
              <a:rPr lang="en-US" altLang="en-US" sz="2000" dirty="0" err="1"/>
              <a:t>Writechar</a:t>
            </a:r>
            <a:r>
              <a:rPr lang="en-US" altLang="en-US" sz="2000" dirty="0"/>
              <a:t>	;echo</a:t>
            </a:r>
          </a:p>
          <a:p>
            <a:pPr marL="0" indent="0">
              <a:buFontTx/>
              <a:buNone/>
            </a:pPr>
            <a:r>
              <a:rPr lang="en-US" altLang="en-US" sz="2000" b="1" dirty="0" err="1"/>
              <a:t>Cmp</a:t>
            </a:r>
            <a:r>
              <a:rPr lang="en-US" altLang="en-US" sz="2000" b="1" dirty="0"/>
              <a:t> al, ‘q’</a:t>
            </a:r>
          </a:p>
          <a:p>
            <a:pPr marL="0" indent="0">
              <a:buFontTx/>
              <a:buNone/>
            </a:pPr>
            <a:r>
              <a:rPr lang="en-US" altLang="en-US" sz="2000" dirty="0" err="1"/>
              <a:t>Jne</a:t>
            </a:r>
            <a:r>
              <a:rPr lang="en-US" altLang="en-US" sz="2000" dirty="0"/>
              <a:t> top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…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Main ENDP</a:t>
            </a:r>
          </a:p>
          <a:p>
            <a:pPr marL="0" indent="0">
              <a:buFontTx/>
              <a:buNone/>
            </a:pPr>
            <a:endParaRPr lang="en-US" altLang="en-US" sz="2000" dirty="0"/>
          </a:p>
        </p:txBody>
      </p:sp>
      <p:sp>
        <p:nvSpPr>
          <p:cNvPr id="36869" name="Footer Placeholder 4">
            <a:extLst>
              <a:ext uri="{FF2B5EF4-FFF2-40B4-BE49-F238E27FC236}">
                <a16:creationId xmlns:a16="http://schemas.microsoft.com/office/drawing/2014/main" id="{D6AB8D81-E398-4181-8F78-E1C6EF55E4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36870" name="Slide Number Placeholder 5">
            <a:extLst>
              <a:ext uri="{FF2B5EF4-FFF2-40B4-BE49-F238E27FC236}">
                <a16:creationId xmlns:a16="http://schemas.microsoft.com/office/drawing/2014/main" id="{EE674F64-9CBF-4F7F-9DC4-3DA11C9C13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65A7A3-4E0A-4FAB-849A-CDB514504F09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4BA3-2A2E-4CE1-A838-B912482C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CMP IN LAB 7 –checking for ENTER key to end number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8C3F0D04-1E87-49C1-AF85-C1A80702384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dirty="0" err="1"/>
              <a:t>GetInput</a:t>
            </a:r>
            <a:r>
              <a:rPr lang="en-US" altLang="en-US" dirty="0"/>
              <a:t> PROC</a:t>
            </a:r>
          </a:p>
          <a:p>
            <a:pPr marL="0" indent="0">
              <a:buFontTx/>
              <a:buNone/>
            </a:pPr>
            <a:r>
              <a:rPr lang="en-US" altLang="en-US" dirty="0"/>
              <a:t>…</a:t>
            </a:r>
          </a:p>
          <a:p>
            <a:pPr marL="0" indent="0">
              <a:buFontTx/>
              <a:buNone/>
            </a:pPr>
            <a:r>
              <a:rPr lang="en-US" altLang="en-US" dirty="0"/>
              <a:t>L1:</a:t>
            </a:r>
          </a:p>
          <a:p>
            <a:pPr marL="0" indent="0">
              <a:buFontTx/>
              <a:buNone/>
            </a:pPr>
            <a:r>
              <a:rPr lang="en-US" altLang="en-US" dirty="0"/>
              <a:t>...</a:t>
            </a:r>
          </a:p>
          <a:p>
            <a:pPr marL="0" indent="0">
              <a:buFontTx/>
              <a:buNone/>
            </a:pPr>
            <a:r>
              <a:rPr lang="en-US" altLang="en-US" dirty="0"/>
              <a:t>Call </a:t>
            </a:r>
            <a:r>
              <a:rPr lang="en-US" altLang="en-US" dirty="0" err="1"/>
              <a:t>readchar</a:t>
            </a: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/>
              <a:t>Call </a:t>
            </a:r>
            <a:r>
              <a:rPr lang="en-US" altLang="en-US" dirty="0" err="1"/>
              <a:t>writechar</a:t>
            </a: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 err="1"/>
              <a:t>Cmp</a:t>
            </a:r>
            <a:r>
              <a:rPr lang="en-US" altLang="en-US" dirty="0"/>
              <a:t> al, 0dh</a:t>
            </a:r>
          </a:p>
          <a:p>
            <a:pPr marL="0" indent="0">
              <a:buFontTx/>
              <a:buNone/>
            </a:pPr>
            <a:r>
              <a:rPr lang="en-US" altLang="en-US" dirty="0"/>
              <a:t>Je L2</a:t>
            </a:r>
          </a:p>
          <a:p>
            <a:pPr marL="0" indent="0">
              <a:buFontTx/>
              <a:buNone/>
            </a:pPr>
            <a:r>
              <a:rPr lang="en-US" altLang="en-US" dirty="0"/>
              <a:t>Sub al,30h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37892" name="Content Placeholder 3">
            <a:extLst>
              <a:ext uri="{FF2B5EF4-FFF2-40B4-BE49-F238E27FC236}">
                <a16:creationId xmlns:a16="http://schemas.microsoft.com/office/drawing/2014/main" id="{9D13B9AC-1C81-44A2-A1C7-BD85B2C1B00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…</a:t>
            </a:r>
          </a:p>
          <a:p>
            <a:pPr marL="0" indent="0">
              <a:buFontTx/>
              <a:buNone/>
            </a:pPr>
            <a:r>
              <a:rPr lang="en-US" altLang="en-US"/>
              <a:t>…</a:t>
            </a:r>
          </a:p>
          <a:p>
            <a:pPr marL="0" indent="0">
              <a:buFontTx/>
              <a:buNone/>
            </a:pPr>
            <a:r>
              <a:rPr lang="en-US" altLang="en-US"/>
              <a:t>Jmp L1</a:t>
            </a:r>
          </a:p>
          <a:p>
            <a:pPr marL="0" indent="0">
              <a:buFontTx/>
              <a:buNone/>
            </a:pPr>
            <a:r>
              <a:rPr lang="en-US" altLang="en-US"/>
              <a:t>L2: prepare to exit</a:t>
            </a:r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FontTx/>
              <a:buNone/>
            </a:pPr>
            <a:r>
              <a:rPr lang="en-US" altLang="en-US"/>
              <a:t>…</a:t>
            </a:r>
          </a:p>
          <a:p>
            <a:pPr marL="0" indent="0">
              <a:buFontTx/>
              <a:buNone/>
            </a:pPr>
            <a:r>
              <a:rPr lang="en-US" altLang="en-US"/>
              <a:t>…</a:t>
            </a:r>
          </a:p>
          <a:p>
            <a:pPr marL="0" indent="0">
              <a:buFontTx/>
              <a:buNone/>
            </a:pPr>
            <a:r>
              <a:rPr lang="en-US" altLang="en-US"/>
              <a:t>Ret</a:t>
            </a:r>
          </a:p>
          <a:p>
            <a:pPr marL="0" indent="0">
              <a:buFontTx/>
              <a:buNone/>
            </a:pPr>
            <a:r>
              <a:rPr lang="en-US" altLang="en-US"/>
              <a:t>GetInput ENDP</a:t>
            </a:r>
          </a:p>
        </p:txBody>
      </p:sp>
      <p:sp>
        <p:nvSpPr>
          <p:cNvPr id="37893" name="Footer Placeholder 4">
            <a:extLst>
              <a:ext uri="{FF2B5EF4-FFF2-40B4-BE49-F238E27FC236}">
                <a16:creationId xmlns:a16="http://schemas.microsoft.com/office/drawing/2014/main" id="{1B6D5AFD-A91B-4DEF-8C15-87BAB5DF76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37894" name="Slide Number Placeholder 5">
            <a:extLst>
              <a:ext uri="{FF2B5EF4-FFF2-40B4-BE49-F238E27FC236}">
                <a16:creationId xmlns:a16="http://schemas.microsoft.com/office/drawing/2014/main" id="{1CBACD1E-FF1D-4F26-9FE9-5AC740CDF0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5E46E1-07DE-4886-B6BD-17B8347722C4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3DBBEC36-E790-400A-8076-CDED4D883C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1143000"/>
            <a:ext cx="64008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/>
              <a:t>Chapter 6-A: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/>
              <a:t>Part 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/>
              <a:t>Logical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/>
              <a:t>AND, OR, NOT, XOR, TEST</a:t>
            </a:r>
          </a:p>
        </p:txBody>
      </p:sp>
      <p:sp>
        <p:nvSpPr>
          <p:cNvPr id="38915" name="Text Box 6">
            <a:extLst>
              <a:ext uri="{FF2B5EF4-FFF2-40B4-BE49-F238E27FC236}">
                <a16:creationId xmlns:a16="http://schemas.microsoft.com/office/drawing/2014/main" id="{2B21590E-EA4E-4982-809E-8422DC0C8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953000"/>
            <a:ext cx="51816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700" i="1"/>
              <a:t>7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B30FD144-616F-403E-B3D8-FD5BFF01CC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381000"/>
            <a:ext cx="7772400" cy="3810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FA46F297-C97C-4927-BD08-6072FEE2E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2AE4796F-1F80-496C-84B9-705A6829D1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266D73-67C2-4EE6-A8B1-B6C1F8A02458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FF52774F-30CE-44EF-8AF1-5B7D226BA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77724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operators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9BBBBE3D-670E-4CDD-B3B9-0CE241C61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18288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&gt;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&lt;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&gt;=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&lt;=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==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!=</a:t>
            </a:r>
          </a:p>
        </p:txBody>
      </p:sp>
      <p:sp>
        <p:nvSpPr>
          <p:cNvPr id="12294" name="Rectangle 5">
            <a:extLst>
              <a:ext uri="{FF2B5EF4-FFF2-40B4-BE49-F238E27FC236}">
                <a16:creationId xmlns:a16="http://schemas.microsoft.com/office/drawing/2014/main" id="{010DD202-F69D-46A8-8E1E-247F349AB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0668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Machine Instructions: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FB34C380-BEFD-4034-9444-C522C7237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0" y="1676400"/>
            <a:ext cx="376555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9600" b="1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7F13F04F-5DDA-4380-94A0-534B678860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78D2767E-E195-4D99-B141-1DC515410AB7}" type="slidenum">
              <a:rPr lang="en-US" altLang="en-US" sz="1400" smtClean="0">
                <a:latin typeface="Tahoma" panose="020B0604030504040204" pitchFamily="34" charset="0"/>
              </a:rPr>
              <a:pPr algn="l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8195" name="Rectangle 2050">
            <a:extLst>
              <a:ext uri="{FF2B5EF4-FFF2-40B4-BE49-F238E27FC236}">
                <a16:creationId xmlns:a16="http://schemas.microsoft.com/office/drawing/2014/main" id="{A8E4C13C-D5F1-450C-A92C-5048613ED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Chapter Overview</a:t>
            </a:r>
          </a:p>
        </p:txBody>
      </p:sp>
      <p:sp>
        <p:nvSpPr>
          <p:cNvPr id="39940" name="Rectangle 2051">
            <a:extLst>
              <a:ext uri="{FF2B5EF4-FFF2-40B4-BE49-F238E27FC236}">
                <a16:creationId xmlns:a16="http://schemas.microsoft.com/office/drawing/2014/main" id="{BECE817C-9C56-4428-B62E-567ED3F69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305800" cy="4038600"/>
          </a:xfrm>
        </p:spPr>
        <p:txBody>
          <a:bodyPr/>
          <a:lstStyle/>
          <a:p>
            <a:pPr eaLnBrk="1" hangingPunct="1"/>
            <a:r>
              <a:rPr lang="en-US" altLang="en-US"/>
              <a:t>Logical Instructions</a:t>
            </a:r>
          </a:p>
          <a:p>
            <a:pPr eaLnBrk="1" hangingPunct="1"/>
            <a:r>
              <a:rPr lang="en-US" altLang="en-US"/>
              <a:t>JMP and LOOP Instructions (4.5)</a:t>
            </a:r>
          </a:p>
          <a:p>
            <a:pPr eaLnBrk="1" hangingPunct="1"/>
            <a:r>
              <a:rPr lang="en-US" altLang="en-US"/>
              <a:t>Conditional Loop Instructions </a:t>
            </a:r>
          </a:p>
          <a:p>
            <a:pPr eaLnBrk="1" hangingPunct="1"/>
            <a:r>
              <a:rPr lang="en-US" altLang="en-US"/>
              <a:t>Stack and Stack Operations (5.4)</a:t>
            </a:r>
          </a:p>
        </p:txBody>
      </p:sp>
      <p:sp>
        <p:nvSpPr>
          <p:cNvPr id="39941" name="Footer Placeholder 1">
            <a:extLst>
              <a:ext uri="{FF2B5EF4-FFF2-40B4-BE49-F238E27FC236}">
                <a16:creationId xmlns:a16="http://schemas.microsoft.com/office/drawing/2014/main" id="{66733F2B-B7E5-489E-93DE-06ADDACCB6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C28393B4-468B-4EC7-A565-4ADBDB709D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70EE5D06-D266-4D21-BD9D-5325E5C547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B4EF1F-6AF2-4150-BFD6-98FFFD24626A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4E2AF50A-43A5-4CA9-9BF6-FC45AD5E5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Logical (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Boolean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) Instructions</a:t>
            </a:r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id="{DB5D8C7A-E8C9-45F5-9407-96E739239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76962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</a:t>
            </a:r>
            <a:r>
              <a:rPr lang="en-US" altLang="en-US" sz="2800" b="1" u="sng">
                <a:latin typeface="Courier New" panose="02070309020205020404" pitchFamily="49" charset="0"/>
              </a:rPr>
              <a:t>Operators	Instructions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800" b="1" u="sng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	  &amp;	and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	  |	or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	  !	not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	  	xor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b="1"/>
          </a:p>
        </p:txBody>
      </p:sp>
      <p:sp>
        <p:nvSpPr>
          <p:cNvPr id="40966" name="Rectangle 5">
            <a:extLst>
              <a:ext uri="{FF2B5EF4-FFF2-40B4-BE49-F238E27FC236}">
                <a16:creationId xmlns:a16="http://schemas.microsoft.com/office/drawing/2014/main" id="{5E737C89-309F-4D68-9504-FA547C5C6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029200"/>
            <a:ext cx="7772400" cy="60960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>
            <a:extLst>
              <a:ext uri="{FF2B5EF4-FFF2-40B4-BE49-F238E27FC236}">
                <a16:creationId xmlns:a16="http://schemas.microsoft.com/office/drawing/2014/main" id="{E13C3A8B-131C-4849-A6CF-08F283246D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41987" name="Slide Number Placeholder 4">
            <a:extLst>
              <a:ext uri="{FF2B5EF4-FFF2-40B4-BE49-F238E27FC236}">
                <a16:creationId xmlns:a16="http://schemas.microsoft.com/office/drawing/2014/main" id="{819046C6-9B6A-401B-8E25-3EA9AE30AA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164B67-223B-4C7C-8DF3-15CB10EDDC83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74434" name="Rectangle 2">
            <a:extLst>
              <a:ext uri="{FF2B5EF4-FFF2-40B4-BE49-F238E27FC236}">
                <a16:creationId xmlns:a16="http://schemas.microsoft.com/office/drawing/2014/main" id="{6ABC2BE8-75B5-4018-A9D0-C46C06CDD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Boolean and Comparison Instructions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52104372-DCB5-4251-9CFB-59538C305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43200" y="1371600"/>
            <a:ext cx="5486400" cy="3733800"/>
          </a:xfrm>
        </p:spPr>
        <p:txBody>
          <a:bodyPr/>
          <a:lstStyle/>
          <a:p>
            <a:pPr eaLnBrk="1" hangingPunct="1"/>
            <a:r>
              <a:rPr lang="en-US" altLang="en-US"/>
              <a:t>CPU Status Flags</a:t>
            </a:r>
          </a:p>
          <a:p>
            <a:pPr eaLnBrk="1" hangingPunct="1"/>
            <a:r>
              <a:rPr lang="en-US" altLang="en-US"/>
              <a:t>AND Instruction</a:t>
            </a:r>
          </a:p>
          <a:p>
            <a:pPr eaLnBrk="1" hangingPunct="1"/>
            <a:r>
              <a:rPr lang="en-US" altLang="en-US"/>
              <a:t>OR Instruction</a:t>
            </a:r>
          </a:p>
          <a:p>
            <a:pPr eaLnBrk="1" hangingPunct="1"/>
            <a:r>
              <a:rPr lang="en-US" altLang="en-US"/>
              <a:t>XOR Instruction</a:t>
            </a:r>
          </a:p>
          <a:p>
            <a:pPr eaLnBrk="1" hangingPunct="1"/>
            <a:r>
              <a:rPr lang="en-US" altLang="en-US"/>
              <a:t>NOT Instruction</a:t>
            </a:r>
          </a:p>
          <a:p>
            <a:pPr eaLnBrk="1" hangingPunct="1"/>
            <a:r>
              <a:rPr lang="en-US" altLang="en-US"/>
              <a:t>Applications</a:t>
            </a:r>
          </a:p>
          <a:p>
            <a:pPr eaLnBrk="1" hangingPunct="1"/>
            <a:r>
              <a:rPr lang="en-US" altLang="en-US"/>
              <a:t>TEST Instruction </a:t>
            </a:r>
          </a:p>
          <a:p>
            <a:pPr eaLnBrk="1" hangingPunct="1"/>
            <a:r>
              <a:rPr lang="en-US" altLang="en-US"/>
              <a:t>CMP Instruction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68B95652-B69F-4513-9FC4-C13B0361A0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12C09896-6A52-416F-BF06-6BC76E5353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0A83CD-EF11-4BA9-B080-BA3EE7519479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9DA0452F-3847-4913-A7BA-F7A23945B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Status Flags - Review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F8848B99-972E-49AE-9183-A374D16E9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4724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The </a:t>
            </a:r>
            <a:r>
              <a:rPr lang="en-US" altLang="en-US" sz="2000">
                <a:solidFill>
                  <a:schemeClr val="tx2"/>
                </a:solidFill>
              </a:rPr>
              <a:t>Zero</a:t>
            </a:r>
            <a:r>
              <a:rPr lang="en-US" altLang="en-US" sz="2000"/>
              <a:t> flag is set when the result of an operation equals zero.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The </a:t>
            </a:r>
            <a:r>
              <a:rPr lang="en-US" altLang="en-US" sz="2000">
                <a:solidFill>
                  <a:schemeClr val="tx2"/>
                </a:solidFill>
              </a:rPr>
              <a:t>Carry</a:t>
            </a:r>
            <a:r>
              <a:rPr lang="en-US" altLang="en-US" sz="2000"/>
              <a:t> flag is set when an instruction generates a result that is too large (or too small) for the destination operand.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The </a:t>
            </a:r>
            <a:r>
              <a:rPr lang="en-US" altLang="en-US" sz="2000">
                <a:solidFill>
                  <a:schemeClr val="tx2"/>
                </a:solidFill>
              </a:rPr>
              <a:t>Sign</a:t>
            </a:r>
            <a:r>
              <a:rPr lang="en-US" altLang="en-US" sz="2000"/>
              <a:t> flag is set if the destination operand is negative, and it is clear if the destination operand is positive.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The </a:t>
            </a:r>
            <a:r>
              <a:rPr lang="en-US" altLang="en-US" sz="2000">
                <a:solidFill>
                  <a:schemeClr val="tx2"/>
                </a:solidFill>
              </a:rPr>
              <a:t>Overflow</a:t>
            </a:r>
            <a:r>
              <a:rPr lang="en-US" altLang="en-US" sz="2000"/>
              <a:t> flag is set when an instruction generates an invalid signed result (bit 7 carry is XORed with bit 6 Carry).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The </a:t>
            </a:r>
            <a:r>
              <a:rPr lang="en-US" altLang="en-US" sz="2000">
                <a:solidFill>
                  <a:schemeClr val="tx2"/>
                </a:solidFill>
              </a:rPr>
              <a:t>Parity</a:t>
            </a:r>
            <a:r>
              <a:rPr lang="en-US" altLang="en-US" sz="2000"/>
              <a:t> flag is set when an instruction generates an even number of 1 bits in the low byte of the destination operand.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The </a:t>
            </a:r>
            <a:r>
              <a:rPr lang="en-US" altLang="en-US" sz="2000">
                <a:solidFill>
                  <a:schemeClr val="tx2"/>
                </a:solidFill>
              </a:rPr>
              <a:t>Auxiliary Carry</a:t>
            </a:r>
            <a:r>
              <a:rPr lang="en-US" altLang="en-US" sz="2000"/>
              <a:t> flag is set when an operation produces a carry out from bit 3 to bit 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>
            <a:extLst>
              <a:ext uri="{FF2B5EF4-FFF2-40B4-BE49-F238E27FC236}">
                <a16:creationId xmlns:a16="http://schemas.microsoft.com/office/drawing/2014/main" id="{B2B76046-0829-4390-B6BD-1A81FA1E95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3AAE5007-640F-42F1-99C6-DA8C63AFA3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9FF8F8-6A94-408C-B997-EE5F226E52FB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433F7EC6-E758-4FE5-8BCE-4B7855494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AND Instruction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D3CD6F18-EA7F-4EE0-942E-EC5585941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2560638"/>
          </a:xfrm>
        </p:spPr>
        <p:txBody>
          <a:bodyPr/>
          <a:lstStyle/>
          <a:p>
            <a:pPr eaLnBrk="1" hangingPunct="1"/>
            <a:r>
              <a:rPr lang="en-US" altLang="en-US" sz="1800"/>
              <a:t>Performs a Boolean AND operation between each pair of matching bits in two operands</a:t>
            </a:r>
          </a:p>
          <a:p>
            <a:pPr eaLnBrk="1" hangingPunct="1"/>
            <a:r>
              <a:rPr lang="en-US" altLang="en-US" sz="1800"/>
              <a:t>Syntax:</a:t>
            </a:r>
          </a:p>
          <a:p>
            <a:pPr lvl="2" eaLnBrk="1" hangingPunct="1">
              <a:buFontTx/>
              <a:buNone/>
            </a:pPr>
            <a:r>
              <a:rPr lang="en-US" altLang="en-US" sz="1800"/>
              <a:t>AND </a:t>
            </a:r>
            <a:r>
              <a:rPr lang="en-US" altLang="en-US" sz="1800" i="1"/>
              <a:t>destination, source  </a:t>
            </a:r>
            <a:r>
              <a:rPr lang="en-US" altLang="en-US" sz="1800"/>
              <a:t>(same operand types as MOV)</a:t>
            </a:r>
          </a:p>
          <a:p>
            <a:pPr eaLnBrk="1" hangingPunct="1"/>
            <a:r>
              <a:rPr lang="en-US" altLang="en-US" sz="2200"/>
              <a:t>Properties: x.y=1 only if x=1 and y=1. Else 0</a:t>
            </a:r>
          </a:p>
          <a:p>
            <a:pPr eaLnBrk="1" hangingPunct="1"/>
            <a:r>
              <a:rPr lang="en-US" altLang="en-US" sz="2200"/>
              <a:t>x.1 = x; Identity.  x.0 = 0; Masking</a:t>
            </a:r>
          </a:p>
          <a:p>
            <a:pPr eaLnBrk="1" hangingPunct="1"/>
            <a:r>
              <a:rPr lang="en-US" altLang="en-US" sz="2200"/>
              <a:t>Can be used to test if a value is 1</a:t>
            </a:r>
          </a:p>
          <a:p>
            <a:pPr eaLnBrk="1" hangingPunct="1"/>
            <a:r>
              <a:rPr lang="en-US" altLang="en-US" sz="2200"/>
              <a:t>Code: MOV al,3bh.		AND al,0fh</a:t>
            </a:r>
          </a:p>
          <a:p>
            <a:pPr lvl="2" eaLnBrk="1" hangingPunct="1">
              <a:buFontTx/>
              <a:buNone/>
            </a:pPr>
            <a:endParaRPr lang="en-US" altLang="en-US" sz="1800" i="1"/>
          </a:p>
          <a:p>
            <a:pPr lvl="1" eaLnBrk="1" hangingPunct="1">
              <a:buFontTx/>
              <a:buNone/>
            </a:pPr>
            <a:endParaRPr lang="en-US" altLang="en-US" sz="1800"/>
          </a:p>
        </p:txBody>
      </p:sp>
      <p:graphicFrame>
        <p:nvGraphicFramePr>
          <p:cNvPr id="44038" name="Object 4">
            <a:extLst>
              <a:ext uri="{FF2B5EF4-FFF2-40B4-BE49-F238E27FC236}">
                <a16:creationId xmlns:a16="http://schemas.microsoft.com/office/drawing/2014/main" id="{0EFE1448-87D2-4F63-8DF1-44F2EAAFD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724400"/>
          <a:ext cx="44196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VISIO" r:id="rId3" imgW="3250692" imgH="731520" progId="Visio.Drawing.6">
                  <p:embed/>
                </p:oleObj>
              </mc:Choice>
              <mc:Fallback>
                <p:oleObj name="VISIO" r:id="rId3" imgW="3250692" imgH="73152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67" r="20000"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4419600" cy="12890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39" name="Picture 5">
            <a:extLst>
              <a:ext uri="{FF2B5EF4-FFF2-40B4-BE49-F238E27FC236}">
                <a16:creationId xmlns:a16="http://schemas.microsoft.com/office/drawing/2014/main" id="{2589AF8F-EFB1-4FB8-9241-ACF644AA9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343400"/>
            <a:ext cx="1524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40" name="Text Box 6">
            <a:extLst>
              <a:ext uri="{FF2B5EF4-FFF2-40B4-BE49-F238E27FC236}">
                <a16:creationId xmlns:a16="http://schemas.microsoft.com/office/drawing/2014/main" id="{53394A9E-B6B8-4341-97E6-A674E837F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703638"/>
            <a:ext cx="990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AND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>
            <a:extLst>
              <a:ext uri="{FF2B5EF4-FFF2-40B4-BE49-F238E27FC236}">
                <a16:creationId xmlns:a16="http://schemas.microsoft.com/office/drawing/2014/main" id="{2F24E501-61EC-410F-BFAF-C7CC72CE0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45059" name="Slide Number Placeholder 4">
            <a:extLst>
              <a:ext uri="{FF2B5EF4-FFF2-40B4-BE49-F238E27FC236}">
                <a16:creationId xmlns:a16="http://schemas.microsoft.com/office/drawing/2014/main" id="{294C72A8-C183-4A82-83FF-8A4B9C2D61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AEFA7D-5D4F-4C75-BC3B-4B5AE81658AC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BA7E46D3-B759-4918-B220-E0D0E460B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OR Instruction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F402850B-66ED-4C66-BCAB-8F37B583E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79488"/>
            <a:ext cx="7772400" cy="29829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/>
              <a:t>Performs a Boolean OR operation between each pair of matching bits in two 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Syntax: OR </a:t>
            </a:r>
            <a:r>
              <a:rPr lang="en-US" altLang="en-US" sz="2200" i="1"/>
              <a:t>destination, source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i="1"/>
              <a:t>Properties: x+y= 0 only if x=0 and y=0 Else 1</a:t>
            </a:r>
          </a:p>
          <a:p>
            <a:pPr eaLnBrk="1" hangingPunct="1"/>
            <a:r>
              <a:rPr lang="en-US" altLang="en-US" sz="2200"/>
              <a:t>X+1 = 1; Force 1.  x+0 = x; Identity</a:t>
            </a:r>
          </a:p>
          <a:p>
            <a:pPr eaLnBrk="1" hangingPunct="1"/>
            <a:r>
              <a:rPr lang="en-US" altLang="en-US" sz="2200"/>
              <a:t>Can be used to test if a value is 0</a:t>
            </a:r>
          </a:p>
          <a:p>
            <a:pPr eaLnBrk="1" hangingPunct="1"/>
            <a:r>
              <a:rPr lang="en-US" altLang="en-US" sz="2200"/>
              <a:t>Code: MOV al,3bh.		OR al,0fh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i="1"/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0036114D-93EE-4DC6-9AD1-244BDED34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3749675"/>
            <a:ext cx="990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OR</a:t>
            </a:r>
          </a:p>
        </p:txBody>
      </p:sp>
      <p:graphicFrame>
        <p:nvGraphicFramePr>
          <p:cNvPr id="45063" name="Object 7">
            <a:extLst>
              <a:ext uri="{FF2B5EF4-FFF2-40B4-BE49-F238E27FC236}">
                <a16:creationId xmlns:a16="http://schemas.microsoft.com/office/drawing/2014/main" id="{19A4E0B9-D211-4301-A4A3-E008D28D0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6150" y="4865688"/>
          <a:ext cx="4191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VISIO" r:id="rId3" imgW="2634996" imgH="731520" progId="Visio.Drawing.6">
                  <p:embed/>
                </p:oleObj>
              </mc:Choice>
              <mc:Fallback>
                <p:oleObj name="VISIO" r:id="rId3" imgW="2634996" imgH="731520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87" r="11111"/>
                      <a:stretch>
                        <a:fillRect/>
                      </a:stretch>
                    </p:blipFill>
                    <p:spPr bwMode="auto">
                      <a:xfrm>
                        <a:off x="946150" y="4865688"/>
                        <a:ext cx="4191000" cy="1333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64" name="Picture 8">
            <a:extLst>
              <a:ext uri="{FF2B5EF4-FFF2-40B4-BE49-F238E27FC236}">
                <a16:creationId xmlns:a16="http://schemas.microsoft.com/office/drawing/2014/main" id="{071FFB71-CF80-486C-80B1-6D48DD2E5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4418013"/>
            <a:ext cx="1549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E6B24A66-958E-447A-B5DD-4E4246B161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73EA2B91-8D0B-4330-A89C-7F2DC72B6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6CCD40-BDD3-437D-BAC1-74D70C6A1A57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3B4C91E8-8137-42BB-A2A9-7F0AC1423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 Instruction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A77EBDC0-0E12-4B54-A9F6-DECFAEF15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3101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Performs a Boolean NOT operation on a single destination operand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Syntax: NOT </a:t>
            </a:r>
            <a:r>
              <a:rPr lang="en-US" altLang="en-US" i="1" dirty="0"/>
              <a:t>destination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i="1" dirty="0"/>
              <a:t>Property: NOT is used to Toggle.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i="1" dirty="0"/>
              <a:t>Note that NEG x = (NOT x )+ 1.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i="1" dirty="0"/>
              <a:t>Mov al, 0fh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i="1" dirty="0"/>
              <a:t>Not al; al; al =0c4h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i="1" dirty="0"/>
              <a:t>Mov al 0fh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i="1" dirty="0"/>
              <a:t>Neg al; al = 0c5h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i="1" dirty="0"/>
          </a:p>
        </p:txBody>
      </p:sp>
      <p:sp>
        <p:nvSpPr>
          <p:cNvPr id="46086" name="Text Box 4">
            <a:extLst>
              <a:ext uri="{FF2B5EF4-FFF2-40B4-BE49-F238E27FC236}">
                <a16:creationId xmlns:a16="http://schemas.microsoft.com/office/drawing/2014/main" id="{CA2E1B26-2B31-4D36-BE52-81260D90D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4244975"/>
            <a:ext cx="990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NOT</a:t>
            </a:r>
          </a:p>
        </p:txBody>
      </p:sp>
      <p:graphicFrame>
        <p:nvGraphicFramePr>
          <p:cNvPr id="46087" name="Object 8">
            <a:extLst>
              <a:ext uri="{FF2B5EF4-FFF2-40B4-BE49-F238E27FC236}">
                <a16:creationId xmlns:a16="http://schemas.microsoft.com/office/drawing/2014/main" id="{6842AD6F-32B5-4084-8F61-4086CCA0F5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195888"/>
          <a:ext cx="39624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VISIO" r:id="rId3" imgW="2321052" imgH="574548" progId="Visio.Drawing.6">
                  <p:embed/>
                </p:oleObj>
              </mc:Choice>
              <mc:Fallback>
                <p:oleObj name="VISIO" r:id="rId3" imgW="2321052" imgH="574548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95888"/>
                        <a:ext cx="3962400" cy="9858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88" name="Picture 10">
            <a:extLst>
              <a:ext uri="{FF2B5EF4-FFF2-40B4-BE49-F238E27FC236}">
                <a16:creationId xmlns:a16="http://schemas.microsoft.com/office/drawing/2014/main" id="{EFB2C556-4511-428B-91E3-9BFECC8AD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4953000"/>
            <a:ext cx="126523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>
            <a:extLst>
              <a:ext uri="{FF2B5EF4-FFF2-40B4-BE49-F238E27FC236}">
                <a16:creationId xmlns:a16="http://schemas.microsoft.com/office/drawing/2014/main" id="{B108AED7-B5F2-45D3-8F4B-E235037CD1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47107" name="Slide Number Placeholder 4">
            <a:extLst>
              <a:ext uri="{FF2B5EF4-FFF2-40B4-BE49-F238E27FC236}">
                <a16:creationId xmlns:a16="http://schemas.microsoft.com/office/drawing/2014/main" id="{5E08BEC2-DBD3-4EB0-93DD-8748DC6814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811EDE-6427-4E36-A5C0-4481C14FB608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1922" name="Rectangle 1026">
            <a:extLst>
              <a:ext uri="{FF2B5EF4-FFF2-40B4-BE49-F238E27FC236}">
                <a16:creationId xmlns:a16="http://schemas.microsoft.com/office/drawing/2014/main" id="{EBCEC2AB-12FD-4E99-BA50-5F1969300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XOR Instruction</a:t>
            </a:r>
          </a:p>
        </p:txBody>
      </p:sp>
      <p:sp>
        <p:nvSpPr>
          <p:cNvPr id="47109" name="Rectangle 1027">
            <a:extLst>
              <a:ext uri="{FF2B5EF4-FFF2-40B4-BE49-F238E27FC236}">
                <a16:creationId xmlns:a16="http://schemas.microsoft.com/office/drawing/2014/main" id="{1C7B3197-0314-4785-B695-1BE8BA8E8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30495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Performs a Boolean exclusive-OR operation between each pair of matching bits in two 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Syntax: XOR </a:t>
            </a:r>
            <a:r>
              <a:rPr lang="en-US" altLang="en-US" i="1"/>
              <a:t>destination, source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/>
              <a:t>Properties: x xor y = 1 if x not y OR y not x; Unequal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/>
              <a:t>x xor y =0 if x=y: Equal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/>
              <a:t>ie. x xor x = 0; y xor y =0; Clear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/>
              <a:t>If x=0, 0 xor y =y ; Passthrough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/>
              <a:t>if  x=1, 1 xor y = y’ ; Toggle (Invert)</a:t>
            </a:r>
          </a:p>
        </p:txBody>
      </p:sp>
      <p:sp>
        <p:nvSpPr>
          <p:cNvPr id="47110" name="Text Box 1028">
            <a:extLst>
              <a:ext uri="{FF2B5EF4-FFF2-40B4-BE49-F238E27FC236}">
                <a16:creationId xmlns:a16="http://schemas.microsoft.com/office/drawing/2014/main" id="{87078B50-B443-4B73-BF7E-D28B85EA3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388" y="4922838"/>
            <a:ext cx="990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XOR</a:t>
            </a:r>
          </a:p>
        </p:txBody>
      </p:sp>
      <p:pic>
        <p:nvPicPr>
          <p:cNvPr id="47111" name="Picture 1032">
            <a:extLst>
              <a:ext uri="{FF2B5EF4-FFF2-40B4-BE49-F238E27FC236}">
                <a16:creationId xmlns:a16="http://schemas.microsoft.com/office/drawing/2014/main" id="{2142ABA8-63EA-4EAD-9970-E20E98046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88" y="4419600"/>
            <a:ext cx="16224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7112" name="Object 1034">
            <a:extLst>
              <a:ext uri="{FF2B5EF4-FFF2-40B4-BE49-F238E27FC236}">
                <a16:creationId xmlns:a16="http://schemas.microsoft.com/office/drawing/2014/main" id="{48A60F93-DED0-4C65-A86A-AAD4662439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200" y="4870450"/>
          <a:ext cx="464820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VISIO" r:id="rId4" imgW="2634996" imgH="731520" progId="Visio.Drawing.6">
                  <p:embed/>
                </p:oleObj>
              </mc:Choice>
              <mc:Fallback>
                <p:oleObj name="VISIO" r:id="rId4" imgW="2634996" imgH="731520" progId="Visio.Drawing.6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4870450"/>
                        <a:ext cx="4648200" cy="12922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849D-483C-49F6-B56B-D5F37D9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More on XOR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D1825D72-56A9-4F5B-A325-5DED422222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Consider the Properties</a:t>
            </a:r>
          </a:p>
          <a:p>
            <a:pPr lvl="1"/>
            <a:r>
              <a:rPr lang="en-US" altLang="en-US"/>
              <a:t>x xor 0 = x</a:t>
            </a:r>
          </a:p>
          <a:p>
            <a:pPr lvl="1"/>
            <a:r>
              <a:rPr lang="en-US" altLang="en-US"/>
              <a:t>x xor 1 = x’ = NOT x ; Inversion</a:t>
            </a:r>
          </a:p>
          <a:p>
            <a:pPr lvl="1"/>
            <a:r>
              <a:rPr lang="en-US" altLang="en-US"/>
              <a:t>x xor x =0; </a:t>
            </a:r>
          </a:p>
          <a:p>
            <a:r>
              <a:rPr lang="en-US" altLang="en-US"/>
              <a:t>It means</a:t>
            </a:r>
          </a:p>
          <a:p>
            <a:pPr lvl="1"/>
            <a:r>
              <a:rPr lang="en-US" altLang="en-US"/>
              <a:t>Xor eax, 0; eax does not change. Not of much use</a:t>
            </a:r>
          </a:p>
          <a:p>
            <a:pPr lvl="1"/>
            <a:r>
              <a:rPr lang="en-US" altLang="en-US"/>
              <a:t>Xor eax, 0ffffh;  not eax. Each bit is inverted</a:t>
            </a:r>
          </a:p>
          <a:p>
            <a:pPr lvl="1"/>
            <a:r>
              <a:rPr lang="en-US" altLang="en-US"/>
              <a:t>Xor eax, eax ; eax =0 ie can be used to clear a register. This is faster than mov eax,0</a:t>
            </a:r>
          </a:p>
        </p:txBody>
      </p:sp>
      <p:sp>
        <p:nvSpPr>
          <p:cNvPr id="48132" name="Footer Placeholder 3">
            <a:extLst>
              <a:ext uri="{FF2B5EF4-FFF2-40B4-BE49-F238E27FC236}">
                <a16:creationId xmlns:a16="http://schemas.microsoft.com/office/drawing/2014/main" id="{E6F5D985-AB9F-4B1B-8350-297098769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48133" name="Slide Number Placeholder 4">
            <a:extLst>
              <a:ext uri="{FF2B5EF4-FFF2-40B4-BE49-F238E27FC236}">
                <a16:creationId xmlns:a16="http://schemas.microsoft.com/office/drawing/2014/main" id="{1DDDAF52-0469-454B-883A-9697B1D4E0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46272E7-8B56-41DA-B91A-ED36F0251790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56F9-B1B0-47DD-A471-336971FB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XOR IN SYMMETRIC KEY CRYPTOGRAPHY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C1CA11C0-499C-4FCE-944B-3C77879759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Assume principals (people, machines, etc)  A and B share a secret key which can be used to both encrypt to decrypt  (symmetric)</a:t>
            </a:r>
          </a:p>
          <a:p>
            <a:r>
              <a:rPr lang="en-US" altLang="en-US"/>
              <a:t>A computes c= x xor k and sends to B. This is encryption</a:t>
            </a:r>
          </a:p>
          <a:p>
            <a:r>
              <a:rPr lang="en-US" altLang="en-US"/>
              <a:t>When B receives c, B uses the same secret key k to computes c xor k</a:t>
            </a:r>
          </a:p>
          <a:p>
            <a:r>
              <a:rPr lang="en-US" altLang="en-US"/>
              <a:t>Notice that c xor k = (x xor k) xor k =x xor k xor k</a:t>
            </a:r>
          </a:p>
          <a:p>
            <a:r>
              <a:rPr lang="en-US" altLang="en-US"/>
              <a:t>We know that k xor k = 0. Thus c xor k = x xor o =x</a:t>
            </a:r>
          </a:p>
          <a:p>
            <a:r>
              <a:rPr lang="en-US" altLang="en-US"/>
              <a:t>In a real application A performs xor eax, key to encrypt and B performs xor eax, key to decrypt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9156" name="Footer Placeholder 3">
            <a:extLst>
              <a:ext uri="{FF2B5EF4-FFF2-40B4-BE49-F238E27FC236}">
                <a16:creationId xmlns:a16="http://schemas.microsoft.com/office/drawing/2014/main" id="{ABAC2C1E-BA5C-4F25-929B-5C2632B43A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49157" name="Slide Number Placeholder 4">
            <a:extLst>
              <a:ext uri="{FF2B5EF4-FFF2-40B4-BE49-F238E27FC236}">
                <a16:creationId xmlns:a16="http://schemas.microsoft.com/office/drawing/2014/main" id="{06977F19-372A-42A8-AD7C-B636FE308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498450-CF46-4003-BB42-8B812347DF4A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81DA01A4-802D-404F-8162-096C4144BA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5BF61F84-19AB-4475-B140-A928F2622E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C65769-D573-4252-AD09-8B5C8FDE4341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42018" name="Rectangle 2">
            <a:extLst>
              <a:ext uri="{FF2B5EF4-FFF2-40B4-BE49-F238E27FC236}">
                <a16:creationId xmlns:a16="http://schemas.microsoft.com/office/drawing/2014/main" id="{A9ED9D73-645A-4973-A72A-FD13E1851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CMP Instruction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(1 of 3)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A51C66E4-72C3-4012-B18A-B54F906F6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Compares the destination operand to the source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Nondestructive subtraction of source from destination (destination operand is not changed)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Syntax: </a:t>
            </a:r>
            <a:r>
              <a:rPr lang="en-US" altLang="en-US" sz="2000">
                <a:solidFill>
                  <a:schemeClr val="tx2"/>
                </a:solidFill>
              </a:rPr>
              <a:t>CMP </a:t>
            </a:r>
            <a:r>
              <a:rPr lang="en-US" altLang="en-US" sz="2000" i="1">
                <a:solidFill>
                  <a:schemeClr val="tx2"/>
                </a:solidFill>
              </a:rPr>
              <a:t>destination, source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Example: destination == source</a:t>
            </a:r>
          </a:p>
        </p:txBody>
      </p:sp>
      <p:sp>
        <p:nvSpPr>
          <p:cNvPr id="13318" name="Text Box 4">
            <a:extLst>
              <a:ext uri="{FF2B5EF4-FFF2-40B4-BE49-F238E27FC236}">
                <a16:creationId xmlns:a16="http://schemas.microsoft.com/office/drawing/2014/main" id="{D3B4C7C0-92EA-4BF4-823C-C53BEB136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895600"/>
            <a:ext cx="6096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al,5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cmp al,5	; Zero flag set</a:t>
            </a:r>
          </a:p>
        </p:txBody>
      </p:sp>
      <p:grpSp>
        <p:nvGrpSpPr>
          <p:cNvPr id="342021" name="Group 5">
            <a:extLst>
              <a:ext uri="{FF2B5EF4-FFF2-40B4-BE49-F238E27FC236}">
                <a16:creationId xmlns:a16="http://schemas.microsoft.com/office/drawing/2014/main" id="{58632187-B6F3-490C-B635-A40C4A80E21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191000"/>
            <a:ext cx="7772400" cy="1447800"/>
            <a:chOff x="432" y="2640"/>
            <a:chExt cx="4896" cy="912"/>
          </a:xfrm>
        </p:grpSpPr>
        <p:sp>
          <p:nvSpPr>
            <p:cNvPr id="13320" name="Rectangle 6">
              <a:extLst>
                <a:ext uri="{FF2B5EF4-FFF2-40B4-BE49-F238E27FC236}">
                  <a16:creationId xmlns:a16="http://schemas.microsoft.com/office/drawing/2014/main" id="{16FE96B0-D938-4228-A9B6-1CFCFD44B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640"/>
              <a:ext cx="48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Example: destination &lt; source</a:t>
              </a:r>
            </a:p>
          </p:txBody>
        </p:sp>
        <p:sp>
          <p:nvSpPr>
            <p:cNvPr id="13321" name="Text Box 7">
              <a:extLst>
                <a:ext uri="{FF2B5EF4-FFF2-40B4-BE49-F238E27FC236}">
                  <a16:creationId xmlns:a16="http://schemas.microsoft.com/office/drawing/2014/main" id="{240E3397-1525-4A45-B8EB-FA0020D98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024"/>
              <a:ext cx="384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7160" tIns="182880" rIns="137160" bIns="18288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mov al,4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cmp al,5	; Carry flag set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2">
            <a:extLst>
              <a:ext uri="{FF2B5EF4-FFF2-40B4-BE49-F238E27FC236}">
                <a16:creationId xmlns:a16="http://schemas.microsoft.com/office/drawing/2014/main" id="{D9CEAE9B-99AB-4EEB-872F-7811707856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714AB2A9-1A3E-4B97-B1DB-9E3672A43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960E13-C993-45A3-AFF3-E6565ECA24C9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39872677-E93A-4CE4-A049-FB1C636D4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Applications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(1 of 4)</a:t>
            </a:r>
          </a:p>
        </p:txBody>
      </p:sp>
      <p:sp>
        <p:nvSpPr>
          <p:cNvPr id="50181" name="Text Box 3">
            <a:extLst>
              <a:ext uri="{FF2B5EF4-FFF2-40B4-BE49-F238E27FC236}">
                <a16:creationId xmlns:a16="http://schemas.microsoft.com/office/drawing/2014/main" id="{3767963B-9629-4960-80F2-4F6C734AE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514600"/>
            <a:ext cx="693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al,'a'	; AL = 01100001b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and al,11011111b	; AL = 01000001b</a:t>
            </a:r>
          </a:p>
        </p:txBody>
      </p:sp>
      <p:sp>
        <p:nvSpPr>
          <p:cNvPr id="50182" name="Text Box 4">
            <a:extLst>
              <a:ext uri="{FF2B5EF4-FFF2-40B4-BE49-F238E27FC236}">
                <a16:creationId xmlns:a16="http://schemas.microsoft.com/office/drawing/2014/main" id="{8E62F444-52E1-4443-9F18-D60CFB2DB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96200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/>
              <a:t>Task: Convert the character in AL to upper case.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/>
              <a:t>Solution: Use the AND instruction to clear bit 5.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2">
            <a:extLst>
              <a:ext uri="{FF2B5EF4-FFF2-40B4-BE49-F238E27FC236}">
                <a16:creationId xmlns:a16="http://schemas.microsoft.com/office/drawing/2014/main" id="{E402C4C3-1426-4DCE-905B-DE732B48B7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13642144-5501-4DD2-BEC3-29CE9753B8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037021-C28B-422D-AEDE-4F6FD5833564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8066" name="Rectangle 1026">
            <a:extLst>
              <a:ext uri="{FF2B5EF4-FFF2-40B4-BE49-F238E27FC236}">
                <a16:creationId xmlns:a16="http://schemas.microsoft.com/office/drawing/2014/main" id="{E040C244-30A6-43C3-9950-54B3B52F1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Applications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(2 of 4)</a:t>
            </a:r>
          </a:p>
        </p:txBody>
      </p:sp>
      <p:sp>
        <p:nvSpPr>
          <p:cNvPr id="51205" name="Text Box 1027">
            <a:extLst>
              <a:ext uri="{FF2B5EF4-FFF2-40B4-BE49-F238E27FC236}">
                <a16:creationId xmlns:a16="http://schemas.microsoft.com/office/drawing/2014/main" id="{C470C9FD-F1B3-44FE-8A68-3CE561781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590800"/>
            <a:ext cx="6934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al,6	; AL = 00000110b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or  al,00110000b	; AL = 00110110b</a:t>
            </a:r>
          </a:p>
        </p:txBody>
      </p:sp>
      <p:sp>
        <p:nvSpPr>
          <p:cNvPr id="51206" name="Text Box 1028">
            <a:extLst>
              <a:ext uri="{FF2B5EF4-FFF2-40B4-BE49-F238E27FC236}">
                <a16:creationId xmlns:a16="http://schemas.microsoft.com/office/drawing/2014/main" id="{1822CA98-D32B-4159-90AA-425C13AA6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239000" cy="139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/>
              <a:t>Task: Convert a binary decimal byte into its equivalent ASCII decimal digit.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/>
              <a:t>Solution: Use the OR instruction to set bits 4 and 5.</a:t>
            </a:r>
          </a:p>
        </p:txBody>
      </p:sp>
      <p:sp>
        <p:nvSpPr>
          <p:cNvPr id="51207" name="Text Box 1030">
            <a:extLst>
              <a:ext uri="{FF2B5EF4-FFF2-40B4-BE49-F238E27FC236}">
                <a16:creationId xmlns:a16="http://schemas.microsoft.com/office/drawing/2014/main" id="{81560D18-560D-41E4-B08F-7FB2CC706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62400"/>
            <a:ext cx="64770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The ASCII digit '6' = 00110110b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>
            <a:extLst>
              <a:ext uri="{FF2B5EF4-FFF2-40B4-BE49-F238E27FC236}">
                <a16:creationId xmlns:a16="http://schemas.microsoft.com/office/drawing/2014/main" id="{805D01AB-BB70-40A2-93E1-E46A349434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96D55FB7-02F9-493D-B271-921FECE5AE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5A1A92-8A47-402B-B514-EF3035DE5108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EC540A94-A062-4A19-97FA-101FF05B4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Applications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(3 of 4)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29" name="Text Box 3">
            <a:extLst>
              <a:ext uri="{FF2B5EF4-FFF2-40B4-BE49-F238E27FC236}">
                <a16:creationId xmlns:a16="http://schemas.microsoft.com/office/drawing/2014/main" id="{73E9BD45-B547-49DB-9A19-AFD16818E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743200"/>
            <a:ext cx="716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ax,wordVal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and ax,1	; low bit set?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jz  EvenValue	; jump if Zero flag set</a:t>
            </a:r>
          </a:p>
        </p:txBody>
      </p:sp>
      <p:sp>
        <p:nvSpPr>
          <p:cNvPr id="52230" name="Text Box 4">
            <a:extLst>
              <a:ext uri="{FF2B5EF4-FFF2-40B4-BE49-F238E27FC236}">
                <a16:creationId xmlns:a16="http://schemas.microsoft.com/office/drawing/2014/main" id="{BA2376E6-4608-4BAF-8B4C-C3C3A0834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239000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/>
              <a:t>Task: Jump to a label if an integer is even.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</a:pPr>
            <a:r>
              <a:rPr lang="en-US" altLang="en-US" sz="2100"/>
              <a:t>Solution: AND the lowest bit with a 1. If the result is Zero, the number was even.</a:t>
            </a:r>
          </a:p>
        </p:txBody>
      </p:sp>
      <p:sp>
        <p:nvSpPr>
          <p:cNvPr id="52231" name="Text Box 5">
            <a:extLst>
              <a:ext uri="{FF2B5EF4-FFF2-40B4-BE49-F238E27FC236}">
                <a16:creationId xmlns:a16="http://schemas.microsoft.com/office/drawing/2014/main" id="{C5C8506F-25E9-4F98-9FC7-BE5FD6503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91000"/>
            <a:ext cx="73152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JZ (jump if Zero) is covered in Section 6.3.</a:t>
            </a:r>
          </a:p>
        </p:txBody>
      </p:sp>
      <p:sp>
        <p:nvSpPr>
          <p:cNvPr id="90118" name="Text Box 6">
            <a:extLst>
              <a:ext uri="{FF2B5EF4-FFF2-40B4-BE49-F238E27FC236}">
                <a16:creationId xmlns:a16="http://schemas.microsoft.com/office/drawing/2014/main" id="{D81EAD9A-4C2C-4238-8349-0FE745B27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105400"/>
            <a:ext cx="7391400" cy="9239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>
                <a:solidFill>
                  <a:schemeClr val="tx2"/>
                </a:solidFill>
              </a:rPr>
              <a:t>Your turn: Write code that jumps to a label if an integer is negative.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2">
            <a:extLst>
              <a:ext uri="{FF2B5EF4-FFF2-40B4-BE49-F238E27FC236}">
                <a16:creationId xmlns:a16="http://schemas.microsoft.com/office/drawing/2014/main" id="{29865540-14AA-4489-B474-B21CBD98B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F6818B61-F290-4328-B28E-D6883D0175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B473B4-CD35-4A1C-8CB7-CECEDB6F9B23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4F4953C2-4CE4-44C7-836D-614E5320F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Applications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(4 of 4)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3" name="Text Box 3">
            <a:extLst>
              <a:ext uri="{FF2B5EF4-FFF2-40B4-BE49-F238E27FC236}">
                <a16:creationId xmlns:a16="http://schemas.microsoft.com/office/drawing/2014/main" id="{2E708248-C7AE-4279-A5F8-80A986080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743200"/>
            <a:ext cx="716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or  al,al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jnz IsNotZero	; jump if not zero</a:t>
            </a:r>
          </a:p>
        </p:txBody>
      </p:sp>
      <p:sp>
        <p:nvSpPr>
          <p:cNvPr id="53254" name="Text Box 4">
            <a:extLst>
              <a:ext uri="{FF2B5EF4-FFF2-40B4-BE49-F238E27FC236}">
                <a16:creationId xmlns:a16="http://schemas.microsoft.com/office/drawing/2014/main" id="{DC1F7C01-2050-4412-88E1-CD03E1F34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239000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/>
              <a:t>Task: Jump to a label if the value in AL is not zero.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</a:pPr>
            <a:r>
              <a:rPr lang="en-US" altLang="en-US" sz="2100"/>
              <a:t>Solution: OR the byte with itself, then use the JNZ (jump if not zero) instruction.</a:t>
            </a:r>
          </a:p>
        </p:txBody>
      </p:sp>
      <p:sp>
        <p:nvSpPr>
          <p:cNvPr id="91143" name="Text Box 7">
            <a:extLst>
              <a:ext uri="{FF2B5EF4-FFF2-40B4-BE49-F238E27FC236}">
                <a16:creationId xmlns:a16="http://schemas.microsoft.com/office/drawing/2014/main" id="{DD57C669-3EE3-40C1-A609-61A6533C1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76800"/>
            <a:ext cx="71628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ORing any number with itself does not change its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2">
            <a:extLst>
              <a:ext uri="{FF2B5EF4-FFF2-40B4-BE49-F238E27FC236}">
                <a16:creationId xmlns:a16="http://schemas.microsoft.com/office/drawing/2014/main" id="{82A5F3A4-846E-431C-819C-F179A38ED2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Dr. Isaac Ghansah</a:t>
            </a: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0E4DD005-7D26-41EF-9FCD-3ED9D6FCAD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4673AB-594E-4FD1-B7B8-19CEEA5010A3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FFE2EFAD-5F26-40A6-99A9-4DBB43EF3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Encrypting a String</a:t>
            </a:r>
          </a:p>
        </p:txBody>
      </p:sp>
      <p:sp>
        <p:nvSpPr>
          <p:cNvPr id="54277" name="Text Box 3">
            <a:extLst>
              <a:ext uri="{FF2B5EF4-FFF2-40B4-BE49-F238E27FC236}">
                <a16:creationId xmlns:a16="http://schemas.microsoft.com/office/drawing/2014/main" id="{91006CA6-6D5B-4FA5-8785-517BABCF6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133600"/>
            <a:ext cx="7696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KEY = 239	; can be any byte value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BUFMAX = 128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buffer  BYTE BUFMAX+1 DUP(0)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bufSize DWORD BUFMAX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ecx,bufSize	; loop counter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esi,0	; index 0 in buffer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L1: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xor buffer[esi],KEY	; translate a byte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inc esi	; point to next byte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loop L1</a:t>
            </a:r>
          </a:p>
        </p:txBody>
      </p:sp>
      <p:sp>
        <p:nvSpPr>
          <p:cNvPr id="54278" name="Text Box 4">
            <a:extLst>
              <a:ext uri="{FF2B5EF4-FFF2-40B4-BE49-F238E27FC236}">
                <a16:creationId xmlns:a16="http://schemas.microsoft.com/office/drawing/2014/main" id="{E244B222-75E8-490D-856F-F5E9F2604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The following loop uses the XOR instruction to transform every character in a string into a new value.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>
            <a:extLst>
              <a:ext uri="{FF2B5EF4-FFF2-40B4-BE49-F238E27FC236}">
                <a16:creationId xmlns:a16="http://schemas.microsoft.com/office/drawing/2014/main" id="{C08B2938-27D2-47E1-A61A-C1B70994C6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Dr. Isaac Ghansah</a:t>
            </a:r>
          </a:p>
        </p:txBody>
      </p:sp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70E73F3A-925A-47CA-98C2-AD066D46A2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329D0D6-B4BE-4CF9-8289-D60575602534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4A4F0DA5-C2FB-4506-8141-621C676702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String Encryption Program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A8092523-C636-4EA9-8972-9DA769A41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2743200"/>
          </a:xfrm>
        </p:spPr>
        <p:txBody>
          <a:bodyPr/>
          <a:lstStyle/>
          <a:p>
            <a:pPr eaLnBrk="1" hangingPunct="1"/>
            <a:r>
              <a:rPr lang="en-US" altLang="en-US"/>
              <a:t>Tasks:</a:t>
            </a:r>
          </a:p>
          <a:p>
            <a:pPr lvl="1" eaLnBrk="1" hangingPunct="1"/>
            <a:r>
              <a:rPr lang="en-US" altLang="en-US"/>
              <a:t>Input a message (string) from the user</a:t>
            </a:r>
          </a:p>
          <a:p>
            <a:pPr lvl="1" eaLnBrk="1" hangingPunct="1"/>
            <a:r>
              <a:rPr lang="en-US" altLang="en-US"/>
              <a:t>Encrypt the message</a:t>
            </a:r>
          </a:p>
          <a:p>
            <a:pPr lvl="1" eaLnBrk="1" hangingPunct="1"/>
            <a:r>
              <a:rPr lang="en-US" altLang="en-US"/>
              <a:t>Display the encrypted message</a:t>
            </a:r>
          </a:p>
          <a:p>
            <a:pPr lvl="1" eaLnBrk="1" hangingPunct="1"/>
            <a:r>
              <a:rPr lang="en-US" altLang="en-US"/>
              <a:t>Decrypt the message</a:t>
            </a:r>
          </a:p>
          <a:p>
            <a:pPr lvl="1" eaLnBrk="1" hangingPunct="1"/>
            <a:r>
              <a:rPr lang="en-US" altLang="en-US"/>
              <a:t>Display the decrypted message</a:t>
            </a:r>
          </a:p>
        </p:txBody>
      </p:sp>
      <p:sp>
        <p:nvSpPr>
          <p:cNvPr id="55302" name="Text Box 4">
            <a:extLst>
              <a:ext uri="{FF2B5EF4-FFF2-40B4-BE49-F238E27FC236}">
                <a16:creationId xmlns:a16="http://schemas.microsoft.com/office/drawing/2014/main" id="{01DC2C7D-B0D0-47D4-BDDE-9C4B982E2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33800"/>
            <a:ext cx="7848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View the </a:t>
            </a:r>
            <a:r>
              <a:rPr lang="en-US" altLang="en-US" sz="2100">
                <a:hlinkClick r:id="rId2"/>
              </a:rPr>
              <a:t>Encrypt.asm</a:t>
            </a:r>
            <a:r>
              <a:rPr lang="en-US" altLang="en-US" sz="2100"/>
              <a:t> program's source code. Sample output:</a:t>
            </a:r>
          </a:p>
        </p:txBody>
      </p:sp>
      <p:sp>
        <p:nvSpPr>
          <p:cNvPr id="55303" name="Rectangle 5">
            <a:extLst>
              <a:ext uri="{FF2B5EF4-FFF2-40B4-BE49-F238E27FC236}">
                <a16:creationId xmlns:a16="http://schemas.microsoft.com/office/drawing/2014/main" id="{B4D07E0F-310B-442F-8437-4CBCC889F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495800"/>
            <a:ext cx="5486400" cy="13192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Enter the plain text:</a:t>
            </a:r>
            <a:r>
              <a:rPr lang="en-US" altLang="en-US" sz="1700" b="1">
                <a:solidFill>
                  <a:schemeClr val="tx2"/>
                </a:solidFill>
                <a:latin typeface="Courier New" panose="02070309020205020404" pitchFamily="49" charset="0"/>
              </a:rPr>
              <a:t> Attack at dawn.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Cipher text:</a:t>
            </a:r>
            <a:r>
              <a:rPr lang="en-US" altLang="en-US" sz="1700" b="1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</a:rPr>
              <a:t>«¢¢Äîä-Ä¢-ïÄÿü-Gs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Decrypted: Attack at dawn.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>
            <a:extLst>
              <a:ext uri="{FF2B5EF4-FFF2-40B4-BE49-F238E27FC236}">
                <a16:creationId xmlns:a16="http://schemas.microsoft.com/office/drawing/2014/main" id="{F1BD759F-9EDD-4F14-BB24-3E6C793FA1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Dr. Isaac Ghansah</a:t>
            </a:r>
          </a:p>
        </p:txBody>
      </p:sp>
      <p:sp>
        <p:nvSpPr>
          <p:cNvPr id="56323" name="Slide Number Placeholder 4">
            <a:extLst>
              <a:ext uri="{FF2B5EF4-FFF2-40B4-BE49-F238E27FC236}">
                <a16:creationId xmlns:a16="http://schemas.microsoft.com/office/drawing/2014/main" id="{B5668C05-1C81-46BD-9993-3CE1C2F96B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4066DAC-29A4-41F0-8A25-4733471A3B02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1FF6595F-993E-4334-83BA-62C4267F9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TEST Instruction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758AE9B5-CA77-4B2A-9156-267A27154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676400"/>
          </a:xfrm>
        </p:spPr>
        <p:txBody>
          <a:bodyPr/>
          <a:lstStyle/>
          <a:p>
            <a:pPr eaLnBrk="1" hangingPunct="1"/>
            <a:r>
              <a:rPr lang="en-US" altLang="en-US" sz="2000"/>
              <a:t>Performs a nondestructive AND operation between each pair of matching bits in two operands</a:t>
            </a:r>
          </a:p>
          <a:p>
            <a:pPr eaLnBrk="1" hangingPunct="1"/>
            <a:r>
              <a:rPr lang="en-US" altLang="en-US" sz="2000"/>
              <a:t>No operands are modified, but the Zero flag is affected.</a:t>
            </a:r>
          </a:p>
          <a:p>
            <a:pPr eaLnBrk="1" hangingPunct="1"/>
            <a:r>
              <a:rPr lang="en-US" altLang="en-US" sz="2000"/>
              <a:t>Example: jump to a label if either bit 0 or bit 1 in AL is set.</a:t>
            </a:r>
          </a:p>
        </p:txBody>
      </p:sp>
      <p:sp>
        <p:nvSpPr>
          <p:cNvPr id="56326" name="Text Box 8">
            <a:extLst>
              <a:ext uri="{FF2B5EF4-FFF2-40B4-BE49-F238E27FC236}">
                <a16:creationId xmlns:a16="http://schemas.microsoft.com/office/drawing/2014/main" id="{DAC33AFC-7F62-495D-8DC7-B0E359E8F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743200"/>
            <a:ext cx="381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test al,00000011b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jnz  ValueFound</a:t>
            </a:r>
          </a:p>
        </p:txBody>
      </p:sp>
      <p:sp>
        <p:nvSpPr>
          <p:cNvPr id="56327" name="Rectangle 9">
            <a:extLst>
              <a:ext uri="{FF2B5EF4-FFF2-40B4-BE49-F238E27FC236}">
                <a16:creationId xmlns:a16="http://schemas.microsoft.com/office/drawing/2014/main" id="{B45A83ED-DF35-4361-A544-E87122D1F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/>
              <a:t>Example: jump to a label if neither bit 0 nor bit 1 in AL is set.</a:t>
            </a:r>
          </a:p>
        </p:txBody>
      </p:sp>
      <p:sp>
        <p:nvSpPr>
          <p:cNvPr id="56328" name="Text Box 10">
            <a:extLst>
              <a:ext uri="{FF2B5EF4-FFF2-40B4-BE49-F238E27FC236}">
                <a16:creationId xmlns:a16="http://schemas.microsoft.com/office/drawing/2014/main" id="{0E7FEA43-7723-447E-AB29-DC177EBE7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343400"/>
            <a:ext cx="381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test al,00000011b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jz   ValueNotFound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>
            <a:extLst>
              <a:ext uri="{FF2B5EF4-FFF2-40B4-BE49-F238E27FC236}">
                <a16:creationId xmlns:a16="http://schemas.microsoft.com/office/drawing/2014/main" id="{29B39D21-4584-4DC1-A0A4-F30E19DEE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B3E1BDC1-5222-4FA4-A743-BE3845E79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7E9B2B-EEF0-43CD-ADF7-89AF8B225B4C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8D97625-B80E-43C2-8E00-D1C916546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TEST Instruction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6EEE68F6-A349-4F90-AEC3-B96DBEE85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676400"/>
          </a:xfrm>
        </p:spPr>
        <p:txBody>
          <a:bodyPr/>
          <a:lstStyle/>
          <a:p>
            <a:pPr eaLnBrk="1" hangingPunct="1"/>
            <a:r>
              <a:rPr lang="en-US" altLang="en-US" sz="2000"/>
              <a:t>Performs a nondestructive AND operation between each pair of matching bits in two operands</a:t>
            </a:r>
          </a:p>
          <a:p>
            <a:pPr eaLnBrk="1" hangingPunct="1"/>
            <a:r>
              <a:rPr lang="en-US" altLang="en-US" sz="2000"/>
              <a:t>No operands are modified, but the Zero flag is affected.</a:t>
            </a:r>
          </a:p>
          <a:p>
            <a:pPr eaLnBrk="1" hangingPunct="1"/>
            <a:r>
              <a:rPr lang="en-US" altLang="en-US" sz="2000"/>
              <a:t>Example: jump to a label if either bit 0 or bit 1 in AL is set.</a:t>
            </a:r>
          </a:p>
        </p:txBody>
      </p:sp>
      <p:sp>
        <p:nvSpPr>
          <p:cNvPr id="57350" name="Text Box 8">
            <a:extLst>
              <a:ext uri="{FF2B5EF4-FFF2-40B4-BE49-F238E27FC236}">
                <a16:creationId xmlns:a16="http://schemas.microsoft.com/office/drawing/2014/main" id="{F991DE21-655B-4333-BAFC-AB35FF850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743200"/>
            <a:ext cx="381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test al,00000011b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jnz  ValueFound</a:t>
            </a:r>
          </a:p>
        </p:txBody>
      </p:sp>
      <p:sp>
        <p:nvSpPr>
          <p:cNvPr id="57351" name="Rectangle 9">
            <a:extLst>
              <a:ext uri="{FF2B5EF4-FFF2-40B4-BE49-F238E27FC236}">
                <a16:creationId xmlns:a16="http://schemas.microsoft.com/office/drawing/2014/main" id="{45569207-0221-48D3-8103-176AFD0BA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/>
              <a:t>Example: jump to a label if neither bit 0 nor bit 1 in AL is set.</a:t>
            </a:r>
          </a:p>
        </p:txBody>
      </p:sp>
      <p:sp>
        <p:nvSpPr>
          <p:cNvPr id="57352" name="Text Box 10">
            <a:extLst>
              <a:ext uri="{FF2B5EF4-FFF2-40B4-BE49-F238E27FC236}">
                <a16:creationId xmlns:a16="http://schemas.microsoft.com/office/drawing/2014/main" id="{CCA93659-774D-49CE-A3CA-CB57CDBD0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343400"/>
            <a:ext cx="381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test al,00000011b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jz   ValueNotFound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>
            <a:extLst>
              <a:ext uri="{FF2B5EF4-FFF2-40B4-BE49-F238E27FC236}">
                <a16:creationId xmlns:a16="http://schemas.microsoft.com/office/drawing/2014/main" id="{823E4E3B-24C6-417E-A61F-90F8EDFDD7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58371" name="Slide Number Placeholder 4">
            <a:extLst>
              <a:ext uri="{FF2B5EF4-FFF2-40B4-BE49-F238E27FC236}">
                <a16:creationId xmlns:a16="http://schemas.microsoft.com/office/drawing/2014/main" id="{0315EC61-7C51-465E-8C38-C8967B1A0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160274-9884-4B1F-88DD-6CE46774C634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693EDFE6-A27E-477E-B1ED-E7BFAB7DE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BT (Bit Test) Instruction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72F6F32A-F37C-496F-84BE-9DD45F5B9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2895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/>
              <a:t>Copies bit </a:t>
            </a:r>
            <a:r>
              <a:rPr lang="en-US" altLang="en-US" i="1">
                <a:solidFill>
                  <a:schemeClr val="tx2"/>
                </a:solidFill>
              </a:rPr>
              <a:t>n</a:t>
            </a:r>
            <a:r>
              <a:rPr lang="en-US" altLang="en-US"/>
              <a:t> from an operand into the Carry flag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Syntax: </a:t>
            </a:r>
            <a:r>
              <a:rPr lang="en-US" altLang="en-US">
                <a:solidFill>
                  <a:schemeClr val="tx2"/>
                </a:solidFill>
              </a:rPr>
              <a:t>BT </a:t>
            </a:r>
            <a:r>
              <a:rPr lang="en-US" altLang="en-US" i="1">
                <a:solidFill>
                  <a:schemeClr val="tx2"/>
                </a:solidFill>
              </a:rPr>
              <a:t>bitBase, 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solidFill>
                  <a:schemeClr val="tx2"/>
                </a:solidFill>
              </a:rPr>
              <a:t>bitBase</a:t>
            </a:r>
            <a:r>
              <a:rPr lang="en-US" altLang="en-US" sz="2400"/>
              <a:t> may be </a:t>
            </a:r>
            <a:r>
              <a:rPr lang="en-US" altLang="en-US" sz="2400" i="1"/>
              <a:t>r/m16</a:t>
            </a:r>
            <a:r>
              <a:rPr lang="en-US" altLang="en-US" sz="2400"/>
              <a:t> or </a:t>
            </a:r>
            <a:r>
              <a:rPr lang="en-US" altLang="en-US" sz="2400" i="1"/>
              <a:t>r/m32</a:t>
            </a:r>
            <a:endParaRPr lang="en-US" altLang="en-US" sz="2400"/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solidFill>
                  <a:schemeClr val="tx2"/>
                </a:solidFill>
              </a:rPr>
              <a:t>n</a:t>
            </a:r>
            <a:r>
              <a:rPr lang="en-US" altLang="en-US" sz="2400"/>
              <a:t> may be </a:t>
            </a:r>
            <a:r>
              <a:rPr lang="en-US" altLang="en-US" sz="2400" i="1"/>
              <a:t>r16, r32</a:t>
            </a:r>
            <a:r>
              <a:rPr lang="en-US" altLang="en-US" sz="2400"/>
              <a:t>, or </a:t>
            </a:r>
            <a:r>
              <a:rPr lang="en-US" altLang="en-US" sz="2400" i="1"/>
              <a:t>imm8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Example: jump to label L1 if bit 9 is set in the AX register:</a:t>
            </a:r>
          </a:p>
        </p:txBody>
      </p:sp>
      <p:sp>
        <p:nvSpPr>
          <p:cNvPr id="58374" name="Rectangle 4">
            <a:extLst>
              <a:ext uri="{FF2B5EF4-FFF2-40B4-BE49-F238E27FC236}">
                <a16:creationId xmlns:a16="http://schemas.microsoft.com/office/drawing/2014/main" id="{9F48C052-3D92-40D4-86EC-7C5B6359C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91000"/>
            <a:ext cx="5867400" cy="750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3200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32004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bt AX,9	; CF = bit 9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jc L1	; jump if Carry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EB19-2825-43DF-BED6-5909E758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Boolean Instructions in 64-Bit Mode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FD675837-C111-4E71-904D-60D56FCAD6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64-bit boolean instructions, for the most part, work the same as 32-bit instructions</a:t>
            </a:r>
          </a:p>
          <a:p>
            <a:r>
              <a:rPr lang="en-US" altLang="en-US"/>
              <a:t>If the source operand is a constant whose size is less than 32 bits and the destination is the lower part of a 64-bit register or memory operand, all bits in the destination operand are affected</a:t>
            </a:r>
          </a:p>
          <a:p>
            <a:r>
              <a:rPr lang="en-US" altLang="en-US"/>
              <a:t>When the source is a 32-bit constant or register, only the lower 32 bits of the destination operand are affected</a:t>
            </a:r>
          </a:p>
        </p:txBody>
      </p:sp>
      <p:sp>
        <p:nvSpPr>
          <p:cNvPr id="59396" name="Footer Placeholder 3">
            <a:extLst>
              <a:ext uri="{FF2B5EF4-FFF2-40B4-BE49-F238E27FC236}">
                <a16:creationId xmlns:a16="http://schemas.microsoft.com/office/drawing/2014/main" id="{CB961F4F-ADD5-4ABC-9414-D957330A18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Dr. Isaac Ghansah</a:t>
            </a:r>
          </a:p>
        </p:txBody>
      </p:sp>
      <p:sp>
        <p:nvSpPr>
          <p:cNvPr id="59397" name="Slide Number Placeholder 4">
            <a:extLst>
              <a:ext uri="{FF2B5EF4-FFF2-40B4-BE49-F238E27FC236}">
                <a16:creationId xmlns:a16="http://schemas.microsoft.com/office/drawing/2014/main" id="{23F3D494-E894-4D51-B21D-8EEB1FAA5D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137B7F-D036-49EB-B211-56ACB9F0CB66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7B061C57-FC94-4ACE-9BB3-817C62F912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2B0B099F-6142-480A-B073-2C994933EC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DDDFC81-962A-46A8-925C-F2D40FB818C5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BBC6B952-987C-4510-9BAD-A27547036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CMP Instruction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(2 of 3)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D3F5BA9B-30C8-4033-8288-0F47938FF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6172200" cy="609600"/>
          </a:xfrm>
        </p:spPr>
        <p:txBody>
          <a:bodyPr/>
          <a:lstStyle/>
          <a:p>
            <a:pPr eaLnBrk="1" hangingPunct="1"/>
            <a:r>
              <a:rPr lang="en-US" altLang="en-US" sz="2000"/>
              <a:t>Example: destination &gt; source</a:t>
            </a:r>
          </a:p>
        </p:txBody>
      </p:sp>
      <p:sp>
        <p:nvSpPr>
          <p:cNvPr id="14342" name="Text Box 4">
            <a:extLst>
              <a:ext uri="{FF2B5EF4-FFF2-40B4-BE49-F238E27FC236}">
                <a16:creationId xmlns:a16="http://schemas.microsoft.com/office/drawing/2014/main" id="{F66F3A31-1C3C-4A4B-91BB-08EB7A15F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0"/>
            <a:ext cx="6096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al,6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cmp al,5	; ZF = 0, CF = 0</a:t>
            </a:r>
          </a:p>
        </p:txBody>
      </p:sp>
      <p:sp>
        <p:nvSpPr>
          <p:cNvPr id="14343" name="Rectangle 5">
            <a:extLst>
              <a:ext uri="{FF2B5EF4-FFF2-40B4-BE49-F238E27FC236}">
                <a16:creationId xmlns:a16="http://schemas.microsoft.com/office/drawing/2014/main" id="{4D60E256-6EF4-4B0A-BB5C-7CE8D5B47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0480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(both the Zero and Carry flags are clear)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2">
            <a:extLst>
              <a:ext uri="{FF2B5EF4-FFF2-40B4-BE49-F238E27FC236}">
                <a16:creationId xmlns:a16="http://schemas.microsoft.com/office/drawing/2014/main" id="{D2AFBE6A-AB36-4F82-85F8-288B6D7F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C5C91490-0304-4424-A5F4-C0BB384521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7F1EB0-1545-4540-8141-13A0EB13D21A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BF90518-5E08-4711-8EEA-CE7C7FAE2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43000"/>
            <a:ext cx="9144000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9600" b="1">
                <a:effectLst>
                  <a:outerShdw blurRad="38100" dist="38100" dir="2700000" algn="tl">
                    <a:srgbClr val="C0C0C0"/>
                  </a:outerShdw>
                </a:effectLst>
                <a:latin typeface="Wide Latin" pitchFamily="18" charset="0"/>
              </a:rPr>
              <a:t>The End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D09D8BCB-F085-4AAE-915A-1F3473B935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821EF1A6-D66D-432A-8833-8BA9BE2CF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1A7EA6-CBE2-4132-AFB7-0214E179453F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BFF347FC-DD8B-4C72-9DDC-EC57A520C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CMP Instruction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(3 of 3)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4E269276-38B7-43D5-A262-88FC57156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6172200" cy="609600"/>
          </a:xfrm>
        </p:spPr>
        <p:txBody>
          <a:bodyPr/>
          <a:lstStyle/>
          <a:p>
            <a:pPr eaLnBrk="1" hangingPunct="1"/>
            <a:r>
              <a:rPr lang="en-US" altLang="en-US" sz="2000"/>
              <a:t>Example: destination &gt; source</a:t>
            </a:r>
          </a:p>
        </p:txBody>
      </p:sp>
      <p:sp>
        <p:nvSpPr>
          <p:cNvPr id="15366" name="Text Box 4">
            <a:extLst>
              <a:ext uri="{FF2B5EF4-FFF2-40B4-BE49-F238E27FC236}">
                <a16:creationId xmlns:a16="http://schemas.microsoft.com/office/drawing/2014/main" id="{D58ACEC1-F2D2-437C-8C8B-089F36297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19400"/>
            <a:ext cx="6858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al,5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cmp al,-2	; Sign flag == Overflow flag</a:t>
            </a:r>
          </a:p>
        </p:txBody>
      </p:sp>
      <p:sp>
        <p:nvSpPr>
          <p:cNvPr id="15367" name="Text Box 6">
            <a:extLst>
              <a:ext uri="{FF2B5EF4-FFF2-40B4-BE49-F238E27FC236}">
                <a16:creationId xmlns:a16="http://schemas.microsoft.com/office/drawing/2014/main" id="{9E8A477F-CCB7-4546-AA82-958AFDCBF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70866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The comparisons shown here are performed with signed integers.</a:t>
            </a:r>
          </a:p>
        </p:txBody>
      </p:sp>
      <p:grpSp>
        <p:nvGrpSpPr>
          <p:cNvPr id="96265" name="Group 9">
            <a:extLst>
              <a:ext uri="{FF2B5EF4-FFF2-40B4-BE49-F238E27FC236}">
                <a16:creationId xmlns:a16="http://schemas.microsoft.com/office/drawing/2014/main" id="{37BC6B98-F1D4-4B23-A3E7-2B3A3143697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62400"/>
            <a:ext cx="7315200" cy="1295400"/>
            <a:chOff x="432" y="2496"/>
            <a:chExt cx="4608" cy="816"/>
          </a:xfrm>
        </p:grpSpPr>
        <p:sp>
          <p:nvSpPr>
            <p:cNvPr id="15369" name="Rectangle 7">
              <a:extLst>
                <a:ext uri="{FF2B5EF4-FFF2-40B4-BE49-F238E27FC236}">
                  <a16:creationId xmlns:a16="http://schemas.microsoft.com/office/drawing/2014/main" id="{68B1F2B8-C5A4-4DD7-81A9-8B630C747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496"/>
              <a:ext cx="388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Example: destination &lt; source</a:t>
              </a:r>
            </a:p>
          </p:txBody>
        </p:sp>
        <p:sp>
          <p:nvSpPr>
            <p:cNvPr id="15370" name="Text Box 8">
              <a:extLst>
                <a:ext uri="{FF2B5EF4-FFF2-40B4-BE49-F238E27FC236}">
                  <a16:creationId xmlns:a16="http://schemas.microsoft.com/office/drawing/2014/main" id="{27FD1421-BBD3-4748-BF0F-58E4D0C62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784"/>
              <a:ext cx="432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7160" tIns="182880" rIns="137160" bIns="18288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2743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2743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2743200" algn="l"/>
                  <a:tab pos="4114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2743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2743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743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743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743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743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mov al,-1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cmp al,5	; Sign flag </a:t>
              </a:r>
              <a:r>
                <a:rPr lang="en-US" altLang="en-US" sz="1800" b="1">
                  <a:latin typeface="Courier New" panose="02070309020205020404" pitchFamily="49" charset="0"/>
                  <a:sym typeface="Symbol" panose="05050102010706020507" pitchFamily="18" charset="2"/>
                </a:rPr>
                <a:t>!=</a:t>
              </a:r>
              <a:r>
                <a:rPr lang="en-US" altLang="en-US" sz="1800" b="1">
                  <a:latin typeface="Courier New" panose="02070309020205020404" pitchFamily="49" charset="0"/>
                </a:rPr>
                <a:t> Overflow flag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B0CFC8CC-84A2-4879-9AB9-489C114C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C414BF-90F2-49E9-9A2E-CD0934B9A53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FD55F3E-5D3D-4406-BE55-967438691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95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b="1"/>
              <a:t>Conditional Jumps</a:t>
            </a:r>
            <a:endParaRPr lang="en-US" altLang="en-US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1829968-D526-413F-B908-1DA12FD84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228600"/>
            <a:ext cx="6324600" cy="6096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6389" name="Footer Placeholder 1">
            <a:extLst>
              <a:ext uri="{FF2B5EF4-FFF2-40B4-BE49-F238E27FC236}">
                <a16:creationId xmlns:a16="http://schemas.microsoft.com/office/drawing/2014/main" id="{C5C65056-B659-46AC-93AC-3AF25D4C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Dr. Isaac Ghansah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93DD697E-C73E-430A-A9E1-8F5D033A80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D578BF08-BCE0-4C0F-A032-99304ED57C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075A95-69CA-47EF-B910-0531792D9F2E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87B3A8BE-8B02-4F91-AF86-CD66E15BF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Conditional Jumps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7C8A911B-59C7-4267-B34B-5D785F7C8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219200"/>
            <a:ext cx="6477000" cy="4495800"/>
          </a:xfrm>
        </p:spPr>
        <p:txBody>
          <a:bodyPr/>
          <a:lstStyle/>
          <a:p>
            <a:pPr eaLnBrk="1" hangingPunct="1"/>
            <a:r>
              <a:rPr lang="en-US" altLang="en-US" sz="2800"/>
              <a:t>Jumps Based On . . .</a:t>
            </a:r>
          </a:p>
          <a:p>
            <a:pPr lvl="1" eaLnBrk="1" hangingPunct="1"/>
            <a:r>
              <a:rPr lang="en-US" altLang="en-US" sz="2600"/>
              <a:t>Signed Comparisons </a:t>
            </a:r>
          </a:p>
          <a:p>
            <a:pPr lvl="1" eaLnBrk="1" hangingPunct="1"/>
            <a:r>
              <a:rPr lang="en-US" altLang="en-US" sz="2600"/>
              <a:t>Unsigned comparisons</a:t>
            </a:r>
          </a:p>
          <a:p>
            <a:pPr lvl="1" eaLnBrk="1" hangingPunct="1"/>
            <a:r>
              <a:rPr lang="en-US" altLang="en-US" sz="2600"/>
              <a:t>Specific flags</a:t>
            </a:r>
          </a:p>
          <a:p>
            <a:pPr lvl="1" eaLnBrk="1" hangingPunct="1"/>
            <a:r>
              <a:rPr lang="en-US" altLang="en-US" sz="2600"/>
              <a:t>CX or ECX</a:t>
            </a:r>
          </a:p>
          <a:p>
            <a:pPr eaLnBrk="1" hangingPunct="1"/>
            <a:r>
              <a:rPr lang="en-US" altLang="en-US" sz="2800"/>
              <a:t>Applications</a:t>
            </a:r>
          </a:p>
          <a:p>
            <a:pPr eaLnBrk="1" hangingPunct="1"/>
            <a:r>
              <a:rPr lang="en-US" altLang="en-US" sz="2800"/>
              <a:t>Encrypting a String</a:t>
            </a:r>
          </a:p>
          <a:p>
            <a:pPr eaLnBrk="1" hangingPunct="1"/>
            <a:r>
              <a:rPr lang="en-US" altLang="en-US" sz="2800"/>
              <a:t>Bit Test (BT) Instruction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9033A177-7EA9-4CDC-9AB4-1374627BFC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A21E5684-4E12-4805-9477-80AC9BD881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B3DB19-064B-489F-A2AD-BA11FF3D2D2D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0530" name="Rectangle 1026">
            <a:extLst>
              <a:ext uri="{FF2B5EF4-FFF2-40B4-BE49-F238E27FC236}">
                <a16:creationId xmlns:a16="http://schemas.microsoft.com/office/drawing/2014/main" id="{193CD5A5-C8C4-4ADE-907C-54B6D74F2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cond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Instruction</a:t>
            </a:r>
          </a:p>
        </p:txBody>
      </p:sp>
      <p:sp>
        <p:nvSpPr>
          <p:cNvPr id="18437" name="Rectangle 1027">
            <a:extLst>
              <a:ext uri="{FF2B5EF4-FFF2-40B4-BE49-F238E27FC236}">
                <a16:creationId xmlns:a16="http://schemas.microsoft.com/office/drawing/2014/main" id="{071DC06F-18FD-4091-949C-29BBD5535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91000"/>
          </a:xfrm>
        </p:spPr>
        <p:txBody>
          <a:bodyPr/>
          <a:lstStyle/>
          <a:p>
            <a:pPr eaLnBrk="1" hangingPunct="1"/>
            <a:r>
              <a:rPr lang="en-US" altLang="en-US"/>
              <a:t>A conditional jump instruction branches to a label when specific register or flag conditions are met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Examples:</a:t>
            </a:r>
          </a:p>
          <a:p>
            <a:pPr lvl="1" eaLnBrk="1" hangingPunct="1"/>
            <a:r>
              <a:rPr lang="en-US" altLang="en-US"/>
              <a:t>JB, JC jump to a label if the Carry flag is set</a:t>
            </a:r>
          </a:p>
          <a:p>
            <a:pPr lvl="1" eaLnBrk="1" hangingPunct="1"/>
            <a:r>
              <a:rPr lang="en-US" altLang="en-US"/>
              <a:t>JE, JZ jump to a label if the Zero flag is set</a:t>
            </a:r>
          </a:p>
          <a:p>
            <a:pPr lvl="1" eaLnBrk="1" hangingPunct="1"/>
            <a:r>
              <a:rPr lang="en-US" altLang="en-US"/>
              <a:t>JS jumps to a label if the Sign flag is set</a:t>
            </a:r>
          </a:p>
          <a:p>
            <a:pPr lvl="1" eaLnBrk="1" hangingPunct="1"/>
            <a:r>
              <a:rPr lang="en-US" altLang="en-US"/>
              <a:t>JNE, JNZ jump to a label if the Zero flag is clear</a:t>
            </a:r>
          </a:p>
          <a:p>
            <a:pPr lvl="1" eaLnBrk="1" hangingPunct="1"/>
            <a:r>
              <a:rPr lang="en-US" altLang="en-US"/>
              <a:t>JECXZ jumps to a label if ECX equals 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oaring">
  <a:themeElements>
    <a:clrScheme name="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ECFE02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0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1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2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3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4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5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6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7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8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9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20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3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4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5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6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7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8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9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D:\ProgramFiles2000\Microsoft Office\Templates\Presentation Designs\Soaring.pot</Template>
  <TotalTime>2892</TotalTime>
  <Words>3125</Words>
  <Application>Microsoft Office PowerPoint</Application>
  <PresentationFormat>On-screen Show (4:3)</PresentationFormat>
  <Paragraphs>579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Arial</vt:lpstr>
      <vt:lpstr>Courier New</vt:lpstr>
      <vt:lpstr>Symbol</vt:lpstr>
      <vt:lpstr>Tahoma</vt:lpstr>
      <vt:lpstr>Times New Roman</vt:lpstr>
      <vt:lpstr>Wide Latin</vt:lpstr>
      <vt:lpstr>Wingdings</vt:lpstr>
      <vt:lpstr>Soaring</vt:lpstr>
      <vt:lpstr>Ocean</vt:lpstr>
      <vt:lpstr>Blends</vt:lpstr>
      <vt:lpstr>Default Design</vt:lpstr>
      <vt:lpstr>VISIO</vt:lpstr>
      <vt:lpstr>PowerPoint Presentation</vt:lpstr>
      <vt:lpstr>Chapter Overview</vt:lpstr>
      <vt:lpstr>Relational operators</vt:lpstr>
      <vt:lpstr>CMP Instruction  (1 of 3)</vt:lpstr>
      <vt:lpstr>CMP Instruction  (2 of 3)</vt:lpstr>
      <vt:lpstr>CMP Instruction  (3 of 3)</vt:lpstr>
      <vt:lpstr>Conditional Jumps</vt:lpstr>
      <vt:lpstr>Conditional Jumps</vt:lpstr>
      <vt:lpstr>Jcond Instruction</vt:lpstr>
      <vt:lpstr>Jcond Ranges</vt:lpstr>
      <vt:lpstr>Relational Operators and Jcc Instructions</vt:lpstr>
      <vt:lpstr>Note: Jumps Based on Unsigned Comparisons</vt:lpstr>
      <vt:lpstr>Jumps Based on Specific Flags</vt:lpstr>
      <vt:lpstr>Jumps Based on CX or ECX</vt:lpstr>
      <vt:lpstr>Applications  (1 of 5)</vt:lpstr>
      <vt:lpstr>Applications  (2 of 5)</vt:lpstr>
      <vt:lpstr>Applications  (3 of 5)</vt:lpstr>
      <vt:lpstr>Applications  (4 of 5)</vt:lpstr>
      <vt:lpstr>Applications  (5 of 5)</vt:lpstr>
      <vt:lpstr>Exercise . . .</vt:lpstr>
      <vt:lpstr>Control Structures</vt:lpstr>
      <vt:lpstr>Control Structures</vt:lpstr>
      <vt:lpstr>Simple IF Statement</vt:lpstr>
      <vt:lpstr>Simple WHILE</vt:lpstr>
      <vt:lpstr>CMP Example – Lab 7</vt:lpstr>
      <vt:lpstr>Lab 7 Hints - continued</vt:lpstr>
      <vt:lpstr>CMP IN LAB 7 – Session loop &amp; checking for ‘q’ key to quit</vt:lpstr>
      <vt:lpstr>CMP IN LAB 7 –checking for ENTER key to end number</vt:lpstr>
      <vt:lpstr>PowerPoint Presentation</vt:lpstr>
      <vt:lpstr>Chapter Overview</vt:lpstr>
      <vt:lpstr>Logical (Boolean) Instructions</vt:lpstr>
      <vt:lpstr>Boolean and Comparison Instructions</vt:lpstr>
      <vt:lpstr>Status Flags - Review</vt:lpstr>
      <vt:lpstr>AND Instruction</vt:lpstr>
      <vt:lpstr>OR Instruction</vt:lpstr>
      <vt:lpstr>NOT Instruction</vt:lpstr>
      <vt:lpstr>XOR Instruction</vt:lpstr>
      <vt:lpstr>More on XOR</vt:lpstr>
      <vt:lpstr>XOR IN SYMMETRIC KEY CRYPTOGRAPHY</vt:lpstr>
      <vt:lpstr>Applications  (1 of 4)</vt:lpstr>
      <vt:lpstr>Applications  (2 of 4)</vt:lpstr>
      <vt:lpstr>Applications  (3 of 4)</vt:lpstr>
      <vt:lpstr>Applications  (4 of 4)</vt:lpstr>
      <vt:lpstr>Encrypting a String</vt:lpstr>
      <vt:lpstr>String Encryption Program</vt:lpstr>
      <vt:lpstr>TEST Instruction</vt:lpstr>
      <vt:lpstr>TEST Instruction</vt:lpstr>
      <vt:lpstr>BT (Bit Test) Instruction</vt:lpstr>
      <vt:lpstr>Boolean Instructions in 64-Bit Mode</vt:lpstr>
      <vt:lpstr>The End</vt:lpstr>
    </vt:vector>
  </TitlesOfParts>
  <Company>Prentice-Hall Publishing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subject>Conditional Processing</dc:subject>
  <dc:creator>Kip Irvine</dc:creator>
  <cp:lastModifiedBy>Ghansah, Isaac</cp:lastModifiedBy>
  <cp:revision>583</cp:revision>
  <cp:lastPrinted>1601-01-01T00:00:00Z</cp:lastPrinted>
  <dcterms:created xsi:type="dcterms:W3CDTF">2002-05-30T02:31:33Z</dcterms:created>
  <dcterms:modified xsi:type="dcterms:W3CDTF">2021-04-15T14:14:58Z</dcterms:modified>
</cp:coreProperties>
</file>