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3" r:id="rId2"/>
    <p:sldMasterId id="2147483655" r:id="rId3"/>
  </p:sldMasterIdLst>
  <p:notesMasterIdLst>
    <p:notesMasterId r:id="rId29"/>
  </p:notesMasterIdLst>
  <p:handoutMasterIdLst>
    <p:handoutMasterId r:id="rId30"/>
  </p:handoutMasterIdLst>
  <p:sldIdLst>
    <p:sldId id="384" r:id="rId4"/>
    <p:sldId id="26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9" r:id="rId13"/>
    <p:sldId id="385" r:id="rId14"/>
    <p:sldId id="310" r:id="rId15"/>
    <p:sldId id="311" r:id="rId16"/>
    <p:sldId id="312" r:id="rId17"/>
    <p:sldId id="344" r:id="rId18"/>
    <p:sldId id="346" r:id="rId19"/>
    <p:sldId id="347" r:id="rId20"/>
    <p:sldId id="313" r:id="rId21"/>
    <p:sldId id="345" r:id="rId22"/>
    <p:sldId id="386" r:id="rId23"/>
    <p:sldId id="270" r:id="rId24"/>
    <p:sldId id="387" r:id="rId25"/>
    <p:sldId id="314" r:id="rId26"/>
    <p:sldId id="342" r:id="rId27"/>
    <p:sldId id="263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EECBCB-62EE-4689-A682-1B203BE9ED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DAB0E3C-904E-4780-A909-D9E291D4C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9BCF6F8-92DD-48BB-8012-2459B3BB12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00C4D5E-668E-40B2-A8A0-B1855A8A30B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FB84DD-E736-4BC0-A821-93B12FCFE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D4247DE-917D-49DA-90F9-9FB5841EBD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FD0D148-29F9-48BB-94CA-19EEB8A10D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DC62456-4578-4EFE-9375-EEC6F9ED178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E564E1F-A545-4E49-9E79-8FF389C7CF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E06AB6C-28D0-48A9-B8F2-7A9B8FB4AE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86FEDC9F-E5CF-483C-890C-4B31565AB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CF759ED5-2039-4A0A-A3B6-45A3E89D1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B4BB499F-E232-4C7A-9A34-4194C242E45A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B840AE1-BDAF-4E41-B7A1-B8A727A75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F9EC42E8-9933-4A87-B20C-71A9FE190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30 w 21600"/>
                <a:gd name="T1" fmla="*/ 0 h 21231"/>
                <a:gd name="T2" fmla="*/ 163 w 21600"/>
                <a:gd name="T3" fmla="*/ 83 h 21231"/>
                <a:gd name="T4" fmla="*/ 0 w 21600"/>
                <a:gd name="T5" fmla="*/ 83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90176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796A2DC-1801-468E-A807-CF3FD1329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DBE81A0-0ACC-4A5B-B9F4-5C9DC71291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BCE45-58F9-4679-9460-A7562549B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5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13BFC4B-3C7E-4AFD-8F82-6407F18796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70223F-A356-4BF7-8E21-D6BE71BEF0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D2F85-4F38-4D6E-A29B-D5D32A23E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89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42B3346-5311-4111-B3F4-8428749FF4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B299DA9-30AF-47FE-BEF6-D211260C86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7AFA5-9E7E-400D-875E-9DABE4E3C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7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0FF494E7-2CC4-40C4-AA97-02FF35251AE0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6 h 1912"/>
              <a:gd name="T4" fmla="*/ 0 w 1588"/>
              <a:gd name="T5" fmla="*/ 2147483646 h 1912"/>
              <a:gd name="T6" fmla="*/ 0 w 1588"/>
              <a:gd name="T7" fmla="*/ 2147483646 h 1912"/>
              <a:gd name="T8" fmla="*/ 0 w 1588"/>
              <a:gd name="T9" fmla="*/ 2147483646 h 1912"/>
              <a:gd name="T10" fmla="*/ 0 w 1588"/>
              <a:gd name="T11" fmla="*/ 2147483646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E2ED4A-AC2E-4F9C-AA22-C522759B8C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0A8D64-50C4-4EB1-A8D0-B3D4B3AC34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95EB-4704-4B23-A4DB-5E7315C82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D99530-8FB9-40C6-A7F5-A97E580109AB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94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77A90-5BF3-4485-8A31-D77E1EBD8D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96F394-8578-4D68-931C-587FA0F8F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8F538-7903-4E4F-9384-387BF98E9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0D1BA-87ED-4766-9AAC-EABAADDC1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86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9F82D-CD54-48F9-869E-B178097F0D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8F4A65-CC6C-4844-A88F-358C8A1AB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638CD-AF1A-4506-BE8B-76340B6C3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0974-8E66-4DB6-9036-2820EF0E7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6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D0E63-04B8-421C-A74C-0DA594718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3792B-B749-452B-BF4C-791C5C77C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27663-3A82-4088-BB4A-2271B4360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47423-0064-4606-BA04-82C6063FD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3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234FD7-378B-43C2-9564-96FC00BE8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95D646-4AB6-4FF0-8735-C2CABF1DB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67AADF-7379-4D81-9485-2479335E7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AFB1F-B4B7-46D9-B345-EBEEE88F4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544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E95ED8-CCC6-47EE-985A-05F00AC8C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B047F2-C036-4990-91D3-C135103BA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166FC9-2C99-46EC-A7B6-8547AFC51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D07E7-590E-47AB-9EA5-217F35A15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155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4B35D8-9DB2-4F91-90C0-00B0C0D47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7CEB21-D8D2-42BE-A009-27585DB99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6B6AEB-6C7F-4C5E-9819-97BF2524B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BAE4A-BCAA-4E7E-B688-9C620FF18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21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BF0FD75-6856-42B0-BD43-7EBDC5E11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509AE78-75E8-42C9-8D53-0DA4C23EDE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CBFC-B725-4DC7-B702-81303CB86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66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A12D3-697C-4B3B-9F37-E5DA1790E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ED1EE-665D-42F1-B12D-A57D743B01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486AD-C636-4181-A946-C69966E30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FA0DF-4A65-48B6-914B-B691E3608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410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802DE-5520-4FC8-9655-435F320F5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4CBA9-83A0-4B1B-AD19-C6A79CB44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4A90D-C5C3-4D66-BD6F-4A1E6190A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54479-7E24-4E39-BF77-1903848A3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18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45564B-CE10-4A22-BBDE-7731B0B69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C792F-BB3D-4927-BEC0-622C473B7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D60A6-EE8C-4587-A683-1A8790962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99CC2-6928-4474-B3AF-C789E3B2B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073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2787DB-D996-40A3-ACA6-C9E7E94FD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7AFFC9-DD3D-4E60-89EF-395CDE333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B90CAF-07CB-4FAC-960E-4EE2C9FCF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BDC66-4168-4252-A926-FFEDA0E99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1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F1F0464-B6BB-4950-A960-BBF2FC147F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AE97441-E9ED-4535-A600-9BAF274D9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E47ED5C-3FD5-488E-8D1C-5FE4E733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764E86F-8A54-44C8-B9EF-E81BE5EE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3565CAB-458B-45C6-9233-7DA92D87C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29095B5-72DB-43C3-B5FC-81AAF256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AD0F0FC-069E-49E6-B1EF-D3BF2F09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E85464A-F5D5-4CE9-9986-6293BB30A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2626021-DE3A-4F83-80F5-01369F7CA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EF68280-5EB1-452A-A562-08791FD66B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73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A026266-658C-4D30-A768-644E40E9B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8191B6B-3958-43CA-963C-96396EDD0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8C554C2-1785-4CB0-99A8-34C7CC66D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A621066-F3D6-4352-928F-CB66158EB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111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AD1B3DE-CA82-4426-B482-EB3C26515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5E083C9-F5F8-47F2-943B-27EC3136E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1F36C32-00E8-4B6D-80BA-4D618994C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03F67-65DF-45A7-B5A7-094E94FDD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157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817CED0-CF4B-498B-BDE2-A8C7CFB7D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30C70C-1EA2-45A4-A0FA-91764CF67C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A859707-5F01-4DF9-9959-0CA9E15FB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A18AE-47B6-4DC1-8BFE-9714B7A3E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461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0383EFA-D6E3-4783-8ABF-67EE7EE3C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FA050B7-1685-4C29-A0AF-1C0443D4F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78AD126-5C99-4B65-B440-58052CA56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1294A-2C87-43A9-B442-E8C9F66DD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999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933C91-4FED-4EA1-8252-AA486DC0A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759F22-1C33-4232-A707-03DCAA8DD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C70A6C5-B6AD-40F3-A71E-522D98419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88FE4-6739-4E67-BB2C-16DC4ABBD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545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F2A8A23-6678-4F74-AAE5-316442824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31E6B1A-E7E3-4A8A-AC3C-38F491BE9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0A9F043-3F64-4404-8F5E-E605C6348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4352E-EC0A-446C-A921-74F775DE1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48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137CDFB-1149-41A9-AB07-E36D53C57E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2E264F-1DB3-4BF5-9E8F-E9CFBB9DF4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EC604-C068-4D70-A5FA-3DB5E9C2A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773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5894CB4-A1DB-4BCD-ADA2-B8EFFDEED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3693639-DAF5-4E20-B54B-1B43754965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E3737D8-5F51-45B4-993F-AE49FEAC2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BFFF-6A6D-4DCF-9CAB-74F67D684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395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3339E6-E41F-445B-A5F5-9F81F8E32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052CE0-B1FB-4307-A52A-010949EEB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6039385-7235-4756-BB98-3A32E3652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26EF7-DE1B-4899-9FA3-49F5D9F45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05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04A7B7-8084-4480-BCFB-45E1D72FD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C39251-9801-4ABF-8F6C-D8B6A69AE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1E4C900-515C-46F6-A4EE-8E56C7C8C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13DE-E6FE-42D7-8A07-21354F2C9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14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23890E-826A-4583-92F8-3806B837E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5D79DD-2449-4A29-B62E-06AED2840B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627BEDE-62DA-4CB5-A0B1-1D7F94558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BD3C9-BB88-445A-9DE6-FF284CA1C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159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FE4F60-1889-4835-8462-DFB6CFA01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784BE0-927C-4104-86CC-2418161325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FB3E24-A09A-439D-A1B7-D59BE3A84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0F6E4-204B-40A3-98C5-F326083BA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12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DE44EE4-578F-42BE-829C-69B2D5E4FB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CA4B889-1410-4A5E-BFD2-14C3EB0AE3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15675-D58C-4477-9624-0B10431CC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4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8315F8C-ED82-4A5B-908C-69848B483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E2382D9-052D-4636-8A25-4E21DC67D2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0CEFE-DFEE-4B53-BE4E-4EE20CC4A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87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A08BC25-05F9-48E5-B348-319EA63EEC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229DC4A-AF55-459A-BF54-4FA07256ED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7493F-063F-4BB2-AB27-9D4CD1820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8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2A523DC-5095-4FD6-8FB3-0EF2C4D28C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844762-0063-4E30-8BFF-B8DBB5F7F6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3CDE-1492-4673-9485-F85876747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1288EF2-09FB-44FF-A529-03C7C8BCCC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53A7ABA-D1B1-444C-A11C-548E03E4D5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285C6-C162-45A1-BF34-605216874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84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F695769-B2EB-43B2-A055-3F5541B97C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24BBE-45BE-46A9-803B-B89278E793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37D12-B054-4258-B743-565BB433A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9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../../../../../Irvine/Examples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smirvine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../../../../../Irvine/Examples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www.asmirvine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hyperlink" Target="http://www.asmirvine.com/" TargetMode="Externa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hyperlink" Target="../../../../../Irvine/Exampl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9D23963A-268C-4D83-95A0-7227222E3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C640951-6D02-4C54-8D65-8E16364310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3FD0AAF4-2D3F-458A-918D-782A159BA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9" name="Text Box 12">
            <a:extLst>
              <a:ext uri="{FF2B5EF4-FFF2-40B4-BE49-F238E27FC236}">
                <a16:creationId xmlns:a16="http://schemas.microsoft.com/office/drawing/2014/main" id="{9EF25381-42DE-465A-B444-A0E9CE0938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01E7408-FAD6-4830-B77D-696742D58E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26F6C1D-3C33-4B5E-A73F-61081E36E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4">
            <a:extLst>
              <a:ext uri="{FF2B5EF4-FFF2-40B4-BE49-F238E27FC236}">
                <a16:creationId xmlns:a16="http://schemas.microsoft.com/office/drawing/2014/main" id="{5D7B40B6-5A10-4A42-B45D-04728E50D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4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5" action="ppaction://hlinkfile"/>
              </a:rPr>
              <a:t>Examples</a:t>
            </a:r>
            <a:endParaRPr lang="en-US" altLang="en-US" sz="13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9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01AD5802-E055-4F0A-ADD2-47DAEC6BC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C5A3AD10-00D8-4F94-B58D-5157DD6C6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E659C0F7-77B6-4102-BC10-1F772ED3F6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99E6DC1A-10F3-4830-BDCA-609F05D4ED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CDABB315-E140-4913-B327-F78152572E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BBAF247C-BC84-4757-90E5-882908FDE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17B93019-1E5F-43F9-9B4E-7F5DE98C0F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1EA7E420-4141-4E13-B1E4-E6BB0D4AC8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4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5" action="ppaction://hlinkfile"/>
              </a:rPr>
              <a:t>Examples</a:t>
            </a:r>
            <a:endParaRPr lang="en-US" altLang="en-US" sz="13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0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72BC82-1B2C-4D5F-AD48-61CAB11C5A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29B9C63-7B1C-470A-860E-DC6FFD99BA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3030017-5302-4742-84E5-4244E21814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86B0D25-1D54-44C1-A25F-B1AB51A751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C3A875A-EB3B-4A55-AB6A-C4DE9D80FA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995B712-608A-46CF-B757-EF7FAA0A68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DDA4B57-16ED-48C6-B57E-4179F0E528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F146BAB-3642-44CA-AD7B-D8B0CAE2E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35FA99D8-A206-44A8-9424-0512AE4D3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482E1C5A-61A8-48E8-9000-4D15E84D30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3F63AF0B-6BE2-43B7-B776-80F3174119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D548D2E7-8145-4B8D-87F7-904C21E3B8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4504B6D-97A5-4D27-AC84-CB9B91D4C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B4ADD5FB-5963-42FE-9086-93756F9B00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B2E2A4DE-B292-4201-85F3-F3528E79D6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3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4" action="ppaction://hlinkfile"/>
              </a:rPr>
              <a:t>Examples</a:t>
            </a:r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>
            <a:extLst>
              <a:ext uri="{FF2B5EF4-FFF2-40B4-BE49-F238E27FC236}">
                <a16:creationId xmlns:a16="http://schemas.microsoft.com/office/drawing/2014/main" id="{A8F8271E-A9F9-4177-ACA5-EE0B1A25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51816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>
                <a:latin typeface="Arial" panose="020B0604020202020204" pitchFamily="34" charset="0"/>
              </a:rPr>
              <a:t>Dr. Isaac Ghansah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i="1">
                <a:latin typeface="Arial" panose="020B0604020202020204" pitchFamily="34" charset="0"/>
              </a:rPr>
              <a:t>Revision date: April 1, 2020</a:t>
            </a:r>
          </a:p>
        </p:txBody>
      </p:sp>
      <p:sp>
        <p:nvSpPr>
          <p:cNvPr id="343045" name="Rectangle 5">
            <a:extLst>
              <a:ext uri="{FF2B5EF4-FFF2-40B4-BE49-F238E27FC236}">
                <a16:creationId xmlns:a16="http://schemas.microsoft.com/office/drawing/2014/main" id="{1EBF185D-5CD0-48B2-A273-B7CAEA03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9138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 anchor="ctr">
            <a:spAutoFit/>
          </a:bodyPr>
          <a:lstStyle/>
          <a:p>
            <a:pPr algn="ctr" eaLnBrk="1" hangingPunct="1"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Conditional Processing</a:t>
            </a:r>
          </a:p>
          <a:p>
            <a:pPr algn="ctr" eaLnBrk="1" hangingPunct="1">
              <a:defRPr/>
            </a:pPr>
            <a:endParaRPr lang="en-US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Compound Control Structures</a:t>
            </a:r>
            <a:endParaRPr lang="en-US" altLang="en-US" sz="3600" dirty="0">
              <a:latin typeface="Times New Roman" pitchFamily="18" charset="0"/>
            </a:endParaRPr>
          </a:p>
        </p:txBody>
      </p:sp>
      <p:sp>
        <p:nvSpPr>
          <p:cNvPr id="343046" name="Rectangle 6">
            <a:extLst>
              <a:ext uri="{FF2B5EF4-FFF2-40B4-BE49-F238E27FC236}">
                <a16:creationId xmlns:a16="http://schemas.microsoft.com/office/drawing/2014/main" id="{47B23DBF-615E-4762-853C-22B0F97787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Chapter 6-B:</a:t>
            </a:r>
            <a:endParaRPr lang="en-US" altLang="en-US" dirty="0"/>
          </a:p>
        </p:txBody>
      </p:sp>
      <p:sp>
        <p:nvSpPr>
          <p:cNvPr id="343047" name="Rectangle 7">
            <a:extLst>
              <a:ext uri="{FF2B5EF4-FFF2-40B4-BE49-F238E27FC236}">
                <a16:creationId xmlns:a16="http://schemas.microsoft.com/office/drawing/2014/main" id="{76235677-7510-439A-8947-FA140AD58B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4191000"/>
            <a:ext cx="7772400" cy="3810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131C02B4-C796-47CC-9861-7A60BE476F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B224943F-0160-49E0-B483-695C54A5E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65F56F-A8D7-4287-8473-E01704E735F7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033DE165-07C1-4235-AA96-E4D6F2500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 with OR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(1 of 3)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0939665-6BD2-4515-9F97-3D2145B23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676400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altLang="en-US" sz="2000"/>
              <a:t>When implementing the logical OR operator, consider that HLLs use short-circuit evaluation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altLang="en-US" sz="2000"/>
              <a:t>In the following example, if the first expression is true, the second expression is skipped. This is based on the fact that 1+B =1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79E70D44-6794-468B-B503-E6A86813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(a1 &gt; b1) OR (b1 &gt; 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BEF2B93B-935E-4B7C-93EC-8A7557EDE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72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>
            <a:extLst>
              <a:ext uri="{FF2B5EF4-FFF2-40B4-BE49-F238E27FC236}">
                <a16:creationId xmlns:a16="http://schemas.microsoft.com/office/drawing/2014/main" id="{D9B5A093-0F2F-49B3-AB16-A3EBFC5BA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Dr. Isaac Ghansah</a:t>
            </a:r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BD74D961-B1D1-4A7A-B24F-727A797B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994E8-F954-4BD8-B80C-0F04080FC39B}" type="slidenum">
              <a:rPr lang="en-US" altLang="en-US" sz="16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F77F9DE4-BE67-4B50-853B-F80FCCBC93B0}"/>
              </a:ext>
            </a:extLst>
          </p:cNvPr>
          <p:cNvSpPr txBox="1">
            <a:spLocks/>
          </p:cNvSpPr>
          <p:nvPr/>
        </p:nvSpPr>
        <p:spPr bwMode="auto">
          <a:xfrm>
            <a:off x="381000" y="6340475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AFC99DC8-E7B9-45C6-9214-F9AD20E18ADF}"/>
              </a:ext>
            </a:extLst>
          </p:cNvPr>
          <p:cNvSpPr txBox="1">
            <a:spLocks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B570E99-24EA-4D21-90AF-416B049D4FBA}" type="slidenum">
              <a:rPr lang="en-US" altLang="en-US" sz="16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096C18F-9205-46FE-9DD5-54E6F4C9FAD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 with OR</a:t>
            </a:r>
            <a:r>
              <a:rPr lang="en-US" altLang="en-US" sz="24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(2 of 3)</a:t>
            </a:r>
          </a:p>
        </p:txBody>
      </p:sp>
      <p:sp>
        <p:nvSpPr>
          <p:cNvPr id="19463" name="Text Box 3">
            <a:extLst>
              <a:ext uri="{FF2B5EF4-FFF2-40B4-BE49-F238E27FC236}">
                <a16:creationId xmlns:a16="http://schemas.microsoft.com/office/drawing/2014/main" id="{8A779D9B-942C-40F8-A0B2-0378C0AB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38475"/>
            <a:ext cx="76962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eax,a1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eax,b1	; is a1 &gt; b1?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L1	; yes, X=1; DONE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eax,b1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eax,c1	; If not: is b1 &gt; c1?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L1	;Yes, X=1; Done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jmp next	; no: both false. SKIP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L1: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19464" name="Text Box 4">
            <a:extLst>
              <a:ext uri="{FF2B5EF4-FFF2-40B4-BE49-F238E27FC236}">
                <a16:creationId xmlns:a16="http://schemas.microsoft.com/office/drawing/2014/main" id="{CF48BA95-2790-43E5-801A-3F4C6038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9906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(a1 &gt; b1) OR (b1 &gt; 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</p:txBody>
      </p:sp>
      <p:sp>
        <p:nvSpPr>
          <p:cNvPr id="19465" name="Text Box 5">
            <a:extLst>
              <a:ext uri="{FF2B5EF4-FFF2-40B4-BE49-F238E27FC236}">
                <a16:creationId xmlns:a16="http://schemas.microsoft.com/office/drawing/2014/main" id="{7A9592EF-4193-42C9-A0EC-03EDCDF71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315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Option 1: 8 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F0CEEE9E-6637-434F-99C6-A33B5C365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4096703-C209-4199-AB46-1345039A59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D602B4-3D38-4FFB-9064-4AC3321BB68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496319A-C9B5-496E-B430-24DD999A6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 with OR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(1 of 3)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9780C7F2-A8E3-4EE9-80C3-33B0ABDC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7696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eax,a1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eax,b1	; is A1 &gt; B1?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L1	; yes; Done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eax,b1	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eax,c1	; no: is B1 &gt; C1?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jbe next	; no: Both false so Skip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L1: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702987C4-67EF-4824-ADE6-475131BA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906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(a1 &gt; b1) OR (b1 &gt; 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</p:txBody>
      </p:sp>
      <p:sp>
        <p:nvSpPr>
          <p:cNvPr id="20487" name="Text Box 5">
            <a:extLst>
              <a:ext uri="{FF2B5EF4-FFF2-40B4-BE49-F238E27FC236}">
                <a16:creationId xmlns:a16="http://schemas.microsoft.com/office/drawing/2014/main" id="{3EED5255-B4DA-4817-8423-1D6E32D52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2239963"/>
            <a:ext cx="7315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Option 2: Optimized. 7 lines. We can use "fall-through" logic to keep the code as short as possible: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E7A603D4-0B7A-4F93-8819-CFAAE7FD3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DF1C68D1-BCF8-4E5B-9CF1-4B125C8CD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0DC3E2-9934-4AF2-9042-D77A12CA2D3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12CEFF2B-E8BB-4CB0-8020-42B28B903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WHILE Loops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04B81E3D-AF4B-4357-8B8D-F053562EF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3886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while( eax &lt; ebx)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eax = eax + 1;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D77C33BB-EB23-467A-8CB9-56FE56866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315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 WHILE loop is really an IF statement followed by the body of the loop, followed by an unconditional jump to the top of the loop. Consider the following example:</a:t>
            </a:r>
          </a:p>
        </p:txBody>
      </p:sp>
      <p:grpSp>
        <p:nvGrpSpPr>
          <p:cNvPr id="131079" name="Group 7">
            <a:extLst>
              <a:ext uri="{FF2B5EF4-FFF2-40B4-BE49-F238E27FC236}">
                <a16:creationId xmlns:a16="http://schemas.microsoft.com/office/drawing/2014/main" id="{55B39497-5BAB-4578-B950-F07DB55464E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29000"/>
            <a:ext cx="7543800" cy="2286000"/>
            <a:chOff x="528" y="2160"/>
            <a:chExt cx="4752" cy="1440"/>
          </a:xfrm>
        </p:grpSpPr>
        <p:sp>
          <p:nvSpPr>
            <p:cNvPr id="21512" name="Text Box 3">
              <a:extLst>
                <a:ext uri="{FF2B5EF4-FFF2-40B4-BE49-F238E27FC236}">
                  <a16:creationId xmlns:a16="http://schemas.microsoft.com/office/drawing/2014/main" id="{CF2B802E-0A8F-402F-A860-32BCA50F6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70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top:	cmp eax,ebx	; check loop condition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	jae next	; false? exit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	inc eax	; body of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	jmp top	; repeat the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21513" name="Text Box 6">
              <a:extLst>
                <a:ext uri="{FF2B5EF4-FFF2-40B4-BE49-F238E27FC236}">
                  <a16:creationId xmlns:a16="http://schemas.microsoft.com/office/drawing/2014/main" id="{440CA713-C290-4D2A-8A96-9AB429B7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100"/>
                <a:t>This is a possible implementation: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8C6B41C8-A2A3-4F5B-8961-89455E993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F7689F0E-9FE4-477F-B91B-5FE92084C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E480DC-1794-4180-B573-DD4A300A5117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A42882E1-581B-4022-A8F5-4D7AA8836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– While … Do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EE865763-6C33-43C7-B91D-96F4BE25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086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top:	cmp ebx,val1	; check loop condition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next	; false? exit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ebx,5	; body of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dec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jmp top	; repeat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286B4B86-1C5D-4EEA-BB8C-12B19AC6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while( ebx &lt;= val1)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ebx = ebx + 5;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val1 = val1 - 1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4459F934-B20F-40A1-A194-9409D6A1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25500"/>
            <a:ext cx="7620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Implement the following WHILE loop, using unsigned 32-bit integers: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7B784EA-1FFB-4199-A924-B6953471BB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607430AB-6E00-48CB-9B23-A6BE5F40B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707B86-A394-4566-9D91-9301B33BFB52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BAAD4F39-1784-4CAB-BFA9-56B9E588D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Do-While (Repeat-Until) Loops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8D3A5AC7-D22A-4D0F-880C-15FB6F31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3886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eax = eax + 1;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while( eax &lt;= ebx);</a:t>
            </a: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B2D729EF-83AC-469D-BE31-5ED914CD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315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 do-while loop is really a while loop with condition checked at the end of the loop. That is, Loop executes at least once   Consider the following example:</a:t>
            </a:r>
          </a:p>
        </p:txBody>
      </p:sp>
      <p:grpSp>
        <p:nvGrpSpPr>
          <p:cNvPr id="189445" name="Group 5">
            <a:extLst>
              <a:ext uri="{FF2B5EF4-FFF2-40B4-BE49-F238E27FC236}">
                <a16:creationId xmlns:a16="http://schemas.microsoft.com/office/drawing/2014/main" id="{E04BBB62-AFD1-4370-8822-CC4F7DA7FDB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7543800" cy="2286000"/>
            <a:chOff x="528" y="2160"/>
            <a:chExt cx="4752" cy="1440"/>
          </a:xfrm>
        </p:grpSpPr>
        <p:sp>
          <p:nvSpPr>
            <p:cNvPr id="23560" name="Text Box 6">
              <a:extLst>
                <a:ext uri="{FF2B5EF4-FFF2-40B4-BE49-F238E27FC236}">
                  <a16:creationId xmlns:a16="http://schemas.microsoft.com/office/drawing/2014/main" id="{94662CDB-B812-4532-9CD5-68ADB2677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70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top:	     inc eax          ; body of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en-US" sz="1800" b="1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        cmp eax,ebx     	; check loop condition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        jle top		; false? exit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23561" name="Text Box 7">
              <a:extLst>
                <a:ext uri="{FF2B5EF4-FFF2-40B4-BE49-F238E27FC236}">
                  <a16:creationId xmlns:a16="http://schemas.microsoft.com/office/drawing/2014/main" id="{B22A7CBB-5906-42E5-907F-C892CD30E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100"/>
                <a:t>This is a possible implementation: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342985C1-2674-401A-9A3C-AC006DBF2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531BD0D-5A85-4D09-A024-A3F346516D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FFDFB1-4CB1-448D-90E6-446E448AF68D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2CAB9A66-6159-402F-8CBD-D7E9A5D55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break statements . . .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3E1F811E-C586-4A77-9ED4-076D67D9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086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top:	cmp ebx,1000	; check loop condition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jg  out	; true? exit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ebx,5	; body of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jmp top	; repeat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out: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0DA6007B-F429-46A2-995E-F62B98E1E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while( 1 )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b="1"/>
              <a:t>	if (ebx &gt; 1000)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ebx = ebx + 5;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3" name="Text Box 5">
            <a:extLst>
              <a:ext uri="{FF2B5EF4-FFF2-40B4-BE49-F238E27FC236}">
                <a16:creationId xmlns:a16="http://schemas.microsoft.com/office/drawing/2014/main" id="{17E52544-9ECE-44C7-9ED9-F1DDEB33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620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Implement the following loop, using unsigned 32-bit integers: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2CFFDDD4-AE70-492B-A75B-F21F64FFE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C4E4CDF-C717-42E4-A9F8-85553BADC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0A5929-4C6C-46F4-8C35-5039FEB9B03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5FD4C292-8BF9-4DD3-A576-D0C5465EE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continue statements . . .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80F63EBE-010D-450B-A8AC-1A11DD57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086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top:	cmp ebx,val1	; check loop condition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next	; false? exit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ebx,5	; body of loop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	cmp ebx,1000	;  check  condition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	jl  top	;  true?   continue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dec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jmp top	; repeat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16763ABD-CD5C-4903-B465-EF478CAE4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66800"/>
            <a:ext cx="6400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while( ebx &lt;= val1)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ebx = ebx + 5;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if (ebx &lt; 1000) continue; </a:t>
            </a:r>
            <a:r>
              <a:rPr lang="en-US" altLang="en-US" sz="1600" b="1">
                <a:latin typeface="Courier New" panose="02070309020205020404" pitchFamily="49" charset="0"/>
              </a:rPr>
              <a:t>Skip and goto top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val1 = val1 - 1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A6F4069E-9EAB-454C-B6AF-9861630BE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CA9D1E12-0C78-4898-BBEE-4515F5F24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3F7649-65F7-42E4-9F18-AFEFA2EC8924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EC38EDC-7256-4D5E-A688-A5C2E9DDA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switch statements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2)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D5A54A3-6A61-4FF9-B1B1-3952E37A6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10400" cy="1981200"/>
          </a:xfrm>
        </p:spPr>
        <p:txBody>
          <a:bodyPr/>
          <a:lstStyle/>
          <a:p>
            <a:pPr eaLnBrk="1" hangingPunct="1"/>
            <a:r>
              <a:rPr lang="en-US" altLang="en-US"/>
              <a:t>switch statement is just an</a:t>
            </a:r>
            <a:r>
              <a:rPr lang="en-US" altLang="en-US" sz="3200" b="1"/>
              <a:t> </a:t>
            </a:r>
            <a:r>
              <a:rPr lang="en-US" altLang="en-US" sz="3200" b="1">
                <a:solidFill>
                  <a:srgbClr val="FF0000"/>
                </a:solidFill>
              </a:rPr>
              <a:t>if-else</a:t>
            </a:r>
            <a:r>
              <a:rPr lang="en-US" altLang="en-US"/>
              <a:t> statements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Suited to a </a:t>
            </a:r>
            <a:r>
              <a:rPr lang="en-US" altLang="en-US">
                <a:solidFill>
                  <a:srgbClr val="FF0000"/>
                </a:solidFill>
              </a:rPr>
              <a:t>small </a:t>
            </a:r>
            <a:r>
              <a:rPr lang="en-US" altLang="en-US"/>
              <a:t>number of comparisons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E8271BFA-AB15-4D5B-BD4E-91E202D0F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0F8B0E6C-688B-4577-A863-E6AA6D54B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645021-6DFF-4BA7-84E7-D39664BDBF9F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3F0BAD75-AD28-491F-8633-B00F73FEC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switch statements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(2 of 2)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211782B-1753-48C1-A6DD-55CF9DE8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10400" cy="3657600"/>
          </a:xfrm>
        </p:spPr>
        <p:txBody>
          <a:bodyPr/>
          <a:lstStyle/>
          <a:p>
            <a:pPr eaLnBrk="1" hangingPunct="1"/>
            <a:r>
              <a:rPr lang="en-US" altLang="en-US"/>
              <a:t>switch statement uses a </a:t>
            </a:r>
            <a:r>
              <a:rPr lang="en-US" altLang="en-US">
                <a:solidFill>
                  <a:srgbClr val="FF0000"/>
                </a:solidFill>
              </a:rPr>
              <a:t>table lookup to</a:t>
            </a:r>
            <a:r>
              <a:rPr lang="en-US" altLang="en-US"/>
              <a:t> replace a multiway selection structure</a:t>
            </a:r>
          </a:p>
          <a:p>
            <a:pPr eaLnBrk="1" hangingPunct="1"/>
            <a:r>
              <a:rPr lang="en-US" altLang="en-US"/>
              <a:t>Create a table containing lookup values and the offsets of labels or procedures</a:t>
            </a:r>
          </a:p>
          <a:p>
            <a:pPr eaLnBrk="1" hangingPunct="1"/>
            <a:r>
              <a:rPr lang="en-US" altLang="en-US"/>
              <a:t>Use a loop to search the table</a:t>
            </a:r>
          </a:p>
          <a:p>
            <a:pPr eaLnBrk="1" hangingPunct="1"/>
            <a:r>
              <a:rPr lang="en-US" altLang="en-US"/>
              <a:t>Suited to a </a:t>
            </a:r>
            <a:r>
              <a:rPr lang="en-US" altLang="en-US">
                <a:solidFill>
                  <a:srgbClr val="FF0000"/>
                </a:solidFill>
              </a:rPr>
              <a:t>large</a:t>
            </a:r>
            <a:r>
              <a:rPr lang="en-US" altLang="en-US"/>
              <a:t> number of comparisons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C9DFD9D-4639-4AE7-9C72-AFADE5ED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5AD41A-392B-4819-8A0D-549D8B3348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2050">
            <a:extLst>
              <a:ext uri="{FF2B5EF4-FFF2-40B4-BE49-F238E27FC236}">
                <a16:creationId xmlns:a16="http://schemas.microsoft.com/office/drawing/2014/main" id="{C155BA54-5342-442B-8AB0-3121970B7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Overview</a:t>
            </a:r>
          </a:p>
        </p:txBody>
      </p:sp>
      <p:sp>
        <p:nvSpPr>
          <p:cNvPr id="10244" name="Rectangle 2051">
            <a:extLst>
              <a:ext uri="{FF2B5EF4-FFF2-40B4-BE49-F238E27FC236}">
                <a16:creationId xmlns:a16="http://schemas.microsoft.com/office/drawing/2014/main" id="{FE07AE64-8BE9-471C-9414-D2C23D6E0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05800" cy="4038600"/>
          </a:xfrm>
        </p:spPr>
        <p:txBody>
          <a:bodyPr/>
          <a:lstStyle/>
          <a:p>
            <a:pPr eaLnBrk="1" hangingPunct="1"/>
            <a:r>
              <a:rPr lang="en-US" altLang="en-US"/>
              <a:t>Advanced Control Statements and Optimization</a:t>
            </a:r>
          </a:p>
          <a:p>
            <a:pPr lvl="1" eaLnBrk="1" hangingPunct="1"/>
            <a:r>
              <a:rPr lang="en-US" altLang="en-US"/>
              <a:t>If cond1 then ... Else …</a:t>
            </a:r>
          </a:p>
          <a:p>
            <a:pPr lvl="1" eaLnBrk="1" hangingPunct="1"/>
            <a:r>
              <a:rPr lang="en-US" altLang="en-US"/>
              <a:t>If cond1 AND cond2 ,.,.</a:t>
            </a:r>
          </a:p>
          <a:p>
            <a:pPr lvl="1" eaLnBrk="1" hangingPunct="1"/>
            <a:r>
              <a:rPr lang="en-US" altLang="en-US"/>
              <a:t>If cond1 OR cond2 …</a:t>
            </a:r>
          </a:p>
          <a:p>
            <a:pPr lvl="1" eaLnBrk="1" hangingPunct="1"/>
            <a:r>
              <a:rPr lang="en-US" altLang="en-US"/>
              <a:t>While with break, continue, etc</a:t>
            </a:r>
          </a:p>
          <a:p>
            <a:pPr lvl="1" eaLnBrk="1" hangingPunct="1"/>
            <a:r>
              <a:rPr lang="en-US" altLang="en-US"/>
              <a:t>…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0FED17-FF21-4BEF-B3D8-4F0AA982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Isaac Ghansah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BAD07E61-467A-4CD8-80F6-066625931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C8BF4056-EC17-431B-9B54-5AEB46F91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296C4-D018-491C-A952-621A6C87AA40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2BE87113-8CFA-4802-99D8-A0FA47BD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Table-Driven Selection</a:t>
            </a:r>
            <a:r>
              <a:rPr lang="en-US" altLang="en-US" sz="2400"/>
              <a:t>  (1 of 4)</a:t>
            </a:r>
            <a:endParaRPr lang="en-US" altLang="en-US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6EF0AC9B-6811-4D0F-B070-00143E510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10400" cy="3657600"/>
          </a:xfrm>
        </p:spPr>
        <p:txBody>
          <a:bodyPr/>
          <a:lstStyle/>
          <a:p>
            <a:pPr eaLnBrk="1" hangingPunct="1"/>
            <a:r>
              <a:rPr lang="en-US" altLang="en-US"/>
              <a:t>Table-driven selection uses a table lookup to replace a multiway selection structure</a:t>
            </a:r>
          </a:p>
          <a:p>
            <a:pPr eaLnBrk="1" hangingPunct="1"/>
            <a:r>
              <a:rPr lang="en-US" altLang="en-US"/>
              <a:t>Create a table containing lookup values and the offsets of labels or procedures</a:t>
            </a:r>
          </a:p>
          <a:p>
            <a:pPr eaLnBrk="1" hangingPunct="1"/>
            <a:r>
              <a:rPr lang="en-US" altLang="en-US"/>
              <a:t>Use a loop to search the table</a:t>
            </a:r>
          </a:p>
          <a:p>
            <a:pPr eaLnBrk="1" hangingPunct="1"/>
            <a:r>
              <a:rPr lang="en-US" altLang="en-US"/>
              <a:t>Suited to a large number of comparisons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C8CCB637-784C-4FD4-9A8F-278AFDD45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6675E4D2-707C-4860-ADBF-3B7C4831C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4B5AD9-F961-40C9-BCB6-CEC0602CF2A0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999BAA1-0A43-4CBC-8412-44E06E58C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Table-Driven Selection</a:t>
            </a:r>
            <a:r>
              <a:rPr lang="en-US" altLang="en-US" sz="2400"/>
              <a:t>  (2 of 4)</a:t>
            </a:r>
            <a:endParaRPr lang="en-US" altLang="en-US"/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B8F0C54A-C9A3-494C-A635-338DD96A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CaseTable BYTE 'A'	; lookup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DWORD Process_A	; address of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EntrySize = ($ - CaseTable)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BYTE 'B'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DWORD Process_B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BYTE 'C'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DWORD Process_C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BYTE 'D'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DWORD Process_D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NumberOfEntries = ($ - CaseTable) / EntrySize</a:t>
            </a: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13C6A88C-D9D5-48B5-A37A-0B7F9CD6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Step 1: create a table containing lookup values and procedure offsets: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76671C31-2415-4895-86F2-214F23500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A46B9EBC-2895-4FD4-94FC-EC6A72B2A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764DF5-82B1-4ECF-86AF-9E5253D17DD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DD4DD0D2-ED9D-4F6D-BAF7-CEC79AAC5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Table-Driven Selection</a:t>
            </a:r>
            <a:r>
              <a:rPr lang="en-US" altLang="en-US" sz="2400"/>
              <a:t>  (3 of 4)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CCEC2AD5-7077-43C4-9BF8-2C93519EF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Table of Procedure Offsets:</a:t>
            </a:r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F7C89EB2-435D-4DB7-A821-E58BAFA4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310438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887C6736-9B6F-4FA8-A8AE-4AE4B0245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5337ECD-80A8-4A29-9543-FED567E0D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9DA44B-51CE-48A0-9D84-7BDD0C24D3D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ECE944BA-0E1F-405D-8F8B-8E3683729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Table-Driven Selection</a:t>
            </a:r>
            <a:r>
              <a:rPr lang="en-US" altLang="en-US" sz="2400"/>
              <a:t>  (4 of 4)</a:t>
            </a:r>
            <a:endParaRPr lang="en-US" altLang="en-US"/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788EAC65-02A0-4392-89E5-DED38CB3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777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mov ebx,OFFSET CaseTable	; point EBX to the table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mov ecx,NumberOfEntries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L1:	cmp al,[ebx]	; match found?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jne L2	; no: continue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call NEAR PTR [ebx + 1]</a:t>
            </a:r>
            <a:r>
              <a:rPr lang="en-US" altLang="en-US" sz="1600" b="1">
                <a:latin typeface="Courier New" panose="02070309020205020404" pitchFamily="49" charset="0"/>
              </a:rPr>
              <a:t>	; yes: call the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call WriteString	; display message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call Crlf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jmp L3	; and exit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L2:	add ebx,EntrySize	; point to next entry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loop L1	; repeat until ECX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L3:</a:t>
            </a: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053BE1F7-EA8B-47B0-BC09-EE33D18B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848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Step 2: Use a loop to search the table. When a match is found, call the procedure offset stored in the current table entry:</a:t>
            </a:r>
          </a:p>
        </p:txBody>
      </p:sp>
      <p:sp>
        <p:nvSpPr>
          <p:cNvPr id="31751" name="Line 5">
            <a:extLst>
              <a:ext uri="{FF2B5EF4-FFF2-40B4-BE49-F238E27FC236}">
                <a16:creationId xmlns:a16="http://schemas.microsoft.com/office/drawing/2014/main" id="{7CCB484B-1653-471A-9B63-84DCCCE0D3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733800"/>
            <a:ext cx="45720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1752" name="Text Box 6">
            <a:extLst>
              <a:ext uri="{FF2B5EF4-FFF2-40B4-BE49-F238E27FC236}">
                <a16:creationId xmlns:a16="http://schemas.microsoft.com/office/drawing/2014/main" id="{C1FF53E1-A629-4CC4-B9CF-03241FD5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057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required for procedure pointers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D6887543-2D49-4A92-89EC-176D12CD8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7D998D7-3CF8-43A7-99EA-6988468D3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2627AD-5CC4-41F7-92E9-7A94B61885F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C650B63-D340-4BC7-8812-442F91C7A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BD2DEB1A-95FE-49D6-BA96-CDBA02310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JMP and LOOP – branching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PUSH and POP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Bitwise instructions (AND, OR, XOR, NOT, TEST)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manipulate individual bits in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CMP – compares operands using implied subtraction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sets condition flags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Conditional Jumps &amp;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equality: JE, JNE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flag values: JC, JZ, JNC, JP,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signed: JG, JL, JNG,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unsigned: JA, JB, JNA,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IF,WHILE, compound control, break, continue, switch, etc implementations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54AABACA-223F-48E5-9E2F-FCC749716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974CCE18-C1A7-4D11-BDBF-D2BC4A67E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87C73-F23B-4275-BB7C-B8D30D33B7D0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BF90518-5E08-4711-8EEA-CE7C7FAE2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9600" b="1">
                <a:effectLst>
                  <a:outerShdw blurRad="38100" dist="38100" dir="2700000" algn="tl">
                    <a:srgbClr val="C0C0C0"/>
                  </a:outerShdw>
                </a:effectLst>
                <a:latin typeface="Wide Latin" pitchFamily="18" charset="0"/>
              </a:rPr>
              <a:t>The End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A0940C5E-1E5F-44F8-A6BD-5603A0EA3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C3A1BAD-6E4F-43B2-ADA4-192FBAB2A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D7C101-C374-4EEA-91BD-F0752C214BCA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2E8F026F-08AF-4CC3-994A-58C068F67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then Else Statements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1C893B38-810E-4462-BB0A-1D3969EC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en-US" sz="2000"/>
              <a:t>Assembly language programmers can easily translate logical statements written in C++/Java into assembly language. For example: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800FBF2D-DABA-439C-888B-4094324E3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3276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eax,var1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eax,var2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jne L1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X,1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jmp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L1:	mov 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L2: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1271" name="Text Box 5">
            <a:extLst>
              <a:ext uri="{FF2B5EF4-FFF2-40B4-BE49-F238E27FC236}">
                <a16:creationId xmlns:a16="http://schemas.microsoft.com/office/drawing/2014/main" id="{4BE9AF29-0E88-485C-A88B-E1BE4E96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3048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if( var1 == var2 )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0CAD3D8D-03B2-4236-A7F2-2C9275A8F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69252BE9-42D0-4782-B004-029B197ED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F46CD7-9A19-4858-8E6E-D31C11618F6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D2FAE5F-6324-40CC-B4E6-8782F8BDD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– Optimized If Statement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128BFC6-74A8-4290-BFF8-2173236AE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Implement the following pseudocode in assembly language. All values are unsigned: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2B12C005-BD7D-4538-94E4-58EDFAC6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3276600" cy="2057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cmp ebx,ecx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ja 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next:	</a:t>
            </a:r>
          </a:p>
        </p:txBody>
      </p:sp>
      <p:sp>
        <p:nvSpPr>
          <p:cNvPr id="12295" name="Text Box 5">
            <a:extLst>
              <a:ext uri="{FF2B5EF4-FFF2-40B4-BE49-F238E27FC236}">
                <a16:creationId xmlns:a16="http://schemas.microsoft.com/office/drawing/2014/main" id="{CC855703-CA73-45A0-901B-71BF39E65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3124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if( ebx &lt;= ecx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eax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edx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2296" name="Text Box 6">
            <a:extLst>
              <a:ext uri="{FF2B5EF4-FFF2-40B4-BE49-F238E27FC236}">
                <a16:creationId xmlns:a16="http://schemas.microsoft.com/office/drawing/2014/main" id="{E6639EEF-0CC9-4C1B-8D23-DFFA2190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(There are multiple correct solutions to this problem.)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E94861B1-FECD-49CB-9DF5-B5E51D42D2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2A616657-B0CD-40D2-980F-5AC32E5F1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43EE62-9B40-4D41-90CE-FDAEEF80FD3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C09D86F2-6059-4971-9806-0E6FE66A1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– If then Else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626D03F-2B0B-420F-B0DE-C30C73F05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Implement the following pseudocode in assembly language. All values are 32-bit signed integers: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CC6CE80E-769B-4531-918E-4B0A1B13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62200"/>
            <a:ext cx="3276600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eax,var1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cmp eax,var2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jle L1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var3,6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var4,7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jmp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L1:	mov var3,10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L2:</a:t>
            </a:r>
          </a:p>
        </p:txBody>
      </p:sp>
      <p:sp>
        <p:nvSpPr>
          <p:cNvPr id="13319" name="Text Box 5">
            <a:extLst>
              <a:ext uri="{FF2B5EF4-FFF2-40B4-BE49-F238E27FC236}">
                <a16:creationId xmlns:a16="http://schemas.microsoft.com/office/drawing/2014/main" id="{C960FF8D-C2B9-4E36-8C0C-F2BB4505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3200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if( var1 &lt;= var2 )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var3 = 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var3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var4 = 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20" name="Text Box 6">
            <a:extLst>
              <a:ext uri="{FF2B5EF4-FFF2-40B4-BE49-F238E27FC236}">
                <a16:creationId xmlns:a16="http://schemas.microsoft.com/office/drawing/2014/main" id="{FDD18247-2E7D-4A8E-96A9-99230E8C1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(There are multiple correct solutions to this problem.)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D49D6E1-DBDA-4AC5-BF6E-DB3707850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1ACB5080-E6DD-4064-A26D-35A93EA0C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81CB72-C303-42DA-8595-6042C8D5263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38D93A4-3D26-4CC9-9FEC-9DAB272D1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 with AND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(1 of 3)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1A53F05-326D-4E67-9919-3385E2EE7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965325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altLang="en-US" sz="2000"/>
              <a:t>When implementing the logical AND operator, consider that HLLs use short-circuit evaluation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altLang="en-US" sz="2000"/>
              <a:t>In the following example, if the first expression is false, the second expression is skipped: This is based on the AND property that A.B = 0 if one them is 0.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altLang="en-US" sz="2000"/>
              <a:t>a1, b1, and c1 are variables</a:t>
            </a:r>
          </a:p>
          <a:p>
            <a:pPr marL="228600" indent="-228600" eaLnBrk="1" hangingPunct="1">
              <a:lnSpc>
                <a:spcPct val="120000"/>
              </a:lnSpc>
            </a:pPr>
            <a:endParaRPr lang="en-US" altLang="en-US" sz="2000"/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4E18BFF2-A051-4938-8DE0-21B3FA4C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338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(a1 &gt; b1) AND (b1 &gt; 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4343" name="Line 6">
            <a:extLst>
              <a:ext uri="{FF2B5EF4-FFF2-40B4-BE49-F238E27FC236}">
                <a16:creationId xmlns:a16="http://schemas.microsoft.com/office/drawing/2014/main" id="{81878F3F-37F9-4652-8186-C4F9A9253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715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8D9A67D9-66C9-4672-B0D7-F9F9A43E1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1DC3A07-F06B-41A6-B065-68CE8CE43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A96228-DC91-4B26-A896-841792F88DEF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7E27052A-6946-46CF-BB2D-13A7FDBB9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 with AND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(2 of 3)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E3866230-9732-4E22-AF9C-A01F78A7F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7010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eax,a1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eax,b1	;1st expression. True?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jmp next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eax,b1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eax,c1	;2nd expression. True?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ja 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jmp next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L2:	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61A2FEB1-25DC-424B-B9CA-10E2A6115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219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(a1 &gt; b1) AND (b1 &gt; 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Next:…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3514C55-54B5-4DC6-AC2C-F4428EE1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7315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Option 1: 9 lines of Code.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BDBC923C-5F62-4DD6-A699-2FA6775FA9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6C27D917-4881-492C-9F55-628EF6289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E309F7-B469-4C65-8169-3E95C7C2212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A4E7F16-E147-44C7-8908-8B1E3CBBE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 with AND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(3 of 3)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5DFF15C3-0CB9-4D88-AD93-D7FEF906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0"/>
            <a:ext cx="7315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eax,a1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eax,b1	;1st expression. False?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jbe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eax,b1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cmp eax,c1	;2nd expression. False?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jbe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X,1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7492E984-658D-4D80-BEE1-7844C649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838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(a1 &gt; b1) AND (b1 &gt; 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Next: …</a:t>
            </a:r>
          </a:p>
        </p:txBody>
      </p:sp>
      <p:sp>
        <p:nvSpPr>
          <p:cNvPr id="16391" name="Text Box 5">
            <a:extLst>
              <a:ext uri="{FF2B5EF4-FFF2-40B4-BE49-F238E27FC236}">
                <a16:creationId xmlns:a16="http://schemas.microsoft.com/office/drawing/2014/main" id="{C7C655B0-D87D-4E15-BD29-F8CC65A9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78025"/>
            <a:ext cx="76962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Option 2: Optimized; 7 lines of Code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The following implementation uses 2 less lines of code by </a:t>
            </a:r>
            <a:r>
              <a:rPr lang="en-US" altLang="en-US" sz="1800" u="sng">
                <a:solidFill>
                  <a:schemeClr val="tx2"/>
                </a:solidFill>
              </a:rPr>
              <a:t>reversing the first relational operator</a:t>
            </a:r>
            <a:r>
              <a:rPr lang="en-US" altLang="en-US" sz="1800">
                <a:solidFill>
                  <a:schemeClr val="tx2"/>
                </a:solidFill>
              </a:rPr>
              <a:t>. This allows the program to "fall through" to the second expression. This approach has been used before for simple IF and WHILE statements: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6B7BE1E3-8F6A-4D58-9E21-AA43391F5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042B90D1-5788-49B9-9D30-E04FB7E67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458B5F-3690-4F03-B609-DE20ACDCCAA4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F1624A81-EF1E-4F43-91F0-883831EA1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Exercise . . .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C1A09A9-B23D-463B-BE57-8365CE3DA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Implement the following pseudocode in assembly language. All values are unsigned: Optimal Solution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A3ADB6E1-6903-4405-832B-462DE2C8A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3276600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cmp ebx,ecx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ja 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cmp ecx,edx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jbe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next:	</a:t>
            </a:r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1F303B8B-510C-415C-8FEF-20CE6102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3200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if( ebx &lt;= ecx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&amp;&amp; ecx &gt; edx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eax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edx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636910C8-7E97-4A65-9BE3-E494B6CD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239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(There are multiple correct solutions to this problem.)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1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2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3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4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5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7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8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7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7569</TotalTime>
  <Words>2030</Words>
  <Application>Microsoft Office PowerPoint</Application>
  <PresentationFormat>On-screen Show (4:3)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Times New Roman</vt:lpstr>
      <vt:lpstr>Tahoma</vt:lpstr>
      <vt:lpstr>Wingdings</vt:lpstr>
      <vt:lpstr>Courier New</vt:lpstr>
      <vt:lpstr>Wide Latin</vt:lpstr>
      <vt:lpstr>Soaring</vt:lpstr>
      <vt:lpstr>Ocean</vt:lpstr>
      <vt:lpstr>Blends</vt:lpstr>
      <vt:lpstr>PowerPoint Presentation</vt:lpstr>
      <vt:lpstr>Chapter Overview</vt:lpstr>
      <vt:lpstr>If then Else Statements</vt:lpstr>
      <vt:lpstr>Exercise – Optimized If Statement</vt:lpstr>
      <vt:lpstr>Exercise – If then Else</vt:lpstr>
      <vt:lpstr>Compound Expression with AND  (1 of 3)</vt:lpstr>
      <vt:lpstr>Compound Expression with AND  (2 of 3)</vt:lpstr>
      <vt:lpstr>Compound Expression with AND  (3 of 3)</vt:lpstr>
      <vt:lpstr>Exercise . . .</vt:lpstr>
      <vt:lpstr>Compound Expression with OR  (1 of 3)</vt:lpstr>
      <vt:lpstr>PowerPoint Presentation</vt:lpstr>
      <vt:lpstr>Compound Expression with OR  (1 of 3)</vt:lpstr>
      <vt:lpstr>WHILE Loops</vt:lpstr>
      <vt:lpstr>Exercise – While … Do</vt:lpstr>
      <vt:lpstr>Do-While (Repeat-Until) Loops</vt:lpstr>
      <vt:lpstr>break statements . . .</vt:lpstr>
      <vt:lpstr>continue statements . . .</vt:lpstr>
      <vt:lpstr>switch statements  (1 of 2)</vt:lpstr>
      <vt:lpstr>switch statements  (2 of 2)</vt:lpstr>
      <vt:lpstr>Table-Driven Selection  (1 of 4)</vt:lpstr>
      <vt:lpstr>Table-Driven Selection  (2 of 4)</vt:lpstr>
      <vt:lpstr>Table-Driven Selection  (3 of 4)</vt:lpstr>
      <vt:lpstr>Table-Driven Selection  (4 of 4)</vt:lpstr>
      <vt:lpstr>Summary</vt:lpstr>
      <vt:lpstr>The End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Conditional Processing</dc:subject>
  <dc:creator>Kip Irvine</dc:creator>
  <cp:lastModifiedBy>Ghansah, Isaac</cp:lastModifiedBy>
  <cp:revision>580</cp:revision>
  <cp:lastPrinted>1601-01-01T00:00:00Z</cp:lastPrinted>
  <dcterms:created xsi:type="dcterms:W3CDTF">2002-05-30T02:31:33Z</dcterms:created>
  <dcterms:modified xsi:type="dcterms:W3CDTF">2021-03-15T20:59:52Z</dcterms:modified>
</cp:coreProperties>
</file>