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3"/>
  </p:notesMasterIdLst>
  <p:handoutMasterIdLst>
    <p:handoutMasterId r:id="rId54"/>
  </p:handoutMasterIdLst>
  <p:sldIdLst>
    <p:sldId id="256" r:id="rId2"/>
    <p:sldId id="261" r:id="rId3"/>
    <p:sldId id="264" r:id="rId4"/>
    <p:sldId id="269" r:id="rId5"/>
    <p:sldId id="349" r:id="rId6"/>
    <p:sldId id="270" r:id="rId7"/>
    <p:sldId id="262" r:id="rId8"/>
    <p:sldId id="271" r:id="rId9"/>
    <p:sldId id="272" r:id="rId10"/>
    <p:sldId id="328" r:id="rId11"/>
    <p:sldId id="273" r:id="rId12"/>
    <p:sldId id="274" r:id="rId13"/>
    <p:sldId id="326" r:id="rId14"/>
    <p:sldId id="275" r:id="rId15"/>
    <p:sldId id="276" r:id="rId16"/>
    <p:sldId id="327" r:id="rId17"/>
    <p:sldId id="343" r:id="rId18"/>
    <p:sldId id="265" r:id="rId19"/>
    <p:sldId id="280" r:id="rId20"/>
    <p:sldId id="352" r:id="rId21"/>
    <p:sldId id="317" r:id="rId22"/>
    <p:sldId id="281" r:id="rId23"/>
    <p:sldId id="282" r:id="rId24"/>
    <p:sldId id="344" r:id="rId25"/>
    <p:sldId id="266" r:id="rId26"/>
    <p:sldId id="283" r:id="rId27"/>
    <p:sldId id="353" r:id="rId28"/>
    <p:sldId id="302" r:id="rId29"/>
    <p:sldId id="316" r:id="rId30"/>
    <p:sldId id="321" r:id="rId31"/>
    <p:sldId id="284" r:id="rId32"/>
    <p:sldId id="354" r:id="rId33"/>
    <p:sldId id="303" r:id="rId34"/>
    <p:sldId id="322" r:id="rId35"/>
    <p:sldId id="285" r:id="rId36"/>
    <p:sldId id="304" r:id="rId37"/>
    <p:sldId id="355" r:id="rId38"/>
    <p:sldId id="323" r:id="rId39"/>
    <p:sldId id="324" r:id="rId40"/>
    <p:sldId id="286" r:id="rId41"/>
    <p:sldId id="306" r:id="rId42"/>
    <p:sldId id="305" r:id="rId43"/>
    <p:sldId id="307" r:id="rId44"/>
    <p:sldId id="325" r:id="rId45"/>
    <p:sldId id="287" r:id="rId46"/>
    <p:sldId id="308" r:id="rId47"/>
    <p:sldId id="309" r:id="rId48"/>
    <p:sldId id="296" r:id="rId49"/>
    <p:sldId id="320" r:id="rId50"/>
    <p:sldId id="319" r:id="rId51"/>
    <p:sldId id="263" r:id="rId52"/>
  </p:sldIdLst>
  <p:sldSz cx="9144000" cy="6858000" type="screen4x3"/>
  <p:notesSz cx="7315200" cy="9601200"/>
  <p:defaultTextStyle>
    <a:defPPr>
      <a:defRPr lang="en-US"/>
    </a:defPPr>
    <a:lvl1pPr algn="l" rtl="0" fontAlgn="base">
      <a:spcBef>
        <a:spcPct val="0"/>
      </a:spcBef>
      <a:spcAft>
        <a:spcPct val="0"/>
      </a:spcAft>
      <a:defRPr sz="21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1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kern="1200">
        <a:solidFill>
          <a:schemeClr val="tx1"/>
        </a:solidFill>
        <a:latin typeface="Arial" panose="020B0604020202020204" pitchFamily="34" charset="0"/>
        <a:ea typeface="+mn-ea"/>
        <a:cs typeface="+mn-cs"/>
      </a:defRPr>
    </a:lvl5pPr>
    <a:lvl6pPr marL="2286000" algn="l" defTabSz="914400" rtl="0" eaLnBrk="1" latinLnBrk="0" hangingPunct="1">
      <a:defRPr sz="2100" kern="1200">
        <a:solidFill>
          <a:schemeClr val="tx1"/>
        </a:solidFill>
        <a:latin typeface="Arial" panose="020B0604020202020204" pitchFamily="34" charset="0"/>
        <a:ea typeface="+mn-ea"/>
        <a:cs typeface="+mn-cs"/>
      </a:defRPr>
    </a:lvl6pPr>
    <a:lvl7pPr marL="2743200" algn="l" defTabSz="914400" rtl="0" eaLnBrk="1" latinLnBrk="0" hangingPunct="1">
      <a:defRPr sz="2100" kern="1200">
        <a:solidFill>
          <a:schemeClr val="tx1"/>
        </a:solidFill>
        <a:latin typeface="Arial" panose="020B0604020202020204" pitchFamily="34" charset="0"/>
        <a:ea typeface="+mn-ea"/>
        <a:cs typeface="+mn-cs"/>
      </a:defRPr>
    </a:lvl7pPr>
    <a:lvl8pPr marL="3200400" algn="l" defTabSz="914400" rtl="0" eaLnBrk="1" latinLnBrk="0" hangingPunct="1">
      <a:defRPr sz="2100" kern="1200">
        <a:solidFill>
          <a:schemeClr val="tx1"/>
        </a:solidFill>
        <a:latin typeface="Arial" panose="020B0604020202020204" pitchFamily="34" charset="0"/>
        <a:ea typeface="+mn-ea"/>
        <a:cs typeface="+mn-cs"/>
      </a:defRPr>
    </a:lvl8pPr>
    <a:lvl9pPr marL="3657600" algn="l" defTabSz="914400" rtl="0" eaLnBrk="1" latinLnBrk="0" hangingPunct="1">
      <a:defRPr sz="21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01" autoAdjust="0"/>
    <p:restoredTop sz="90929"/>
  </p:normalViewPr>
  <p:slideViewPr>
    <p:cSldViewPr>
      <p:cViewPr varScale="1">
        <p:scale>
          <a:sx n="82" d="100"/>
          <a:sy n="82" d="100"/>
        </p:scale>
        <p:origin x="121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3D045E4-C8A6-49F5-B46F-ECE77EABABA1}"/>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endParaRPr lang="en-US" altLang="en-US"/>
          </a:p>
        </p:txBody>
      </p:sp>
      <p:sp>
        <p:nvSpPr>
          <p:cNvPr id="32771" name="Rectangle 3">
            <a:extLst>
              <a:ext uri="{FF2B5EF4-FFF2-40B4-BE49-F238E27FC236}">
                <a16:creationId xmlns:a16="http://schemas.microsoft.com/office/drawing/2014/main" id="{D22A88C1-2188-4B5E-A95F-BF4C39F633C2}"/>
              </a:ext>
            </a:extLst>
          </p:cNvPr>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endParaRPr lang="en-US" altLang="en-US"/>
          </a:p>
        </p:txBody>
      </p:sp>
      <p:sp>
        <p:nvSpPr>
          <p:cNvPr id="32772" name="Rectangle 4">
            <a:extLst>
              <a:ext uri="{FF2B5EF4-FFF2-40B4-BE49-F238E27FC236}">
                <a16:creationId xmlns:a16="http://schemas.microsoft.com/office/drawing/2014/main" id="{B7105DFA-7AC3-461B-A2CA-E7BD31B739D3}"/>
              </a:ext>
            </a:extLst>
          </p:cNvPr>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endParaRPr lang="en-US" altLang="en-US"/>
          </a:p>
        </p:txBody>
      </p:sp>
      <p:sp>
        <p:nvSpPr>
          <p:cNvPr id="32773" name="Rectangle 5">
            <a:extLst>
              <a:ext uri="{FF2B5EF4-FFF2-40B4-BE49-F238E27FC236}">
                <a16:creationId xmlns:a16="http://schemas.microsoft.com/office/drawing/2014/main" id="{052B91E3-E2D2-4DF4-9689-1BE937BAA59B}"/>
              </a:ext>
            </a:extLst>
          </p:cNvPr>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AAB8CBF7-644D-4981-B1AD-022476022D61}"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F1118E7-5DA5-4688-9BA9-CAE21DC7A074}"/>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ltLang="en-US"/>
          </a:p>
        </p:txBody>
      </p:sp>
      <p:sp>
        <p:nvSpPr>
          <p:cNvPr id="35843" name="Rectangle 3">
            <a:extLst>
              <a:ext uri="{FF2B5EF4-FFF2-40B4-BE49-F238E27FC236}">
                <a16:creationId xmlns:a16="http://schemas.microsoft.com/office/drawing/2014/main" id="{63C79D11-A348-4A14-8EA7-9F05175F4BB6}"/>
              </a:ext>
            </a:extLst>
          </p:cNvPr>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ltLang="en-US"/>
          </a:p>
        </p:txBody>
      </p:sp>
      <p:sp>
        <p:nvSpPr>
          <p:cNvPr id="91140" name="Rectangle 4">
            <a:extLst>
              <a:ext uri="{FF2B5EF4-FFF2-40B4-BE49-F238E27FC236}">
                <a16:creationId xmlns:a16="http://schemas.microsoft.com/office/drawing/2014/main" id="{7F4AA36C-A4AC-4098-80B0-86411257F3DA}"/>
              </a:ext>
            </a:extLst>
          </p:cNvPr>
          <p:cNvSpPr>
            <a:spLocks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a:extLst>
              <a:ext uri="{FF2B5EF4-FFF2-40B4-BE49-F238E27FC236}">
                <a16:creationId xmlns:a16="http://schemas.microsoft.com/office/drawing/2014/main" id="{422D58C0-2B3C-41A6-AE24-A82757A5017F}"/>
              </a:ext>
            </a:extLst>
          </p:cNvPr>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5846" name="Rectangle 6">
            <a:extLst>
              <a:ext uri="{FF2B5EF4-FFF2-40B4-BE49-F238E27FC236}">
                <a16:creationId xmlns:a16="http://schemas.microsoft.com/office/drawing/2014/main" id="{036AC7EA-E6AC-4502-A96C-2022A99AEE7B}"/>
              </a:ext>
            </a:extLst>
          </p:cNvPr>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ltLang="en-US"/>
          </a:p>
        </p:txBody>
      </p:sp>
      <p:sp>
        <p:nvSpPr>
          <p:cNvPr id="35847" name="Rectangle 7">
            <a:extLst>
              <a:ext uri="{FF2B5EF4-FFF2-40B4-BE49-F238E27FC236}">
                <a16:creationId xmlns:a16="http://schemas.microsoft.com/office/drawing/2014/main" id="{FEAEFF96-B2CB-4F2B-9D20-46736316D29E}"/>
              </a:ext>
            </a:extLst>
          </p:cNvPr>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9D61114A-90C8-4B37-83F6-F1961CA27E2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a:extLst>
              <a:ext uri="{FF2B5EF4-FFF2-40B4-BE49-F238E27FC236}">
                <a16:creationId xmlns:a16="http://schemas.microsoft.com/office/drawing/2014/main" id="{174A4D7D-27C3-4E24-8491-D2A6272F5110}"/>
              </a:ext>
            </a:extLst>
          </p:cNvPr>
          <p:cNvGrpSpPr>
            <a:grpSpLocks/>
          </p:cNvGrpSpPr>
          <p:nvPr/>
        </p:nvGrpSpPr>
        <p:grpSpPr bwMode="auto">
          <a:xfrm>
            <a:off x="-1035050" y="1552575"/>
            <a:ext cx="10179050" cy="5305425"/>
            <a:chOff x="-652" y="978"/>
            <a:chExt cx="6412" cy="3342"/>
          </a:xfrm>
        </p:grpSpPr>
        <p:sp>
          <p:nvSpPr>
            <p:cNvPr id="5" name="Freeform 3">
              <a:extLst>
                <a:ext uri="{FF2B5EF4-FFF2-40B4-BE49-F238E27FC236}">
                  <a16:creationId xmlns:a16="http://schemas.microsoft.com/office/drawing/2014/main" id="{0421B37C-4FD0-49BE-BC4C-64312D13227B}"/>
                </a:ext>
              </a:extLst>
            </p:cNvPr>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6" name="Arc 4">
              <a:extLst>
                <a:ext uri="{FF2B5EF4-FFF2-40B4-BE49-F238E27FC236}">
                  <a16:creationId xmlns:a16="http://schemas.microsoft.com/office/drawing/2014/main" id="{9963CB08-7741-43BE-8690-8D92C5BD8E13}"/>
                </a:ext>
              </a:extLst>
            </p:cNvPr>
            <p:cNvSpPr>
              <a:spLocks/>
            </p:cNvSpPr>
            <p:nvPr/>
          </p:nvSpPr>
          <p:spPr bwMode="auto">
            <a:xfrm>
              <a:off x="-652" y="978"/>
              <a:ext cx="4237" cy="3342"/>
            </a:xfrm>
            <a:custGeom>
              <a:avLst/>
              <a:gdLst>
                <a:gd name="T0" fmla="*/ 6 w 21600"/>
                <a:gd name="T1" fmla="*/ 0 h 21231"/>
                <a:gd name="T2" fmla="*/ 32 w 21600"/>
                <a:gd name="T3" fmla="*/ 13 h 21231"/>
                <a:gd name="T4" fmla="*/ 0 w 21600"/>
                <a:gd name="T5" fmla="*/ 13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a:p>
        </p:txBody>
      </p:sp>
    </p:spTree>
    <p:extLst>
      <p:ext uri="{BB962C8B-B14F-4D97-AF65-F5344CB8AC3E}">
        <p14:creationId xmlns:p14="http://schemas.microsoft.com/office/powerpoint/2010/main" val="29131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3D830DA8-D71F-4B8F-9572-BCC58F31F878}"/>
              </a:ext>
            </a:extLst>
          </p:cNvPr>
          <p:cNvSpPr>
            <a:spLocks noGrp="1" noChangeArrowheads="1"/>
          </p:cNvSpPr>
          <p:nvPr>
            <p:ph type="ftr" sz="quarter" idx="10"/>
          </p:nvPr>
        </p:nvSpPr>
        <p:spPr>
          <a:ln/>
        </p:spPr>
        <p:txBody>
          <a:bodyPr/>
          <a:lstStyle>
            <a:lvl1pPr>
              <a:defRPr/>
            </a:lvl1pPr>
          </a:lstStyle>
          <a:p>
            <a:pPr>
              <a:defRPr/>
            </a:pPr>
            <a:r>
              <a:rPr lang="en-US" altLang="en-US"/>
              <a:t>Dr. Isaac Ghansah, Spring 2020</a:t>
            </a:r>
          </a:p>
        </p:txBody>
      </p:sp>
      <p:sp>
        <p:nvSpPr>
          <p:cNvPr id="5" name="Rectangle 9">
            <a:extLst>
              <a:ext uri="{FF2B5EF4-FFF2-40B4-BE49-F238E27FC236}">
                <a16:creationId xmlns:a16="http://schemas.microsoft.com/office/drawing/2014/main" id="{B5E361BB-48C6-4C6C-8B7F-79D6A11DBA39}"/>
              </a:ext>
            </a:extLst>
          </p:cNvPr>
          <p:cNvSpPr>
            <a:spLocks noGrp="1" noChangeArrowheads="1"/>
          </p:cNvSpPr>
          <p:nvPr>
            <p:ph type="sldNum" sz="quarter" idx="11"/>
          </p:nvPr>
        </p:nvSpPr>
        <p:spPr>
          <a:ln/>
        </p:spPr>
        <p:txBody>
          <a:bodyPr/>
          <a:lstStyle>
            <a:lvl1pPr>
              <a:defRPr/>
            </a:lvl1pPr>
          </a:lstStyle>
          <a:p>
            <a:fld id="{68D28510-03A6-4706-B21E-0C507B07F0FB}" type="slidenum">
              <a:rPr lang="en-US" altLang="en-US"/>
              <a:pPr/>
              <a:t>‹#›</a:t>
            </a:fld>
            <a:endParaRPr lang="en-US" altLang="en-US"/>
          </a:p>
        </p:txBody>
      </p:sp>
    </p:spTree>
    <p:extLst>
      <p:ext uri="{BB962C8B-B14F-4D97-AF65-F5344CB8AC3E}">
        <p14:creationId xmlns:p14="http://schemas.microsoft.com/office/powerpoint/2010/main" val="148380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E42C3CC1-A467-4A9E-9B8E-92B052C5AB29}"/>
              </a:ext>
            </a:extLst>
          </p:cNvPr>
          <p:cNvSpPr>
            <a:spLocks noGrp="1" noChangeArrowheads="1"/>
          </p:cNvSpPr>
          <p:nvPr>
            <p:ph type="ftr" sz="quarter" idx="10"/>
          </p:nvPr>
        </p:nvSpPr>
        <p:spPr>
          <a:ln/>
        </p:spPr>
        <p:txBody>
          <a:bodyPr/>
          <a:lstStyle>
            <a:lvl1pPr>
              <a:defRPr/>
            </a:lvl1pPr>
          </a:lstStyle>
          <a:p>
            <a:pPr>
              <a:defRPr/>
            </a:pPr>
            <a:r>
              <a:rPr lang="en-US" altLang="en-US"/>
              <a:t>Dr. Isaac Ghansah, Spring 2020</a:t>
            </a:r>
          </a:p>
        </p:txBody>
      </p:sp>
      <p:sp>
        <p:nvSpPr>
          <p:cNvPr id="5" name="Rectangle 9">
            <a:extLst>
              <a:ext uri="{FF2B5EF4-FFF2-40B4-BE49-F238E27FC236}">
                <a16:creationId xmlns:a16="http://schemas.microsoft.com/office/drawing/2014/main" id="{83B702A4-1653-421C-ACA2-8D1C137713D9}"/>
              </a:ext>
            </a:extLst>
          </p:cNvPr>
          <p:cNvSpPr>
            <a:spLocks noGrp="1" noChangeArrowheads="1"/>
          </p:cNvSpPr>
          <p:nvPr>
            <p:ph type="sldNum" sz="quarter" idx="11"/>
          </p:nvPr>
        </p:nvSpPr>
        <p:spPr>
          <a:ln/>
        </p:spPr>
        <p:txBody>
          <a:bodyPr/>
          <a:lstStyle>
            <a:lvl1pPr>
              <a:defRPr/>
            </a:lvl1pPr>
          </a:lstStyle>
          <a:p>
            <a:fld id="{B2B80575-D2F9-42D4-B982-427924AEA560}" type="slidenum">
              <a:rPr lang="en-US" altLang="en-US"/>
              <a:pPr/>
              <a:t>‹#›</a:t>
            </a:fld>
            <a:endParaRPr lang="en-US" altLang="en-US"/>
          </a:p>
        </p:txBody>
      </p:sp>
    </p:spTree>
    <p:extLst>
      <p:ext uri="{BB962C8B-B14F-4D97-AF65-F5344CB8AC3E}">
        <p14:creationId xmlns:p14="http://schemas.microsoft.com/office/powerpoint/2010/main" val="147685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5DA2D3E2-9A29-4953-AF53-109120941F74}"/>
              </a:ext>
            </a:extLst>
          </p:cNvPr>
          <p:cNvSpPr>
            <a:spLocks noGrp="1" noChangeArrowheads="1"/>
          </p:cNvSpPr>
          <p:nvPr>
            <p:ph type="ftr" sz="quarter" idx="10"/>
          </p:nvPr>
        </p:nvSpPr>
        <p:spPr>
          <a:ln/>
        </p:spPr>
        <p:txBody>
          <a:bodyPr/>
          <a:lstStyle>
            <a:lvl1pPr>
              <a:defRPr/>
            </a:lvl1pPr>
          </a:lstStyle>
          <a:p>
            <a:pPr>
              <a:defRPr/>
            </a:pPr>
            <a:r>
              <a:rPr lang="en-US" altLang="en-US"/>
              <a:t>Dr. Isaac Ghansah, Spring 2020</a:t>
            </a:r>
          </a:p>
        </p:txBody>
      </p:sp>
      <p:sp>
        <p:nvSpPr>
          <p:cNvPr id="5" name="Rectangle 9">
            <a:extLst>
              <a:ext uri="{FF2B5EF4-FFF2-40B4-BE49-F238E27FC236}">
                <a16:creationId xmlns:a16="http://schemas.microsoft.com/office/drawing/2014/main" id="{0A698A74-1383-4C72-BCF0-9F1978ACB565}"/>
              </a:ext>
            </a:extLst>
          </p:cNvPr>
          <p:cNvSpPr>
            <a:spLocks noGrp="1" noChangeArrowheads="1"/>
          </p:cNvSpPr>
          <p:nvPr>
            <p:ph type="sldNum" sz="quarter" idx="11"/>
          </p:nvPr>
        </p:nvSpPr>
        <p:spPr>
          <a:ln/>
        </p:spPr>
        <p:txBody>
          <a:bodyPr/>
          <a:lstStyle>
            <a:lvl1pPr>
              <a:defRPr/>
            </a:lvl1pPr>
          </a:lstStyle>
          <a:p>
            <a:fld id="{0A3C8C53-86C4-41C8-B81F-EF9D616BA4E4}" type="slidenum">
              <a:rPr lang="en-US" altLang="en-US"/>
              <a:pPr/>
              <a:t>‹#›</a:t>
            </a:fld>
            <a:endParaRPr lang="en-US" altLang="en-US"/>
          </a:p>
        </p:txBody>
      </p:sp>
    </p:spTree>
    <p:extLst>
      <p:ext uri="{BB962C8B-B14F-4D97-AF65-F5344CB8AC3E}">
        <p14:creationId xmlns:p14="http://schemas.microsoft.com/office/powerpoint/2010/main" val="1164442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a:extLst>
              <a:ext uri="{FF2B5EF4-FFF2-40B4-BE49-F238E27FC236}">
                <a16:creationId xmlns:a16="http://schemas.microsoft.com/office/drawing/2014/main" id="{FC00A792-890B-44DE-B9AC-767CB1B61ADE}"/>
              </a:ext>
            </a:extLst>
          </p:cNvPr>
          <p:cNvSpPr>
            <a:spLocks noGrp="1" noChangeArrowheads="1"/>
          </p:cNvSpPr>
          <p:nvPr>
            <p:ph type="ftr" sz="quarter" idx="10"/>
          </p:nvPr>
        </p:nvSpPr>
        <p:spPr>
          <a:ln/>
        </p:spPr>
        <p:txBody>
          <a:bodyPr/>
          <a:lstStyle>
            <a:lvl1pPr>
              <a:defRPr/>
            </a:lvl1pPr>
          </a:lstStyle>
          <a:p>
            <a:pPr>
              <a:defRPr/>
            </a:pPr>
            <a:r>
              <a:rPr lang="en-US" altLang="en-US"/>
              <a:t>Dr. Isaac Ghansah, Spring 2020</a:t>
            </a:r>
          </a:p>
        </p:txBody>
      </p:sp>
      <p:sp>
        <p:nvSpPr>
          <p:cNvPr id="5" name="Rectangle 9">
            <a:extLst>
              <a:ext uri="{FF2B5EF4-FFF2-40B4-BE49-F238E27FC236}">
                <a16:creationId xmlns:a16="http://schemas.microsoft.com/office/drawing/2014/main" id="{B686C575-EE75-4D70-BA3B-7AF3C4292B3E}"/>
              </a:ext>
            </a:extLst>
          </p:cNvPr>
          <p:cNvSpPr>
            <a:spLocks noGrp="1" noChangeArrowheads="1"/>
          </p:cNvSpPr>
          <p:nvPr>
            <p:ph type="sldNum" sz="quarter" idx="11"/>
          </p:nvPr>
        </p:nvSpPr>
        <p:spPr>
          <a:ln/>
        </p:spPr>
        <p:txBody>
          <a:bodyPr/>
          <a:lstStyle>
            <a:lvl1pPr>
              <a:defRPr/>
            </a:lvl1pPr>
          </a:lstStyle>
          <a:p>
            <a:fld id="{612B5690-8F10-4A23-A8DF-3266C54AAB33}" type="slidenum">
              <a:rPr lang="en-US" altLang="en-US"/>
              <a:pPr/>
              <a:t>‹#›</a:t>
            </a:fld>
            <a:endParaRPr lang="en-US" altLang="en-US"/>
          </a:p>
        </p:txBody>
      </p:sp>
    </p:spTree>
    <p:extLst>
      <p:ext uri="{BB962C8B-B14F-4D97-AF65-F5344CB8AC3E}">
        <p14:creationId xmlns:p14="http://schemas.microsoft.com/office/powerpoint/2010/main" val="672702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3A70E0B7-4895-481E-A934-8BD3F653FD48}"/>
              </a:ext>
            </a:extLst>
          </p:cNvPr>
          <p:cNvSpPr>
            <a:spLocks noGrp="1" noChangeArrowheads="1"/>
          </p:cNvSpPr>
          <p:nvPr>
            <p:ph type="ftr" sz="quarter" idx="10"/>
          </p:nvPr>
        </p:nvSpPr>
        <p:spPr>
          <a:ln/>
        </p:spPr>
        <p:txBody>
          <a:bodyPr/>
          <a:lstStyle>
            <a:lvl1pPr>
              <a:defRPr/>
            </a:lvl1pPr>
          </a:lstStyle>
          <a:p>
            <a:pPr>
              <a:defRPr/>
            </a:pPr>
            <a:r>
              <a:rPr lang="en-US" altLang="en-US"/>
              <a:t>Dr. Isaac Ghansah, Spring 2020</a:t>
            </a:r>
          </a:p>
        </p:txBody>
      </p:sp>
      <p:sp>
        <p:nvSpPr>
          <p:cNvPr id="6" name="Rectangle 9">
            <a:extLst>
              <a:ext uri="{FF2B5EF4-FFF2-40B4-BE49-F238E27FC236}">
                <a16:creationId xmlns:a16="http://schemas.microsoft.com/office/drawing/2014/main" id="{22F3DA54-C3EB-47BA-BEEB-5AA135663D77}"/>
              </a:ext>
            </a:extLst>
          </p:cNvPr>
          <p:cNvSpPr>
            <a:spLocks noGrp="1" noChangeArrowheads="1"/>
          </p:cNvSpPr>
          <p:nvPr>
            <p:ph type="sldNum" sz="quarter" idx="11"/>
          </p:nvPr>
        </p:nvSpPr>
        <p:spPr>
          <a:ln/>
        </p:spPr>
        <p:txBody>
          <a:bodyPr/>
          <a:lstStyle>
            <a:lvl1pPr>
              <a:defRPr/>
            </a:lvl1pPr>
          </a:lstStyle>
          <a:p>
            <a:fld id="{469E2A53-3030-4657-AD42-CDFE14C2B878}" type="slidenum">
              <a:rPr lang="en-US" altLang="en-US"/>
              <a:pPr/>
              <a:t>‹#›</a:t>
            </a:fld>
            <a:endParaRPr lang="en-US" altLang="en-US"/>
          </a:p>
        </p:txBody>
      </p:sp>
    </p:spTree>
    <p:extLst>
      <p:ext uri="{BB962C8B-B14F-4D97-AF65-F5344CB8AC3E}">
        <p14:creationId xmlns:p14="http://schemas.microsoft.com/office/powerpoint/2010/main" val="3796222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652A365D-1E18-460C-9F8D-1993970C41F4}"/>
              </a:ext>
            </a:extLst>
          </p:cNvPr>
          <p:cNvSpPr>
            <a:spLocks noGrp="1" noChangeArrowheads="1"/>
          </p:cNvSpPr>
          <p:nvPr>
            <p:ph type="ftr" sz="quarter" idx="10"/>
          </p:nvPr>
        </p:nvSpPr>
        <p:spPr>
          <a:ln/>
        </p:spPr>
        <p:txBody>
          <a:bodyPr/>
          <a:lstStyle>
            <a:lvl1pPr>
              <a:defRPr/>
            </a:lvl1pPr>
          </a:lstStyle>
          <a:p>
            <a:pPr>
              <a:defRPr/>
            </a:pPr>
            <a:r>
              <a:rPr lang="en-US" altLang="en-US"/>
              <a:t>Dr. Isaac Ghansah, Spring 2020</a:t>
            </a:r>
          </a:p>
        </p:txBody>
      </p:sp>
      <p:sp>
        <p:nvSpPr>
          <p:cNvPr id="8" name="Rectangle 9">
            <a:extLst>
              <a:ext uri="{FF2B5EF4-FFF2-40B4-BE49-F238E27FC236}">
                <a16:creationId xmlns:a16="http://schemas.microsoft.com/office/drawing/2014/main" id="{097CC6AB-896D-4534-B28A-C8AE810B39EC}"/>
              </a:ext>
            </a:extLst>
          </p:cNvPr>
          <p:cNvSpPr>
            <a:spLocks noGrp="1" noChangeArrowheads="1"/>
          </p:cNvSpPr>
          <p:nvPr>
            <p:ph type="sldNum" sz="quarter" idx="11"/>
          </p:nvPr>
        </p:nvSpPr>
        <p:spPr>
          <a:ln/>
        </p:spPr>
        <p:txBody>
          <a:bodyPr/>
          <a:lstStyle>
            <a:lvl1pPr>
              <a:defRPr/>
            </a:lvl1pPr>
          </a:lstStyle>
          <a:p>
            <a:fld id="{7D15A0FC-9222-44FE-80D5-C43DF63FA680}" type="slidenum">
              <a:rPr lang="en-US" altLang="en-US"/>
              <a:pPr/>
              <a:t>‹#›</a:t>
            </a:fld>
            <a:endParaRPr lang="en-US" altLang="en-US"/>
          </a:p>
        </p:txBody>
      </p:sp>
    </p:spTree>
    <p:extLst>
      <p:ext uri="{BB962C8B-B14F-4D97-AF65-F5344CB8AC3E}">
        <p14:creationId xmlns:p14="http://schemas.microsoft.com/office/powerpoint/2010/main" val="846155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4F19AAC9-F8AE-404B-95ED-ECEBCE8D231D}"/>
              </a:ext>
            </a:extLst>
          </p:cNvPr>
          <p:cNvSpPr>
            <a:spLocks noGrp="1" noChangeArrowheads="1"/>
          </p:cNvSpPr>
          <p:nvPr>
            <p:ph type="ftr" sz="quarter" idx="10"/>
          </p:nvPr>
        </p:nvSpPr>
        <p:spPr>
          <a:ln/>
        </p:spPr>
        <p:txBody>
          <a:bodyPr/>
          <a:lstStyle>
            <a:lvl1pPr>
              <a:defRPr/>
            </a:lvl1pPr>
          </a:lstStyle>
          <a:p>
            <a:pPr>
              <a:defRPr/>
            </a:pPr>
            <a:r>
              <a:rPr lang="en-US" altLang="en-US"/>
              <a:t>Dr. Isaac Ghansah, Spring 2020</a:t>
            </a:r>
          </a:p>
        </p:txBody>
      </p:sp>
      <p:sp>
        <p:nvSpPr>
          <p:cNvPr id="4" name="Rectangle 9">
            <a:extLst>
              <a:ext uri="{FF2B5EF4-FFF2-40B4-BE49-F238E27FC236}">
                <a16:creationId xmlns:a16="http://schemas.microsoft.com/office/drawing/2014/main" id="{C74E2544-E3CC-4ACA-A35C-1C4FAA8AA499}"/>
              </a:ext>
            </a:extLst>
          </p:cNvPr>
          <p:cNvSpPr>
            <a:spLocks noGrp="1" noChangeArrowheads="1"/>
          </p:cNvSpPr>
          <p:nvPr>
            <p:ph type="sldNum" sz="quarter" idx="11"/>
          </p:nvPr>
        </p:nvSpPr>
        <p:spPr>
          <a:ln/>
        </p:spPr>
        <p:txBody>
          <a:bodyPr/>
          <a:lstStyle>
            <a:lvl1pPr>
              <a:defRPr/>
            </a:lvl1pPr>
          </a:lstStyle>
          <a:p>
            <a:fld id="{1D162E1C-EFC6-46C2-AEC0-FE8701AD8692}" type="slidenum">
              <a:rPr lang="en-US" altLang="en-US"/>
              <a:pPr/>
              <a:t>‹#›</a:t>
            </a:fld>
            <a:endParaRPr lang="en-US" altLang="en-US"/>
          </a:p>
        </p:txBody>
      </p:sp>
    </p:spTree>
    <p:extLst>
      <p:ext uri="{BB962C8B-B14F-4D97-AF65-F5344CB8AC3E}">
        <p14:creationId xmlns:p14="http://schemas.microsoft.com/office/powerpoint/2010/main" val="333378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C073CE6B-091F-4FCF-9701-E36253002E22}"/>
              </a:ext>
            </a:extLst>
          </p:cNvPr>
          <p:cNvSpPr>
            <a:spLocks noGrp="1" noChangeArrowheads="1"/>
          </p:cNvSpPr>
          <p:nvPr>
            <p:ph type="ftr" sz="quarter" idx="10"/>
          </p:nvPr>
        </p:nvSpPr>
        <p:spPr>
          <a:ln/>
        </p:spPr>
        <p:txBody>
          <a:bodyPr/>
          <a:lstStyle>
            <a:lvl1pPr>
              <a:defRPr/>
            </a:lvl1pPr>
          </a:lstStyle>
          <a:p>
            <a:pPr>
              <a:defRPr/>
            </a:pPr>
            <a:r>
              <a:rPr lang="en-US" altLang="en-US"/>
              <a:t>Dr. Isaac Ghansah, Spring 2020</a:t>
            </a:r>
          </a:p>
        </p:txBody>
      </p:sp>
      <p:sp>
        <p:nvSpPr>
          <p:cNvPr id="3" name="Rectangle 9">
            <a:extLst>
              <a:ext uri="{FF2B5EF4-FFF2-40B4-BE49-F238E27FC236}">
                <a16:creationId xmlns:a16="http://schemas.microsoft.com/office/drawing/2014/main" id="{D2564EA3-C452-4BD0-B5F3-6F603E3B083E}"/>
              </a:ext>
            </a:extLst>
          </p:cNvPr>
          <p:cNvSpPr>
            <a:spLocks noGrp="1" noChangeArrowheads="1"/>
          </p:cNvSpPr>
          <p:nvPr>
            <p:ph type="sldNum" sz="quarter" idx="11"/>
          </p:nvPr>
        </p:nvSpPr>
        <p:spPr>
          <a:ln/>
        </p:spPr>
        <p:txBody>
          <a:bodyPr/>
          <a:lstStyle>
            <a:lvl1pPr>
              <a:defRPr/>
            </a:lvl1pPr>
          </a:lstStyle>
          <a:p>
            <a:fld id="{7BC18527-1DCD-4F39-9311-A7452377125C}" type="slidenum">
              <a:rPr lang="en-US" altLang="en-US"/>
              <a:pPr/>
              <a:t>‹#›</a:t>
            </a:fld>
            <a:endParaRPr lang="en-US" altLang="en-US"/>
          </a:p>
        </p:txBody>
      </p:sp>
    </p:spTree>
    <p:extLst>
      <p:ext uri="{BB962C8B-B14F-4D97-AF65-F5344CB8AC3E}">
        <p14:creationId xmlns:p14="http://schemas.microsoft.com/office/powerpoint/2010/main" val="68406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E2F6F5E6-12BC-4D67-ADD1-ECB92CE43447}"/>
              </a:ext>
            </a:extLst>
          </p:cNvPr>
          <p:cNvSpPr>
            <a:spLocks noGrp="1" noChangeArrowheads="1"/>
          </p:cNvSpPr>
          <p:nvPr>
            <p:ph type="ftr" sz="quarter" idx="10"/>
          </p:nvPr>
        </p:nvSpPr>
        <p:spPr>
          <a:ln/>
        </p:spPr>
        <p:txBody>
          <a:bodyPr/>
          <a:lstStyle>
            <a:lvl1pPr>
              <a:defRPr/>
            </a:lvl1pPr>
          </a:lstStyle>
          <a:p>
            <a:pPr>
              <a:defRPr/>
            </a:pPr>
            <a:r>
              <a:rPr lang="en-US" altLang="en-US"/>
              <a:t>Dr. Isaac Ghansah, Spring 2020</a:t>
            </a:r>
          </a:p>
        </p:txBody>
      </p:sp>
      <p:sp>
        <p:nvSpPr>
          <p:cNvPr id="6" name="Rectangle 9">
            <a:extLst>
              <a:ext uri="{FF2B5EF4-FFF2-40B4-BE49-F238E27FC236}">
                <a16:creationId xmlns:a16="http://schemas.microsoft.com/office/drawing/2014/main" id="{8232DD6F-8596-4749-9BBE-07053DA64028}"/>
              </a:ext>
            </a:extLst>
          </p:cNvPr>
          <p:cNvSpPr>
            <a:spLocks noGrp="1" noChangeArrowheads="1"/>
          </p:cNvSpPr>
          <p:nvPr>
            <p:ph type="sldNum" sz="quarter" idx="11"/>
          </p:nvPr>
        </p:nvSpPr>
        <p:spPr>
          <a:ln/>
        </p:spPr>
        <p:txBody>
          <a:bodyPr/>
          <a:lstStyle>
            <a:lvl1pPr>
              <a:defRPr/>
            </a:lvl1pPr>
          </a:lstStyle>
          <a:p>
            <a:fld id="{7C2A0780-877B-432E-BDC4-3E5CBB6900D6}" type="slidenum">
              <a:rPr lang="en-US" altLang="en-US"/>
              <a:pPr/>
              <a:t>‹#›</a:t>
            </a:fld>
            <a:endParaRPr lang="en-US" altLang="en-US"/>
          </a:p>
        </p:txBody>
      </p:sp>
    </p:spTree>
    <p:extLst>
      <p:ext uri="{BB962C8B-B14F-4D97-AF65-F5344CB8AC3E}">
        <p14:creationId xmlns:p14="http://schemas.microsoft.com/office/powerpoint/2010/main" val="2580691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0D4B8803-1794-4134-B2EB-3C9A14802483}"/>
              </a:ext>
            </a:extLst>
          </p:cNvPr>
          <p:cNvSpPr>
            <a:spLocks noGrp="1" noChangeArrowheads="1"/>
          </p:cNvSpPr>
          <p:nvPr>
            <p:ph type="ftr" sz="quarter" idx="10"/>
          </p:nvPr>
        </p:nvSpPr>
        <p:spPr>
          <a:ln/>
        </p:spPr>
        <p:txBody>
          <a:bodyPr/>
          <a:lstStyle>
            <a:lvl1pPr>
              <a:defRPr/>
            </a:lvl1pPr>
          </a:lstStyle>
          <a:p>
            <a:pPr>
              <a:defRPr/>
            </a:pPr>
            <a:r>
              <a:rPr lang="en-US" altLang="en-US"/>
              <a:t>Dr. Isaac Ghansah, Spring 2020</a:t>
            </a:r>
          </a:p>
        </p:txBody>
      </p:sp>
      <p:sp>
        <p:nvSpPr>
          <p:cNvPr id="6" name="Rectangle 9">
            <a:extLst>
              <a:ext uri="{FF2B5EF4-FFF2-40B4-BE49-F238E27FC236}">
                <a16:creationId xmlns:a16="http://schemas.microsoft.com/office/drawing/2014/main" id="{BB9CE042-4297-47B2-869D-42D1B5892684}"/>
              </a:ext>
            </a:extLst>
          </p:cNvPr>
          <p:cNvSpPr>
            <a:spLocks noGrp="1" noChangeArrowheads="1"/>
          </p:cNvSpPr>
          <p:nvPr>
            <p:ph type="sldNum" sz="quarter" idx="11"/>
          </p:nvPr>
        </p:nvSpPr>
        <p:spPr>
          <a:ln/>
        </p:spPr>
        <p:txBody>
          <a:bodyPr/>
          <a:lstStyle>
            <a:lvl1pPr>
              <a:defRPr/>
            </a:lvl1pPr>
          </a:lstStyle>
          <a:p>
            <a:fld id="{A9B2B69C-96E8-48AF-AD59-29526655D537}" type="slidenum">
              <a:rPr lang="en-US" altLang="en-US"/>
              <a:pPr/>
              <a:t>‹#›</a:t>
            </a:fld>
            <a:endParaRPr lang="en-US" altLang="en-US"/>
          </a:p>
        </p:txBody>
      </p:sp>
    </p:spTree>
    <p:extLst>
      <p:ext uri="{BB962C8B-B14F-4D97-AF65-F5344CB8AC3E}">
        <p14:creationId xmlns:p14="http://schemas.microsoft.com/office/powerpoint/2010/main" val="4125325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3DF85DB3-2CB0-4103-96D5-83D89C493D56}"/>
              </a:ext>
            </a:extLst>
          </p:cNvPr>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2056" name="Rectangle 8">
            <a:extLst>
              <a:ext uri="{FF2B5EF4-FFF2-40B4-BE49-F238E27FC236}">
                <a16:creationId xmlns:a16="http://schemas.microsoft.com/office/drawing/2014/main" id="{E4119FA2-5691-4BA8-8B9E-28C0652BD015}"/>
              </a:ext>
            </a:extLst>
          </p:cNvPr>
          <p:cNvSpPr>
            <a:spLocks noGrp="1" noChangeArrowheads="1"/>
          </p:cNvSpPr>
          <p:nvPr>
            <p:ph type="ftr" sz="quarter" idx="3"/>
          </p:nvPr>
        </p:nvSpPr>
        <p:spPr bwMode="auto">
          <a:xfrm>
            <a:off x="457200" y="6324600"/>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atin typeface="Arial" charset="0"/>
              </a:defRPr>
            </a:lvl1pPr>
          </a:lstStyle>
          <a:p>
            <a:pPr>
              <a:defRPr/>
            </a:pPr>
            <a:r>
              <a:rPr lang="en-US" altLang="en-US"/>
              <a:t>Dr. Isaac Ghansah, Spring 2020</a:t>
            </a:r>
          </a:p>
        </p:txBody>
      </p:sp>
      <p:sp>
        <p:nvSpPr>
          <p:cNvPr id="1028" name="Rectangle 11">
            <a:extLst>
              <a:ext uri="{FF2B5EF4-FFF2-40B4-BE49-F238E27FC236}">
                <a16:creationId xmlns:a16="http://schemas.microsoft.com/office/drawing/2014/main" id="{EC54C1B1-4D84-4602-AA93-34A07C522D45}"/>
              </a:ext>
            </a:extLst>
          </p:cNvPr>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9" name="Text Box 12">
            <a:extLst>
              <a:ext uri="{FF2B5EF4-FFF2-40B4-BE49-F238E27FC236}">
                <a16:creationId xmlns:a16="http://schemas.microsoft.com/office/drawing/2014/main" id="{33BE41AB-198B-4589-9D3C-C18CD4C35823}"/>
              </a:ext>
            </a:extLst>
          </p:cNvPr>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defRPr/>
            </a:pPr>
            <a:endParaRPr lang="en-US" altLang="en-US"/>
          </a:p>
        </p:txBody>
      </p:sp>
      <p:sp>
        <p:nvSpPr>
          <p:cNvPr id="2057" name="Rectangle 9">
            <a:extLst>
              <a:ext uri="{FF2B5EF4-FFF2-40B4-BE49-F238E27FC236}">
                <a16:creationId xmlns:a16="http://schemas.microsoft.com/office/drawing/2014/main" id="{E2BB1448-9045-462F-A4EB-AC36F4FD8461}"/>
              </a:ext>
            </a:extLst>
          </p:cNvPr>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anose="02020603050405020304" pitchFamily="18" charset="0"/>
              </a:defRPr>
            </a:lvl1pPr>
          </a:lstStyle>
          <a:p>
            <a:fld id="{5D2BB937-64BD-4E29-976A-2D1B143015F2}"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18.wmf"/></Relationships>
</file>

<file path=ppt/slides/_rels/slide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54D3D39-2A4B-401B-ADA6-7260821048B1}"/>
              </a:ext>
            </a:extLst>
          </p:cNvPr>
          <p:cNvSpPr>
            <a:spLocks noGrp="1" noChangeArrowheads="1"/>
          </p:cNvSpPr>
          <p:nvPr>
            <p:ph type="ctrTitle"/>
          </p:nvPr>
        </p:nvSpPr>
        <p:spPr>
          <a:xfrm>
            <a:off x="685800" y="609600"/>
            <a:ext cx="7772400" cy="1143000"/>
          </a:xfrm>
        </p:spPr>
        <p:txBody>
          <a:bodyPr/>
          <a:lstStyle/>
          <a:p>
            <a:pPr eaLnBrk="1" hangingPunct="1">
              <a:defRPr/>
            </a:pPr>
            <a:r>
              <a:rPr lang="en-US" altLang="en-US"/>
              <a:t>Assembly Language for x86 Processors 7</a:t>
            </a:r>
            <a:r>
              <a:rPr lang="en-US" altLang="en-US" sz="2400"/>
              <a:t>th Edition</a:t>
            </a:r>
            <a:r>
              <a:rPr lang="en-US" altLang="en-US"/>
              <a:t> </a:t>
            </a:r>
          </a:p>
        </p:txBody>
      </p:sp>
      <p:sp>
        <p:nvSpPr>
          <p:cNvPr id="3075" name="Rectangle 3">
            <a:extLst>
              <a:ext uri="{FF2B5EF4-FFF2-40B4-BE49-F238E27FC236}">
                <a16:creationId xmlns:a16="http://schemas.microsoft.com/office/drawing/2014/main" id="{3E363A5E-8690-4579-AD43-6DC310D3E018}"/>
              </a:ext>
            </a:extLst>
          </p:cNvPr>
          <p:cNvSpPr>
            <a:spLocks noGrp="1" noChangeArrowheads="1"/>
          </p:cNvSpPr>
          <p:nvPr>
            <p:ph type="subTitle" idx="1"/>
          </p:nvPr>
        </p:nvSpPr>
        <p:spPr>
          <a:xfrm>
            <a:off x="1447800" y="2209800"/>
            <a:ext cx="6400800" cy="1752600"/>
          </a:xfrm>
        </p:spPr>
        <p:txBody>
          <a:bodyPr/>
          <a:lstStyle/>
          <a:p>
            <a:pPr eaLnBrk="1" hangingPunct="1"/>
            <a:r>
              <a:rPr lang="en-US" altLang="en-US" sz="3200" dirty="0"/>
              <a:t>Chapter 7: Shift/Rotate, Integer Arithmetic</a:t>
            </a:r>
          </a:p>
        </p:txBody>
      </p:sp>
      <p:sp>
        <p:nvSpPr>
          <p:cNvPr id="3076" name="Text Box 4">
            <a:extLst>
              <a:ext uri="{FF2B5EF4-FFF2-40B4-BE49-F238E27FC236}">
                <a16:creationId xmlns:a16="http://schemas.microsoft.com/office/drawing/2014/main" id="{017706FF-5FC0-4A8D-882D-6517DB51D40F}"/>
              </a:ext>
            </a:extLst>
          </p:cNvPr>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200"/>
              <a:t>(c) Pearson Education, 2015. All rights reserved. You may modify and copy this slide show for your personal use, or for use in the classroom, as long as this copyright statement, the author's name, and the title are not changed.</a:t>
            </a:r>
          </a:p>
        </p:txBody>
      </p:sp>
      <p:sp>
        <p:nvSpPr>
          <p:cNvPr id="3077" name="Text Box 6">
            <a:extLst>
              <a:ext uri="{FF2B5EF4-FFF2-40B4-BE49-F238E27FC236}">
                <a16:creationId xmlns:a16="http://schemas.microsoft.com/office/drawing/2014/main" id="{59C9C9BC-6437-4F97-BDD8-93B45A820218}"/>
              </a:ext>
            </a:extLst>
          </p:cNvPr>
          <p:cNvSpPr txBox="1">
            <a:spLocks noChangeArrowheads="1"/>
          </p:cNvSpPr>
          <p:nvPr/>
        </p:nvSpPr>
        <p:spPr bwMode="auto">
          <a:xfrm>
            <a:off x="533400" y="4953000"/>
            <a:ext cx="5181600"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700" i="1" dirty="0"/>
              <a:t>Revised by Dr. Ghansah, date: 4/12/2020</a:t>
            </a:r>
          </a:p>
        </p:txBody>
      </p:sp>
      <p:sp>
        <p:nvSpPr>
          <p:cNvPr id="3078" name="Text Box 7">
            <a:extLst>
              <a:ext uri="{FF2B5EF4-FFF2-40B4-BE49-F238E27FC236}">
                <a16:creationId xmlns:a16="http://schemas.microsoft.com/office/drawing/2014/main" id="{0A40EF36-E934-4C50-ABC9-71334CE2AA05}"/>
              </a:ext>
            </a:extLst>
          </p:cNvPr>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solidFill>
                  <a:schemeClr val="tx2"/>
                </a:solidFill>
              </a:rPr>
              <a:t>Kip R.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a:extLst>
              <a:ext uri="{FF2B5EF4-FFF2-40B4-BE49-F238E27FC236}">
                <a16:creationId xmlns:a16="http://schemas.microsoft.com/office/drawing/2014/main" id="{7E1C7DA5-C6AB-482C-9538-5CEAAD044496}"/>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12291" name="Slide Number Placeholder 3">
            <a:extLst>
              <a:ext uri="{FF2B5EF4-FFF2-40B4-BE49-F238E27FC236}">
                <a16:creationId xmlns:a16="http://schemas.microsoft.com/office/drawing/2014/main" id="{561B2C00-DCF8-46E0-B148-56B570EE268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A92E837-E3A4-400B-8CE1-BFE5B56BD7C6}" type="slidenum">
              <a:rPr lang="en-US" altLang="en-US" sz="1600">
                <a:latin typeface="Times New Roman" panose="02020603050405020304" pitchFamily="18" charset="0"/>
              </a:rPr>
              <a:pPr eaLnBrk="1" hangingPunct="1">
                <a:spcBef>
                  <a:spcPct val="0"/>
                </a:spcBef>
                <a:buClrTx/>
                <a:buFontTx/>
                <a:buNone/>
              </a:pPr>
              <a:t>10</a:t>
            </a:fld>
            <a:endParaRPr lang="en-US" altLang="en-US" sz="1600">
              <a:latin typeface="Times New Roman" panose="02020603050405020304" pitchFamily="18" charset="0"/>
            </a:endParaRPr>
          </a:p>
        </p:txBody>
      </p:sp>
      <p:sp>
        <p:nvSpPr>
          <p:cNvPr id="146434" name="Rectangle 2050">
            <a:extLst>
              <a:ext uri="{FF2B5EF4-FFF2-40B4-BE49-F238E27FC236}">
                <a16:creationId xmlns:a16="http://schemas.microsoft.com/office/drawing/2014/main" id="{0751BF78-8C08-477F-A1A3-571A88214091}"/>
              </a:ext>
            </a:extLst>
          </p:cNvPr>
          <p:cNvSpPr>
            <a:spLocks noGrp="1" noChangeArrowheads="1"/>
          </p:cNvSpPr>
          <p:nvPr>
            <p:ph type="title"/>
          </p:nvPr>
        </p:nvSpPr>
        <p:spPr/>
        <p:txBody>
          <a:bodyPr/>
          <a:lstStyle/>
          <a:p>
            <a:pPr eaLnBrk="1" hangingPunct="1">
              <a:defRPr/>
            </a:pPr>
            <a:r>
              <a:rPr lang="en-US" altLang="en-US"/>
              <a:t>Your turn . . .</a:t>
            </a:r>
          </a:p>
        </p:txBody>
      </p:sp>
      <p:sp>
        <p:nvSpPr>
          <p:cNvPr id="12293" name="Text Box 2051">
            <a:extLst>
              <a:ext uri="{FF2B5EF4-FFF2-40B4-BE49-F238E27FC236}">
                <a16:creationId xmlns:a16="http://schemas.microsoft.com/office/drawing/2014/main" id="{39FE379D-AA22-42D9-AC7E-D017B2EC16E9}"/>
              </a:ext>
            </a:extLst>
          </p:cNvPr>
          <p:cNvSpPr txBox="1">
            <a:spLocks noChangeArrowheads="1"/>
          </p:cNvSpPr>
          <p:nvPr/>
        </p:nvSpPr>
        <p:spPr bwMode="auto">
          <a:xfrm>
            <a:off x="1143000" y="2057400"/>
            <a:ext cx="5867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al,6Bh</a:t>
            </a:r>
          </a:p>
          <a:p>
            <a:pPr eaLnBrk="1" hangingPunct="1">
              <a:lnSpc>
                <a:spcPct val="50000"/>
              </a:lnSpc>
              <a:spcBef>
                <a:spcPct val="50000"/>
              </a:spcBef>
              <a:buClrTx/>
              <a:buFontTx/>
              <a:buNone/>
            </a:pPr>
            <a:r>
              <a:rPr lang="en-US" altLang="en-US" sz="1800" b="1">
                <a:latin typeface="Courier New" panose="02070309020205020404" pitchFamily="49" charset="0"/>
              </a:rPr>
              <a:t>shr al,1	a.</a:t>
            </a:r>
          </a:p>
          <a:p>
            <a:pPr eaLnBrk="1" hangingPunct="1">
              <a:lnSpc>
                <a:spcPct val="50000"/>
              </a:lnSpc>
              <a:spcBef>
                <a:spcPct val="50000"/>
              </a:spcBef>
              <a:buClrTx/>
              <a:buFontTx/>
              <a:buNone/>
            </a:pPr>
            <a:r>
              <a:rPr lang="en-US" altLang="en-US" sz="1800" b="1">
                <a:latin typeface="Courier New" panose="02070309020205020404" pitchFamily="49" charset="0"/>
              </a:rPr>
              <a:t>shl al,3	b.</a:t>
            </a:r>
          </a:p>
          <a:p>
            <a:pPr eaLnBrk="1" hangingPunct="1">
              <a:lnSpc>
                <a:spcPct val="50000"/>
              </a:lnSpc>
              <a:spcBef>
                <a:spcPct val="50000"/>
              </a:spcBef>
              <a:buClrTx/>
              <a:buFontTx/>
              <a:buNone/>
            </a:pPr>
            <a:r>
              <a:rPr lang="en-US" altLang="en-US" sz="1800" b="1">
                <a:latin typeface="Courier New" panose="02070309020205020404" pitchFamily="49" charset="0"/>
              </a:rPr>
              <a:t>mov al,8Ch</a:t>
            </a:r>
          </a:p>
          <a:p>
            <a:pPr eaLnBrk="1" hangingPunct="1">
              <a:lnSpc>
                <a:spcPct val="50000"/>
              </a:lnSpc>
              <a:spcBef>
                <a:spcPct val="50000"/>
              </a:spcBef>
              <a:buClrTx/>
              <a:buFontTx/>
              <a:buNone/>
            </a:pPr>
            <a:r>
              <a:rPr lang="en-US" altLang="en-US" sz="1800" b="1">
                <a:latin typeface="Courier New" panose="02070309020205020404" pitchFamily="49" charset="0"/>
              </a:rPr>
              <a:t>sar al,1	c.</a:t>
            </a:r>
          </a:p>
          <a:p>
            <a:pPr eaLnBrk="1" hangingPunct="1">
              <a:lnSpc>
                <a:spcPct val="50000"/>
              </a:lnSpc>
              <a:spcBef>
                <a:spcPct val="50000"/>
              </a:spcBef>
              <a:buClrTx/>
              <a:buFontTx/>
              <a:buNone/>
            </a:pPr>
            <a:r>
              <a:rPr lang="en-US" altLang="en-US" sz="1800" b="1">
                <a:latin typeface="Courier New" panose="02070309020205020404" pitchFamily="49" charset="0"/>
              </a:rPr>
              <a:t>sar al,3	d.</a:t>
            </a:r>
          </a:p>
          <a:p>
            <a:pPr eaLnBrk="1" hangingPunct="1">
              <a:lnSpc>
                <a:spcPct val="50000"/>
              </a:lnSpc>
              <a:spcBef>
                <a:spcPct val="50000"/>
              </a:spcBef>
              <a:buClrTx/>
              <a:buFontTx/>
              <a:buNone/>
            </a:pPr>
            <a:endParaRPr lang="en-US" altLang="en-US" sz="1800" b="1">
              <a:latin typeface="Courier New" panose="02070309020205020404" pitchFamily="49" charset="0"/>
            </a:endParaRPr>
          </a:p>
        </p:txBody>
      </p:sp>
      <p:sp>
        <p:nvSpPr>
          <p:cNvPr id="12294" name="Text Box 2052">
            <a:extLst>
              <a:ext uri="{FF2B5EF4-FFF2-40B4-BE49-F238E27FC236}">
                <a16:creationId xmlns:a16="http://schemas.microsoft.com/office/drawing/2014/main" id="{C9D9294B-437C-4456-AD0A-A95402489364}"/>
              </a:ext>
            </a:extLst>
          </p:cNvPr>
          <p:cNvSpPr txBox="1">
            <a:spLocks noChangeArrowheads="1"/>
          </p:cNvSpPr>
          <p:nvPr/>
        </p:nvSpPr>
        <p:spPr bwMode="auto">
          <a:xfrm>
            <a:off x="914400" y="1219200"/>
            <a:ext cx="7239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Indicate the hexadecimal value of AL after each shift:</a:t>
            </a:r>
          </a:p>
        </p:txBody>
      </p:sp>
      <p:sp>
        <p:nvSpPr>
          <p:cNvPr id="146437" name="Text Box 2053">
            <a:extLst>
              <a:ext uri="{FF2B5EF4-FFF2-40B4-BE49-F238E27FC236}">
                <a16:creationId xmlns:a16="http://schemas.microsoft.com/office/drawing/2014/main" id="{CC1513DD-6C4D-4D0F-A173-AD7D1EDFD9C1}"/>
              </a:ext>
            </a:extLst>
          </p:cNvPr>
          <p:cNvSpPr txBox="1">
            <a:spLocks noChangeArrowheads="1"/>
          </p:cNvSpPr>
          <p:nvPr/>
        </p:nvSpPr>
        <p:spPr bwMode="auto">
          <a:xfrm>
            <a:off x="5257800" y="2068513"/>
            <a:ext cx="3124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35h</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A8h</a:t>
            </a:r>
          </a:p>
          <a:p>
            <a:pPr eaLnBrk="1" hangingPunct="1">
              <a:lnSpc>
                <a:spcPct val="50000"/>
              </a:lnSpc>
              <a:spcBef>
                <a:spcPct val="50000"/>
              </a:spcBef>
              <a:buClrTx/>
              <a:buFontTx/>
              <a:buNone/>
            </a:pPr>
            <a:endParaRPr lang="en-US" altLang="en-US" sz="1800" b="1">
              <a:solidFill>
                <a:schemeClr val="tx2"/>
              </a:solidFill>
              <a:latin typeface="Courier New" panose="02070309020205020404" pitchFamily="49" charset="0"/>
            </a:endParaRP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C6h</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F8h</a:t>
            </a:r>
          </a:p>
          <a:p>
            <a:pPr eaLnBrk="1" hangingPunct="1">
              <a:lnSpc>
                <a:spcPct val="50000"/>
              </a:lnSpc>
              <a:spcBef>
                <a:spcPct val="50000"/>
              </a:spcBef>
              <a:buClrTx/>
              <a:buFontTx/>
              <a:buNone/>
            </a:pPr>
            <a:endParaRPr lang="en-US" altLang="en-US" sz="1800" b="1">
              <a:solidFill>
                <a:schemeClr val="tx2"/>
              </a:solidFill>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6437"/>
                                        </p:tgtEl>
                                        <p:attrNameLst>
                                          <p:attrName>style.visibility</p:attrName>
                                        </p:attrNameLst>
                                      </p:cBhvr>
                                      <p:to>
                                        <p:strVal val="visible"/>
                                      </p:to>
                                    </p:set>
                                    <p:animEffect transition="in" filter="dissolve">
                                      <p:cBhvr>
                                        <p:cTn id="7" dur="500"/>
                                        <p:tgtEl>
                                          <p:spTgt spid="146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a:extLst>
              <a:ext uri="{FF2B5EF4-FFF2-40B4-BE49-F238E27FC236}">
                <a16:creationId xmlns:a16="http://schemas.microsoft.com/office/drawing/2014/main" id="{3C7D0BFF-9B04-4585-A8FF-8F61D57DB40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13315" name="Slide Number Placeholder 4">
            <a:extLst>
              <a:ext uri="{FF2B5EF4-FFF2-40B4-BE49-F238E27FC236}">
                <a16:creationId xmlns:a16="http://schemas.microsoft.com/office/drawing/2014/main" id="{E136AADF-9208-4A8D-A10B-A9FEB494D81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E338C5B-A65D-45F4-9A16-650806B0AD6F}" type="slidenum">
              <a:rPr lang="en-US" altLang="en-US" sz="1600">
                <a:latin typeface="Times New Roman" panose="02020603050405020304" pitchFamily="18" charset="0"/>
              </a:rPr>
              <a:pPr eaLnBrk="1" hangingPunct="1">
                <a:spcBef>
                  <a:spcPct val="0"/>
                </a:spcBef>
                <a:buClrTx/>
                <a:buFontTx/>
                <a:buNone/>
              </a:pPr>
              <a:t>11</a:t>
            </a:fld>
            <a:endParaRPr lang="en-US" altLang="en-US" sz="1600">
              <a:latin typeface="Times New Roman" panose="02020603050405020304" pitchFamily="18" charset="0"/>
            </a:endParaRPr>
          </a:p>
        </p:txBody>
      </p:sp>
      <p:sp>
        <p:nvSpPr>
          <p:cNvPr id="88066" name="Rectangle 2">
            <a:extLst>
              <a:ext uri="{FF2B5EF4-FFF2-40B4-BE49-F238E27FC236}">
                <a16:creationId xmlns:a16="http://schemas.microsoft.com/office/drawing/2014/main" id="{24A6ABDA-0B4E-4AEF-B2DF-1045F9E560D5}"/>
              </a:ext>
            </a:extLst>
          </p:cNvPr>
          <p:cNvSpPr>
            <a:spLocks noGrp="1" noChangeArrowheads="1"/>
          </p:cNvSpPr>
          <p:nvPr>
            <p:ph type="title"/>
          </p:nvPr>
        </p:nvSpPr>
        <p:spPr/>
        <p:txBody>
          <a:bodyPr/>
          <a:lstStyle/>
          <a:p>
            <a:pPr eaLnBrk="1" hangingPunct="1">
              <a:defRPr/>
            </a:pPr>
            <a:r>
              <a:rPr lang="en-US" altLang="en-US"/>
              <a:t>ROL Instruction</a:t>
            </a:r>
          </a:p>
        </p:txBody>
      </p:sp>
      <p:sp>
        <p:nvSpPr>
          <p:cNvPr id="13317" name="Rectangle 3">
            <a:extLst>
              <a:ext uri="{FF2B5EF4-FFF2-40B4-BE49-F238E27FC236}">
                <a16:creationId xmlns:a16="http://schemas.microsoft.com/office/drawing/2014/main" id="{A76B795C-E91C-4D56-B483-ECFD5F4DFDE5}"/>
              </a:ext>
            </a:extLst>
          </p:cNvPr>
          <p:cNvSpPr>
            <a:spLocks noGrp="1" noChangeArrowheads="1"/>
          </p:cNvSpPr>
          <p:nvPr>
            <p:ph type="body" idx="1"/>
          </p:nvPr>
        </p:nvSpPr>
        <p:spPr>
          <a:xfrm>
            <a:off x="685800" y="1143000"/>
            <a:ext cx="7391400" cy="1676400"/>
          </a:xfrm>
        </p:spPr>
        <p:txBody>
          <a:bodyPr/>
          <a:lstStyle/>
          <a:p>
            <a:pPr eaLnBrk="1" hangingPunct="1">
              <a:lnSpc>
                <a:spcPct val="90000"/>
              </a:lnSpc>
            </a:pPr>
            <a:r>
              <a:rPr lang="en-US" altLang="en-US"/>
              <a:t>ROL (rotate) shifts each bit to the left</a:t>
            </a:r>
          </a:p>
          <a:p>
            <a:pPr eaLnBrk="1" hangingPunct="1">
              <a:lnSpc>
                <a:spcPct val="90000"/>
              </a:lnSpc>
            </a:pPr>
            <a:r>
              <a:rPr lang="en-US" altLang="en-US"/>
              <a:t>The highest bit is copied into both the Carry flag and into the lowest bit</a:t>
            </a:r>
          </a:p>
          <a:p>
            <a:pPr eaLnBrk="1" hangingPunct="1">
              <a:lnSpc>
                <a:spcPct val="90000"/>
              </a:lnSpc>
            </a:pPr>
            <a:r>
              <a:rPr lang="en-US" altLang="en-US"/>
              <a:t>No bits are lost</a:t>
            </a:r>
          </a:p>
        </p:txBody>
      </p:sp>
      <p:graphicFrame>
        <p:nvGraphicFramePr>
          <p:cNvPr id="13318" name="Object 4">
            <a:extLst>
              <a:ext uri="{FF2B5EF4-FFF2-40B4-BE49-F238E27FC236}">
                <a16:creationId xmlns:a16="http://schemas.microsoft.com/office/drawing/2014/main" id="{4941700B-2F69-4BB5-8454-1DD70D713E53}"/>
              </a:ext>
            </a:extLst>
          </p:cNvPr>
          <p:cNvGraphicFramePr>
            <a:graphicFrameLocks noChangeAspect="1"/>
          </p:cNvGraphicFramePr>
          <p:nvPr/>
        </p:nvGraphicFramePr>
        <p:xfrm>
          <a:off x="1371600" y="2971800"/>
          <a:ext cx="5943600" cy="1054100"/>
        </p:xfrm>
        <a:graphic>
          <a:graphicData uri="http://schemas.openxmlformats.org/presentationml/2006/ole">
            <mc:AlternateContent xmlns:mc="http://schemas.openxmlformats.org/markup-compatibility/2006">
              <mc:Choice xmlns:v="urn:schemas-microsoft-com:vml" Requires="v">
                <p:oleObj spid="_x0000_s13322" name="VISIO" r:id="rId3" imgW="3538728" imgH="542544" progId="Visio.Drawing.6">
                  <p:embed/>
                </p:oleObj>
              </mc:Choice>
              <mc:Fallback>
                <p:oleObj name="VISIO" r:id="rId3" imgW="3538728" imgH="542544"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299" t="-16902"/>
                      <a:stretch>
                        <a:fillRect/>
                      </a:stretch>
                    </p:blipFill>
                    <p:spPr bwMode="auto">
                      <a:xfrm>
                        <a:off x="1371600" y="2971800"/>
                        <a:ext cx="5943600" cy="10541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2" name="Text Box 8">
            <a:extLst>
              <a:ext uri="{FF2B5EF4-FFF2-40B4-BE49-F238E27FC236}">
                <a16:creationId xmlns:a16="http://schemas.microsoft.com/office/drawing/2014/main" id="{51CCC863-0CDB-4082-9A10-C8CE7DBED3A8}"/>
              </a:ext>
            </a:extLst>
          </p:cNvPr>
          <p:cNvSpPr txBox="1">
            <a:spLocks noChangeArrowheads="1"/>
          </p:cNvSpPr>
          <p:nvPr/>
        </p:nvSpPr>
        <p:spPr bwMode="auto">
          <a:xfrm>
            <a:off x="1066800" y="4343400"/>
            <a:ext cx="6324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al,11110000b</a:t>
            </a:r>
          </a:p>
          <a:p>
            <a:pPr eaLnBrk="1" hangingPunct="1">
              <a:lnSpc>
                <a:spcPct val="50000"/>
              </a:lnSpc>
              <a:spcBef>
                <a:spcPct val="50000"/>
              </a:spcBef>
              <a:buClrTx/>
              <a:buFontTx/>
              <a:buNone/>
            </a:pPr>
            <a:r>
              <a:rPr lang="en-US" altLang="en-US" sz="1800" b="1">
                <a:latin typeface="Courier New" panose="02070309020205020404" pitchFamily="49" charset="0"/>
              </a:rPr>
              <a:t>rol al,1	; AL = 11100001b</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mov dl,3Fh</a:t>
            </a:r>
          </a:p>
          <a:p>
            <a:pPr eaLnBrk="1" hangingPunct="1">
              <a:lnSpc>
                <a:spcPct val="50000"/>
              </a:lnSpc>
              <a:spcBef>
                <a:spcPct val="50000"/>
              </a:spcBef>
              <a:buClrTx/>
              <a:buFontTx/>
              <a:buNone/>
            </a:pPr>
            <a:r>
              <a:rPr lang="en-US" altLang="en-US" sz="1800" b="1">
                <a:latin typeface="Courier New" panose="02070309020205020404" pitchFamily="49" charset="0"/>
              </a:rPr>
              <a:t>rol dl,4	; DL = F3h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8072"/>
                                        </p:tgtEl>
                                        <p:attrNameLst>
                                          <p:attrName>style.visibility</p:attrName>
                                        </p:attrNameLst>
                                      </p:cBhvr>
                                      <p:to>
                                        <p:strVal val="visible"/>
                                      </p:to>
                                    </p:set>
                                    <p:animEffect transition="in" filter="box(in)">
                                      <p:cBhvr>
                                        <p:cTn id="7" dur="500"/>
                                        <p:tgtEl>
                                          <p:spTgt spid="88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01C1B2A0-D8E1-4243-9AF2-2BD332E54F14}"/>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14339" name="Slide Number Placeholder 4">
            <a:extLst>
              <a:ext uri="{FF2B5EF4-FFF2-40B4-BE49-F238E27FC236}">
                <a16:creationId xmlns:a16="http://schemas.microsoft.com/office/drawing/2014/main" id="{7C880F17-E2C7-472D-A2AA-4DE318EEE2B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096F62B-E730-4837-B91D-0A83E796395B}" type="slidenum">
              <a:rPr lang="en-US" altLang="en-US" sz="1600">
                <a:latin typeface="Times New Roman" panose="02020603050405020304" pitchFamily="18" charset="0"/>
              </a:rPr>
              <a:pPr eaLnBrk="1" hangingPunct="1">
                <a:spcBef>
                  <a:spcPct val="0"/>
                </a:spcBef>
                <a:buClrTx/>
                <a:buFontTx/>
                <a:buNone/>
              </a:pPr>
              <a:t>12</a:t>
            </a:fld>
            <a:endParaRPr lang="en-US" altLang="en-US" sz="1600">
              <a:latin typeface="Times New Roman" panose="02020603050405020304" pitchFamily="18" charset="0"/>
            </a:endParaRPr>
          </a:p>
        </p:txBody>
      </p:sp>
      <p:sp>
        <p:nvSpPr>
          <p:cNvPr id="89090" name="Rectangle 2">
            <a:extLst>
              <a:ext uri="{FF2B5EF4-FFF2-40B4-BE49-F238E27FC236}">
                <a16:creationId xmlns:a16="http://schemas.microsoft.com/office/drawing/2014/main" id="{B1A68FCD-347B-4B4F-A3EC-B312E46CF63D}"/>
              </a:ext>
            </a:extLst>
          </p:cNvPr>
          <p:cNvSpPr>
            <a:spLocks noGrp="1" noChangeArrowheads="1"/>
          </p:cNvSpPr>
          <p:nvPr>
            <p:ph type="title"/>
          </p:nvPr>
        </p:nvSpPr>
        <p:spPr/>
        <p:txBody>
          <a:bodyPr/>
          <a:lstStyle/>
          <a:p>
            <a:pPr eaLnBrk="1" hangingPunct="1">
              <a:defRPr/>
            </a:pPr>
            <a:r>
              <a:rPr lang="en-US" altLang="en-US"/>
              <a:t>ROR Instruction</a:t>
            </a:r>
          </a:p>
        </p:txBody>
      </p:sp>
      <p:sp>
        <p:nvSpPr>
          <p:cNvPr id="14341" name="Rectangle 3">
            <a:extLst>
              <a:ext uri="{FF2B5EF4-FFF2-40B4-BE49-F238E27FC236}">
                <a16:creationId xmlns:a16="http://schemas.microsoft.com/office/drawing/2014/main" id="{CEDE1BD2-84DF-4BF6-91E9-990FBB4F7DAA}"/>
              </a:ext>
            </a:extLst>
          </p:cNvPr>
          <p:cNvSpPr>
            <a:spLocks noGrp="1" noChangeArrowheads="1"/>
          </p:cNvSpPr>
          <p:nvPr>
            <p:ph type="body" idx="1"/>
          </p:nvPr>
        </p:nvSpPr>
        <p:spPr>
          <a:xfrm>
            <a:off x="685800" y="1143000"/>
            <a:ext cx="7772400" cy="1828800"/>
          </a:xfrm>
        </p:spPr>
        <p:txBody>
          <a:bodyPr/>
          <a:lstStyle/>
          <a:p>
            <a:pPr eaLnBrk="1" hangingPunct="1"/>
            <a:r>
              <a:rPr lang="en-US" altLang="en-US"/>
              <a:t>ROR (rotate right) shifts each bit to the right</a:t>
            </a:r>
          </a:p>
          <a:p>
            <a:pPr eaLnBrk="1" hangingPunct="1"/>
            <a:r>
              <a:rPr lang="en-US" altLang="en-US"/>
              <a:t>The lowest bit is copied into both the Carry flag and into the highest bit</a:t>
            </a:r>
          </a:p>
          <a:p>
            <a:pPr eaLnBrk="1" hangingPunct="1"/>
            <a:r>
              <a:rPr lang="en-US" altLang="en-US"/>
              <a:t>No bits are lost</a:t>
            </a:r>
          </a:p>
        </p:txBody>
      </p:sp>
      <p:graphicFrame>
        <p:nvGraphicFramePr>
          <p:cNvPr id="14342" name="Object 4">
            <a:extLst>
              <a:ext uri="{FF2B5EF4-FFF2-40B4-BE49-F238E27FC236}">
                <a16:creationId xmlns:a16="http://schemas.microsoft.com/office/drawing/2014/main" id="{5C76F3BD-CF27-419B-84CB-C403C04CF1E3}"/>
              </a:ext>
            </a:extLst>
          </p:cNvPr>
          <p:cNvGraphicFramePr>
            <a:graphicFrameLocks noChangeAspect="1"/>
          </p:cNvGraphicFramePr>
          <p:nvPr/>
        </p:nvGraphicFramePr>
        <p:xfrm>
          <a:off x="1447800" y="2971800"/>
          <a:ext cx="5867400" cy="1023938"/>
        </p:xfrm>
        <a:graphic>
          <a:graphicData uri="http://schemas.openxmlformats.org/presentationml/2006/ole">
            <mc:AlternateContent xmlns:mc="http://schemas.openxmlformats.org/markup-compatibility/2006">
              <mc:Choice xmlns:v="urn:schemas-microsoft-com:vml" Requires="v">
                <p:oleObj spid="_x0000_s14346" name="VISIO" r:id="rId3" imgW="3610356" imgH="542544" progId="Visio.Drawing.6">
                  <p:embed/>
                </p:oleObj>
              </mc:Choice>
              <mc:Fallback>
                <p:oleObj name="VISIO" r:id="rId3" imgW="3610356" imgH="542544"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315" t="-17487" r="-2632"/>
                      <a:stretch>
                        <a:fillRect/>
                      </a:stretch>
                    </p:blipFill>
                    <p:spPr bwMode="auto">
                      <a:xfrm>
                        <a:off x="1447800" y="2971800"/>
                        <a:ext cx="5867400" cy="10239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093" name="Text Box 5">
            <a:extLst>
              <a:ext uri="{FF2B5EF4-FFF2-40B4-BE49-F238E27FC236}">
                <a16:creationId xmlns:a16="http://schemas.microsoft.com/office/drawing/2014/main" id="{F7A40FC0-B9D1-4B98-838C-4B5FC6D31997}"/>
              </a:ext>
            </a:extLst>
          </p:cNvPr>
          <p:cNvSpPr txBox="1">
            <a:spLocks noChangeArrowheads="1"/>
          </p:cNvSpPr>
          <p:nvPr/>
        </p:nvSpPr>
        <p:spPr bwMode="auto">
          <a:xfrm>
            <a:off x="1066800" y="4343400"/>
            <a:ext cx="6324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al,11110000b</a:t>
            </a:r>
          </a:p>
          <a:p>
            <a:pPr eaLnBrk="1" hangingPunct="1">
              <a:lnSpc>
                <a:spcPct val="50000"/>
              </a:lnSpc>
              <a:spcBef>
                <a:spcPct val="50000"/>
              </a:spcBef>
              <a:buClrTx/>
              <a:buFontTx/>
              <a:buNone/>
            </a:pPr>
            <a:r>
              <a:rPr lang="en-US" altLang="en-US" sz="1800" b="1">
                <a:latin typeface="Courier New" panose="02070309020205020404" pitchFamily="49" charset="0"/>
              </a:rPr>
              <a:t>ror al,1	; AL = 01111000b</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mov dl,3Fh</a:t>
            </a:r>
          </a:p>
          <a:p>
            <a:pPr eaLnBrk="1" hangingPunct="1">
              <a:lnSpc>
                <a:spcPct val="50000"/>
              </a:lnSpc>
              <a:spcBef>
                <a:spcPct val="50000"/>
              </a:spcBef>
              <a:buClrTx/>
              <a:buFontTx/>
              <a:buNone/>
            </a:pPr>
            <a:r>
              <a:rPr lang="en-US" altLang="en-US" sz="1800" b="1">
                <a:latin typeface="Courier New" panose="02070309020205020404" pitchFamily="49" charset="0"/>
              </a:rPr>
              <a:t>ror dl,4	; DL = F3h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9093"/>
                                        </p:tgtEl>
                                        <p:attrNameLst>
                                          <p:attrName>style.visibility</p:attrName>
                                        </p:attrNameLst>
                                      </p:cBhvr>
                                      <p:to>
                                        <p:strVal val="visible"/>
                                      </p:to>
                                    </p:set>
                                    <p:animEffect transition="in" filter="box(in)">
                                      <p:cBhvr>
                                        <p:cTn id="7" dur="500"/>
                                        <p:tgtEl>
                                          <p:spTgt spid="8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a:extLst>
              <a:ext uri="{FF2B5EF4-FFF2-40B4-BE49-F238E27FC236}">
                <a16:creationId xmlns:a16="http://schemas.microsoft.com/office/drawing/2014/main" id="{4391D65A-5EF8-415E-B445-D29F6F8C2FA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15363" name="Slide Number Placeholder 3">
            <a:extLst>
              <a:ext uri="{FF2B5EF4-FFF2-40B4-BE49-F238E27FC236}">
                <a16:creationId xmlns:a16="http://schemas.microsoft.com/office/drawing/2014/main" id="{99AC8CE3-06EB-4720-9CD4-39C196AADC32}"/>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B5DCC77-92BC-41E4-8BFA-FD43D0A96EA3}" type="slidenum">
              <a:rPr lang="en-US" altLang="en-US" sz="1600">
                <a:latin typeface="Times New Roman" panose="02020603050405020304" pitchFamily="18" charset="0"/>
              </a:rPr>
              <a:pPr eaLnBrk="1" hangingPunct="1">
                <a:spcBef>
                  <a:spcPct val="0"/>
                </a:spcBef>
                <a:buClrTx/>
                <a:buFontTx/>
                <a:buNone/>
              </a:pPr>
              <a:t>13</a:t>
            </a:fld>
            <a:endParaRPr lang="en-US" altLang="en-US" sz="1600">
              <a:latin typeface="Times New Roman" panose="02020603050405020304" pitchFamily="18" charset="0"/>
            </a:endParaRPr>
          </a:p>
        </p:txBody>
      </p:sp>
      <p:sp>
        <p:nvSpPr>
          <p:cNvPr id="144386" name="Rectangle 1026">
            <a:extLst>
              <a:ext uri="{FF2B5EF4-FFF2-40B4-BE49-F238E27FC236}">
                <a16:creationId xmlns:a16="http://schemas.microsoft.com/office/drawing/2014/main" id="{2A4648E5-7045-4B00-A013-7745DFE1E106}"/>
              </a:ext>
            </a:extLst>
          </p:cNvPr>
          <p:cNvSpPr>
            <a:spLocks noGrp="1" noChangeArrowheads="1"/>
          </p:cNvSpPr>
          <p:nvPr>
            <p:ph type="title"/>
          </p:nvPr>
        </p:nvSpPr>
        <p:spPr/>
        <p:txBody>
          <a:bodyPr/>
          <a:lstStyle/>
          <a:p>
            <a:pPr eaLnBrk="1" hangingPunct="1">
              <a:defRPr/>
            </a:pPr>
            <a:r>
              <a:rPr lang="en-US" altLang="en-US"/>
              <a:t>Your turn . . .</a:t>
            </a:r>
          </a:p>
        </p:txBody>
      </p:sp>
      <p:sp>
        <p:nvSpPr>
          <p:cNvPr id="15365" name="Text Box 1027">
            <a:extLst>
              <a:ext uri="{FF2B5EF4-FFF2-40B4-BE49-F238E27FC236}">
                <a16:creationId xmlns:a16="http://schemas.microsoft.com/office/drawing/2014/main" id="{0E2E4EA5-5FA4-4810-AB20-7563A28F25A5}"/>
              </a:ext>
            </a:extLst>
          </p:cNvPr>
          <p:cNvSpPr txBox="1">
            <a:spLocks noChangeArrowheads="1"/>
          </p:cNvSpPr>
          <p:nvPr/>
        </p:nvSpPr>
        <p:spPr bwMode="auto">
          <a:xfrm>
            <a:off x="1143000" y="2057400"/>
            <a:ext cx="5867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al,6Bh</a:t>
            </a:r>
          </a:p>
          <a:p>
            <a:pPr eaLnBrk="1" hangingPunct="1">
              <a:lnSpc>
                <a:spcPct val="50000"/>
              </a:lnSpc>
              <a:spcBef>
                <a:spcPct val="50000"/>
              </a:spcBef>
              <a:buClrTx/>
              <a:buFontTx/>
              <a:buNone/>
            </a:pPr>
            <a:r>
              <a:rPr lang="en-US" altLang="en-US" sz="1800" b="1">
                <a:latin typeface="Courier New" panose="02070309020205020404" pitchFamily="49" charset="0"/>
              </a:rPr>
              <a:t>ror al,1	a.</a:t>
            </a:r>
          </a:p>
          <a:p>
            <a:pPr eaLnBrk="1" hangingPunct="1">
              <a:lnSpc>
                <a:spcPct val="50000"/>
              </a:lnSpc>
              <a:spcBef>
                <a:spcPct val="50000"/>
              </a:spcBef>
              <a:buClrTx/>
              <a:buFontTx/>
              <a:buNone/>
            </a:pPr>
            <a:r>
              <a:rPr lang="en-US" altLang="en-US" sz="1800" b="1">
                <a:latin typeface="Courier New" panose="02070309020205020404" pitchFamily="49" charset="0"/>
              </a:rPr>
              <a:t>rol al,3	b.</a:t>
            </a:r>
          </a:p>
          <a:p>
            <a:pPr eaLnBrk="1" hangingPunct="1">
              <a:lnSpc>
                <a:spcPct val="50000"/>
              </a:lnSpc>
              <a:spcBef>
                <a:spcPct val="50000"/>
              </a:spcBef>
              <a:buClrTx/>
              <a:buFontTx/>
              <a:buNone/>
            </a:pPr>
            <a:endParaRPr lang="en-US" altLang="en-US" sz="1800" b="1">
              <a:latin typeface="Courier New" panose="02070309020205020404" pitchFamily="49" charset="0"/>
            </a:endParaRPr>
          </a:p>
        </p:txBody>
      </p:sp>
      <p:sp>
        <p:nvSpPr>
          <p:cNvPr id="15366" name="Text Box 1028">
            <a:extLst>
              <a:ext uri="{FF2B5EF4-FFF2-40B4-BE49-F238E27FC236}">
                <a16:creationId xmlns:a16="http://schemas.microsoft.com/office/drawing/2014/main" id="{AC79F8A5-519A-4EFC-9C63-9DF09A68EA81}"/>
              </a:ext>
            </a:extLst>
          </p:cNvPr>
          <p:cNvSpPr txBox="1">
            <a:spLocks noChangeArrowheads="1"/>
          </p:cNvSpPr>
          <p:nvPr/>
        </p:nvSpPr>
        <p:spPr bwMode="auto">
          <a:xfrm>
            <a:off x="838200" y="1219200"/>
            <a:ext cx="7239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Indicate the hexadecimal value of AL after each rotation:</a:t>
            </a:r>
          </a:p>
        </p:txBody>
      </p:sp>
      <p:sp>
        <p:nvSpPr>
          <p:cNvPr id="144389" name="Text Box 1029">
            <a:extLst>
              <a:ext uri="{FF2B5EF4-FFF2-40B4-BE49-F238E27FC236}">
                <a16:creationId xmlns:a16="http://schemas.microsoft.com/office/drawing/2014/main" id="{6B33AD6E-C304-4C3C-A59E-35DA7272761C}"/>
              </a:ext>
            </a:extLst>
          </p:cNvPr>
          <p:cNvSpPr txBox="1">
            <a:spLocks noChangeArrowheads="1"/>
          </p:cNvSpPr>
          <p:nvPr/>
        </p:nvSpPr>
        <p:spPr bwMode="auto">
          <a:xfrm>
            <a:off x="5257800" y="2068513"/>
            <a:ext cx="3124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B5h</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ADh</a:t>
            </a:r>
          </a:p>
          <a:p>
            <a:pPr eaLnBrk="1" hangingPunct="1">
              <a:lnSpc>
                <a:spcPct val="50000"/>
              </a:lnSpc>
              <a:spcBef>
                <a:spcPct val="50000"/>
              </a:spcBef>
              <a:buClrTx/>
              <a:buFontTx/>
              <a:buNone/>
            </a:pPr>
            <a:endParaRPr lang="en-US" altLang="en-US" sz="1800" b="1">
              <a:solidFill>
                <a:schemeClr val="tx2"/>
              </a:solidFill>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4389"/>
                                        </p:tgtEl>
                                        <p:attrNameLst>
                                          <p:attrName>style.visibility</p:attrName>
                                        </p:attrNameLst>
                                      </p:cBhvr>
                                      <p:to>
                                        <p:strVal val="visible"/>
                                      </p:to>
                                    </p:set>
                                    <p:animEffect transition="in" filter="dissolve">
                                      <p:cBhvr>
                                        <p:cTn id="7" dur="500"/>
                                        <p:tgtEl>
                                          <p:spTgt spid="144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39BFD2A8-3DEC-4584-BE30-F4FE640B0F36}"/>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16387" name="Slide Number Placeholder 4">
            <a:extLst>
              <a:ext uri="{FF2B5EF4-FFF2-40B4-BE49-F238E27FC236}">
                <a16:creationId xmlns:a16="http://schemas.microsoft.com/office/drawing/2014/main" id="{8121D3B3-7BDC-40AF-BF92-6A8B1A8ABEA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EC141B0-8567-4E3F-89DD-164823B4E31E}" type="slidenum">
              <a:rPr lang="en-US" altLang="en-US" sz="1600">
                <a:latin typeface="Times New Roman" panose="02020603050405020304" pitchFamily="18" charset="0"/>
              </a:rPr>
              <a:pPr eaLnBrk="1" hangingPunct="1">
                <a:spcBef>
                  <a:spcPct val="0"/>
                </a:spcBef>
                <a:buClrTx/>
                <a:buFontTx/>
                <a:buNone/>
              </a:pPr>
              <a:t>14</a:t>
            </a:fld>
            <a:endParaRPr lang="en-US" altLang="en-US" sz="1600">
              <a:latin typeface="Times New Roman" panose="02020603050405020304" pitchFamily="18" charset="0"/>
            </a:endParaRPr>
          </a:p>
        </p:txBody>
      </p:sp>
      <p:sp>
        <p:nvSpPr>
          <p:cNvPr id="90114" name="Rectangle 2">
            <a:extLst>
              <a:ext uri="{FF2B5EF4-FFF2-40B4-BE49-F238E27FC236}">
                <a16:creationId xmlns:a16="http://schemas.microsoft.com/office/drawing/2014/main" id="{F6C3FBEE-A2F2-45BC-9796-6790DF69B9AB}"/>
              </a:ext>
            </a:extLst>
          </p:cNvPr>
          <p:cNvSpPr>
            <a:spLocks noGrp="1" noChangeArrowheads="1"/>
          </p:cNvSpPr>
          <p:nvPr>
            <p:ph type="title"/>
          </p:nvPr>
        </p:nvSpPr>
        <p:spPr/>
        <p:txBody>
          <a:bodyPr/>
          <a:lstStyle/>
          <a:p>
            <a:pPr eaLnBrk="1" hangingPunct="1">
              <a:defRPr/>
            </a:pPr>
            <a:r>
              <a:rPr lang="en-US" altLang="en-US"/>
              <a:t>RCL Instruction</a:t>
            </a:r>
          </a:p>
        </p:txBody>
      </p:sp>
      <p:sp>
        <p:nvSpPr>
          <p:cNvPr id="16389" name="Rectangle 3">
            <a:extLst>
              <a:ext uri="{FF2B5EF4-FFF2-40B4-BE49-F238E27FC236}">
                <a16:creationId xmlns:a16="http://schemas.microsoft.com/office/drawing/2014/main" id="{34B184E0-552C-45F6-A150-93A78C86FEFA}"/>
              </a:ext>
            </a:extLst>
          </p:cNvPr>
          <p:cNvSpPr>
            <a:spLocks noGrp="1" noChangeArrowheads="1"/>
          </p:cNvSpPr>
          <p:nvPr>
            <p:ph type="body" idx="1"/>
          </p:nvPr>
        </p:nvSpPr>
        <p:spPr>
          <a:xfrm>
            <a:off x="685800" y="1143000"/>
            <a:ext cx="7772400" cy="1600200"/>
          </a:xfrm>
        </p:spPr>
        <p:txBody>
          <a:bodyPr/>
          <a:lstStyle/>
          <a:p>
            <a:pPr eaLnBrk="1" hangingPunct="1"/>
            <a:r>
              <a:rPr lang="en-US" altLang="en-US"/>
              <a:t>RCL (rotate carry left) shifts each bit to the left</a:t>
            </a:r>
          </a:p>
          <a:p>
            <a:pPr eaLnBrk="1" hangingPunct="1"/>
            <a:r>
              <a:rPr lang="en-US" altLang="en-US"/>
              <a:t>Copies the Carry flag to the least significant bit</a:t>
            </a:r>
          </a:p>
          <a:p>
            <a:pPr eaLnBrk="1" hangingPunct="1"/>
            <a:r>
              <a:rPr lang="en-US" altLang="en-US"/>
              <a:t>Copies the most significant bit to the Carry flag</a:t>
            </a:r>
          </a:p>
        </p:txBody>
      </p:sp>
      <p:graphicFrame>
        <p:nvGraphicFramePr>
          <p:cNvPr id="16390" name="Object 5">
            <a:extLst>
              <a:ext uri="{FF2B5EF4-FFF2-40B4-BE49-F238E27FC236}">
                <a16:creationId xmlns:a16="http://schemas.microsoft.com/office/drawing/2014/main" id="{CD2B41A0-8672-4997-88D4-FC94ECDDFEE7}"/>
              </a:ext>
            </a:extLst>
          </p:cNvPr>
          <p:cNvGraphicFramePr>
            <a:graphicFrameLocks noChangeAspect="1"/>
          </p:cNvGraphicFramePr>
          <p:nvPr/>
        </p:nvGraphicFramePr>
        <p:xfrm>
          <a:off x="1752600" y="2743200"/>
          <a:ext cx="5410200" cy="1089025"/>
        </p:xfrm>
        <a:graphic>
          <a:graphicData uri="http://schemas.openxmlformats.org/presentationml/2006/ole">
            <mc:AlternateContent xmlns:mc="http://schemas.openxmlformats.org/markup-compatibility/2006">
              <mc:Choice xmlns:v="urn:schemas-microsoft-com:vml" Requires="v">
                <p:oleObj spid="_x0000_s16394" name="VISIO" r:id="rId3" imgW="3625596" imgH="728472" progId="Visio.Drawing.6">
                  <p:embed/>
                </p:oleObj>
              </mc:Choice>
              <mc:Fallback>
                <p:oleObj name="VISIO" r:id="rId3" imgW="3625596" imgH="728472"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743200"/>
                        <a:ext cx="5410200" cy="10890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18" name="Text Box 6">
            <a:extLst>
              <a:ext uri="{FF2B5EF4-FFF2-40B4-BE49-F238E27FC236}">
                <a16:creationId xmlns:a16="http://schemas.microsoft.com/office/drawing/2014/main" id="{A6952A3C-F960-42A3-8EEC-FC253B287B3B}"/>
              </a:ext>
            </a:extLst>
          </p:cNvPr>
          <p:cNvSpPr txBox="1">
            <a:spLocks noChangeArrowheads="1"/>
          </p:cNvSpPr>
          <p:nvPr/>
        </p:nvSpPr>
        <p:spPr bwMode="auto">
          <a:xfrm>
            <a:off x="838200" y="4191000"/>
            <a:ext cx="7010400" cy="139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tabLst>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b="1">
                <a:latin typeface="Courier New" panose="02070309020205020404" pitchFamily="49" charset="0"/>
              </a:rPr>
              <a:t>clc		; CF = 0</a:t>
            </a:r>
          </a:p>
          <a:p>
            <a:pPr eaLnBrk="1" hangingPunct="1">
              <a:lnSpc>
                <a:spcPct val="60000"/>
              </a:lnSpc>
              <a:spcBef>
                <a:spcPct val="50000"/>
              </a:spcBef>
              <a:buClrTx/>
              <a:buFontTx/>
              <a:buNone/>
            </a:pPr>
            <a:r>
              <a:rPr lang="en-US" altLang="en-US" sz="1900" b="1">
                <a:latin typeface="Courier New" panose="02070309020205020404" pitchFamily="49" charset="0"/>
              </a:rPr>
              <a:t>mov bl,88h		; CF,BL = 0 10001000b</a:t>
            </a:r>
          </a:p>
          <a:p>
            <a:pPr eaLnBrk="1" hangingPunct="1">
              <a:lnSpc>
                <a:spcPct val="60000"/>
              </a:lnSpc>
              <a:spcBef>
                <a:spcPct val="50000"/>
              </a:spcBef>
              <a:buClrTx/>
              <a:buFontTx/>
              <a:buNone/>
            </a:pPr>
            <a:r>
              <a:rPr lang="en-US" altLang="en-US" sz="1900" b="1">
                <a:latin typeface="Courier New" panose="02070309020205020404" pitchFamily="49" charset="0"/>
              </a:rPr>
              <a:t>rcl bl,1		; CF,BL = 1 00010000b</a:t>
            </a:r>
          </a:p>
          <a:p>
            <a:pPr eaLnBrk="1" hangingPunct="1">
              <a:lnSpc>
                <a:spcPct val="60000"/>
              </a:lnSpc>
              <a:spcBef>
                <a:spcPct val="50000"/>
              </a:spcBef>
              <a:buClrTx/>
              <a:buFontTx/>
              <a:buNone/>
            </a:pPr>
            <a:r>
              <a:rPr lang="en-US" altLang="en-US" sz="1900" b="1">
                <a:latin typeface="Courier New" panose="02070309020205020404" pitchFamily="49" charset="0"/>
              </a:rPr>
              <a:t>rcl bl,1		; CF,BL = 0 00100001b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0118"/>
                                        </p:tgtEl>
                                        <p:attrNameLst>
                                          <p:attrName>style.visibility</p:attrName>
                                        </p:attrNameLst>
                                      </p:cBhvr>
                                      <p:to>
                                        <p:strVal val="visible"/>
                                      </p:to>
                                    </p:set>
                                    <p:animEffect transition="in" filter="box(in)">
                                      <p:cBhvr>
                                        <p:cTn id="7" dur="500"/>
                                        <p:tgtEl>
                                          <p:spTgt spid="90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D6DC7F3D-71B2-45CD-AD25-E8427195BB0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17411" name="Slide Number Placeholder 4">
            <a:extLst>
              <a:ext uri="{FF2B5EF4-FFF2-40B4-BE49-F238E27FC236}">
                <a16:creationId xmlns:a16="http://schemas.microsoft.com/office/drawing/2014/main" id="{9513B664-8A14-4121-B162-28A0F2B58D0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D568F7B-DB4D-459C-9887-B28C07D64FA7}" type="slidenum">
              <a:rPr lang="en-US" altLang="en-US" sz="1600">
                <a:latin typeface="Times New Roman" panose="02020603050405020304" pitchFamily="18" charset="0"/>
              </a:rPr>
              <a:pPr eaLnBrk="1" hangingPunct="1">
                <a:spcBef>
                  <a:spcPct val="0"/>
                </a:spcBef>
                <a:buClrTx/>
                <a:buFontTx/>
                <a:buNone/>
              </a:pPr>
              <a:t>15</a:t>
            </a:fld>
            <a:endParaRPr lang="en-US" altLang="en-US" sz="1600">
              <a:latin typeface="Times New Roman" panose="02020603050405020304" pitchFamily="18" charset="0"/>
            </a:endParaRPr>
          </a:p>
        </p:txBody>
      </p:sp>
      <p:sp>
        <p:nvSpPr>
          <p:cNvPr id="91138" name="Rectangle 2">
            <a:extLst>
              <a:ext uri="{FF2B5EF4-FFF2-40B4-BE49-F238E27FC236}">
                <a16:creationId xmlns:a16="http://schemas.microsoft.com/office/drawing/2014/main" id="{4C94E559-4BFC-48FC-9711-ADC12811E97F}"/>
              </a:ext>
            </a:extLst>
          </p:cNvPr>
          <p:cNvSpPr>
            <a:spLocks noGrp="1" noChangeArrowheads="1"/>
          </p:cNvSpPr>
          <p:nvPr>
            <p:ph type="title"/>
          </p:nvPr>
        </p:nvSpPr>
        <p:spPr/>
        <p:txBody>
          <a:bodyPr/>
          <a:lstStyle/>
          <a:p>
            <a:pPr eaLnBrk="1" hangingPunct="1">
              <a:defRPr/>
            </a:pPr>
            <a:r>
              <a:rPr lang="en-US" altLang="en-US"/>
              <a:t>RCR Instruction</a:t>
            </a:r>
          </a:p>
        </p:txBody>
      </p:sp>
      <p:sp>
        <p:nvSpPr>
          <p:cNvPr id="17413" name="Rectangle 4">
            <a:extLst>
              <a:ext uri="{FF2B5EF4-FFF2-40B4-BE49-F238E27FC236}">
                <a16:creationId xmlns:a16="http://schemas.microsoft.com/office/drawing/2014/main" id="{A818047A-0858-4F3D-B16D-889D9D8170D4}"/>
              </a:ext>
            </a:extLst>
          </p:cNvPr>
          <p:cNvSpPr>
            <a:spLocks noGrp="1" noChangeArrowheads="1"/>
          </p:cNvSpPr>
          <p:nvPr>
            <p:ph type="body" idx="1"/>
          </p:nvPr>
        </p:nvSpPr>
        <p:spPr>
          <a:xfrm>
            <a:off x="685800" y="1143000"/>
            <a:ext cx="7772400" cy="1600200"/>
          </a:xfrm>
          <a:noFill/>
        </p:spPr>
        <p:txBody>
          <a:bodyPr/>
          <a:lstStyle/>
          <a:p>
            <a:pPr eaLnBrk="1" hangingPunct="1"/>
            <a:r>
              <a:rPr lang="en-US" altLang="en-US"/>
              <a:t>RCR (rotate carry right) shifts each bit to the right</a:t>
            </a:r>
          </a:p>
          <a:p>
            <a:pPr eaLnBrk="1" hangingPunct="1"/>
            <a:r>
              <a:rPr lang="en-US" altLang="en-US"/>
              <a:t>Copies the Carry flag to the most significant bit</a:t>
            </a:r>
          </a:p>
          <a:p>
            <a:pPr eaLnBrk="1" hangingPunct="1"/>
            <a:r>
              <a:rPr lang="en-US" altLang="en-US"/>
              <a:t>Copies the least significant bit to the Carry flag</a:t>
            </a:r>
          </a:p>
        </p:txBody>
      </p:sp>
      <p:sp>
        <p:nvSpPr>
          <p:cNvPr id="91142" name="Text Box 6">
            <a:extLst>
              <a:ext uri="{FF2B5EF4-FFF2-40B4-BE49-F238E27FC236}">
                <a16:creationId xmlns:a16="http://schemas.microsoft.com/office/drawing/2014/main" id="{D7F65D74-29D4-4E1F-AD03-32BEFEB58094}"/>
              </a:ext>
            </a:extLst>
          </p:cNvPr>
          <p:cNvSpPr txBox="1">
            <a:spLocks noChangeArrowheads="1"/>
          </p:cNvSpPr>
          <p:nvPr/>
        </p:nvSpPr>
        <p:spPr bwMode="auto">
          <a:xfrm>
            <a:off x="914400" y="4191000"/>
            <a:ext cx="6629400"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tabLst>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b="1">
                <a:latin typeface="Courier New" panose="02070309020205020404" pitchFamily="49" charset="0"/>
              </a:rPr>
              <a:t>stc	; CF = 1</a:t>
            </a:r>
          </a:p>
          <a:p>
            <a:pPr eaLnBrk="1" hangingPunct="1">
              <a:lnSpc>
                <a:spcPct val="60000"/>
              </a:lnSpc>
              <a:spcBef>
                <a:spcPct val="50000"/>
              </a:spcBef>
              <a:buClrTx/>
              <a:buFontTx/>
              <a:buNone/>
            </a:pPr>
            <a:r>
              <a:rPr lang="en-US" altLang="en-US" sz="1900" b="1">
                <a:latin typeface="Courier New" panose="02070309020205020404" pitchFamily="49" charset="0"/>
              </a:rPr>
              <a:t>mov ah,10h	; CF,AH = 1 00010000b</a:t>
            </a:r>
          </a:p>
          <a:p>
            <a:pPr eaLnBrk="1" hangingPunct="1">
              <a:lnSpc>
                <a:spcPct val="60000"/>
              </a:lnSpc>
              <a:spcBef>
                <a:spcPct val="50000"/>
              </a:spcBef>
              <a:buClrTx/>
              <a:buFontTx/>
              <a:buNone/>
            </a:pPr>
            <a:r>
              <a:rPr lang="en-US" altLang="en-US" sz="1900" b="1">
                <a:latin typeface="Courier New" panose="02070309020205020404" pitchFamily="49" charset="0"/>
              </a:rPr>
              <a:t>rcr ah,1	; CF,AH = 0 10001000b</a:t>
            </a:r>
          </a:p>
        </p:txBody>
      </p:sp>
      <p:graphicFrame>
        <p:nvGraphicFramePr>
          <p:cNvPr id="17415" name="Object 8">
            <a:extLst>
              <a:ext uri="{FF2B5EF4-FFF2-40B4-BE49-F238E27FC236}">
                <a16:creationId xmlns:a16="http://schemas.microsoft.com/office/drawing/2014/main" id="{B7AA9C56-9434-41E4-A5B1-99D7B3D70561}"/>
              </a:ext>
            </a:extLst>
          </p:cNvPr>
          <p:cNvGraphicFramePr>
            <a:graphicFrameLocks noChangeAspect="1"/>
          </p:cNvGraphicFramePr>
          <p:nvPr/>
        </p:nvGraphicFramePr>
        <p:xfrm>
          <a:off x="1752600" y="2743200"/>
          <a:ext cx="5562600" cy="1093788"/>
        </p:xfrm>
        <a:graphic>
          <a:graphicData uri="http://schemas.openxmlformats.org/presentationml/2006/ole">
            <mc:AlternateContent xmlns:mc="http://schemas.openxmlformats.org/markup-compatibility/2006">
              <mc:Choice xmlns:v="urn:schemas-microsoft-com:vml" Requires="v">
                <p:oleObj spid="_x0000_s17418" name="VISIO" r:id="rId3" imgW="3604349" imgH="727260" progId="Visio.Drawing.6">
                  <p:embed/>
                </p:oleObj>
              </mc:Choice>
              <mc:Fallback>
                <p:oleObj name="VISIO" r:id="rId3" imgW="3604349" imgH="727260" progId="Visio.Drawing.6">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r="-2817"/>
                      <a:stretch>
                        <a:fillRect/>
                      </a:stretch>
                    </p:blipFill>
                    <p:spPr bwMode="auto">
                      <a:xfrm>
                        <a:off x="1752600" y="2743200"/>
                        <a:ext cx="5562600" cy="10937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1142"/>
                                        </p:tgtEl>
                                        <p:attrNameLst>
                                          <p:attrName>style.visibility</p:attrName>
                                        </p:attrNameLst>
                                      </p:cBhvr>
                                      <p:to>
                                        <p:strVal val="visible"/>
                                      </p:to>
                                    </p:set>
                                    <p:animEffect transition="in" filter="box(in)">
                                      <p:cBhvr>
                                        <p:cTn id="7" dur="500"/>
                                        <p:tgtEl>
                                          <p:spTgt spid="91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a:extLst>
              <a:ext uri="{FF2B5EF4-FFF2-40B4-BE49-F238E27FC236}">
                <a16:creationId xmlns:a16="http://schemas.microsoft.com/office/drawing/2014/main" id="{8B7F056A-979E-4970-B3F1-DBB272230DB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18435" name="Slide Number Placeholder 3">
            <a:extLst>
              <a:ext uri="{FF2B5EF4-FFF2-40B4-BE49-F238E27FC236}">
                <a16:creationId xmlns:a16="http://schemas.microsoft.com/office/drawing/2014/main" id="{23F8D5C6-4B5A-4EA2-AF1D-2B15F19D2385}"/>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41A71410-6C43-414B-8C43-55C4D63BF3D1}" type="slidenum">
              <a:rPr lang="en-US" altLang="en-US" sz="1600">
                <a:latin typeface="Times New Roman" panose="02020603050405020304" pitchFamily="18" charset="0"/>
              </a:rPr>
              <a:pPr eaLnBrk="1" hangingPunct="1">
                <a:spcBef>
                  <a:spcPct val="0"/>
                </a:spcBef>
                <a:buClrTx/>
                <a:buFontTx/>
                <a:buNone/>
              </a:pPr>
              <a:t>16</a:t>
            </a:fld>
            <a:endParaRPr lang="en-US" altLang="en-US" sz="1600">
              <a:latin typeface="Times New Roman" panose="02020603050405020304" pitchFamily="18" charset="0"/>
            </a:endParaRPr>
          </a:p>
        </p:txBody>
      </p:sp>
      <p:sp>
        <p:nvSpPr>
          <p:cNvPr id="145410" name="Rectangle 1026">
            <a:extLst>
              <a:ext uri="{FF2B5EF4-FFF2-40B4-BE49-F238E27FC236}">
                <a16:creationId xmlns:a16="http://schemas.microsoft.com/office/drawing/2014/main" id="{96E82978-1589-4E7D-A075-9AFF1EF7EEE2}"/>
              </a:ext>
            </a:extLst>
          </p:cNvPr>
          <p:cNvSpPr>
            <a:spLocks noGrp="1" noChangeArrowheads="1"/>
          </p:cNvSpPr>
          <p:nvPr>
            <p:ph type="title"/>
          </p:nvPr>
        </p:nvSpPr>
        <p:spPr/>
        <p:txBody>
          <a:bodyPr/>
          <a:lstStyle/>
          <a:p>
            <a:pPr eaLnBrk="1" hangingPunct="1">
              <a:defRPr/>
            </a:pPr>
            <a:r>
              <a:rPr lang="en-US" altLang="en-US"/>
              <a:t>Your turn . . .</a:t>
            </a:r>
          </a:p>
        </p:txBody>
      </p:sp>
      <p:sp>
        <p:nvSpPr>
          <p:cNvPr id="18437" name="Text Box 1027">
            <a:extLst>
              <a:ext uri="{FF2B5EF4-FFF2-40B4-BE49-F238E27FC236}">
                <a16:creationId xmlns:a16="http://schemas.microsoft.com/office/drawing/2014/main" id="{8A998915-FF8E-476A-9858-BAD3B4C22418}"/>
              </a:ext>
            </a:extLst>
          </p:cNvPr>
          <p:cNvSpPr txBox="1">
            <a:spLocks noChangeArrowheads="1"/>
          </p:cNvSpPr>
          <p:nvPr/>
        </p:nvSpPr>
        <p:spPr bwMode="auto">
          <a:xfrm>
            <a:off x="1143000" y="2057400"/>
            <a:ext cx="5943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stc</a:t>
            </a:r>
          </a:p>
          <a:p>
            <a:pPr eaLnBrk="1" hangingPunct="1">
              <a:lnSpc>
                <a:spcPct val="50000"/>
              </a:lnSpc>
              <a:spcBef>
                <a:spcPct val="50000"/>
              </a:spcBef>
              <a:buClrTx/>
              <a:buFontTx/>
              <a:buNone/>
            </a:pPr>
            <a:r>
              <a:rPr lang="en-US" altLang="en-US" sz="1800" b="1">
                <a:latin typeface="Courier New" panose="02070309020205020404" pitchFamily="49" charset="0"/>
              </a:rPr>
              <a:t>mov al,6Bh</a:t>
            </a:r>
          </a:p>
          <a:p>
            <a:pPr eaLnBrk="1" hangingPunct="1">
              <a:lnSpc>
                <a:spcPct val="50000"/>
              </a:lnSpc>
              <a:spcBef>
                <a:spcPct val="50000"/>
              </a:spcBef>
              <a:buClrTx/>
              <a:buFontTx/>
              <a:buNone/>
            </a:pPr>
            <a:r>
              <a:rPr lang="en-US" altLang="en-US" sz="1800" b="1">
                <a:latin typeface="Courier New" panose="02070309020205020404" pitchFamily="49" charset="0"/>
              </a:rPr>
              <a:t>rcr al,1	a.</a:t>
            </a:r>
          </a:p>
          <a:p>
            <a:pPr eaLnBrk="1" hangingPunct="1">
              <a:lnSpc>
                <a:spcPct val="50000"/>
              </a:lnSpc>
              <a:spcBef>
                <a:spcPct val="50000"/>
              </a:spcBef>
              <a:buClrTx/>
              <a:buFontTx/>
              <a:buNone/>
            </a:pPr>
            <a:r>
              <a:rPr lang="en-US" altLang="en-US" sz="1800" b="1">
                <a:latin typeface="Courier New" panose="02070309020205020404" pitchFamily="49" charset="0"/>
              </a:rPr>
              <a:t>rcl al,3	b.</a:t>
            </a:r>
          </a:p>
          <a:p>
            <a:pPr eaLnBrk="1" hangingPunct="1">
              <a:lnSpc>
                <a:spcPct val="50000"/>
              </a:lnSpc>
              <a:spcBef>
                <a:spcPct val="50000"/>
              </a:spcBef>
              <a:buClrTx/>
              <a:buFontTx/>
              <a:buNone/>
            </a:pPr>
            <a:endParaRPr lang="en-US" altLang="en-US" sz="1800" b="1">
              <a:latin typeface="Courier New" panose="02070309020205020404" pitchFamily="49" charset="0"/>
            </a:endParaRPr>
          </a:p>
        </p:txBody>
      </p:sp>
      <p:sp>
        <p:nvSpPr>
          <p:cNvPr id="18438" name="Text Box 1028">
            <a:extLst>
              <a:ext uri="{FF2B5EF4-FFF2-40B4-BE49-F238E27FC236}">
                <a16:creationId xmlns:a16="http://schemas.microsoft.com/office/drawing/2014/main" id="{7E95D29C-18FE-492E-B7EB-2AD39380D8DA}"/>
              </a:ext>
            </a:extLst>
          </p:cNvPr>
          <p:cNvSpPr txBox="1">
            <a:spLocks noChangeArrowheads="1"/>
          </p:cNvSpPr>
          <p:nvPr/>
        </p:nvSpPr>
        <p:spPr bwMode="auto">
          <a:xfrm>
            <a:off x="914400" y="1219200"/>
            <a:ext cx="7239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Indicate the hexadecimal value of AL after each rotation:</a:t>
            </a:r>
          </a:p>
        </p:txBody>
      </p:sp>
      <p:sp>
        <p:nvSpPr>
          <p:cNvPr id="145413" name="Text Box 1029">
            <a:extLst>
              <a:ext uri="{FF2B5EF4-FFF2-40B4-BE49-F238E27FC236}">
                <a16:creationId xmlns:a16="http://schemas.microsoft.com/office/drawing/2014/main" id="{6C3BAE6D-19E6-41AF-9A9A-922C7F384B5F}"/>
              </a:ext>
            </a:extLst>
          </p:cNvPr>
          <p:cNvSpPr txBox="1">
            <a:spLocks noChangeArrowheads="1"/>
          </p:cNvSpPr>
          <p:nvPr/>
        </p:nvSpPr>
        <p:spPr bwMode="auto">
          <a:xfrm>
            <a:off x="5257800" y="2068513"/>
            <a:ext cx="3124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endParaRPr lang="en-US" altLang="en-US" sz="1800" b="1">
              <a:solidFill>
                <a:schemeClr val="tx2"/>
              </a:solidFill>
              <a:latin typeface="Courier New" panose="02070309020205020404" pitchFamily="49" charset="0"/>
            </a:endParaRP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B5h</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AEh</a:t>
            </a:r>
          </a:p>
          <a:p>
            <a:pPr eaLnBrk="1" hangingPunct="1">
              <a:lnSpc>
                <a:spcPct val="50000"/>
              </a:lnSpc>
              <a:spcBef>
                <a:spcPct val="50000"/>
              </a:spcBef>
              <a:buClrTx/>
              <a:buFontTx/>
              <a:buNone/>
            </a:pPr>
            <a:endParaRPr lang="en-US" altLang="en-US" sz="1800" b="1">
              <a:solidFill>
                <a:schemeClr val="tx2"/>
              </a:solidFill>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animEffect transition="in" filter="dissolve">
                                      <p:cBhvr>
                                        <p:cTn id="7" dur="500"/>
                                        <p:tgtEl>
                                          <p:spTgt spid="14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a:extLst>
              <a:ext uri="{FF2B5EF4-FFF2-40B4-BE49-F238E27FC236}">
                <a16:creationId xmlns:a16="http://schemas.microsoft.com/office/drawing/2014/main" id="{24AA5470-6655-4F93-A76E-4D4BACA10DC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26627" name="Slide Number Placeholder 4">
            <a:extLst>
              <a:ext uri="{FF2B5EF4-FFF2-40B4-BE49-F238E27FC236}">
                <a16:creationId xmlns:a16="http://schemas.microsoft.com/office/drawing/2014/main" id="{94C786BB-31B4-42EF-9D47-56572812FE2E}"/>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3A7D09C-7BF1-47A2-9905-7B0EDC16646F}" type="slidenum">
              <a:rPr lang="en-US" altLang="en-US" sz="1600">
                <a:latin typeface="Times New Roman" panose="02020603050405020304" pitchFamily="18" charset="0"/>
              </a:rPr>
              <a:pPr eaLnBrk="1" hangingPunct="1">
                <a:spcBef>
                  <a:spcPct val="0"/>
                </a:spcBef>
                <a:buClrTx/>
                <a:buFontTx/>
                <a:buNone/>
              </a:pPr>
              <a:t>17</a:t>
            </a:fld>
            <a:endParaRPr lang="en-US" altLang="en-US" sz="1600">
              <a:latin typeface="Times New Roman" panose="02020603050405020304" pitchFamily="18" charset="0"/>
            </a:endParaRPr>
          </a:p>
        </p:txBody>
      </p:sp>
      <p:sp>
        <p:nvSpPr>
          <p:cNvPr id="162818" name="Rectangle 2">
            <a:extLst>
              <a:ext uri="{FF2B5EF4-FFF2-40B4-BE49-F238E27FC236}">
                <a16:creationId xmlns:a16="http://schemas.microsoft.com/office/drawing/2014/main" id="{93E85CFE-A3BE-4ABB-9A5E-EB54523EE858}"/>
              </a:ext>
            </a:extLst>
          </p:cNvPr>
          <p:cNvSpPr>
            <a:spLocks noGrp="1" noChangeArrowheads="1"/>
          </p:cNvSpPr>
          <p:nvPr>
            <p:ph type="title"/>
          </p:nvPr>
        </p:nvSpPr>
        <p:spPr/>
        <p:txBody>
          <a:bodyPr/>
          <a:lstStyle/>
          <a:p>
            <a:pPr eaLnBrk="1" hangingPunct="1">
              <a:defRPr/>
            </a:pPr>
            <a:r>
              <a:rPr lang="en-US" altLang="en-US"/>
              <a:t>What's Next</a:t>
            </a:r>
          </a:p>
        </p:txBody>
      </p:sp>
      <p:sp>
        <p:nvSpPr>
          <p:cNvPr id="26629" name="Rectangle 3">
            <a:extLst>
              <a:ext uri="{FF2B5EF4-FFF2-40B4-BE49-F238E27FC236}">
                <a16:creationId xmlns:a16="http://schemas.microsoft.com/office/drawing/2014/main" id="{C29D3152-639F-450A-BC8A-DBFF55DA2F57}"/>
              </a:ext>
            </a:extLst>
          </p:cNvPr>
          <p:cNvSpPr>
            <a:spLocks noGrp="1" noChangeArrowheads="1"/>
          </p:cNvSpPr>
          <p:nvPr>
            <p:ph type="body" idx="1"/>
          </p:nvPr>
        </p:nvSpPr>
        <p:spPr>
          <a:xfrm>
            <a:off x="1295400" y="1600200"/>
            <a:ext cx="6934200" cy="2819400"/>
          </a:xfrm>
        </p:spPr>
        <p:txBody>
          <a:bodyPr/>
          <a:lstStyle/>
          <a:p>
            <a:pPr eaLnBrk="1" hangingPunct="1"/>
            <a:r>
              <a:rPr lang="en-US" altLang="en-US"/>
              <a:t>Shift and Rotate Instructions</a:t>
            </a:r>
          </a:p>
          <a:p>
            <a:pPr eaLnBrk="1" hangingPunct="1"/>
            <a:r>
              <a:rPr lang="en-US" altLang="en-US" b="1">
                <a:solidFill>
                  <a:schemeClr val="tx2"/>
                </a:solidFill>
              </a:rPr>
              <a:t>Shift and Rotate Applications</a:t>
            </a:r>
          </a:p>
          <a:p>
            <a:pPr eaLnBrk="1" hangingPunct="1"/>
            <a:r>
              <a:rPr lang="en-US" altLang="en-US"/>
              <a:t>Multiplication and Division Instructions</a:t>
            </a:r>
          </a:p>
          <a:p>
            <a:pPr eaLnBrk="1" hangingPunct="1"/>
            <a:r>
              <a:rPr lang="en-US" altLang="en-US"/>
              <a:t>Extended Addition and Subtraction</a:t>
            </a:r>
          </a:p>
          <a:p>
            <a:pPr eaLnBrk="1" hangingPunct="1"/>
            <a:r>
              <a:rPr lang="en-US" altLang="en-US"/>
              <a:t>ASCII and Unpacked Decimal Arithmetic</a:t>
            </a:r>
          </a:p>
          <a:p>
            <a:pPr eaLnBrk="1" hangingPunct="1"/>
            <a:r>
              <a:rPr lang="en-US" altLang="en-US"/>
              <a:t>Packed Decimal Arithmetic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a:extLst>
              <a:ext uri="{FF2B5EF4-FFF2-40B4-BE49-F238E27FC236}">
                <a16:creationId xmlns:a16="http://schemas.microsoft.com/office/drawing/2014/main" id="{8C3A552F-D96A-4C1F-9DB2-69C3457CA58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27651" name="Slide Number Placeholder 4">
            <a:extLst>
              <a:ext uri="{FF2B5EF4-FFF2-40B4-BE49-F238E27FC236}">
                <a16:creationId xmlns:a16="http://schemas.microsoft.com/office/drawing/2014/main" id="{21E93C63-0D21-4EE7-9AF7-3CBC23BE7E82}"/>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634115C-E0B5-4EA8-8406-B5D9D2B1DD8B}" type="slidenum">
              <a:rPr lang="en-US" altLang="en-US" sz="1600">
                <a:latin typeface="Times New Roman" panose="02020603050405020304" pitchFamily="18" charset="0"/>
              </a:rPr>
              <a:pPr eaLnBrk="1" hangingPunct="1">
                <a:spcBef>
                  <a:spcPct val="0"/>
                </a:spcBef>
                <a:buClrTx/>
                <a:buFontTx/>
                <a:buNone/>
              </a:pPr>
              <a:t>18</a:t>
            </a:fld>
            <a:endParaRPr lang="en-US" altLang="en-US" sz="1600">
              <a:latin typeface="Times New Roman" panose="02020603050405020304" pitchFamily="18" charset="0"/>
            </a:endParaRPr>
          </a:p>
        </p:txBody>
      </p:sp>
      <p:sp>
        <p:nvSpPr>
          <p:cNvPr id="79874" name="Rectangle 2">
            <a:extLst>
              <a:ext uri="{FF2B5EF4-FFF2-40B4-BE49-F238E27FC236}">
                <a16:creationId xmlns:a16="http://schemas.microsoft.com/office/drawing/2014/main" id="{6EDF3723-0540-42C6-901C-8870D5380F36}"/>
              </a:ext>
            </a:extLst>
          </p:cNvPr>
          <p:cNvSpPr>
            <a:spLocks noGrp="1" noChangeArrowheads="1"/>
          </p:cNvSpPr>
          <p:nvPr>
            <p:ph type="title"/>
          </p:nvPr>
        </p:nvSpPr>
        <p:spPr/>
        <p:txBody>
          <a:bodyPr/>
          <a:lstStyle/>
          <a:p>
            <a:pPr eaLnBrk="1" hangingPunct="1">
              <a:defRPr/>
            </a:pPr>
            <a:r>
              <a:rPr lang="en-US" altLang="en-US"/>
              <a:t>Shift and Rotate Applications</a:t>
            </a:r>
          </a:p>
        </p:txBody>
      </p:sp>
      <p:sp>
        <p:nvSpPr>
          <p:cNvPr id="27653" name="Rectangle 3">
            <a:extLst>
              <a:ext uri="{FF2B5EF4-FFF2-40B4-BE49-F238E27FC236}">
                <a16:creationId xmlns:a16="http://schemas.microsoft.com/office/drawing/2014/main" id="{1EFD1300-172E-4EA3-91DA-C94B19CDF2F8}"/>
              </a:ext>
            </a:extLst>
          </p:cNvPr>
          <p:cNvSpPr>
            <a:spLocks noGrp="1" noChangeArrowheads="1"/>
          </p:cNvSpPr>
          <p:nvPr>
            <p:ph type="body" idx="1"/>
          </p:nvPr>
        </p:nvSpPr>
        <p:spPr>
          <a:xfrm>
            <a:off x="1828800" y="1600200"/>
            <a:ext cx="6324600" cy="2743200"/>
          </a:xfrm>
        </p:spPr>
        <p:txBody>
          <a:bodyPr/>
          <a:lstStyle/>
          <a:p>
            <a:pPr eaLnBrk="1" hangingPunct="1"/>
            <a:r>
              <a:rPr lang="en-US" altLang="en-US"/>
              <a:t>Shifting Multiple Doublewords </a:t>
            </a:r>
          </a:p>
          <a:p>
            <a:pPr eaLnBrk="1" hangingPunct="1"/>
            <a:r>
              <a:rPr lang="en-US" altLang="en-US"/>
              <a:t>Binary Multiplication </a:t>
            </a:r>
          </a:p>
          <a:p>
            <a:pPr eaLnBrk="1" hangingPunct="1"/>
            <a:r>
              <a:rPr lang="en-US" altLang="en-US"/>
              <a:t>Displaying Binary Bits </a:t>
            </a:r>
          </a:p>
          <a:p>
            <a:pPr eaLnBrk="1" hangingPunct="1"/>
            <a:r>
              <a:rPr lang="en-US" altLang="en-US"/>
              <a:t>Isolating a Bit String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a:extLst>
              <a:ext uri="{FF2B5EF4-FFF2-40B4-BE49-F238E27FC236}">
                <a16:creationId xmlns:a16="http://schemas.microsoft.com/office/drawing/2014/main" id="{86DCFAFC-EA09-404F-BB4C-9565568A2E7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29699" name="Slide Number Placeholder 4">
            <a:extLst>
              <a:ext uri="{FF2B5EF4-FFF2-40B4-BE49-F238E27FC236}">
                <a16:creationId xmlns:a16="http://schemas.microsoft.com/office/drawing/2014/main" id="{8C657904-357A-492A-9B52-2530945764A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914B7D97-5D4F-4566-BA28-6AB90E2EC24F}" type="slidenum">
              <a:rPr lang="en-US" altLang="en-US" sz="1600">
                <a:latin typeface="Times New Roman" panose="02020603050405020304" pitchFamily="18" charset="0"/>
              </a:rPr>
              <a:pPr eaLnBrk="1" hangingPunct="1">
                <a:spcBef>
                  <a:spcPct val="0"/>
                </a:spcBef>
                <a:buClrTx/>
                <a:buFontTx/>
                <a:buNone/>
              </a:pPr>
              <a:t>19</a:t>
            </a:fld>
            <a:endParaRPr lang="en-US" altLang="en-US" sz="1600">
              <a:latin typeface="Times New Roman" panose="02020603050405020304" pitchFamily="18" charset="0"/>
            </a:endParaRPr>
          </a:p>
        </p:txBody>
      </p:sp>
      <p:sp>
        <p:nvSpPr>
          <p:cNvPr id="95234" name="Rectangle 2">
            <a:extLst>
              <a:ext uri="{FF2B5EF4-FFF2-40B4-BE49-F238E27FC236}">
                <a16:creationId xmlns:a16="http://schemas.microsoft.com/office/drawing/2014/main" id="{8699252F-2632-4DE2-953A-937AFBDB0333}"/>
              </a:ext>
            </a:extLst>
          </p:cNvPr>
          <p:cNvSpPr>
            <a:spLocks noGrp="1" noChangeArrowheads="1"/>
          </p:cNvSpPr>
          <p:nvPr>
            <p:ph type="title"/>
          </p:nvPr>
        </p:nvSpPr>
        <p:spPr/>
        <p:txBody>
          <a:bodyPr/>
          <a:lstStyle/>
          <a:p>
            <a:pPr eaLnBrk="1" hangingPunct="1">
              <a:defRPr/>
            </a:pPr>
            <a:r>
              <a:rPr lang="en-US" altLang="en-US"/>
              <a:t>Binary Multiplication</a:t>
            </a:r>
          </a:p>
        </p:txBody>
      </p:sp>
      <p:sp>
        <p:nvSpPr>
          <p:cNvPr id="29701" name="Rectangle 3">
            <a:extLst>
              <a:ext uri="{FF2B5EF4-FFF2-40B4-BE49-F238E27FC236}">
                <a16:creationId xmlns:a16="http://schemas.microsoft.com/office/drawing/2014/main" id="{88A79017-1A6C-4B07-95DD-5E91C27FA6A8}"/>
              </a:ext>
            </a:extLst>
          </p:cNvPr>
          <p:cNvSpPr>
            <a:spLocks noGrp="1" noChangeArrowheads="1"/>
          </p:cNvSpPr>
          <p:nvPr>
            <p:ph type="body" idx="1"/>
          </p:nvPr>
        </p:nvSpPr>
        <p:spPr>
          <a:xfrm>
            <a:off x="685800" y="1143000"/>
            <a:ext cx="7772400" cy="914400"/>
          </a:xfrm>
        </p:spPr>
        <p:txBody>
          <a:bodyPr/>
          <a:lstStyle/>
          <a:p>
            <a:pPr eaLnBrk="1" hangingPunct="1"/>
            <a:r>
              <a:rPr lang="en-US" altLang="en-US"/>
              <a:t>mutiply 123 * 36</a:t>
            </a:r>
          </a:p>
        </p:txBody>
      </p:sp>
      <p:pic>
        <p:nvPicPr>
          <p:cNvPr id="29702" name="Picture 8">
            <a:extLst>
              <a:ext uri="{FF2B5EF4-FFF2-40B4-BE49-F238E27FC236}">
                <a16:creationId xmlns:a16="http://schemas.microsoft.com/office/drawing/2014/main" id="{3C9CD036-0E94-48DC-8906-EFD66CB70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133600"/>
            <a:ext cx="44958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a:extLst>
              <a:ext uri="{FF2B5EF4-FFF2-40B4-BE49-F238E27FC236}">
                <a16:creationId xmlns:a16="http://schemas.microsoft.com/office/drawing/2014/main" id="{FFAB0967-1F7D-4D9B-9C52-D9F8BF0FECAB}"/>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4099" name="Slide Number Placeholder 4">
            <a:extLst>
              <a:ext uri="{FF2B5EF4-FFF2-40B4-BE49-F238E27FC236}">
                <a16:creationId xmlns:a16="http://schemas.microsoft.com/office/drawing/2014/main" id="{1FB1FA23-EE97-432C-8E78-4F92ACF46F0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D878F82-AAB8-41CB-8521-1DF5B4E66E4F}" type="slidenum">
              <a:rPr lang="en-US" altLang="en-US" sz="1600">
                <a:latin typeface="Times New Roman" panose="02020603050405020304" pitchFamily="18" charset="0"/>
              </a:rPr>
              <a:pPr eaLnBrk="1" hangingPunct="1">
                <a:spcBef>
                  <a:spcPct val="0"/>
                </a:spcBef>
                <a:buClrTx/>
                <a:buFontTx/>
                <a:buNone/>
              </a:pPr>
              <a:t>2</a:t>
            </a:fld>
            <a:endParaRPr lang="en-US" altLang="en-US" sz="1600">
              <a:latin typeface="Times New Roman" panose="02020603050405020304" pitchFamily="18" charset="0"/>
            </a:endParaRPr>
          </a:p>
        </p:txBody>
      </p:sp>
      <p:sp>
        <p:nvSpPr>
          <p:cNvPr id="37890" name="Rectangle 2">
            <a:extLst>
              <a:ext uri="{FF2B5EF4-FFF2-40B4-BE49-F238E27FC236}">
                <a16:creationId xmlns:a16="http://schemas.microsoft.com/office/drawing/2014/main" id="{B95B443E-F8D9-409D-B904-C46222F860E7}"/>
              </a:ext>
            </a:extLst>
          </p:cNvPr>
          <p:cNvSpPr>
            <a:spLocks noGrp="1" noChangeArrowheads="1"/>
          </p:cNvSpPr>
          <p:nvPr>
            <p:ph type="title"/>
          </p:nvPr>
        </p:nvSpPr>
        <p:spPr/>
        <p:txBody>
          <a:bodyPr/>
          <a:lstStyle/>
          <a:p>
            <a:pPr eaLnBrk="1" hangingPunct="1">
              <a:defRPr/>
            </a:pPr>
            <a:r>
              <a:rPr lang="en-US" altLang="en-US"/>
              <a:t>Chapter Overview</a:t>
            </a:r>
          </a:p>
        </p:txBody>
      </p:sp>
      <p:sp>
        <p:nvSpPr>
          <p:cNvPr id="4101" name="Rectangle 3">
            <a:extLst>
              <a:ext uri="{FF2B5EF4-FFF2-40B4-BE49-F238E27FC236}">
                <a16:creationId xmlns:a16="http://schemas.microsoft.com/office/drawing/2014/main" id="{F7CA99EF-399B-4723-B814-B5AD2D4A580E}"/>
              </a:ext>
            </a:extLst>
          </p:cNvPr>
          <p:cNvSpPr>
            <a:spLocks noGrp="1" noChangeArrowheads="1"/>
          </p:cNvSpPr>
          <p:nvPr>
            <p:ph type="body" idx="1"/>
          </p:nvPr>
        </p:nvSpPr>
        <p:spPr>
          <a:xfrm>
            <a:off x="1295400" y="1600200"/>
            <a:ext cx="6934200" cy="2819400"/>
          </a:xfrm>
        </p:spPr>
        <p:txBody>
          <a:bodyPr/>
          <a:lstStyle/>
          <a:p>
            <a:pPr eaLnBrk="1" hangingPunct="1"/>
            <a:r>
              <a:rPr lang="en-US" altLang="en-US" b="1" dirty="0">
                <a:solidFill>
                  <a:schemeClr val="tx2"/>
                </a:solidFill>
              </a:rPr>
              <a:t>Shift and Rotate Instructions</a:t>
            </a:r>
          </a:p>
          <a:p>
            <a:pPr eaLnBrk="1" hangingPunct="1"/>
            <a:r>
              <a:rPr lang="en-US" altLang="en-US" dirty="0"/>
              <a:t>Shift and Rotate Applications</a:t>
            </a:r>
          </a:p>
          <a:p>
            <a:pPr eaLnBrk="1" hangingPunct="1"/>
            <a:r>
              <a:rPr lang="en-US" altLang="en-US" dirty="0"/>
              <a:t>Multiplication and Division Instructions (DONE)</a:t>
            </a:r>
          </a:p>
          <a:p>
            <a:pPr eaLnBrk="1" hangingPunct="1"/>
            <a:r>
              <a:rPr lang="en-US" altLang="en-US"/>
              <a:t>SKIP THE FOLLOWING</a:t>
            </a:r>
            <a:endParaRPr lang="en-US" altLang="en-US" dirty="0"/>
          </a:p>
          <a:p>
            <a:pPr eaLnBrk="1" hangingPunct="1"/>
            <a:r>
              <a:rPr lang="en-US" altLang="en-US" dirty="0"/>
              <a:t>Extended Addition and Subtraction </a:t>
            </a:r>
          </a:p>
          <a:p>
            <a:pPr eaLnBrk="1" hangingPunct="1"/>
            <a:r>
              <a:rPr lang="en-US" altLang="en-US" dirty="0"/>
              <a:t>ASCII and Unpacked Decimal Arithmetic</a:t>
            </a:r>
          </a:p>
          <a:p>
            <a:pPr eaLnBrk="1" hangingPunct="1"/>
            <a:r>
              <a:rPr lang="en-US" altLang="en-US" dirty="0"/>
              <a:t>Packed Decimal Arithmetic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a:extLst>
              <a:ext uri="{FF2B5EF4-FFF2-40B4-BE49-F238E27FC236}">
                <a16:creationId xmlns:a16="http://schemas.microsoft.com/office/drawing/2014/main" id="{7722A0C4-1BEA-43E4-BBE1-D4124918E83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30723" name="Slide Number Placeholder 4">
            <a:extLst>
              <a:ext uri="{FF2B5EF4-FFF2-40B4-BE49-F238E27FC236}">
                <a16:creationId xmlns:a16="http://schemas.microsoft.com/office/drawing/2014/main" id="{E422C3BE-3C8F-4CD0-BB56-A8CBB755E62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33F8BAA-D137-4431-8CC5-4BAC5B831D23}" type="slidenum">
              <a:rPr lang="en-US" altLang="en-US" sz="1600">
                <a:latin typeface="Times New Roman" panose="02020603050405020304" pitchFamily="18" charset="0"/>
              </a:rPr>
              <a:pPr eaLnBrk="1" hangingPunct="1">
                <a:spcBef>
                  <a:spcPct val="0"/>
                </a:spcBef>
                <a:buClrTx/>
                <a:buFontTx/>
                <a:buNone/>
              </a:pPr>
              <a:t>20</a:t>
            </a:fld>
            <a:endParaRPr lang="en-US" altLang="en-US" sz="1600">
              <a:latin typeface="Times New Roman" panose="02020603050405020304" pitchFamily="18" charset="0"/>
            </a:endParaRPr>
          </a:p>
        </p:txBody>
      </p:sp>
      <p:sp>
        <p:nvSpPr>
          <p:cNvPr id="172034" name="Rectangle 2">
            <a:extLst>
              <a:ext uri="{FF2B5EF4-FFF2-40B4-BE49-F238E27FC236}">
                <a16:creationId xmlns:a16="http://schemas.microsoft.com/office/drawing/2014/main" id="{125C65F2-3867-4286-800A-C163289F7C97}"/>
              </a:ext>
            </a:extLst>
          </p:cNvPr>
          <p:cNvSpPr>
            <a:spLocks noGrp="1" noChangeArrowheads="1"/>
          </p:cNvSpPr>
          <p:nvPr>
            <p:ph type="title"/>
          </p:nvPr>
        </p:nvSpPr>
        <p:spPr/>
        <p:txBody>
          <a:bodyPr/>
          <a:lstStyle/>
          <a:p>
            <a:pPr eaLnBrk="1" hangingPunct="1">
              <a:defRPr/>
            </a:pPr>
            <a:r>
              <a:rPr lang="en-US" altLang="en-US"/>
              <a:t>Binary Multiplication</a:t>
            </a:r>
          </a:p>
        </p:txBody>
      </p:sp>
      <p:sp>
        <p:nvSpPr>
          <p:cNvPr id="30725" name="Rectangle 3">
            <a:extLst>
              <a:ext uri="{FF2B5EF4-FFF2-40B4-BE49-F238E27FC236}">
                <a16:creationId xmlns:a16="http://schemas.microsoft.com/office/drawing/2014/main" id="{4630E3C9-296F-4F02-A7C2-8C6B4339878D}"/>
              </a:ext>
            </a:extLst>
          </p:cNvPr>
          <p:cNvSpPr>
            <a:spLocks noGrp="1" noChangeArrowheads="1"/>
          </p:cNvSpPr>
          <p:nvPr>
            <p:ph type="body" idx="1"/>
          </p:nvPr>
        </p:nvSpPr>
        <p:spPr>
          <a:xfrm>
            <a:off x="685800" y="1143000"/>
            <a:ext cx="7772400" cy="2895600"/>
          </a:xfrm>
        </p:spPr>
        <p:txBody>
          <a:bodyPr/>
          <a:lstStyle/>
          <a:p>
            <a:pPr eaLnBrk="1" hangingPunct="1"/>
            <a:r>
              <a:rPr lang="en-US" altLang="en-US"/>
              <a:t>We already know that SHL performs unsigned multiplication efficiently when the multiplier is a power of 2. </a:t>
            </a:r>
          </a:p>
          <a:p>
            <a:pPr eaLnBrk="1" hangingPunct="1"/>
            <a:r>
              <a:rPr lang="en-US" altLang="en-US"/>
              <a:t>You can factor any binary number into powers of 2. </a:t>
            </a:r>
          </a:p>
          <a:p>
            <a:pPr lvl="1" eaLnBrk="1" hangingPunct="1"/>
            <a:r>
              <a:rPr lang="en-US" altLang="en-US"/>
              <a:t>For example, to multiply EAX * 36, factor 36 into 32 + 4 and use the distributive property of multiplication to carry out the operation:</a:t>
            </a:r>
          </a:p>
        </p:txBody>
      </p:sp>
      <p:sp>
        <p:nvSpPr>
          <p:cNvPr id="30726" name="Text Box 4">
            <a:extLst>
              <a:ext uri="{FF2B5EF4-FFF2-40B4-BE49-F238E27FC236}">
                <a16:creationId xmlns:a16="http://schemas.microsoft.com/office/drawing/2014/main" id="{498129AE-C6AB-40E5-A7CB-7B79836AC9F7}"/>
              </a:ext>
            </a:extLst>
          </p:cNvPr>
          <p:cNvSpPr txBox="1">
            <a:spLocks noChangeArrowheads="1"/>
          </p:cNvSpPr>
          <p:nvPr/>
        </p:nvSpPr>
        <p:spPr bwMode="auto">
          <a:xfrm>
            <a:off x="381000" y="3962400"/>
            <a:ext cx="3352800" cy="1600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EAX * 36 </a:t>
            </a:r>
          </a:p>
          <a:p>
            <a:pPr eaLnBrk="1" hangingPunct="1">
              <a:lnSpc>
                <a:spcPct val="50000"/>
              </a:lnSpc>
              <a:spcBef>
                <a:spcPct val="50000"/>
              </a:spcBef>
              <a:buClrTx/>
              <a:buFontTx/>
              <a:buNone/>
            </a:pPr>
            <a:r>
              <a:rPr lang="en-US" altLang="en-US" sz="1800" b="1">
                <a:latin typeface="Courier New" panose="02070309020205020404" pitchFamily="49" charset="0"/>
              </a:rPr>
              <a:t>= EAX * (32 + 4)</a:t>
            </a:r>
          </a:p>
          <a:p>
            <a:pPr eaLnBrk="1" hangingPunct="1">
              <a:lnSpc>
                <a:spcPct val="50000"/>
              </a:lnSpc>
              <a:spcBef>
                <a:spcPct val="50000"/>
              </a:spcBef>
              <a:buClrTx/>
              <a:buFontTx/>
              <a:buNone/>
            </a:pPr>
            <a:r>
              <a:rPr lang="en-US" altLang="en-US" sz="1800" b="1">
                <a:latin typeface="Courier New" panose="02070309020205020404" pitchFamily="49" charset="0"/>
              </a:rPr>
              <a:t>= (EAX * 32)+(EAX * 4)</a:t>
            </a:r>
          </a:p>
        </p:txBody>
      </p:sp>
      <p:sp>
        <p:nvSpPr>
          <p:cNvPr id="172037" name="Text Box 5">
            <a:extLst>
              <a:ext uri="{FF2B5EF4-FFF2-40B4-BE49-F238E27FC236}">
                <a16:creationId xmlns:a16="http://schemas.microsoft.com/office/drawing/2014/main" id="{DDDE5BA9-FFFD-4221-8F9D-29B4E8901701}"/>
              </a:ext>
            </a:extLst>
          </p:cNvPr>
          <p:cNvSpPr txBox="1">
            <a:spLocks noChangeArrowheads="1"/>
          </p:cNvSpPr>
          <p:nvPr/>
        </p:nvSpPr>
        <p:spPr bwMode="auto">
          <a:xfrm>
            <a:off x="3886200" y="3962400"/>
            <a:ext cx="4648200" cy="1600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eax,123</a:t>
            </a:r>
          </a:p>
          <a:p>
            <a:pPr eaLnBrk="1" hangingPunct="1">
              <a:lnSpc>
                <a:spcPct val="50000"/>
              </a:lnSpc>
              <a:spcBef>
                <a:spcPct val="50000"/>
              </a:spcBef>
              <a:buClrTx/>
              <a:buFontTx/>
              <a:buNone/>
            </a:pPr>
            <a:r>
              <a:rPr lang="en-US" altLang="en-US" sz="1800" b="1">
                <a:latin typeface="Courier New" panose="02070309020205020404" pitchFamily="49" charset="0"/>
              </a:rPr>
              <a:t>mov ebx,eax</a:t>
            </a:r>
          </a:p>
          <a:p>
            <a:pPr eaLnBrk="1" hangingPunct="1">
              <a:lnSpc>
                <a:spcPct val="50000"/>
              </a:lnSpc>
              <a:spcBef>
                <a:spcPct val="50000"/>
              </a:spcBef>
              <a:buClrTx/>
              <a:buFontTx/>
              <a:buNone/>
            </a:pPr>
            <a:r>
              <a:rPr lang="en-US" altLang="en-US" sz="1800" b="1">
                <a:latin typeface="Courier New" panose="02070309020205020404" pitchFamily="49" charset="0"/>
              </a:rPr>
              <a:t>shl eax,5	; mult by 2</a:t>
            </a:r>
            <a:r>
              <a:rPr lang="en-US" altLang="en-US" sz="1800" b="1" baseline="30000">
                <a:latin typeface="Courier New" panose="02070309020205020404" pitchFamily="49" charset="0"/>
              </a:rPr>
              <a:t>5</a:t>
            </a:r>
          </a:p>
          <a:p>
            <a:pPr eaLnBrk="1" hangingPunct="1">
              <a:lnSpc>
                <a:spcPct val="50000"/>
              </a:lnSpc>
              <a:spcBef>
                <a:spcPct val="50000"/>
              </a:spcBef>
              <a:buClrTx/>
              <a:buFontTx/>
              <a:buNone/>
            </a:pPr>
            <a:r>
              <a:rPr lang="en-US" altLang="en-US" sz="1800" b="1">
                <a:latin typeface="Courier New" panose="02070309020205020404" pitchFamily="49" charset="0"/>
              </a:rPr>
              <a:t>shl ebx,2	; mult by 2</a:t>
            </a:r>
            <a:r>
              <a:rPr lang="en-US" altLang="en-US" sz="1800" b="1" baseline="30000">
                <a:latin typeface="Courier New" panose="02070309020205020404" pitchFamily="49" charset="0"/>
              </a:rPr>
              <a:t>2</a:t>
            </a:r>
          </a:p>
          <a:p>
            <a:pPr eaLnBrk="1" hangingPunct="1">
              <a:lnSpc>
                <a:spcPct val="50000"/>
              </a:lnSpc>
              <a:spcBef>
                <a:spcPct val="50000"/>
              </a:spcBef>
              <a:buClrTx/>
              <a:buFontTx/>
              <a:buNone/>
            </a:pPr>
            <a:r>
              <a:rPr lang="en-US" altLang="en-US" sz="1800" b="1">
                <a:latin typeface="Courier New" panose="02070309020205020404" pitchFamily="49" charset="0"/>
              </a:rPr>
              <a:t>add eax,ebx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2037"/>
                                        </p:tgtEl>
                                        <p:attrNameLst>
                                          <p:attrName>style.visibility</p:attrName>
                                        </p:attrNameLst>
                                      </p:cBhvr>
                                      <p:to>
                                        <p:strVal val="visible"/>
                                      </p:to>
                                    </p:set>
                                    <p:animEffect transition="in" filter="box(in)">
                                      <p:cBhvr>
                                        <p:cTn id="7" dur="500"/>
                                        <p:tgtEl>
                                          <p:spTgt spid="172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a:extLst>
              <a:ext uri="{FF2B5EF4-FFF2-40B4-BE49-F238E27FC236}">
                <a16:creationId xmlns:a16="http://schemas.microsoft.com/office/drawing/2014/main" id="{DE8E3739-503F-46FF-BADC-E339A24302E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31747" name="Slide Number Placeholder 3">
            <a:extLst>
              <a:ext uri="{FF2B5EF4-FFF2-40B4-BE49-F238E27FC236}">
                <a16:creationId xmlns:a16="http://schemas.microsoft.com/office/drawing/2014/main" id="{22D3C7B4-BF7C-42E7-96D8-76C5BFDF13C5}"/>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11053C3-3987-4D62-A738-B8FC2FC4DA15}" type="slidenum">
              <a:rPr lang="en-US" altLang="en-US" sz="1600">
                <a:latin typeface="Times New Roman" panose="02020603050405020304" pitchFamily="18" charset="0"/>
              </a:rPr>
              <a:pPr eaLnBrk="1" hangingPunct="1">
                <a:spcBef>
                  <a:spcPct val="0"/>
                </a:spcBef>
                <a:buClrTx/>
                <a:buFontTx/>
                <a:buNone/>
              </a:pPr>
              <a:t>21</a:t>
            </a:fld>
            <a:endParaRPr lang="en-US" altLang="en-US" sz="1600">
              <a:latin typeface="Times New Roman" panose="02020603050405020304" pitchFamily="18" charset="0"/>
            </a:endParaRPr>
          </a:p>
        </p:txBody>
      </p:sp>
      <p:sp>
        <p:nvSpPr>
          <p:cNvPr id="135170" name="Rectangle 2">
            <a:extLst>
              <a:ext uri="{FF2B5EF4-FFF2-40B4-BE49-F238E27FC236}">
                <a16:creationId xmlns:a16="http://schemas.microsoft.com/office/drawing/2014/main" id="{58F1D610-AEA7-44DB-A178-306254E79782}"/>
              </a:ext>
            </a:extLst>
          </p:cNvPr>
          <p:cNvSpPr>
            <a:spLocks noGrp="1" noChangeArrowheads="1"/>
          </p:cNvSpPr>
          <p:nvPr>
            <p:ph type="title"/>
          </p:nvPr>
        </p:nvSpPr>
        <p:spPr/>
        <p:txBody>
          <a:bodyPr/>
          <a:lstStyle/>
          <a:p>
            <a:pPr eaLnBrk="1" hangingPunct="1">
              <a:defRPr/>
            </a:pPr>
            <a:r>
              <a:rPr lang="en-US" altLang="en-US"/>
              <a:t>Your turn . . .</a:t>
            </a:r>
          </a:p>
        </p:txBody>
      </p:sp>
      <p:sp>
        <p:nvSpPr>
          <p:cNvPr id="135171" name="Text Box 3">
            <a:extLst>
              <a:ext uri="{FF2B5EF4-FFF2-40B4-BE49-F238E27FC236}">
                <a16:creationId xmlns:a16="http://schemas.microsoft.com/office/drawing/2014/main" id="{8428DA34-8CAC-4424-95FC-2E622FAF87AE}"/>
              </a:ext>
            </a:extLst>
          </p:cNvPr>
          <p:cNvSpPr txBox="1">
            <a:spLocks noChangeArrowheads="1"/>
          </p:cNvSpPr>
          <p:nvPr/>
        </p:nvSpPr>
        <p:spPr bwMode="auto">
          <a:xfrm>
            <a:off x="914400" y="2362200"/>
            <a:ext cx="7239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ax,2	; test value</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mov dx,ax</a:t>
            </a:r>
          </a:p>
          <a:p>
            <a:pPr eaLnBrk="1" hangingPunct="1">
              <a:lnSpc>
                <a:spcPct val="50000"/>
              </a:lnSpc>
              <a:spcBef>
                <a:spcPct val="50000"/>
              </a:spcBef>
              <a:buClrTx/>
              <a:buFontTx/>
              <a:buNone/>
            </a:pPr>
            <a:r>
              <a:rPr lang="en-US" altLang="en-US" sz="1800" b="1">
                <a:latin typeface="Courier New" panose="02070309020205020404" pitchFamily="49" charset="0"/>
              </a:rPr>
              <a:t>shl dx,4	; AX * 16</a:t>
            </a:r>
          </a:p>
          <a:p>
            <a:pPr eaLnBrk="1" hangingPunct="1">
              <a:lnSpc>
                <a:spcPct val="50000"/>
              </a:lnSpc>
              <a:spcBef>
                <a:spcPct val="50000"/>
              </a:spcBef>
              <a:buClrTx/>
              <a:buFontTx/>
              <a:buNone/>
            </a:pPr>
            <a:r>
              <a:rPr lang="en-US" altLang="en-US" sz="1800" b="1">
                <a:latin typeface="Courier New" panose="02070309020205020404" pitchFamily="49" charset="0"/>
              </a:rPr>
              <a:t>push edx	; save for later</a:t>
            </a:r>
          </a:p>
          <a:p>
            <a:pPr eaLnBrk="1" hangingPunct="1">
              <a:lnSpc>
                <a:spcPct val="50000"/>
              </a:lnSpc>
              <a:spcBef>
                <a:spcPct val="50000"/>
              </a:spcBef>
              <a:buClrTx/>
              <a:buFontTx/>
              <a:buNone/>
            </a:pPr>
            <a:r>
              <a:rPr lang="en-US" altLang="en-US" sz="1800" b="1">
                <a:latin typeface="Courier New" panose="02070309020205020404" pitchFamily="49" charset="0"/>
              </a:rPr>
              <a:t>mov dx,ax</a:t>
            </a:r>
          </a:p>
          <a:p>
            <a:pPr eaLnBrk="1" hangingPunct="1">
              <a:lnSpc>
                <a:spcPct val="50000"/>
              </a:lnSpc>
              <a:spcBef>
                <a:spcPct val="50000"/>
              </a:spcBef>
              <a:buClrTx/>
              <a:buFontTx/>
              <a:buNone/>
            </a:pPr>
            <a:r>
              <a:rPr lang="en-US" altLang="en-US" sz="1800" b="1">
                <a:latin typeface="Courier New" panose="02070309020205020404" pitchFamily="49" charset="0"/>
              </a:rPr>
              <a:t>shl dx,3	; AX * 8</a:t>
            </a:r>
          </a:p>
          <a:p>
            <a:pPr eaLnBrk="1" hangingPunct="1">
              <a:lnSpc>
                <a:spcPct val="50000"/>
              </a:lnSpc>
              <a:spcBef>
                <a:spcPct val="50000"/>
              </a:spcBef>
              <a:buClrTx/>
              <a:buFontTx/>
              <a:buNone/>
            </a:pPr>
            <a:r>
              <a:rPr lang="en-US" altLang="en-US" sz="1800" b="1">
                <a:latin typeface="Courier New" panose="02070309020205020404" pitchFamily="49" charset="0"/>
              </a:rPr>
              <a:t>shl ax,1	; AX * 2</a:t>
            </a:r>
          </a:p>
          <a:p>
            <a:pPr eaLnBrk="1" hangingPunct="1">
              <a:lnSpc>
                <a:spcPct val="50000"/>
              </a:lnSpc>
              <a:spcBef>
                <a:spcPct val="50000"/>
              </a:spcBef>
              <a:buClrTx/>
              <a:buFontTx/>
              <a:buNone/>
            </a:pPr>
            <a:r>
              <a:rPr lang="en-US" altLang="en-US" sz="1800" b="1">
                <a:latin typeface="Courier New" panose="02070309020205020404" pitchFamily="49" charset="0"/>
              </a:rPr>
              <a:t>add ax,dx	; AX * 10</a:t>
            </a:r>
          </a:p>
          <a:p>
            <a:pPr eaLnBrk="1" hangingPunct="1">
              <a:lnSpc>
                <a:spcPct val="50000"/>
              </a:lnSpc>
              <a:spcBef>
                <a:spcPct val="50000"/>
              </a:spcBef>
              <a:buClrTx/>
              <a:buFontTx/>
              <a:buNone/>
            </a:pPr>
            <a:r>
              <a:rPr lang="en-US" altLang="en-US" sz="1800" b="1">
                <a:latin typeface="Courier New" panose="02070309020205020404" pitchFamily="49" charset="0"/>
              </a:rPr>
              <a:t>pop edx	; recall AX * 16</a:t>
            </a:r>
          </a:p>
          <a:p>
            <a:pPr eaLnBrk="1" hangingPunct="1">
              <a:lnSpc>
                <a:spcPct val="50000"/>
              </a:lnSpc>
              <a:spcBef>
                <a:spcPct val="50000"/>
              </a:spcBef>
              <a:buClrTx/>
              <a:buFontTx/>
              <a:buNone/>
            </a:pPr>
            <a:r>
              <a:rPr lang="en-US" altLang="en-US" sz="1800" b="1">
                <a:latin typeface="Courier New" panose="02070309020205020404" pitchFamily="49" charset="0"/>
              </a:rPr>
              <a:t>add ax,dx	; AX * 26</a:t>
            </a:r>
          </a:p>
        </p:txBody>
      </p:sp>
      <p:sp>
        <p:nvSpPr>
          <p:cNvPr id="31750" name="Text Box 4">
            <a:extLst>
              <a:ext uri="{FF2B5EF4-FFF2-40B4-BE49-F238E27FC236}">
                <a16:creationId xmlns:a16="http://schemas.microsoft.com/office/drawing/2014/main" id="{A3E934CC-4DBB-4E8A-95CA-95CAF30487A4}"/>
              </a:ext>
            </a:extLst>
          </p:cNvPr>
          <p:cNvSpPr txBox="1">
            <a:spLocks noChangeArrowheads="1"/>
          </p:cNvSpPr>
          <p:nvPr/>
        </p:nvSpPr>
        <p:spPr bwMode="auto">
          <a:xfrm>
            <a:off x="762000" y="1219200"/>
            <a:ext cx="7239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Multiply AX by 26, using shifting and addition instructions. </a:t>
            </a:r>
            <a:r>
              <a:rPr lang="en-US" altLang="en-US" sz="2100" i="1"/>
              <a:t>Hint:</a:t>
            </a:r>
            <a:r>
              <a:rPr lang="en-US" altLang="en-US" sz="2100"/>
              <a:t> 26 = 16 + 8 + 2.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5171"/>
                                        </p:tgtEl>
                                        <p:attrNameLst>
                                          <p:attrName>style.visibility</p:attrName>
                                        </p:attrNameLst>
                                      </p:cBhvr>
                                      <p:to>
                                        <p:strVal val="visible"/>
                                      </p:to>
                                    </p:set>
                                    <p:animEffect transition="in" filter="dissolve">
                                      <p:cBhvr>
                                        <p:cTn id="7" dur="500"/>
                                        <p:tgtEl>
                                          <p:spTgt spid="135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9DAB086F-DC28-4F13-A64A-7BD7E449A4A9}"/>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32771" name="Slide Number Placeholder 4">
            <a:extLst>
              <a:ext uri="{FF2B5EF4-FFF2-40B4-BE49-F238E27FC236}">
                <a16:creationId xmlns:a16="http://schemas.microsoft.com/office/drawing/2014/main" id="{FD05ED75-1D5C-4D78-A894-25A5B135455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64251F3-883B-47F2-BC69-E98B3B91CEDC}" type="slidenum">
              <a:rPr lang="en-US" altLang="en-US" sz="1600">
                <a:latin typeface="Times New Roman" panose="02020603050405020304" pitchFamily="18" charset="0"/>
              </a:rPr>
              <a:pPr eaLnBrk="1" hangingPunct="1">
                <a:spcBef>
                  <a:spcPct val="0"/>
                </a:spcBef>
                <a:buClrTx/>
                <a:buFontTx/>
                <a:buNone/>
              </a:pPr>
              <a:t>22</a:t>
            </a:fld>
            <a:endParaRPr lang="en-US" altLang="en-US" sz="1600">
              <a:latin typeface="Times New Roman" panose="02020603050405020304" pitchFamily="18" charset="0"/>
            </a:endParaRPr>
          </a:p>
        </p:txBody>
      </p:sp>
      <p:sp>
        <p:nvSpPr>
          <p:cNvPr id="96258" name="Rectangle 2">
            <a:extLst>
              <a:ext uri="{FF2B5EF4-FFF2-40B4-BE49-F238E27FC236}">
                <a16:creationId xmlns:a16="http://schemas.microsoft.com/office/drawing/2014/main" id="{88643D8F-F05E-4425-B2BD-E660440B87DD}"/>
              </a:ext>
            </a:extLst>
          </p:cNvPr>
          <p:cNvSpPr>
            <a:spLocks noGrp="1" noChangeArrowheads="1"/>
          </p:cNvSpPr>
          <p:nvPr>
            <p:ph type="title"/>
          </p:nvPr>
        </p:nvSpPr>
        <p:spPr/>
        <p:txBody>
          <a:bodyPr/>
          <a:lstStyle/>
          <a:p>
            <a:pPr eaLnBrk="1" hangingPunct="1">
              <a:defRPr/>
            </a:pPr>
            <a:r>
              <a:rPr lang="en-US" altLang="en-US"/>
              <a:t>Displaying Binary Bits</a:t>
            </a:r>
          </a:p>
        </p:txBody>
      </p:sp>
      <p:sp>
        <p:nvSpPr>
          <p:cNvPr id="32773" name="Rectangle 3">
            <a:extLst>
              <a:ext uri="{FF2B5EF4-FFF2-40B4-BE49-F238E27FC236}">
                <a16:creationId xmlns:a16="http://schemas.microsoft.com/office/drawing/2014/main" id="{E80E838A-81B2-46BB-84E4-3E930CAD3BA2}"/>
              </a:ext>
            </a:extLst>
          </p:cNvPr>
          <p:cNvSpPr>
            <a:spLocks noGrp="1" noChangeArrowheads="1"/>
          </p:cNvSpPr>
          <p:nvPr>
            <p:ph type="body" idx="1"/>
          </p:nvPr>
        </p:nvSpPr>
        <p:spPr>
          <a:xfrm>
            <a:off x="685800" y="1066800"/>
            <a:ext cx="7772400" cy="1371600"/>
          </a:xfrm>
        </p:spPr>
        <p:txBody>
          <a:bodyPr/>
          <a:lstStyle/>
          <a:p>
            <a:pPr marL="0" indent="0" eaLnBrk="1" hangingPunct="1">
              <a:buFontTx/>
              <a:buNone/>
            </a:pPr>
            <a:r>
              <a:rPr lang="en-US" altLang="en-US" sz="2100" i="1"/>
              <a:t>Algorithm:</a:t>
            </a:r>
            <a:r>
              <a:rPr lang="en-US" altLang="en-US" sz="2100"/>
              <a:t> Shift MSB into the Carry flag; If CF = 1, append a "1" character to a string; otherwise, append a "0" character. Repeat in a loop, 32 times.</a:t>
            </a:r>
          </a:p>
        </p:txBody>
      </p:sp>
      <p:sp>
        <p:nvSpPr>
          <p:cNvPr id="32774" name="Text Box 4">
            <a:extLst>
              <a:ext uri="{FF2B5EF4-FFF2-40B4-BE49-F238E27FC236}">
                <a16:creationId xmlns:a16="http://schemas.microsoft.com/office/drawing/2014/main" id="{4CED716A-C2DE-4354-9E8E-C4D23F7768C1}"/>
              </a:ext>
            </a:extLst>
          </p:cNvPr>
          <p:cNvSpPr txBox="1">
            <a:spLocks noChangeArrowheads="1"/>
          </p:cNvSpPr>
          <p:nvPr/>
        </p:nvSpPr>
        <p:spPr bwMode="auto">
          <a:xfrm>
            <a:off x="1981200" y="2286000"/>
            <a:ext cx="5334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buffer BYTE 32 DUP(0),0</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	mov ecx,32</a:t>
            </a:r>
          </a:p>
          <a:p>
            <a:pPr eaLnBrk="1" hangingPunct="1">
              <a:lnSpc>
                <a:spcPct val="50000"/>
              </a:lnSpc>
              <a:spcBef>
                <a:spcPct val="50000"/>
              </a:spcBef>
              <a:buClrTx/>
              <a:buFontTx/>
              <a:buNone/>
            </a:pPr>
            <a:r>
              <a:rPr lang="en-US" altLang="en-US" sz="1800" b="1">
                <a:latin typeface="Courier New" panose="02070309020205020404" pitchFamily="49" charset="0"/>
              </a:rPr>
              <a:t>	mov esi,OFFSET buffer</a:t>
            </a:r>
          </a:p>
          <a:p>
            <a:pPr eaLnBrk="1" hangingPunct="1">
              <a:lnSpc>
                <a:spcPct val="50000"/>
              </a:lnSpc>
              <a:spcBef>
                <a:spcPct val="50000"/>
              </a:spcBef>
              <a:buClrTx/>
              <a:buFontTx/>
              <a:buNone/>
            </a:pPr>
            <a:r>
              <a:rPr lang="en-US" altLang="en-US" sz="1800" b="1">
                <a:latin typeface="Courier New" panose="02070309020205020404" pitchFamily="49" charset="0"/>
              </a:rPr>
              <a:t>L1:	shl eax,1</a:t>
            </a:r>
          </a:p>
          <a:p>
            <a:pPr eaLnBrk="1" hangingPunct="1">
              <a:lnSpc>
                <a:spcPct val="50000"/>
              </a:lnSpc>
              <a:spcBef>
                <a:spcPct val="50000"/>
              </a:spcBef>
              <a:buClrTx/>
              <a:buFontTx/>
              <a:buNone/>
            </a:pPr>
            <a:r>
              <a:rPr lang="en-US" altLang="en-US" sz="1800" b="1">
                <a:latin typeface="Courier New" panose="02070309020205020404" pitchFamily="49" charset="0"/>
              </a:rPr>
              <a:t>	mov BYTE PTR [esi],'0'</a:t>
            </a:r>
          </a:p>
          <a:p>
            <a:pPr eaLnBrk="1" hangingPunct="1">
              <a:lnSpc>
                <a:spcPct val="50000"/>
              </a:lnSpc>
              <a:spcBef>
                <a:spcPct val="50000"/>
              </a:spcBef>
              <a:buClrTx/>
              <a:buFontTx/>
              <a:buNone/>
            </a:pPr>
            <a:r>
              <a:rPr lang="en-US" altLang="en-US" sz="1800" b="1">
                <a:latin typeface="Courier New" panose="02070309020205020404" pitchFamily="49" charset="0"/>
              </a:rPr>
              <a:t>	jnc L2</a:t>
            </a:r>
          </a:p>
          <a:p>
            <a:pPr eaLnBrk="1" hangingPunct="1">
              <a:lnSpc>
                <a:spcPct val="50000"/>
              </a:lnSpc>
              <a:spcBef>
                <a:spcPct val="50000"/>
              </a:spcBef>
              <a:buClrTx/>
              <a:buFontTx/>
              <a:buNone/>
            </a:pPr>
            <a:r>
              <a:rPr lang="en-US" altLang="en-US" sz="1800" b="1">
                <a:latin typeface="Courier New" panose="02070309020205020404" pitchFamily="49" charset="0"/>
              </a:rPr>
              <a:t>	mov BYTE PTR [esi],'1'</a:t>
            </a:r>
          </a:p>
          <a:p>
            <a:pPr eaLnBrk="1" hangingPunct="1">
              <a:lnSpc>
                <a:spcPct val="50000"/>
              </a:lnSpc>
              <a:spcBef>
                <a:spcPct val="50000"/>
              </a:spcBef>
              <a:buClrTx/>
              <a:buFontTx/>
              <a:buNone/>
            </a:pPr>
            <a:r>
              <a:rPr lang="en-US" altLang="en-US" sz="1800" b="1">
                <a:latin typeface="Courier New" panose="02070309020205020404" pitchFamily="49" charset="0"/>
              </a:rPr>
              <a:t>L2:	inc esi</a:t>
            </a:r>
          </a:p>
          <a:p>
            <a:pPr eaLnBrk="1" hangingPunct="1">
              <a:lnSpc>
                <a:spcPct val="50000"/>
              </a:lnSpc>
              <a:spcBef>
                <a:spcPct val="50000"/>
              </a:spcBef>
              <a:buClrTx/>
              <a:buFontTx/>
              <a:buNone/>
            </a:pPr>
            <a:r>
              <a:rPr lang="en-US" altLang="en-US" sz="1800" b="1">
                <a:latin typeface="Courier New" panose="02070309020205020404" pitchFamily="49" charset="0"/>
              </a:rPr>
              <a:t>	loop L1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4A8641B9-CA89-48AF-90C6-6D16A102BF8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33795" name="Slide Number Placeholder 4">
            <a:extLst>
              <a:ext uri="{FF2B5EF4-FFF2-40B4-BE49-F238E27FC236}">
                <a16:creationId xmlns:a16="http://schemas.microsoft.com/office/drawing/2014/main" id="{B34684C5-78FB-47D1-A8A2-6998985F3482}"/>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A9A18E4-7374-419D-BC9A-E5A09B82EE75}" type="slidenum">
              <a:rPr lang="en-US" altLang="en-US" sz="1600">
                <a:latin typeface="Times New Roman" panose="02020603050405020304" pitchFamily="18" charset="0"/>
              </a:rPr>
              <a:pPr eaLnBrk="1" hangingPunct="1">
                <a:spcBef>
                  <a:spcPct val="0"/>
                </a:spcBef>
                <a:buClrTx/>
                <a:buFontTx/>
                <a:buNone/>
              </a:pPr>
              <a:t>23</a:t>
            </a:fld>
            <a:endParaRPr lang="en-US" altLang="en-US" sz="1600">
              <a:latin typeface="Times New Roman" panose="02020603050405020304" pitchFamily="18" charset="0"/>
            </a:endParaRPr>
          </a:p>
        </p:txBody>
      </p:sp>
      <p:sp>
        <p:nvSpPr>
          <p:cNvPr id="97282" name="Rectangle 2">
            <a:extLst>
              <a:ext uri="{FF2B5EF4-FFF2-40B4-BE49-F238E27FC236}">
                <a16:creationId xmlns:a16="http://schemas.microsoft.com/office/drawing/2014/main" id="{95E37340-E198-40E0-80F3-869900A4FBD4}"/>
              </a:ext>
            </a:extLst>
          </p:cNvPr>
          <p:cNvSpPr>
            <a:spLocks noGrp="1" noChangeArrowheads="1"/>
          </p:cNvSpPr>
          <p:nvPr>
            <p:ph type="title"/>
          </p:nvPr>
        </p:nvSpPr>
        <p:spPr/>
        <p:txBody>
          <a:bodyPr/>
          <a:lstStyle/>
          <a:p>
            <a:pPr eaLnBrk="1" hangingPunct="1">
              <a:defRPr/>
            </a:pPr>
            <a:r>
              <a:rPr lang="en-US" altLang="en-US"/>
              <a:t>Isolating a Bit String</a:t>
            </a:r>
          </a:p>
        </p:txBody>
      </p:sp>
      <p:sp>
        <p:nvSpPr>
          <p:cNvPr id="33797" name="Rectangle 3">
            <a:extLst>
              <a:ext uri="{FF2B5EF4-FFF2-40B4-BE49-F238E27FC236}">
                <a16:creationId xmlns:a16="http://schemas.microsoft.com/office/drawing/2014/main" id="{8C8664B2-FA6B-4177-B8B5-2EAE6F5E781A}"/>
              </a:ext>
            </a:extLst>
          </p:cNvPr>
          <p:cNvSpPr>
            <a:spLocks noGrp="1" noChangeArrowheads="1"/>
          </p:cNvSpPr>
          <p:nvPr>
            <p:ph type="body" idx="1"/>
          </p:nvPr>
        </p:nvSpPr>
        <p:spPr>
          <a:xfrm>
            <a:off x="685800" y="1143000"/>
            <a:ext cx="7772400" cy="990600"/>
          </a:xfrm>
        </p:spPr>
        <p:txBody>
          <a:bodyPr/>
          <a:lstStyle/>
          <a:p>
            <a:pPr eaLnBrk="1" hangingPunct="1"/>
            <a:r>
              <a:rPr lang="en-US" altLang="en-US"/>
              <a:t>The MS-DOS file date field packs the year, month, and day into 16 bits:</a:t>
            </a:r>
          </a:p>
        </p:txBody>
      </p:sp>
      <p:graphicFrame>
        <p:nvGraphicFramePr>
          <p:cNvPr id="33798" name="Object 4">
            <a:extLst>
              <a:ext uri="{FF2B5EF4-FFF2-40B4-BE49-F238E27FC236}">
                <a16:creationId xmlns:a16="http://schemas.microsoft.com/office/drawing/2014/main" id="{51B96039-CAFE-4059-9ABD-D51FE9757577}"/>
              </a:ext>
            </a:extLst>
          </p:cNvPr>
          <p:cNvGraphicFramePr>
            <a:graphicFrameLocks noChangeAspect="1"/>
          </p:cNvGraphicFramePr>
          <p:nvPr/>
        </p:nvGraphicFramePr>
        <p:xfrm>
          <a:off x="1978025" y="2133600"/>
          <a:ext cx="5264150" cy="1720850"/>
        </p:xfrm>
        <a:graphic>
          <a:graphicData uri="http://schemas.openxmlformats.org/presentationml/2006/ole">
            <mc:AlternateContent xmlns:mc="http://schemas.openxmlformats.org/markup-compatibility/2006">
              <mc:Choice xmlns:v="urn:schemas-microsoft-com:vml" Requires="v">
                <p:oleObj spid="_x0000_s33804" name="VISIO" r:id="rId3" imgW="3745992" imgH="1094232" progId="Visio.Drawing.6">
                  <p:embed/>
                </p:oleObj>
              </mc:Choice>
              <mc:Fallback>
                <p:oleObj name="VISIO" r:id="rId3" imgW="3745992" imgH="1094232"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5132" r="5132"/>
                      <a:stretch>
                        <a:fillRect/>
                      </a:stretch>
                    </p:blipFill>
                    <p:spPr bwMode="auto">
                      <a:xfrm>
                        <a:off x="1978025" y="2133600"/>
                        <a:ext cx="5264150" cy="1720850"/>
                      </a:xfrm>
                      <a:prstGeom prst="rect">
                        <a:avLst/>
                      </a:prstGeom>
                      <a:solidFill>
                        <a:schemeClr val="accent1"/>
                      </a:solidFill>
                      <a:ln>
                        <a:noFill/>
                      </a:ln>
                      <a:effectLst/>
                      <a:extLst>
                        <a:ext uri="{91240B29-F687-4F45-9708-019B960494DF}">
                          <a14:hiddenLine xmlns:a14="http://schemas.microsoft.com/office/drawing/2010/main" w="1905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7287" name="Group 7">
            <a:extLst>
              <a:ext uri="{FF2B5EF4-FFF2-40B4-BE49-F238E27FC236}">
                <a16:creationId xmlns:a16="http://schemas.microsoft.com/office/drawing/2014/main" id="{34691E5C-515E-4889-BAD6-D2226611FA8C}"/>
              </a:ext>
            </a:extLst>
          </p:cNvPr>
          <p:cNvGrpSpPr>
            <a:grpSpLocks/>
          </p:cNvGrpSpPr>
          <p:nvPr/>
        </p:nvGrpSpPr>
        <p:grpSpPr bwMode="auto">
          <a:xfrm>
            <a:off x="457200" y="3962400"/>
            <a:ext cx="7848600" cy="1851025"/>
            <a:chOff x="288" y="2496"/>
            <a:chExt cx="4944" cy="1166"/>
          </a:xfrm>
        </p:grpSpPr>
        <p:sp>
          <p:nvSpPr>
            <p:cNvPr id="33800" name="Text Box 5">
              <a:extLst>
                <a:ext uri="{FF2B5EF4-FFF2-40B4-BE49-F238E27FC236}">
                  <a16:creationId xmlns:a16="http://schemas.microsoft.com/office/drawing/2014/main" id="{537761D7-3B50-458E-A389-43AA793A3726}"/>
                </a:ext>
              </a:extLst>
            </p:cNvPr>
            <p:cNvSpPr txBox="1">
              <a:spLocks noChangeArrowheads="1"/>
            </p:cNvSpPr>
            <p:nvPr/>
          </p:nvSpPr>
          <p:spPr bwMode="auto">
            <a:xfrm>
              <a:off x="624" y="2846"/>
              <a:ext cx="4608"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ax,dx	; make a copy of DX</a:t>
              </a:r>
            </a:p>
            <a:p>
              <a:pPr eaLnBrk="1" hangingPunct="1">
                <a:lnSpc>
                  <a:spcPct val="50000"/>
                </a:lnSpc>
                <a:spcBef>
                  <a:spcPct val="50000"/>
                </a:spcBef>
                <a:buClrTx/>
                <a:buFontTx/>
                <a:buNone/>
              </a:pPr>
              <a:r>
                <a:rPr lang="en-US" altLang="en-US" sz="1800" b="1">
                  <a:latin typeface="Courier New" panose="02070309020205020404" pitchFamily="49" charset="0"/>
                </a:rPr>
                <a:t>shr ax,5	; shift right 5 bits</a:t>
              </a:r>
            </a:p>
            <a:p>
              <a:pPr eaLnBrk="1" hangingPunct="1">
                <a:lnSpc>
                  <a:spcPct val="50000"/>
                </a:lnSpc>
                <a:spcBef>
                  <a:spcPct val="50000"/>
                </a:spcBef>
                <a:buClrTx/>
                <a:buFontTx/>
                <a:buNone/>
              </a:pPr>
              <a:r>
                <a:rPr lang="en-US" altLang="en-US" sz="1800" b="1">
                  <a:latin typeface="Courier New" panose="02070309020205020404" pitchFamily="49" charset="0"/>
                </a:rPr>
                <a:t>and al,00001111b	; clear bits 4-7</a:t>
              </a:r>
            </a:p>
            <a:p>
              <a:pPr eaLnBrk="1" hangingPunct="1">
                <a:lnSpc>
                  <a:spcPct val="50000"/>
                </a:lnSpc>
                <a:spcBef>
                  <a:spcPct val="50000"/>
                </a:spcBef>
                <a:buClrTx/>
                <a:buFontTx/>
                <a:buNone/>
              </a:pPr>
              <a:r>
                <a:rPr lang="en-US" altLang="en-US" sz="1800" b="1">
                  <a:latin typeface="Courier New" panose="02070309020205020404" pitchFamily="49" charset="0"/>
                </a:rPr>
                <a:t>mov month,al	; save in month variable</a:t>
              </a:r>
            </a:p>
          </p:txBody>
        </p:sp>
        <p:sp>
          <p:nvSpPr>
            <p:cNvPr id="33801" name="Text Box 6">
              <a:extLst>
                <a:ext uri="{FF2B5EF4-FFF2-40B4-BE49-F238E27FC236}">
                  <a16:creationId xmlns:a16="http://schemas.microsoft.com/office/drawing/2014/main" id="{D526E1E0-7261-4244-8CEB-B18CC785DDD9}"/>
                </a:ext>
              </a:extLst>
            </p:cNvPr>
            <p:cNvSpPr txBox="1">
              <a:spLocks noChangeArrowheads="1"/>
            </p:cNvSpPr>
            <p:nvPr/>
          </p:nvSpPr>
          <p:spPr bwMode="auto">
            <a:xfrm>
              <a:off x="288" y="2496"/>
              <a:ext cx="216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Isolate the Month field: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7287"/>
                                        </p:tgtEl>
                                        <p:attrNameLst>
                                          <p:attrName>style.visibility</p:attrName>
                                        </p:attrNameLst>
                                      </p:cBhvr>
                                      <p:to>
                                        <p:strVal val="visible"/>
                                      </p:to>
                                    </p:set>
                                    <p:animEffect transition="in" filter="box(in)">
                                      <p:cBhvr>
                                        <p:cTn id="7" dur="500"/>
                                        <p:tgtEl>
                                          <p:spTgt spid="97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a:extLst>
              <a:ext uri="{FF2B5EF4-FFF2-40B4-BE49-F238E27FC236}">
                <a16:creationId xmlns:a16="http://schemas.microsoft.com/office/drawing/2014/main" id="{C04478ED-DB0D-4191-82E9-70D4EBC5E56D}"/>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34819" name="Slide Number Placeholder 4">
            <a:extLst>
              <a:ext uri="{FF2B5EF4-FFF2-40B4-BE49-F238E27FC236}">
                <a16:creationId xmlns:a16="http://schemas.microsoft.com/office/drawing/2014/main" id="{059A9401-C7D7-4E2A-8A15-F03ED45E06A5}"/>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36EDF5B-44DD-4D84-A0C1-0D627BB8ED6C}" type="slidenum">
              <a:rPr lang="en-US" altLang="en-US" sz="1600">
                <a:latin typeface="Times New Roman" panose="02020603050405020304" pitchFamily="18" charset="0"/>
              </a:rPr>
              <a:pPr eaLnBrk="1" hangingPunct="1">
                <a:spcBef>
                  <a:spcPct val="0"/>
                </a:spcBef>
                <a:buClrTx/>
                <a:buFontTx/>
                <a:buNone/>
              </a:pPr>
              <a:t>24</a:t>
            </a:fld>
            <a:endParaRPr lang="en-US" altLang="en-US" sz="1600">
              <a:latin typeface="Times New Roman" panose="02020603050405020304" pitchFamily="18" charset="0"/>
            </a:endParaRPr>
          </a:p>
        </p:txBody>
      </p:sp>
      <p:sp>
        <p:nvSpPr>
          <p:cNvPr id="163842" name="Rectangle 2">
            <a:extLst>
              <a:ext uri="{FF2B5EF4-FFF2-40B4-BE49-F238E27FC236}">
                <a16:creationId xmlns:a16="http://schemas.microsoft.com/office/drawing/2014/main" id="{31B3CB2C-8905-4975-838C-64B30C92B87D}"/>
              </a:ext>
            </a:extLst>
          </p:cNvPr>
          <p:cNvSpPr>
            <a:spLocks noGrp="1" noChangeArrowheads="1"/>
          </p:cNvSpPr>
          <p:nvPr>
            <p:ph type="title"/>
          </p:nvPr>
        </p:nvSpPr>
        <p:spPr/>
        <p:txBody>
          <a:bodyPr/>
          <a:lstStyle/>
          <a:p>
            <a:pPr eaLnBrk="1" hangingPunct="1">
              <a:defRPr/>
            </a:pPr>
            <a:r>
              <a:rPr lang="en-US" altLang="en-US"/>
              <a:t>What's Next</a:t>
            </a:r>
          </a:p>
        </p:txBody>
      </p:sp>
      <p:sp>
        <p:nvSpPr>
          <p:cNvPr id="34821" name="Rectangle 3">
            <a:extLst>
              <a:ext uri="{FF2B5EF4-FFF2-40B4-BE49-F238E27FC236}">
                <a16:creationId xmlns:a16="http://schemas.microsoft.com/office/drawing/2014/main" id="{3841FFAA-26F0-4312-A43A-7B002ED33580}"/>
              </a:ext>
            </a:extLst>
          </p:cNvPr>
          <p:cNvSpPr>
            <a:spLocks noGrp="1" noChangeArrowheads="1"/>
          </p:cNvSpPr>
          <p:nvPr>
            <p:ph type="body" idx="1"/>
          </p:nvPr>
        </p:nvSpPr>
        <p:spPr>
          <a:xfrm>
            <a:off x="1295400" y="1600200"/>
            <a:ext cx="6934200" cy="2819400"/>
          </a:xfrm>
        </p:spPr>
        <p:txBody>
          <a:bodyPr/>
          <a:lstStyle/>
          <a:p>
            <a:pPr eaLnBrk="1" hangingPunct="1"/>
            <a:r>
              <a:rPr lang="en-US" altLang="en-US"/>
              <a:t>Shift and Rotate Instructions</a:t>
            </a:r>
          </a:p>
          <a:p>
            <a:pPr eaLnBrk="1" hangingPunct="1"/>
            <a:r>
              <a:rPr lang="en-US" altLang="en-US"/>
              <a:t>Shift and Rotate Applications</a:t>
            </a:r>
          </a:p>
          <a:p>
            <a:pPr eaLnBrk="1" hangingPunct="1"/>
            <a:r>
              <a:rPr lang="en-US" altLang="en-US" b="1">
                <a:solidFill>
                  <a:schemeClr val="tx2"/>
                </a:solidFill>
              </a:rPr>
              <a:t>Multiplication and Division Instructions</a:t>
            </a:r>
          </a:p>
          <a:p>
            <a:pPr eaLnBrk="1" hangingPunct="1"/>
            <a:r>
              <a:rPr lang="en-US" altLang="en-US"/>
              <a:t>Extended Addition and Subtraction</a:t>
            </a:r>
          </a:p>
          <a:p>
            <a:pPr eaLnBrk="1" hangingPunct="1"/>
            <a:r>
              <a:rPr lang="en-US" altLang="en-US"/>
              <a:t>ASCII and Unpacked Decimal Arithmetic</a:t>
            </a:r>
          </a:p>
          <a:p>
            <a:pPr eaLnBrk="1" hangingPunct="1"/>
            <a:r>
              <a:rPr lang="en-US" altLang="en-US"/>
              <a:t>Packed Decimal Arithmetic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a:extLst>
              <a:ext uri="{FF2B5EF4-FFF2-40B4-BE49-F238E27FC236}">
                <a16:creationId xmlns:a16="http://schemas.microsoft.com/office/drawing/2014/main" id="{928FDB75-CAC5-4A0F-AE47-7C0B07C75C2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35843" name="Slide Number Placeholder 4">
            <a:extLst>
              <a:ext uri="{FF2B5EF4-FFF2-40B4-BE49-F238E27FC236}">
                <a16:creationId xmlns:a16="http://schemas.microsoft.com/office/drawing/2014/main" id="{A2CD09A7-27DC-4751-863F-586F5A61A575}"/>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01B2FC0-2284-4822-974B-CFC1AC780A82}" type="slidenum">
              <a:rPr lang="en-US" altLang="en-US" sz="1600">
                <a:latin typeface="Times New Roman" panose="02020603050405020304" pitchFamily="18" charset="0"/>
              </a:rPr>
              <a:pPr eaLnBrk="1" hangingPunct="1">
                <a:spcBef>
                  <a:spcPct val="0"/>
                </a:spcBef>
                <a:buClrTx/>
                <a:buFontTx/>
                <a:buNone/>
              </a:pPr>
              <a:t>25</a:t>
            </a:fld>
            <a:endParaRPr lang="en-US" altLang="en-US" sz="1600">
              <a:latin typeface="Times New Roman" panose="02020603050405020304" pitchFamily="18" charset="0"/>
            </a:endParaRPr>
          </a:p>
        </p:txBody>
      </p:sp>
      <p:sp>
        <p:nvSpPr>
          <p:cNvPr id="80898" name="Rectangle 2">
            <a:extLst>
              <a:ext uri="{FF2B5EF4-FFF2-40B4-BE49-F238E27FC236}">
                <a16:creationId xmlns:a16="http://schemas.microsoft.com/office/drawing/2014/main" id="{1729E532-7076-4AF0-937E-43F115EE5FB4}"/>
              </a:ext>
            </a:extLst>
          </p:cNvPr>
          <p:cNvSpPr>
            <a:spLocks noGrp="1" noChangeArrowheads="1"/>
          </p:cNvSpPr>
          <p:nvPr>
            <p:ph type="title"/>
          </p:nvPr>
        </p:nvSpPr>
        <p:spPr/>
        <p:txBody>
          <a:bodyPr/>
          <a:lstStyle/>
          <a:p>
            <a:pPr eaLnBrk="1" hangingPunct="1">
              <a:defRPr/>
            </a:pPr>
            <a:r>
              <a:rPr lang="en-US" altLang="en-US"/>
              <a:t>Multiplication and Division Instructions</a:t>
            </a:r>
          </a:p>
        </p:txBody>
      </p:sp>
      <p:sp>
        <p:nvSpPr>
          <p:cNvPr id="35845" name="Rectangle 3">
            <a:extLst>
              <a:ext uri="{FF2B5EF4-FFF2-40B4-BE49-F238E27FC236}">
                <a16:creationId xmlns:a16="http://schemas.microsoft.com/office/drawing/2014/main" id="{6ADF0B6F-247B-417D-B8F5-A51B207A922D}"/>
              </a:ext>
            </a:extLst>
          </p:cNvPr>
          <p:cNvSpPr>
            <a:spLocks noGrp="1" noChangeArrowheads="1"/>
          </p:cNvSpPr>
          <p:nvPr>
            <p:ph type="body" idx="1"/>
          </p:nvPr>
        </p:nvSpPr>
        <p:spPr>
          <a:xfrm>
            <a:off x="1371600" y="1600200"/>
            <a:ext cx="6172200" cy="3505200"/>
          </a:xfrm>
        </p:spPr>
        <p:txBody>
          <a:bodyPr/>
          <a:lstStyle/>
          <a:p>
            <a:pPr eaLnBrk="1" hangingPunct="1"/>
            <a:r>
              <a:rPr lang="en-US" altLang="en-US"/>
              <a:t>MUL Instruction </a:t>
            </a:r>
          </a:p>
          <a:p>
            <a:pPr eaLnBrk="1" hangingPunct="1"/>
            <a:r>
              <a:rPr lang="en-US" altLang="en-US"/>
              <a:t>IMUL Instruction </a:t>
            </a:r>
          </a:p>
          <a:p>
            <a:pPr eaLnBrk="1" hangingPunct="1"/>
            <a:r>
              <a:rPr lang="en-US" altLang="en-US"/>
              <a:t>DIV Instruction </a:t>
            </a:r>
          </a:p>
          <a:p>
            <a:pPr eaLnBrk="1" hangingPunct="1"/>
            <a:r>
              <a:rPr lang="en-US" altLang="en-US"/>
              <a:t>Signed Integer Division</a:t>
            </a:r>
          </a:p>
          <a:p>
            <a:pPr eaLnBrk="1" hangingPunct="1"/>
            <a:r>
              <a:rPr lang="en-US" altLang="en-US"/>
              <a:t>CBW, CWD, CDQ Instructions</a:t>
            </a:r>
          </a:p>
          <a:p>
            <a:pPr eaLnBrk="1" hangingPunct="1"/>
            <a:r>
              <a:rPr lang="en-US" altLang="en-US"/>
              <a:t>IDIV Instruction </a:t>
            </a:r>
          </a:p>
          <a:p>
            <a:pPr eaLnBrk="1" hangingPunct="1"/>
            <a:r>
              <a:rPr lang="en-US" altLang="en-US"/>
              <a:t>Implementing Arithmetic Expressions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a:extLst>
              <a:ext uri="{FF2B5EF4-FFF2-40B4-BE49-F238E27FC236}">
                <a16:creationId xmlns:a16="http://schemas.microsoft.com/office/drawing/2014/main" id="{5749D131-D66D-454D-8CEF-527F00220D63}"/>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36867" name="Slide Number Placeholder 4">
            <a:extLst>
              <a:ext uri="{FF2B5EF4-FFF2-40B4-BE49-F238E27FC236}">
                <a16:creationId xmlns:a16="http://schemas.microsoft.com/office/drawing/2014/main" id="{CA5E24D1-8A57-4C06-8706-4FC82F996C6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92EAEED-8135-4696-9803-ED1AD9D3118A}" type="slidenum">
              <a:rPr lang="en-US" altLang="en-US" sz="1600">
                <a:latin typeface="Times New Roman" panose="02020603050405020304" pitchFamily="18" charset="0"/>
              </a:rPr>
              <a:pPr eaLnBrk="1" hangingPunct="1">
                <a:spcBef>
                  <a:spcPct val="0"/>
                </a:spcBef>
                <a:buClrTx/>
                <a:buFontTx/>
                <a:buNone/>
              </a:pPr>
              <a:t>26</a:t>
            </a:fld>
            <a:endParaRPr lang="en-US" altLang="en-US" sz="1600">
              <a:latin typeface="Times New Roman" panose="02020603050405020304" pitchFamily="18" charset="0"/>
            </a:endParaRPr>
          </a:p>
        </p:txBody>
      </p:sp>
      <p:sp>
        <p:nvSpPr>
          <p:cNvPr id="98306" name="Rectangle 2">
            <a:extLst>
              <a:ext uri="{FF2B5EF4-FFF2-40B4-BE49-F238E27FC236}">
                <a16:creationId xmlns:a16="http://schemas.microsoft.com/office/drawing/2014/main" id="{A02B8718-1884-46E1-A0D2-299A31187B25}"/>
              </a:ext>
            </a:extLst>
          </p:cNvPr>
          <p:cNvSpPr>
            <a:spLocks noGrp="1" noChangeArrowheads="1"/>
          </p:cNvSpPr>
          <p:nvPr>
            <p:ph type="title"/>
          </p:nvPr>
        </p:nvSpPr>
        <p:spPr/>
        <p:txBody>
          <a:bodyPr/>
          <a:lstStyle/>
          <a:p>
            <a:pPr eaLnBrk="1" hangingPunct="1">
              <a:defRPr/>
            </a:pPr>
            <a:r>
              <a:rPr lang="en-US" altLang="en-US"/>
              <a:t>MUL Instruction</a:t>
            </a:r>
          </a:p>
        </p:txBody>
      </p:sp>
      <p:sp>
        <p:nvSpPr>
          <p:cNvPr id="36869" name="Rectangle 3">
            <a:extLst>
              <a:ext uri="{FF2B5EF4-FFF2-40B4-BE49-F238E27FC236}">
                <a16:creationId xmlns:a16="http://schemas.microsoft.com/office/drawing/2014/main" id="{444EB1D2-2C4E-4A5E-94E5-D252E13DDEB5}"/>
              </a:ext>
            </a:extLst>
          </p:cNvPr>
          <p:cNvSpPr>
            <a:spLocks noGrp="1" noChangeArrowheads="1"/>
          </p:cNvSpPr>
          <p:nvPr>
            <p:ph type="body" idx="1"/>
          </p:nvPr>
        </p:nvSpPr>
        <p:spPr>
          <a:xfrm>
            <a:off x="609600" y="1143000"/>
            <a:ext cx="7772400" cy="2438400"/>
          </a:xfrm>
        </p:spPr>
        <p:txBody>
          <a:bodyPr/>
          <a:lstStyle/>
          <a:p>
            <a:pPr eaLnBrk="1" hangingPunct="1"/>
            <a:r>
              <a:rPr lang="en-US" altLang="en-US" sz="2000"/>
              <a:t>In 32-bit mode, MUL (unsigned multiply) instruction multiplies an 8-, 16-, or 32-bit operand by either AL, AX, or EAX.</a:t>
            </a:r>
          </a:p>
          <a:p>
            <a:pPr eaLnBrk="1" hangingPunct="1"/>
            <a:endParaRPr lang="en-US" altLang="en-US" sz="2000"/>
          </a:p>
          <a:p>
            <a:pPr eaLnBrk="1" hangingPunct="1"/>
            <a:r>
              <a:rPr lang="en-US" altLang="en-US" sz="2000"/>
              <a:t>The instruction formats are:</a:t>
            </a:r>
          </a:p>
          <a:p>
            <a:pPr lvl="2" eaLnBrk="1" hangingPunct="1">
              <a:buFontTx/>
              <a:buNone/>
            </a:pPr>
            <a:r>
              <a:rPr lang="en-US" altLang="en-US" sz="1800" b="1">
                <a:latin typeface="Courier New" panose="02070309020205020404" pitchFamily="49" charset="0"/>
              </a:rPr>
              <a:t>MUL r/m8</a:t>
            </a:r>
          </a:p>
          <a:p>
            <a:pPr lvl="2" eaLnBrk="1" hangingPunct="1">
              <a:buFontTx/>
              <a:buNone/>
            </a:pPr>
            <a:r>
              <a:rPr lang="en-US" altLang="en-US" sz="1800" b="1">
                <a:latin typeface="Courier New" panose="02070309020205020404" pitchFamily="49" charset="0"/>
              </a:rPr>
              <a:t>MUL r/m16</a:t>
            </a:r>
          </a:p>
          <a:p>
            <a:pPr lvl="2" eaLnBrk="1" hangingPunct="1">
              <a:buFontTx/>
              <a:buNone/>
            </a:pPr>
            <a:r>
              <a:rPr lang="en-US" altLang="en-US" sz="1800" b="1">
                <a:latin typeface="Courier New" panose="02070309020205020404" pitchFamily="49" charset="0"/>
              </a:rPr>
              <a:t>MUL r/m32</a:t>
            </a:r>
          </a:p>
        </p:txBody>
      </p:sp>
      <p:pic>
        <p:nvPicPr>
          <p:cNvPr id="36870" name="Picture 11">
            <a:extLst>
              <a:ext uri="{FF2B5EF4-FFF2-40B4-BE49-F238E27FC236}">
                <a16:creationId xmlns:a16="http://schemas.microsoft.com/office/drawing/2014/main" id="{9536C3B6-D8C2-441D-839B-D392E1614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886200"/>
            <a:ext cx="5257800" cy="174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a:extLst>
              <a:ext uri="{FF2B5EF4-FFF2-40B4-BE49-F238E27FC236}">
                <a16:creationId xmlns:a16="http://schemas.microsoft.com/office/drawing/2014/main" id="{4BD5879C-C7EE-466F-9E2F-DB91401C7152}"/>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37891" name="Slide Number Placeholder 4">
            <a:extLst>
              <a:ext uri="{FF2B5EF4-FFF2-40B4-BE49-F238E27FC236}">
                <a16:creationId xmlns:a16="http://schemas.microsoft.com/office/drawing/2014/main" id="{12D15599-144B-40D3-9ADD-5E9A2890A6B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80008B5-6AB4-407F-9D53-7127EFBC9A3C}" type="slidenum">
              <a:rPr lang="en-US" altLang="en-US" sz="1600">
                <a:latin typeface="Times New Roman" panose="02020603050405020304" pitchFamily="18" charset="0"/>
              </a:rPr>
              <a:pPr eaLnBrk="1" hangingPunct="1">
                <a:spcBef>
                  <a:spcPct val="0"/>
                </a:spcBef>
                <a:buClrTx/>
                <a:buFontTx/>
                <a:buNone/>
              </a:pPr>
              <a:t>27</a:t>
            </a:fld>
            <a:endParaRPr lang="en-US" altLang="en-US" sz="1600">
              <a:latin typeface="Times New Roman" panose="02020603050405020304" pitchFamily="18" charset="0"/>
            </a:endParaRPr>
          </a:p>
        </p:txBody>
      </p:sp>
      <p:sp>
        <p:nvSpPr>
          <p:cNvPr id="98306" name="Rectangle 2">
            <a:extLst>
              <a:ext uri="{FF2B5EF4-FFF2-40B4-BE49-F238E27FC236}">
                <a16:creationId xmlns:a16="http://schemas.microsoft.com/office/drawing/2014/main" id="{E0E14EA6-773F-4262-A2B9-9AA5474C3678}"/>
              </a:ext>
            </a:extLst>
          </p:cNvPr>
          <p:cNvSpPr>
            <a:spLocks noGrp="1" noChangeArrowheads="1"/>
          </p:cNvSpPr>
          <p:nvPr>
            <p:ph type="title"/>
          </p:nvPr>
        </p:nvSpPr>
        <p:spPr/>
        <p:txBody>
          <a:bodyPr/>
          <a:lstStyle/>
          <a:p>
            <a:pPr eaLnBrk="1" hangingPunct="1">
              <a:defRPr/>
            </a:pPr>
            <a:r>
              <a:rPr lang="en-US" altLang="en-US"/>
              <a:t>64-Bit MUL Instruction</a:t>
            </a:r>
          </a:p>
        </p:txBody>
      </p:sp>
      <p:sp>
        <p:nvSpPr>
          <p:cNvPr id="37893" name="Rectangle 3">
            <a:extLst>
              <a:ext uri="{FF2B5EF4-FFF2-40B4-BE49-F238E27FC236}">
                <a16:creationId xmlns:a16="http://schemas.microsoft.com/office/drawing/2014/main" id="{38F7BFB8-9037-4670-90F1-2666BD5AC79B}"/>
              </a:ext>
            </a:extLst>
          </p:cNvPr>
          <p:cNvSpPr>
            <a:spLocks noGrp="1" noChangeArrowheads="1"/>
          </p:cNvSpPr>
          <p:nvPr>
            <p:ph type="body" idx="1"/>
          </p:nvPr>
        </p:nvSpPr>
        <p:spPr>
          <a:xfrm>
            <a:off x="609600" y="1143000"/>
            <a:ext cx="7620000" cy="4267200"/>
          </a:xfrm>
        </p:spPr>
        <p:txBody>
          <a:bodyPr/>
          <a:lstStyle/>
          <a:p>
            <a:pPr eaLnBrk="1" hangingPunct="1"/>
            <a:r>
              <a:rPr lang="en-US" altLang="en-US" sz="2000"/>
              <a:t>In 64-bit mode, MUL (unsigned multiply) instruction multiplies a 64-bit operand by RAX, producing a 128-bit product.</a:t>
            </a:r>
          </a:p>
          <a:p>
            <a:pPr eaLnBrk="1" hangingPunct="1"/>
            <a:endParaRPr lang="en-US" altLang="en-US" sz="2000"/>
          </a:p>
          <a:p>
            <a:pPr eaLnBrk="1" hangingPunct="1"/>
            <a:r>
              <a:rPr lang="en-US" altLang="en-US" sz="2000"/>
              <a:t>The instruction formats are:</a:t>
            </a:r>
          </a:p>
          <a:p>
            <a:pPr lvl="2" eaLnBrk="1" hangingPunct="1">
              <a:buFontTx/>
              <a:buNone/>
            </a:pPr>
            <a:r>
              <a:rPr lang="en-US" altLang="en-US" sz="1800" b="1">
                <a:latin typeface="Courier New" panose="02070309020205020404" pitchFamily="49" charset="0"/>
              </a:rPr>
              <a:t>MUL r/m64</a:t>
            </a:r>
          </a:p>
          <a:p>
            <a:pPr lvl="2" eaLnBrk="1" hangingPunct="1">
              <a:buFontTx/>
              <a:buNone/>
            </a:pPr>
            <a:endParaRPr lang="en-US" altLang="en-US" sz="1800" b="1">
              <a:latin typeface="Courier New" panose="02070309020205020404" pitchFamily="49" charset="0"/>
            </a:endParaRPr>
          </a:p>
          <a:p>
            <a:pPr eaLnBrk="1" hangingPunct="1">
              <a:buFontTx/>
              <a:buNone/>
            </a:pPr>
            <a:r>
              <a:rPr lang="en-US" altLang="en-US"/>
              <a:t>Example:</a:t>
            </a:r>
          </a:p>
          <a:p>
            <a:pPr eaLnBrk="1" hangingPunct="1">
              <a:buFontTx/>
              <a:buNone/>
            </a:pPr>
            <a:r>
              <a:rPr lang="en-US" altLang="en-US" sz="1800" b="1">
                <a:latin typeface="Courier New" panose="02070309020205020404" pitchFamily="49" charset="0"/>
              </a:rPr>
              <a:t>mov rax,0FFFF0000FFFF0000h</a:t>
            </a:r>
          </a:p>
          <a:p>
            <a:pPr eaLnBrk="1" hangingPunct="1">
              <a:buFontTx/>
              <a:buNone/>
            </a:pPr>
            <a:r>
              <a:rPr lang="en-US" altLang="en-US" sz="1800" b="1">
                <a:latin typeface="Courier New" panose="02070309020205020404" pitchFamily="49" charset="0"/>
              </a:rPr>
              <a:t>mov rbx,2</a:t>
            </a:r>
          </a:p>
          <a:p>
            <a:pPr eaLnBrk="1" hangingPunct="1">
              <a:buFontTx/>
              <a:buNone/>
            </a:pPr>
            <a:r>
              <a:rPr lang="en-US" altLang="en-US" sz="1800" b="1">
                <a:latin typeface="Courier New" panose="02070309020205020404" pitchFamily="49" charset="0"/>
              </a:rPr>
              <a:t>mul rbx 	</a:t>
            </a:r>
            <a:r>
              <a:rPr lang="en-US" altLang="en-US" sz="1600" b="1">
                <a:latin typeface="Courier New" panose="02070309020205020404" pitchFamily="49" charset="0"/>
              </a:rPr>
              <a:t>; RDX:RAX = 0000000000000001FFFE0001FFFE0000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a:extLst>
              <a:ext uri="{FF2B5EF4-FFF2-40B4-BE49-F238E27FC236}">
                <a16:creationId xmlns:a16="http://schemas.microsoft.com/office/drawing/2014/main" id="{1CBA7F24-90C0-47C9-AD6E-8C206088287C}"/>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38915" name="Slide Number Placeholder 4">
            <a:extLst>
              <a:ext uri="{FF2B5EF4-FFF2-40B4-BE49-F238E27FC236}">
                <a16:creationId xmlns:a16="http://schemas.microsoft.com/office/drawing/2014/main" id="{6D817068-19A5-4BAC-A237-C24C829EB8E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4D72822A-BAB2-4E1A-B3FA-B03FAE6089D9}" type="slidenum">
              <a:rPr lang="en-US" altLang="en-US" sz="1600">
                <a:latin typeface="Times New Roman" panose="02020603050405020304" pitchFamily="18" charset="0"/>
              </a:rPr>
              <a:pPr eaLnBrk="1" hangingPunct="1">
                <a:spcBef>
                  <a:spcPct val="0"/>
                </a:spcBef>
                <a:buClrTx/>
                <a:buFontTx/>
                <a:buNone/>
              </a:pPr>
              <a:t>28</a:t>
            </a:fld>
            <a:endParaRPr lang="en-US" altLang="en-US" sz="1600">
              <a:latin typeface="Times New Roman" panose="02020603050405020304" pitchFamily="18" charset="0"/>
            </a:endParaRPr>
          </a:p>
        </p:txBody>
      </p:sp>
      <p:sp>
        <p:nvSpPr>
          <p:cNvPr id="117762" name="Rectangle 1026">
            <a:extLst>
              <a:ext uri="{FF2B5EF4-FFF2-40B4-BE49-F238E27FC236}">
                <a16:creationId xmlns:a16="http://schemas.microsoft.com/office/drawing/2014/main" id="{279C4938-5B0B-4E64-8D14-48AC3E01FAEF}"/>
              </a:ext>
            </a:extLst>
          </p:cNvPr>
          <p:cNvSpPr>
            <a:spLocks noGrp="1" noChangeArrowheads="1"/>
          </p:cNvSpPr>
          <p:nvPr>
            <p:ph type="title"/>
          </p:nvPr>
        </p:nvSpPr>
        <p:spPr/>
        <p:txBody>
          <a:bodyPr/>
          <a:lstStyle/>
          <a:p>
            <a:pPr eaLnBrk="1" hangingPunct="1">
              <a:defRPr/>
            </a:pPr>
            <a:r>
              <a:rPr lang="en-US" altLang="en-US"/>
              <a:t>MUL Examples</a:t>
            </a:r>
          </a:p>
        </p:txBody>
      </p:sp>
      <p:sp>
        <p:nvSpPr>
          <p:cNvPr id="38917" name="Rectangle 1036">
            <a:extLst>
              <a:ext uri="{FF2B5EF4-FFF2-40B4-BE49-F238E27FC236}">
                <a16:creationId xmlns:a16="http://schemas.microsoft.com/office/drawing/2014/main" id="{6D4180E6-F08F-4F33-9283-2F951E902B9C}"/>
              </a:ext>
            </a:extLst>
          </p:cNvPr>
          <p:cNvSpPr>
            <a:spLocks noChangeArrowheads="1"/>
          </p:cNvSpPr>
          <p:nvPr/>
        </p:nvSpPr>
        <p:spPr bwMode="auto">
          <a:xfrm>
            <a:off x="685800" y="12192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100h * 2000h, using 16-bit operands:</a:t>
            </a:r>
          </a:p>
        </p:txBody>
      </p:sp>
      <p:sp>
        <p:nvSpPr>
          <p:cNvPr id="38918" name="Text Box 1037">
            <a:extLst>
              <a:ext uri="{FF2B5EF4-FFF2-40B4-BE49-F238E27FC236}">
                <a16:creationId xmlns:a16="http://schemas.microsoft.com/office/drawing/2014/main" id="{4601BF0B-4BD1-4F66-A29E-30383D3F046A}"/>
              </a:ext>
            </a:extLst>
          </p:cNvPr>
          <p:cNvSpPr txBox="1">
            <a:spLocks noChangeArrowheads="1"/>
          </p:cNvSpPr>
          <p:nvPr/>
        </p:nvSpPr>
        <p:spPr bwMode="auto">
          <a:xfrm>
            <a:off x="838200" y="1828800"/>
            <a:ext cx="5562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183038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183038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183038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18303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18303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val1 WORD 2000h</a:t>
            </a:r>
          </a:p>
          <a:p>
            <a:pPr eaLnBrk="1" hangingPunct="1">
              <a:lnSpc>
                <a:spcPct val="50000"/>
              </a:lnSpc>
              <a:spcBef>
                <a:spcPct val="50000"/>
              </a:spcBef>
              <a:buClrTx/>
              <a:buFontTx/>
              <a:buNone/>
            </a:pPr>
            <a:r>
              <a:rPr lang="en-US" altLang="en-US" sz="1800" b="1">
                <a:latin typeface="Courier New" panose="02070309020205020404" pitchFamily="49" charset="0"/>
              </a:rPr>
              <a:t>val2 WORD 100h</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mov ax,val1</a:t>
            </a:r>
          </a:p>
          <a:p>
            <a:pPr eaLnBrk="1" hangingPunct="1">
              <a:lnSpc>
                <a:spcPct val="50000"/>
              </a:lnSpc>
              <a:spcBef>
                <a:spcPct val="50000"/>
              </a:spcBef>
              <a:buClrTx/>
              <a:buFontTx/>
              <a:buNone/>
            </a:pPr>
            <a:r>
              <a:rPr lang="en-US" altLang="en-US" sz="1800" b="1">
                <a:latin typeface="Courier New" panose="02070309020205020404" pitchFamily="49" charset="0"/>
              </a:rPr>
              <a:t>mul val2	; DX:AX = 00200000h, CF=1</a:t>
            </a:r>
          </a:p>
        </p:txBody>
      </p:sp>
      <p:sp>
        <p:nvSpPr>
          <p:cNvPr id="117777" name="Text Box 1041">
            <a:extLst>
              <a:ext uri="{FF2B5EF4-FFF2-40B4-BE49-F238E27FC236}">
                <a16:creationId xmlns:a16="http://schemas.microsoft.com/office/drawing/2014/main" id="{B7A364AC-918F-4E12-B165-B51335C67D68}"/>
              </a:ext>
            </a:extLst>
          </p:cNvPr>
          <p:cNvSpPr txBox="1">
            <a:spLocks noChangeArrowheads="1"/>
          </p:cNvSpPr>
          <p:nvPr/>
        </p:nvSpPr>
        <p:spPr bwMode="auto">
          <a:xfrm>
            <a:off x="6629400" y="1981200"/>
            <a:ext cx="2286000" cy="150495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600">
                <a:solidFill>
                  <a:schemeClr val="tx2"/>
                </a:solidFill>
              </a:rPr>
              <a:t>The Carry flag indicates whether or not the upper half of the product contains significant digits.</a:t>
            </a:r>
          </a:p>
        </p:txBody>
      </p:sp>
      <p:grpSp>
        <p:nvGrpSpPr>
          <p:cNvPr id="117779" name="Group 1043">
            <a:extLst>
              <a:ext uri="{FF2B5EF4-FFF2-40B4-BE49-F238E27FC236}">
                <a16:creationId xmlns:a16="http://schemas.microsoft.com/office/drawing/2014/main" id="{A5DBDABA-C866-4C40-9E5F-2BF8AC58A424}"/>
              </a:ext>
            </a:extLst>
          </p:cNvPr>
          <p:cNvGrpSpPr>
            <a:grpSpLocks/>
          </p:cNvGrpSpPr>
          <p:nvPr/>
        </p:nvGrpSpPr>
        <p:grpSpPr bwMode="auto">
          <a:xfrm>
            <a:off x="609600" y="4114800"/>
            <a:ext cx="7162800" cy="1828800"/>
            <a:chOff x="384" y="2592"/>
            <a:chExt cx="4512" cy="1152"/>
          </a:xfrm>
        </p:grpSpPr>
        <p:sp>
          <p:nvSpPr>
            <p:cNvPr id="38921" name="Text Box 1040">
              <a:extLst>
                <a:ext uri="{FF2B5EF4-FFF2-40B4-BE49-F238E27FC236}">
                  <a16:creationId xmlns:a16="http://schemas.microsoft.com/office/drawing/2014/main" id="{C71AB93D-68C4-47AA-89FE-8455E31E2BCC}"/>
                </a:ext>
              </a:extLst>
            </p:cNvPr>
            <p:cNvSpPr txBox="1">
              <a:spLocks noChangeArrowheads="1"/>
            </p:cNvSpPr>
            <p:nvPr/>
          </p:nvSpPr>
          <p:spPr bwMode="auto">
            <a:xfrm>
              <a:off x="432" y="3072"/>
              <a:ext cx="446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176688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176688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176688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17668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17668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eax,12345h</a:t>
              </a:r>
            </a:p>
            <a:p>
              <a:pPr eaLnBrk="1" hangingPunct="1">
                <a:lnSpc>
                  <a:spcPct val="50000"/>
                </a:lnSpc>
                <a:spcBef>
                  <a:spcPct val="50000"/>
                </a:spcBef>
                <a:buClrTx/>
                <a:buFontTx/>
                <a:buNone/>
              </a:pPr>
              <a:r>
                <a:rPr lang="en-US" altLang="en-US" sz="1800" b="1">
                  <a:latin typeface="Courier New" panose="02070309020205020404" pitchFamily="49" charset="0"/>
                </a:rPr>
                <a:t>mov ebx,1000h</a:t>
              </a:r>
            </a:p>
            <a:p>
              <a:pPr eaLnBrk="1" hangingPunct="1">
                <a:lnSpc>
                  <a:spcPct val="50000"/>
                </a:lnSpc>
                <a:spcBef>
                  <a:spcPct val="50000"/>
                </a:spcBef>
                <a:buClrTx/>
                <a:buFontTx/>
                <a:buNone/>
              </a:pPr>
              <a:r>
                <a:rPr lang="en-US" altLang="en-US" sz="1800" b="1">
                  <a:latin typeface="Courier New" panose="02070309020205020404" pitchFamily="49" charset="0"/>
                </a:rPr>
                <a:t>mul ebx	; EDX:EAX = 0000000012345000h, CF=0</a:t>
              </a:r>
            </a:p>
          </p:txBody>
        </p:sp>
        <p:sp>
          <p:nvSpPr>
            <p:cNvPr id="38922" name="Text Box 1042">
              <a:extLst>
                <a:ext uri="{FF2B5EF4-FFF2-40B4-BE49-F238E27FC236}">
                  <a16:creationId xmlns:a16="http://schemas.microsoft.com/office/drawing/2014/main" id="{1E9FF4E2-40DF-4D4D-BE92-D2702ACA2F04}"/>
                </a:ext>
              </a:extLst>
            </p:cNvPr>
            <p:cNvSpPr txBox="1">
              <a:spLocks noChangeArrowheads="1"/>
            </p:cNvSpPr>
            <p:nvPr/>
          </p:nvSpPr>
          <p:spPr bwMode="auto">
            <a:xfrm>
              <a:off x="384" y="2592"/>
              <a:ext cx="4512"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12345h * 1000h, using 32-bit operands: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7777"/>
                                        </p:tgtEl>
                                        <p:attrNameLst>
                                          <p:attrName>style.visibility</p:attrName>
                                        </p:attrNameLst>
                                      </p:cBhvr>
                                      <p:to>
                                        <p:strVal val="visible"/>
                                      </p:to>
                                    </p:set>
                                    <p:animEffect transition="in" filter="box(in)">
                                      <p:cBhvr>
                                        <p:cTn id="7" dur="500"/>
                                        <p:tgtEl>
                                          <p:spTgt spid="1177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7779"/>
                                        </p:tgtEl>
                                        <p:attrNameLst>
                                          <p:attrName>style.visibility</p:attrName>
                                        </p:attrNameLst>
                                      </p:cBhvr>
                                      <p:to>
                                        <p:strVal val="visible"/>
                                      </p:to>
                                    </p:set>
                                    <p:animEffect transition="in" filter="box(in)">
                                      <p:cBhvr>
                                        <p:cTn id="12" dur="500"/>
                                        <p:tgtEl>
                                          <p:spTgt spid="117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7"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2">
            <a:extLst>
              <a:ext uri="{FF2B5EF4-FFF2-40B4-BE49-F238E27FC236}">
                <a16:creationId xmlns:a16="http://schemas.microsoft.com/office/drawing/2014/main" id="{842E7741-F322-41D9-9902-FFE9F6B096FD}"/>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39939" name="Slide Number Placeholder 3">
            <a:extLst>
              <a:ext uri="{FF2B5EF4-FFF2-40B4-BE49-F238E27FC236}">
                <a16:creationId xmlns:a16="http://schemas.microsoft.com/office/drawing/2014/main" id="{44C5ED5E-6541-4F38-BADA-2D9B8280F3E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40CEF9F9-9A6E-417F-8A05-102359EDC499}" type="slidenum">
              <a:rPr lang="en-US" altLang="en-US" sz="1600">
                <a:latin typeface="Times New Roman" panose="02020603050405020304" pitchFamily="18" charset="0"/>
              </a:rPr>
              <a:pPr eaLnBrk="1" hangingPunct="1">
                <a:spcBef>
                  <a:spcPct val="0"/>
                </a:spcBef>
                <a:buClrTx/>
                <a:buFontTx/>
                <a:buNone/>
              </a:pPr>
              <a:t>29</a:t>
            </a:fld>
            <a:endParaRPr lang="en-US" altLang="en-US" sz="1600">
              <a:latin typeface="Times New Roman" panose="02020603050405020304" pitchFamily="18" charset="0"/>
            </a:endParaRPr>
          </a:p>
        </p:txBody>
      </p:sp>
      <p:sp>
        <p:nvSpPr>
          <p:cNvPr id="134146" name="Rectangle 2">
            <a:extLst>
              <a:ext uri="{FF2B5EF4-FFF2-40B4-BE49-F238E27FC236}">
                <a16:creationId xmlns:a16="http://schemas.microsoft.com/office/drawing/2014/main" id="{2CA129A6-D19F-4A63-89A6-6CBDAE1B5D45}"/>
              </a:ext>
            </a:extLst>
          </p:cNvPr>
          <p:cNvSpPr>
            <a:spLocks noGrp="1" noChangeArrowheads="1"/>
          </p:cNvSpPr>
          <p:nvPr>
            <p:ph type="title"/>
          </p:nvPr>
        </p:nvSpPr>
        <p:spPr/>
        <p:txBody>
          <a:bodyPr/>
          <a:lstStyle/>
          <a:p>
            <a:pPr eaLnBrk="1" hangingPunct="1">
              <a:defRPr/>
            </a:pPr>
            <a:r>
              <a:rPr lang="en-US" altLang="en-US"/>
              <a:t>Your turn . . .</a:t>
            </a:r>
          </a:p>
        </p:txBody>
      </p:sp>
      <p:sp>
        <p:nvSpPr>
          <p:cNvPr id="39941" name="Text Box 3">
            <a:extLst>
              <a:ext uri="{FF2B5EF4-FFF2-40B4-BE49-F238E27FC236}">
                <a16:creationId xmlns:a16="http://schemas.microsoft.com/office/drawing/2014/main" id="{42B40094-0EB7-47C8-8EF7-34628DC85783}"/>
              </a:ext>
            </a:extLst>
          </p:cNvPr>
          <p:cNvSpPr txBox="1">
            <a:spLocks noChangeArrowheads="1"/>
          </p:cNvSpPr>
          <p:nvPr/>
        </p:nvSpPr>
        <p:spPr bwMode="auto">
          <a:xfrm>
            <a:off x="2057400" y="2133600"/>
            <a:ext cx="457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ax,1234h</a:t>
            </a:r>
          </a:p>
          <a:p>
            <a:pPr eaLnBrk="1" hangingPunct="1">
              <a:lnSpc>
                <a:spcPct val="50000"/>
              </a:lnSpc>
              <a:spcBef>
                <a:spcPct val="50000"/>
              </a:spcBef>
              <a:buClrTx/>
              <a:buFontTx/>
              <a:buNone/>
            </a:pPr>
            <a:r>
              <a:rPr lang="en-US" altLang="en-US" sz="1800" b="1">
                <a:latin typeface="Courier New" panose="02070309020205020404" pitchFamily="49" charset="0"/>
              </a:rPr>
              <a:t>mov bx,100h</a:t>
            </a:r>
          </a:p>
          <a:p>
            <a:pPr eaLnBrk="1" hangingPunct="1">
              <a:lnSpc>
                <a:spcPct val="50000"/>
              </a:lnSpc>
              <a:spcBef>
                <a:spcPct val="50000"/>
              </a:spcBef>
              <a:buClrTx/>
              <a:buFontTx/>
              <a:buNone/>
            </a:pPr>
            <a:r>
              <a:rPr lang="en-US" altLang="en-US" sz="1800" b="1">
                <a:latin typeface="Courier New" panose="02070309020205020404" pitchFamily="49" charset="0"/>
              </a:rPr>
              <a:t>mul bx	</a:t>
            </a:r>
          </a:p>
        </p:txBody>
      </p:sp>
      <p:sp>
        <p:nvSpPr>
          <p:cNvPr id="39942" name="Text Box 4">
            <a:extLst>
              <a:ext uri="{FF2B5EF4-FFF2-40B4-BE49-F238E27FC236}">
                <a16:creationId xmlns:a16="http://schemas.microsoft.com/office/drawing/2014/main" id="{F7A20E30-11AA-45DB-8CEA-3E9FAD531F13}"/>
              </a:ext>
            </a:extLst>
          </p:cNvPr>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What will be the hexadecimal values of DX, AX, and the Carry flag after the following instructions execute?</a:t>
            </a:r>
          </a:p>
        </p:txBody>
      </p:sp>
      <p:sp>
        <p:nvSpPr>
          <p:cNvPr id="134149" name="Text Box 5">
            <a:extLst>
              <a:ext uri="{FF2B5EF4-FFF2-40B4-BE49-F238E27FC236}">
                <a16:creationId xmlns:a16="http://schemas.microsoft.com/office/drawing/2014/main" id="{2F17C184-1F1B-49F4-9423-EE3FCC8EEF53}"/>
              </a:ext>
            </a:extLst>
          </p:cNvPr>
          <p:cNvSpPr txBox="1">
            <a:spLocks noChangeArrowheads="1"/>
          </p:cNvSpPr>
          <p:nvPr/>
        </p:nvSpPr>
        <p:spPr bwMode="auto">
          <a:xfrm>
            <a:off x="1066800" y="3657600"/>
            <a:ext cx="6400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tx2"/>
                </a:solidFill>
              </a:rPr>
              <a:t>DX = 0012h, AX = 3400h, CF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4149"/>
                                        </p:tgtEl>
                                        <p:attrNameLst>
                                          <p:attrName>style.visibility</p:attrName>
                                        </p:attrNameLst>
                                      </p:cBhvr>
                                      <p:to>
                                        <p:strVal val="visible"/>
                                      </p:to>
                                    </p:set>
                                    <p:animEffect transition="in" filter="dissolve">
                                      <p:cBhvr>
                                        <p:cTn id="7" dur="500"/>
                                        <p:tgtEl>
                                          <p:spTgt spid="134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a:extLst>
              <a:ext uri="{FF2B5EF4-FFF2-40B4-BE49-F238E27FC236}">
                <a16:creationId xmlns:a16="http://schemas.microsoft.com/office/drawing/2014/main" id="{84092323-A75D-4011-A2C9-B4BD0B8EEF7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5123" name="Slide Number Placeholder 4">
            <a:extLst>
              <a:ext uri="{FF2B5EF4-FFF2-40B4-BE49-F238E27FC236}">
                <a16:creationId xmlns:a16="http://schemas.microsoft.com/office/drawing/2014/main" id="{3DF38651-BB86-4F63-BFEE-70A998E80A8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E23E121-B292-48AD-95C7-51883DD3EF93}" type="slidenum">
              <a:rPr lang="en-US" altLang="en-US" sz="1600">
                <a:latin typeface="Times New Roman" panose="02020603050405020304" pitchFamily="18" charset="0"/>
              </a:rPr>
              <a:pPr eaLnBrk="1" hangingPunct="1">
                <a:spcBef>
                  <a:spcPct val="0"/>
                </a:spcBef>
                <a:buClrTx/>
                <a:buFontTx/>
                <a:buNone/>
              </a:pPr>
              <a:t>3</a:t>
            </a:fld>
            <a:endParaRPr lang="en-US" altLang="en-US" sz="1600">
              <a:latin typeface="Times New Roman" panose="02020603050405020304" pitchFamily="18" charset="0"/>
            </a:endParaRPr>
          </a:p>
        </p:txBody>
      </p:sp>
      <p:sp>
        <p:nvSpPr>
          <p:cNvPr id="78850" name="Rectangle 2">
            <a:extLst>
              <a:ext uri="{FF2B5EF4-FFF2-40B4-BE49-F238E27FC236}">
                <a16:creationId xmlns:a16="http://schemas.microsoft.com/office/drawing/2014/main" id="{33BC4BBA-3F70-483B-A99D-357362833737}"/>
              </a:ext>
            </a:extLst>
          </p:cNvPr>
          <p:cNvSpPr>
            <a:spLocks noGrp="1" noChangeArrowheads="1"/>
          </p:cNvSpPr>
          <p:nvPr>
            <p:ph type="title"/>
          </p:nvPr>
        </p:nvSpPr>
        <p:spPr/>
        <p:txBody>
          <a:bodyPr/>
          <a:lstStyle/>
          <a:p>
            <a:pPr eaLnBrk="1" hangingPunct="1">
              <a:defRPr/>
            </a:pPr>
            <a:r>
              <a:rPr lang="en-US" altLang="en-US"/>
              <a:t>Shift and Rotate Instructions</a:t>
            </a:r>
          </a:p>
        </p:txBody>
      </p:sp>
      <p:sp>
        <p:nvSpPr>
          <p:cNvPr id="5125" name="Rectangle 3">
            <a:extLst>
              <a:ext uri="{FF2B5EF4-FFF2-40B4-BE49-F238E27FC236}">
                <a16:creationId xmlns:a16="http://schemas.microsoft.com/office/drawing/2014/main" id="{2183AB99-E042-43F5-AE47-BDE8D4C7DE56}"/>
              </a:ext>
            </a:extLst>
          </p:cNvPr>
          <p:cNvSpPr>
            <a:spLocks noGrp="1" noChangeArrowheads="1"/>
          </p:cNvSpPr>
          <p:nvPr>
            <p:ph type="body" idx="1"/>
          </p:nvPr>
        </p:nvSpPr>
        <p:spPr>
          <a:xfrm>
            <a:off x="1447800" y="1295400"/>
            <a:ext cx="6400800" cy="3657600"/>
          </a:xfrm>
        </p:spPr>
        <p:txBody>
          <a:bodyPr/>
          <a:lstStyle/>
          <a:p>
            <a:pPr eaLnBrk="1" hangingPunct="1"/>
            <a:r>
              <a:rPr lang="en-US" altLang="en-US"/>
              <a:t>Logical vs Arithmetic Shifts</a:t>
            </a:r>
          </a:p>
          <a:p>
            <a:pPr eaLnBrk="1" hangingPunct="1"/>
            <a:r>
              <a:rPr lang="en-US" altLang="en-US"/>
              <a:t>SHL Instruction </a:t>
            </a:r>
          </a:p>
          <a:p>
            <a:pPr eaLnBrk="1" hangingPunct="1"/>
            <a:r>
              <a:rPr lang="en-US" altLang="en-US"/>
              <a:t>SHR Instruction </a:t>
            </a:r>
          </a:p>
          <a:p>
            <a:pPr eaLnBrk="1" hangingPunct="1"/>
            <a:r>
              <a:rPr lang="en-US" altLang="en-US"/>
              <a:t>SAL and SAR Instructions </a:t>
            </a:r>
          </a:p>
          <a:p>
            <a:pPr eaLnBrk="1" hangingPunct="1"/>
            <a:r>
              <a:rPr lang="en-US" altLang="en-US"/>
              <a:t>ROL Instruction </a:t>
            </a:r>
          </a:p>
          <a:p>
            <a:pPr eaLnBrk="1" hangingPunct="1"/>
            <a:r>
              <a:rPr lang="en-US" altLang="en-US"/>
              <a:t>ROR Instruction </a:t>
            </a:r>
          </a:p>
          <a:p>
            <a:pPr eaLnBrk="1" hangingPunct="1"/>
            <a:r>
              <a:rPr lang="en-US" altLang="en-US"/>
              <a:t>RCL and RCR Instructions </a:t>
            </a:r>
          </a:p>
          <a:p>
            <a:pPr eaLnBrk="1" hangingPunct="1"/>
            <a:r>
              <a:rPr lang="en-US" altLang="en-US"/>
              <a:t>SHLD/SHRD Instructions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2">
            <a:extLst>
              <a:ext uri="{FF2B5EF4-FFF2-40B4-BE49-F238E27FC236}">
                <a16:creationId xmlns:a16="http://schemas.microsoft.com/office/drawing/2014/main" id="{0D5FCBB6-9E6F-4B58-B5B1-ED87C27E0007}"/>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40963" name="Slide Number Placeholder 3">
            <a:extLst>
              <a:ext uri="{FF2B5EF4-FFF2-40B4-BE49-F238E27FC236}">
                <a16:creationId xmlns:a16="http://schemas.microsoft.com/office/drawing/2014/main" id="{FE8F5686-9E11-45B4-982C-16672F26FCD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A9910DB-3D8F-4EB1-965A-7BF3E82BE2A4}" type="slidenum">
              <a:rPr lang="en-US" altLang="en-US" sz="1600">
                <a:latin typeface="Times New Roman" panose="02020603050405020304" pitchFamily="18" charset="0"/>
              </a:rPr>
              <a:pPr eaLnBrk="1" hangingPunct="1">
                <a:spcBef>
                  <a:spcPct val="0"/>
                </a:spcBef>
                <a:buClrTx/>
                <a:buFontTx/>
                <a:buNone/>
              </a:pPr>
              <a:t>30</a:t>
            </a:fld>
            <a:endParaRPr lang="en-US" altLang="en-US" sz="1600">
              <a:latin typeface="Times New Roman" panose="02020603050405020304" pitchFamily="18" charset="0"/>
            </a:endParaRPr>
          </a:p>
        </p:txBody>
      </p:sp>
      <p:sp>
        <p:nvSpPr>
          <p:cNvPr id="139266" name="Rectangle 1026">
            <a:extLst>
              <a:ext uri="{FF2B5EF4-FFF2-40B4-BE49-F238E27FC236}">
                <a16:creationId xmlns:a16="http://schemas.microsoft.com/office/drawing/2014/main" id="{0836AC5C-DC0E-4FDE-931C-0526BEEF9DCD}"/>
              </a:ext>
            </a:extLst>
          </p:cNvPr>
          <p:cNvSpPr>
            <a:spLocks noGrp="1" noChangeArrowheads="1"/>
          </p:cNvSpPr>
          <p:nvPr>
            <p:ph type="title"/>
          </p:nvPr>
        </p:nvSpPr>
        <p:spPr/>
        <p:txBody>
          <a:bodyPr/>
          <a:lstStyle/>
          <a:p>
            <a:pPr eaLnBrk="1" hangingPunct="1">
              <a:defRPr/>
            </a:pPr>
            <a:r>
              <a:rPr lang="en-US" altLang="en-US"/>
              <a:t>Your turn . . .</a:t>
            </a:r>
          </a:p>
        </p:txBody>
      </p:sp>
      <p:sp>
        <p:nvSpPr>
          <p:cNvPr id="40965" name="Text Box 1027">
            <a:extLst>
              <a:ext uri="{FF2B5EF4-FFF2-40B4-BE49-F238E27FC236}">
                <a16:creationId xmlns:a16="http://schemas.microsoft.com/office/drawing/2014/main" id="{70361D48-7159-4A0C-A986-3200224D2915}"/>
              </a:ext>
            </a:extLst>
          </p:cNvPr>
          <p:cNvSpPr txBox="1">
            <a:spLocks noChangeArrowheads="1"/>
          </p:cNvSpPr>
          <p:nvPr/>
        </p:nvSpPr>
        <p:spPr bwMode="auto">
          <a:xfrm>
            <a:off x="2057400" y="2133600"/>
            <a:ext cx="457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eax,00128765h</a:t>
            </a:r>
          </a:p>
          <a:p>
            <a:pPr eaLnBrk="1" hangingPunct="1">
              <a:lnSpc>
                <a:spcPct val="50000"/>
              </a:lnSpc>
              <a:spcBef>
                <a:spcPct val="50000"/>
              </a:spcBef>
              <a:buClrTx/>
              <a:buFontTx/>
              <a:buNone/>
            </a:pPr>
            <a:r>
              <a:rPr lang="en-US" altLang="en-US" sz="1800" b="1">
                <a:latin typeface="Courier New" panose="02070309020205020404" pitchFamily="49" charset="0"/>
              </a:rPr>
              <a:t>mov ecx,10000h</a:t>
            </a:r>
          </a:p>
          <a:p>
            <a:pPr eaLnBrk="1" hangingPunct="1">
              <a:lnSpc>
                <a:spcPct val="50000"/>
              </a:lnSpc>
              <a:spcBef>
                <a:spcPct val="50000"/>
              </a:spcBef>
              <a:buClrTx/>
              <a:buFontTx/>
              <a:buNone/>
            </a:pPr>
            <a:r>
              <a:rPr lang="en-US" altLang="en-US" sz="1800" b="1">
                <a:latin typeface="Courier New" panose="02070309020205020404" pitchFamily="49" charset="0"/>
              </a:rPr>
              <a:t>mul ecx</a:t>
            </a:r>
          </a:p>
        </p:txBody>
      </p:sp>
      <p:sp>
        <p:nvSpPr>
          <p:cNvPr id="40966" name="Text Box 1028">
            <a:extLst>
              <a:ext uri="{FF2B5EF4-FFF2-40B4-BE49-F238E27FC236}">
                <a16:creationId xmlns:a16="http://schemas.microsoft.com/office/drawing/2014/main" id="{91E11B9E-A7F8-48F8-9B09-16902213C8E1}"/>
              </a:ext>
            </a:extLst>
          </p:cNvPr>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What will be the hexadecimal values of EDX, EAX, and the Carry flag after the following instructions execute?</a:t>
            </a:r>
          </a:p>
        </p:txBody>
      </p:sp>
      <p:sp>
        <p:nvSpPr>
          <p:cNvPr id="139269" name="Text Box 1029">
            <a:extLst>
              <a:ext uri="{FF2B5EF4-FFF2-40B4-BE49-F238E27FC236}">
                <a16:creationId xmlns:a16="http://schemas.microsoft.com/office/drawing/2014/main" id="{EF27DBC2-6043-4C3F-B3A0-B0AA487C837A}"/>
              </a:ext>
            </a:extLst>
          </p:cNvPr>
          <p:cNvSpPr txBox="1">
            <a:spLocks noChangeArrowheads="1"/>
          </p:cNvSpPr>
          <p:nvPr/>
        </p:nvSpPr>
        <p:spPr bwMode="auto">
          <a:xfrm>
            <a:off x="1066800" y="3657600"/>
            <a:ext cx="6400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tx2"/>
                </a:solidFill>
              </a:rPr>
              <a:t>EDX = 00000012h, EAX = 87650000h, CF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9269"/>
                                        </p:tgtEl>
                                        <p:attrNameLst>
                                          <p:attrName>style.visibility</p:attrName>
                                        </p:attrNameLst>
                                      </p:cBhvr>
                                      <p:to>
                                        <p:strVal val="visible"/>
                                      </p:to>
                                    </p:set>
                                    <p:animEffect transition="in" filter="dissolve">
                                      <p:cBhvr>
                                        <p:cTn id="7" dur="500"/>
                                        <p:tgtEl>
                                          <p:spTgt spid="139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a:extLst>
              <a:ext uri="{FF2B5EF4-FFF2-40B4-BE49-F238E27FC236}">
                <a16:creationId xmlns:a16="http://schemas.microsoft.com/office/drawing/2014/main" id="{0E5AB798-DAA9-41D6-85FB-3FC6F7CB2F97}"/>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41987" name="Slide Number Placeholder 4">
            <a:extLst>
              <a:ext uri="{FF2B5EF4-FFF2-40B4-BE49-F238E27FC236}">
                <a16:creationId xmlns:a16="http://schemas.microsoft.com/office/drawing/2014/main" id="{D50B0A02-3FF3-4511-B3B7-28B0B1BC8BC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7380018-0186-4A5A-A043-09A3E103040E}" type="slidenum">
              <a:rPr lang="en-US" altLang="en-US" sz="1600">
                <a:latin typeface="Times New Roman" panose="02020603050405020304" pitchFamily="18" charset="0"/>
              </a:rPr>
              <a:pPr eaLnBrk="1" hangingPunct="1">
                <a:spcBef>
                  <a:spcPct val="0"/>
                </a:spcBef>
                <a:buClrTx/>
                <a:buFontTx/>
                <a:buNone/>
              </a:pPr>
              <a:t>31</a:t>
            </a:fld>
            <a:endParaRPr lang="en-US" altLang="en-US" sz="1600">
              <a:latin typeface="Times New Roman" panose="02020603050405020304" pitchFamily="18" charset="0"/>
            </a:endParaRPr>
          </a:p>
        </p:txBody>
      </p:sp>
      <p:sp>
        <p:nvSpPr>
          <p:cNvPr id="99330" name="Rectangle 2">
            <a:extLst>
              <a:ext uri="{FF2B5EF4-FFF2-40B4-BE49-F238E27FC236}">
                <a16:creationId xmlns:a16="http://schemas.microsoft.com/office/drawing/2014/main" id="{7957654B-52CF-4455-ABC1-B863BC428758}"/>
              </a:ext>
            </a:extLst>
          </p:cNvPr>
          <p:cNvSpPr>
            <a:spLocks noGrp="1" noChangeArrowheads="1"/>
          </p:cNvSpPr>
          <p:nvPr>
            <p:ph type="title"/>
          </p:nvPr>
        </p:nvSpPr>
        <p:spPr/>
        <p:txBody>
          <a:bodyPr/>
          <a:lstStyle/>
          <a:p>
            <a:pPr eaLnBrk="1" hangingPunct="1">
              <a:defRPr/>
            </a:pPr>
            <a:r>
              <a:rPr lang="en-US" altLang="en-US"/>
              <a:t>IMUL Instruction</a:t>
            </a:r>
          </a:p>
        </p:txBody>
      </p:sp>
      <p:sp>
        <p:nvSpPr>
          <p:cNvPr id="41989" name="Rectangle 3">
            <a:extLst>
              <a:ext uri="{FF2B5EF4-FFF2-40B4-BE49-F238E27FC236}">
                <a16:creationId xmlns:a16="http://schemas.microsoft.com/office/drawing/2014/main" id="{BCF5B1B2-46E2-4119-B93F-2AC33E8586F3}"/>
              </a:ext>
            </a:extLst>
          </p:cNvPr>
          <p:cNvSpPr>
            <a:spLocks noGrp="1" noChangeArrowheads="1"/>
          </p:cNvSpPr>
          <p:nvPr>
            <p:ph type="body" idx="1"/>
          </p:nvPr>
        </p:nvSpPr>
        <p:spPr>
          <a:xfrm>
            <a:off x="685800" y="1143000"/>
            <a:ext cx="7772400" cy="1600200"/>
          </a:xfrm>
        </p:spPr>
        <p:txBody>
          <a:bodyPr/>
          <a:lstStyle/>
          <a:p>
            <a:pPr eaLnBrk="1" hangingPunct="1">
              <a:lnSpc>
                <a:spcPct val="90000"/>
              </a:lnSpc>
            </a:pPr>
            <a:r>
              <a:rPr lang="en-US" altLang="en-US"/>
              <a:t>IMUL (signed integer multiply ) multiplies an 8-, 16-, or 32-bit signed operand by either AL, AX, or EAX</a:t>
            </a:r>
          </a:p>
          <a:p>
            <a:pPr eaLnBrk="1" hangingPunct="1">
              <a:lnSpc>
                <a:spcPct val="90000"/>
              </a:lnSpc>
            </a:pPr>
            <a:r>
              <a:rPr lang="en-US" altLang="en-US"/>
              <a:t>Preserves the sign of the product by sign-extending it into the upper half of the destination register</a:t>
            </a:r>
          </a:p>
        </p:txBody>
      </p:sp>
      <p:sp>
        <p:nvSpPr>
          <p:cNvPr id="41990" name="Rectangle 4">
            <a:extLst>
              <a:ext uri="{FF2B5EF4-FFF2-40B4-BE49-F238E27FC236}">
                <a16:creationId xmlns:a16="http://schemas.microsoft.com/office/drawing/2014/main" id="{3149C765-A40C-4F5A-9DF3-C1CBD7FB2D2A}"/>
              </a:ext>
            </a:extLst>
          </p:cNvPr>
          <p:cNvSpPr>
            <a:spLocks noChangeArrowheads="1"/>
          </p:cNvSpPr>
          <p:nvPr/>
        </p:nvSpPr>
        <p:spPr bwMode="auto">
          <a:xfrm>
            <a:off x="762000" y="28956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multiply 48 * 4, using 8-bit operands:</a:t>
            </a:r>
          </a:p>
        </p:txBody>
      </p:sp>
      <p:sp>
        <p:nvSpPr>
          <p:cNvPr id="41991" name="Text Box 5">
            <a:extLst>
              <a:ext uri="{FF2B5EF4-FFF2-40B4-BE49-F238E27FC236}">
                <a16:creationId xmlns:a16="http://schemas.microsoft.com/office/drawing/2014/main" id="{8690E45E-C872-4F19-A957-6EABF291C2A7}"/>
              </a:ext>
            </a:extLst>
          </p:cNvPr>
          <p:cNvSpPr txBox="1">
            <a:spLocks noChangeArrowheads="1"/>
          </p:cNvSpPr>
          <p:nvPr/>
        </p:nvSpPr>
        <p:spPr bwMode="auto">
          <a:xfrm>
            <a:off x="1524000" y="3505200"/>
            <a:ext cx="5257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al,48</a:t>
            </a:r>
          </a:p>
          <a:p>
            <a:pPr eaLnBrk="1" hangingPunct="1">
              <a:lnSpc>
                <a:spcPct val="50000"/>
              </a:lnSpc>
              <a:spcBef>
                <a:spcPct val="50000"/>
              </a:spcBef>
              <a:buClrTx/>
              <a:buFontTx/>
              <a:buNone/>
            </a:pPr>
            <a:r>
              <a:rPr lang="en-US" altLang="en-US" sz="1800" b="1">
                <a:latin typeface="Courier New" panose="02070309020205020404" pitchFamily="49" charset="0"/>
              </a:rPr>
              <a:t>mov  bl,4</a:t>
            </a:r>
          </a:p>
          <a:p>
            <a:pPr eaLnBrk="1" hangingPunct="1">
              <a:lnSpc>
                <a:spcPct val="50000"/>
              </a:lnSpc>
              <a:spcBef>
                <a:spcPct val="50000"/>
              </a:spcBef>
              <a:buClrTx/>
              <a:buFontTx/>
              <a:buNone/>
            </a:pPr>
            <a:r>
              <a:rPr lang="en-US" altLang="en-US" sz="1800" b="1">
                <a:latin typeface="Courier New" panose="02070309020205020404" pitchFamily="49" charset="0"/>
              </a:rPr>
              <a:t>imul bl	; AX = 00C0h, OF=1</a:t>
            </a:r>
          </a:p>
        </p:txBody>
      </p:sp>
      <p:sp>
        <p:nvSpPr>
          <p:cNvPr id="41992" name="Text Box 6">
            <a:extLst>
              <a:ext uri="{FF2B5EF4-FFF2-40B4-BE49-F238E27FC236}">
                <a16:creationId xmlns:a16="http://schemas.microsoft.com/office/drawing/2014/main" id="{FF34862D-D604-4A8A-A9A9-E112C9BD3551}"/>
              </a:ext>
            </a:extLst>
          </p:cNvPr>
          <p:cNvSpPr txBox="1">
            <a:spLocks noChangeArrowheads="1"/>
          </p:cNvSpPr>
          <p:nvPr/>
        </p:nvSpPr>
        <p:spPr bwMode="auto">
          <a:xfrm>
            <a:off x="685800" y="4724400"/>
            <a:ext cx="6705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OF=1 because AH is not a sign extension of AL.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D5A6-C9D8-4C76-B4CB-A8E91CE2E42E}"/>
              </a:ext>
            </a:extLst>
          </p:cNvPr>
          <p:cNvSpPr>
            <a:spLocks noGrp="1"/>
          </p:cNvSpPr>
          <p:nvPr>
            <p:ph type="title"/>
          </p:nvPr>
        </p:nvSpPr>
        <p:spPr/>
        <p:txBody>
          <a:bodyPr/>
          <a:lstStyle/>
          <a:p>
            <a:pPr>
              <a:defRPr/>
            </a:pPr>
            <a:r>
              <a:rPr lang="en-US"/>
              <a:t>Using IMUL in 64-Bit Mode</a:t>
            </a:r>
          </a:p>
        </p:txBody>
      </p:sp>
      <p:sp>
        <p:nvSpPr>
          <p:cNvPr id="3" name="Content Placeholder 2">
            <a:extLst>
              <a:ext uri="{FF2B5EF4-FFF2-40B4-BE49-F238E27FC236}">
                <a16:creationId xmlns:a16="http://schemas.microsoft.com/office/drawing/2014/main" id="{0ACEE047-92D2-4ECE-B607-3DEEFCA685A2}"/>
              </a:ext>
            </a:extLst>
          </p:cNvPr>
          <p:cNvSpPr>
            <a:spLocks noGrp="1"/>
          </p:cNvSpPr>
          <p:nvPr>
            <p:ph idx="1"/>
          </p:nvPr>
        </p:nvSpPr>
        <p:spPr/>
        <p:txBody>
          <a:bodyPr/>
          <a:lstStyle/>
          <a:p>
            <a:pPr>
              <a:defRPr/>
            </a:pPr>
            <a:r>
              <a:rPr lang="en-US"/>
              <a:t>You can use 64-bit operands. In the two-operand format, a 64-bit register or memory operand is multiplied against RDX</a:t>
            </a:r>
          </a:p>
          <a:p>
            <a:pPr lvl="1">
              <a:defRPr/>
            </a:pPr>
            <a:r>
              <a:rPr lang="en-US"/>
              <a:t>128-bit product produced in RDX:RAX</a:t>
            </a:r>
          </a:p>
          <a:p>
            <a:pPr>
              <a:defRPr/>
            </a:pPr>
            <a:r>
              <a:rPr lang="en-US"/>
              <a:t>The three-operand format produces a 64-bit product in RAX</a:t>
            </a:r>
          </a:p>
          <a:p>
            <a:pPr marL="0" indent="0">
              <a:buFontTx/>
              <a:buNone/>
              <a:defRPr/>
            </a:pPr>
            <a:endParaRPr lang="en-US" sz="1800" b="1">
              <a:latin typeface="Courier New" panose="02070309020205020404" pitchFamily="49" charset="0"/>
              <a:cs typeface="Courier New" panose="02070309020205020404" pitchFamily="49" charset="0"/>
            </a:endParaRPr>
          </a:p>
          <a:p>
            <a:pPr marL="0" indent="0">
              <a:buFontTx/>
              <a:buNone/>
              <a:defRPr/>
            </a:pPr>
            <a:r>
              <a:rPr lang="en-US" sz="1800" b="1">
                <a:latin typeface="Courier New" panose="02070309020205020404" pitchFamily="49" charset="0"/>
                <a:cs typeface="Courier New" panose="02070309020205020404" pitchFamily="49" charset="0"/>
              </a:rPr>
              <a:t>.data</a:t>
            </a:r>
          </a:p>
          <a:p>
            <a:pPr marL="0" indent="0">
              <a:buFontTx/>
              <a:buNone/>
              <a:defRPr/>
            </a:pPr>
            <a:r>
              <a:rPr lang="en-US" sz="1800" b="1">
                <a:latin typeface="Courier New" panose="02070309020205020404" pitchFamily="49" charset="0"/>
                <a:cs typeface="Courier New" panose="02070309020205020404" pitchFamily="49" charset="0"/>
              </a:rPr>
              <a:t>multiplicand QWORD -16</a:t>
            </a:r>
          </a:p>
          <a:p>
            <a:pPr marL="0" indent="0">
              <a:buFontTx/>
              <a:buNone/>
              <a:defRPr/>
            </a:pPr>
            <a:r>
              <a:rPr lang="en-US" sz="1800" b="1">
                <a:latin typeface="Courier New" panose="02070309020205020404" pitchFamily="49" charset="0"/>
                <a:cs typeface="Courier New" panose="02070309020205020404" pitchFamily="49" charset="0"/>
              </a:rPr>
              <a:t>.code</a:t>
            </a:r>
          </a:p>
          <a:p>
            <a:pPr marL="0" indent="0">
              <a:buFontTx/>
              <a:buNone/>
              <a:defRPr/>
            </a:pPr>
            <a:r>
              <a:rPr lang="en-US" sz="1800" b="1">
                <a:latin typeface="Courier New" panose="02070309020205020404" pitchFamily="49" charset="0"/>
                <a:cs typeface="Courier New" panose="02070309020205020404" pitchFamily="49" charset="0"/>
              </a:rPr>
              <a:t>imul rax, multiplicand, 4 </a:t>
            </a:r>
            <a:r>
              <a:rPr lang="en-US" sz="1600" b="1">
                <a:latin typeface="Courier New" panose="02070309020205020404" pitchFamily="49" charset="0"/>
                <a:cs typeface="Courier New" panose="02070309020205020404" pitchFamily="49" charset="0"/>
              </a:rPr>
              <a:t>; RAX = FFFFFFFFFFFFFFC0 (-64)</a:t>
            </a:r>
            <a:endParaRPr lang="en-US" sz="1800" b="1">
              <a:latin typeface="Courier New" panose="02070309020205020404" pitchFamily="49" charset="0"/>
              <a:cs typeface="Courier New" panose="02070309020205020404" pitchFamily="49" charset="0"/>
            </a:endParaRPr>
          </a:p>
        </p:txBody>
      </p:sp>
      <p:sp>
        <p:nvSpPr>
          <p:cNvPr id="43012" name="Footer Placeholder 3">
            <a:extLst>
              <a:ext uri="{FF2B5EF4-FFF2-40B4-BE49-F238E27FC236}">
                <a16:creationId xmlns:a16="http://schemas.microsoft.com/office/drawing/2014/main" id="{04191EC8-E7F4-4C11-8C28-57DA2B132083}"/>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43013" name="Slide Number Placeholder 4">
            <a:extLst>
              <a:ext uri="{FF2B5EF4-FFF2-40B4-BE49-F238E27FC236}">
                <a16:creationId xmlns:a16="http://schemas.microsoft.com/office/drawing/2014/main" id="{46FE65AF-BC1D-43D7-8DD5-6C936A60FFD7}"/>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C416261-3FC3-493F-9229-2C84766FA687}" type="slidenum">
              <a:rPr lang="en-US" altLang="en-US" sz="1600">
                <a:latin typeface="Times New Roman" panose="02020603050405020304" pitchFamily="18" charset="0"/>
              </a:rPr>
              <a:pPr eaLnBrk="1" hangingPunct="1">
                <a:spcBef>
                  <a:spcPct val="0"/>
                </a:spcBef>
                <a:buClrTx/>
                <a:buFontTx/>
                <a:buNone/>
              </a:pPr>
              <a:t>32</a:t>
            </a:fld>
            <a:endParaRPr lang="en-US" altLang="en-US" sz="160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a:extLst>
              <a:ext uri="{FF2B5EF4-FFF2-40B4-BE49-F238E27FC236}">
                <a16:creationId xmlns:a16="http://schemas.microsoft.com/office/drawing/2014/main" id="{9C03EF19-59D0-4C16-A029-3AF1B2A1C40C}"/>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44035" name="Slide Number Placeholder 4">
            <a:extLst>
              <a:ext uri="{FF2B5EF4-FFF2-40B4-BE49-F238E27FC236}">
                <a16:creationId xmlns:a16="http://schemas.microsoft.com/office/drawing/2014/main" id="{28DAB2C5-E7C0-4A99-A5EB-D2DF8BD0512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0052FF9-5113-4552-ACFD-EBCA94CAD697}" type="slidenum">
              <a:rPr lang="en-US" altLang="en-US" sz="1600">
                <a:latin typeface="Times New Roman" panose="02020603050405020304" pitchFamily="18" charset="0"/>
              </a:rPr>
              <a:pPr eaLnBrk="1" hangingPunct="1">
                <a:spcBef>
                  <a:spcPct val="0"/>
                </a:spcBef>
                <a:buClrTx/>
                <a:buFontTx/>
                <a:buNone/>
              </a:pPr>
              <a:t>33</a:t>
            </a:fld>
            <a:endParaRPr lang="en-US" altLang="en-US" sz="1600">
              <a:latin typeface="Times New Roman" panose="02020603050405020304" pitchFamily="18" charset="0"/>
            </a:endParaRPr>
          </a:p>
        </p:txBody>
      </p:sp>
      <p:sp>
        <p:nvSpPr>
          <p:cNvPr id="118786" name="Rectangle 2">
            <a:extLst>
              <a:ext uri="{FF2B5EF4-FFF2-40B4-BE49-F238E27FC236}">
                <a16:creationId xmlns:a16="http://schemas.microsoft.com/office/drawing/2014/main" id="{F60BA259-A2DD-42AC-9AB9-B5E3F070FA0F}"/>
              </a:ext>
            </a:extLst>
          </p:cNvPr>
          <p:cNvSpPr>
            <a:spLocks noGrp="1" noChangeArrowheads="1"/>
          </p:cNvSpPr>
          <p:nvPr>
            <p:ph type="title"/>
          </p:nvPr>
        </p:nvSpPr>
        <p:spPr/>
        <p:txBody>
          <a:bodyPr/>
          <a:lstStyle/>
          <a:p>
            <a:pPr eaLnBrk="1" hangingPunct="1">
              <a:defRPr/>
            </a:pPr>
            <a:r>
              <a:rPr lang="en-US" altLang="en-US"/>
              <a:t>IMUL Examples</a:t>
            </a:r>
          </a:p>
        </p:txBody>
      </p:sp>
      <p:sp>
        <p:nvSpPr>
          <p:cNvPr id="44037" name="Rectangle 4">
            <a:extLst>
              <a:ext uri="{FF2B5EF4-FFF2-40B4-BE49-F238E27FC236}">
                <a16:creationId xmlns:a16="http://schemas.microsoft.com/office/drawing/2014/main" id="{D6FB7E5C-86B6-4857-B57F-882AE060DD2F}"/>
              </a:ext>
            </a:extLst>
          </p:cNvPr>
          <p:cNvSpPr>
            <a:spLocks noChangeArrowheads="1"/>
          </p:cNvSpPr>
          <p:nvPr/>
        </p:nvSpPr>
        <p:spPr bwMode="auto">
          <a:xfrm>
            <a:off x="762000" y="12192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Multiply 4,823,424 *  </a:t>
            </a:r>
            <a:r>
              <a:rPr lang="en-US" altLang="en-US">
                <a:latin typeface="Symbol" panose="05050102010706020507" pitchFamily="18" charset="2"/>
              </a:rPr>
              <a:t>-</a:t>
            </a:r>
            <a:r>
              <a:rPr lang="en-US" altLang="en-US"/>
              <a:t>423:</a:t>
            </a:r>
          </a:p>
        </p:txBody>
      </p:sp>
      <p:sp>
        <p:nvSpPr>
          <p:cNvPr id="44038" name="Text Box 5">
            <a:extLst>
              <a:ext uri="{FF2B5EF4-FFF2-40B4-BE49-F238E27FC236}">
                <a16:creationId xmlns:a16="http://schemas.microsoft.com/office/drawing/2014/main" id="{6BE8562B-7F8C-4C7B-A32C-27B779831C78}"/>
              </a:ext>
            </a:extLst>
          </p:cNvPr>
          <p:cNvSpPr txBox="1">
            <a:spLocks noChangeArrowheads="1"/>
          </p:cNvSpPr>
          <p:nvPr/>
        </p:nvSpPr>
        <p:spPr bwMode="auto">
          <a:xfrm>
            <a:off x="762000" y="1828800"/>
            <a:ext cx="7696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eax,4823424</a:t>
            </a:r>
          </a:p>
          <a:p>
            <a:pPr eaLnBrk="1" hangingPunct="1">
              <a:lnSpc>
                <a:spcPct val="50000"/>
              </a:lnSpc>
              <a:spcBef>
                <a:spcPct val="50000"/>
              </a:spcBef>
              <a:buClrTx/>
              <a:buFontTx/>
              <a:buNone/>
            </a:pPr>
            <a:r>
              <a:rPr lang="en-US" altLang="en-US" sz="1800" b="1">
                <a:latin typeface="Courier New" panose="02070309020205020404" pitchFamily="49" charset="0"/>
              </a:rPr>
              <a:t>mov ebx,-423</a:t>
            </a:r>
          </a:p>
          <a:p>
            <a:pPr eaLnBrk="1" hangingPunct="1">
              <a:lnSpc>
                <a:spcPct val="50000"/>
              </a:lnSpc>
              <a:spcBef>
                <a:spcPct val="50000"/>
              </a:spcBef>
              <a:buClrTx/>
              <a:buFontTx/>
              <a:buNone/>
            </a:pPr>
            <a:r>
              <a:rPr lang="en-US" altLang="en-US" sz="1800" b="1">
                <a:latin typeface="Courier New" panose="02070309020205020404" pitchFamily="49" charset="0"/>
              </a:rPr>
              <a:t>imul ebx	; EDX:EAX = FFFFFFFF86635D80h, OF=0</a:t>
            </a:r>
          </a:p>
        </p:txBody>
      </p:sp>
      <p:sp>
        <p:nvSpPr>
          <p:cNvPr id="44039" name="Text Box 6">
            <a:extLst>
              <a:ext uri="{FF2B5EF4-FFF2-40B4-BE49-F238E27FC236}">
                <a16:creationId xmlns:a16="http://schemas.microsoft.com/office/drawing/2014/main" id="{B48E44ED-ABBC-46BC-9F6F-3248572F0B46}"/>
              </a:ext>
            </a:extLst>
          </p:cNvPr>
          <p:cNvSpPr txBox="1">
            <a:spLocks noChangeArrowheads="1"/>
          </p:cNvSpPr>
          <p:nvPr/>
        </p:nvSpPr>
        <p:spPr bwMode="auto">
          <a:xfrm>
            <a:off x="762000" y="3352800"/>
            <a:ext cx="6705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OF=0 because EDX is a sign extension of EAX.</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2">
            <a:extLst>
              <a:ext uri="{FF2B5EF4-FFF2-40B4-BE49-F238E27FC236}">
                <a16:creationId xmlns:a16="http://schemas.microsoft.com/office/drawing/2014/main" id="{4499A42C-2A21-4A3D-B69E-BB77141AFB7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45059" name="Slide Number Placeholder 3">
            <a:extLst>
              <a:ext uri="{FF2B5EF4-FFF2-40B4-BE49-F238E27FC236}">
                <a16:creationId xmlns:a16="http://schemas.microsoft.com/office/drawing/2014/main" id="{67063D1B-F47E-461B-ABC0-EF2F7322844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82020D1-7A82-49B2-B480-0031C245A231}" type="slidenum">
              <a:rPr lang="en-US" altLang="en-US" sz="1600">
                <a:latin typeface="Times New Roman" panose="02020603050405020304" pitchFamily="18" charset="0"/>
              </a:rPr>
              <a:pPr eaLnBrk="1" hangingPunct="1">
                <a:spcBef>
                  <a:spcPct val="0"/>
                </a:spcBef>
                <a:buClrTx/>
                <a:buFontTx/>
                <a:buNone/>
              </a:pPr>
              <a:t>34</a:t>
            </a:fld>
            <a:endParaRPr lang="en-US" altLang="en-US" sz="1600">
              <a:latin typeface="Times New Roman" panose="02020603050405020304" pitchFamily="18" charset="0"/>
            </a:endParaRPr>
          </a:p>
        </p:txBody>
      </p:sp>
      <p:sp>
        <p:nvSpPr>
          <p:cNvPr id="140290" name="Rectangle 2">
            <a:extLst>
              <a:ext uri="{FF2B5EF4-FFF2-40B4-BE49-F238E27FC236}">
                <a16:creationId xmlns:a16="http://schemas.microsoft.com/office/drawing/2014/main" id="{22205EEC-5896-4657-BB46-5242201E635F}"/>
              </a:ext>
            </a:extLst>
          </p:cNvPr>
          <p:cNvSpPr>
            <a:spLocks noGrp="1" noChangeArrowheads="1"/>
          </p:cNvSpPr>
          <p:nvPr>
            <p:ph type="title"/>
          </p:nvPr>
        </p:nvSpPr>
        <p:spPr/>
        <p:txBody>
          <a:bodyPr/>
          <a:lstStyle/>
          <a:p>
            <a:pPr eaLnBrk="1" hangingPunct="1">
              <a:defRPr/>
            </a:pPr>
            <a:r>
              <a:rPr lang="en-US" altLang="en-US"/>
              <a:t>Your turn . . .</a:t>
            </a:r>
          </a:p>
        </p:txBody>
      </p:sp>
      <p:sp>
        <p:nvSpPr>
          <p:cNvPr id="45061" name="Text Box 3">
            <a:extLst>
              <a:ext uri="{FF2B5EF4-FFF2-40B4-BE49-F238E27FC236}">
                <a16:creationId xmlns:a16="http://schemas.microsoft.com/office/drawing/2014/main" id="{5C9AD9EF-F65F-426A-99E6-D4F1D94DF509}"/>
              </a:ext>
            </a:extLst>
          </p:cNvPr>
          <p:cNvSpPr txBox="1">
            <a:spLocks noChangeArrowheads="1"/>
          </p:cNvSpPr>
          <p:nvPr/>
        </p:nvSpPr>
        <p:spPr bwMode="auto">
          <a:xfrm>
            <a:off x="2057400" y="2133600"/>
            <a:ext cx="457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ax,8760h</a:t>
            </a:r>
          </a:p>
          <a:p>
            <a:pPr eaLnBrk="1" hangingPunct="1">
              <a:lnSpc>
                <a:spcPct val="50000"/>
              </a:lnSpc>
              <a:spcBef>
                <a:spcPct val="50000"/>
              </a:spcBef>
              <a:buClrTx/>
              <a:buFontTx/>
              <a:buNone/>
            </a:pPr>
            <a:r>
              <a:rPr lang="en-US" altLang="en-US" sz="1800" b="1">
                <a:latin typeface="Courier New" panose="02070309020205020404" pitchFamily="49" charset="0"/>
              </a:rPr>
              <a:t>mov bx,100h</a:t>
            </a:r>
          </a:p>
          <a:p>
            <a:pPr eaLnBrk="1" hangingPunct="1">
              <a:lnSpc>
                <a:spcPct val="50000"/>
              </a:lnSpc>
              <a:spcBef>
                <a:spcPct val="50000"/>
              </a:spcBef>
              <a:buClrTx/>
              <a:buFontTx/>
              <a:buNone/>
            </a:pPr>
            <a:r>
              <a:rPr lang="en-US" altLang="en-US" sz="1800" b="1">
                <a:latin typeface="Courier New" panose="02070309020205020404" pitchFamily="49" charset="0"/>
              </a:rPr>
              <a:t>imul bx	</a:t>
            </a:r>
          </a:p>
        </p:txBody>
      </p:sp>
      <p:sp>
        <p:nvSpPr>
          <p:cNvPr id="45062" name="Text Box 4">
            <a:extLst>
              <a:ext uri="{FF2B5EF4-FFF2-40B4-BE49-F238E27FC236}">
                <a16:creationId xmlns:a16="http://schemas.microsoft.com/office/drawing/2014/main" id="{CC68C8B1-D15D-47ED-8961-E4BEBFC5233D}"/>
              </a:ext>
            </a:extLst>
          </p:cNvPr>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What will be the hexadecimal values of DX, AX, and the Carry flag after the following instructions execute?</a:t>
            </a:r>
          </a:p>
        </p:txBody>
      </p:sp>
      <p:sp>
        <p:nvSpPr>
          <p:cNvPr id="140293" name="Text Box 5">
            <a:extLst>
              <a:ext uri="{FF2B5EF4-FFF2-40B4-BE49-F238E27FC236}">
                <a16:creationId xmlns:a16="http://schemas.microsoft.com/office/drawing/2014/main" id="{B7DDB0B8-5B66-48DA-BE53-064DCD6DD20C}"/>
              </a:ext>
            </a:extLst>
          </p:cNvPr>
          <p:cNvSpPr txBox="1">
            <a:spLocks noChangeArrowheads="1"/>
          </p:cNvSpPr>
          <p:nvPr/>
        </p:nvSpPr>
        <p:spPr bwMode="auto">
          <a:xfrm>
            <a:off x="1066800" y="3657600"/>
            <a:ext cx="6400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tx2"/>
                </a:solidFill>
              </a:rPr>
              <a:t>DX = FF87h, AX = 6000h, OF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dissolve">
                                      <p:cBhvr>
                                        <p:cTn id="7" dur="500"/>
                                        <p:tgtEl>
                                          <p:spTgt spid="140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a:extLst>
              <a:ext uri="{FF2B5EF4-FFF2-40B4-BE49-F238E27FC236}">
                <a16:creationId xmlns:a16="http://schemas.microsoft.com/office/drawing/2014/main" id="{4F7A5D14-FCA3-4208-B735-7FEBB3FD9233}"/>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46083" name="Slide Number Placeholder 4">
            <a:extLst>
              <a:ext uri="{FF2B5EF4-FFF2-40B4-BE49-F238E27FC236}">
                <a16:creationId xmlns:a16="http://schemas.microsoft.com/office/drawing/2014/main" id="{D55A36CF-9615-4131-9E0B-2A8E24A7D543}"/>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307B225-75F3-4A21-B92E-87CC699579DF}" type="slidenum">
              <a:rPr lang="en-US" altLang="en-US" sz="1600">
                <a:latin typeface="Times New Roman" panose="02020603050405020304" pitchFamily="18" charset="0"/>
              </a:rPr>
              <a:pPr eaLnBrk="1" hangingPunct="1">
                <a:spcBef>
                  <a:spcPct val="0"/>
                </a:spcBef>
                <a:buClrTx/>
                <a:buFontTx/>
                <a:buNone/>
              </a:pPr>
              <a:t>35</a:t>
            </a:fld>
            <a:endParaRPr lang="en-US" altLang="en-US" sz="1600">
              <a:latin typeface="Times New Roman" panose="02020603050405020304" pitchFamily="18" charset="0"/>
            </a:endParaRPr>
          </a:p>
        </p:txBody>
      </p:sp>
      <p:sp>
        <p:nvSpPr>
          <p:cNvPr id="100354" name="Rectangle 2">
            <a:extLst>
              <a:ext uri="{FF2B5EF4-FFF2-40B4-BE49-F238E27FC236}">
                <a16:creationId xmlns:a16="http://schemas.microsoft.com/office/drawing/2014/main" id="{876F1602-B774-4A00-9B19-704942DA86D4}"/>
              </a:ext>
            </a:extLst>
          </p:cNvPr>
          <p:cNvSpPr>
            <a:spLocks noGrp="1" noChangeArrowheads="1"/>
          </p:cNvSpPr>
          <p:nvPr>
            <p:ph type="title"/>
          </p:nvPr>
        </p:nvSpPr>
        <p:spPr/>
        <p:txBody>
          <a:bodyPr/>
          <a:lstStyle/>
          <a:p>
            <a:pPr eaLnBrk="1" hangingPunct="1">
              <a:defRPr/>
            </a:pPr>
            <a:r>
              <a:rPr lang="en-US" altLang="en-US"/>
              <a:t>DIV Instruction</a:t>
            </a:r>
          </a:p>
        </p:txBody>
      </p:sp>
      <p:sp>
        <p:nvSpPr>
          <p:cNvPr id="46085" name="Rectangle 3">
            <a:extLst>
              <a:ext uri="{FF2B5EF4-FFF2-40B4-BE49-F238E27FC236}">
                <a16:creationId xmlns:a16="http://schemas.microsoft.com/office/drawing/2014/main" id="{E50EC17F-CBA5-47E9-86E1-D744B49CA589}"/>
              </a:ext>
            </a:extLst>
          </p:cNvPr>
          <p:cNvSpPr>
            <a:spLocks noGrp="1" noChangeArrowheads="1"/>
          </p:cNvSpPr>
          <p:nvPr>
            <p:ph type="body" idx="1"/>
          </p:nvPr>
        </p:nvSpPr>
        <p:spPr/>
        <p:txBody>
          <a:bodyPr/>
          <a:lstStyle/>
          <a:p>
            <a:pPr eaLnBrk="1" hangingPunct="1"/>
            <a:r>
              <a:rPr lang="en-US" altLang="en-US"/>
              <a:t>The DIV (unsigned divide) instruction performs 8-bit, 16-bit, and 32-bit division on unsigned integers</a:t>
            </a:r>
          </a:p>
          <a:p>
            <a:pPr eaLnBrk="1" hangingPunct="1"/>
            <a:r>
              <a:rPr lang="en-US" altLang="en-US"/>
              <a:t>A single operand is supplied (register or memory operand), which is assumed to be the divisor </a:t>
            </a:r>
          </a:p>
          <a:p>
            <a:pPr eaLnBrk="1" hangingPunct="1"/>
            <a:r>
              <a:rPr lang="en-US" altLang="en-US"/>
              <a:t>Instruction formats:</a:t>
            </a:r>
          </a:p>
          <a:p>
            <a:pPr lvl="2" eaLnBrk="1" hangingPunct="1">
              <a:buFontTx/>
              <a:buNone/>
            </a:pPr>
            <a:r>
              <a:rPr lang="en-US" altLang="en-US" sz="1800" b="1">
                <a:latin typeface="Courier New" panose="02070309020205020404" pitchFamily="49" charset="0"/>
              </a:rPr>
              <a:t>DIV </a:t>
            </a:r>
            <a:r>
              <a:rPr lang="en-US" altLang="en-US" sz="1800" b="1" i="1">
                <a:latin typeface="Courier New" panose="02070309020205020404" pitchFamily="49" charset="0"/>
              </a:rPr>
              <a:t>reg/mem8</a:t>
            </a:r>
          </a:p>
          <a:p>
            <a:pPr lvl="2" eaLnBrk="1" hangingPunct="1">
              <a:buFontTx/>
              <a:buNone/>
            </a:pPr>
            <a:r>
              <a:rPr lang="en-US" altLang="en-US" sz="1800" b="1">
                <a:latin typeface="Courier New" panose="02070309020205020404" pitchFamily="49" charset="0"/>
              </a:rPr>
              <a:t>DIV </a:t>
            </a:r>
            <a:r>
              <a:rPr lang="en-US" altLang="en-US" sz="1800" b="1" i="1">
                <a:latin typeface="Courier New" panose="02070309020205020404" pitchFamily="49" charset="0"/>
              </a:rPr>
              <a:t>reg/mem16</a:t>
            </a:r>
          </a:p>
          <a:p>
            <a:pPr lvl="2" eaLnBrk="1" hangingPunct="1">
              <a:buFontTx/>
              <a:buNone/>
            </a:pPr>
            <a:r>
              <a:rPr lang="en-US" altLang="en-US" sz="1800" b="1">
                <a:latin typeface="Courier New" panose="02070309020205020404" pitchFamily="49" charset="0"/>
              </a:rPr>
              <a:t>DIV </a:t>
            </a:r>
            <a:r>
              <a:rPr lang="en-US" altLang="en-US" sz="1800" b="1" i="1">
                <a:latin typeface="Courier New" panose="02070309020205020404" pitchFamily="49" charset="0"/>
              </a:rPr>
              <a:t>reg/mem32</a:t>
            </a:r>
          </a:p>
        </p:txBody>
      </p:sp>
      <p:grpSp>
        <p:nvGrpSpPr>
          <p:cNvPr id="100358" name="Group 6">
            <a:extLst>
              <a:ext uri="{FF2B5EF4-FFF2-40B4-BE49-F238E27FC236}">
                <a16:creationId xmlns:a16="http://schemas.microsoft.com/office/drawing/2014/main" id="{571DB38D-8F8E-4F6C-91CA-89F9F4AC6C45}"/>
              </a:ext>
            </a:extLst>
          </p:cNvPr>
          <p:cNvGrpSpPr>
            <a:grpSpLocks/>
          </p:cNvGrpSpPr>
          <p:nvPr/>
        </p:nvGrpSpPr>
        <p:grpSpPr bwMode="auto">
          <a:xfrm>
            <a:off x="3886200" y="3505200"/>
            <a:ext cx="4724400" cy="2052638"/>
            <a:chOff x="2256" y="2496"/>
            <a:chExt cx="2976" cy="1293"/>
          </a:xfrm>
        </p:grpSpPr>
        <p:pic>
          <p:nvPicPr>
            <p:cNvPr id="46087" name="Picture 4">
              <a:extLst>
                <a:ext uri="{FF2B5EF4-FFF2-40B4-BE49-F238E27FC236}">
                  <a16:creationId xmlns:a16="http://schemas.microsoft.com/office/drawing/2014/main" id="{B375D2B4-FA3A-4685-9233-56B4D4B42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 y="2832"/>
              <a:ext cx="2976" cy="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8" name="Text Box 5">
              <a:extLst>
                <a:ext uri="{FF2B5EF4-FFF2-40B4-BE49-F238E27FC236}">
                  <a16:creationId xmlns:a16="http://schemas.microsoft.com/office/drawing/2014/main" id="{29A05F5E-F2E6-4E9F-B89D-9E2F5B2F0933}"/>
                </a:ext>
              </a:extLst>
            </p:cNvPr>
            <p:cNvSpPr txBox="1">
              <a:spLocks noChangeArrowheads="1"/>
            </p:cNvSpPr>
            <p:nvPr/>
          </p:nvSpPr>
          <p:spPr bwMode="auto">
            <a:xfrm>
              <a:off x="2880" y="2496"/>
              <a:ext cx="172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t>Default Operands: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transition="in" filter="dissolve">
                                      <p:cBhvr>
                                        <p:cTn id="7" dur="5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a:extLst>
              <a:ext uri="{FF2B5EF4-FFF2-40B4-BE49-F238E27FC236}">
                <a16:creationId xmlns:a16="http://schemas.microsoft.com/office/drawing/2014/main" id="{209AE46C-50E6-47AA-81D2-76A6B164EE2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47107" name="Slide Number Placeholder 4">
            <a:extLst>
              <a:ext uri="{FF2B5EF4-FFF2-40B4-BE49-F238E27FC236}">
                <a16:creationId xmlns:a16="http://schemas.microsoft.com/office/drawing/2014/main" id="{0AB9E384-3523-45EC-B49B-4129CF7B660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485BF5E8-A17A-4897-855C-2316A38B53C9}" type="slidenum">
              <a:rPr lang="en-US" altLang="en-US" sz="1600">
                <a:latin typeface="Times New Roman" panose="02020603050405020304" pitchFamily="18" charset="0"/>
              </a:rPr>
              <a:pPr eaLnBrk="1" hangingPunct="1">
                <a:spcBef>
                  <a:spcPct val="0"/>
                </a:spcBef>
                <a:buClrTx/>
                <a:buFontTx/>
                <a:buNone/>
              </a:pPr>
              <a:t>36</a:t>
            </a:fld>
            <a:endParaRPr lang="en-US" altLang="en-US" sz="1600">
              <a:latin typeface="Times New Roman" panose="02020603050405020304" pitchFamily="18" charset="0"/>
            </a:endParaRPr>
          </a:p>
        </p:txBody>
      </p:sp>
      <p:sp>
        <p:nvSpPr>
          <p:cNvPr id="119810" name="Rectangle 2">
            <a:extLst>
              <a:ext uri="{FF2B5EF4-FFF2-40B4-BE49-F238E27FC236}">
                <a16:creationId xmlns:a16="http://schemas.microsoft.com/office/drawing/2014/main" id="{A234077B-A264-4EAB-945D-93DE3D05EA82}"/>
              </a:ext>
            </a:extLst>
          </p:cNvPr>
          <p:cNvSpPr>
            <a:spLocks noGrp="1" noChangeArrowheads="1"/>
          </p:cNvSpPr>
          <p:nvPr>
            <p:ph type="title"/>
          </p:nvPr>
        </p:nvSpPr>
        <p:spPr/>
        <p:txBody>
          <a:bodyPr/>
          <a:lstStyle/>
          <a:p>
            <a:pPr eaLnBrk="1" hangingPunct="1">
              <a:defRPr/>
            </a:pPr>
            <a:r>
              <a:rPr lang="en-US" altLang="en-US"/>
              <a:t>DIV Examples</a:t>
            </a:r>
          </a:p>
        </p:txBody>
      </p:sp>
      <p:sp>
        <p:nvSpPr>
          <p:cNvPr id="47109" name="Rectangle 7">
            <a:extLst>
              <a:ext uri="{FF2B5EF4-FFF2-40B4-BE49-F238E27FC236}">
                <a16:creationId xmlns:a16="http://schemas.microsoft.com/office/drawing/2014/main" id="{674013F4-6487-46EA-BD5A-B8CD6A8F6326}"/>
              </a:ext>
            </a:extLst>
          </p:cNvPr>
          <p:cNvSpPr>
            <a:spLocks noChangeArrowheads="1"/>
          </p:cNvSpPr>
          <p:nvPr/>
        </p:nvSpPr>
        <p:spPr bwMode="auto">
          <a:xfrm>
            <a:off x="762000" y="12192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Divide 8003h by 100h, using 16-bit operands:</a:t>
            </a:r>
          </a:p>
        </p:txBody>
      </p:sp>
      <p:sp>
        <p:nvSpPr>
          <p:cNvPr id="47110" name="Text Box 8">
            <a:extLst>
              <a:ext uri="{FF2B5EF4-FFF2-40B4-BE49-F238E27FC236}">
                <a16:creationId xmlns:a16="http://schemas.microsoft.com/office/drawing/2014/main" id="{AF14A957-1A27-4C65-90DA-CC33DCB9B64C}"/>
              </a:ext>
            </a:extLst>
          </p:cNvPr>
          <p:cNvSpPr txBox="1">
            <a:spLocks noChangeArrowheads="1"/>
          </p:cNvSpPr>
          <p:nvPr/>
        </p:nvSpPr>
        <p:spPr bwMode="auto">
          <a:xfrm>
            <a:off x="762000" y="1828800"/>
            <a:ext cx="7086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dx,0	; clear dividend, high</a:t>
            </a:r>
          </a:p>
          <a:p>
            <a:pPr eaLnBrk="1" hangingPunct="1">
              <a:lnSpc>
                <a:spcPct val="50000"/>
              </a:lnSpc>
              <a:spcBef>
                <a:spcPct val="50000"/>
              </a:spcBef>
              <a:buClrTx/>
              <a:buFontTx/>
              <a:buNone/>
            </a:pPr>
            <a:r>
              <a:rPr lang="en-US" altLang="en-US" sz="1800" b="1">
                <a:latin typeface="Courier New" panose="02070309020205020404" pitchFamily="49" charset="0"/>
              </a:rPr>
              <a:t>mov ax,8003h	; dividend, low</a:t>
            </a:r>
          </a:p>
          <a:p>
            <a:pPr eaLnBrk="1" hangingPunct="1">
              <a:lnSpc>
                <a:spcPct val="50000"/>
              </a:lnSpc>
              <a:spcBef>
                <a:spcPct val="50000"/>
              </a:spcBef>
              <a:buClrTx/>
              <a:buFontTx/>
              <a:buNone/>
            </a:pPr>
            <a:r>
              <a:rPr lang="en-US" altLang="en-US" sz="1800" b="1">
                <a:latin typeface="Courier New" panose="02070309020205020404" pitchFamily="49" charset="0"/>
              </a:rPr>
              <a:t>mov cx,100h	; divisor</a:t>
            </a:r>
          </a:p>
          <a:p>
            <a:pPr eaLnBrk="1" hangingPunct="1">
              <a:lnSpc>
                <a:spcPct val="50000"/>
              </a:lnSpc>
              <a:spcBef>
                <a:spcPct val="50000"/>
              </a:spcBef>
              <a:buClrTx/>
              <a:buFontTx/>
              <a:buNone/>
            </a:pPr>
            <a:r>
              <a:rPr lang="en-US" altLang="en-US" sz="1800" b="1">
                <a:latin typeface="Courier New" panose="02070309020205020404" pitchFamily="49" charset="0"/>
              </a:rPr>
              <a:t>div cx	; AX = 0080h, DX = 3</a:t>
            </a:r>
          </a:p>
        </p:txBody>
      </p:sp>
      <p:grpSp>
        <p:nvGrpSpPr>
          <p:cNvPr id="119819" name="Group 11">
            <a:extLst>
              <a:ext uri="{FF2B5EF4-FFF2-40B4-BE49-F238E27FC236}">
                <a16:creationId xmlns:a16="http://schemas.microsoft.com/office/drawing/2014/main" id="{E8B083A6-E964-4EF1-8EC2-1A7B29CB7D67}"/>
              </a:ext>
            </a:extLst>
          </p:cNvPr>
          <p:cNvGrpSpPr>
            <a:grpSpLocks/>
          </p:cNvGrpSpPr>
          <p:nvPr/>
        </p:nvGrpSpPr>
        <p:grpSpPr bwMode="auto">
          <a:xfrm>
            <a:off x="762000" y="3657600"/>
            <a:ext cx="7391400" cy="2057400"/>
            <a:chOff x="480" y="2304"/>
            <a:chExt cx="4656" cy="1296"/>
          </a:xfrm>
        </p:grpSpPr>
        <p:sp>
          <p:nvSpPr>
            <p:cNvPr id="47112" name="Rectangle 9">
              <a:extLst>
                <a:ext uri="{FF2B5EF4-FFF2-40B4-BE49-F238E27FC236}">
                  <a16:creationId xmlns:a16="http://schemas.microsoft.com/office/drawing/2014/main" id="{F5AAD1B1-26CC-4A33-8D14-713804535752}"/>
                </a:ext>
              </a:extLst>
            </p:cNvPr>
            <p:cNvSpPr>
              <a:spLocks noChangeArrowheads="1"/>
            </p:cNvSpPr>
            <p:nvPr/>
          </p:nvSpPr>
          <p:spPr bwMode="auto">
            <a:xfrm>
              <a:off x="528" y="2304"/>
              <a:ext cx="46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Same division, using 32-bit operands:</a:t>
              </a:r>
            </a:p>
          </p:txBody>
        </p:sp>
        <p:sp>
          <p:nvSpPr>
            <p:cNvPr id="47113" name="Text Box 10">
              <a:extLst>
                <a:ext uri="{FF2B5EF4-FFF2-40B4-BE49-F238E27FC236}">
                  <a16:creationId xmlns:a16="http://schemas.microsoft.com/office/drawing/2014/main" id="{ADB738E4-F657-40C8-934D-CCB14000DDF8}"/>
                </a:ext>
              </a:extLst>
            </p:cNvPr>
            <p:cNvSpPr txBox="1">
              <a:spLocks noChangeArrowheads="1"/>
            </p:cNvSpPr>
            <p:nvPr/>
          </p:nvSpPr>
          <p:spPr bwMode="auto">
            <a:xfrm>
              <a:off x="480" y="2736"/>
              <a:ext cx="4512"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edx,0	; clear dividend, high</a:t>
              </a:r>
            </a:p>
            <a:p>
              <a:pPr eaLnBrk="1" hangingPunct="1">
                <a:lnSpc>
                  <a:spcPct val="50000"/>
                </a:lnSpc>
                <a:spcBef>
                  <a:spcPct val="50000"/>
                </a:spcBef>
                <a:buClrTx/>
                <a:buFontTx/>
                <a:buNone/>
              </a:pPr>
              <a:r>
                <a:rPr lang="en-US" altLang="en-US" sz="1800" b="1">
                  <a:latin typeface="Courier New" panose="02070309020205020404" pitchFamily="49" charset="0"/>
                </a:rPr>
                <a:t>mov eax,8003h	; dividend, low</a:t>
              </a:r>
            </a:p>
            <a:p>
              <a:pPr eaLnBrk="1" hangingPunct="1">
                <a:lnSpc>
                  <a:spcPct val="50000"/>
                </a:lnSpc>
                <a:spcBef>
                  <a:spcPct val="50000"/>
                </a:spcBef>
                <a:buClrTx/>
                <a:buFontTx/>
                <a:buNone/>
              </a:pPr>
              <a:r>
                <a:rPr lang="en-US" altLang="en-US" sz="1800" b="1">
                  <a:latin typeface="Courier New" panose="02070309020205020404" pitchFamily="49" charset="0"/>
                </a:rPr>
                <a:t>mov ecx,100h	; divisor</a:t>
              </a:r>
            </a:p>
            <a:p>
              <a:pPr eaLnBrk="1" hangingPunct="1">
                <a:lnSpc>
                  <a:spcPct val="50000"/>
                </a:lnSpc>
                <a:spcBef>
                  <a:spcPct val="50000"/>
                </a:spcBef>
                <a:buClrTx/>
                <a:buFontTx/>
                <a:buNone/>
              </a:pPr>
              <a:r>
                <a:rPr lang="en-US" altLang="en-US" sz="1800" b="1">
                  <a:latin typeface="Courier New" panose="02070309020205020404" pitchFamily="49" charset="0"/>
                </a:rPr>
                <a:t>div ecx	; EAX = 00000080h, DX = 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9819"/>
                                        </p:tgtEl>
                                        <p:attrNameLst>
                                          <p:attrName>style.visibility</p:attrName>
                                        </p:attrNameLst>
                                      </p:cBhvr>
                                      <p:to>
                                        <p:strVal val="visible"/>
                                      </p:to>
                                    </p:set>
                                    <p:animEffect transition="in" filter="box(in)">
                                      <p:cBhvr>
                                        <p:cTn id="7" dur="500"/>
                                        <p:tgtEl>
                                          <p:spTgt spid="119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D7AF09D2-CD91-4A42-B6C5-649C096F9B6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48131" name="Slide Number Placeholder 4">
            <a:extLst>
              <a:ext uri="{FF2B5EF4-FFF2-40B4-BE49-F238E27FC236}">
                <a16:creationId xmlns:a16="http://schemas.microsoft.com/office/drawing/2014/main" id="{A9534748-CB58-4EFC-8EA5-179888213DE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848861A-9ACC-43A4-BF74-C1788A0D7BA2}" type="slidenum">
              <a:rPr lang="en-US" altLang="en-US" sz="1600">
                <a:latin typeface="Times New Roman" panose="02020603050405020304" pitchFamily="18" charset="0"/>
              </a:rPr>
              <a:pPr eaLnBrk="1" hangingPunct="1">
                <a:spcBef>
                  <a:spcPct val="0"/>
                </a:spcBef>
                <a:buClrTx/>
                <a:buFontTx/>
                <a:buNone/>
              </a:pPr>
              <a:t>37</a:t>
            </a:fld>
            <a:endParaRPr lang="en-US" altLang="en-US" sz="1600">
              <a:latin typeface="Times New Roman" panose="02020603050405020304" pitchFamily="18" charset="0"/>
            </a:endParaRPr>
          </a:p>
        </p:txBody>
      </p:sp>
      <p:sp>
        <p:nvSpPr>
          <p:cNvPr id="119810" name="Rectangle 2">
            <a:extLst>
              <a:ext uri="{FF2B5EF4-FFF2-40B4-BE49-F238E27FC236}">
                <a16:creationId xmlns:a16="http://schemas.microsoft.com/office/drawing/2014/main" id="{E33716F6-0168-470D-A005-32B9DF23D144}"/>
              </a:ext>
            </a:extLst>
          </p:cNvPr>
          <p:cNvSpPr>
            <a:spLocks noGrp="1" noChangeArrowheads="1"/>
          </p:cNvSpPr>
          <p:nvPr>
            <p:ph type="title"/>
          </p:nvPr>
        </p:nvSpPr>
        <p:spPr/>
        <p:txBody>
          <a:bodyPr/>
          <a:lstStyle/>
          <a:p>
            <a:pPr eaLnBrk="1" hangingPunct="1">
              <a:defRPr/>
            </a:pPr>
            <a:r>
              <a:rPr lang="en-US" altLang="en-US"/>
              <a:t>64-Bit DIV Example</a:t>
            </a:r>
          </a:p>
        </p:txBody>
      </p:sp>
      <p:sp>
        <p:nvSpPr>
          <p:cNvPr id="45061" name="Rectangle 7">
            <a:extLst>
              <a:ext uri="{FF2B5EF4-FFF2-40B4-BE49-F238E27FC236}">
                <a16:creationId xmlns:a16="http://schemas.microsoft.com/office/drawing/2014/main" id="{FD92A1D7-B13D-4C5A-9860-95498759AFB7}"/>
              </a:ext>
            </a:extLst>
          </p:cNvPr>
          <p:cNvSpPr>
            <a:spLocks noChangeArrowheads="1"/>
          </p:cNvSpPr>
          <p:nvPr/>
        </p:nvSpPr>
        <p:spPr bwMode="auto">
          <a:xfrm>
            <a:off x="762000" y="12192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FontTx/>
              <a:buNone/>
              <a:defRPr/>
            </a:pPr>
            <a:r>
              <a:rPr lang="en-US" altLang="en-US">
                <a:latin typeface="+mn-lt"/>
              </a:rPr>
              <a:t>Divide 000001080000000033300020h by </a:t>
            </a:r>
            <a:r>
              <a:rPr lang="en-US"/>
              <a:t>00010000h</a:t>
            </a:r>
            <a:r>
              <a:rPr lang="en-US" altLang="en-US"/>
              <a:t>:</a:t>
            </a:r>
          </a:p>
        </p:txBody>
      </p:sp>
      <p:sp>
        <p:nvSpPr>
          <p:cNvPr id="45062" name="Text Box 8">
            <a:extLst>
              <a:ext uri="{FF2B5EF4-FFF2-40B4-BE49-F238E27FC236}">
                <a16:creationId xmlns:a16="http://schemas.microsoft.com/office/drawing/2014/main" id="{B0943A36-A6F2-4719-B518-680AD16B4C6F}"/>
              </a:ext>
            </a:extLst>
          </p:cNvPr>
          <p:cNvSpPr txBox="1">
            <a:spLocks noChangeArrowheads="1"/>
          </p:cNvSpPr>
          <p:nvPr/>
        </p:nvSpPr>
        <p:spPr bwMode="auto">
          <a:xfrm>
            <a:off x="533400" y="2209800"/>
            <a:ext cx="7924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3205163" algn="l"/>
              </a:tabLst>
              <a:defRPr sz="2100">
                <a:solidFill>
                  <a:schemeClr val="tx1"/>
                </a:solidFill>
                <a:latin typeface="Arial" charset="0"/>
              </a:defRPr>
            </a:lvl1pPr>
            <a:lvl2pPr marL="742950" indent="-285750" eaLnBrk="0" hangingPunct="0">
              <a:tabLst>
                <a:tab pos="457200" algn="l"/>
                <a:tab pos="3205163" algn="l"/>
              </a:tabLst>
              <a:defRPr sz="2100">
                <a:solidFill>
                  <a:schemeClr val="tx1"/>
                </a:solidFill>
                <a:latin typeface="Arial" charset="0"/>
              </a:defRPr>
            </a:lvl2pPr>
            <a:lvl3pPr marL="1143000" indent="-228600" eaLnBrk="0" hangingPunct="0">
              <a:tabLst>
                <a:tab pos="457200" algn="l"/>
                <a:tab pos="3205163" algn="l"/>
              </a:tabLst>
              <a:defRPr sz="2100">
                <a:solidFill>
                  <a:schemeClr val="tx1"/>
                </a:solidFill>
                <a:latin typeface="Arial" charset="0"/>
              </a:defRPr>
            </a:lvl3pPr>
            <a:lvl4pPr marL="1600200" indent="-228600" eaLnBrk="0" hangingPunct="0">
              <a:tabLst>
                <a:tab pos="457200" algn="l"/>
                <a:tab pos="3205163" algn="l"/>
              </a:tabLst>
              <a:defRPr sz="2100">
                <a:solidFill>
                  <a:schemeClr val="tx1"/>
                </a:solidFill>
                <a:latin typeface="Arial" charset="0"/>
              </a:defRPr>
            </a:lvl4pPr>
            <a:lvl5pPr marL="2057400" indent="-228600" eaLnBrk="0" hangingPunct="0">
              <a:tabLst>
                <a:tab pos="457200" algn="l"/>
                <a:tab pos="3205163"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205163"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205163"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205163"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205163" algn="l"/>
              </a:tabLst>
              <a:defRPr sz="2100">
                <a:solidFill>
                  <a:schemeClr val="tx1"/>
                </a:solidFill>
                <a:latin typeface="Arial" charset="0"/>
              </a:defRPr>
            </a:lvl9pPr>
          </a:lstStyle>
          <a:p>
            <a:pPr eaLnBrk="1" hangingPunct="1">
              <a:lnSpc>
                <a:spcPct val="50000"/>
              </a:lnSpc>
              <a:spcBef>
                <a:spcPct val="50000"/>
              </a:spcBef>
              <a:defRPr/>
            </a:pPr>
            <a:r>
              <a:rPr lang="en-US" altLang="en-US" sz="1800" b="1">
                <a:latin typeface="Courier New" pitchFamily="49" charset="0"/>
              </a:rPr>
              <a:t>.data</a:t>
            </a:r>
          </a:p>
          <a:p>
            <a:pPr eaLnBrk="1" hangingPunct="1">
              <a:lnSpc>
                <a:spcPct val="50000"/>
              </a:lnSpc>
              <a:spcBef>
                <a:spcPct val="50000"/>
              </a:spcBef>
              <a:defRPr/>
            </a:pPr>
            <a:r>
              <a:rPr lang="en-US" altLang="en-US" sz="1800" b="1">
                <a:latin typeface="Courier New" pitchFamily="49" charset="0"/>
              </a:rPr>
              <a:t>dividend_hi QWORD 00000108h</a:t>
            </a:r>
          </a:p>
          <a:p>
            <a:pPr eaLnBrk="1" hangingPunct="1">
              <a:lnSpc>
                <a:spcPct val="50000"/>
              </a:lnSpc>
              <a:spcBef>
                <a:spcPct val="50000"/>
              </a:spcBef>
              <a:defRPr/>
            </a:pPr>
            <a:r>
              <a:rPr lang="en-US" altLang="en-US" sz="1800" b="1">
                <a:latin typeface="Courier New" pitchFamily="49" charset="0"/>
              </a:rPr>
              <a:t>dividend_lo QWORD 33300020h</a:t>
            </a:r>
          </a:p>
          <a:p>
            <a:pPr eaLnBrk="1" hangingPunct="1">
              <a:lnSpc>
                <a:spcPct val="50000"/>
              </a:lnSpc>
              <a:spcBef>
                <a:spcPct val="50000"/>
              </a:spcBef>
              <a:defRPr/>
            </a:pPr>
            <a:r>
              <a:rPr lang="en-US" altLang="en-US" sz="1800" b="1">
                <a:latin typeface="Courier New" pitchFamily="49" charset="0"/>
              </a:rPr>
              <a:t>divisor QWORD 00010000h</a:t>
            </a:r>
          </a:p>
          <a:p>
            <a:pPr eaLnBrk="1" hangingPunct="1">
              <a:lnSpc>
                <a:spcPct val="50000"/>
              </a:lnSpc>
              <a:spcBef>
                <a:spcPct val="50000"/>
              </a:spcBef>
              <a:defRPr/>
            </a:pPr>
            <a:endParaRPr lang="en-US" altLang="en-US" sz="1800" b="1">
              <a:latin typeface="Courier New" pitchFamily="49" charset="0"/>
            </a:endParaRPr>
          </a:p>
          <a:p>
            <a:pPr eaLnBrk="1" hangingPunct="1">
              <a:lnSpc>
                <a:spcPct val="50000"/>
              </a:lnSpc>
              <a:spcBef>
                <a:spcPct val="50000"/>
              </a:spcBef>
              <a:defRPr/>
            </a:pPr>
            <a:r>
              <a:rPr lang="en-US" altLang="en-US" sz="1800" b="1">
                <a:latin typeface="Courier New" pitchFamily="49" charset="0"/>
              </a:rPr>
              <a:t>.code</a:t>
            </a:r>
          </a:p>
          <a:p>
            <a:pPr eaLnBrk="1" hangingPunct="1">
              <a:lnSpc>
                <a:spcPct val="50000"/>
              </a:lnSpc>
              <a:spcBef>
                <a:spcPct val="50000"/>
              </a:spcBef>
              <a:defRPr/>
            </a:pPr>
            <a:r>
              <a:rPr lang="en-US" altLang="en-US" sz="1800" b="1">
                <a:latin typeface="Courier New" pitchFamily="49" charset="0"/>
              </a:rPr>
              <a:t>mov rdx, dividend_hi</a:t>
            </a:r>
          </a:p>
          <a:p>
            <a:pPr eaLnBrk="1" hangingPunct="1">
              <a:lnSpc>
                <a:spcPct val="50000"/>
              </a:lnSpc>
              <a:spcBef>
                <a:spcPct val="50000"/>
              </a:spcBef>
              <a:defRPr/>
            </a:pPr>
            <a:r>
              <a:rPr lang="en-US" altLang="en-US" sz="1800" b="1">
                <a:latin typeface="Courier New" pitchFamily="49" charset="0"/>
              </a:rPr>
              <a:t>mov rax, dividend_lo</a:t>
            </a:r>
          </a:p>
          <a:p>
            <a:pPr eaLnBrk="1" hangingPunct="1">
              <a:lnSpc>
                <a:spcPct val="50000"/>
              </a:lnSpc>
              <a:spcBef>
                <a:spcPct val="50000"/>
              </a:spcBef>
              <a:defRPr/>
            </a:pPr>
            <a:r>
              <a:rPr lang="en-US" altLang="en-US" sz="1800" b="1">
                <a:latin typeface="Courier New" pitchFamily="49" charset="0"/>
              </a:rPr>
              <a:t>div divisor </a:t>
            </a:r>
            <a:r>
              <a:rPr lang="en-US" altLang="en-US" sz="1600" b="1">
                <a:latin typeface="Courier New" pitchFamily="49" charset="0"/>
              </a:rPr>
              <a:t>		; RAX = quotient</a:t>
            </a:r>
          </a:p>
          <a:p>
            <a:pPr eaLnBrk="1" hangingPunct="1">
              <a:lnSpc>
                <a:spcPct val="50000"/>
              </a:lnSpc>
              <a:spcBef>
                <a:spcPct val="50000"/>
              </a:spcBef>
              <a:defRPr/>
            </a:pPr>
            <a:r>
              <a:rPr lang="en-US" altLang="en-US" sz="1600" b="1">
                <a:latin typeface="Courier New" pitchFamily="49" charset="0"/>
              </a:rPr>
              <a:t>			; RDX = remainder</a:t>
            </a:r>
          </a:p>
          <a:p>
            <a:pPr eaLnBrk="1" hangingPunct="1">
              <a:lnSpc>
                <a:spcPct val="50000"/>
              </a:lnSpc>
              <a:spcBef>
                <a:spcPct val="50000"/>
              </a:spcBef>
              <a:defRPr/>
            </a:pPr>
            <a:endParaRPr lang="en-US" altLang="en-US" sz="1600" b="1">
              <a:latin typeface="Courier New" pitchFamily="49" charset="0"/>
            </a:endParaRPr>
          </a:p>
          <a:p>
            <a:pPr eaLnBrk="1" hangingPunct="1">
              <a:lnSpc>
                <a:spcPct val="50000"/>
              </a:lnSpc>
              <a:spcBef>
                <a:spcPct val="50000"/>
              </a:spcBef>
              <a:defRPr/>
            </a:pPr>
            <a:r>
              <a:rPr lang="en-US" altLang="en-US" sz="2000">
                <a:latin typeface="+mn-lt"/>
              </a:rPr>
              <a:t>quotient:    </a:t>
            </a:r>
            <a:r>
              <a:rPr lang="en-US" sz="2000">
                <a:latin typeface="+mn-lt"/>
              </a:rPr>
              <a:t>0108000000003330h </a:t>
            </a:r>
          </a:p>
          <a:p>
            <a:pPr eaLnBrk="1" hangingPunct="1">
              <a:lnSpc>
                <a:spcPct val="50000"/>
              </a:lnSpc>
              <a:spcBef>
                <a:spcPct val="50000"/>
              </a:spcBef>
              <a:defRPr/>
            </a:pPr>
            <a:r>
              <a:rPr lang="en-US" altLang="en-US" sz="2000">
                <a:latin typeface="+mn-lt"/>
              </a:rPr>
              <a:t>remainder: 0000000000000020h</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2">
            <a:extLst>
              <a:ext uri="{FF2B5EF4-FFF2-40B4-BE49-F238E27FC236}">
                <a16:creationId xmlns:a16="http://schemas.microsoft.com/office/drawing/2014/main" id="{7A8626EB-A77B-4C39-87E9-916163EB0B56}"/>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49155" name="Slide Number Placeholder 3">
            <a:extLst>
              <a:ext uri="{FF2B5EF4-FFF2-40B4-BE49-F238E27FC236}">
                <a16:creationId xmlns:a16="http://schemas.microsoft.com/office/drawing/2014/main" id="{08F89043-32FA-4F1D-B3F0-E5AC22BE23D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A52C996-1011-4E7F-BFC4-0BF54C5E8B5F}" type="slidenum">
              <a:rPr lang="en-US" altLang="en-US" sz="1600">
                <a:latin typeface="Times New Roman" panose="02020603050405020304" pitchFamily="18" charset="0"/>
              </a:rPr>
              <a:pPr eaLnBrk="1" hangingPunct="1">
                <a:spcBef>
                  <a:spcPct val="0"/>
                </a:spcBef>
                <a:buClrTx/>
                <a:buFontTx/>
                <a:buNone/>
              </a:pPr>
              <a:t>38</a:t>
            </a:fld>
            <a:endParaRPr lang="en-US" altLang="en-US" sz="1600">
              <a:latin typeface="Times New Roman" panose="02020603050405020304" pitchFamily="18" charset="0"/>
            </a:endParaRPr>
          </a:p>
        </p:txBody>
      </p:sp>
      <p:sp>
        <p:nvSpPr>
          <p:cNvPr id="141314" name="Rectangle 2">
            <a:extLst>
              <a:ext uri="{FF2B5EF4-FFF2-40B4-BE49-F238E27FC236}">
                <a16:creationId xmlns:a16="http://schemas.microsoft.com/office/drawing/2014/main" id="{A547F7A7-0A1F-475B-9B2D-E7ED6E074CF8}"/>
              </a:ext>
            </a:extLst>
          </p:cNvPr>
          <p:cNvSpPr>
            <a:spLocks noGrp="1" noChangeArrowheads="1"/>
          </p:cNvSpPr>
          <p:nvPr>
            <p:ph type="title"/>
          </p:nvPr>
        </p:nvSpPr>
        <p:spPr/>
        <p:txBody>
          <a:bodyPr/>
          <a:lstStyle/>
          <a:p>
            <a:pPr eaLnBrk="1" hangingPunct="1">
              <a:defRPr/>
            </a:pPr>
            <a:r>
              <a:rPr lang="en-US" altLang="en-US"/>
              <a:t>Your turn . . .</a:t>
            </a:r>
          </a:p>
        </p:txBody>
      </p:sp>
      <p:sp>
        <p:nvSpPr>
          <p:cNvPr id="49157" name="Text Box 3">
            <a:extLst>
              <a:ext uri="{FF2B5EF4-FFF2-40B4-BE49-F238E27FC236}">
                <a16:creationId xmlns:a16="http://schemas.microsoft.com/office/drawing/2014/main" id="{5594C742-BD5B-4085-9B1E-2D7649690D0C}"/>
              </a:ext>
            </a:extLst>
          </p:cNvPr>
          <p:cNvSpPr txBox="1">
            <a:spLocks noChangeArrowheads="1"/>
          </p:cNvSpPr>
          <p:nvPr/>
        </p:nvSpPr>
        <p:spPr bwMode="auto">
          <a:xfrm>
            <a:off x="2895600" y="2667000"/>
            <a:ext cx="2971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dx,0087h</a:t>
            </a:r>
          </a:p>
          <a:p>
            <a:pPr eaLnBrk="1" hangingPunct="1">
              <a:lnSpc>
                <a:spcPct val="50000"/>
              </a:lnSpc>
              <a:spcBef>
                <a:spcPct val="50000"/>
              </a:spcBef>
              <a:buClrTx/>
              <a:buFontTx/>
              <a:buNone/>
            </a:pPr>
            <a:r>
              <a:rPr lang="en-US" altLang="en-US" sz="1800" b="1">
                <a:latin typeface="Courier New" panose="02070309020205020404" pitchFamily="49" charset="0"/>
              </a:rPr>
              <a:t>mov ax,6000h</a:t>
            </a:r>
          </a:p>
          <a:p>
            <a:pPr eaLnBrk="1" hangingPunct="1">
              <a:lnSpc>
                <a:spcPct val="50000"/>
              </a:lnSpc>
              <a:spcBef>
                <a:spcPct val="50000"/>
              </a:spcBef>
              <a:buClrTx/>
              <a:buFontTx/>
              <a:buNone/>
            </a:pPr>
            <a:r>
              <a:rPr lang="en-US" altLang="en-US" sz="1800" b="1">
                <a:latin typeface="Courier New" panose="02070309020205020404" pitchFamily="49" charset="0"/>
              </a:rPr>
              <a:t>mov bx,100h</a:t>
            </a:r>
          </a:p>
          <a:p>
            <a:pPr eaLnBrk="1" hangingPunct="1">
              <a:lnSpc>
                <a:spcPct val="50000"/>
              </a:lnSpc>
              <a:spcBef>
                <a:spcPct val="50000"/>
              </a:spcBef>
              <a:buClrTx/>
              <a:buFontTx/>
              <a:buNone/>
            </a:pPr>
            <a:r>
              <a:rPr lang="en-US" altLang="en-US" sz="1800" b="1">
                <a:latin typeface="Courier New" panose="02070309020205020404" pitchFamily="49" charset="0"/>
              </a:rPr>
              <a:t>div bx</a:t>
            </a:r>
          </a:p>
        </p:txBody>
      </p:sp>
      <p:sp>
        <p:nvSpPr>
          <p:cNvPr id="49158" name="Text Box 4">
            <a:extLst>
              <a:ext uri="{FF2B5EF4-FFF2-40B4-BE49-F238E27FC236}">
                <a16:creationId xmlns:a16="http://schemas.microsoft.com/office/drawing/2014/main" id="{86775CDF-2108-4063-B424-F29771DD20DD}"/>
              </a:ext>
            </a:extLst>
          </p:cNvPr>
          <p:cNvSpPr txBox="1">
            <a:spLocks noChangeArrowheads="1"/>
          </p:cNvSpPr>
          <p:nvPr/>
        </p:nvSpPr>
        <p:spPr bwMode="auto">
          <a:xfrm>
            <a:off x="685800" y="1066800"/>
            <a:ext cx="76962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What will be the hexadecimal values of DX and AX after the following instructions execute? Or, if divide overflow occurs, you can indicate that as your answer:</a:t>
            </a:r>
          </a:p>
        </p:txBody>
      </p:sp>
      <p:sp>
        <p:nvSpPr>
          <p:cNvPr id="141317" name="Text Box 5">
            <a:extLst>
              <a:ext uri="{FF2B5EF4-FFF2-40B4-BE49-F238E27FC236}">
                <a16:creationId xmlns:a16="http://schemas.microsoft.com/office/drawing/2014/main" id="{81852EBC-B54C-4AE3-AED9-B3609E5A859E}"/>
              </a:ext>
            </a:extLst>
          </p:cNvPr>
          <p:cNvSpPr txBox="1">
            <a:spLocks noChangeArrowheads="1"/>
          </p:cNvSpPr>
          <p:nvPr/>
        </p:nvSpPr>
        <p:spPr bwMode="auto">
          <a:xfrm>
            <a:off x="1981200" y="4114800"/>
            <a:ext cx="480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solidFill>
                  <a:schemeClr val="tx2"/>
                </a:solidFill>
              </a:rPr>
              <a:t>DX = 0000h, AX = 8760h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1317"/>
                                        </p:tgtEl>
                                        <p:attrNameLst>
                                          <p:attrName>style.visibility</p:attrName>
                                        </p:attrNameLst>
                                      </p:cBhvr>
                                      <p:to>
                                        <p:strVal val="visible"/>
                                      </p:to>
                                    </p:set>
                                    <p:animEffect transition="in" filter="dissolve">
                                      <p:cBhvr>
                                        <p:cTn id="7"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2">
            <a:extLst>
              <a:ext uri="{FF2B5EF4-FFF2-40B4-BE49-F238E27FC236}">
                <a16:creationId xmlns:a16="http://schemas.microsoft.com/office/drawing/2014/main" id="{CFA669FD-DB9C-4EDD-999F-E366B01F67F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50179" name="Slide Number Placeholder 3">
            <a:extLst>
              <a:ext uri="{FF2B5EF4-FFF2-40B4-BE49-F238E27FC236}">
                <a16:creationId xmlns:a16="http://schemas.microsoft.com/office/drawing/2014/main" id="{479152EF-C92E-47B3-80F7-DF4B2ED6386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D6312AE-0191-4B14-820F-173BDDCF9801}" type="slidenum">
              <a:rPr lang="en-US" altLang="en-US" sz="1600">
                <a:latin typeface="Times New Roman" panose="02020603050405020304" pitchFamily="18" charset="0"/>
              </a:rPr>
              <a:pPr eaLnBrk="1" hangingPunct="1">
                <a:spcBef>
                  <a:spcPct val="0"/>
                </a:spcBef>
                <a:buClrTx/>
                <a:buFontTx/>
                <a:buNone/>
              </a:pPr>
              <a:t>39</a:t>
            </a:fld>
            <a:endParaRPr lang="en-US" altLang="en-US" sz="1600">
              <a:latin typeface="Times New Roman" panose="02020603050405020304" pitchFamily="18" charset="0"/>
            </a:endParaRPr>
          </a:p>
        </p:txBody>
      </p:sp>
      <p:sp>
        <p:nvSpPr>
          <p:cNvPr id="142338" name="Rectangle 2">
            <a:extLst>
              <a:ext uri="{FF2B5EF4-FFF2-40B4-BE49-F238E27FC236}">
                <a16:creationId xmlns:a16="http://schemas.microsoft.com/office/drawing/2014/main" id="{8ABEFE68-AF55-4E8C-AF49-21981F0CE23E}"/>
              </a:ext>
            </a:extLst>
          </p:cNvPr>
          <p:cNvSpPr>
            <a:spLocks noGrp="1" noChangeArrowheads="1"/>
          </p:cNvSpPr>
          <p:nvPr>
            <p:ph type="title"/>
          </p:nvPr>
        </p:nvSpPr>
        <p:spPr/>
        <p:txBody>
          <a:bodyPr/>
          <a:lstStyle/>
          <a:p>
            <a:pPr eaLnBrk="1" hangingPunct="1">
              <a:defRPr/>
            </a:pPr>
            <a:r>
              <a:rPr lang="en-US" altLang="en-US"/>
              <a:t>Your turn . . .</a:t>
            </a:r>
          </a:p>
        </p:txBody>
      </p:sp>
      <p:sp>
        <p:nvSpPr>
          <p:cNvPr id="50181" name="Text Box 3">
            <a:extLst>
              <a:ext uri="{FF2B5EF4-FFF2-40B4-BE49-F238E27FC236}">
                <a16:creationId xmlns:a16="http://schemas.microsoft.com/office/drawing/2014/main" id="{2EE3C05D-89AE-40CA-96D1-478B90B203A2}"/>
              </a:ext>
            </a:extLst>
          </p:cNvPr>
          <p:cNvSpPr txBox="1">
            <a:spLocks noChangeArrowheads="1"/>
          </p:cNvSpPr>
          <p:nvPr/>
        </p:nvSpPr>
        <p:spPr bwMode="auto">
          <a:xfrm>
            <a:off x="2209800" y="2759075"/>
            <a:ext cx="2667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dx,0087h</a:t>
            </a:r>
          </a:p>
          <a:p>
            <a:pPr eaLnBrk="1" hangingPunct="1">
              <a:lnSpc>
                <a:spcPct val="50000"/>
              </a:lnSpc>
              <a:spcBef>
                <a:spcPct val="50000"/>
              </a:spcBef>
              <a:buClrTx/>
              <a:buFontTx/>
              <a:buNone/>
            </a:pPr>
            <a:r>
              <a:rPr lang="en-US" altLang="en-US" sz="1800" b="1">
                <a:latin typeface="Courier New" panose="02070309020205020404" pitchFamily="49" charset="0"/>
              </a:rPr>
              <a:t>mov ax,6002h</a:t>
            </a:r>
          </a:p>
          <a:p>
            <a:pPr eaLnBrk="1" hangingPunct="1">
              <a:lnSpc>
                <a:spcPct val="50000"/>
              </a:lnSpc>
              <a:spcBef>
                <a:spcPct val="50000"/>
              </a:spcBef>
              <a:buClrTx/>
              <a:buFontTx/>
              <a:buNone/>
            </a:pPr>
            <a:r>
              <a:rPr lang="en-US" altLang="en-US" sz="1800" b="1">
                <a:latin typeface="Courier New" panose="02070309020205020404" pitchFamily="49" charset="0"/>
              </a:rPr>
              <a:t>mov bx,10h</a:t>
            </a:r>
          </a:p>
          <a:p>
            <a:pPr eaLnBrk="1" hangingPunct="1">
              <a:lnSpc>
                <a:spcPct val="50000"/>
              </a:lnSpc>
              <a:spcBef>
                <a:spcPct val="50000"/>
              </a:spcBef>
              <a:buClrTx/>
              <a:buFontTx/>
              <a:buNone/>
            </a:pPr>
            <a:r>
              <a:rPr lang="en-US" altLang="en-US" sz="1800" b="1">
                <a:latin typeface="Courier New" panose="02070309020205020404" pitchFamily="49" charset="0"/>
              </a:rPr>
              <a:t>div bx</a:t>
            </a:r>
          </a:p>
        </p:txBody>
      </p:sp>
      <p:sp>
        <p:nvSpPr>
          <p:cNvPr id="50182" name="Text Box 4">
            <a:extLst>
              <a:ext uri="{FF2B5EF4-FFF2-40B4-BE49-F238E27FC236}">
                <a16:creationId xmlns:a16="http://schemas.microsoft.com/office/drawing/2014/main" id="{7FB3C6D7-80F3-4A78-8AB3-C2436B6C3A9F}"/>
              </a:ext>
            </a:extLst>
          </p:cNvPr>
          <p:cNvSpPr txBox="1">
            <a:spLocks noChangeArrowheads="1"/>
          </p:cNvSpPr>
          <p:nvPr/>
        </p:nvSpPr>
        <p:spPr bwMode="auto">
          <a:xfrm>
            <a:off x="609600" y="1066800"/>
            <a:ext cx="76962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What will be the hexadecimal values of DX and AX after the following instructions execute? Or, if divide overflow occurs, you can indicate that as your answer:</a:t>
            </a:r>
          </a:p>
        </p:txBody>
      </p:sp>
      <p:sp>
        <p:nvSpPr>
          <p:cNvPr id="142341" name="Text Box 5">
            <a:extLst>
              <a:ext uri="{FF2B5EF4-FFF2-40B4-BE49-F238E27FC236}">
                <a16:creationId xmlns:a16="http://schemas.microsoft.com/office/drawing/2014/main" id="{F80758ED-F454-43CA-92DD-7B9C0EFBEB7F}"/>
              </a:ext>
            </a:extLst>
          </p:cNvPr>
          <p:cNvSpPr txBox="1">
            <a:spLocks noChangeArrowheads="1"/>
          </p:cNvSpPr>
          <p:nvPr/>
        </p:nvSpPr>
        <p:spPr bwMode="auto">
          <a:xfrm>
            <a:off x="2133600" y="4191000"/>
            <a:ext cx="480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tx2"/>
                </a:solidFill>
              </a:rPr>
              <a:t>Divide Overflow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341"/>
                                        </p:tgtEl>
                                        <p:attrNameLst>
                                          <p:attrName>style.visibility</p:attrName>
                                        </p:attrNameLst>
                                      </p:cBhvr>
                                      <p:to>
                                        <p:strVal val="visible"/>
                                      </p:to>
                                    </p:set>
                                    <p:animEffect transition="in" filter="dissolve">
                                      <p:cBhvr>
                                        <p:cTn id="7" dur="500"/>
                                        <p:tgtEl>
                                          <p:spTgt spid="14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F894B0D5-B2C1-48E1-AB46-1D546535FF13}"/>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6147" name="Slide Number Placeholder 4">
            <a:extLst>
              <a:ext uri="{FF2B5EF4-FFF2-40B4-BE49-F238E27FC236}">
                <a16:creationId xmlns:a16="http://schemas.microsoft.com/office/drawing/2014/main" id="{0E594F3C-C823-41A0-9747-242370F5431E}"/>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91F57904-573A-4A45-ABD3-CAA8334DA8C8}" type="slidenum">
              <a:rPr lang="en-US" altLang="en-US" sz="1600">
                <a:latin typeface="Times New Roman" panose="02020603050405020304" pitchFamily="18" charset="0"/>
              </a:rPr>
              <a:pPr eaLnBrk="1" hangingPunct="1">
                <a:spcBef>
                  <a:spcPct val="0"/>
                </a:spcBef>
                <a:buClrTx/>
                <a:buFontTx/>
                <a:buNone/>
              </a:pPr>
              <a:t>4</a:t>
            </a:fld>
            <a:endParaRPr lang="en-US" altLang="en-US" sz="1600">
              <a:latin typeface="Times New Roman" panose="02020603050405020304" pitchFamily="18" charset="0"/>
            </a:endParaRPr>
          </a:p>
        </p:txBody>
      </p:sp>
      <p:sp>
        <p:nvSpPr>
          <p:cNvPr id="83970" name="Rectangle 1026">
            <a:extLst>
              <a:ext uri="{FF2B5EF4-FFF2-40B4-BE49-F238E27FC236}">
                <a16:creationId xmlns:a16="http://schemas.microsoft.com/office/drawing/2014/main" id="{084A9EA6-A4B2-4BC9-9453-5FEC00E816AE}"/>
              </a:ext>
            </a:extLst>
          </p:cNvPr>
          <p:cNvSpPr>
            <a:spLocks noGrp="1" noChangeArrowheads="1"/>
          </p:cNvSpPr>
          <p:nvPr>
            <p:ph type="title"/>
          </p:nvPr>
        </p:nvSpPr>
        <p:spPr/>
        <p:txBody>
          <a:bodyPr/>
          <a:lstStyle/>
          <a:p>
            <a:pPr eaLnBrk="1" hangingPunct="1">
              <a:defRPr/>
            </a:pPr>
            <a:r>
              <a:rPr lang="en-US" altLang="en-US"/>
              <a:t>Logical Shift</a:t>
            </a:r>
          </a:p>
        </p:txBody>
      </p:sp>
      <p:sp>
        <p:nvSpPr>
          <p:cNvPr id="6149" name="Rectangle 1027">
            <a:extLst>
              <a:ext uri="{FF2B5EF4-FFF2-40B4-BE49-F238E27FC236}">
                <a16:creationId xmlns:a16="http://schemas.microsoft.com/office/drawing/2014/main" id="{4B5EEC6C-30F9-462E-A030-3F29AB784851}"/>
              </a:ext>
            </a:extLst>
          </p:cNvPr>
          <p:cNvSpPr>
            <a:spLocks noGrp="1" noChangeArrowheads="1"/>
          </p:cNvSpPr>
          <p:nvPr>
            <p:ph type="body" idx="1"/>
          </p:nvPr>
        </p:nvSpPr>
        <p:spPr>
          <a:xfrm>
            <a:off x="685800" y="1219200"/>
            <a:ext cx="7772400" cy="914400"/>
          </a:xfrm>
        </p:spPr>
        <p:txBody>
          <a:bodyPr/>
          <a:lstStyle/>
          <a:p>
            <a:pPr eaLnBrk="1" hangingPunct="1"/>
            <a:r>
              <a:rPr lang="en-US" altLang="en-US"/>
              <a:t>A logical shift fills the newly created bit position with zero:</a:t>
            </a:r>
          </a:p>
        </p:txBody>
      </p:sp>
      <p:sp>
        <p:nvSpPr>
          <p:cNvPr id="6150" name="Rectangle 1028">
            <a:extLst>
              <a:ext uri="{FF2B5EF4-FFF2-40B4-BE49-F238E27FC236}">
                <a16:creationId xmlns:a16="http://schemas.microsoft.com/office/drawing/2014/main" id="{62DFB532-A75E-443C-BECC-2C2811A18C08}"/>
              </a:ext>
            </a:extLst>
          </p:cNvPr>
          <p:cNvSpPr>
            <a:spLocks noChangeArrowheads="1"/>
          </p:cNvSpPr>
          <p:nvPr/>
        </p:nvSpPr>
        <p:spPr bwMode="auto">
          <a:xfrm>
            <a:off x="762000" y="32766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endParaRPr lang="en-US" altLang="en-US"/>
          </a:p>
        </p:txBody>
      </p:sp>
      <p:graphicFrame>
        <p:nvGraphicFramePr>
          <p:cNvPr id="6151" name="Object 1029">
            <a:extLst>
              <a:ext uri="{FF2B5EF4-FFF2-40B4-BE49-F238E27FC236}">
                <a16:creationId xmlns:a16="http://schemas.microsoft.com/office/drawing/2014/main" id="{EDCBCCE1-7F78-427A-BA39-3C42C579BA4A}"/>
              </a:ext>
            </a:extLst>
          </p:cNvPr>
          <p:cNvGraphicFramePr>
            <a:graphicFrameLocks noChangeAspect="1"/>
          </p:cNvGraphicFramePr>
          <p:nvPr/>
        </p:nvGraphicFramePr>
        <p:xfrm>
          <a:off x="1828800" y="2362200"/>
          <a:ext cx="4953000" cy="809625"/>
        </p:xfrm>
        <a:graphic>
          <a:graphicData uri="http://schemas.openxmlformats.org/presentationml/2006/ole">
            <mc:AlternateContent xmlns:mc="http://schemas.openxmlformats.org/markup-compatibility/2006">
              <mc:Choice xmlns:v="urn:schemas-microsoft-com:vml" Requires="v">
                <p:oleObj spid="_x0000_s6155" name="VISIO" r:id="rId3" imgW="3736848" imgH="502920" progId="Visio.Drawing.6">
                  <p:embed/>
                </p:oleObj>
              </mc:Choice>
              <mc:Fallback>
                <p:oleObj name="VISIO" r:id="rId3" imgW="3736848" imgH="502920" progId="Visio.Drawing.6">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t="-23189" r="-1563"/>
                      <a:stretch>
                        <a:fillRect/>
                      </a:stretch>
                    </p:blipFill>
                    <p:spPr bwMode="auto">
                      <a:xfrm>
                        <a:off x="1828800" y="2362200"/>
                        <a:ext cx="4953000" cy="8096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152" name="Picture 1031">
            <a:extLst>
              <a:ext uri="{FF2B5EF4-FFF2-40B4-BE49-F238E27FC236}">
                <a16:creationId xmlns:a16="http://schemas.microsoft.com/office/drawing/2014/main" id="{E5B7D48D-5C76-4A74-ACF7-E01189E584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733800"/>
            <a:ext cx="5326063" cy="142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a:extLst>
              <a:ext uri="{FF2B5EF4-FFF2-40B4-BE49-F238E27FC236}">
                <a16:creationId xmlns:a16="http://schemas.microsoft.com/office/drawing/2014/main" id="{5B2C928A-AEB8-4126-B4EA-CE1775CA1A74}"/>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51203" name="Slide Number Placeholder 4">
            <a:extLst>
              <a:ext uri="{FF2B5EF4-FFF2-40B4-BE49-F238E27FC236}">
                <a16:creationId xmlns:a16="http://schemas.microsoft.com/office/drawing/2014/main" id="{A9F413FE-FBC5-494D-80E7-9BF584663E8D}"/>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32D36CC-9248-4694-9E71-A0EB359541F2}" type="slidenum">
              <a:rPr lang="en-US" altLang="en-US" sz="1600">
                <a:latin typeface="Times New Roman" panose="02020603050405020304" pitchFamily="18" charset="0"/>
              </a:rPr>
              <a:pPr eaLnBrk="1" hangingPunct="1">
                <a:spcBef>
                  <a:spcPct val="0"/>
                </a:spcBef>
                <a:buClrTx/>
                <a:buFontTx/>
                <a:buNone/>
              </a:pPr>
              <a:t>40</a:t>
            </a:fld>
            <a:endParaRPr lang="en-US" altLang="en-US" sz="1600">
              <a:latin typeface="Times New Roman" panose="02020603050405020304" pitchFamily="18" charset="0"/>
            </a:endParaRPr>
          </a:p>
        </p:txBody>
      </p:sp>
      <p:sp>
        <p:nvSpPr>
          <p:cNvPr id="101378" name="Rectangle 2">
            <a:extLst>
              <a:ext uri="{FF2B5EF4-FFF2-40B4-BE49-F238E27FC236}">
                <a16:creationId xmlns:a16="http://schemas.microsoft.com/office/drawing/2014/main" id="{D3B0C2E0-9F69-4915-BCDA-D0C4EB660CA1}"/>
              </a:ext>
            </a:extLst>
          </p:cNvPr>
          <p:cNvSpPr>
            <a:spLocks noGrp="1" noChangeArrowheads="1"/>
          </p:cNvSpPr>
          <p:nvPr>
            <p:ph type="title"/>
          </p:nvPr>
        </p:nvSpPr>
        <p:spPr/>
        <p:txBody>
          <a:bodyPr/>
          <a:lstStyle/>
          <a:p>
            <a:pPr eaLnBrk="1" hangingPunct="1">
              <a:defRPr/>
            </a:pPr>
            <a:r>
              <a:rPr lang="en-US" altLang="en-US"/>
              <a:t>Signed Integer Division (IDIV)</a:t>
            </a:r>
          </a:p>
        </p:txBody>
      </p:sp>
      <p:sp>
        <p:nvSpPr>
          <p:cNvPr id="51205" name="Rectangle 3">
            <a:extLst>
              <a:ext uri="{FF2B5EF4-FFF2-40B4-BE49-F238E27FC236}">
                <a16:creationId xmlns:a16="http://schemas.microsoft.com/office/drawing/2014/main" id="{30C12EA8-1548-4C58-B6A9-6D2F5DEA6FAF}"/>
              </a:ext>
            </a:extLst>
          </p:cNvPr>
          <p:cNvSpPr>
            <a:spLocks noGrp="1" noChangeArrowheads="1"/>
          </p:cNvSpPr>
          <p:nvPr>
            <p:ph type="body" idx="1"/>
          </p:nvPr>
        </p:nvSpPr>
        <p:spPr>
          <a:xfrm>
            <a:off x="685800" y="1143000"/>
            <a:ext cx="7620000" cy="2286000"/>
          </a:xfrm>
        </p:spPr>
        <p:txBody>
          <a:bodyPr/>
          <a:lstStyle/>
          <a:p>
            <a:pPr eaLnBrk="1" hangingPunct="1">
              <a:lnSpc>
                <a:spcPct val="90000"/>
              </a:lnSpc>
              <a:tabLst>
                <a:tab pos="3768725" algn="l"/>
              </a:tabLst>
            </a:pPr>
            <a:r>
              <a:rPr lang="en-US" altLang="en-US"/>
              <a:t>Signed integers must be sign-extended before division takes place</a:t>
            </a:r>
          </a:p>
          <a:p>
            <a:pPr lvl="1" eaLnBrk="1" hangingPunct="1">
              <a:lnSpc>
                <a:spcPct val="90000"/>
              </a:lnSpc>
              <a:tabLst>
                <a:tab pos="3768725" algn="l"/>
              </a:tabLst>
            </a:pPr>
            <a:r>
              <a:rPr lang="en-US" altLang="en-US"/>
              <a:t>fill high byte/word/doubleword with a copy of the low byte/word/doubleword's sign bit</a:t>
            </a:r>
          </a:p>
          <a:p>
            <a:pPr eaLnBrk="1" hangingPunct="1">
              <a:lnSpc>
                <a:spcPct val="90000"/>
              </a:lnSpc>
              <a:tabLst>
                <a:tab pos="3768725" algn="l"/>
              </a:tabLst>
            </a:pPr>
            <a:r>
              <a:rPr lang="en-US" altLang="en-US"/>
              <a:t>For example, the high byte contains a copy of the sign bit from the low byte:</a:t>
            </a:r>
          </a:p>
        </p:txBody>
      </p:sp>
      <p:graphicFrame>
        <p:nvGraphicFramePr>
          <p:cNvPr id="51206" name="Object 5">
            <a:extLst>
              <a:ext uri="{FF2B5EF4-FFF2-40B4-BE49-F238E27FC236}">
                <a16:creationId xmlns:a16="http://schemas.microsoft.com/office/drawing/2014/main" id="{D1F340CA-7C5D-41E0-8006-EDADB1054905}"/>
              </a:ext>
            </a:extLst>
          </p:cNvPr>
          <p:cNvGraphicFramePr>
            <a:graphicFrameLocks noChangeAspect="1"/>
          </p:cNvGraphicFramePr>
          <p:nvPr/>
        </p:nvGraphicFramePr>
        <p:xfrm>
          <a:off x="2667000" y="3505200"/>
          <a:ext cx="3962400" cy="2286000"/>
        </p:xfrm>
        <a:graphic>
          <a:graphicData uri="http://schemas.openxmlformats.org/presentationml/2006/ole">
            <mc:AlternateContent xmlns:mc="http://schemas.openxmlformats.org/markup-compatibility/2006">
              <mc:Choice xmlns:v="urn:schemas-microsoft-com:vml" Requires="v">
                <p:oleObj spid="_x0000_s51209" name="VISIO" r:id="rId3" imgW="2093976" imgH="1176528" progId="Visio.Drawing.6">
                  <p:embed/>
                </p:oleObj>
              </mc:Choice>
              <mc:Fallback>
                <p:oleObj name="VISIO" r:id="rId3" imgW="2093976" imgH="1176528"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4167" t="-3700" r="-4167" b="-7324"/>
                      <a:stretch>
                        <a:fillRect/>
                      </a:stretch>
                    </p:blipFill>
                    <p:spPr bwMode="auto">
                      <a:xfrm>
                        <a:off x="2667000" y="3505200"/>
                        <a:ext cx="3962400" cy="228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a:extLst>
              <a:ext uri="{FF2B5EF4-FFF2-40B4-BE49-F238E27FC236}">
                <a16:creationId xmlns:a16="http://schemas.microsoft.com/office/drawing/2014/main" id="{03135E4E-AB77-43C4-AD4D-24F08CC8985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52227" name="Slide Number Placeholder 4">
            <a:extLst>
              <a:ext uri="{FF2B5EF4-FFF2-40B4-BE49-F238E27FC236}">
                <a16:creationId xmlns:a16="http://schemas.microsoft.com/office/drawing/2014/main" id="{93557889-B1B8-48FE-83E9-AF27DBA222D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79463AE-B8E7-4F3D-8907-460A626E2824}" type="slidenum">
              <a:rPr lang="en-US" altLang="en-US" sz="1600">
                <a:latin typeface="Times New Roman" panose="02020603050405020304" pitchFamily="18" charset="0"/>
              </a:rPr>
              <a:pPr eaLnBrk="1" hangingPunct="1">
                <a:spcBef>
                  <a:spcPct val="0"/>
                </a:spcBef>
                <a:buClrTx/>
                <a:buFontTx/>
                <a:buNone/>
              </a:pPr>
              <a:t>41</a:t>
            </a:fld>
            <a:endParaRPr lang="en-US" altLang="en-US" sz="1600">
              <a:latin typeface="Times New Roman" panose="02020603050405020304" pitchFamily="18" charset="0"/>
            </a:endParaRPr>
          </a:p>
        </p:txBody>
      </p:sp>
      <p:sp>
        <p:nvSpPr>
          <p:cNvPr id="123906" name="Rectangle 2">
            <a:extLst>
              <a:ext uri="{FF2B5EF4-FFF2-40B4-BE49-F238E27FC236}">
                <a16:creationId xmlns:a16="http://schemas.microsoft.com/office/drawing/2014/main" id="{3F876179-CE88-4DF7-9561-CD0BCD442C0B}"/>
              </a:ext>
            </a:extLst>
          </p:cNvPr>
          <p:cNvSpPr>
            <a:spLocks noGrp="1" noChangeArrowheads="1"/>
          </p:cNvSpPr>
          <p:nvPr>
            <p:ph type="title"/>
          </p:nvPr>
        </p:nvSpPr>
        <p:spPr/>
        <p:txBody>
          <a:bodyPr/>
          <a:lstStyle/>
          <a:p>
            <a:pPr eaLnBrk="1" hangingPunct="1">
              <a:defRPr/>
            </a:pPr>
            <a:r>
              <a:rPr lang="en-US" altLang="en-US"/>
              <a:t>CBW, CWD, CDQ Instructions</a:t>
            </a:r>
          </a:p>
        </p:txBody>
      </p:sp>
      <p:sp>
        <p:nvSpPr>
          <p:cNvPr id="52229" name="Rectangle 3">
            <a:extLst>
              <a:ext uri="{FF2B5EF4-FFF2-40B4-BE49-F238E27FC236}">
                <a16:creationId xmlns:a16="http://schemas.microsoft.com/office/drawing/2014/main" id="{559A07FD-F052-438A-9B7D-26707A284803}"/>
              </a:ext>
            </a:extLst>
          </p:cNvPr>
          <p:cNvSpPr>
            <a:spLocks noGrp="1" noChangeArrowheads="1"/>
          </p:cNvSpPr>
          <p:nvPr>
            <p:ph type="body" idx="1"/>
          </p:nvPr>
        </p:nvSpPr>
        <p:spPr>
          <a:xfrm>
            <a:off x="533400" y="1371600"/>
            <a:ext cx="8382000" cy="4724400"/>
          </a:xfrm>
        </p:spPr>
        <p:txBody>
          <a:bodyPr/>
          <a:lstStyle/>
          <a:p>
            <a:pPr eaLnBrk="1" hangingPunct="1">
              <a:tabLst>
                <a:tab pos="2743200" algn="l"/>
              </a:tabLst>
            </a:pPr>
            <a:r>
              <a:rPr lang="en-US" altLang="en-US" sz="2800"/>
              <a:t>The CBW, CWD, and CDQ instructions provide important sign-extension operations:</a:t>
            </a:r>
          </a:p>
          <a:p>
            <a:pPr lvl="1" eaLnBrk="1" hangingPunct="1">
              <a:tabLst>
                <a:tab pos="2743200" algn="l"/>
              </a:tabLst>
            </a:pPr>
            <a:r>
              <a:rPr lang="en-US" altLang="en-US" sz="2000"/>
              <a:t>CBW (convert byte to word) extends AL into AH</a:t>
            </a:r>
          </a:p>
          <a:p>
            <a:pPr lvl="1" eaLnBrk="1" hangingPunct="1">
              <a:tabLst>
                <a:tab pos="2743200" algn="l"/>
              </a:tabLst>
            </a:pPr>
            <a:r>
              <a:rPr lang="en-US" altLang="en-US" sz="2000"/>
              <a:t>CWD (convert word to doubleword) extends AX into DX</a:t>
            </a:r>
          </a:p>
          <a:p>
            <a:pPr lvl="1" eaLnBrk="1" hangingPunct="1">
              <a:tabLst>
                <a:tab pos="2743200" algn="l"/>
              </a:tabLst>
            </a:pPr>
            <a:r>
              <a:rPr lang="en-US" altLang="en-US" sz="2000"/>
              <a:t>CDQ (convert doubleword to quadword) extends EAX into EDX</a:t>
            </a:r>
          </a:p>
          <a:p>
            <a:pPr eaLnBrk="1" hangingPunct="1">
              <a:tabLst>
                <a:tab pos="2743200" algn="l"/>
              </a:tabLst>
            </a:pPr>
            <a:r>
              <a:rPr lang="en-US" altLang="en-US"/>
              <a:t>Example: </a:t>
            </a:r>
          </a:p>
          <a:p>
            <a:pPr lvl="2" eaLnBrk="1" hangingPunct="1">
              <a:buFontTx/>
              <a:buNone/>
              <a:tabLst>
                <a:tab pos="2743200" algn="l"/>
              </a:tabLst>
            </a:pPr>
            <a:r>
              <a:rPr lang="en-US" altLang="en-US" b="1">
                <a:latin typeface="Courier New" panose="02070309020205020404" pitchFamily="49" charset="0"/>
              </a:rPr>
              <a:t>.data</a:t>
            </a:r>
          </a:p>
          <a:p>
            <a:pPr lvl="2" eaLnBrk="1" hangingPunct="1">
              <a:buFontTx/>
              <a:buNone/>
              <a:tabLst>
                <a:tab pos="2743200" algn="l"/>
              </a:tabLst>
            </a:pPr>
            <a:r>
              <a:rPr lang="en-US" altLang="en-US" b="1">
                <a:latin typeface="Courier New" panose="02070309020205020404" pitchFamily="49" charset="0"/>
              </a:rPr>
              <a:t>dwordVal SDWORD -101 	; FFFFFF9Bh</a:t>
            </a:r>
          </a:p>
          <a:p>
            <a:pPr lvl="2" eaLnBrk="1" hangingPunct="1">
              <a:buFontTx/>
              <a:buNone/>
              <a:tabLst>
                <a:tab pos="2743200" algn="l"/>
              </a:tabLst>
            </a:pPr>
            <a:r>
              <a:rPr lang="en-US" altLang="en-US" b="1">
                <a:latin typeface="Courier New" panose="02070309020205020404" pitchFamily="49" charset="0"/>
              </a:rPr>
              <a:t>.code</a:t>
            </a:r>
          </a:p>
          <a:p>
            <a:pPr lvl="2" eaLnBrk="1" hangingPunct="1">
              <a:buFontTx/>
              <a:buNone/>
              <a:tabLst>
                <a:tab pos="2743200" algn="l"/>
              </a:tabLst>
            </a:pPr>
            <a:r>
              <a:rPr lang="en-US" altLang="en-US" b="1">
                <a:latin typeface="Courier New" panose="02070309020205020404" pitchFamily="49" charset="0"/>
              </a:rPr>
              <a:t>mov eax,dwordVal</a:t>
            </a:r>
          </a:p>
          <a:p>
            <a:pPr lvl="2" eaLnBrk="1" hangingPunct="1">
              <a:buFontTx/>
              <a:buNone/>
              <a:tabLst>
                <a:tab pos="2743200" algn="l"/>
              </a:tabLst>
            </a:pPr>
            <a:r>
              <a:rPr lang="en-US" altLang="en-US" b="1">
                <a:latin typeface="Courier New" panose="02070309020205020404" pitchFamily="49" charset="0"/>
              </a:rPr>
              <a:t>cdq 		; EDX:EAX = FFFFFFFFFFFFFF9Bh</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a:extLst>
              <a:ext uri="{FF2B5EF4-FFF2-40B4-BE49-F238E27FC236}">
                <a16:creationId xmlns:a16="http://schemas.microsoft.com/office/drawing/2014/main" id="{A44F5BD0-E0A6-42B0-B218-43A19F54BCB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53251" name="Slide Number Placeholder 4">
            <a:extLst>
              <a:ext uri="{FF2B5EF4-FFF2-40B4-BE49-F238E27FC236}">
                <a16:creationId xmlns:a16="http://schemas.microsoft.com/office/drawing/2014/main" id="{05F80CBA-4443-4B05-AEF6-40D27368B037}"/>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1F99285-07F4-466B-9BEA-EF7639FDF200}" type="slidenum">
              <a:rPr lang="en-US" altLang="en-US" sz="1600">
                <a:latin typeface="Times New Roman" panose="02020603050405020304" pitchFamily="18" charset="0"/>
              </a:rPr>
              <a:pPr eaLnBrk="1" hangingPunct="1">
                <a:spcBef>
                  <a:spcPct val="0"/>
                </a:spcBef>
                <a:buClrTx/>
                <a:buFontTx/>
                <a:buNone/>
              </a:pPr>
              <a:t>42</a:t>
            </a:fld>
            <a:endParaRPr lang="en-US" altLang="en-US" sz="1600">
              <a:latin typeface="Times New Roman" panose="02020603050405020304" pitchFamily="18" charset="0"/>
            </a:endParaRPr>
          </a:p>
        </p:txBody>
      </p:sp>
      <p:sp>
        <p:nvSpPr>
          <p:cNvPr id="122882" name="Rectangle 2">
            <a:extLst>
              <a:ext uri="{FF2B5EF4-FFF2-40B4-BE49-F238E27FC236}">
                <a16:creationId xmlns:a16="http://schemas.microsoft.com/office/drawing/2014/main" id="{714D19D4-7E75-4D9B-B521-A2FB81BC976A}"/>
              </a:ext>
            </a:extLst>
          </p:cNvPr>
          <p:cNvSpPr>
            <a:spLocks noGrp="1" noChangeArrowheads="1"/>
          </p:cNvSpPr>
          <p:nvPr>
            <p:ph type="title"/>
          </p:nvPr>
        </p:nvSpPr>
        <p:spPr/>
        <p:txBody>
          <a:bodyPr/>
          <a:lstStyle/>
          <a:p>
            <a:pPr eaLnBrk="1" hangingPunct="1">
              <a:defRPr/>
            </a:pPr>
            <a:r>
              <a:rPr lang="en-US" altLang="en-US"/>
              <a:t>IDIV Instruction</a:t>
            </a:r>
          </a:p>
        </p:txBody>
      </p:sp>
      <p:sp>
        <p:nvSpPr>
          <p:cNvPr id="53253" name="Rectangle 3">
            <a:extLst>
              <a:ext uri="{FF2B5EF4-FFF2-40B4-BE49-F238E27FC236}">
                <a16:creationId xmlns:a16="http://schemas.microsoft.com/office/drawing/2014/main" id="{63287F2F-9C8F-444F-AFFA-11C725FC5BB1}"/>
              </a:ext>
            </a:extLst>
          </p:cNvPr>
          <p:cNvSpPr>
            <a:spLocks noGrp="1" noChangeArrowheads="1"/>
          </p:cNvSpPr>
          <p:nvPr>
            <p:ph type="body" idx="1"/>
          </p:nvPr>
        </p:nvSpPr>
        <p:spPr>
          <a:xfrm>
            <a:off x="457200" y="1295400"/>
            <a:ext cx="7772400" cy="1143000"/>
          </a:xfrm>
        </p:spPr>
        <p:txBody>
          <a:bodyPr/>
          <a:lstStyle/>
          <a:p>
            <a:pPr eaLnBrk="1" hangingPunct="1"/>
            <a:r>
              <a:rPr lang="en-US" altLang="en-US"/>
              <a:t>IDIV (signed divide) performs signed integer division</a:t>
            </a:r>
          </a:p>
          <a:p>
            <a:pPr eaLnBrk="1" hangingPunct="1"/>
            <a:r>
              <a:rPr lang="en-US" altLang="en-US"/>
              <a:t>Same syntax and operands as DIV instruction</a:t>
            </a:r>
          </a:p>
        </p:txBody>
      </p:sp>
      <p:sp>
        <p:nvSpPr>
          <p:cNvPr id="53254" name="Rectangle 4">
            <a:extLst>
              <a:ext uri="{FF2B5EF4-FFF2-40B4-BE49-F238E27FC236}">
                <a16:creationId xmlns:a16="http://schemas.microsoft.com/office/drawing/2014/main" id="{3A52C9A7-A18A-4E3E-9870-CAC5B8C4104E}"/>
              </a:ext>
            </a:extLst>
          </p:cNvPr>
          <p:cNvSpPr>
            <a:spLocks noChangeArrowheads="1"/>
          </p:cNvSpPr>
          <p:nvPr/>
        </p:nvSpPr>
        <p:spPr bwMode="auto">
          <a:xfrm>
            <a:off x="762000" y="25908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8-bit division of –48 by 5</a:t>
            </a:r>
          </a:p>
        </p:txBody>
      </p:sp>
      <p:sp>
        <p:nvSpPr>
          <p:cNvPr id="53255" name="Text Box 5">
            <a:extLst>
              <a:ext uri="{FF2B5EF4-FFF2-40B4-BE49-F238E27FC236}">
                <a16:creationId xmlns:a16="http://schemas.microsoft.com/office/drawing/2014/main" id="{5D44BCF3-E8CE-4A21-B8A7-01BD734E5F64}"/>
              </a:ext>
            </a:extLst>
          </p:cNvPr>
          <p:cNvSpPr txBox="1">
            <a:spLocks noChangeArrowheads="1"/>
          </p:cNvSpPr>
          <p:nvPr/>
        </p:nvSpPr>
        <p:spPr bwMode="auto">
          <a:xfrm>
            <a:off x="1524000" y="3200400"/>
            <a:ext cx="6096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al,-48</a:t>
            </a:r>
          </a:p>
          <a:p>
            <a:pPr eaLnBrk="1" hangingPunct="1">
              <a:lnSpc>
                <a:spcPct val="50000"/>
              </a:lnSpc>
              <a:spcBef>
                <a:spcPct val="50000"/>
              </a:spcBef>
              <a:buClrTx/>
              <a:buFontTx/>
              <a:buNone/>
            </a:pPr>
            <a:r>
              <a:rPr lang="en-US" altLang="en-US" sz="1800" b="1">
                <a:latin typeface="Courier New" panose="02070309020205020404" pitchFamily="49" charset="0"/>
              </a:rPr>
              <a:t>cbw		; extend AL into AH</a:t>
            </a:r>
          </a:p>
          <a:p>
            <a:pPr eaLnBrk="1" hangingPunct="1">
              <a:lnSpc>
                <a:spcPct val="50000"/>
              </a:lnSpc>
              <a:spcBef>
                <a:spcPct val="50000"/>
              </a:spcBef>
              <a:buClrTx/>
              <a:buFontTx/>
              <a:buNone/>
            </a:pPr>
            <a:r>
              <a:rPr lang="en-US" altLang="en-US" sz="1800" b="1">
                <a:latin typeface="Courier New" panose="02070309020205020404" pitchFamily="49" charset="0"/>
              </a:rPr>
              <a:t>mov  bl,5</a:t>
            </a:r>
          </a:p>
          <a:p>
            <a:pPr eaLnBrk="1" hangingPunct="1">
              <a:lnSpc>
                <a:spcPct val="50000"/>
              </a:lnSpc>
              <a:spcBef>
                <a:spcPct val="50000"/>
              </a:spcBef>
              <a:buClrTx/>
              <a:buFontTx/>
              <a:buNone/>
            </a:pPr>
            <a:r>
              <a:rPr lang="en-US" altLang="en-US" sz="1800" b="1">
                <a:latin typeface="Courier New" panose="02070309020205020404" pitchFamily="49" charset="0"/>
              </a:rPr>
              <a:t>idiv bl	; AL = -9,  AH = -3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a:extLst>
              <a:ext uri="{FF2B5EF4-FFF2-40B4-BE49-F238E27FC236}">
                <a16:creationId xmlns:a16="http://schemas.microsoft.com/office/drawing/2014/main" id="{657F2596-F142-47F8-A8E9-CC1215A2386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54275" name="Slide Number Placeholder 4">
            <a:extLst>
              <a:ext uri="{FF2B5EF4-FFF2-40B4-BE49-F238E27FC236}">
                <a16:creationId xmlns:a16="http://schemas.microsoft.com/office/drawing/2014/main" id="{1132C217-A34F-40B5-ADBB-8984DF5F1C9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0EBF81EC-7C78-4C49-A79F-DA6373EF0CC9}" type="slidenum">
              <a:rPr lang="en-US" altLang="en-US" sz="1600">
                <a:latin typeface="Times New Roman" panose="02020603050405020304" pitchFamily="18" charset="0"/>
              </a:rPr>
              <a:pPr eaLnBrk="1" hangingPunct="1">
                <a:spcBef>
                  <a:spcPct val="0"/>
                </a:spcBef>
                <a:buClrTx/>
                <a:buFontTx/>
                <a:buNone/>
              </a:pPr>
              <a:t>43</a:t>
            </a:fld>
            <a:endParaRPr lang="en-US" altLang="en-US" sz="1600">
              <a:latin typeface="Times New Roman" panose="02020603050405020304" pitchFamily="18" charset="0"/>
            </a:endParaRPr>
          </a:p>
        </p:txBody>
      </p:sp>
      <p:sp>
        <p:nvSpPr>
          <p:cNvPr id="124930" name="Rectangle 2">
            <a:extLst>
              <a:ext uri="{FF2B5EF4-FFF2-40B4-BE49-F238E27FC236}">
                <a16:creationId xmlns:a16="http://schemas.microsoft.com/office/drawing/2014/main" id="{6674AF7D-C371-4FDD-80A2-2E337FE30E8A}"/>
              </a:ext>
            </a:extLst>
          </p:cNvPr>
          <p:cNvSpPr>
            <a:spLocks noGrp="1" noChangeArrowheads="1"/>
          </p:cNvSpPr>
          <p:nvPr>
            <p:ph type="title"/>
          </p:nvPr>
        </p:nvSpPr>
        <p:spPr/>
        <p:txBody>
          <a:bodyPr/>
          <a:lstStyle/>
          <a:p>
            <a:pPr eaLnBrk="1" hangingPunct="1">
              <a:defRPr/>
            </a:pPr>
            <a:r>
              <a:rPr lang="en-US" altLang="en-US"/>
              <a:t>IDIV Examples</a:t>
            </a:r>
          </a:p>
        </p:txBody>
      </p:sp>
      <p:grpSp>
        <p:nvGrpSpPr>
          <p:cNvPr id="124937" name="Group 9">
            <a:extLst>
              <a:ext uri="{FF2B5EF4-FFF2-40B4-BE49-F238E27FC236}">
                <a16:creationId xmlns:a16="http://schemas.microsoft.com/office/drawing/2014/main" id="{6A02C048-454B-417E-9222-4283DC27B996}"/>
              </a:ext>
            </a:extLst>
          </p:cNvPr>
          <p:cNvGrpSpPr>
            <a:grpSpLocks/>
          </p:cNvGrpSpPr>
          <p:nvPr/>
        </p:nvGrpSpPr>
        <p:grpSpPr bwMode="auto">
          <a:xfrm>
            <a:off x="762000" y="3657600"/>
            <a:ext cx="7315200" cy="2057400"/>
            <a:chOff x="480" y="2304"/>
            <a:chExt cx="4608" cy="1296"/>
          </a:xfrm>
        </p:grpSpPr>
        <p:sp>
          <p:nvSpPr>
            <p:cNvPr id="54280" name="Rectangle 4">
              <a:extLst>
                <a:ext uri="{FF2B5EF4-FFF2-40B4-BE49-F238E27FC236}">
                  <a16:creationId xmlns:a16="http://schemas.microsoft.com/office/drawing/2014/main" id="{177EA01A-105D-4247-9FAF-9E29561F599E}"/>
                </a:ext>
              </a:extLst>
            </p:cNvPr>
            <p:cNvSpPr>
              <a:spLocks noChangeArrowheads="1"/>
            </p:cNvSpPr>
            <p:nvPr/>
          </p:nvSpPr>
          <p:spPr bwMode="auto">
            <a:xfrm>
              <a:off x="480" y="2304"/>
              <a:ext cx="46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32-bit division of –48 by 5</a:t>
              </a:r>
            </a:p>
          </p:txBody>
        </p:sp>
        <p:sp>
          <p:nvSpPr>
            <p:cNvPr id="54281" name="Text Box 5">
              <a:extLst>
                <a:ext uri="{FF2B5EF4-FFF2-40B4-BE49-F238E27FC236}">
                  <a16:creationId xmlns:a16="http://schemas.microsoft.com/office/drawing/2014/main" id="{7BA0B6EF-1C44-40A9-842D-DD5E3232BB56}"/>
                </a:ext>
              </a:extLst>
            </p:cNvPr>
            <p:cNvSpPr txBox="1">
              <a:spLocks noChangeArrowheads="1"/>
            </p:cNvSpPr>
            <p:nvPr/>
          </p:nvSpPr>
          <p:spPr bwMode="auto">
            <a:xfrm>
              <a:off x="960" y="2688"/>
              <a:ext cx="3840" cy="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eax,-48</a:t>
              </a:r>
            </a:p>
            <a:p>
              <a:pPr eaLnBrk="1" hangingPunct="1">
                <a:lnSpc>
                  <a:spcPct val="50000"/>
                </a:lnSpc>
                <a:spcBef>
                  <a:spcPct val="50000"/>
                </a:spcBef>
                <a:buClrTx/>
                <a:buFontTx/>
                <a:buNone/>
              </a:pPr>
              <a:r>
                <a:rPr lang="en-US" altLang="en-US" sz="1800" b="1">
                  <a:latin typeface="Courier New" panose="02070309020205020404" pitchFamily="49" charset="0"/>
                </a:rPr>
                <a:t>cdq		; extend EAX into EDX</a:t>
              </a:r>
            </a:p>
            <a:p>
              <a:pPr eaLnBrk="1" hangingPunct="1">
                <a:lnSpc>
                  <a:spcPct val="50000"/>
                </a:lnSpc>
                <a:spcBef>
                  <a:spcPct val="50000"/>
                </a:spcBef>
                <a:buClrTx/>
                <a:buFontTx/>
                <a:buNone/>
              </a:pPr>
              <a:r>
                <a:rPr lang="en-US" altLang="en-US" sz="1800" b="1">
                  <a:latin typeface="Courier New" panose="02070309020205020404" pitchFamily="49" charset="0"/>
                </a:rPr>
                <a:t>mov  ebx,5</a:t>
              </a:r>
            </a:p>
            <a:p>
              <a:pPr eaLnBrk="1" hangingPunct="1">
                <a:lnSpc>
                  <a:spcPct val="50000"/>
                </a:lnSpc>
                <a:spcBef>
                  <a:spcPct val="50000"/>
                </a:spcBef>
                <a:buClrTx/>
                <a:buFontTx/>
                <a:buNone/>
              </a:pPr>
              <a:r>
                <a:rPr lang="en-US" altLang="en-US" sz="1800" b="1">
                  <a:latin typeface="Courier New" panose="02070309020205020404" pitchFamily="49" charset="0"/>
                </a:rPr>
                <a:t>idiv ebx	; EAX = -9,  EDX = -3</a:t>
              </a:r>
            </a:p>
          </p:txBody>
        </p:sp>
      </p:grpSp>
      <p:sp>
        <p:nvSpPr>
          <p:cNvPr id="54278" name="Rectangle 7">
            <a:extLst>
              <a:ext uri="{FF2B5EF4-FFF2-40B4-BE49-F238E27FC236}">
                <a16:creationId xmlns:a16="http://schemas.microsoft.com/office/drawing/2014/main" id="{AEE66CE6-60B3-4130-809B-340121CC4B16}"/>
              </a:ext>
            </a:extLst>
          </p:cNvPr>
          <p:cNvSpPr>
            <a:spLocks noChangeArrowheads="1"/>
          </p:cNvSpPr>
          <p:nvPr/>
        </p:nvSpPr>
        <p:spPr bwMode="auto">
          <a:xfrm>
            <a:off x="762000" y="12192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16-bit division of –48 by 5</a:t>
            </a:r>
          </a:p>
        </p:txBody>
      </p:sp>
      <p:sp>
        <p:nvSpPr>
          <p:cNvPr id="54279" name="Text Box 8">
            <a:extLst>
              <a:ext uri="{FF2B5EF4-FFF2-40B4-BE49-F238E27FC236}">
                <a16:creationId xmlns:a16="http://schemas.microsoft.com/office/drawing/2014/main" id="{514FA1DA-0C0F-41D4-A579-7EAFB595071A}"/>
              </a:ext>
            </a:extLst>
          </p:cNvPr>
          <p:cNvSpPr txBox="1">
            <a:spLocks noChangeArrowheads="1"/>
          </p:cNvSpPr>
          <p:nvPr/>
        </p:nvSpPr>
        <p:spPr bwMode="auto">
          <a:xfrm>
            <a:off x="1524000" y="1828800"/>
            <a:ext cx="6096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ax,-48</a:t>
            </a:r>
          </a:p>
          <a:p>
            <a:pPr eaLnBrk="1" hangingPunct="1">
              <a:lnSpc>
                <a:spcPct val="50000"/>
              </a:lnSpc>
              <a:spcBef>
                <a:spcPct val="50000"/>
              </a:spcBef>
              <a:buClrTx/>
              <a:buFontTx/>
              <a:buNone/>
            </a:pPr>
            <a:r>
              <a:rPr lang="en-US" altLang="en-US" sz="1800" b="1">
                <a:latin typeface="Courier New" panose="02070309020205020404" pitchFamily="49" charset="0"/>
              </a:rPr>
              <a:t>cwd		; extend AX into DX</a:t>
            </a:r>
          </a:p>
          <a:p>
            <a:pPr eaLnBrk="1" hangingPunct="1">
              <a:lnSpc>
                <a:spcPct val="50000"/>
              </a:lnSpc>
              <a:spcBef>
                <a:spcPct val="50000"/>
              </a:spcBef>
              <a:buClrTx/>
              <a:buFontTx/>
              <a:buNone/>
            </a:pPr>
            <a:r>
              <a:rPr lang="en-US" altLang="en-US" sz="1800" b="1">
                <a:latin typeface="Courier New" panose="02070309020205020404" pitchFamily="49" charset="0"/>
              </a:rPr>
              <a:t>mov  bx,5	</a:t>
            </a:r>
          </a:p>
          <a:p>
            <a:pPr eaLnBrk="1" hangingPunct="1">
              <a:lnSpc>
                <a:spcPct val="50000"/>
              </a:lnSpc>
              <a:spcBef>
                <a:spcPct val="50000"/>
              </a:spcBef>
              <a:buClrTx/>
              <a:buFontTx/>
              <a:buNone/>
            </a:pPr>
            <a:r>
              <a:rPr lang="en-US" altLang="en-US" sz="1800" b="1">
                <a:latin typeface="Courier New" panose="02070309020205020404" pitchFamily="49" charset="0"/>
              </a:rPr>
              <a:t>idiv bx	; AX = -9,  DX =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4937"/>
                                        </p:tgtEl>
                                        <p:attrNameLst>
                                          <p:attrName>style.visibility</p:attrName>
                                        </p:attrNameLst>
                                      </p:cBhvr>
                                      <p:to>
                                        <p:strVal val="visible"/>
                                      </p:to>
                                    </p:set>
                                    <p:animEffect transition="in" filter="box(in)">
                                      <p:cBhvr>
                                        <p:cTn id="7" dur="500"/>
                                        <p:tgtEl>
                                          <p:spTgt spid="124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2">
            <a:extLst>
              <a:ext uri="{FF2B5EF4-FFF2-40B4-BE49-F238E27FC236}">
                <a16:creationId xmlns:a16="http://schemas.microsoft.com/office/drawing/2014/main" id="{CEB93788-9040-48D9-90C4-FE6E7DEF623C}"/>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55299" name="Slide Number Placeholder 3">
            <a:extLst>
              <a:ext uri="{FF2B5EF4-FFF2-40B4-BE49-F238E27FC236}">
                <a16:creationId xmlns:a16="http://schemas.microsoft.com/office/drawing/2014/main" id="{7BDA3969-A1AC-4F62-997D-5C424B65B855}"/>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8DD0A4E-41B8-4BEF-9433-992BBDCC9221}" type="slidenum">
              <a:rPr lang="en-US" altLang="en-US" sz="1600">
                <a:latin typeface="Times New Roman" panose="02020603050405020304" pitchFamily="18" charset="0"/>
              </a:rPr>
              <a:pPr eaLnBrk="1" hangingPunct="1">
                <a:spcBef>
                  <a:spcPct val="0"/>
                </a:spcBef>
                <a:buClrTx/>
                <a:buFontTx/>
                <a:buNone/>
              </a:pPr>
              <a:t>44</a:t>
            </a:fld>
            <a:endParaRPr lang="en-US" altLang="en-US" sz="1600">
              <a:latin typeface="Times New Roman" panose="02020603050405020304" pitchFamily="18" charset="0"/>
            </a:endParaRPr>
          </a:p>
        </p:txBody>
      </p:sp>
      <p:sp>
        <p:nvSpPr>
          <p:cNvPr id="143362" name="Rectangle 2">
            <a:extLst>
              <a:ext uri="{FF2B5EF4-FFF2-40B4-BE49-F238E27FC236}">
                <a16:creationId xmlns:a16="http://schemas.microsoft.com/office/drawing/2014/main" id="{8AF1A0F2-92AB-463D-A6A2-752A497B55F1}"/>
              </a:ext>
            </a:extLst>
          </p:cNvPr>
          <p:cNvSpPr>
            <a:spLocks noGrp="1" noChangeArrowheads="1"/>
          </p:cNvSpPr>
          <p:nvPr>
            <p:ph type="title"/>
          </p:nvPr>
        </p:nvSpPr>
        <p:spPr/>
        <p:txBody>
          <a:bodyPr/>
          <a:lstStyle/>
          <a:p>
            <a:pPr eaLnBrk="1" hangingPunct="1">
              <a:defRPr/>
            </a:pPr>
            <a:r>
              <a:rPr lang="en-US" altLang="en-US"/>
              <a:t>Your turn . . .</a:t>
            </a:r>
          </a:p>
        </p:txBody>
      </p:sp>
      <p:sp>
        <p:nvSpPr>
          <p:cNvPr id="55301" name="Text Box 3">
            <a:extLst>
              <a:ext uri="{FF2B5EF4-FFF2-40B4-BE49-F238E27FC236}">
                <a16:creationId xmlns:a16="http://schemas.microsoft.com/office/drawing/2014/main" id="{2522029D-C721-45BD-A9A6-3675EB693918}"/>
              </a:ext>
            </a:extLst>
          </p:cNvPr>
          <p:cNvSpPr txBox="1">
            <a:spLocks noChangeArrowheads="1"/>
          </p:cNvSpPr>
          <p:nvPr/>
        </p:nvSpPr>
        <p:spPr bwMode="auto">
          <a:xfrm>
            <a:off x="1600200" y="2682875"/>
            <a:ext cx="510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ax,0FDFFh	; -513</a:t>
            </a:r>
          </a:p>
          <a:p>
            <a:pPr eaLnBrk="1" hangingPunct="1">
              <a:lnSpc>
                <a:spcPct val="50000"/>
              </a:lnSpc>
              <a:spcBef>
                <a:spcPct val="50000"/>
              </a:spcBef>
              <a:buClrTx/>
              <a:buFontTx/>
              <a:buNone/>
            </a:pPr>
            <a:r>
              <a:rPr lang="en-US" altLang="en-US" sz="1800" b="1">
                <a:latin typeface="Courier New" panose="02070309020205020404" pitchFamily="49" charset="0"/>
              </a:rPr>
              <a:t>cwd</a:t>
            </a:r>
          </a:p>
          <a:p>
            <a:pPr eaLnBrk="1" hangingPunct="1">
              <a:lnSpc>
                <a:spcPct val="50000"/>
              </a:lnSpc>
              <a:spcBef>
                <a:spcPct val="50000"/>
              </a:spcBef>
              <a:buClrTx/>
              <a:buFontTx/>
              <a:buNone/>
            </a:pPr>
            <a:r>
              <a:rPr lang="en-US" altLang="en-US" sz="1800" b="1">
                <a:latin typeface="Courier New" panose="02070309020205020404" pitchFamily="49" charset="0"/>
              </a:rPr>
              <a:t>mov  bx,100h</a:t>
            </a:r>
          </a:p>
          <a:p>
            <a:pPr eaLnBrk="1" hangingPunct="1">
              <a:lnSpc>
                <a:spcPct val="50000"/>
              </a:lnSpc>
              <a:spcBef>
                <a:spcPct val="50000"/>
              </a:spcBef>
              <a:buClrTx/>
              <a:buFontTx/>
              <a:buNone/>
            </a:pPr>
            <a:r>
              <a:rPr lang="en-US" altLang="en-US" sz="1800" b="1">
                <a:latin typeface="Courier New" panose="02070309020205020404" pitchFamily="49" charset="0"/>
              </a:rPr>
              <a:t>idiv bx</a:t>
            </a:r>
          </a:p>
        </p:txBody>
      </p:sp>
      <p:sp>
        <p:nvSpPr>
          <p:cNvPr id="55302" name="Text Box 4">
            <a:extLst>
              <a:ext uri="{FF2B5EF4-FFF2-40B4-BE49-F238E27FC236}">
                <a16:creationId xmlns:a16="http://schemas.microsoft.com/office/drawing/2014/main" id="{F7F0C706-FC82-43AC-883D-155C272A2F00}"/>
              </a:ext>
            </a:extLst>
          </p:cNvPr>
          <p:cNvSpPr txBox="1">
            <a:spLocks noChangeArrowheads="1"/>
          </p:cNvSpPr>
          <p:nvPr/>
        </p:nvSpPr>
        <p:spPr bwMode="auto">
          <a:xfrm>
            <a:off x="685800" y="1066800"/>
            <a:ext cx="76962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What will be the hexadecimal values of DX and AX after the following instructions execute? Or, if divide overflow occurs, you can indicate that as your answer:</a:t>
            </a:r>
          </a:p>
        </p:txBody>
      </p:sp>
      <p:sp>
        <p:nvSpPr>
          <p:cNvPr id="143365" name="Text Box 5">
            <a:extLst>
              <a:ext uri="{FF2B5EF4-FFF2-40B4-BE49-F238E27FC236}">
                <a16:creationId xmlns:a16="http://schemas.microsoft.com/office/drawing/2014/main" id="{7020A3C4-F33A-4DCF-A770-166B10C0E3B9}"/>
              </a:ext>
            </a:extLst>
          </p:cNvPr>
          <p:cNvSpPr txBox="1">
            <a:spLocks noChangeArrowheads="1"/>
          </p:cNvSpPr>
          <p:nvPr/>
        </p:nvSpPr>
        <p:spPr bwMode="auto">
          <a:xfrm>
            <a:off x="1752600" y="4206875"/>
            <a:ext cx="480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tx2"/>
                </a:solidFill>
              </a:rPr>
              <a:t>DX = FFFFh (</a:t>
            </a:r>
            <a:r>
              <a:rPr lang="en-US" altLang="en-US" sz="2100">
                <a:solidFill>
                  <a:schemeClr val="tx2"/>
                </a:solidFill>
                <a:latin typeface="Symbol" panose="05050102010706020507" pitchFamily="18" charset="2"/>
              </a:rPr>
              <a:t>-</a:t>
            </a:r>
            <a:r>
              <a:rPr lang="en-US" altLang="en-US" sz="2100">
                <a:solidFill>
                  <a:schemeClr val="tx2"/>
                </a:solidFill>
              </a:rPr>
              <a:t>1),  AX = FFFEh (</a:t>
            </a:r>
            <a:r>
              <a:rPr lang="en-US" altLang="en-US" sz="2100">
                <a:solidFill>
                  <a:schemeClr val="tx2"/>
                </a:solidFill>
                <a:latin typeface="Symbol" panose="05050102010706020507" pitchFamily="18" charset="2"/>
              </a:rPr>
              <a:t>-</a:t>
            </a:r>
            <a:r>
              <a:rPr lang="en-US" altLang="en-US" sz="2100">
                <a:solidFill>
                  <a:schemeClr val="tx2"/>
                </a:solidFill>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65"/>
                                        </p:tgtEl>
                                        <p:attrNameLst>
                                          <p:attrName>style.visibility</p:attrName>
                                        </p:attrNameLst>
                                      </p:cBhvr>
                                      <p:to>
                                        <p:strVal val="visible"/>
                                      </p:to>
                                    </p:set>
                                    <p:animEffect transition="in" filter="dissolve">
                                      <p:cBhvr>
                                        <p:cTn id="7" dur="500"/>
                                        <p:tgtEl>
                                          <p:spTgt spid="14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5"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a:extLst>
              <a:ext uri="{FF2B5EF4-FFF2-40B4-BE49-F238E27FC236}">
                <a16:creationId xmlns:a16="http://schemas.microsoft.com/office/drawing/2014/main" id="{C09CB890-89F8-42A8-84EA-F81700923604}"/>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56323" name="Slide Number Placeholder 4">
            <a:extLst>
              <a:ext uri="{FF2B5EF4-FFF2-40B4-BE49-F238E27FC236}">
                <a16:creationId xmlns:a16="http://schemas.microsoft.com/office/drawing/2014/main" id="{14FD0F88-D7FC-4949-AAB8-BC8DEA9D14C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89855AC-8549-403E-A782-C2FD54CBF819}" type="slidenum">
              <a:rPr lang="en-US" altLang="en-US" sz="1600">
                <a:latin typeface="Times New Roman" panose="02020603050405020304" pitchFamily="18" charset="0"/>
              </a:rPr>
              <a:pPr eaLnBrk="1" hangingPunct="1">
                <a:spcBef>
                  <a:spcPct val="0"/>
                </a:spcBef>
                <a:buClrTx/>
                <a:buFontTx/>
                <a:buNone/>
              </a:pPr>
              <a:t>45</a:t>
            </a:fld>
            <a:endParaRPr lang="en-US" altLang="en-US" sz="1600">
              <a:latin typeface="Times New Roman" panose="02020603050405020304" pitchFamily="18" charset="0"/>
            </a:endParaRPr>
          </a:p>
        </p:txBody>
      </p:sp>
      <p:sp>
        <p:nvSpPr>
          <p:cNvPr id="102402" name="Rectangle 2">
            <a:extLst>
              <a:ext uri="{FF2B5EF4-FFF2-40B4-BE49-F238E27FC236}">
                <a16:creationId xmlns:a16="http://schemas.microsoft.com/office/drawing/2014/main" id="{8C0186A7-E56B-44BD-9F9A-1BA400277BAD}"/>
              </a:ext>
            </a:extLst>
          </p:cNvPr>
          <p:cNvSpPr>
            <a:spLocks noGrp="1" noChangeArrowheads="1"/>
          </p:cNvSpPr>
          <p:nvPr>
            <p:ph type="title"/>
          </p:nvPr>
        </p:nvSpPr>
        <p:spPr>
          <a:xfrm>
            <a:off x="533400" y="228600"/>
            <a:ext cx="8001000" cy="609600"/>
          </a:xfrm>
        </p:spPr>
        <p:txBody>
          <a:bodyPr/>
          <a:lstStyle/>
          <a:p>
            <a:pPr eaLnBrk="1" hangingPunct="1">
              <a:defRPr/>
            </a:pPr>
            <a:r>
              <a:rPr lang="en-US" altLang="en-US"/>
              <a:t>Unsigned Arithmetic Expressions</a:t>
            </a:r>
          </a:p>
        </p:txBody>
      </p:sp>
      <p:sp>
        <p:nvSpPr>
          <p:cNvPr id="56325" name="Rectangle 3">
            <a:extLst>
              <a:ext uri="{FF2B5EF4-FFF2-40B4-BE49-F238E27FC236}">
                <a16:creationId xmlns:a16="http://schemas.microsoft.com/office/drawing/2014/main" id="{3D95F9D6-A0C1-4002-80B2-152BFA8AFF2A}"/>
              </a:ext>
            </a:extLst>
          </p:cNvPr>
          <p:cNvSpPr>
            <a:spLocks noGrp="1" noChangeArrowheads="1"/>
          </p:cNvSpPr>
          <p:nvPr>
            <p:ph type="body" idx="1"/>
          </p:nvPr>
        </p:nvSpPr>
        <p:spPr>
          <a:xfrm>
            <a:off x="609600" y="990600"/>
            <a:ext cx="7772400" cy="2209800"/>
          </a:xfrm>
        </p:spPr>
        <p:txBody>
          <a:bodyPr/>
          <a:lstStyle/>
          <a:p>
            <a:pPr eaLnBrk="1" hangingPunct="1"/>
            <a:r>
              <a:rPr lang="en-US" altLang="en-US"/>
              <a:t>Some good reasons to learn how to implement integer expressions:</a:t>
            </a:r>
          </a:p>
          <a:p>
            <a:pPr lvl="1" eaLnBrk="1" hangingPunct="1"/>
            <a:r>
              <a:rPr lang="en-US" altLang="en-US"/>
              <a:t>Learn how do compilers do it</a:t>
            </a:r>
          </a:p>
          <a:p>
            <a:pPr lvl="1" eaLnBrk="1" hangingPunct="1"/>
            <a:r>
              <a:rPr lang="en-US" altLang="en-US"/>
              <a:t>Test your understanding of MUL, IMUL, DIV, IDIV</a:t>
            </a:r>
          </a:p>
          <a:p>
            <a:pPr lvl="1" eaLnBrk="1" hangingPunct="1"/>
            <a:r>
              <a:rPr lang="en-US" altLang="en-US"/>
              <a:t>Check for overflow (Carry and Overflow flags)</a:t>
            </a:r>
          </a:p>
        </p:txBody>
      </p:sp>
      <p:grpSp>
        <p:nvGrpSpPr>
          <p:cNvPr id="102410" name="Group 10">
            <a:extLst>
              <a:ext uri="{FF2B5EF4-FFF2-40B4-BE49-F238E27FC236}">
                <a16:creationId xmlns:a16="http://schemas.microsoft.com/office/drawing/2014/main" id="{55E042CF-8102-44DF-81DE-44BB38920039}"/>
              </a:ext>
            </a:extLst>
          </p:cNvPr>
          <p:cNvGrpSpPr>
            <a:grpSpLocks/>
          </p:cNvGrpSpPr>
          <p:nvPr/>
        </p:nvGrpSpPr>
        <p:grpSpPr bwMode="auto">
          <a:xfrm>
            <a:off x="609600" y="3200400"/>
            <a:ext cx="7391400" cy="2628900"/>
            <a:chOff x="384" y="1968"/>
            <a:chExt cx="4656" cy="1656"/>
          </a:xfrm>
        </p:grpSpPr>
        <p:sp>
          <p:nvSpPr>
            <p:cNvPr id="56327" name="Rectangle 4">
              <a:extLst>
                <a:ext uri="{FF2B5EF4-FFF2-40B4-BE49-F238E27FC236}">
                  <a16:creationId xmlns:a16="http://schemas.microsoft.com/office/drawing/2014/main" id="{29A053C2-B956-4A58-BA82-EF267A1DA54D}"/>
                </a:ext>
              </a:extLst>
            </p:cNvPr>
            <p:cNvSpPr>
              <a:spLocks noChangeArrowheads="1"/>
            </p:cNvSpPr>
            <p:nvPr/>
          </p:nvSpPr>
          <p:spPr bwMode="auto">
            <a:xfrm>
              <a:off x="384" y="1968"/>
              <a:ext cx="4656"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a:t>
              </a:r>
              <a:r>
                <a:rPr lang="en-US" altLang="en-US" sz="2000" b="1">
                  <a:solidFill>
                    <a:schemeClr val="tx2"/>
                  </a:solidFill>
                  <a:latin typeface="Courier New" panose="02070309020205020404" pitchFamily="49" charset="0"/>
                </a:rPr>
                <a:t>var4 = (var1 + var2) * var3</a:t>
              </a:r>
            </a:p>
          </p:txBody>
        </p:sp>
        <p:sp>
          <p:nvSpPr>
            <p:cNvPr id="56328" name="Text Box 5">
              <a:extLst>
                <a:ext uri="{FF2B5EF4-FFF2-40B4-BE49-F238E27FC236}">
                  <a16:creationId xmlns:a16="http://schemas.microsoft.com/office/drawing/2014/main" id="{E21A5CCF-4B19-4C11-A2C4-48FA56A73B45}"/>
                </a:ext>
              </a:extLst>
            </p:cNvPr>
            <p:cNvSpPr txBox="1">
              <a:spLocks noChangeArrowheads="1"/>
            </p:cNvSpPr>
            <p:nvPr/>
          </p:nvSpPr>
          <p:spPr bwMode="auto">
            <a:xfrm>
              <a:off x="912" y="2400"/>
              <a:ext cx="3840" cy="1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74478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478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478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47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47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 Assume unsigned operands</a:t>
              </a:r>
            </a:p>
            <a:p>
              <a:pPr eaLnBrk="1" hangingPunct="1">
                <a:lnSpc>
                  <a:spcPct val="50000"/>
                </a:lnSpc>
                <a:spcBef>
                  <a:spcPct val="50000"/>
                </a:spcBef>
                <a:buClrTx/>
                <a:buFontTx/>
                <a:buNone/>
              </a:pPr>
              <a:r>
                <a:rPr lang="en-US" altLang="en-US" sz="1800" b="1">
                  <a:latin typeface="Courier New" panose="02070309020205020404" pitchFamily="49" charset="0"/>
                </a:rPr>
                <a:t>mov  eax,var1</a:t>
              </a:r>
            </a:p>
            <a:p>
              <a:pPr eaLnBrk="1" hangingPunct="1">
                <a:lnSpc>
                  <a:spcPct val="50000"/>
                </a:lnSpc>
                <a:spcBef>
                  <a:spcPct val="50000"/>
                </a:spcBef>
                <a:buClrTx/>
                <a:buFontTx/>
                <a:buNone/>
              </a:pPr>
              <a:r>
                <a:rPr lang="en-US" altLang="en-US" sz="1800" b="1">
                  <a:latin typeface="Courier New" panose="02070309020205020404" pitchFamily="49" charset="0"/>
                </a:rPr>
                <a:t>add  eax,var2	; EAX = var1 + var2</a:t>
              </a:r>
            </a:p>
            <a:p>
              <a:pPr eaLnBrk="1" hangingPunct="1">
                <a:lnSpc>
                  <a:spcPct val="50000"/>
                </a:lnSpc>
                <a:spcBef>
                  <a:spcPct val="50000"/>
                </a:spcBef>
                <a:buClrTx/>
                <a:buFontTx/>
                <a:buNone/>
              </a:pPr>
              <a:r>
                <a:rPr lang="en-US" altLang="en-US" sz="1800" b="1">
                  <a:latin typeface="Courier New" panose="02070309020205020404" pitchFamily="49" charset="0"/>
                </a:rPr>
                <a:t>mul  var3	; EAX = EAX * var3</a:t>
              </a:r>
            </a:p>
            <a:p>
              <a:pPr eaLnBrk="1" hangingPunct="1">
                <a:lnSpc>
                  <a:spcPct val="50000"/>
                </a:lnSpc>
                <a:spcBef>
                  <a:spcPct val="50000"/>
                </a:spcBef>
                <a:buClrTx/>
                <a:buFontTx/>
                <a:buNone/>
              </a:pPr>
              <a:r>
                <a:rPr lang="en-US" altLang="en-US" sz="1800" b="1">
                  <a:latin typeface="Courier New" panose="02070309020205020404" pitchFamily="49" charset="0"/>
                </a:rPr>
                <a:t>jc   TooBig	; check for carry</a:t>
              </a:r>
            </a:p>
            <a:p>
              <a:pPr eaLnBrk="1" hangingPunct="1">
                <a:lnSpc>
                  <a:spcPct val="50000"/>
                </a:lnSpc>
                <a:spcBef>
                  <a:spcPct val="50000"/>
                </a:spcBef>
                <a:buClrTx/>
                <a:buFontTx/>
                <a:buNone/>
              </a:pPr>
              <a:r>
                <a:rPr lang="en-US" altLang="en-US" sz="1800" b="1">
                  <a:latin typeface="Courier New" panose="02070309020205020404" pitchFamily="49" charset="0"/>
                </a:rPr>
                <a:t>mov  var4,eax	; save product</a:t>
              </a:r>
              <a:endParaRPr lang="en-US" altLang="en-US" sz="1800" b="1" baseline="30000">
                <a:latin typeface="Courier New" panose="020703090202050204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2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a:extLst>
              <a:ext uri="{FF2B5EF4-FFF2-40B4-BE49-F238E27FC236}">
                <a16:creationId xmlns:a16="http://schemas.microsoft.com/office/drawing/2014/main" id="{B617E053-6D91-4C0D-AAD6-6D39E946A5A9}"/>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57347" name="Slide Number Placeholder 4">
            <a:extLst>
              <a:ext uri="{FF2B5EF4-FFF2-40B4-BE49-F238E27FC236}">
                <a16:creationId xmlns:a16="http://schemas.microsoft.com/office/drawing/2014/main" id="{8118519E-5E3A-448D-A193-8ADBB191DED6}"/>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44325CB1-4B43-4073-9424-FDA7BAA9F27A}" type="slidenum">
              <a:rPr lang="en-US" altLang="en-US" sz="1600">
                <a:latin typeface="Times New Roman" panose="02020603050405020304" pitchFamily="18" charset="0"/>
              </a:rPr>
              <a:pPr eaLnBrk="1" hangingPunct="1">
                <a:spcBef>
                  <a:spcPct val="0"/>
                </a:spcBef>
                <a:buClrTx/>
                <a:buFontTx/>
                <a:buNone/>
              </a:pPr>
              <a:t>46</a:t>
            </a:fld>
            <a:endParaRPr lang="en-US" altLang="en-US" sz="1600">
              <a:latin typeface="Times New Roman" panose="02020603050405020304" pitchFamily="18" charset="0"/>
            </a:endParaRPr>
          </a:p>
        </p:txBody>
      </p:sp>
      <p:sp>
        <p:nvSpPr>
          <p:cNvPr id="125954" name="Rectangle 2">
            <a:extLst>
              <a:ext uri="{FF2B5EF4-FFF2-40B4-BE49-F238E27FC236}">
                <a16:creationId xmlns:a16="http://schemas.microsoft.com/office/drawing/2014/main" id="{F38D11FC-527B-482A-91CF-B6A7FAB30EA3}"/>
              </a:ext>
            </a:extLst>
          </p:cNvPr>
          <p:cNvSpPr>
            <a:spLocks noGrp="1" noChangeArrowheads="1"/>
          </p:cNvSpPr>
          <p:nvPr>
            <p:ph type="title"/>
          </p:nvPr>
        </p:nvSpPr>
        <p:spPr>
          <a:xfrm>
            <a:off x="533400" y="228600"/>
            <a:ext cx="8229600" cy="609600"/>
          </a:xfrm>
        </p:spPr>
        <p:txBody>
          <a:bodyPr/>
          <a:lstStyle/>
          <a:p>
            <a:pPr eaLnBrk="1" hangingPunct="1">
              <a:defRPr/>
            </a:pPr>
            <a:r>
              <a:rPr lang="en-US" altLang="en-US"/>
              <a:t>Signed Arithmetic Expressions</a:t>
            </a:r>
            <a:r>
              <a:rPr lang="en-US" altLang="en-US" sz="2400"/>
              <a:t>  (1 of 2)</a:t>
            </a:r>
          </a:p>
        </p:txBody>
      </p:sp>
      <p:sp>
        <p:nvSpPr>
          <p:cNvPr id="57349" name="Rectangle 4">
            <a:extLst>
              <a:ext uri="{FF2B5EF4-FFF2-40B4-BE49-F238E27FC236}">
                <a16:creationId xmlns:a16="http://schemas.microsoft.com/office/drawing/2014/main" id="{0F41F75A-CF7D-46BB-AABC-5A761CDC9D13}"/>
              </a:ext>
            </a:extLst>
          </p:cNvPr>
          <p:cNvSpPr>
            <a:spLocks noChangeArrowheads="1"/>
          </p:cNvSpPr>
          <p:nvPr/>
        </p:nvSpPr>
        <p:spPr bwMode="auto">
          <a:xfrm>
            <a:off x="609600" y="9906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a:t>
            </a:r>
            <a:r>
              <a:rPr lang="en-US" altLang="en-US" sz="2000" b="1">
                <a:solidFill>
                  <a:schemeClr val="tx2"/>
                </a:solidFill>
                <a:latin typeface="Courier New" panose="02070309020205020404" pitchFamily="49" charset="0"/>
              </a:rPr>
              <a:t>eax = (-var1 * var2) + var3</a:t>
            </a:r>
          </a:p>
        </p:txBody>
      </p:sp>
      <p:sp>
        <p:nvSpPr>
          <p:cNvPr id="57350" name="Text Box 5">
            <a:extLst>
              <a:ext uri="{FF2B5EF4-FFF2-40B4-BE49-F238E27FC236}">
                <a16:creationId xmlns:a16="http://schemas.microsoft.com/office/drawing/2014/main" id="{92472153-9889-44A6-9D60-EC7E60F0DEC7}"/>
              </a:ext>
            </a:extLst>
          </p:cNvPr>
          <p:cNvSpPr txBox="1">
            <a:spLocks noChangeArrowheads="1"/>
          </p:cNvSpPr>
          <p:nvPr/>
        </p:nvSpPr>
        <p:spPr bwMode="auto">
          <a:xfrm>
            <a:off x="1447800" y="1524000"/>
            <a:ext cx="6172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74478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478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478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47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47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eax,var1</a:t>
            </a:r>
          </a:p>
          <a:p>
            <a:pPr eaLnBrk="1" hangingPunct="1">
              <a:lnSpc>
                <a:spcPct val="50000"/>
              </a:lnSpc>
              <a:spcBef>
                <a:spcPct val="50000"/>
              </a:spcBef>
              <a:buClrTx/>
              <a:buFontTx/>
              <a:buNone/>
            </a:pPr>
            <a:r>
              <a:rPr lang="en-US" altLang="en-US" sz="1800" b="1">
                <a:latin typeface="Courier New" panose="02070309020205020404" pitchFamily="49" charset="0"/>
              </a:rPr>
              <a:t>neg  eax</a:t>
            </a:r>
          </a:p>
          <a:p>
            <a:pPr eaLnBrk="1" hangingPunct="1">
              <a:lnSpc>
                <a:spcPct val="50000"/>
              </a:lnSpc>
              <a:spcBef>
                <a:spcPct val="50000"/>
              </a:spcBef>
              <a:buClrTx/>
              <a:buFontTx/>
              <a:buNone/>
            </a:pPr>
            <a:r>
              <a:rPr lang="en-US" altLang="en-US" sz="1800" b="1">
                <a:latin typeface="Courier New" panose="02070309020205020404" pitchFamily="49" charset="0"/>
              </a:rPr>
              <a:t>imul var2</a:t>
            </a:r>
          </a:p>
          <a:p>
            <a:pPr eaLnBrk="1" hangingPunct="1">
              <a:lnSpc>
                <a:spcPct val="50000"/>
              </a:lnSpc>
              <a:spcBef>
                <a:spcPct val="50000"/>
              </a:spcBef>
              <a:buClrTx/>
              <a:buFontTx/>
              <a:buNone/>
            </a:pPr>
            <a:r>
              <a:rPr lang="en-US" altLang="en-US" sz="1800" b="1">
                <a:latin typeface="Courier New" panose="02070309020205020404" pitchFamily="49" charset="0"/>
              </a:rPr>
              <a:t>jo   TooBig	; check for overflow</a:t>
            </a:r>
          </a:p>
          <a:p>
            <a:pPr eaLnBrk="1" hangingPunct="1">
              <a:lnSpc>
                <a:spcPct val="50000"/>
              </a:lnSpc>
              <a:spcBef>
                <a:spcPct val="50000"/>
              </a:spcBef>
              <a:buClrTx/>
              <a:buFontTx/>
              <a:buNone/>
            </a:pPr>
            <a:r>
              <a:rPr lang="en-US" altLang="en-US" sz="1800" b="1">
                <a:latin typeface="Courier New" panose="02070309020205020404" pitchFamily="49" charset="0"/>
              </a:rPr>
              <a:t>add  eax,var3</a:t>
            </a:r>
          </a:p>
          <a:p>
            <a:pPr eaLnBrk="1" hangingPunct="1">
              <a:lnSpc>
                <a:spcPct val="50000"/>
              </a:lnSpc>
              <a:spcBef>
                <a:spcPct val="50000"/>
              </a:spcBef>
              <a:buClrTx/>
              <a:buFontTx/>
              <a:buNone/>
            </a:pPr>
            <a:r>
              <a:rPr lang="en-US" altLang="en-US" sz="1800" b="1">
                <a:latin typeface="Courier New" panose="02070309020205020404" pitchFamily="49" charset="0"/>
              </a:rPr>
              <a:t>jo   TooBig	; check for overflow</a:t>
            </a:r>
          </a:p>
        </p:txBody>
      </p:sp>
      <p:grpSp>
        <p:nvGrpSpPr>
          <p:cNvPr id="125961" name="Group 9">
            <a:extLst>
              <a:ext uri="{FF2B5EF4-FFF2-40B4-BE49-F238E27FC236}">
                <a16:creationId xmlns:a16="http://schemas.microsoft.com/office/drawing/2014/main" id="{1B9632D0-9A2E-4191-A652-6B23A56E2E54}"/>
              </a:ext>
            </a:extLst>
          </p:cNvPr>
          <p:cNvGrpSpPr>
            <a:grpSpLocks/>
          </p:cNvGrpSpPr>
          <p:nvPr/>
        </p:nvGrpSpPr>
        <p:grpSpPr bwMode="auto">
          <a:xfrm>
            <a:off x="685800" y="3505200"/>
            <a:ext cx="7315200" cy="2667000"/>
            <a:chOff x="432" y="2208"/>
            <a:chExt cx="4608" cy="1680"/>
          </a:xfrm>
        </p:grpSpPr>
        <p:sp>
          <p:nvSpPr>
            <p:cNvPr id="57352" name="Rectangle 7">
              <a:extLst>
                <a:ext uri="{FF2B5EF4-FFF2-40B4-BE49-F238E27FC236}">
                  <a16:creationId xmlns:a16="http://schemas.microsoft.com/office/drawing/2014/main" id="{9C60B531-BF8C-4649-BEAE-AD16E9117206}"/>
                </a:ext>
              </a:extLst>
            </p:cNvPr>
            <p:cNvSpPr>
              <a:spLocks noChangeArrowheads="1"/>
            </p:cNvSpPr>
            <p:nvPr/>
          </p:nvSpPr>
          <p:spPr bwMode="auto">
            <a:xfrm>
              <a:off x="432" y="2208"/>
              <a:ext cx="46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a:t>
              </a:r>
              <a:r>
                <a:rPr lang="en-US" altLang="en-US" sz="2000" b="1">
                  <a:solidFill>
                    <a:schemeClr val="tx2"/>
                  </a:solidFill>
                  <a:latin typeface="Courier New" panose="02070309020205020404" pitchFamily="49" charset="0"/>
                </a:rPr>
                <a:t>var4 = (var1 * 5) / (var2 – 3)</a:t>
              </a:r>
            </a:p>
          </p:txBody>
        </p:sp>
        <p:sp>
          <p:nvSpPr>
            <p:cNvPr id="57353" name="Text Box 8">
              <a:extLst>
                <a:ext uri="{FF2B5EF4-FFF2-40B4-BE49-F238E27FC236}">
                  <a16:creationId xmlns:a16="http://schemas.microsoft.com/office/drawing/2014/main" id="{55B358F5-683D-4F49-AED3-4A3A731C616F}"/>
                </a:ext>
              </a:extLst>
            </p:cNvPr>
            <p:cNvSpPr txBox="1">
              <a:spLocks noChangeArrowheads="1"/>
            </p:cNvSpPr>
            <p:nvPr/>
          </p:nvSpPr>
          <p:spPr bwMode="auto">
            <a:xfrm>
              <a:off x="912" y="2592"/>
              <a:ext cx="3936" cy="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eax,var1 	; left side</a:t>
              </a:r>
            </a:p>
            <a:p>
              <a:pPr eaLnBrk="1" hangingPunct="1">
                <a:lnSpc>
                  <a:spcPct val="50000"/>
                </a:lnSpc>
                <a:spcBef>
                  <a:spcPct val="50000"/>
                </a:spcBef>
                <a:buClrTx/>
                <a:buFontTx/>
                <a:buNone/>
              </a:pPr>
              <a:r>
                <a:rPr lang="en-US" altLang="en-US" sz="1800" b="1">
                  <a:latin typeface="Courier New" panose="02070309020205020404" pitchFamily="49" charset="0"/>
                </a:rPr>
                <a:t>mov  ebx,5</a:t>
              </a:r>
            </a:p>
            <a:p>
              <a:pPr eaLnBrk="1" hangingPunct="1">
                <a:lnSpc>
                  <a:spcPct val="50000"/>
                </a:lnSpc>
                <a:spcBef>
                  <a:spcPct val="50000"/>
                </a:spcBef>
                <a:buClrTx/>
                <a:buFontTx/>
                <a:buNone/>
              </a:pPr>
              <a:r>
                <a:rPr lang="en-US" altLang="en-US" sz="1800" b="1">
                  <a:latin typeface="Courier New" panose="02070309020205020404" pitchFamily="49" charset="0"/>
                </a:rPr>
                <a:t>imul ebx 	; EDX:EAX = product</a:t>
              </a:r>
            </a:p>
            <a:p>
              <a:pPr eaLnBrk="1" hangingPunct="1">
                <a:lnSpc>
                  <a:spcPct val="50000"/>
                </a:lnSpc>
                <a:spcBef>
                  <a:spcPct val="50000"/>
                </a:spcBef>
                <a:buClrTx/>
                <a:buFontTx/>
                <a:buNone/>
              </a:pPr>
              <a:r>
                <a:rPr lang="en-US" altLang="en-US" sz="1800" b="1">
                  <a:latin typeface="Courier New" panose="02070309020205020404" pitchFamily="49" charset="0"/>
                </a:rPr>
                <a:t>mov  ebx,var2 	; right side</a:t>
              </a:r>
            </a:p>
            <a:p>
              <a:pPr eaLnBrk="1" hangingPunct="1">
                <a:lnSpc>
                  <a:spcPct val="50000"/>
                </a:lnSpc>
                <a:spcBef>
                  <a:spcPct val="50000"/>
                </a:spcBef>
                <a:buClrTx/>
                <a:buFontTx/>
                <a:buNone/>
              </a:pPr>
              <a:r>
                <a:rPr lang="en-US" altLang="en-US" sz="1800" b="1">
                  <a:latin typeface="Courier New" panose="02070309020205020404" pitchFamily="49" charset="0"/>
                </a:rPr>
                <a:t>sub  ebx,3</a:t>
              </a:r>
            </a:p>
            <a:p>
              <a:pPr eaLnBrk="1" hangingPunct="1">
                <a:lnSpc>
                  <a:spcPct val="50000"/>
                </a:lnSpc>
                <a:spcBef>
                  <a:spcPct val="50000"/>
                </a:spcBef>
                <a:buClrTx/>
                <a:buFontTx/>
                <a:buNone/>
              </a:pPr>
              <a:r>
                <a:rPr lang="en-US" altLang="en-US" sz="1800" b="1">
                  <a:latin typeface="Courier New" panose="02070309020205020404" pitchFamily="49" charset="0"/>
                </a:rPr>
                <a:t>idiv ebx 	; EAX = quotient</a:t>
              </a:r>
            </a:p>
            <a:p>
              <a:pPr eaLnBrk="1" hangingPunct="1">
                <a:lnSpc>
                  <a:spcPct val="50000"/>
                </a:lnSpc>
                <a:spcBef>
                  <a:spcPct val="50000"/>
                </a:spcBef>
                <a:buClrTx/>
                <a:buFontTx/>
                <a:buNone/>
              </a:pPr>
              <a:r>
                <a:rPr lang="en-US" altLang="en-US" sz="1800" b="1">
                  <a:latin typeface="Courier New" panose="02070309020205020404" pitchFamily="49" charset="0"/>
                </a:rPr>
                <a:t>mov  var4,eax</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5961"/>
                                        </p:tgtEl>
                                        <p:attrNameLst>
                                          <p:attrName>style.visibility</p:attrName>
                                        </p:attrNameLst>
                                      </p:cBhvr>
                                      <p:to>
                                        <p:strVal val="visible"/>
                                      </p:to>
                                    </p:set>
                                    <p:animEffect transition="in" filter="box(in)">
                                      <p:cBhvr>
                                        <p:cTn id="7" dur="500"/>
                                        <p:tgtEl>
                                          <p:spTgt spid="125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a:extLst>
              <a:ext uri="{FF2B5EF4-FFF2-40B4-BE49-F238E27FC236}">
                <a16:creationId xmlns:a16="http://schemas.microsoft.com/office/drawing/2014/main" id="{EE74EC97-9A8F-4ED2-8927-3A84CB712FF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58371" name="Slide Number Placeholder 4">
            <a:extLst>
              <a:ext uri="{FF2B5EF4-FFF2-40B4-BE49-F238E27FC236}">
                <a16:creationId xmlns:a16="http://schemas.microsoft.com/office/drawing/2014/main" id="{E221AD0B-D95E-45D2-87E2-A09F637F898D}"/>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08B44ED-DF06-4F8D-A840-ADBAB3FEE49A}" type="slidenum">
              <a:rPr lang="en-US" altLang="en-US" sz="1600">
                <a:latin typeface="Times New Roman" panose="02020603050405020304" pitchFamily="18" charset="0"/>
              </a:rPr>
              <a:pPr eaLnBrk="1" hangingPunct="1">
                <a:spcBef>
                  <a:spcPct val="0"/>
                </a:spcBef>
                <a:buClrTx/>
                <a:buFontTx/>
                <a:buNone/>
              </a:pPr>
              <a:t>47</a:t>
            </a:fld>
            <a:endParaRPr lang="en-US" altLang="en-US" sz="1600">
              <a:latin typeface="Times New Roman" panose="02020603050405020304" pitchFamily="18" charset="0"/>
            </a:endParaRPr>
          </a:p>
        </p:txBody>
      </p:sp>
      <p:sp>
        <p:nvSpPr>
          <p:cNvPr id="126978" name="Rectangle 1026">
            <a:extLst>
              <a:ext uri="{FF2B5EF4-FFF2-40B4-BE49-F238E27FC236}">
                <a16:creationId xmlns:a16="http://schemas.microsoft.com/office/drawing/2014/main" id="{7CAEB81C-23E2-42B6-A546-26C236241113}"/>
              </a:ext>
            </a:extLst>
          </p:cNvPr>
          <p:cNvSpPr>
            <a:spLocks noGrp="1" noChangeArrowheads="1"/>
          </p:cNvSpPr>
          <p:nvPr>
            <p:ph type="title"/>
          </p:nvPr>
        </p:nvSpPr>
        <p:spPr>
          <a:xfrm>
            <a:off x="533400" y="228600"/>
            <a:ext cx="8077200" cy="609600"/>
          </a:xfrm>
        </p:spPr>
        <p:txBody>
          <a:bodyPr/>
          <a:lstStyle/>
          <a:p>
            <a:pPr eaLnBrk="1" hangingPunct="1">
              <a:defRPr/>
            </a:pPr>
            <a:r>
              <a:rPr lang="en-US" altLang="en-US"/>
              <a:t>Signed Arithmetic Expressions</a:t>
            </a:r>
            <a:r>
              <a:rPr lang="en-US" altLang="en-US" sz="2400"/>
              <a:t>  (2 of 2)</a:t>
            </a:r>
          </a:p>
        </p:txBody>
      </p:sp>
      <p:sp>
        <p:nvSpPr>
          <p:cNvPr id="58373" name="Rectangle 1027">
            <a:extLst>
              <a:ext uri="{FF2B5EF4-FFF2-40B4-BE49-F238E27FC236}">
                <a16:creationId xmlns:a16="http://schemas.microsoft.com/office/drawing/2014/main" id="{A517ECE9-D9B8-4E65-AB7B-D04B640ED317}"/>
              </a:ext>
            </a:extLst>
          </p:cNvPr>
          <p:cNvSpPr>
            <a:spLocks noChangeArrowheads="1"/>
          </p:cNvSpPr>
          <p:nvPr/>
        </p:nvSpPr>
        <p:spPr bwMode="auto">
          <a:xfrm>
            <a:off x="609600" y="1143000"/>
            <a:ext cx="7543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a:t>
            </a:r>
            <a:r>
              <a:rPr lang="en-US" altLang="en-US" sz="2000" b="1">
                <a:solidFill>
                  <a:schemeClr val="tx2"/>
                </a:solidFill>
                <a:latin typeface="Courier New" panose="02070309020205020404" pitchFamily="49" charset="0"/>
              </a:rPr>
              <a:t>var4 = (var1 * -5) / (-var2 % var3);</a:t>
            </a:r>
          </a:p>
        </p:txBody>
      </p:sp>
      <p:sp>
        <p:nvSpPr>
          <p:cNvPr id="58374" name="Text Box 1028">
            <a:extLst>
              <a:ext uri="{FF2B5EF4-FFF2-40B4-BE49-F238E27FC236}">
                <a16:creationId xmlns:a16="http://schemas.microsoft.com/office/drawing/2014/main" id="{2DC47C9F-0A73-4D80-8096-E6096EB21056}"/>
              </a:ext>
            </a:extLst>
          </p:cNvPr>
          <p:cNvSpPr txBox="1">
            <a:spLocks noChangeArrowheads="1"/>
          </p:cNvSpPr>
          <p:nvPr/>
        </p:nvSpPr>
        <p:spPr bwMode="auto">
          <a:xfrm>
            <a:off x="1066800" y="1828800"/>
            <a:ext cx="6858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eax,var2	; begin right side</a:t>
            </a:r>
          </a:p>
          <a:p>
            <a:pPr eaLnBrk="1" hangingPunct="1">
              <a:lnSpc>
                <a:spcPct val="50000"/>
              </a:lnSpc>
              <a:spcBef>
                <a:spcPct val="50000"/>
              </a:spcBef>
              <a:buClrTx/>
              <a:buFontTx/>
              <a:buNone/>
            </a:pPr>
            <a:r>
              <a:rPr lang="en-US" altLang="en-US" sz="1800" b="1">
                <a:latin typeface="Courier New" panose="02070309020205020404" pitchFamily="49" charset="0"/>
              </a:rPr>
              <a:t>neg  eax</a:t>
            </a:r>
          </a:p>
          <a:p>
            <a:pPr eaLnBrk="1" hangingPunct="1">
              <a:lnSpc>
                <a:spcPct val="50000"/>
              </a:lnSpc>
              <a:spcBef>
                <a:spcPct val="50000"/>
              </a:spcBef>
              <a:buClrTx/>
              <a:buFontTx/>
              <a:buNone/>
            </a:pPr>
            <a:r>
              <a:rPr lang="en-US" altLang="en-US" sz="1800" b="1">
                <a:latin typeface="Courier New" panose="02070309020205020404" pitchFamily="49" charset="0"/>
              </a:rPr>
              <a:t>cdq 	; sign-extend dividend</a:t>
            </a:r>
          </a:p>
          <a:p>
            <a:pPr eaLnBrk="1" hangingPunct="1">
              <a:lnSpc>
                <a:spcPct val="50000"/>
              </a:lnSpc>
              <a:spcBef>
                <a:spcPct val="50000"/>
              </a:spcBef>
              <a:buClrTx/>
              <a:buFontTx/>
              <a:buNone/>
            </a:pPr>
            <a:r>
              <a:rPr lang="en-US" altLang="en-US" sz="1800" b="1">
                <a:latin typeface="Courier New" panose="02070309020205020404" pitchFamily="49" charset="0"/>
              </a:rPr>
              <a:t>idiv var3 	; EDX = remainder</a:t>
            </a:r>
          </a:p>
          <a:p>
            <a:pPr eaLnBrk="1" hangingPunct="1">
              <a:lnSpc>
                <a:spcPct val="50000"/>
              </a:lnSpc>
              <a:spcBef>
                <a:spcPct val="50000"/>
              </a:spcBef>
              <a:buClrTx/>
              <a:buFontTx/>
              <a:buNone/>
            </a:pPr>
            <a:r>
              <a:rPr lang="en-US" altLang="en-US" sz="1800" b="1">
                <a:latin typeface="Courier New" panose="02070309020205020404" pitchFamily="49" charset="0"/>
              </a:rPr>
              <a:t>mov  ebx,edx 	; EBX = right side</a:t>
            </a:r>
          </a:p>
          <a:p>
            <a:pPr eaLnBrk="1" hangingPunct="1">
              <a:lnSpc>
                <a:spcPct val="50000"/>
              </a:lnSpc>
              <a:spcBef>
                <a:spcPct val="50000"/>
              </a:spcBef>
              <a:buClrTx/>
              <a:buFontTx/>
              <a:buNone/>
            </a:pPr>
            <a:r>
              <a:rPr lang="en-US" altLang="en-US" sz="1800" b="1">
                <a:latin typeface="Courier New" panose="02070309020205020404" pitchFamily="49" charset="0"/>
              </a:rPr>
              <a:t>mov  eax,-5 	; begin left side</a:t>
            </a:r>
          </a:p>
          <a:p>
            <a:pPr eaLnBrk="1" hangingPunct="1">
              <a:lnSpc>
                <a:spcPct val="50000"/>
              </a:lnSpc>
              <a:spcBef>
                <a:spcPct val="50000"/>
              </a:spcBef>
              <a:buClrTx/>
              <a:buFontTx/>
              <a:buNone/>
            </a:pPr>
            <a:r>
              <a:rPr lang="en-US" altLang="en-US" sz="1800" b="1">
                <a:latin typeface="Courier New" panose="02070309020205020404" pitchFamily="49" charset="0"/>
              </a:rPr>
              <a:t>imul var1 	; EDX:EAX = left side</a:t>
            </a:r>
          </a:p>
          <a:p>
            <a:pPr eaLnBrk="1" hangingPunct="1">
              <a:lnSpc>
                <a:spcPct val="50000"/>
              </a:lnSpc>
              <a:spcBef>
                <a:spcPct val="50000"/>
              </a:spcBef>
              <a:buClrTx/>
              <a:buFontTx/>
              <a:buNone/>
            </a:pPr>
            <a:r>
              <a:rPr lang="en-US" altLang="en-US" sz="1800" b="1">
                <a:latin typeface="Courier New" panose="02070309020205020404" pitchFamily="49" charset="0"/>
              </a:rPr>
              <a:t>idiv ebx 	; final division</a:t>
            </a:r>
          </a:p>
          <a:p>
            <a:pPr eaLnBrk="1" hangingPunct="1">
              <a:lnSpc>
                <a:spcPct val="50000"/>
              </a:lnSpc>
              <a:spcBef>
                <a:spcPct val="50000"/>
              </a:spcBef>
              <a:buClrTx/>
              <a:buFontTx/>
              <a:buNone/>
            </a:pPr>
            <a:r>
              <a:rPr lang="en-US" altLang="en-US" sz="1800" b="1">
                <a:latin typeface="Courier New" panose="02070309020205020404" pitchFamily="49" charset="0"/>
              </a:rPr>
              <a:t>mov  var4,eax 	; quotient</a:t>
            </a:r>
          </a:p>
        </p:txBody>
      </p:sp>
      <p:sp>
        <p:nvSpPr>
          <p:cNvPr id="126984" name="Text Box 1032">
            <a:extLst>
              <a:ext uri="{FF2B5EF4-FFF2-40B4-BE49-F238E27FC236}">
                <a16:creationId xmlns:a16="http://schemas.microsoft.com/office/drawing/2014/main" id="{6075B34C-500C-4247-9FF9-5F6AA1535478}"/>
              </a:ext>
            </a:extLst>
          </p:cNvPr>
          <p:cNvSpPr txBox="1">
            <a:spLocks noChangeArrowheads="1"/>
          </p:cNvSpPr>
          <p:nvPr/>
        </p:nvSpPr>
        <p:spPr bwMode="auto">
          <a:xfrm>
            <a:off x="609600" y="4876800"/>
            <a:ext cx="7620000" cy="92392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tx2"/>
                </a:solidFill>
              </a:rPr>
              <a:t>Sometimes it's easiest to calculate the right-hand term of an expression first.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6984"/>
                                        </p:tgtEl>
                                        <p:attrNameLst>
                                          <p:attrName>style.visibility</p:attrName>
                                        </p:attrNameLst>
                                      </p:cBhvr>
                                      <p:to>
                                        <p:strVal val="visible"/>
                                      </p:to>
                                    </p:set>
                                    <p:animEffect transition="in" filter="box(in)">
                                      <p:cBhvr>
                                        <p:cTn id="7" dur="500"/>
                                        <p:tgtEl>
                                          <p:spTgt spid="126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4"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2">
            <a:extLst>
              <a:ext uri="{FF2B5EF4-FFF2-40B4-BE49-F238E27FC236}">
                <a16:creationId xmlns:a16="http://schemas.microsoft.com/office/drawing/2014/main" id="{1ED3E13E-E52E-4AB4-85D9-1601729F5E6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59395" name="Slide Number Placeholder 3">
            <a:extLst>
              <a:ext uri="{FF2B5EF4-FFF2-40B4-BE49-F238E27FC236}">
                <a16:creationId xmlns:a16="http://schemas.microsoft.com/office/drawing/2014/main" id="{E51E325E-68C9-478B-97D5-EB6979C137DA}"/>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99C6CB5-81D0-45CE-AD24-A382F51C5A7C}" type="slidenum">
              <a:rPr lang="en-US" altLang="en-US" sz="1600">
                <a:latin typeface="Times New Roman" panose="02020603050405020304" pitchFamily="18" charset="0"/>
              </a:rPr>
              <a:pPr eaLnBrk="1" hangingPunct="1">
                <a:spcBef>
                  <a:spcPct val="0"/>
                </a:spcBef>
                <a:buClrTx/>
                <a:buFontTx/>
                <a:buNone/>
              </a:pPr>
              <a:t>48</a:t>
            </a:fld>
            <a:endParaRPr lang="en-US" altLang="en-US" sz="1600">
              <a:latin typeface="Times New Roman" panose="02020603050405020304" pitchFamily="18" charset="0"/>
            </a:endParaRPr>
          </a:p>
        </p:txBody>
      </p:sp>
      <p:sp>
        <p:nvSpPr>
          <p:cNvPr id="111618" name="Rectangle 2">
            <a:extLst>
              <a:ext uri="{FF2B5EF4-FFF2-40B4-BE49-F238E27FC236}">
                <a16:creationId xmlns:a16="http://schemas.microsoft.com/office/drawing/2014/main" id="{FA9FB206-A5A7-4E72-907F-48869C22F13C}"/>
              </a:ext>
            </a:extLst>
          </p:cNvPr>
          <p:cNvSpPr>
            <a:spLocks noGrp="1" noChangeArrowheads="1"/>
          </p:cNvSpPr>
          <p:nvPr>
            <p:ph type="title"/>
          </p:nvPr>
        </p:nvSpPr>
        <p:spPr/>
        <p:txBody>
          <a:bodyPr/>
          <a:lstStyle/>
          <a:p>
            <a:pPr eaLnBrk="1" hangingPunct="1">
              <a:defRPr/>
            </a:pPr>
            <a:r>
              <a:rPr lang="en-US" altLang="en-US"/>
              <a:t>Your turn . . .</a:t>
            </a:r>
          </a:p>
        </p:txBody>
      </p:sp>
      <p:sp>
        <p:nvSpPr>
          <p:cNvPr id="111619" name="Text Box 3">
            <a:extLst>
              <a:ext uri="{FF2B5EF4-FFF2-40B4-BE49-F238E27FC236}">
                <a16:creationId xmlns:a16="http://schemas.microsoft.com/office/drawing/2014/main" id="{D902C38E-B8ED-49DB-8946-2C7A52F663A2}"/>
              </a:ext>
            </a:extLst>
          </p:cNvPr>
          <p:cNvSpPr txBox="1">
            <a:spLocks noChangeArrowheads="1"/>
          </p:cNvSpPr>
          <p:nvPr/>
        </p:nvSpPr>
        <p:spPr bwMode="auto">
          <a:xfrm>
            <a:off x="1981200" y="2743200"/>
            <a:ext cx="335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eax,20</a:t>
            </a:r>
          </a:p>
          <a:p>
            <a:pPr eaLnBrk="1" hangingPunct="1">
              <a:lnSpc>
                <a:spcPct val="50000"/>
              </a:lnSpc>
              <a:spcBef>
                <a:spcPct val="50000"/>
              </a:spcBef>
              <a:buClrTx/>
              <a:buFontTx/>
              <a:buNone/>
            </a:pPr>
            <a:r>
              <a:rPr lang="en-US" altLang="en-US" sz="1800" b="1">
                <a:latin typeface="Courier New" panose="02070309020205020404" pitchFamily="49" charset="0"/>
              </a:rPr>
              <a:t>imul ebx</a:t>
            </a:r>
          </a:p>
          <a:p>
            <a:pPr eaLnBrk="1" hangingPunct="1">
              <a:lnSpc>
                <a:spcPct val="50000"/>
              </a:lnSpc>
              <a:spcBef>
                <a:spcPct val="50000"/>
              </a:spcBef>
              <a:buClrTx/>
              <a:buFontTx/>
              <a:buNone/>
            </a:pPr>
            <a:r>
              <a:rPr lang="en-US" altLang="en-US" sz="1800" b="1">
                <a:latin typeface="Courier New" panose="02070309020205020404" pitchFamily="49" charset="0"/>
              </a:rPr>
              <a:t>idiv ecx</a:t>
            </a:r>
          </a:p>
        </p:txBody>
      </p:sp>
      <p:sp>
        <p:nvSpPr>
          <p:cNvPr id="59398" name="Text Box 4">
            <a:extLst>
              <a:ext uri="{FF2B5EF4-FFF2-40B4-BE49-F238E27FC236}">
                <a16:creationId xmlns:a16="http://schemas.microsoft.com/office/drawing/2014/main" id="{C8690300-1012-499E-9B37-2EAC88F8A40E}"/>
              </a:ext>
            </a:extLst>
          </p:cNvPr>
          <p:cNvSpPr txBox="1">
            <a:spLocks noChangeArrowheads="1"/>
          </p:cNvSpPr>
          <p:nvPr/>
        </p:nvSpPr>
        <p:spPr bwMode="auto">
          <a:xfrm>
            <a:off x="685800" y="1066800"/>
            <a:ext cx="769620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Implement the following expression using signed 32-bit integers:</a:t>
            </a:r>
          </a:p>
          <a:p>
            <a:pPr eaLnBrk="1" hangingPunct="1">
              <a:spcBef>
                <a:spcPct val="50000"/>
              </a:spcBef>
              <a:buClrTx/>
              <a:buFontTx/>
              <a:buNone/>
            </a:pPr>
            <a:r>
              <a:rPr lang="en-US" altLang="en-US" sz="2000" b="1">
                <a:latin typeface="Courier New" panose="02070309020205020404" pitchFamily="49" charset="0"/>
              </a:rPr>
              <a:t>	eax = (ebx * 20) / ecx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animEffect transition="in" filter="dissolve">
                                      <p:cBhvr>
                                        <p:cTn id="7" dur="500"/>
                                        <p:tgtEl>
                                          <p:spTgt spid="111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2">
            <a:extLst>
              <a:ext uri="{FF2B5EF4-FFF2-40B4-BE49-F238E27FC236}">
                <a16:creationId xmlns:a16="http://schemas.microsoft.com/office/drawing/2014/main" id="{8EAA3BDE-CC72-4FC0-8A19-133C719F4E4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60419" name="Slide Number Placeholder 3">
            <a:extLst>
              <a:ext uri="{FF2B5EF4-FFF2-40B4-BE49-F238E27FC236}">
                <a16:creationId xmlns:a16="http://schemas.microsoft.com/office/drawing/2014/main" id="{F26EBBDD-4BFD-43B1-B919-78F8381F380D}"/>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F231CE7-51BF-4066-B968-65DA829337E0}" type="slidenum">
              <a:rPr lang="en-US" altLang="en-US" sz="1600">
                <a:latin typeface="Times New Roman" panose="02020603050405020304" pitchFamily="18" charset="0"/>
              </a:rPr>
              <a:pPr eaLnBrk="1" hangingPunct="1">
                <a:spcBef>
                  <a:spcPct val="0"/>
                </a:spcBef>
                <a:buClrTx/>
                <a:buFontTx/>
                <a:buNone/>
              </a:pPr>
              <a:t>49</a:t>
            </a:fld>
            <a:endParaRPr lang="en-US" altLang="en-US" sz="1600">
              <a:latin typeface="Times New Roman" panose="02020603050405020304" pitchFamily="18" charset="0"/>
            </a:endParaRPr>
          </a:p>
        </p:txBody>
      </p:sp>
      <p:sp>
        <p:nvSpPr>
          <p:cNvPr id="138242" name="Rectangle 2">
            <a:extLst>
              <a:ext uri="{FF2B5EF4-FFF2-40B4-BE49-F238E27FC236}">
                <a16:creationId xmlns:a16="http://schemas.microsoft.com/office/drawing/2014/main" id="{C004F2F3-EDE3-498A-B79D-FD50D8B09E4F}"/>
              </a:ext>
            </a:extLst>
          </p:cNvPr>
          <p:cNvSpPr>
            <a:spLocks noGrp="1" noChangeArrowheads="1"/>
          </p:cNvSpPr>
          <p:nvPr>
            <p:ph type="title"/>
          </p:nvPr>
        </p:nvSpPr>
        <p:spPr/>
        <p:txBody>
          <a:bodyPr/>
          <a:lstStyle/>
          <a:p>
            <a:pPr eaLnBrk="1" hangingPunct="1">
              <a:defRPr/>
            </a:pPr>
            <a:r>
              <a:rPr lang="en-US" altLang="en-US"/>
              <a:t>Your turn . . .</a:t>
            </a:r>
          </a:p>
        </p:txBody>
      </p:sp>
      <p:sp>
        <p:nvSpPr>
          <p:cNvPr id="138243" name="Text Box 3">
            <a:extLst>
              <a:ext uri="{FF2B5EF4-FFF2-40B4-BE49-F238E27FC236}">
                <a16:creationId xmlns:a16="http://schemas.microsoft.com/office/drawing/2014/main" id="{AD1E6B59-A1EE-4C59-87D8-65D743AAC717}"/>
              </a:ext>
            </a:extLst>
          </p:cNvPr>
          <p:cNvSpPr txBox="1">
            <a:spLocks noChangeArrowheads="1"/>
          </p:cNvSpPr>
          <p:nvPr/>
        </p:nvSpPr>
        <p:spPr bwMode="auto">
          <a:xfrm>
            <a:off x="1219200" y="2819400"/>
            <a:ext cx="66294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14325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14325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14325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14325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1432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1432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1432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1432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14325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push  edx</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push  eax	; EAX needed later</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mov   eax,ecx</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imul  edx	; left side: EDX:EAX</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pop   ebx	; saved value of EAX</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idiv  ebx	; EAX = quotient</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pop   edx	; restore EDX, ECX</a:t>
            </a:r>
          </a:p>
        </p:txBody>
      </p:sp>
      <p:sp>
        <p:nvSpPr>
          <p:cNvPr id="60422" name="Text Box 4">
            <a:extLst>
              <a:ext uri="{FF2B5EF4-FFF2-40B4-BE49-F238E27FC236}">
                <a16:creationId xmlns:a16="http://schemas.microsoft.com/office/drawing/2014/main" id="{F034018F-70FD-4CA2-9CFE-6CE4F66ED20F}"/>
              </a:ext>
            </a:extLst>
          </p:cNvPr>
          <p:cNvSpPr txBox="1">
            <a:spLocks noChangeArrowheads="1"/>
          </p:cNvSpPr>
          <p:nvPr/>
        </p:nvSpPr>
        <p:spPr bwMode="auto">
          <a:xfrm>
            <a:off x="685800" y="1066800"/>
            <a:ext cx="769620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Implement the following expression using signed 32-bit integers. Save and restore ECX and EDX:</a:t>
            </a:r>
          </a:p>
          <a:p>
            <a:pPr eaLnBrk="1" hangingPunct="1">
              <a:spcBef>
                <a:spcPct val="50000"/>
              </a:spcBef>
              <a:buClrTx/>
              <a:buFontTx/>
              <a:buNone/>
            </a:pPr>
            <a:r>
              <a:rPr lang="en-US" altLang="en-US" sz="2000" b="1">
                <a:latin typeface="Courier New" panose="02070309020205020404" pitchFamily="49" charset="0"/>
              </a:rPr>
              <a:t>	eax = (ecx * edx) / eax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dissolve">
                                      <p:cBhvr>
                                        <p:cTn id="7" dur="500"/>
                                        <p:tgtEl>
                                          <p:spTgt spid="138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4EEE78C7-8339-4976-8406-76342A4C1D6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7171" name="Slide Number Placeholder 4">
            <a:extLst>
              <a:ext uri="{FF2B5EF4-FFF2-40B4-BE49-F238E27FC236}">
                <a16:creationId xmlns:a16="http://schemas.microsoft.com/office/drawing/2014/main" id="{E441BD98-732E-437E-A9FC-386E21749F22}"/>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DD35241-2CC4-4DE0-BB63-86F955F2F229}" type="slidenum">
              <a:rPr lang="en-US" altLang="en-US" sz="1600">
                <a:latin typeface="Times New Roman" panose="02020603050405020304" pitchFamily="18" charset="0"/>
              </a:rPr>
              <a:pPr eaLnBrk="1" hangingPunct="1">
                <a:spcBef>
                  <a:spcPct val="0"/>
                </a:spcBef>
                <a:buClrTx/>
                <a:buFontTx/>
                <a:buNone/>
              </a:pPr>
              <a:t>5</a:t>
            </a:fld>
            <a:endParaRPr lang="en-US" altLang="en-US" sz="1600">
              <a:latin typeface="Times New Roman" panose="02020603050405020304" pitchFamily="18" charset="0"/>
            </a:endParaRPr>
          </a:p>
        </p:txBody>
      </p:sp>
      <p:sp>
        <p:nvSpPr>
          <p:cNvPr id="168962" name="Rectangle 2">
            <a:extLst>
              <a:ext uri="{FF2B5EF4-FFF2-40B4-BE49-F238E27FC236}">
                <a16:creationId xmlns:a16="http://schemas.microsoft.com/office/drawing/2014/main" id="{6FDD8F3E-70AA-47D5-8543-96AF88B221BA}"/>
              </a:ext>
            </a:extLst>
          </p:cNvPr>
          <p:cNvSpPr>
            <a:spLocks noGrp="1" noChangeArrowheads="1"/>
          </p:cNvSpPr>
          <p:nvPr>
            <p:ph type="title"/>
          </p:nvPr>
        </p:nvSpPr>
        <p:spPr/>
        <p:txBody>
          <a:bodyPr/>
          <a:lstStyle/>
          <a:p>
            <a:pPr eaLnBrk="1" hangingPunct="1">
              <a:defRPr/>
            </a:pPr>
            <a:r>
              <a:rPr lang="en-US" altLang="en-US"/>
              <a:t>Arithmetic Shift</a:t>
            </a:r>
          </a:p>
        </p:txBody>
      </p:sp>
      <p:sp>
        <p:nvSpPr>
          <p:cNvPr id="7173" name="Rectangle 4">
            <a:extLst>
              <a:ext uri="{FF2B5EF4-FFF2-40B4-BE49-F238E27FC236}">
                <a16:creationId xmlns:a16="http://schemas.microsoft.com/office/drawing/2014/main" id="{C0EE3951-6CED-46C1-BBD0-02FD83DDBCCB}"/>
              </a:ext>
            </a:extLst>
          </p:cNvPr>
          <p:cNvSpPr>
            <a:spLocks noChangeArrowheads="1"/>
          </p:cNvSpPr>
          <p:nvPr/>
        </p:nvSpPr>
        <p:spPr bwMode="auto">
          <a:xfrm>
            <a:off x="762000" y="12192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r>
              <a:rPr lang="en-US" altLang="en-US"/>
              <a:t>An arithmetic shift fills the newly created bit position with a copy of the number’s sign bit:</a:t>
            </a:r>
          </a:p>
        </p:txBody>
      </p:sp>
      <p:graphicFrame>
        <p:nvGraphicFramePr>
          <p:cNvPr id="7174" name="Object 6">
            <a:extLst>
              <a:ext uri="{FF2B5EF4-FFF2-40B4-BE49-F238E27FC236}">
                <a16:creationId xmlns:a16="http://schemas.microsoft.com/office/drawing/2014/main" id="{99013DAF-41C1-419B-88A0-6E57FEFAD704}"/>
              </a:ext>
            </a:extLst>
          </p:cNvPr>
          <p:cNvGraphicFramePr>
            <a:graphicFrameLocks noChangeAspect="1"/>
          </p:cNvGraphicFramePr>
          <p:nvPr/>
        </p:nvGraphicFramePr>
        <p:xfrm>
          <a:off x="1981200" y="2438400"/>
          <a:ext cx="4876800" cy="854075"/>
        </p:xfrm>
        <a:graphic>
          <a:graphicData uri="http://schemas.openxmlformats.org/presentationml/2006/ole">
            <mc:AlternateContent xmlns:mc="http://schemas.openxmlformats.org/markup-compatibility/2006">
              <mc:Choice xmlns:v="urn:schemas-microsoft-com:vml" Requires="v">
                <p:oleObj spid="_x0000_s7178" name="VISIO" r:id="rId3" imgW="3838956" imgH="542544" progId="Visio.Drawing.6">
                  <p:embed/>
                </p:oleObj>
              </mc:Choice>
              <mc:Fallback>
                <p:oleObj name="VISIO" r:id="rId3" imgW="3838956" imgH="542544"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3076" t="-21719" r="-1538"/>
                      <a:stretch>
                        <a:fillRect/>
                      </a:stretch>
                    </p:blipFill>
                    <p:spPr bwMode="auto">
                      <a:xfrm>
                        <a:off x="1981200" y="2438400"/>
                        <a:ext cx="4876800" cy="8540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175" name="Picture 7">
            <a:extLst>
              <a:ext uri="{FF2B5EF4-FFF2-40B4-BE49-F238E27FC236}">
                <a16:creationId xmlns:a16="http://schemas.microsoft.com/office/drawing/2014/main" id="{2D46FB1B-6B57-4ED0-B576-406691CCC4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810000"/>
            <a:ext cx="4818063"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2">
            <a:extLst>
              <a:ext uri="{FF2B5EF4-FFF2-40B4-BE49-F238E27FC236}">
                <a16:creationId xmlns:a16="http://schemas.microsoft.com/office/drawing/2014/main" id="{583AEEC6-155B-4030-B270-51726529F66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61443" name="Slide Number Placeholder 3">
            <a:extLst>
              <a:ext uri="{FF2B5EF4-FFF2-40B4-BE49-F238E27FC236}">
                <a16:creationId xmlns:a16="http://schemas.microsoft.com/office/drawing/2014/main" id="{C53EE36B-CC14-45A7-B888-4319C5011B66}"/>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652B306-A15D-484C-ADD5-F49CE430D7EB}" type="slidenum">
              <a:rPr lang="en-US" altLang="en-US" sz="1600">
                <a:latin typeface="Times New Roman" panose="02020603050405020304" pitchFamily="18" charset="0"/>
              </a:rPr>
              <a:pPr eaLnBrk="1" hangingPunct="1">
                <a:spcBef>
                  <a:spcPct val="0"/>
                </a:spcBef>
                <a:buClrTx/>
                <a:buFontTx/>
                <a:buNone/>
              </a:pPr>
              <a:t>50</a:t>
            </a:fld>
            <a:endParaRPr lang="en-US" altLang="en-US" sz="1600">
              <a:latin typeface="Times New Roman" panose="02020603050405020304" pitchFamily="18" charset="0"/>
            </a:endParaRPr>
          </a:p>
        </p:txBody>
      </p:sp>
      <p:sp>
        <p:nvSpPr>
          <p:cNvPr id="137218" name="Rectangle 2">
            <a:extLst>
              <a:ext uri="{FF2B5EF4-FFF2-40B4-BE49-F238E27FC236}">
                <a16:creationId xmlns:a16="http://schemas.microsoft.com/office/drawing/2014/main" id="{9D12774F-D6D0-4809-ACC8-B0BF4240B539}"/>
              </a:ext>
            </a:extLst>
          </p:cNvPr>
          <p:cNvSpPr>
            <a:spLocks noGrp="1" noChangeArrowheads="1"/>
          </p:cNvSpPr>
          <p:nvPr>
            <p:ph type="title"/>
          </p:nvPr>
        </p:nvSpPr>
        <p:spPr/>
        <p:txBody>
          <a:bodyPr/>
          <a:lstStyle/>
          <a:p>
            <a:pPr eaLnBrk="1" hangingPunct="1">
              <a:defRPr/>
            </a:pPr>
            <a:r>
              <a:rPr lang="en-US" altLang="en-US"/>
              <a:t>Your turn . . .</a:t>
            </a:r>
          </a:p>
        </p:txBody>
      </p:sp>
      <p:sp>
        <p:nvSpPr>
          <p:cNvPr id="137219" name="Text Box 3">
            <a:extLst>
              <a:ext uri="{FF2B5EF4-FFF2-40B4-BE49-F238E27FC236}">
                <a16:creationId xmlns:a16="http://schemas.microsoft.com/office/drawing/2014/main" id="{AC31568E-737B-43C5-841E-8A4CB313BDCD}"/>
              </a:ext>
            </a:extLst>
          </p:cNvPr>
          <p:cNvSpPr txBox="1">
            <a:spLocks noChangeArrowheads="1"/>
          </p:cNvSpPr>
          <p:nvPr/>
        </p:nvSpPr>
        <p:spPr bwMode="auto">
          <a:xfrm>
            <a:off x="1295400" y="2819400"/>
            <a:ext cx="6248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6876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6876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68763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6876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6876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mov  eax,var1</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mov  edx,var2</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neg  edx</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imul edx	; left side: EDX:EAX</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mov  ecx,var3</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sub  ecx,ebx</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idiv ecx	; EAX = quotient</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mov  var3,eax</a:t>
            </a:r>
          </a:p>
        </p:txBody>
      </p:sp>
      <p:sp>
        <p:nvSpPr>
          <p:cNvPr id="61446" name="Text Box 4">
            <a:extLst>
              <a:ext uri="{FF2B5EF4-FFF2-40B4-BE49-F238E27FC236}">
                <a16:creationId xmlns:a16="http://schemas.microsoft.com/office/drawing/2014/main" id="{82064438-6623-400B-BECE-7BE03F759067}"/>
              </a:ext>
            </a:extLst>
          </p:cNvPr>
          <p:cNvSpPr txBox="1">
            <a:spLocks noChangeArrowheads="1"/>
          </p:cNvSpPr>
          <p:nvPr/>
        </p:nvSpPr>
        <p:spPr bwMode="auto">
          <a:xfrm>
            <a:off x="685800" y="1066800"/>
            <a:ext cx="769620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Implement the following expression using signed 32-bit integers. Do not modify any variables other than var3:</a:t>
            </a:r>
          </a:p>
          <a:p>
            <a:pPr eaLnBrk="1" hangingPunct="1">
              <a:spcBef>
                <a:spcPct val="50000"/>
              </a:spcBef>
              <a:buClrTx/>
              <a:buFontTx/>
              <a:buNone/>
            </a:pPr>
            <a:r>
              <a:rPr lang="en-US" altLang="en-US" sz="2000" b="1">
                <a:latin typeface="Courier New" panose="02070309020205020404" pitchFamily="49" charset="0"/>
              </a:rPr>
              <a:t>	var3 = (var1 * -var2) / (var3 – ebx)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dissolve">
                                      <p:cBhvr>
                                        <p:cTn id="7" dur="500"/>
                                        <p:tgtEl>
                                          <p:spTgt spid="137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2">
            <a:extLst>
              <a:ext uri="{FF2B5EF4-FFF2-40B4-BE49-F238E27FC236}">
                <a16:creationId xmlns:a16="http://schemas.microsoft.com/office/drawing/2014/main" id="{0921D32D-CC31-48CF-AD41-81035D35657D}"/>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90115" name="Slide Number Placeholder 3">
            <a:extLst>
              <a:ext uri="{FF2B5EF4-FFF2-40B4-BE49-F238E27FC236}">
                <a16:creationId xmlns:a16="http://schemas.microsoft.com/office/drawing/2014/main" id="{283FF349-D872-491C-803E-38D747216C9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C36002F-928A-49E5-8EBE-3EAAAA6FC9D4}" type="slidenum">
              <a:rPr lang="en-US" altLang="en-US" sz="1600">
                <a:latin typeface="Times New Roman" panose="02020603050405020304" pitchFamily="18" charset="0"/>
              </a:rPr>
              <a:pPr eaLnBrk="1" hangingPunct="1">
                <a:spcBef>
                  <a:spcPct val="0"/>
                </a:spcBef>
                <a:buClrTx/>
                <a:buFontTx/>
                <a:buNone/>
              </a:pPr>
              <a:t>51</a:t>
            </a:fld>
            <a:endParaRPr lang="en-US" altLang="en-US" sz="1600">
              <a:latin typeface="Times New Roman" panose="02020603050405020304" pitchFamily="18" charset="0"/>
            </a:endParaRPr>
          </a:p>
        </p:txBody>
      </p:sp>
      <p:sp>
        <p:nvSpPr>
          <p:cNvPr id="77826" name="Rectangle 2">
            <a:extLst>
              <a:ext uri="{FF2B5EF4-FFF2-40B4-BE49-F238E27FC236}">
                <a16:creationId xmlns:a16="http://schemas.microsoft.com/office/drawing/2014/main" id="{056050B2-8409-4199-8901-F0A8E09DACA1}"/>
              </a:ext>
            </a:extLst>
          </p:cNvPr>
          <p:cNvSpPr>
            <a:spLocks noGrp="1" noChangeArrowheads="1"/>
          </p:cNvSpPr>
          <p:nvPr>
            <p:ph type="title"/>
          </p:nvPr>
        </p:nvSpPr>
        <p:spPr>
          <a:xfrm>
            <a:off x="762000" y="3429000"/>
            <a:ext cx="7772400" cy="533400"/>
          </a:xfrm>
        </p:spPr>
        <p:txBody>
          <a:bodyPr/>
          <a:lstStyle/>
          <a:p>
            <a:pPr eaLnBrk="1" hangingPunct="1">
              <a:defRPr/>
            </a:pPr>
            <a:r>
              <a:rPr lang="en-US" altLang="en-US"/>
              <a:t>55 74 67 61 6E 67 65 6E</a:t>
            </a:r>
          </a:p>
        </p:txBody>
      </p:sp>
      <p:graphicFrame>
        <p:nvGraphicFramePr>
          <p:cNvPr id="90117" name="Object 3">
            <a:extLst>
              <a:ext uri="{FF2B5EF4-FFF2-40B4-BE49-F238E27FC236}">
                <a16:creationId xmlns:a16="http://schemas.microsoft.com/office/drawing/2014/main" id="{17E19743-AA12-4875-BDA2-AE7070553110}"/>
              </a:ext>
            </a:extLst>
          </p:cNvPr>
          <p:cNvGraphicFramePr>
            <a:graphicFrameLocks noChangeAspect="1"/>
          </p:cNvGraphicFramePr>
          <p:nvPr/>
        </p:nvGraphicFramePr>
        <p:xfrm>
          <a:off x="3962400" y="2438400"/>
          <a:ext cx="1295400" cy="688975"/>
        </p:xfrm>
        <a:graphic>
          <a:graphicData uri="http://schemas.openxmlformats.org/presentationml/2006/ole">
            <mc:AlternateContent xmlns:mc="http://schemas.openxmlformats.org/markup-compatibility/2006">
              <mc:Choice xmlns:v="urn:schemas-microsoft-com:vml" Requires="v">
                <p:oleObj spid="_x0000_s90120" name="Clip" r:id="rId3" imgW="4090988" imgH="2178050" progId="MS_ClipArt_Gallery.2">
                  <p:embed/>
                </p:oleObj>
              </mc:Choice>
              <mc:Fallback>
                <p:oleObj name="Clip" r:id="rId3" imgW="4090988" imgH="217805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4384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2600444D-F6D7-47AE-913F-3C88B4584F3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8195" name="Slide Number Placeholder 4">
            <a:extLst>
              <a:ext uri="{FF2B5EF4-FFF2-40B4-BE49-F238E27FC236}">
                <a16:creationId xmlns:a16="http://schemas.microsoft.com/office/drawing/2014/main" id="{AAD34C41-D308-4D29-8B69-9473D3F56C4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602CEA1-DDAF-463E-8C5C-FC7350F8C33B}" type="slidenum">
              <a:rPr lang="en-US" altLang="en-US" sz="1600">
                <a:latin typeface="Times New Roman" panose="02020603050405020304" pitchFamily="18" charset="0"/>
              </a:rPr>
              <a:pPr eaLnBrk="1" hangingPunct="1">
                <a:spcBef>
                  <a:spcPct val="0"/>
                </a:spcBef>
                <a:buClrTx/>
                <a:buFontTx/>
                <a:buNone/>
              </a:pPr>
              <a:t>6</a:t>
            </a:fld>
            <a:endParaRPr lang="en-US" altLang="en-US" sz="1600">
              <a:latin typeface="Times New Roman" panose="02020603050405020304" pitchFamily="18" charset="0"/>
            </a:endParaRPr>
          </a:p>
        </p:txBody>
      </p:sp>
      <p:sp>
        <p:nvSpPr>
          <p:cNvPr id="84994" name="Rectangle 1026">
            <a:extLst>
              <a:ext uri="{FF2B5EF4-FFF2-40B4-BE49-F238E27FC236}">
                <a16:creationId xmlns:a16="http://schemas.microsoft.com/office/drawing/2014/main" id="{7BCD6527-E44C-4478-8CCF-1FAC33A361BC}"/>
              </a:ext>
            </a:extLst>
          </p:cNvPr>
          <p:cNvSpPr>
            <a:spLocks noGrp="1" noChangeArrowheads="1"/>
          </p:cNvSpPr>
          <p:nvPr>
            <p:ph type="title"/>
          </p:nvPr>
        </p:nvSpPr>
        <p:spPr/>
        <p:txBody>
          <a:bodyPr/>
          <a:lstStyle/>
          <a:p>
            <a:pPr eaLnBrk="1" hangingPunct="1">
              <a:defRPr/>
            </a:pPr>
            <a:r>
              <a:rPr lang="en-US" altLang="en-US"/>
              <a:t>SHL Instruction</a:t>
            </a:r>
          </a:p>
        </p:txBody>
      </p:sp>
      <p:sp>
        <p:nvSpPr>
          <p:cNvPr id="8197" name="Rectangle 1027">
            <a:extLst>
              <a:ext uri="{FF2B5EF4-FFF2-40B4-BE49-F238E27FC236}">
                <a16:creationId xmlns:a16="http://schemas.microsoft.com/office/drawing/2014/main" id="{670483B2-A94A-4E8D-9E76-1F5F991C5851}"/>
              </a:ext>
            </a:extLst>
          </p:cNvPr>
          <p:cNvSpPr>
            <a:spLocks noGrp="1" noChangeArrowheads="1"/>
          </p:cNvSpPr>
          <p:nvPr>
            <p:ph type="body" idx="1"/>
          </p:nvPr>
        </p:nvSpPr>
        <p:spPr>
          <a:xfrm>
            <a:off x="685800" y="1143000"/>
            <a:ext cx="7772400" cy="1447800"/>
          </a:xfrm>
        </p:spPr>
        <p:txBody>
          <a:bodyPr/>
          <a:lstStyle/>
          <a:p>
            <a:pPr eaLnBrk="1" hangingPunct="1"/>
            <a:r>
              <a:rPr lang="en-US" altLang="en-US"/>
              <a:t>The SHL (shift left) instruction performs a logical left shift on the destination operand, filling the lowest bit with 0.</a:t>
            </a:r>
          </a:p>
        </p:txBody>
      </p:sp>
      <p:sp>
        <p:nvSpPr>
          <p:cNvPr id="8198" name="Text Box 1030">
            <a:extLst>
              <a:ext uri="{FF2B5EF4-FFF2-40B4-BE49-F238E27FC236}">
                <a16:creationId xmlns:a16="http://schemas.microsoft.com/office/drawing/2014/main" id="{36FA336F-FD43-4D4E-A75D-3A736063F604}"/>
              </a:ext>
            </a:extLst>
          </p:cNvPr>
          <p:cNvSpPr txBox="1">
            <a:spLocks noChangeArrowheads="1"/>
          </p:cNvSpPr>
          <p:nvPr/>
        </p:nvSpPr>
        <p:spPr bwMode="auto">
          <a:xfrm>
            <a:off x="762000" y="3657600"/>
            <a:ext cx="76200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344488" indent="-344488"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en-US" sz="2500"/>
              <a:t>Operand types for SHL:</a:t>
            </a:r>
            <a:endParaRPr lang="en-US" altLang="en-US" sz="1800" b="1">
              <a:latin typeface="Courier New" panose="02070309020205020404" pitchFamily="49" charset="0"/>
            </a:endParaRPr>
          </a:p>
        </p:txBody>
      </p:sp>
      <p:sp>
        <p:nvSpPr>
          <p:cNvPr id="8199" name="Text Box 1031">
            <a:extLst>
              <a:ext uri="{FF2B5EF4-FFF2-40B4-BE49-F238E27FC236}">
                <a16:creationId xmlns:a16="http://schemas.microsoft.com/office/drawing/2014/main" id="{90ED8DED-AD2F-4CB7-B9B2-42684C670193}"/>
              </a:ext>
            </a:extLst>
          </p:cNvPr>
          <p:cNvSpPr txBox="1">
            <a:spLocks noChangeArrowheads="1"/>
          </p:cNvSpPr>
          <p:nvPr/>
        </p:nvSpPr>
        <p:spPr bwMode="auto">
          <a:xfrm>
            <a:off x="1981200" y="4343400"/>
            <a:ext cx="2362200" cy="1274763"/>
          </a:xfrm>
          <a:prstGeom prst="rect">
            <a:avLst/>
          </a:prstGeom>
          <a:solidFill>
            <a:srgbClr val="C0C0C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tabLst>
                <a:tab pos="457200" algn="l"/>
                <a:tab pos="39449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9449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94493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9449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9449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9pPr>
          </a:lstStyle>
          <a:p>
            <a:pPr eaLnBrk="1" hangingPunct="1">
              <a:lnSpc>
                <a:spcPct val="30000"/>
              </a:lnSpc>
              <a:spcBef>
                <a:spcPct val="50000"/>
              </a:spcBef>
              <a:buClrTx/>
              <a:buFontTx/>
              <a:buNone/>
            </a:pPr>
            <a:r>
              <a:rPr lang="en-US" altLang="en-US" sz="1800" b="1">
                <a:solidFill>
                  <a:schemeClr val="bg2"/>
                </a:solidFill>
                <a:latin typeface="Courier New" panose="02070309020205020404" pitchFamily="49" charset="0"/>
              </a:rPr>
              <a:t>SHL </a:t>
            </a:r>
            <a:r>
              <a:rPr lang="en-US" altLang="en-US" sz="1800" b="1" i="1">
                <a:solidFill>
                  <a:schemeClr val="bg2"/>
                </a:solidFill>
                <a:latin typeface="Courier New" panose="02070309020205020404" pitchFamily="49" charset="0"/>
              </a:rPr>
              <a:t>reg,imm8</a:t>
            </a:r>
          </a:p>
          <a:p>
            <a:pPr eaLnBrk="1" hangingPunct="1">
              <a:lnSpc>
                <a:spcPct val="30000"/>
              </a:lnSpc>
              <a:spcBef>
                <a:spcPct val="50000"/>
              </a:spcBef>
              <a:buClrTx/>
              <a:buFontTx/>
              <a:buNone/>
            </a:pPr>
            <a:r>
              <a:rPr lang="en-US" altLang="en-US" sz="1800" b="1">
                <a:solidFill>
                  <a:schemeClr val="bg2"/>
                </a:solidFill>
                <a:latin typeface="Courier New" panose="02070309020205020404" pitchFamily="49" charset="0"/>
              </a:rPr>
              <a:t>		SHL </a:t>
            </a:r>
            <a:r>
              <a:rPr lang="en-US" altLang="en-US" sz="1800" b="1" i="1">
                <a:solidFill>
                  <a:schemeClr val="bg2"/>
                </a:solidFill>
                <a:latin typeface="Courier New" panose="02070309020205020404" pitchFamily="49" charset="0"/>
              </a:rPr>
              <a:t>mem,imm8</a:t>
            </a:r>
          </a:p>
          <a:p>
            <a:pPr eaLnBrk="1" hangingPunct="1">
              <a:lnSpc>
                <a:spcPct val="30000"/>
              </a:lnSpc>
              <a:spcBef>
                <a:spcPct val="50000"/>
              </a:spcBef>
              <a:buClrTx/>
              <a:buFontTx/>
              <a:buNone/>
            </a:pPr>
            <a:r>
              <a:rPr lang="en-US" altLang="en-US" sz="1800" b="1">
                <a:solidFill>
                  <a:schemeClr val="bg2"/>
                </a:solidFill>
                <a:latin typeface="Courier New" panose="02070309020205020404" pitchFamily="49" charset="0"/>
              </a:rPr>
              <a:t>		SHL </a:t>
            </a:r>
            <a:r>
              <a:rPr lang="en-US" altLang="en-US" sz="1800" b="1" i="1">
                <a:solidFill>
                  <a:schemeClr val="bg2"/>
                </a:solidFill>
                <a:latin typeface="Courier New" panose="02070309020205020404" pitchFamily="49" charset="0"/>
              </a:rPr>
              <a:t>reg</a:t>
            </a:r>
            <a:r>
              <a:rPr lang="en-US" altLang="en-US" sz="1800" b="1">
                <a:solidFill>
                  <a:schemeClr val="bg2"/>
                </a:solidFill>
                <a:latin typeface="Courier New" panose="02070309020205020404" pitchFamily="49" charset="0"/>
              </a:rPr>
              <a:t>,CL</a:t>
            </a:r>
          </a:p>
          <a:p>
            <a:pPr eaLnBrk="1" hangingPunct="1">
              <a:lnSpc>
                <a:spcPct val="30000"/>
              </a:lnSpc>
              <a:spcBef>
                <a:spcPct val="50000"/>
              </a:spcBef>
              <a:buClrTx/>
              <a:buFontTx/>
              <a:buNone/>
            </a:pPr>
            <a:r>
              <a:rPr lang="en-US" altLang="en-US" sz="1800" b="1">
                <a:solidFill>
                  <a:schemeClr val="bg2"/>
                </a:solidFill>
                <a:latin typeface="Courier New" panose="02070309020205020404" pitchFamily="49" charset="0"/>
              </a:rPr>
              <a:t>		SHL </a:t>
            </a:r>
            <a:r>
              <a:rPr lang="en-US" altLang="en-US" sz="1800" b="1" i="1">
                <a:solidFill>
                  <a:schemeClr val="bg2"/>
                </a:solidFill>
                <a:latin typeface="Courier New" panose="02070309020205020404" pitchFamily="49" charset="0"/>
              </a:rPr>
              <a:t>mem</a:t>
            </a:r>
            <a:r>
              <a:rPr lang="en-US" altLang="en-US" sz="1800" b="1">
                <a:solidFill>
                  <a:schemeClr val="bg2"/>
                </a:solidFill>
                <a:latin typeface="Courier New" panose="02070309020205020404" pitchFamily="49" charset="0"/>
              </a:rPr>
              <a:t>,CL</a:t>
            </a:r>
          </a:p>
        </p:txBody>
      </p:sp>
      <p:sp>
        <p:nvSpPr>
          <p:cNvPr id="8200" name="Text Box 1032">
            <a:extLst>
              <a:ext uri="{FF2B5EF4-FFF2-40B4-BE49-F238E27FC236}">
                <a16:creationId xmlns:a16="http://schemas.microsoft.com/office/drawing/2014/main" id="{7C7C6CA6-A8CC-4AF8-9DE1-C9582049C840}"/>
              </a:ext>
            </a:extLst>
          </p:cNvPr>
          <p:cNvSpPr txBox="1">
            <a:spLocks noChangeArrowheads="1"/>
          </p:cNvSpPr>
          <p:nvPr/>
        </p:nvSpPr>
        <p:spPr bwMode="auto">
          <a:xfrm>
            <a:off x="5029200" y="4419600"/>
            <a:ext cx="29718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900"/>
              <a:t>(Same for all shift and rotate instructions)</a:t>
            </a:r>
          </a:p>
        </p:txBody>
      </p:sp>
      <p:pic>
        <p:nvPicPr>
          <p:cNvPr id="8201" name="Picture 1033">
            <a:extLst>
              <a:ext uri="{FF2B5EF4-FFF2-40B4-BE49-F238E27FC236}">
                <a16:creationId xmlns:a16="http://schemas.microsoft.com/office/drawing/2014/main" id="{859F56BF-4038-4612-B718-FCDCF249C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09800"/>
            <a:ext cx="5275263" cy="134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a:extLst>
              <a:ext uri="{FF2B5EF4-FFF2-40B4-BE49-F238E27FC236}">
                <a16:creationId xmlns:a16="http://schemas.microsoft.com/office/drawing/2014/main" id="{68552EC9-1F11-43F0-A3F1-2F9497623BF6}"/>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9219" name="Slide Number Placeholder 3">
            <a:extLst>
              <a:ext uri="{FF2B5EF4-FFF2-40B4-BE49-F238E27FC236}">
                <a16:creationId xmlns:a16="http://schemas.microsoft.com/office/drawing/2014/main" id="{8D992D6E-E21E-4FE3-A6BD-9240FB7B2AA2}"/>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966D3B5F-2A90-47FC-94AC-7D4CCF7E9D2F}" type="slidenum">
              <a:rPr lang="en-US" altLang="en-US" sz="1600">
                <a:latin typeface="Times New Roman" panose="02020603050405020304" pitchFamily="18" charset="0"/>
              </a:rPr>
              <a:pPr eaLnBrk="1" hangingPunct="1">
                <a:spcBef>
                  <a:spcPct val="0"/>
                </a:spcBef>
                <a:buClrTx/>
                <a:buFontTx/>
                <a:buNone/>
              </a:pPr>
              <a:t>7</a:t>
            </a:fld>
            <a:endParaRPr lang="en-US" altLang="en-US" sz="1600">
              <a:latin typeface="Times New Roman" panose="02020603050405020304" pitchFamily="18" charset="0"/>
            </a:endParaRPr>
          </a:p>
        </p:txBody>
      </p:sp>
      <p:sp>
        <p:nvSpPr>
          <p:cNvPr id="76802" name="Rectangle 2">
            <a:extLst>
              <a:ext uri="{FF2B5EF4-FFF2-40B4-BE49-F238E27FC236}">
                <a16:creationId xmlns:a16="http://schemas.microsoft.com/office/drawing/2014/main" id="{B60609B2-416D-4320-9740-58496CAFCC64}"/>
              </a:ext>
            </a:extLst>
          </p:cNvPr>
          <p:cNvSpPr>
            <a:spLocks noGrp="1" noChangeArrowheads="1"/>
          </p:cNvSpPr>
          <p:nvPr>
            <p:ph type="title"/>
          </p:nvPr>
        </p:nvSpPr>
        <p:spPr/>
        <p:txBody>
          <a:bodyPr/>
          <a:lstStyle/>
          <a:p>
            <a:pPr eaLnBrk="1" hangingPunct="1">
              <a:defRPr/>
            </a:pPr>
            <a:r>
              <a:rPr lang="en-US" altLang="en-US"/>
              <a:t>Fast Multiplication</a:t>
            </a:r>
          </a:p>
        </p:txBody>
      </p:sp>
      <p:sp>
        <p:nvSpPr>
          <p:cNvPr id="9221" name="Text Box 3">
            <a:extLst>
              <a:ext uri="{FF2B5EF4-FFF2-40B4-BE49-F238E27FC236}">
                <a16:creationId xmlns:a16="http://schemas.microsoft.com/office/drawing/2014/main" id="{62DBED81-6140-4DC3-AD6A-403F09E2918D}"/>
              </a:ext>
            </a:extLst>
          </p:cNvPr>
          <p:cNvSpPr txBox="1">
            <a:spLocks noChangeArrowheads="1"/>
          </p:cNvSpPr>
          <p:nvPr/>
        </p:nvSpPr>
        <p:spPr bwMode="auto">
          <a:xfrm>
            <a:off x="1219200" y="2057400"/>
            <a:ext cx="19050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dl,5</a:t>
            </a:r>
          </a:p>
          <a:p>
            <a:pPr eaLnBrk="1" hangingPunct="1">
              <a:lnSpc>
                <a:spcPct val="50000"/>
              </a:lnSpc>
              <a:spcBef>
                <a:spcPct val="50000"/>
              </a:spcBef>
              <a:buClrTx/>
              <a:buFontTx/>
              <a:buNone/>
            </a:pPr>
            <a:r>
              <a:rPr lang="en-US" altLang="en-US" sz="1800" b="1">
                <a:latin typeface="Courier New" panose="02070309020205020404" pitchFamily="49" charset="0"/>
              </a:rPr>
              <a:t>shl dl,1</a:t>
            </a:r>
          </a:p>
        </p:txBody>
      </p:sp>
      <p:sp>
        <p:nvSpPr>
          <p:cNvPr id="9222" name="Text Box 4">
            <a:extLst>
              <a:ext uri="{FF2B5EF4-FFF2-40B4-BE49-F238E27FC236}">
                <a16:creationId xmlns:a16="http://schemas.microsoft.com/office/drawing/2014/main" id="{1310580E-70E5-4018-AD07-00CEF348EAEF}"/>
              </a:ext>
            </a:extLst>
          </p:cNvPr>
          <p:cNvSpPr txBox="1">
            <a:spLocks noChangeArrowheads="1"/>
          </p:cNvSpPr>
          <p:nvPr/>
        </p:nvSpPr>
        <p:spPr bwMode="auto">
          <a:xfrm>
            <a:off x="685800" y="1066800"/>
            <a:ext cx="76962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500"/>
              <a:t>Shifting left 1 bit multiplies a number by 2</a:t>
            </a:r>
          </a:p>
        </p:txBody>
      </p:sp>
      <p:graphicFrame>
        <p:nvGraphicFramePr>
          <p:cNvPr id="9223" name="Object 5">
            <a:extLst>
              <a:ext uri="{FF2B5EF4-FFF2-40B4-BE49-F238E27FC236}">
                <a16:creationId xmlns:a16="http://schemas.microsoft.com/office/drawing/2014/main" id="{9BD5DECC-6CB1-467C-9095-E88CE1CB356E}"/>
              </a:ext>
            </a:extLst>
          </p:cNvPr>
          <p:cNvGraphicFramePr>
            <a:graphicFrameLocks noChangeAspect="1"/>
          </p:cNvGraphicFramePr>
          <p:nvPr/>
        </p:nvGraphicFramePr>
        <p:xfrm>
          <a:off x="3657600" y="1981200"/>
          <a:ext cx="3505200" cy="990600"/>
        </p:xfrm>
        <a:graphic>
          <a:graphicData uri="http://schemas.openxmlformats.org/presentationml/2006/ole">
            <mc:AlternateContent xmlns:mc="http://schemas.openxmlformats.org/markup-compatibility/2006">
              <mc:Choice xmlns:v="urn:schemas-microsoft-com:vml" Requires="v">
                <p:oleObj spid="_x0000_s9229" name="VISIO" r:id="rId3" imgW="2160479" imgH="419924" progId="Visio.Drawing.6">
                  <p:embed/>
                </p:oleObj>
              </mc:Choice>
              <mc:Fallback>
                <p:oleObj name="VISIO" r:id="rId3" imgW="2160479" imgH="419924"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14035" t="-9023" r="5263" b="-8270"/>
                      <a:stretch>
                        <a:fillRect/>
                      </a:stretch>
                    </p:blipFill>
                    <p:spPr bwMode="auto">
                      <a:xfrm>
                        <a:off x="3657600" y="1981200"/>
                        <a:ext cx="3505200" cy="990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6810" name="Group 10">
            <a:extLst>
              <a:ext uri="{FF2B5EF4-FFF2-40B4-BE49-F238E27FC236}">
                <a16:creationId xmlns:a16="http://schemas.microsoft.com/office/drawing/2014/main" id="{3980B8C6-72A7-452D-9AA1-8A80D80B52B6}"/>
              </a:ext>
            </a:extLst>
          </p:cNvPr>
          <p:cNvGrpSpPr>
            <a:grpSpLocks/>
          </p:cNvGrpSpPr>
          <p:nvPr/>
        </p:nvGrpSpPr>
        <p:grpSpPr bwMode="auto">
          <a:xfrm>
            <a:off x="609600" y="3429000"/>
            <a:ext cx="7696200" cy="2057400"/>
            <a:chOff x="384" y="2160"/>
            <a:chExt cx="4848" cy="1296"/>
          </a:xfrm>
        </p:grpSpPr>
        <p:sp>
          <p:nvSpPr>
            <p:cNvPr id="9225" name="Text Box 6">
              <a:extLst>
                <a:ext uri="{FF2B5EF4-FFF2-40B4-BE49-F238E27FC236}">
                  <a16:creationId xmlns:a16="http://schemas.microsoft.com/office/drawing/2014/main" id="{EE5F6DAF-50B3-4EBB-8040-499E88AFC0D3}"/>
                </a:ext>
              </a:extLst>
            </p:cNvPr>
            <p:cNvSpPr txBox="1">
              <a:spLocks noChangeArrowheads="1"/>
            </p:cNvSpPr>
            <p:nvPr/>
          </p:nvSpPr>
          <p:spPr bwMode="auto">
            <a:xfrm>
              <a:off x="576" y="2928"/>
              <a:ext cx="3792"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dl,5</a:t>
              </a:r>
            </a:p>
            <a:p>
              <a:pPr eaLnBrk="1" hangingPunct="1">
                <a:lnSpc>
                  <a:spcPct val="50000"/>
                </a:lnSpc>
                <a:spcBef>
                  <a:spcPct val="50000"/>
                </a:spcBef>
                <a:buClrTx/>
                <a:buFontTx/>
                <a:buNone/>
              </a:pPr>
              <a:r>
                <a:rPr lang="en-US" altLang="en-US" sz="1800" b="1">
                  <a:latin typeface="Courier New" panose="02070309020205020404" pitchFamily="49" charset="0"/>
                </a:rPr>
                <a:t>shl dl,2	; DL = 20</a:t>
              </a:r>
            </a:p>
          </p:txBody>
        </p:sp>
        <p:sp>
          <p:nvSpPr>
            <p:cNvPr id="9226" name="Text Box 7">
              <a:extLst>
                <a:ext uri="{FF2B5EF4-FFF2-40B4-BE49-F238E27FC236}">
                  <a16:creationId xmlns:a16="http://schemas.microsoft.com/office/drawing/2014/main" id="{E13C5A99-8DD5-46D0-ACC0-57AF1BE083C2}"/>
                </a:ext>
              </a:extLst>
            </p:cNvPr>
            <p:cNvSpPr txBox="1">
              <a:spLocks noChangeArrowheads="1"/>
            </p:cNvSpPr>
            <p:nvPr/>
          </p:nvSpPr>
          <p:spPr bwMode="auto">
            <a:xfrm>
              <a:off x="384" y="2160"/>
              <a:ext cx="4848" cy="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500"/>
                <a:t>Shifting left </a:t>
              </a:r>
              <a:r>
                <a:rPr lang="en-US" altLang="en-US" sz="2500" i="1"/>
                <a:t>n</a:t>
              </a:r>
              <a:r>
                <a:rPr lang="en-US" altLang="en-US" sz="2500"/>
                <a:t> bits multiplies the operand by 2</a:t>
              </a:r>
              <a:r>
                <a:rPr lang="en-US" altLang="en-US" sz="2500" i="1" baseline="30000"/>
                <a:t>n</a:t>
              </a:r>
            </a:p>
            <a:p>
              <a:pPr eaLnBrk="1" hangingPunct="1">
                <a:spcBef>
                  <a:spcPct val="50000"/>
                </a:spcBef>
                <a:buClrTx/>
                <a:buFontTx/>
                <a:buNone/>
              </a:pPr>
              <a:r>
                <a:rPr lang="en-US" altLang="en-US" sz="2500"/>
                <a:t>For example, 5 * 2</a:t>
              </a:r>
              <a:r>
                <a:rPr lang="en-US" altLang="en-US" sz="2500" baseline="30000"/>
                <a:t>2</a:t>
              </a:r>
              <a:r>
                <a:rPr lang="en-US" altLang="en-US" sz="2500"/>
                <a:t> = 20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6810"/>
                                        </p:tgtEl>
                                        <p:attrNameLst>
                                          <p:attrName>style.visibility</p:attrName>
                                        </p:attrNameLst>
                                      </p:cBhvr>
                                      <p:to>
                                        <p:strVal val="visible"/>
                                      </p:to>
                                    </p:set>
                                    <p:animEffect transition="in" filter="box(in)">
                                      <p:cBhvr>
                                        <p:cTn id="7" dur="500"/>
                                        <p:tgtEl>
                                          <p:spTgt spid="76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CB6EC24C-E5D4-4A7A-8471-9D2AC6C68779}"/>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10243" name="Slide Number Placeholder 4">
            <a:extLst>
              <a:ext uri="{FF2B5EF4-FFF2-40B4-BE49-F238E27FC236}">
                <a16:creationId xmlns:a16="http://schemas.microsoft.com/office/drawing/2014/main" id="{3BB0F72F-E884-4D50-95C0-8F70B8A878E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FA1ACCB-0444-444B-A6FA-92E31A436C76}" type="slidenum">
              <a:rPr lang="en-US" altLang="en-US" sz="1600">
                <a:latin typeface="Times New Roman" panose="02020603050405020304" pitchFamily="18" charset="0"/>
              </a:rPr>
              <a:pPr eaLnBrk="1" hangingPunct="1">
                <a:spcBef>
                  <a:spcPct val="0"/>
                </a:spcBef>
                <a:buClrTx/>
                <a:buFontTx/>
                <a:buNone/>
              </a:pPr>
              <a:t>8</a:t>
            </a:fld>
            <a:endParaRPr lang="en-US" altLang="en-US" sz="1600">
              <a:latin typeface="Times New Roman" panose="02020603050405020304" pitchFamily="18" charset="0"/>
            </a:endParaRPr>
          </a:p>
        </p:txBody>
      </p:sp>
      <p:sp>
        <p:nvSpPr>
          <p:cNvPr id="86018" name="Rectangle 2">
            <a:extLst>
              <a:ext uri="{FF2B5EF4-FFF2-40B4-BE49-F238E27FC236}">
                <a16:creationId xmlns:a16="http://schemas.microsoft.com/office/drawing/2014/main" id="{F2B57B22-35E6-4ADE-87BF-08C8BAAF4D9E}"/>
              </a:ext>
            </a:extLst>
          </p:cNvPr>
          <p:cNvSpPr>
            <a:spLocks noGrp="1" noChangeArrowheads="1"/>
          </p:cNvSpPr>
          <p:nvPr>
            <p:ph type="title"/>
          </p:nvPr>
        </p:nvSpPr>
        <p:spPr/>
        <p:txBody>
          <a:bodyPr/>
          <a:lstStyle/>
          <a:p>
            <a:pPr eaLnBrk="1" hangingPunct="1">
              <a:defRPr/>
            </a:pPr>
            <a:r>
              <a:rPr lang="en-US" altLang="en-US"/>
              <a:t>SHR Instruction</a:t>
            </a:r>
          </a:p>
        </p:txBody>
      </p:sp>
      <p:sp>
        <p:nvSpPr>
          <p:cNvPr id="10245" name="Rectangle 3">
            <a:extLst>
              <a:ext uri="{FF2B5EF4-FFF2-40B4-BE49-F238E27FC236}">
                <a16:creationId xmlns:a16="http://schemas.microsoft.com/office/drawing/2014/main" id="{B2685673-5E34-423B-9735-6B56060D5DDC}"/>
              </a:ext>
            </a:extLst>
          </p:cNvPr>
          <p:cNvSpPr>
            <a:spLocks noGrp="1" noChangeArrowheads="1"/>
          </p:cNvSpPr>
          <p:nvPr>
            <p:ph type="body" idx="1"/>
          </p:nvPr>
        </p:nvSpPr>
        <p:spPr>
          <a:xfrm>
            <a:off x="685800" y="1143000"/>
            <a:ext cx="7772400" cy="1371600"/>
          </a:xfrm>
        </p:spPr>
        <p:txBody>
          <a:bodyPr/>
          <a:lstStyle/>
          <a:p>
            <a:pPr eaLnBrk="1" hangingPunct="1"/>
            <a:r>
              <a:rPr lang="en-US" altLang="en-US"/>
              <a:t>The SHR (shift right) instruction performs a logical right shift on the destination operand. The highest bit position is filled with a zero.</a:t>
            </a:r>
          </a:p>
        </p:txBody>
      </p:sp>
      <p:graphicFrame>
        <p:nvGraphicFramePr>
          <p:cNvPr id="10246" name="Object 4">
            <a:extLst>
              <a:ext uri="{FF2B5EF4-FFF2-40B4-BE49-F238E27FC236}">
                <a16:creationId xmlns:a16="http://schemas.microsoft.com/office/drawing/2014/main" id="{6D7A8B43-7FC2-4EF7-AAEE-60896EBB3534}"/>
              </a:ext>
            </a:extLst>
          </p:cNvPr>
          <p:cNvGraphicFramePr>
            <a:graphicFrameLocks noChangeAspect="1"/>
          </p:cNvGraphicFramePr>
          <p:nvPr/>
        </p:nvGraphicFramePr>
        <p:xfrm>
          <a:off x="1447800" y="2590800"/>
          <a:ext cx="6248400" cy="984250"/>
        </p:xfrm>
        <a:graphic>
          <a:graphicData uri="http://schemas.openxmlformats.org/presentationml/2006/ole">
            <mc:AlternateContent xmlns:mc="http://schemas.openxmlformats.org/markup-compatibility/2006">
              <mc:Choice xmlns:v="urn:schemas-microsoft-com:vml" Requires="v">
                <p:oleObj spid="_x0000_s10252" name="VISIO" r:id="rId3" imgW="3736848" imgH="502920" progId="Visio.Drawing.6">
                  <p:embed/>
                </p:oleObj>
              </mc:Choice>
              <mc:Fallback>
                <p:oleObj name="VISIO" r:id="rId3" imgW="3736848" imgH="50292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t="-18321" r="-1234"/>
                      <a:stretch>
                        <a:fillRect/>
                      </a:stretch>
                    </p:blipFill>
                    <p:spPr bwMode="auto">
                      <a:xfrm>
                        <a:off x="1447800" y="2590800"/>
                        <a:ext cx="6248400" cy="9842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6023" name="Group 7">
            <a:extLst>
              <a:ext uri="{FF2B5EF4-FFF2-40B4-BE49-F238E27FC236}">
                <a16:creationId xmlns:a16="http://schemas.microsoft.com/office/drawing/2014/main" id="{C95F0D47-6EE8-4068-871C-4BBD18EF8680}"/>
              </a:ext>
            </a:extLst>
          </p:cNvPr>
          <p:cNvGrpSpPr>
            <a:grpSpLocks/>
          </p:cNvGrpSpPr>
          <p:nvPr/>
        </p:nvGrpSpPr>
        <p:grpSpPr bwMode="auto">
          <a:xfrm>
            <a:off x="685800" y="3810000"/>
            <a:ext cx="7696200" cy="1828800"/>
            <a:chOff x="432" y="2400"/>
            <a:chExt cx="4848" cy="1152"/>
          </a:xfrm>
        </p:grpSpPr>
        <p:sp>
          <p:nvSpPr>
            <p:cNvPr id="10248" name="Text Box 5">
              <a:extLst>
                <a:ext uri="{FF2B5EF4-FFF2-40B4-BE49-F238E27FC236}">
                  <a16:creationId xmlns:a16="http://schemas.microsoft.com/office/drawing/2014/main" id="{28D940D1-92B4-42DC-91FE-2618ADC06C6F}"/>
                </a:ext>
              </a:extLst>
            </p:cNvPr>
            <p:cNvSpPr txBox="1">
              <a:spLocks noChangeArrowheads="1"/>
            </p:cNvSpPr>
            <p:nvPr/>
          </p:nvSpPr>
          <p:spPr bwMode="auto">
            <a:xfrm>
              <a:off x="912" y="2832"/>
              <a:ext cx="3456"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dl,80</a:t>
              </a:r>
            </a:p>
            <a:p>
              <a:pPr eaLnBrk="1" hangingPunct="1">
                <a:lnSpc>
                  <a:spcPct val="50000"/>
                </a:lnSpc>
                <a:spcBef>
                  <a:spcPct val="50000"/>
                </a:spcBef>
                <a:buClrTx/>
                <a:buFontTx/>
                <a:buNone/>
              </a:pPr>
              <a:r>
                <a:rPr lang="en-US" altLang="en-US" sz="1800" b="1">
                  <a:latin typeface="Courier New" panose="02070309020205020404" pitchFamily="49" charset="0"/>
                </a:rPr>
                <a:t>shr dl,1	; DL = 40</a:t>
              </a:r>
            </a:p>
            <a:p>
              <a:pPr eaLnBrk="1" hangingPunct="1">
                <a:lnSpc>
                  <a:spcPct val="50000"/>
                </a:lnSpc>
                <a:spcBef>
                  <a:spcPct val="50000"/>
                </a:spcBef>
                <a:buClrTx/>
                <a:buFontTx/>
                <a:buNone/>
              </a:pPr>
              <a:r>
                <a:rPr lang="en-US" altLang="en-US" sz="1800" b="1">
                  <a:latin typeface="Courier New" panose="02070309020205020404" pitchFamily="49" charset="0"/>
                </a:rPr>
                <a:t>shr dl,2	; DL = 10</a:t>
              </a:r>
            </a:p>
          </p:txBody>
        </p:sp>
        <p:sp>
          <p:nvSpPr>
            <p:cNvPr id="10249" name="Text Box 6">
              <a:extLst>
                <a:ext uri="{FF2B5EF4-FFF2-40B4-BE49-F238E27FC236}">
                  <a16:creationId xmlns:a16="http://schemas.microsoft.com/office/drawing/2014/main" id="{01305E1D-4E0E-4355-9C1A-F8E93727988C}"/>
                </a:ext>
              </a:extLst>
            </p:cNvPr>
            <p:cNvSpPr txBox="1">
              <a:spLocks noChangeArrowheads="1"/>
            </p:cNvSpPr>
            <p:nvPr/>
          </p:nvSpPr>
          <p:spPr bwMode="auto">
            <a:xfrm>
              <a:off x="432" y="2400"/>
              <a:ext cx="4848"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500"/>
                <a:t>Shifting right </a:t>
              </a:r>
              <a:r>
                <a:rPr lang="en-US" altLang="en-US" sz="2500" i="1"/>
                <a:t>n</a:t>
              </a:r>
              <a:r>
                <a:rPr lang="en-US" altLang="en-US" sz="2500"/>
                <a:t> bits divides the operand by 2</a:t>
              </a:r>
              <a:r>
                <a:rPr lang="en-US" altLang="en-US" sz="2500" i="1" baseline="30000"/>
                <a:t>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6023"/>
                                        </p:tgtEl>
                                        <p:attrNameLst>
                                          <p:attrName>style.visibility</p:attrName>
                                        </p:attrNameLst>
                                      </p:cBhvr>
                                      <p:to>
                                        <p:strVal val="visible"/>
                                      </p:to>
                                    </p:set>
                                    <p:animEffect transition="in" filter="box(in)">
                                      <p:cBhvr>
                                        <p:cTn id="7" dur="500"/>
                                        <p:tgtEl>
                                          <p:spTgt spid="86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a:extLst>
              <a:ext uri="{FF2B5EF4-FFF2-40B4-BE49-F238E27FC236}">
                <a16:creationId xmlns:a16="http://schemas.microsoft.com/office/drawing/2014/main" id="{C83F61A3-7515-4CDE-8E72-483CB26EEF5C}"/>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11267" name="Slide Number Placeholder 4">
            <a:extLst>
              <a:ext uri="{FF2B5EF4-FFF2-40B4-BE49-F238E27FC236}">
                <a16:creationId xmlns:a16="http://schemas.microsoft.com/office/drawing/2014/main" id="{E7754FF6-E0F4-4AC4-84AE-F8604F9445D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D0FABC5-81FA-46DE-A11A-2C1B7D0D5282}" type="slidenum">
              <a:rPr lang="en-US" altLang="en-US" sz="1600">
                <a:latin typeface="Times New Roman" panose="02020603050405020304" pitchFamily="18" charset="0"/>
              </a:rPr>
              <a:pPr eaLnBrk="1" hangingPunct="1">
                <a:spcBef>
                  <a:spcPct val="0"/>
                </a:spcBef>
                <a:buClrTx/>
                <a:buFontTx/>
                <a:buNone/>
              </a:pPr>
              <a:t>9</a:t>
            </a:fld>
            <a:endParaRPr lang="en-US" altLang="en-US" sz="1600">
              <a:latin typeface="Times New Roman" panose="02020603050405020304" pitchFamily="18" charset="0"/>
            </a:endParaRPr>
          </a:p>
        </p:txBody>
      </p:sp>
      <p:sp>
        <p:nvSpPr>
          <p:cNvPr id="87042" name="Rectangle 2">
            <a:extLst>
              <a:ext uri="{FF2B5EF4-FFF2-40B4-BE49-F238E27FC236}">
                <a16:creationId xmlns:a16="http://schemas.microsoft.com/office/drawing/2014/main" id="{DB3C7196-440B-4157-821D-64A2E80C3DC2}"/>
              </a:ext>
            </a:extLst>
          </p:cNvPr>
          <p:cNvSpPr>
            <a:spLocks noGrp="1" noChangeArrowheads="1"/>
          </p:cNvSpPr>
          <p:nvPr>
            <p:ph type="title"/>
          </p:nvPr>
        </p:nvSpPr>
        <p:spPr/>
        <p:txBody>
          <a:bodyPr/>
          <a:lstStyle/>
          <a:p>
            <a:pPr eaLnBrk="1" hangingPunct="1">
              <a:defRPr/>
            </a:pPr>
            <a:r>
              <a:rPr lang="en-US" altLang="en-US"/>
              <a:t>SAL and SAR Instructions</a:t>
            </a:r>
          </a:p>
        </p:txBody>
      </p:sp>
      <p:sp>
        <p:nvSpPr>
          <p:cNvPr id="11269" name="Rectangle 3">
            <a:extLst>
              <a:ext uri="{FF2B5EF4-FFF2-40B4-BE49-F238E27FC236}">
                <a16:creationId xmlns:a16="http://schemas.microsoft.com/office/drawing/2014/main" id="{0E3C1CBF-754A-4D12-AD09-46FC64DD5363}"/>
              </a:ext>
            </a:extLst>
          </p:cNvPr>
          <p:cNvSpPr>
            <a:spLocks noGrp="1" noChangeArrowheads="1"/>
          </p:cNvSpPr>
          <p:nvPr>
            <p:ph type="body" idx="1"/>
          </p:nvPr>
        </p:nvSpPr>
        <p:spPr>
          <a:xfrm>
            <a:off x="685800" y="1143000"/>
            <a:ext cx="7772400" cy="1524000"/>
          </a:xfrm>
        </p:spPr>
        <p:txBody>
          <a:bodyPr/>
          <a:lstStyle/>
          <a:p>
            <a:pPr eaLnBrk="1" hangingPunct="1"/>
            <a:r>
              <a:rPr lang="en-US" altLang="en-US"/>
              <a:t>SAL (shift arithmetic left) is identical to SHL.</a:t>
            </a:r>
          </a:p>
          <a:p>
            <a:pPr eaLnBrk="1" hangingPunct="1"/>
            <a:r>
              <a:rPr lang="en-US" altLang="en-US"/>
              <a:t>SAR (shift arithmetic right) performs a right arithmetic shift on the destination operand.</a:t>
            </a:r>
          </a:p>
        </p:txBody>
      </p:sp>
      <p:graphicFrame>
        <p:nvGraphicFramePr>
          <p:cNvPr id="11270" name="Object 4">
            <a:extLst>
              <a:ext uri="{FF2B5EF4-FFF2-40B4-BE49-F238E27FC236}">
                <a16:creationId xmlns:a16="http://schemas.microsoft.com/office/drawing/2014/main" id="{EBC70C51-53AB-4385-A7D0-0272EE9E5BFE}"/>
              </a:ext>
            </a:extLst>
          </p:cNvPr>
          <p:cNvGraphicFramePr>
            <a:graphicFrameLocks noChangeAspect="1"/>
          </p:cNvGraphicFramePr>
          <p:nvPr/>
        </p:nvGraphicFramePr>
        <p:xfrm>
          <a:off x="1752600" y="2667000"/>
          <a:ext cx="5943600" cy="1016000"/>
        </p:xfrm>
        <a:graphic>
          <a:graphicData uri="http://schemas.openxmlformats.org/presentationml/2006/ole">
            <mc:AlternateContent xmlns:mc="http://schemas.openxmlformats.org/markup-compatibility/2006">
              <mc:Choice xmlns:v="urn:schemas-microsoft-com:vml" Requires="v">
                <p:oleObj spid="_x0000_s11276" name="VISIO" r:id="rId3" imgW="3838956" imgH="542544" progId="Visio.Drawing.6">
                  <p:embed/>
                </p:oleObj>
              </mc:Choice>
              <mc:Fallback>
                <p:oleObj name="VISIO" r:id="rId3" imgW="3838956" imgH="542544"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3751" t="-17647" r="-1250"/>
                      <a:stretch>
                        <a:fillRect/>
                      </a:stretch>
                    </p:blipFill>
                    <p:spPr bwMode="auto">
                      <a:xfrm>
                        <a:off x="1752600" y="2667000"/>
                        <a:ext cx="5943600" cy="101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7048" name="Group 8">
            <a:extLst>
              <a:ext uri="{FF2B5EF4-FFF2-40B4-BE49-F238E27FC236}">
                <a16:creationId xmlns:a16="http://schemas.microsoft.com/office/drawing/2014/main" id="{61C6529E-FC34-4B79-A576-A6B4F8A910ED}"/>
              </a:ext>
            </a:extLst>
          </p:cNvPr>
          <p:cNvGrpSpPr>
            <a:grpSpLocks/>
          </p:cNvGrpSpPr>
          <p:nvPr/>
        </p:nvGrpSpPr>
        <p:grpSpPr bwMode="auto">
          <a:xfrm>
            <a:off x="914400" y="3886200"/>
            <a:ext cx="7162800" cy="1828800"/>
            <a:chOff x="576" y="2448"/>
            <a:chExt cx="4512" cy="1152"/>
          </a:xfrm>
        </p:grpSpPr>
        <p:sp>
          <p:nvSpPr>
            <p:cNvPr id="11272" name="Text Box 5">
              <a:extLst>
                <a:ext uri="{FF2B5EF4-FFF2-40B4-BE49-F238E27FC236}">
                  <a16:creationId xmlns:a16="http://schemas.microsoft.com/office/drawing/2014/main" id="{7FCA025C-8BF1-47FC-BCB2-0DFDC095F30A}"/>
                </a:ext>
              </a:extLst>
            </p:cNvPr>
            <p:cNvSpPr txBox="1">
              <a:spLocks noChangeArrowheads="1"/>
            </p:cNvSpPr>
            <p:nvPr/>
          </p:nvSpPr>
          <p:spPr bwMode="auto">
            <a:xfrm>
              <a:off x="576" y="2448"/>
              <a:ext cx="4512"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500"/>
                <a:t>An arithmetic shift preserves the number's sign.</a:t>
              </a:r>
            </a:p>
          </p:txBody>
        </p:sp>
        <p:sp>
          <p:nvSpPr>
            <p:cNvPr id="11273" name="Text Box 6">
              <a:extLst>
                <a:ext uri="{FF2B5EF4-FFF2-40B4-BE49-F238E27FC236}">
                  <a16:creationId xmlns:a16="http://schemas.microsoft.com/office/drawing/2014/main" id="{0D5DDDE2-7FCE-4D17-B6DB-FA18FE7385FF}"/>
                </a:ext>
              </a:extLst>
            </p:cNvPr>
            <p:cNvSpPr txBox="1">
              <a:spLocks noChangeArrowheads="1"/>
            </p:cNvSpPr>
            <p:nvPr/>
          </p:nvSpPr>
          <p:spPr bwMode="auto">
            <a:xfrm>
              <a:off x="960" y="2928"/>
              <a:ext cx="345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dl,-80</a:t>
              </a:r>
            </a:p>
            <a:p>
              <a:pPr eaLnBrk="1" hangingPunct="1">
                <a:lnSpc>
                  <a:spcPct val="50000"/>
                </a:lnSpc>
                <a:spcBef>
                  <a:spcPct val="50000"/>
                </a:spcBef>
                <a:buClrTx/>
                <a:buFontTx/>
                <a:buNone/>
              </a:pPr>
              <a:r>
                <a:rPr lang="en-US" altLang="en-US" sz="1800" b="1">
                  <a:latin typeface="Courier New" panose="02070309020205020404" pitchFamily="49" charset="0"/>
                </a:rPr>
                <a:t>sar dl,1	; DL = -40</a:t>
              </a:r>
            </a:p>
            <a:p>
              <a:pPr eaLnBrk="1" hangingPunct="1">
                <a:lnSpc>
                  <a:spcPct val="50000"/>
                </a:lnSpc>
                <a:spcBef>
                  <a:spcPct val="50000"/>
                </a:spcBef>
                <a:buClrTx/>
                <a:buFontTx/>
                <a:buNone/>
              </a:pPr>
              <a:r>
                <a:rPr lang="en-US" altLang="en-US" sz="1800" b="1">
                  <a:latin typeface="Courier New" panose="02070309020205020404" pitchFamily="49" charset="0"/>
                </a:rPr>
                <a:t>sar dl,2	; DL = -10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7048"/>
                                        </p:tgtEl>
                                        <p:attrNameLst>
                                          <p:attrName>style.visibility</p:attrName>
                                        </p:attrNameLst>
                                      </p:cBhvr>
                                      <p:to>
                                        <p:strVal val="visible"/>
                                      </p:to>
                                    </p:set>
                                    <p:animEffect transition="in" filter="box(in)">
                                      <p:cBhvr>
                                        <p:cTn id="7" dur="500"/>
                                        <p:tgtEl>
                                          <p:spTgt spid="87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2328</TotalTime>
  <Words>3321</Words>
  <Application>Microsoft Office PowerPoint</Application>
  <PresentationFormat>On-screen Show (4:3)</PresentationFormat>
  <Paragraphs>522</Paragraphs>
  <Slides>51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58" baseType="lpstr">
      <vt:lpstr>Arial</vt:lpstr>
      <vt:lpstr>Times New Roman</vt:lpstr>
      <vt:lpstr>Courier New</vt:lpstr>
      <vt:lpstr>Symbol</vt:lpstr>
      <vt:lpstr>Soaring</vt:lpstr>
      <vt:lpstr>Microsoft Visio Drawing</vt:lpstr>
      <vt:lpstr>Microsoft Clip Gallery</vt:lpstr>
      <vt:lpstr>Assembly Language for x86 Processors 7th Edition </vt:lpstr>
      <vt:lpstr>Chapter Overview</vt:lpstr>
      <vt:lpstr>Shift and Rotate Instructions</vt:lpstr>
      <vt:lpstr>Logical Shift</vt:lpstr>
      <vt:lpstr>Arithmetic Shift</vt:lpstr>
      <vt:lpstr>SHL Instruction</vt:lpstr>
      <vt:lpstr>Fast Multiplication</vt:lpstr>
      <vt:lpstr>SHR Instruction</vt:lpstr>
      <vt:lpstr>SAL and SAR Instructions</vt:lpstr>
      <vt:lpstr>Your turn . . .</vt:lpstr>
      <vt:lpstr>ROL Instruction</vt:lpstr>
      <vt:lpstr>ROR Instruction</vt:lpstr>
      <vt:lpstr>Your turn . . .</vt:lpstr>
      <vt:lpstr>RCL Instruction</vt:lpstr>
      <vt:lpstr>RCR Instruction</vt:lpstr>
      <vt:lpstr>Your turn . . .</vt:lpstr>
      <vt:lpstr>What's Next</vt:lpstr>
      <vt:lpstr>Shift and Rotate Applications</vt:lpstr>
      <vt:lpstr>Binary Multiplication</vt:lpstr>
      <vt:lpstr>Binary Multiplication</vt:lpstr>
      <vt:lpstr>Your turn . . .</vt:lpstr>
      <vt:lpstr>Displaying Binary Bits</vt:lpstr>
      <vt:lpstr>Isolating a Bit String</vt:lpstr>
      <vt:lpstr>What's Next</vt:lpstr>
      <vt:lpstr>Multiplication and Division Instructions</vt:lpstr>
      <vt:lpstr>MUL Instruction</vt:lpstr>
      <vt:lpstr>64-Bit MUL Instruction</vt:lpstr>
      <vt:lpstr>MUL Examples</vt:lpstr>
      <vt:lpstr>Your turn . . .</vt:lpstr>
      <vt:lpstr>Your turn . . .</vt:lpstr>
      <vt:lpstr>IMUL Instruction</vt:lpstr>
      <vt:lpstr>Using IMUL in 64-Bit Mode</vt:lpstr>
      <vt:lpstr>IMUL Examples</vt:lpstr>
      <vt:lpstr>Your turn . . .</vt:lpstr>
      <vt:lpstr>DIV Instruction</vt:lpstr>
      <vt:lpstr>DIV Examples</vt:lpstr>
      <vt:lpstr>64-Bit DIV Example</vt:lpstr>
      <vt:lpstr>Your turn . . .</vt:lpstr>
      <vt:lpstr>Your turn . . .</vt:lpstr>
      <vt:lpstr>Signed Integer Division (IDIV)</vt:lpstr>
      <vt:lpstr>CBW, CWD, CDQ Instructions</vt:lpstr>
      <vt:lpstr>IDIV Instruction</vt:lpstr>
      <vt:lpstr>IDIV Examples</vt:lpstr>
      <vt:lpstr>Your turn . . .</vt:lpstr>
      <vt:lpstr>Unsigned Arithmetic Expressions</vt:lpstr>
      <vt:lpstr>Signed Arithmetic Expressions  (1 of 2)</vt:lpstr>
      <vt:lpstr>Signed Arithmetic Expressions  (2 of 2)</vt:lpstr>
      <vt:lpstr>Your turn . . .</vt:lpstr>
      <vt:lpstr>Your turn . . .</vt:lpstr>
      <vt:lpstr>Your turn . . .</vt:lpstr>
      <vt:lpstr>55 74 67 61 6E 67 65 6E</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subject>Integer Arithmetic</dc:subject>
  <dc:creator>Kip Irvine</dc:creator>
  <cp:lastModifiedBy>Ghansah, Isaac</cp:lastModifiedBy>
  <cp:revision>713</cp:revision>
  <cp:lastPrinted>1601-01-01T00:00:00Z</cp:lastPrinted>
  <dcterms:created xsi:type="dcterms:W3CDTF">2002-05-30T02:31:33Z</dcterms:created>
  <dcterms:modified xsi:type="dcterms:W3CDTF">2020-04-13T06:15:03Z</dcterms:modified>
</cp:coreProperties>
</file>