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4"/>
  </p:notesMasterIdLst>
  <p:handoutMasterIdLst>
    <p:handoutMasterId r:id="rId55"/>
  </p:handoutMasterIdLst>
  <p:sldIdLst>
    <p:sldId id="256" r:id="rId2"/>
    <p:sldId id="261" r:id="rId3"/>
    <p:sldId id="264" r:id="rId4"/>
    <p:sldId id="269" r:id="rId5"/>
    <p:sldId id="349" r:id="rId6"/>
    <p:sldId id="270" r:id="rId7"/>
    <p:sldId id="262" r:id="rId8"/>
    <p:sldId id="271" r:id="rId9"/>
    <p:sldId id="272" r:id="rId10"/>
    <p:sldId id="356" r:id="rId11"/>
    <p:sldId id="328" r:id="rId12"/>
    <p:sldId id="273" r:id="rId13"/>
    <p:sldId id="274" r:id="rId14"/>
    <p:sldId id="326" r:id="rId15"/>
    <p:sldId id="275" r:id="rId16"/>
    <p:sldId id="276" r:id="rId17"/>
    <p:sldId id="327" r:id="rId18"/>
    <p:sldId id="343" r:id="rId19"/>
    <p:sldId id="265" r:id="rId20"/>
    <p:sldId id="280" r:id="rId21"/>
    <p:sldId id="352" r:id="rId22"/>
    <p:sldId id="317" r:id="rId23"/>
    <p:sldId id="281" r:id="rId24"/>
    <p:sldId id="282" r:id="rId25"/>
    <p:sldId id="344" r:id="rId26"/>
    <p:sldId id="266" r:id="rId27"/>
    <p:sldId id="283" r:id="rId28"/>
    <p:sldId id="353" r:id="rId29"/>
    <p:sldId id="302" r:id="rId30"/>
    <p:sldId id="316" r:id="rId31"/>
    <p:sldId id="321" r:id="rId32"/>
    <p:sldId id="284" r:id="rId33"/>
    <p:sldId id="354" r:id="rId34"/>
    <p:sldId id="303" r:id="rId35"/>
    <p:sldId id="322" r:id="rId36"/>
    <p:sldId id="285" r:id="rId37"/>
    <p:sldId id="304" r:id="rId38"/>
    <p:sldId id="355" r:id="rId39"/>
    <p:sldId id="323" r:id="rId40"/>
    <p:sldId id="324" r:id="rId41"/>
    <p:sldId id="286" r:id="rId42"/>
    <p:sldId id="306" r:id="rId43"/>
    <p:sldId id="305" r:id="rId44"/>
    <p:sldId id="307" r:id="rId45"/>
    <p:sldId id="325" r:id="rId46"/>
    <p:sldId id="287" r:id="rId47"/>
    <p:sldId id="308" r:id="rId48"/>
    <p:sldId id="309" r:id="rId49"/>
    <p:sldId id="296" r:id="rId50"/>
    <p:sldId id="320" r:id="rId51"/>
    <p:sldId id="319" r:id="rId52"/>
    <p:sldId id="263" r:id="rId53"/>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1" autoAdjust="0"/>
    <p:restoredTop sz="90929"/>
  </p:normalViewPr>
  <p:slideViewPr>
    <p:cSldViewPr>
      <p:cViewPr varScale="1">
        <p:scale>
          <a:sx n="82" d="100"/>
          <a:sy n="82" d="100"/>
        </p:scale>
        <p:origin x="12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3D045E4-C8A6-49F5-B46F-ECE77EABABA1}"/>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D22A88C1-2188-4B5E-A95F-BF4C39F633C2}"/>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B7105DFA-7AC3-461B-A2CA-E7BD31B739D3}"/>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052B91E3-E2D2-4DF4-9689-1BE937BAA59B}"/>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AAB8CBF7-644D-4981-B1AD-022476022D6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F1118E7-5DA5-4688-9BA9-CAE21DC7A074}"/>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63C79D11-A348-4A14-8EA7-9F05175F4BB6}"/>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ltLang="en-US"/>
          </a:p>
        </p:txBody>
      </p:sp>
      <p:sp>
        <p:nvSpPr>
          <p:cNvPr id="91140" name="Rectangle 4">
            <a:extLst>
              <a:ext uri="{FF2B5EF4-FFF2-40B4-BE49-F238E27FC236}">
                <a16:creationId xmlns:a16="http://schemas.microsoft.com/office/drawing/2014/main" id="{7F4AA36C-A4AC-4098-80B0-86411257F3DA}"/>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422D58C0-2B3C-41A6-AE24-A82757A5017F}"/>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036AC7EA-E6AC-4502-A96C-2022A99AEE7B}"/>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FEAEFF96-B2CB-4F2B-9D20-46736316D29E}"/>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9D61114A-90C8-4B37-83F6-F1961CA27E2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174A4D7D-27C3-4E24-8491-D2A6272F5110}"/>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0421B37C-4FD0-49BE-BC4C-64312D13227B}"/>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6" name="Arc 4">
              <a:extLst>
                <a:ext uri="{FF2B5EF4-FFF2-40B4-BE49-F238E27FC236}">
                  <a16:creationId xmlns:a16="http://schemas.microsoft.com/office/drawing/2014/main" id="{9963CB08-7741-43BE-8690-8D92C5BD8E13}"/>
                </a:ext>
              </a:extLst>
            </p:cNvPr>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29131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3D830DA8-D71F-4B8F-9572-BCC58F31F878}"/>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5" name="Rectangle 9">
            <a:extLst>
              <a:ext uri="{FF2B5EF4-FFF2-40B4-BE49-F238E27FC236}">
                <a16:creationId xmlns:a16="http://schemas.microsoft.com/office/drawing/2014/main" id="{B5E361BB-48C6-4C6C-8B7F-79D6A11DBA39}"/>
              </a:ext>
            </a:extLst>
          </p:cNvPr>
          <p:cNvSpPr>
            <a:spLocks noGrp="1" noChangeArrowheads="1"/>
          </p:cNvSpPr>
          <p:nvPr>
            <p:ph type="sldNum" sz="quarter" idx="11"/>
          </p:nvPr>
        </p:nvSpPr>
        <p:spPr>
          <a:ln/>
        </p:spPr>
        <p:txBody>
          <a:bodyPr/>
          <a:lstStyle>
            <a:lvl1pPr>
              <a:defRPr/>
            </a:lvl1pPr>
          </a:lstStyle>
          <a:p>
            <a:fld id="{68D28510-03A6-4706-B21E-0C507B07F0FB}" type="slidenum">
              <a:rPr lang="en-US" altLang="en-US"/>
              <a:pPr/>
              <a:t>‹#›</a:t>
            </a:fld>
            <a:endParaRPr lang="en-US" altLang="en-US"/>
          </a:p>
        </p:txBody>
      </p:sp>
    </p:spTree>
    <p:extLst>
      <p:ext uri="{BB962C8B-B14F-4D97-AF65-F5344CB8AC3E}">
        <p14:creationId xmlns:p14="http://schemas.microsoft.com/office/powerpoint/2010/main" val="148380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42C3CC1-A467-4A9E-9B8E-92B052C5AB29}"/>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5" name="Rectangle 9">
            <a:extLst>
              <a:ext uri="{FF2B5EF4-FFF2-40B4-BE49-F238E27FC236}">
                <a16:creationId xmlns:a16="http://schemas.microsoft.com/office/drawing/2014/main" id="{83B702A4-1653-421C-ACA2-8D1C137713D9}"/>
              </a:ext>
            </a:extLst>
          </p:cNvPr>
          <p:cNvSpPr>
            <a:spLocks noGrp="1" noChangeArrowheads="1"/>
          </p:cNvSpPr>
          <p:nvPr>
            <p:ph type="sldNum" sz="quarter" idx="11"/>
          </p:nvPr>
        </p:nvSpPr>
        <p:spPr>
          <a:ln/>
        </p:spPr>
        <p:txBody>
          <a:bodyPr/>
          <a:lstStyle>
            <a:lvl1pPr>
              <a:defRPr/>
            </a:lvl1pPr>
          </a:lstStyle>
          <a:p>
            <a:fld id="{B2B80575-D2F9-42D4-B982-427924AEA560}" type="slidenum">
              <a:rPr lang="en-US" altLang="en-US"/>
              <a:pPr/>
              <a:t>‹#›</a:t>
            </a:fld>
            <a:endParaRPr lang="en-US" altLang="en-US"/>
          </a:p>
        </p:txBody>
      </p:sp>
    </p:spTree>
    <p:extLst>
      <p:ext uri="{BB962C8B-B14F-4D97-AF65-F5344CB8AC3E}">
        <p14:creationId xmlns:p14="http://schemas.microsoft.com/office/powerpoint/2010/main" val="147685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DA2D3E2-9A29-4953-AF53-109120941F74}"/>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5" name="Rectangle 9">
            <a:extLst>
              <a:ext uri="{FF2B5EF4-FFF2-40B4-BE49-F238E27FC236}">
                <a16:creationId xmlns:a16="http://schemas.microsoft.com/office/drawing/2014/main" id="{0A698A74-1383-4C72-BCF0-9F1978ACB565}"/>
              </a:ext>
            </a:extLst>
          </p:cNvPr>
          <p:cNvSpPr>
            <a:spLocks noGrp="1" noChangeArrowheads="1"/>
          </p:cNvSpPr>
          <p:nvPr>
            <p:ph type="sldNum" sz="quarter" idx="11"/>
          </p:nvPr>
        </p:nvSpPr>
        <p:spPr>
          <a:ln/>
        </p:spPr>
        <p:txBody>
          <a:bodyPr/>
          <a:lstStyle>
            <a:lvl1pPr>
              <a:defRPr/>
            </a:lvl1pPr>
          </a:lstStyle>
          <a:p>
            <a:fld id="{0A3C8C53-86C4-41C8-B81F-EF9D616BA4E4}" type="slidenum">
              <a:rPr lang="en-US" altLang="en-US"/>
              <a:pPr/>
              <a:t>‹#›</a:t>
            </a:fld>
            <a:endParaRPr lang="en-US" altLang="en-US"/>
          </a:p>
        </p:txBody>
      </p:sp>
    </p:spTree>
    <p:extLst>
      <p:ext uri="{BB962C8B-B14F-4D97-AF65-F5344CB8AC3E}">
        <p14:creationId xmlns:p14="http://schemas.microsoft.com/office/powerpoint/2010/main" val="116444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FC00A792-890B-44DE-B9AC-767CB1B61ADE}"/>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5" name="Rectangle 9">
            <a:extLst>
              <a:ext uri="{FF2B5EF4-FFF2-40B4-BE49-F238E27FC236}">
                <a16:creationId xmlns:a16="http://schemas.microsoft.com/office/drawing/2014/main" id="{B686C575-EE75-4D70-BA3B-7AF3C4292B3E}"/>
              </a:ext>
            </a:extLst>
          </p:cNvPr>
          <p:cNvSpPr>
            <a:spLocks noGrp="1" noChangeArrowheads="1"/>
          </p:cNvSpPr>
          <p:nvPr>
            <p:ph type="sldNum" sz="quarter" idx="11"/>
          </p:nvPr>
        </p:nvSpPr>
        <p:spPr>
          <a:ln/>
        </p:spPr>
        <p:txBody>
          <a:bodyPr/>
          <a:lstStyle>
            <a:lvl1pPr>
              <a:defRPr/>
            </a:lvl1pPr>
          </a:lstStyle>
          <a:p>
            <a:fld id="{612B5690-8F10-4A23-A8DF-3266C54AAB33}" type="slidenum">
              <a:rPr lang="en-US" altLang="en-US"/>
              <a:pPr/>
              <a:t>‹#›</a:t>
            </a:fld>
            <a:endParaRPr lang="en-US" altLang="en-US"/>
          </a:p>
        </p:txBody>
      </p:sp>
    </p:spTree>
    <p:extLst>
      <p:ext uri="{BB962C8B-B14F-4D97-AF65-F5344CB8AC3E}">
        <p14:creationId xmlns:p14="http://schemas.microsoft.com/office/powerpoint/2010/main" val="67270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3A70E0B7-4895-481E-A934-8BD3F653FD48}"/>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6" name="Rectangle 9">
            <a:extLst>
              <a:ext uri="{FF2B5EF4-FFF2-40B4-BE49-F238E27FC236}">
                <a16:creationId xmlns:a16="http://schemas.microsoft.com/office/drawing/2014/main" id="{22F3DA54-C3EB-47BA-BEEB-5AA135663D77}"/>
              </a:ext>
            </a:extLst>
          </p:cNvPr>
          <p:cNvSpPr>
            <a:spLocks noGrp="1" noChangeArrowheads="1"/>
          </p:cNvSpPr>
          <p:nvPr>
            <p:ph type="sldNum" sz="quarter" idx="11"/>
          </p:nvPr>
        </p:nvSpPr>
        <p:spPr>
          <a:ln/>
        </p:spPr>
        <p:txBody>
          <a:bodyPr/>
          <a:lstStyle>
            <a:lvl1pPr>
              <a:defRPr/>
            </a:lvl1pPr>
          </a:lstStyle>
          <a:p>
            <a:fld id="{469E2A53-3030-4657-AD42-CDFE14C2B878}" type="slidenum">
              <a:rPr lang="en-US" altLang="en-US"/>
              <a:pPr/>
              <a:t>‹#›</a:t>
            </a:fld>
            <a:endParaRPr lang="en-US" altLang="en-US"/>
          </a:p>
        </p:txBody>
      </p:sp>
    </p:spTree>
    <p:extLst>
      <p:ext uri="{BB962C8B-B14F-4D97-AF65-F5344CB8AC3E}">
        <p14:creationId xmlns:p14="http://schemas.microsoft.com/office/powerpoint/2010/main" val="379622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652A365D-1E18-460C-9F8D-1993970C41F4}"/>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8" name="Rectangle 9">
            <a:extLst>
              <a:ext uri="{FF2B5EF4-FFF2-40B4-BE49-F238E27FC236}">
                <a16:creationId xmlns:a16="http://schemas.microsoft.com/office/drawing/2014/main" id="{097CC6AB-896D-4534-B28A-C8AE810B39EC}"/>
              </a:ext>
            </a:extLst>
          </p:cNvPr>
          <p:cNvSpPr>
            <a:spLocks noGrp="1" noChangeArrowheads="1"/>
          </p:cNvSpPr>
          <p:nvPr>
            <p:ph type="sldNum" sz="quarter" idx="11"/>
          </p:nvPr>
        </p:nvSpPr>
        <p:spPr>
          <a:ln/>
        </p:spPr>
        <p:txBody>
          <a:bodyPr/>
          <a:lstStyle>
            <a:lvl1pPr>
              <a:defRPr/>
            </a:lvl1pPr>
          </a:lstStyle>
          <a:p>
            <a:fld id="{7D15A0FC-9222-44FE-80D5-C43DF63FA680}" type="slidenum">
              <a:rPr lang="en-US" altLang="en-US"/>
              <a:pPr/>
              <a:t>‹#›</a:t>
            </a:fld>
            <a:endParaRPr lang="en-US" altLang="en-US"/>
          </a:p>
        </p:txBody>
      </p:sp>
    </p:spTree>
    <p:extLst>
      <p:ext uri="{BB962C8B-B14F-4D97-AF65-F5344CB8AC3E}">
        <p14:creationId xmlns:p14="http://schemas.microsoft.com/office/powerpoint/2010/main" val="84615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4F19AAC9-F8AE-404B-95ED-ECEBCE8D231D}"/>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4" name="Rectangle 9">
            <a:extLst>
              <a:ext uri="{FF2B5EF4-FFF2-40B4-BE49-F238E27FC236}">
                <a16:creationId xmlns:a16="http://schemas.microsoft.com/office/drawing/2014/main" id="{C74E2544-E3CC-4ACA-A35C-1C4FAA8AA499}"/>
              </a:ext>
            </a:extLst>
          </p:cNvPr>
          <p:cNvSpPr>
            <a:spLocks noGrp="1" noChangeArrowheads="1"/>
          </p:cNvSpPr>
          <p:nvPr>
            <p:ph type="sldNum" sz="quarter" idx="11"/>
          </p:nvPr>
        </p:nvSpPr>
        <p:spPr>
          <a:ln/>
        </p:spPr>
        <p:txBody>
          <a:bodyPr/>
          <a:lstStyle>
            <a:lvl1pPr>
              <a:defRPr/>
            </a:lvl1pPr>
          </a:lstStyle>
          <a:p>
            <a:fld id="{1D162E1C-EFC6-46C2-AEC0-FE8701AD8692}" type="slidenum">
              <a:rPr lang="en-US" altLang="en-US"/>
              <a:pPr/>
              <a:t>‹#›</a:t>
            </a:fld>
            <a:endParaRPr lang="en-US" altLang="en-US"/>
          </a:p>
        </p:txBody>
      </p:sp>
    </p:spTree>
    <p:extLst>
      <p:ext uri="{BB962C8B-B14F-4D97-AF65-F5344CB8AC3E}">
        <p14:creationId xmlns:p14="http://schemas.microsoft.com/office/powerpoint/2010/main" val="333378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C073CE6B-091F-4FCF-9701-E36253002E22}"/>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3" name="Rectangle 9">
            <a:extLst>
              <a:ext uri="{FF2B5EF4-FFF2-40B4-BE49-F238E27FC236}">
                <a16:creationId xmlns:a16="http://schemas.microsoft.com/office/drawing/2014/main" id="{D2564EA3-C452-4BD0-B5F3-6F603E3B083E}"/>
              </a:ext>
            </a:extLst>
          </p:cNvPr>
          <p:cNvSpPr>
            <a:spLocks noGrp="1" noChangeArrowheads="1"/>
          </p:cNvSpPr>
          <p:nvPr>
            <p:ph type="sldNum" sz="quarter" idx="11"/>
          </p:nvPr>
        </p:nvSpPr>
        <p:spPr>
          <a:ln/>
        </p:spPr>
        <p:txBody>
          <a:bodyPr/>
          <a:lstStyle>
            <a:lvl1pPr>
              <a:defRPr/>
            </a:lvl1pPr>
          </a:lstStyle>
          <a:p>
            <a:fld id="{7BC18527-1DCD-4F39-9311-A7452377125C}" type="slidenum">
              <a:rPr lang="en-US" altLang="en-US"/>
              <a:pPr/>
              <a:t>‹#›</a:t>
            </a:fld>
            <a:endParaRPr lang="en-US" altLang="en-US"/>
          </a:p>
        </p:txBody>
      </p:sp>
    </p:spTree>
    <p:extLst>
      <p:ext uri="{BB962C8B-B14F-4D97-AF65-F5344CB8AC3E}">
        <p14:creationId xmlns:p14="http://schemas.microsoft.com/office/powerpoint/2010/main" val="68406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E2F6F5E6-12BC-4D67-ADD1-ECB92CE43447}"/>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6" name="Rectangle 9">
            <a:extLst>
              <a:ext uri="{FF2B5EF4-FFF2-40B4-BE49-F238E27FC236}">
                <a16:creationId xmlns:a16="http://schemas.microsoft.com/office/drawing/2014/main" id="{8232DD6F-8596-4749-9BBE-07053DA64028}"/>
              </a:ext>
            </a:extLst>
          </p:cNvPr>
          <p:cNvSpPr>
            <a:spLocks noGrp="1" noChangeArrowheads="1"/>
          </p:cNvSpPr>
          <p:nvPr>
            <p:ph type="sldNum" sz="quarter" idx="11"/>
          </p:nvPr>
        </p:nvSpPr>
        <p:spPr>
          <a:ln/>
        </p:spPr>
        <p:txBody>
          <a:bodyPr/>
          <a:lstStyle>
            <a:lvl1pPr>
              <a:defRPr/>
            </a:lvl1pPr>
          </a:lstStyle>
          <a:p>
            <a:fld id="{7C2A0780-877B-432E-BDC4-3E5CBB6900D6}" type="slidenum">
              <a:rPr lang="en-US" altLang="en-US"/>
              <a:pPr/>
              <a:t>‹#›</a:t>
            </a:fld>
            <a:endParaRPr lang="en-US" altLang="en-US"/>
          </a:p>
        </p:txBody>
      </p:sp>
    </p:spTree>
    <p:extLst>
      <p:ext uri="{BB962C8B-B14F-4D97-AF65-F5344CB8AC3E}">
        <p14:creationId xmlns:p14="http://schemas.microsoft.com/office/powerpoint/2010/main" val="258069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0D4B8803-1794-4134-B2EB-3C9A14802483}"/>
              </a:ext>
            </a:extLst>
          </p:cNvPr>
          <p:cNvSpPr>
            <a:spLocks noGrp="1" noChangeArrowheads="1"/>
          </p:cNvSpPr>
          <p:nvPr>
            <p:ph type="ftr" sz="quarter" idx="10"/>
          </p:nvPr>
        </p:nvSpPr>
        <p:spPr>
          <a:ln/>
        </p:spPr>
        <p:txBody>
          <a:bodyPr/>
          <a:lstStyle>
            <a:lvl1pPr>
              <a:defRPr/>
            </a:lvl1pPr>
          </a:lstStyle>
          <a:p>
            <a:pPr>
              <a:defRPr/>
            </a:pPr>
            <a:r>
              <a:rPr lang="en-US" altLang="en-US"/>
              <a:t>Dr. Isaac Ghansah, Spring 2020</a:t>
            </a:r>
          </a:p>
        </p:txBody>
      </p:sp>
      <p:sp>
        <p:nvSpPr>
          <p:cNvPr id="6" name="Rectangle 9">
            <a:extLst>
              <a:ext uri="{FF2B5EF4-FFF2-40B4-BE49-F238E27FC236}">
                <a16:creationId xmlns:a16="http://schemas.microsoft.com/office/drawing/2014/main" id="{BB9CE042-4297-47B2-869D-42D1B5892684}"/>
              </a:ext>
            </a:extLst>
          </p:cNvPr>
          <p:cNvSpPr>
            <a:spLocks noGrp="1" noChangeArrowheads="1"/>
          </p:cNvSpPr>
          <p:nvPr>
            <p:ph type="sldNum" sz="quarter" idx="11"/>
          </p:nvPr>
        </p:nvSpPr>
        <p:spPr>
          <a:ln/>
        </p:spPr>
        <p:txBody>
          <a:bodyPr/>
          <a:lstStyle>
            <a:lvl1pPr>
              <a:defRPr/>
            </a:lvl1pPr>
          </a:lstStyle>
          <a:p>
            <a:fld id="{A9B2B69C-96E8-48AF-AD59-29526655D537}" type="slidenum">
              <a:rPr lang="en-US" altLang="en-US"/>
              <a:pPr/>
              <a:t>‹#›</a:t>
            </a:fld>
            <a:endParaRPr lang="en-US" altLang="en-US"/>
          </a:p>
        </p:txBody>
      </p:sp>
    </p:spTree>
    <p:extLst>
      <p:ext uri="{BB962C8B-B14F-4D97-AF65-F5344CB8AC3E}">
        <p14:creationId xmlns:p14="http://schemas.microsoft.com/office/powerpoint/2010/main" val="412532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3DF85DB3-2CB0-4103-96D5-83D89C493D56}"/>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E4119FA2-5691-4BA8-8B9E-28C0652BD015}"/>
              </a:ext>
            </a:extLst>
          </p:cNvPr>
          <p:cNvSpPr>
            <a:spLocks noGrp="1" noChangeArrowheads="1"/>
          </p:cNvSpPr>
          <p:nvPr>
            <p:ph type="ftr" sz="quarter" idx="3"/>
          </p:nvPr>
        </p:nvSpPr>
        <p:spPr bwMode="auto">
          <a:xfrm>
            <a:off x="457200" y="63246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Dr. Isaac Ghansah, Spring 2020</a:t>
            </a:r>
          </a:p>
        </p:txBody>
      </p:sp>
      <p:sp>
        <p:nvSpPr>
          <p:cNvPr id="1028" name="Rectangle 11">
            <a:extLst>
              <a:ext uri="{FF2B5EF4-FFF2-40B4-BE49-F238E27FC236}">
                <a16:creationId xmlns:a16="http://schemas.microsoft.com/office/drawing/2014/main" id="{EC54C1B1-4D84-4602-AA93-34A07C522D45}"/>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33BE41AB-198B-4589-9D3C-C18CD4C35823}"/>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a:extLst>
              <a:ext uri="{FF2B5EF4-FFF2-40B4-BE49-F238E27FC236}">
                <a16:creationId xmlns:a16="http://schemas.microsoft.com/office/drawing/2014/main" id="{E2BB1448-9045-462F-A4EB-AC36F4FD8461}"/>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5D2BB937-64BD-4E29-976A-2D1B143015F2}"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54D3D39-2A4B-401B-ADA6-7260821048B1}"/>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7</a:t>
            </a:r>
            <a:r>
              <a:rPr lang="en-US" altLang="en-US" sz="2400"/>
              <a:t>th Edition</a:t>
            </a:r>
            <a:r>
              <a:rPr lang="en-US" altLang="en-US"/>
              <a:t> </a:t>
            </a:r>
          </a:p>
        </p:txBody>
      </p:sp>
      <p:sp>
        <p:nvSpPr>
          <p:cNvPr id="3075" name="Rectangle 3">
            <a:extLst>
              <a:ext uri="{FF2B5EF4-FFF2-40B4-BE49-F238E27FC236}">
                <a16:creationId xmlns:a16="http://schemas.microsoft.com/office/drawing/2014/main" id="{3E363A5E-8690-4579-AD43-6DC310D3E018}"/>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dirty="0"/>
              <a:t>Chapter 7: Shift/Rotate, Integer Arithmetic</a:t>
            </a:r>
          </a:p>
        </p:txBody>
      </p:sp>
      <p:sp>
        <p:nvSpPr>
          <p:cNvPr id="3076" name="Text Box 4">
            <a:extLst>
              <a:ext uri="{FF2B5EF4-FFF2-40B4-BE49-F238E27FC236}">
                <a16:creationId xmlns:a16="http://schemas.microsoft.com/office/drawing/2014/main" id="{017706FF-5FC0-4A8D-882D-6517DB51D40F}"/>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3077" name="Text Box 6">
            <a:extLst>
              <a:ext uri="{FF2B5EF4-FFF2-40B4-BE49-F238E27FC236}">
                <a16:creationId xmlns:a16="http://schemas.microsoft.com/office/drawing/2014/main" id="{59C9C9BC-6437-4F97-BDD8-93B45A820218}"/>
              </a:ext>
            </a:extLst>
          </p:cNvPr>
          <p:cNvSpPr txBox="1">
            <a:spLocks noChangeArrowheads="1"/>
          </p:cNvSpPr>
          <p:nvPr/>
        </p:nvSpPr>
        <p:spPr bwMode="auto">
          <a:xfrm>
            <a:off x="533400" y="4953000"/>
            <a:ext cx="51816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i="1" dirty="0"/>
              <a:t>Revised by Dr. Ghansah, date: 4/12/2020</a:t>
            </a:r>
          </a:p>
        </p:txBody>
      </p:sp>
      <p:sp>
        <p:nvSpPr>
          <p:cNvPr id="3078" name="Text Box 7">
            <a:extLst>
              <a:ext uri="{FF2B5EF4-FFF2-40B4-BE49-F238E27FC236}">
                <a16:creationId xmlns:a16="http://schemas.microsoft.com/office/drawing/2014/main" id="{0A40EF36-E934-4C50-ABC9-71334CE2AA05}"/>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7B93-1069-4F5A-9F87-FCD86F40E182}"/>
              </a:ext>
            </a:extLst>
          </p:cNvPr>
          <p:cNvSpPr>
            <a:spLocks noGrp="1"/>
          </p:cNvSpPr>
          <p:nvPr>
            <p:ph type="title"/>
          </p:nvPr>
        </p:nvSpPr>
        <p:spPr/>
        <p:txBody>
          <a:bodyPr/>
          <a:lstStyle/>
          <a:p>
            <a:r>
              <a:rPr lang="en-US" dirty="0"/>
              <a:t>SAR EXAMPLE</a:t>
            </a:r>
          </a:p>
        </p:txBody>
      </p:sp>
      <p:sp>
        <p:nvSpPr>
          <p:cNvPr id="3" name="Content Placeholder 2">
            <a:extLst>
              <a:ext uri="{FF2B5EF4-FFF2-40B4-BE49-F238E27FC236}">
                <a16:creationId xmlns:a16="http://schemas.microsoft.com/office/drawing/2014/main" id="{217C2250-BB0A-4BE2-AE1E-58C3562A3754}"/>
              </a:ext>
            </a:extLst>
          </p:cNvPr>
          <p:cNvSpPr>
            <a:spLocks noGrp="1"/>
          </p:cNvSpPr>
          <p:nvPr>
            <p:ph idx="1"/>
          </p:nvPr>
        </p:nvSpPr>
        <p:spPr/>
        <p:txBody>
          <a:bodyPr/>
          <a:lstStyle/>
          <a:p>
            <a:pPr marL="0" indent="0">
              <a:buNone/>
            </a:pPr>
            <a:r>
              <a:rPr lang="en-US" dirty="0"/>
              <a:t>Mov al, +7; al = 00000111</a:t>
            </a:r>
          </a:p>
          <a:p>
            <a:pPr marL="0" indent="0">
              <a:buNone/>
            </a:pPr>
            <a:r>
              <a:rPr lang="en-US" dirty="0"/>
              <a:t>Sar al, 1	; al = 00000011 = 3</a:t>
            </a:r>
          </a:p>
          <a:p>
            <a:pPr marL="0" indent="0">
              <a:buNone/>
            </a:pPr>
            <a:endParaRPr lang="en-US" dirty="0"/>
          </a:p>
          <a:p>
            <a:pPr marL="0" indent="0">
              <a:buNone/>
            </a:pPr>
            <a:r>
              <a:rPr lang="en-US" dirty="0"/>
              <a:t>Mov al, -7	; al = 11111001</a:t>
            </a:r>
          </a:p>
          <a:p>
            <a:pPr marL="0" indent="0">
              <a:buNone/>
            </a:pPr>
            <a:r>
              <a:rPr lang="en-US" dirty="0"/>
              <a:t>Sar al, 1	; al = 11111100 = -4</a:t>
            </a:r>
          </a:p>
        </p:txBody>
      </p:sp>
      <p:sp>
        <p:nvSpPr>
          <p:cNvPr id="4" name="Footer Placeholder 3">
            <a:extLst>
              <a:ext uri="{FF2B5EF4-FFF2-40B4-BE49-F238E27FC236}">
                <a16:creationId xmlns:a16="http://schemas.microsoft.com/office/drawing/2014/main" id="{2F602232-E3BF-4B2A-9969-C4DB9994B35E}"/>
              </a:ext>
            </a:extLst>
          </p:cNvPr>
          <p:cNvSpPr>
            <a:spLocks noGrp="1"/>
          </p:cNvSpPr>
          <p:nvPr>
            <p:ph type="ftr" sz="quarter" idx="10"/>
          </p:nvPr>
        </p:nvSpPr>
        <p:spPr/>
        <p:txBody>
          <a:bodyPr/>
          <a:lstStyle/>
          <a:p>
            <a:pPr>
              <a:defRPr/>
            </a:pPr>
            <a:r>
              <a:rPr lang="en-US" altLang="en-US"/>
              <a:t>Dr. Isaac Ghansah, Spring 2020</a:t>
            </a:r>
          </a:p>
        </p:txBody>
      </p:sp>
      <p:sp>
        <p:nvSpPr>
          <p:cNvPr id="5" name="Slide Number Placeholder 4">
            <a:extLst>
              <a:ext uri="{FF2B5EF4-FFF2-40B4-BE49-F238E27FC236}">
                <a16:creationId xmlns:a16="http://schemas.microsoft.com/office/drawing/2014/main" id="{FF1BD47A-9792-4F7C-B86B-CBD8A7DA909C}"/>
              </a:ext>
            </a:extLst>
          </p:cNvPr>
          <p:cNvSpPr>
            <a:spLocks noGrp="1"/>
          </p:cNvSpPr>
          <p:nvPr>
            <p:ph type="sldNum" sz="quarter" idx="11"/>
          </p:nvPr>
        </p:nvSpPr>
        <p:spPr/>
        <p:txBody>
          <a:bodyPr/>
          <a:lstStyle/>
          <a:p>
            <a:fld id="{0A3C8C53-86C4-41C8-B81F-EF9D616BA4E4}" type="slidenum">
              <a:rPr lang="en-US" altLang="en-US" smtClean="0"/>
              <a:pPr/>
              <a:t>10</a:t>
            </a:fld>
            <a:endParaRPr lang="en-US" altLang="en-US"/>
          </a:p>
        </p:txBody>
      </p:sp>
    </p:spTree>
    <p:extLst>
      <p:ext uri="{BB962C8B-B14F-4D97-AF65-F5344CB8AC3E}">
        <p14:creationId xmlns:p14="http://schemas.microsoft.com/office/powerpoint/2010/main" val="100484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7E1C7DA5-C6AB-482C-9538-5CEAAD04449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2291" name="Slide Number Placeholder 3">
            <a:extLst>
              <a:ext uri="{FF2B5EF4-FFF2-40B4-BE49-F238E27FC236}">
                <a16:creationId xmlns:a16="http://schemas.microsoft.com/office/drawing/2014/main" id="{561B2C00-DCF8-46E0-B148-56B570EE268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A92E837-E3A4-400B-8CE1-BFE5B56BD7C6}" type="slidenum">
              <a:rPr lang="en-US" altLang="en-US" sz="1600">
                <a:latin typeface="Times New Roman" panose="02020603050405020304" pitchFamily="18" charset="0"/>
              </a:rPr>
              <a:pPr eaLnBrk="1" hangingPunct="1">
                <a:spcBef>
                  <a:spcPct val="0"/>
                </a:spcBef>
                <a:buClrTx/>
                <a:buFontTx/>
                <a:buNone/>
              </a:pPr>
              <a:t>11</a:t>
            </a:fld>
            <a:endParaRPr lang="en-US" altLang="en-US" sz="1600">
              <a:latin typeface="Times New Roman" panose="02020603050405020304" pitchFamily="18" charset="0"/>
            </a:endParaRPr>
          </a:p>
        </p:txBody>
      </p:sp>
      <p:sp>
        <p:nvSpPr>
          <p:cNvPr id="146434" name="Rectangle 2050">
            <a:extLst>
              <a:ext uri="{FF2B5EF4-FFF2-40B4-BE49-F238E27FC236}">
                <a16:creationId xmlns:a16="http://schemas.microsoft.com/office/drawing/2014/main" id="{0751BF78-8C08-477F-A1A3-571A88214091}"/>
              </a:ext>
            </a:extLst>
          </p:cNvPr>
          <p:cNvSpPr>
            <a:spLocks noGrp="1" noChangeArrowheads="1"/>
          </p:cNvSpPr>
          <p:nvPr>
            <p:ph type="title"/>
          </p:nvPr>
        </p:nvSpPr>
        <p:spPr/>
        <p:txBody>
          <a:bodyPr/>
          <a:lstStyle/>
          <a:p>
            <a:pPr eaLnBrk="1" hangingPunct="1">
              <a:defRPr/>
            </a:pPr>
            <a:r>
              <a:rPr lang="en-US" altLang="en-US"/>
              <a:t>Your turn . . .</a:t>
            </a:r>
          </a:p>
        </p:txBody>
      </p:sp>
      <p:sp>
        <p:nvSpPr>
          <p:cNvPr id="12293" name="Text Box 2051">
            <a:extLst>
              <a:ext uri="{FF2B5EF4-FFF2-40B4-BE49-F238E27FC236}">
                <a16:creationId xmlns:a16="http://schemas.microsoft.com/office/drawing/2014/main" id="{39FE379D-AA22-42D9-AC7E-D017B2EC16E9}"/>
              </a:ext>
            </a:extLst>
          </p:cNvPr>
          <p:cNvSpPr txBox="1">
            <a:spLocks noChangeArrowheads="1"/>
          </p:cNvSpPr>
          <p:nvPr/>
        </p:nvSpPr>
        <p:spPr bwMode="auto">
          <a:xfrm>
            <a:off x="1143000" y="20574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al,6Bh</a:t>
            </a:r>
          </a:p>
          <a:p>
            <a:pPr eaLnBrk="1" hangingPunct="1">
              <a:lnSpc>
                <a:spcPct val="50000"/>
              </a:lnSpc>
              <a:spcBef>
                <a:spcPct val="50000"/>
              </a:spcBef>
              <a:buClrTx/>
              <a:buFontTx/>
              <a:buNone/>
            </a:pPr>
            <a:r>
              <a:rPr lang="en-US" altLang="en-US" sz="1800" b="1">
                <a:latin typeface="Courier New" panose="02070309020205020404" pitchFamily="49" charset="0"/>
              </a:rPr>
              <a:t>shr al,1	a.</a:t>
            </a:r>
          </a:p>
          <a:p>
            <a:pPr eaLnBrk="1" hangingPunct="1">
              <a:lnSpc>
                <a:spcPct val="50000"/>
              </a:lnSpc>
              <a:spcBef>
                <a:spcPct val="50000"/>
              </a:spcBef>
              <a:buClrTx/>
              <a:buFontTx/>
              <a:buNone/>
            </a:pPr>
            <a:r>
              <a:rPr lang="en-US" altLang="en-US" sz="1800" b="1">
                <a:latin typeface="Courier New" panose="02070309020205020404" pitchFamily="49" charset="0"/>
              </a:rPr>
              <a:t>shl al,3	b.</a:t>
            </a:r>
          </a:p>
          <a:p>
            <a:pPr eaLnBrk="1" hangingPunct="1">
              <a:lnSpc>
                <a:spcPct val="50000"/>
              </a:lnSpc>
              <a:spcBef>
                <a:spcPct val="50000"/>
              </a:spcBef>
              <a:buClrTx/>
              <a:buFontTx/>
              <a:buNone/>
            </a:pPr>
            <a:r>
              <a:rPr lang="en-US" altLang="en-US" sz="1800" b="1">
                <a:latin typeface="Courier New" panose="02070309020205020404" pitchFamily="49" charset="0"/>
              </a:rPr>
              <a:t>mov al,8Ch</a:t>
            </a:r>
          </a:p>
          <a:p>
            <a:pPr eaLnBrk="1" hangingPunct="1">
              <a:lnSpc>
                <a:spcPct val="50000"/>
              </a:lnSpc>
              <a:spcBef>
                <a:spcPct val="50000"/>
              </a:spcBef>
              <a:buClrTx/>
              <a:buFontTx/>
              <a:buNone/>
            </a:pPr>
            <a:r>
              <a:rPr lang="en-US" altLang="en-US" sz="1800" b="1">
                <a:latin typeface="Courier New" panose="02070309020205020404" pitchFamily="49" charset="0"/>
              </a:rPr>
              <a:t>sar al,1	c.</a:t>
            </a:r>
          </a:p>
          <a:p>
            <a:pPr eaLnBrk="1" hangingPunct="1">
              <a:lnSpc>
                <a:spcPct val="50000"/>
              </a:lnSpc>
              <a:spcBef>
                <a:spcPct val="50000"/>
              </a:spcBef>
              <a:buClrTx/>
              <a:buFontTx/>
              <a:buNone/>
            </a:pPr>
            <a:r>
              <a:rPr lang="en-US" altLang="en-US" sz="1800" b="1">
                <a:latin typeface="Courier New" panose="02070309020205020404" pitchFamily="49" charset="0"/>
              </a:rPr>
              <a:t>sar al,3	d.</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12294" name="Text Box 2052">
            <a:extLst>
              <a:ext uri="{FF2B5EF4-FFF2-40B4-BE49-F238E27FC236}">
                <a16:creationId xmlns:a16="http://schemas.microsoft.com/office/drawing/2014/main" id="{C9D9294B-437C-4456-AD0A-A95402489364}"/>
              </a:ext>
            </a:extLst>
          </p:cNvPr>
          <p:cNvSpPr txBox="1">
            <a:spLocks noChangeArrowheads="1"/>
          </p:cNvSpPr>
          <p:nvPr/>
        </p:nvSpPr>
        <p:spPr bwMode="auto">
          <a:xfrm>
            <a:off x="9144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shift:</a:t>
            </a:r>
          </a:p>
        </p:txBody>
      </p:sp>
      <p:sp>
        <p:nvSpPr>
          <p:cNvPr id="146437" name="Text Box 2053">
            <a:extLst>
              <a:ext uri="{FF2B5EF4-FFF2-40B4-BE49-F238E27FC236}">
                <a16:creationId xmlns:a16="http://schemas.microsoft.com/office/drawing/2014/main" id="{CC1513DD-6C4D-4D0F-A173-AD7D1EDFD9C1}"/>
              </a:ext>
            </a:extLst>
          </p:cNvPr>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35h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A8h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C6h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F8h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6437"/>
                                        </p:tgtEl>
                                        <p:attrNameLst>
                                          <p:attrName>style.visibility</p:attrName>
                                        </p:attrNameLst>
                                      </p:cBhvr>
                                      <p:to>
                                        <p:strVal val="visible"/>
                                      </p:to>
                                    </p:set>
                                    <p:animEffect transition="in" filter="dissolve">
                                      <p:cBhvr>
                                        <p:cTn id="7" dur="500"/>
                                        <p:tgtEl>
                                          <p:spTgt spid="14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3C7D0BFF-9B04-4585-A8FF-8F61D57DB40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3315" name="Slide Number Placeholder 4">
            <a:extLst>
              <a:ext uri="{FF2B5EF4-FFF2-40B4-BE49-F238E27FC236}">
                <a16:creationId xmlns:a16="http://schemas.microsoft.com/office/drawing/2014/main" id="{E136AADF-9208-4A8D-A10B-A9FEB494D8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E338C5B-A65D-45F4-9A16-650806B0AD6F}" type="slidenum">
              <a:rPr lang="en-US" altLang="en-US" sz="1600">
                <a:latin typeface="Times New Roman" panose="02020603050405020304" pitchFamily="18" charset="0"/>
              </a:rPr>
              <a:pPr eaLnBrk="1" hangingPunct="1">
                <a:spcBef>
                  <a:spcPct val="0"/>
                </a:spcBef>
                <a:buClrTx/>
                <a:buFontTx/>
                <a:buNone/>
              </a:pPr>
              <a:t>12</a:t>
            </a:fld>
            <a:endParaRPr lang="en-US" altLang="en-US" sz="1600">
              <a:latin typeface="Times New Roman" panose="02020603050405020304" pitchFamily="18" charset="0"/>
            </a:endParaRPr>
          </a:p>
        </p:txBody>
      </p:sp>
      <p:sp>
        <p:nvSpPr>
          <p:cNvPr id="88066" name="Rectangle 2">
            <a:extLst>
              <a:ext uri="{FF2B5EF4-FFF2-40B4-BE49-F238E27FC236}">
                <a16:creationId xmlns:a16="http://schemas.microsoft.com/office/drawing/2014/main" id="{24A6ABDA-0B4E-4AEF-B2DF-1045F9E560D5}"/>
              </a:ext>
            </a:extLst>
          </p:cNvPr>
          <p:cNvSpPr>
            <a:spLocks noGrp="1" noChangeArrowheads="1"/>
          </p:cNvSpPr>
          <p:nvPr>
            <p:ph type="title"/>
          </p:nvPr>
        </p:nvSpPr>
        <p:spPr/>
        <p:txBody>
          <a:bodyPr/>
          <a:lstStyle/>
          <a:p>
            <a:pPr eaLnBrk="1" hangingPunct="1">
              <a:defRPr/>
            </a:pPr>
            <a:r>
              <a:rPr lang="en-US" altLang="en-US"/>
              <a:t>ROL Instruction</a:t>
            </a:r>
          </a:p>
        </p:txBody>
      </p:sp>
      <p:sp>
        <p:nvSpPr>
          <p:cNvPr id="13317" name="Rectangle 3">
            <a:extLst>
              <a:ext uri="{FF2B5EF4-FFF2-40B4-BE49-F238E27FC236}">
                <a16:creationId xmlns:a16="http://schemas.microsoft.com/office/drawing/2014/main" id="{A76B795C-E91C-4D56-B483-ECFD5F4DFDE5}"/>
              </a:ext>
            </a:extLst>
          </p:cNvPr>
          <p:cNvSpPr>
            <a:spLocks noGrp="1" noChangeArrowheads="1"/>
          </p:cNvSpPr>
          <p:nvPr>
            <p:ph type="body" idx="1"/>
          </p:nvPr>
        </p:nvSpPr>
        <p:spPr>
          <a:xfrm>
            <a:off x="685800" y="1143000"/>
            <a:ext cx="7391400" cy="1676400"/>
          </a:xfrm>
        </p:spPr>
        <p:txBody>
          <a:bodyPr/>
          <a:lstStyle/>
          <a:p>
            <a:pPr eaLnBrk="1" hangingPunct="1">
              <a:lnSpc>
                <a:spcPct val="90000"/>
              </a:lnSpc>
            </a:pPr>
            <a:r>
              <a:rPr lang="en-US" altLang="en-US"/>
              <a:t>ROL (rotate) shifts each bit to the left</a:t>
            </a:r>
          </a:p>
          <a:p>
            <a:pPr eaLnBrk="1" hangingPunct="1">
              <a:lnSpc>
                <a:spcPct val="90000"/>
              </a:lnSpc>
            </a:pPr>
            <a:r>
              <a:rPr lang="en-US" altLang="en-US"/>
              <a:t>The highest bit is copied into both the Carry flag and into the lowest bit</a:t>
            </a:r>
          </a:p>
          <a:p>
            <a:pPr eaLnBrk="1" hangingPunct="1">
              <a:lnSpc>
                <a:spcPct val="90000"/>
              </a:lnSpc>
            </a:pPr>
            <a:r>
              <a:rPr lang="en-US" altLang="en-US"/>
              <a:t>No bits are lost</a:t>
            </a:r>
          </a:p>
        </p:txBody>
      </p:sp>
      <p:graphicFrame>
        <p:nvGraphicFramePr>
          <p:cNvPr id="13318" name="Object 4">
            <a:extLst>
              <a:ext uri="{FF2B5EF4-FFF2-40B4-BE49-F238E27FC236}">
                <a16:creationId xmlns:a16="http://schemas.microsoft.com/office/drawing/2014/main" id="{4941700B-2F69-4BB5-8454-1DD70D713E53}"/>
              </a:ext>
            </a:extLst>
          </p:cNvPr>
          <p:cNvGraphicFramePr>
            <a:graphicFrameLocks noChangeAspect="1"/>
          </p:cNvGraphicFramePr>
          <p:nvPr/>
        </p:nvGraphicFramePr>
        <p:xfrm>
          <a:off x="1371600" y="2971800"/>
          <a:ext cx="5943600" cy="1054100"/>
        </p:xfrm>
        <a:graphic>
          <a:graphicData uri="http://schemas.openxmlformats.org/presentationml/2006/ole">
            <mc:AlternateContent xmlns:mc="http://schemas.openxmlformats.org/markup-compatibility/2006">
              <mc:Choice xmlns:v="urn:schemas-microsoft-com:vml" Requires="v">
                <p:oleObj spid="_x0000_s13325" name="VISIO" r:id="rId3" imgW="3538728" imgH="542544" progId="Visio.Drawing.6">
                  <p:embed/>
                </p:oleObj>
              </mc:Choice>
              <mc:Fallback>
                <p:oleObj name="VISIO" r:id="rId3" imgW="3538728"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299" t="-16902"/>
                      <a:stretch>
                        <a:fillRect/>
                      </a:stretch>
                    </p:blipFill>
                    <p:spPr bwMode="auto">
                      <a:xfrm>
                        <a:off x="1371600" y="2971800"/>
                        <a:ext cx="5943600" cy="1054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8">
            <a:extLst>
              <a:ext uri="{FF2B5EF4-FFF2-40B4-BE49-F238E27FC236}">
                <a16:creationId xmlns:a16="http://schemas.microsoft.com/office/drawing/2014/main" id="{51CCC863-0CDB-4082-9A10-C8CE7DBED3A8}"/>
              </a:ext>
            </a:extLst>
          </p:cNvPr>
          <p:cNvSpPr txBox="1">
            <a:spLocks noChangeArrowheads="1"/>
          </p:cNvSpPr>
          <p:nvPr/>
        </p:nvSpPr>
        <p:spPr bwMode="auto">
          <a:xfrm>
            <a:off x="1066800" y="43434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al,11110000b</a:t>
            </a:r>
          </a:p>
          <a:p>
            <a:pPr eaLnBrk="1" hangingPunct="1">
              <a:lnSpc>
                <a:spcPct val="50000"/>
              </a:lnSpc>
              <a:spcBef>
                <a:spcPct val="50000"/>
              </a:spcBef>
              <a:buClrTx/>
              <a:buFontTx/>
              <a:buNone/>
            </a:pPr>
            <a:r>
              <a:rPr lang="en-US" altLang="en-US" sz="1800" b="1">
                <a:latin typeface="Courier New" panose="02070309020205020404" pitchFamily="49" charset="0"/>
              </a:rPr>
              <a:t>rol al,1	; AL = 11100001b</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mov dl,3Fh</a:t>
            </a:r>
          </a:p>
          <a:p>
            <a:pPr eaLnBrk="1" hangingPunct="1">
              <a:lnSpc>
                <a:spcPct val="50000"/>
              </a:lnSpc>
              <a:spcBef>
                <a:spcPct val="50000"/>
              </a:spcBef>
              <a:buClrTx/>
              <a:buFontTx/>
              <a:buNone/>
            </a:pPr>
            <a:r>
              <a:rPr lang="en-US" altLang="en-US" sz="1800" b="1">
                <a:latin typeface="Courier New" panose="02070309020205020404" pitchFamily="49" charset="0"/>
              </a:rPr>
              <a:t>rol dl,4	; DL = F3h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box(in)">
                                      <p:cBhvr>
                                        <p:cTn id="7" dur="500"/>
                                        <p:tgtEl>
                                          <p:spTgt spid="8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01C1B2A0-D8E1-4243-9AF2-2BD332E54F1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4339" name="Slide Number Placeholder 4">
            <a:extLst>
              <a:ext uri="{FF2B5EF4-FFF2-40B4-BE49-F238E27FC236}">
                <a16:creationId xmlns:a16="http://schemas.microsoft.com/office/drawing/2014/main" id="{7C880F17-E2C7-472D-A2AA-4DE318EEE2B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096F62B-E730-4837-B91D-0A83E796395B}"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89090" name="Rectangle 2">
            <a:extLst>
              <a:ext uri="{FF2B5EF4-FFF2-40B4-BE49-F238E27FC236}">
                <a16:creationId xmlns:a16="http://schemas.microsoft.com/office/drawing/2014/main" id="{B1A68FCD-347B-4B4F-A3EC-B312E46CF63D}"/>
              </a:ext>
            </a:extLst>
          </p:cNvPr>
          <p:cNvSpPr>
            <a:spLocks noGrp="1" noChangeArrowheads="1"/>
          </p:cNvSpPr>
          <p:nvPr>
            <p:ph type="title"/>
          </p:nvPr>
        </p:nvSpPr>
        <p:spPr/>
        <p:txBody>
          <a:bodyPr/>
          <a:lstStyle/>
          <a:p>
            <a:pPr eaLnBrk="1" hangingPunct="1">
              <a:defRPr/>
            </a:pPr>
            <a:r>
              <a:rPr lang="en-US" altLang="en-US"/>
              <a:t>ROR Instruction</a:t>
            </a:r>
          </a:p>
        </p:txBody>
      </p:sp>
      <p:sp>
        <p:nvSpPr>
          <p:cNvPr id="14341" name="Rectangle 3">
            <a:extLst>
              <a:ext uri="{FF2B5EF4-FFF2-40B4-BE49-F238E27FC236}">
                <a16:creationId xmlns:a16="http://schemas.microsoft.com/office/drawing/2014/main" id="{CEDE1BD2-84DF-4BF6-91E9-990FBB4F7DAA}"/>
              </a:ext>
            </a:extLst>
          </p:cNvPr>
          <p:cNvSpPr>
            <a:spLocks noGrp="1" noChangeArrowheads="1"/>
          </p:cNvSpPr>
          <p:nvPr>
            <p:ph type="body" idx="1"/>
          </p:nvPr>
        </p:nvSpPr>
        <p:spPr>
          <a:xfrm>
            <a:off x="685800" y="1143000"/>
            <a:ext cx="7772400" cy="1828800"/>
          </a:xfrm>
        </p:spPr>
        <p:txBody>
          <a:bodyPr/>
          <a:lstStyle/>
          <a:p>
            <a:pPr eaLnBrk="1" hangingPunct="1"/>
            <a:r>
              <a:rPr lang="en-US" altLang="en-US"/>
              <a:t>ROR (rotate right) shifts each bit to the right</a:t>
            </a:r>
          </a:p>
          <a:p>
            <a:pPr eaLnBrk="1" hangingPunct="1"/>
            <a:r>
              <a:rPr lang="en-US" altLang="en-US"/>
              <a:t>The lowest bit is copied into both the Carry flag and into the highest bit</a:t>
            </a:r>
          </a:p>
          <a:p>
            <a:pPr eaLnBrk="1" hangingPunct="1"/>
            <a:r>
              <a:rPr lang="en-US" altLang="en-US"/>
              <a:t>No bits are lost</a:t>
            </a:r>
          </a:p>
        </p:txBody>
      </p:sp>
      <p:graphicFrame>
        <p:nvGraphicFramePr>
          <p:cNvPr id="14342" name="Object 4">
            <a:extLst>
              <a:ext uri="{FF2B5EF4-FFF2-40B4-BE49-F238E27FC236}">
                <a16:creationId xmlns:a16="http://schemas.microsoft.com/office/drawing/2014/main" id="{5C76F3BD-CF27-419B-84CB-C403C04CF1E3}"/>
              </a:ext>
            </a:extLst>
          </p:cNvPr>
          <p:cNvGraphicFramePr>
            <a:graphicFrameLocks noChangeAspect="1"/>
          </p:cNvGraphicFramePr>
          <p:nvPr/>
        </p:nvGraphicFramePr>
        <p:xfrm>
          <a:off x="1447800" y="2971800"/>
          <a:ext cx="5867400" cy="1023938"/>
        </p:xfrm>
        <a:graphic>
          <a:graphicData uri="http://schemas.openxmlformats.org/presentationml/2006/ole">
            <mc:AlternateContent xmlns:mc="http://schemas.openxmlformats.org/markup-compatibility/2006">
              <mc:Choice xmlns:v="urn:schemas-microsoft-com:vml" Requires="v">
                <p:oleObj spid="_x0000_s14349" name="VISIO" r:id="rId3" imgW="3610356" imgH="542544" progId="Visio.Drawing.6">
                  <p:embed/>
                </p:oleObj>
              </mc:Choice>
              <mc:Fallback>
                <p:oleObj name="VISIO" r:id="rId3" imgW="3610356"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315" t="-17487" r="-2632"/>
                      <a:stretch>
                        <a:fillRect/>
                      </a:stretch>
                    </p:blipFill>
                    <p:spPr bwMode="auto">
                      <a:xfrm>
                        <a:off x="1447800" y="2971800"/>
                        <a:ext cx="5867400" cy="10239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3" name="Text Box 5">
            <a:extLst>
              <a:ext uri="{FF2B5EF4-FFF2-40B4-BE49-F238E27FC236}">
                <a16:creationId xmlns:a16="http://schemas.microsoft.com/office/drawing/2014/main" id="{F7A40FC0-B9D1-4B98-838C-4B5FC6D31997}"/>
              </a:ext>
            </a:extLst>
          </p:cNvPr>
          <p:cNvSpPr txBox="1">
            <a:spLocks noChangeArrowheads="1"/>
          </p:cNvSpPr>
          <p:nvPr/>
        </p:nvSpPr>
        <p:spPr bwMode="auto">
          <a:xfrm>
            <a:off x="1066800" y="43434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al,11110000b</a:t>
            </a:r>
          </a:p>
          <a:p>
            <a:pPr eaLnBrk="1" hangingPunct="1">
              <a:lnSpc>
                <a:spcPct val="50000"/>
              </a:lnSpc>
              <a:spcBef>
                <a:spcPct val="50000"/>
              </a:spcBef>
              <a:buClrTx/>
              <a:buFontTx/>
              <a:buNone/>
            </a:pPr>
            <a:r>
              <a:rPr lang="en-US" altLang="en-US" sz="1800" b="1">
                <a:latin typeface="Courier New" panose="02070309020205020404" pitchFamily="49" charset="0"/>
              </a:rPr>
              <a:t>ror al,1	; AL = 01111000b</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mov dl,3Fh</a:t>
            </a:r>
          </a:p>
          <a:p>
            <a:pPr eaLnBrk="1" hangingPunct="1">
              <a:lnSpc>
                <a:spcPct val="50000"/>
              </a:lnSpc>
              <a:spcBef>
                <a:spcPct val="50000"/>
              </a:spcBef>
              <a:buClrTx/>
              <a:buFontTx/>
              <a:buNone/>
            </a:pPr>
            <a:r>
              <a:rPr lang="en-US" altLang="en-US" sz="1800" b="1">
                <a:latin typeface="Courier New" panose="02070309020205020404" pitchFamily="49" charset="0"/>
              </a:rPr>
              <a:t>ror dl,4	; DL = F3h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ox(in)">
                                      <p:cBhvr>
                                        <p:cTn id="7"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a:extLst>
              <a:ext uri="{FF2B5EF4-FFF2-40B4-BE49-F238E27FC236}">
                <a16:creationId xmlns:a16="http://schemas.microsoft.com/office/drawing/2014/main" id="{4391D65A-5EF8-415E-B445-D29F6F8C2FA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5363" name="Slide Number Placeholder 3">
            <a:extLst>
              <a:ext uri="{FF2B5EF4-FFF2-40B4-BE49-F238E27FC236}">
                <a16:creationId xmlns:a16="http://schemas.microsoft.com/office/drawing/2014/main" id="{99AC8CE3-06EB-4720-9CD4-39C196AADC3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B5DCC77-92BC-41E4-8BFA-FD43D0A96EA3}"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144386" name="Rectangle 1026">
            <a:extLst>
              <a:ext uri="{FF2B5EF4-FFF2-40B4-BE49-F238E27FC236}">
                <a16:creationId xmlns:a16="http://schemas.microsoft.com/office/drawing/2014/main" id="{2A4648E5-7045-4B00-A013-7745DFE1E106}"/>
              </a:ext>
            </a:extLst>
          </p:cNvPr>
          <p:cNvSpPr>
            <a:spLocks noGrp="1" noChangeArrowheads="1"/>
          </p:cNvSpPr>
          <p:nvPr>
            <p:ph type="title"/>
          </p:nvPr>
        </p:nvSpPr>
        <p:spPr/>
        <p:txBody>
          <a:bodyPr/>
          <a:lstStyle/>
          <a:p>
            <a:pPr eaLnBrk="1" hangingPunct="1">
              <a:defRPr/>
            </a:pPr>
            <a:r>
              <a:rPr lang="en-US" altLang="en-US"/>
              <a:t>Your turn . . .</a:t>
            </a:r>
          </a:p>
        </p:txBody>
      </p:sp>
      <p:sp>
        <p:nvSpPr>
          <p:cNvPr id="15365" name="Text Box 1027">
            <a:extLst>
              <a:ext uri="{FF2B5EF4-FFF2-40B4-BE49-F238E27FC236}">
                <a16:creationId xmlns:a16="http://schemas.microsoft.com/office/drawing/2014/main" id="{0E2E4EA5-5FA4-4810-AB20-7563A28F25A5}"/>
              </a:ext>
            </a:extLst>
          </p:cNvPr>
          <p:cNvSpPr txBox="1">
            <a:spLocks noChangeArrowheads="1"/>
          </p:cNvSpPr>
          <p:nvPr/>
        </p:nvSpPr>
        <p:spPr bwMode="auto">
          <a:xfrm>
            <a:off x="1143000" y="2057400"/>
            <a:ext cx="5867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al,6Bh</a:t>
            </a:r>
          </a:p>
          <a:p>
            <a:pPr eaLnBrk="1" hangingPunct="1">
              <a:lnSpc>
                <a:spcPct val="50000"/>
              </a:lnSpc>
              <a:spcBef>
                <a:spcPct val="50000"/>
              </a:spcBef>
              <a:buClrTx/>
              <a:buFontTx/>
              <a:buNone/>
            </a:pPr>
            <a:r>
              <a:rPr lang="en-US" altLang="en-US" sz="1800" b="1">
                <a:latin typeface="Courier New" panose="02070309020205020404" pitchFamily="49" charset="0"/>
              </a:rPr>
              <a:t>ror al,1	a.</a:t>
            </a:r>
          </a:p>
          <a:p>
            <a:pPr eaLnBrk="1" hangingPunct="1">
              <a:lnSpc>
                <a:spcPct val="50000"/>
              </a:lnSpc>
              <a:spcBef>
                <a:spcPct val="50000"/>
              </a:spcBef>
              <a:buClrTx/>
              <a:buFontTx/>
              <a:buNone/>
            </a:pPr>
            <a:r>
              <a:rPr lang="en-US" altLang="en-US" sz="1800" b="1">
                <a:latin typeface="Courier New" panose="02070309020205020404" pitchFamily="49" charset="0"/>
              </a:rPr>
              <a:t>rol al,3	b.</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15366" name="Text Box 1028">
            <a:extLst>
              <a:ext uri="{FF2B5EF4-FFF2-40B4-BE49-F238E27FC236}">
                <a16:creationId xmlns:a16="http://schemas.microsoft.com/office/drawing/2014/main" id="{AC79F8A5-519A-4EFC-9C63-9DF09A68EA81}"/>
              </a:ext>
            </a:extLst>
          </p:cNvPr>
          <p:cNvSpPr txBox="1">
            <a:spLocks noChangeArrowheads="1"/>
          </p:cNvSpPr>
          <p:nvPr/>
        </p:nvSpPr>
        <p:spPr bwMode="auto">
          <a:xfrm>
            <a:off x="8382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rotation:</a:t>
            </a:r>
          </a:p>
        </p:txBody>
      </p:sp>
      <p:sp>
        <p:nvSpPr>
          <p:cNvPr id="144389" name="Text Box 1029">
            <a:extLst>
              <a:ext uri="{FF2B5EF4-FFF2-40B4-BE49-F238E27FC236}">
                <a16:creationId xmlns:a16="http://schemas.microsoft.com/office/drawing/2014/main" id="{6B33AD6E-C304-4C3C-A59E-35DA7272761C}"/>
              </a:ext>
            </a:extLst>
          </p:cNvPr>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B5h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ADh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dissolve">
                                      <p:cBhvr>
                                        <p:cTn id="7"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39BFD2A8-3DEC-4584-BE30-F4FE640B0F3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6387" name="Slide Number Placeholder 4">
            <a:extLst>
              <a:ext uri="{FF2B5EF4-FFF2-40B4-BE49-F238E27FC236}">
                <a16:creationId xmlns:a16="http://schemas.microsoft.com/office/drawing/2014/main" id="{8121D3B3-7BDC-40AF-BF92-6A8B1A8ABEA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EC141B0-8567-4E3F-89DD-164823B4E31E}"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90114" name="Rectangle 2">
            <a:extLst>
              <a:ext uri="{FF2B5EF4-FFF2-40B4-BE49-F238E27FC236}">
                <a16:creationId xmlns:a16="http://schemas.microsoft.com/office/drawing/2014/main" id="{F6C3FBEE-A2F2-45BC-9796-6790DF69B9AB}"/>
              </a:ext>
            </a:extLst>
          </p:cNvPr>
          <p:cNvSpPr>
            <a:spLocks noGrp="1" noChangeArrowheads="1"/>
          </p:cNvSpPr>
          <p:nvPr>
            <p:ph type="title"/>
          </p:nvPr>
        </p:nvSpPr>
        <p:spPr/>
        <p:txBody>
          <a:bodyPr/>
          <a:lstStyle/>
          <a:p>
            <a:pPr eaLnBrk="1" hangingPunct="1">
              <a:defRPr/>
            </a:pPr>
            <a:r>
              <a:rPr lang="en-US" altLang="en-US"/>
              <a:t>RCL Instruction</a:t>
            </a:r>
          </a:p>
        </p:txBody>
      </p:sp>
      <p:sp>
        <p:nvSpPr>
          <p:cNvPr id="16389" name="Rectangle 3">
            <a:extLst>
              <a:ext uri="{FF2B5EF4-FFF2-40B4-BE49-F238E27FC236}">
                <a16:creationId xmlns:a16="http://schemas.microsoft.com/office/drawing/2014/main" id="{34B184E0-552C-45F6-A150-93A78C86FEFA}"/>
              </a:ext>
            </a:extLst>
          </p:cNvPr>
          <p:cNvSpPr>
            <a:spLocks noGrp="1" noChangeArrowheads="1"/>
          </p:cNvSpPr>
          <p:nvPr>
            <p:ph type="body" idx="1"/>
          </p:nvPr>
        </p:nvSpPr>
        <p:spPr>
          <a:xfrm>
            <a:off x="685800" y="1143000"/>
            <a:ext cx="7772400" cy="1600200"/>
          </a:xfrm>
        </p:spPr>
        <p:txBody>
          <a:bodyPr/>
          <a:lstStyle/>
          <a:p>
            <a:pPr eaLnBrk="1" hangingPunct="1"/>
            <a:r>
              <a:rPr lang="en-US" altLang="en-US"/>
              <a:t>RCL (rotate carry left) shifts each bit to the left</a:t>
            </a:r>
          </a:p>
          <a:p>
            <a:pPr eaLnBrk="1" hangingPunct="1"/>
            <a:r>
              <a:rPr lang="en-US" altLang="en-US"/>
              <a:t>Copies the Carry flag to the least significant bit</a:t>
            </a:r>
          </a:p>
          <a:p>
            <a:pPr eaLnBrk="1" hangingPunct="1"/>
            <a:r>
              <a:rPr lang="en-US" altLang="en-US"/>
              <a:t>Copies the most significant bit to the Carry flag</a:t>
            </a:r>
          </a:p>
        </p:txBody>
      </p:sp>
      <p:graphicFrame>
        <p:nvGraphicFramePr>
          <p:cNvPr id="16390" name="Object 5">
            <a:extLst>
              <a:ext uri="{FF2B5EF4-FFF2-40B4-BE49-F238E27FC236}">
                <a16:creationId xmlns:a16="http://schemas.microsoft.com/office/drawing/2014/main" id="{CD2B41A0-8672-4997-88D4-FC94ECDDFEE7}"/>
              </a:ext>
            </a:extLst>
          </p:cNvPr>
          <p:cNvGraphicFramePr>
            <a:graphicFrameLocks noChangeAspect="1"/>
          </p:cNvGraphicFramePr>
          <p:nvPr/>
        </p:nvGraphicFramePr>
        <p:xfrm>
          <a:off x="1752600" y="2743200"/>
          <a:ext cx="5410200" cy="1089025"/>
        </p:xfrm>
        <a:graphic>
          <a:graphicData uri="http://schemas.openxmlformats.org/presentationml/2006/ole">
            <mc:AlternateContent xmlns:mc="http://schemas.openxmlformats.org/markup-compatibility/2006">
              <mc:Choice xmlns:v="urn:schemas-microsoft-com:vml" Requires="v">
                <p:oleObj spid="_x0000_s16397" name="VISIO" r:id="rId3" imgW="3625596" imgH="728472" progId="Visio.Drawing.6">
                  <p:embed/>
                </p:oleObj>
              </mc:Choice>
              <mc:Fallback>
                <p:oleObj name="VISIO" r:id="rId3" imgW="3625596" imgH="72847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5410200" cy="1089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8" name="Text Box 6">
            <a:extLst>
              <a:ext uri="{FF2B5EF4-FFF2-40B4-BE49-F238E27FC236}">
                <a16:creationId xmlns:a16="http://schemas.microsoft.com/office/drawing/2014/main" id="{A6952A3C-F960-42A3-8EEC-FC253B287B3B}"/>
              </a:ext>
            </a:extLst>
          </p:cNvPr>
          <p:cNvSpPr txBox="1">
            <a:spLocks noChangeArrowheads="1"/>
          </p:cNvSpPr>
          <p:nvPr/>
        </p:nvSpPr>
        <p:spPr bwMode="auto">
          <a:xfrm>
            <a:off x="838200" y="4191000"/>
            <a:ext cx="7010400"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latin typeface="Courier New" panose="02070309020205020404" pitchFamily="49" charset="0"/>
              </a:rPr>
              <a:t>clc		; CF = 0</a:t>
            </a:r>
          </a:p>
          <a:p>
            <a:pPr eaLnBrk="1" hangingPunct="1">
              <a:lnSpc>
                <a:spcPct val="60000"/>
              </a:lnSpc>
              <a:spcBef>
                <a:spcPct val="50000"/>
              </a:spcBef>
              <a:buClrTx/>
              <a:buFontTx/>
              <a:buNone/>
            </a:pPr>
            <a:r>
              <a:rPr lang="en-US" altLang="en-US" sz="1900" b="1">
                <a:latin typeface="Courier New" panose="02070309020205020404" pitchFamily="49" charset="0"/>
              </a:rPr>
              <a:t>mov bl,88h		; CF,BL = 0 10001000b</a:t>
            </a:r>
          </a:p>
          <a:p>
            <a:pPr eaLnBrk="1" hangingPunct="1">
              <a:lnSpc>
                <a:spcPct val="60000"/>
              </a:lnSpc>
              <a:spcBef>
                <a:spcPct val="50000"/>
              </a:spcBef>
              <a:buClrTx/>
              <a:buFontTx/>
              <a:buNone/>
            </a:pPr>
            <a:r>
              <a:rPr lang="en-US" altLang="en-US" sz="1900" b="1">
                <a:latin typeface="Courier New" panose="02070309020205020404" pitchFamily="49" charset="0"/>
              </a:rPr>
              <a:t>rcl bl,1		; CF,BL = 1 00010000b</a:t>
            </a:r>
          </a:p>
          <a:p>
            <a:pPr eaLnBrk="1" hangingPunct="1">
              <a:lnSpc>
                <a:spcPct val="60000"/>
              </a:lnSpc>
              <a:spcBef>
                <a:spcPct val="50000"/>
              </a:spcBef>
              <a:buClrTx/>
              <a:buFontTx/>
              <a:buNone/>
            </a:pPr>
            <a:r>
              <a:rPr lang="en-US" altLang="en-US" sz="1900" b="1">
                <a:latin typeface="Courier New" panose="02070309020205020404" pitchFamily="49" charset="0"/>
              </a:rPr>
              <a:t>rcl bl,1		; CF,BL = 0 00100001b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box(in)">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D6DC7F3D-71B2-45CD-AD25-E8427195BB0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7411" name="Slide Number Placeholder 4">
            <a:extLst>
              <a:ext uri="{FF2B5EF4-FFF2-40B4-BE49-F238E27FC236}">
                <a16:creationId xmlns:a16="http://schemas.microsoft.com/office/drawing/2014/main" id="{9513B664-8A14-4121-B162-28A0F2B58D0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D568F7B-DB4D-459C-9887-B28C07D64FA7}" type="slidenum">
              <a:rPr lang="en-US" altLang="en-US" sz="1600">
                <a:latin typeface="Times New Roman" panose="02020603050405020304" pitchFamily="18" charset="0"/>
              </a:rPr>
              <a:pPr eaLnBrk="1" hangingPunct="1">
                <a:spcBef>
                  <a:spcPct val="0"/>
                </a:spcBef>
                <a:buClrTx/>
                <a:buFontTx/>
                <a:buNone/>
              </a:pPr>
              <a:t>16</a:t>
            </a:fld>
            <a:endParaRPr lang="en-US" altLang="en-US" sz="1600">
              <a:latin typeface="Times New Roman" panose="02020603050405020304" pitchFamily="18" charset="0"/>
            </a:endParaRPr>
          </a:p>
        </p:txBody>
      </p:sp>
      <p:sp>
        <p:nvSpPr>
          <p:cNvPr id="91138" name="Rectangle 2">
            <a:extLst>
              <a:ext uri="{FF2B5EF4-FFF2-40B4-BE49-F238E27FC236}">
                <a16:creationId xmlns:a16="http://schemas.microsoft.com/office/drawing/2014/main" id="{4C94E559-4BFC-48FC-9711-ADC12811E97F}"/>
              </a:ext>
            </a:extLst>
          </p:cNvPr>
          <p:cNvSpPr>
            <a:spLocks noGrp="1" noChangeArrowheads="1"/>
          </p:cNvSpPr>
          <p:nvPr>
            <p:ph type="title"/>
          </p:nvPr>
        </p:nvSpPr>
        <p:spPr/>
        <p:txBody>
          <a:bodyPr/>
          <a:lstStyle/>
          <a:p>
            <a:pPr eaLnBrk="1" hangingPunct="1">
              <a:defRPr/>
            </a:pPr>
            <a:r>
              <a:rPr lang="en-US" altLang="en-US"/>
              <a:t>RCR Instruction</a:t>
            </a:r>
          </a:p>
        </p:txBody>
      </p:sp>
      <p:sp>
        <p:nvSpPr>
          <p:cNvPr id="17413" name="Rectangle 4">
            <a:extLst>
              <a:ext uri="{FF2B5EF4-FFF2-40B4-BE49-F238E27FC236}">
                <a16:creationId xmlns:a16="http://schemas.microsoft.com/office/drawing/2014/main" id="{A818047A-0858-4F3D-B16D-889D9D8170D4}"/>
              </a:ext>
            </a:extLst>
          </p:cNvPr>
          <p:cNvSpPr>
            <a:spLocks noGrp="1" noChangeArrowheads="1"/>
          </p:cNvSpPr>
          <p:nvPr>
            <p:ph type="body" idx="1"/>
          </p:nvPr>
        </p:nvSpPr>
        <p:spPr>
          <a:xfrm>
            <a:off x="685800" y="1143000"/>
            <a:ext cx="7772400" cy="1600200"/>
          </a:xfrm>
          <a:noFill/>
        </p:spPr>
        <p:txBody>
          <a:bodyPr/>
          <a:lstStyle/>
          <a:p>
            <a:pPr eaLnBrk="1" hangingPunct="1"/>
            <a:r>
              <a:rPr lang="en-US" altLang="en-US"/>
              <a:t>RCR (rotate carry right) shifts each bit to the right</a:t>
            </a:r>
          </a:p>
          <a:p>
            <a:pPr eaLnBrk="1" hangingPunct="1"/>
            <a:r>
              <a:rPr lang="en-US" altLang="en-US"/>
              <a:t>Copies the Carry flag to the most significant bit</a:t>
            </a:r>
          </a:p>
          <a:p>
            <a:pPr eaLnBrk="1" hangingPunct="1"/>
            <a:r>
              <a:rPr lang="en-US" altLang="en-US"/>
              <a:t>Copies the least significant bit to the Carry flag</a:t>
            </a:r>
          </a:p>
        </p:txBody>
      </p:sp>
      <p:sp>
        <p:nvSpPr>
          <p:cNvPr id="91142" name="Text Box 6">
            <a:extLst>
              <a:ext uri="{FF2B5EF4-FFF2-40B4-BE49-F238E27FC236}">
                <a16:creationId xmlns:a16="http://schemas.microsoft.com/office/drawing/2014/main" id="{D7F65D74-29D4-4E1F-AD03-32BEFEB58094}"/>
              </a:ext>
            </a:extLst>
          </p:cNvPr>
          <p:cNvSpPr txBox="1">
            <a:spLocks noChangeArrowheads="1"/>
          </p:cNvSpPr>
          <p:nvPr/>
        </p:nvSpPr>
        <p:spPr bwMode="auto">
          <a:xfrm>
            <a:off x="914400" y="4191000"/>
            <a:ext cx="66294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latin typeface="Courier New" panose="02070309020205020404" pitchFamily="49" charset="0"/>
              </a:rPr>
              <a:t>stc	; CF = 1</a:t>
            </a:r>
          </a:p>
          <a:p>
            <a:pPr eaLnBrk="1" hangingPunct="1">
              <a:lnSpc>
                <a:spcPct val="60000"/>
              </a:lnSpc>
              <a:spcBef>
                <a:spcPct val="50000"/>
              </a:spcBef>
              <a:buClrTx/>
              <a:buFontTx/>
              <a:buNone/>
            </a:pPr>
            <a:r>
              <a:rPr lang="en-US" altLang="en-US" sz="1900" b="1">
                <a:latin typeface="Courier New" panose="02070309020205020404" pitchFamily="49" charset="0"/>
              </a:rPr>
              <a:t>mov ah,10h	; CF,AH = 1 00010000b</a:t>
            </a:r>
          </a:p>
          <a:p>
            <a:pPr eaLnBrk="1" hangingPunct="1">
              <a:lnSpc>
                <a:spcPct val="60000"/>
              </a:lnSpc>
              <a:spcBef>
                <a:spcPct val="50000"/>
              </a:spcBef>
              <a:buClrTx/>
              <a:buFontTx/>
              <a:buNone/>
            </a:pPr>
            <a:r>
              <a:rPr lang="en-US" altLang="en-US" sz="1900" b="1">
                <a:latin typeface="Courier New" panose="02070309020205020404" pitchFamily="49" charset="0"/>
              </a:rPr>
              <a:t>rcr ah,1	; CF,AH = 0 10001000b</a:t>
            </a:r>
          </a:p>
        </p:txBody>
      </p:sp>
      <p:graphicFrame>
        <p:nvGraphicFramePr>
          <p:cNvPr id="17415" name="Object 8">
            <a:extLst>
              <a:ext uri="{FF2B5EF4-FFF2-40B4-BE49-F238E27FC236}">
                <a16:creationId xmlns:a16="http://schemas.microsoft.com/office/drawing/2014/main" id="{B7AA9C56-9434-41E4-A5B1-99D7B3D70561}"/>
              </a:ext>
            </a:extLst>
          </p:cNvPr>
          <p:cNvGraphicFramePr>
            <a:graphicFrameLocks noChangeAspect="1"/>
          </p:cNvGraphicFramePr>
          <p:nvPr/>
        </p:nvGraphicFramePr>
        <p:xfrm>
          <a:off x="1752600" y="2743200"/>
          <a:ext cx="5562600" cy="1093788"/>
        </p:xfrm>
        <a:graphic>
          <a:graphicData uri="http://schemas.openxmlformats.org/presentationml/2006/ole">
            <mc:AlternateContent xmlns:mc="http://schemas.openxmlformats.org/markup-compatibility/2006">
              <mc:Choice xmlns:v="urn:schemas-microsoft-com:vml" Requires="v">
                <p:oleObj spid="_x0000_s17421" name="VISIO" r:id="rId3" imgW="3604349" imgH="727260" progId="Visio.Drawing.6">
                  <p:embed/>
                </p:oleObj>
              </mc:Choice>
              <mc:Fallback>
                <p:oleObj name="VISIO" r:id="rId3" imgW="3604349" imgH="72726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r="-2817"/>
                      <a:stretch>
                        <a:fillRect/>
                      </a:stretch>
                    </p:blipFill>
                    <p:spPr bwMode="auto">
                      <a:xfrm>
                        <a:off x="1752600" y="2743200"/>
                        <a:ext cx="5562600" cy="10937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box(in)">
                                      <p:cBhvr>
                                        <p:cTn id="7" dur="500"/>
                                        <p:tgtEl>
                                          <p:spTgt spid="91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8B7F056A-979E-4970-B3F1-DBB272230DB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8435" name="Slide Number Placeholder 3">
            <a:extLst>
              <a:ext uri="{FF2B5EF4-FFF2-40B4-BE49-F238E27FC236}">
                <a16:creationId xmlns:a16="http://schemas.microsoft.com/office/drawing/2014/main" id="{23F8D5C6-4B5A-4EA2-AF1D-2B15F19D238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1A71410-6C43-414B-8C43-55C4D63BF3D1}" type="slidenum">
              <a:rPr lang="en-US" altLang="en-US" sz="1600">
                <a:latin typeface="Times New Roman" panose="02020603050405020304" pitchFamily="18" charset="0"/>
              </a:rPr>
              <a:pPr eaLnBrk="1" hangingPunct="1">
                <a:spcBef>
                  <a:spcPct val="0"/>
                </a:spcBef>
                <a:buClrTx/>
                <a:buFontTx/>
                <a:buNone/>
              </a:pPr>
              <a:t>17</a:t>
            </a:fld>
            <a:endParaRPr lang="en-US" altLang="en-US" sz="1600">
              <a:latin typeface="Times New Roman" panose="02020603050405020304" pitchFamily="18" charset="0"/>
            </a:endParaRPr>
          </a:p>
        </p:txBody>
      </p:sp>
      <p:sp>
        <p:nvSpPr>
          <p:cNvPr id="145410" name="Rectangle 1026">
            <a:extLst>
              <a:ext uri="{FF2B5EF4-FFF2-40B4-BE49-F238E27FC236}">
                <a16:creationId xmlns:a16="http://schemas.microsoft.com/office/drawing/2014/main" id="{96E82978-1589-4E7D-A075-9AFF1EF7EEE2}"/>
              </a:ext>
            </a:extLst>
          </p:cNvPr>
          <p:cNvSpPr>
            <a:spLocks noGrp="1" noChangeArrowheads="1"/>
          </p:cNvSpPr>
          <p:nvPr>
            <p:ph type="title"/>
          </p:nvPr>
        </p:nvSpPr>
        <p:spPr/>
        <p:txBody>
          <a:bodyPr/>
          <a:lstStyle/>
          <a:p>
            <a:pPr eaLnBrk="1" hangingPunct="1">
              <a:defRPr/>
            </a:pPr>
            <a:r>
              <a:rPr lang="en-US" altLang="en-US"/>
              <a:t>Your turn . . .</a:t>
            </a:r>
          </a:p>
        </p:txBody>
      </p:sp>
      <p:sp>
        <p:nvSpPr>
          <p:cNvPr id="18437" name="Text Box 1027">
            <a:extLst>
              <a:ext uri="{FF2B5EF4-FFF2-40B4-BE49-F238E27FC236}">
                <a16:creationId xmlns:a16="http://schemas.microsoft.com/office/drawing/2014/main" id="{8A998915-FF8E-476A-9858-BAD3B4C22418}"/>
              </a:ext>
            </a:extLst>
          </p:cNvPr>
          <p:cNvSpPr txBox="1">
            <a:spLocks noChangeArrowheads="1"/>
          </p:cNvSpPr>
          <p:nvPr/>
        </p:nvSpPr>
        <p:spPr bwMode="auto">
          <a:xfrm>
            <a:off x="1143000" y="2057400"/>
            <a:ext cx="594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stc</a:t>
            </a:r>
          </a:p>
          <a:p>
            <a:pPr eaLnBrk="1" hangingPunct="1">
              <a:lnSpc>
                <a:spcPct val="50000"/>
              </a:lnSpc>
              <a:spcBef>
                <a:spcPct val="50000"/>
              </a:spcBef>
              <a:buClrTx/>
              <a:buFontTx/>
              <a:buNone/>
            </a:pPr>
            <a:r>
              <a:rPr lang="en-US" altLang="en-US" sz="1800" b="1">
                <a:latin typeface="Courier New" panose="02070309020205020404" pitchFamily="49" charset="0"/>
              </a:rPr>
              <a:t>mov al,6Bh</a:t>
            </a:r>
          </a:p>
          <a:p>
            <a:pPr eaLnBrk="1" hangingPunct="1">
              <a:lnSpc>
                <a:spcPct val="50000"/>
              </a:lnSpc>
              <a:spcBef>
                <a:spcPct val="50000"/>
              </a:spcBef>
              <a:buClrTx/>
              <a:buFontTx/>
              <a:buNone/>
            </a:pPr>
            <a:r>
              <a:rPr lang="en-US" altLang="en-US" sz="1800" b="1">
                <a:latin typeface="Courier New" panose="02070309020205020404" pitchFamily="49" charset="0"/>
              </a:rPr>
              <a:t>rcr al,1	a.</a:t>
            </a:r>
          </a:p>
          <a:p>
            <a:pPr eaLnBrk="1" hangingPunct="1">
              <a:lnSpc>
                <a:spcPct val="50000"/>
              </a:lnSpc>
              <a:spcBef>
                <a:spcPct val="50000"/>
              </a:spcBef>
              <a:buClrTx/>
              <a:buFontTx/>
              <a:buNone/>
            </a:pPr>
            <a:r>
              <a:rPr lang="en-US" altLang="en-US" sz="1800" b="1">
                <a:latin typeface="Courier New" panose="02070309020205020404" pitchFamily="49" charset="0"/>
              </a:rPr>
              <a:t>rcl al,3	b.</a:t>
            </a:r>
          </a:p>
          <a:p>
            <a:pPr eaLnBrk="1" hangingPunct="1">
              <a:lnSpc>
                <a:spcPct val="50000"/>
              </a:lnSpc>
              <a:spcBef>
                <a:spcPct val="50000"/>
              </a:spcBef>
              <a:buClrTx/>
              <a:buFontTx/>
              <a:buNone/>
            </a:pPr>
            <a:endParaRPr lang="en-US" altLang="en-US" sz="1800" b="1">
              <a:latin typeface="Courier New" panose="02070309020205020404" pitchFamily="49" charset="0"/>
            </a:endParaRPr>
          </a:p>
        </p:txBody>
      </p:sp>
      <p:sp>
        <p:nvSpPr>
          <p:cNvPr id="18438" name="Text Box 1028">
            <a:extLst>
              <a:ext uri="{FF2B5EF4-FFF2-40B4-BE49-F238E27FC236}">
                <a16:creationId xmlns:a16="http://schemas.microsoft.com/office/drawing/2014/main" id="{7E95D29C-18FE-492E-B7EB-2AD39380D8DA}"/>
              </a:ext>
            </a:extLst>
          </p:cNvPr>
          <p:cNvSpPr txBox="1">
            <a:spLocks noChangeArrowheads="1"/>
          </p:cNvSpPr>
          <p:nvPr/>
        </p:nvSpPr>
        <p:spPr bwMode="auto">
          <a:xfrm>
            <a:off x="9144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Indicate the hexadecimal value of AL after each rotation:</a:t>
            </a:r>
          </a:p>
        </p:txBody>
      </p:sp>
      <p:sp>
        <p:nvSpPr>
          <p:cNvPr id="145413" name="Text Box 1029">
            <a:extLst>
              <a:ext uri="{FF2B5EF4-FFF2-40B4-BE49-F238E27FC236}">
                <a16:creationId xmlns:a16="http://schemas.microsoft.com/office/drawing/2014/main" id="{6C3BAE6D-19E6-41AF-9A9A-922C7F384B5F}"/>
              </a:ext>
            </a:extLst>
          </p:cNvPr>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B5h</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AEh</a:t>
            </a:r>
          </a:p>
          <a:p>
            <a:pPr eaLnBrk="1" hangingPunct="1">
              <a:lnSpc>
                <a:spcPct val="50000"/>
              </a:lnSpc>
              <a:spcBef>
                <a:spcPct val="50000"/>
              </a:spcBef>
              <a:buClrTx/>
              <a:buFontTx/>
              <a:buNone/>
            </a:pPr>
            <a:endParaRPr lang="en-US" altLang="en-US" sz="1800" b="1">
              <a:solidFill>
                <a:schemeClr val="tx2"/>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dissolve">
                                      <p:cBhvr>
                                        <p:cTn id="7"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24AA5470-6655-4F93-A76E-4D4BACA10DC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26627" name="Slide Number Placeholder 4">
            <a:extLst>
              <a:ext uri="{FF2B5EF4-FFF2-40B4-BE49-F238E27FC236}">
                <a16:creationId xmlns:a16="http://schemas.microsoft.com/office/drawing/2014/main" id="{94C786BB-31B4-42EF-9D47-56572812FE2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A7D09C-7BF1-47A2-9905-7B0EDC16646F}" type="slidenum">
              <a:rPr lang="en-US" altLang="en-US" sz="1600">
                <a:latin typeface="Times New Roman" panose="02020603050405020304" pitchFamily="18" charset="0"/>
              </a:rPr>
              <a:pPr eaLnBrk="1" hangingPunct="1">
                <a:spcBef>
                  <a:spcPct val="0"/>
                </a:spcBef>
                <a:buClrTx/>
                <a:buFontTx/>
                <a:buNone/>
              </a:pPr>
              <a:t>18</a:t>
            </a:fld>
            <a:endParaRPr lang="en-US" altLang="en-US" sz="1600">
              <a:latin typeface="Times New Roman" panose="02020603050405020304" pitchFamily="18" charset="0"/>
            </a:endParaRPr>
          </a:p>
        </p:txBody>
      </p:sp>
      <p:sp>
        <p:nvSpPr>
          <p:cNvPr id="162818" name="Rectangle 2">
            <a:extLst>
              <a:ext uri="{FF2B5EF4-FFF2-40B4-BE49-F238E27FC236}">
                <a16:creationId xmlns:a16="http://schemas.microsoft.com/office/drawing/2014/main" id="{93E85CFE-A3BE-4ABB-9A5E-EB54523EE858}"/>
              </a:ext>
            </a:extLst>
          </p:cNvPr>
          <p:cNvSpPr>
            <a:spLocks noGrp="1" noChangeArrowheads="1"/>
          </p:cNvSpPr>
          <p:nvPr>
            <p:ph type="title"/>
          </p:nvPr>
        </p:nvSpPr>
        <p:spPr/>
        <p:txBody>
          <a:bodyPr/>
          <a:lstStyle/>
          <a:p>
            <a:pPr eaLnBrk="1" hangingPunct="1">
              <a:defRPr/>
            </a:pPr>
            <a:r>
              <a:rPr lang="en-US" altLang="en-US"/>
              <a:t>What's Next</a:t>
            </a:r>
          </a:p>
        </p:txBody>
      </p:sp>
      <p:sp>
        <p:nvSpPr>
          <p:cNvPr id="26629" name="Rectangle 3">
            <a:extLst>
              <a:ext uri="{FF2B5EF4-FFF2-40B4-BE49-F238E27FC236}">
                <a16:creationId xmlns:a16="http://schemas.microsoft.com/office/drawing/2014/main" id="{C29D3152-639F-450A-BC8A-DBFF55DA2F57}"/>
              </a:ext>
            </a:extLst>
          </p:cNvPr>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b="1">
                <a:solidFill>
                  <a:schemeClr val="tx2"/>
                </a:solidFill>
              </a:rPr>
              <a:t>Shift and Rotate Applications</a:t>
            </a:r>
          </a:p>
          <a:p>
            <a:pPr eaLnBrk="1" hangingPunct="1"/>
            <a:r>
              <a:rPr lang="en-US" altLang="en-US"/>
              <a:t>Multiplication and Division Instructions</a:t>
            </a:r>
          </a:p>
          <a:p>
            <a:pPr eaLnBrk="1" hangingPunct="1"/>
            <a:r>
              <a:rPr lang="en-US" altLang="en-US"/>
              <a:t>Extended Addition and Subtraction</a:t>
            </a:r>
          </a:p>
          <a:p>
            <a:pPr eaLnBrk="1" hangingPunct="1"/>
            <a:r>
              <a:rPr lang="en-US" altLang="en-US"/>
              <a:t>ASCII and Unpacked Decimal Arithmetic</a:t>
            </a:r>
          </a:p>
          <a:p>
            <a:pPr eaLnBrk="1" hangingPunct="1"/>
            <a:r>
              <a:rPr lang="en-US" altLang="en-US"/>
              <a:t>Packed Decimal Arithmetic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8C3A552F-D96A-4C1F-9DB2-69C3457CA58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27651" name="Slide Number Placeholder 4">
            <a:extLst>
              <a:ext uri="{FF2B5EF4-FFF2-40B4-BE49-F238E27FC236}">
                <a16:creationId xmlns:a16="http://schemas.microsoft.com/office/drawing/2014/main" id="{21E93C63-0D21-4EE7-9AF7-3CBC23BE7E8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634115C-E0B5-4EA8-8406-B5D9D2B1DD8B}" type="slidenum">
              <a:rPr lang="en-US" altLang="en-US" sz="1600">
                <a:latin typeface="Times New Roman" panose="02020603050405020304" pitchFamily="18" charset="0"/>
              </a:rPr>
              <a:pPr eaLnBrk="1" hangingPunct="1">
                <a:spcBef>
                  <a:spcPct val="0"/>
                </a:spcBef>
                <a:buClrTx/>
                <a:buFontTx/>
                <a:buNone/>
              </a:pPr>
              <a:t>19</a:t>
            </a:fld>
            <a:endParaRPr lang="en-US" altLang="en-US" sz="1600">
              <a:latin typeface="Times New Roman" panose="02020603050405020304" pitchFamily="18" charset="0"/>
            </a:endParaRPr>
          </a:p>
        </p:txBody>
      </p:sp>
      <p:sp>
        <p:nvSpPr>
          <p:cNvPr id="79874" name="Rectangle 2">
            <a:extLst>
              <a:ext uri="{FF2B5EF4-FFF2-40B4-BE49-F238E27FC236}">
                <a16:creationId xmlns:a16="http://schemas.microsoft.com/office/drawing/2014/main" id="{6EDF3723-0540-42C6-901C-8870D5380F36}"/>
              </a:ext>
            </a:extLst>
          </p:cNvPr>
          <p:cNvSpPr>
            <a:spLocks noGrp="1" noChangeArrowheads="1"/>
          </p:cNvSpPr>
          <p:nvPr>
            <p:ph type="title"/>
          </p:nvPr>
        </p:nvSpPr>
        <p:spPr/>
        <p:txBody>
          <a:bodyPr/>
          <a:lstStyle/>
          <a:p>
            <a:pPr eaLnBrk="1" hangingPunct="1">
              <a:defRPr/>
            </a:pPr>
            <a:r>
              <a:rPr lang="en-US" altLang="en-US"/>
              <a:t>Shift and Rotate Applications</a:t>
            </a:r>
          </a:p>
        </p:txBody>
      </p:sp>
      <p:sp>
        <p:nvSpPr>
          <p:cNvPr id="27653" name="Rectangle 3">
            <a:extLst>
              <a:ext uri="{FF2B5EF4-FFF2-40B4-BE49-F238E27FC236}">
                <a16:creationId xmlns:a16="http://schemas.microsoft.com/office/drawing/2014/main" id="{1EFD1300-172E-4EA3-91DA-C94B19CDF2F8}"/>
              </a:ext>
            </a:extLst>
          </p:cNvPr>
          <p:cNvSpPr>
            <a:spLocks noGrp="1" noChangeArrowheads="1"/>
          </p:cNvSpPr>
          <p:nvPr>
            <p:ph type="body" idx="1"/>
          </p:nvPr>
        </p:nvSpPr>
        <p:spPr>
          <a:xfrm>
            <a:off x="1828800" y="1600200"/>
            <a:ext cx="6324600" cy="2743200"/>
          </a:xfrm>
        </p:spPr>
        <p:txBody>
          <a:bodyPr/>
          <a:lstStyle/>
          <a:p>
            <a:pPr eaLnBrk="1" hangingPunct="1"/>
            <a:r>
              <a:rPr lang="en-US" altLang="en-US"/>
              <a:t>Shifting Multiple Doublewords </a:t>
            </a:r>
          </a:p>
          <a:p>
            <a:pPr eaLnBrk="1" hangingPunct="1"/>
            <a:r>
              <a:rPr lang="en-US" altLang="en-US"/>
              <a:t>Binary Multiplication </a:t>
            </a:r>
          </a:p>
          <a:p>
            <a:pPr eaLnBrk="1" hangingPunct="1"/>
            <a:r>
              <a:rPr lang="en-US" altLang="en-US"/>
              <a:t>Displaying Binary Bits </a:t>
            </a:r>
          </a:p>
          <a:p>
            <a:pPr eaLnBrk="1" hangingPunct="1"/>
            <a:r>
              <a:rPr lang="en-US" altLang="en-US"/>
              <a:t>Isolating a Bit String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FFAB0967-1F7D-4D9B-9C52-D9F8BF0FECA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099" name="Slide Number Placeholder 4">
            <a:extLst>
              <a:ext uri="{FF2B5EF4-FFF2-40B4-BE49-F238E27FC236}">
                <a16:creationId xmlns:a16="http://schemas.microsoft.com/office/drawing/2014/main" id="{1FB1FA23-EE97-432C-8E78-4F92ACF46F0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D878F82-AAB8-41CB-8521-1DF5B4E66E4F}"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B95B443E-F8D9-409D-B904-C46222F860E7}"/>
              </a:ext>
            </a:extLst>
          </p:cNvPr>
          <p:cNvSpPr>
            <a:spLocks noGrp="1" noChangeArrowheads="1"/>
          </p:cNvSpPr>
          <p:nvPr>
            <p:ph type="title"/>
          </p:nvPr>
        </p:nvSpPr>
        <p:spPr/>
        <p:txBody>
          <a:bodyPr/>
          <a:lstStyle/>
          <a:p>
            <a:pPr eaLnBrk="1" hangingPunct="1">
              <a:defRPr/>
            </a:pPr>
            <a:r>
              <a:rPr lang="en-US" altLang="en-US"/>
              <a:t>Chapter Overview</a:t>
            </a:r>
          </a:p>
        </p:txBody>
      </p:sp>
      <p:sp>
        <p:nvSpPr>
          <p:cNvPr id="4101" name="Rectangle 3">
            <a:extLst>
              <a:ext uri="{FF2B5EF4-FFF2-40B4-BE49-F238E27FC236}">
                <a16:creationId xmlns:a16="http://schemas.microsoft.com/office/drawing/2014/main" id="{F7CA99EF-399B-4723-B814-B5AD2D4A580E}"/>
              </a:ext>
            </a:extLst>
          </p:cNvPr>
          <p:cNvSpPr>
            <a:spLocks noGrp="1" noChangeArrowheads="1"/>
          </p:cNvSpPr>
          <p:nvPr>
            <p:ph type="body" idx="1"/>
          </p:nvPr>
        </p:nvSpPr>
        <p:spPr>
          <a:xfrm>
            <a:off x="1295400" y="1600200"/>
            <a:ext cx="6934200" cy="2819400"/>
          </a:xfrm>
        </p:spPr>
        <p:txBody>
          <a:bodyPr/>
          <a:lstStyle/>
          <a:p>
            <a:pPr eaLnBrk="1" hangingPunct="1"/>
            <a:r>
              <a:rPr lang="en-US" altLang="en-US" b="1" dirty="0">
                <a:solidFill>
                  <a:schemeClr val="tx2"/>
                </a:solidFill>
              </a:rPr>
              <a:t>Shift and Rotate Instructions</a:t>
            </a:r>
          </a:p>
          <a:p>
            <a:pPr eaLnBrk="1" hangingPunct="1"/>
            <a:r>
              <a:rPr lang="en-US" altLang="en-US" dirty="0"/>
              <a:t>Shift and Rotate Applications</a:t>
            </a:r>
          </a:p>
          <a:p>
            <a:pPr eaLnBrk="1" hangingPunct="1"/>
            <a:r>
              <a:rPr lang="en-US" altLang="en-US" dirty="0"/>
              <a:t>Multiplication and Division Instructions (DONE)</a:t>
            </a:r>
          </a:p>
          <a:p>
            <a:pPr eaLnBrk="1" hangingPunct="1"/>
            <a:r>
              <a:rPr lang="en-US" altLang="en-US" dirty="0"/>
              <a:t>SKIP THE FOLLOWING</a:t>
            </a:r>
          </a:p>
          <a:p>
            <a:pPr eaLnBrk="1" hangingPunct="1"/>
            <a:r>
              <a:rPr lang="en-US" altLang="en-US" dirty="0"/>
              <a:t>Extended Addition and Subtraction </a:t>
            </a:r>
          </a:p>
          <a:p>
            <a:pPr eaLnBrk="1" hangingPunct="1"/>
            <a:r>
              <a:rPr lang="en-US" altLang="en-US" dirty="0"/>
              <a:t>ASCII and Unpacked Decimal Arithmetic</a:t>
            </a:r>
          </a:p>
          <a:p>
            <a:pPr eaLnBrk="1" hangingPunct="1"/>
            <a:r>
              <a:rPr lang="en-US" altLang="en-US" dirty="0"/>
              <a:t>Packed Decimal Arithmetic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86DCFAFC-EA09-404F-BB4C-9565568A2E7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29699" name="Slide Number Placeholder 4">
            <a:extLst>
              <a:ext uri="{FF2B5EF4-FFF2-40B4-BE49-F238E27FC236}">
                <a16:creationId xmlns:a16="http://schemas.microsoft.com/office/drawing/2014/main" id="{8C657904-357A-492A-9B52-2530945764A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14B7D97-5D4F-4566-BA28-6AB90E2EC24F}" type="slidenum">
              <a:rPr lang="en-US" altLang="en-US" sz="1600">
                <a:latin typeface="Times New Roman" panose="02020603050405020304" pitchFamily="18" charset="0"/>
              </a:rPr>
              <a:pPr eaLnBrk="1" hangingPunct="1">
                <a:spcBef>
                  <a:spcPct val="0"/>
                </a:spcBef>
                <a:buClrTx/>
                <a:buFontTx/>
                <a:buNone/>
              </a:pPr>
              <a:t>20</a:t>
            </a:fld>
            <a:endParaRPr lang="en-US" altLang="en-US" sz="1600">
              <a:latin typeface="Times New Roman" panose="02020603050405020304" pitchFamily="18" charset="0"/>
            </a:endParaRPr>
          </a:p>
        </p:txBody>
      </p:sp>
      <p:sp>
        <p:nvSpPr>
          <p:cNvPr id="95234" name="Rectangle 2">
            <a:extLst>
              <a:ext uri="{FF2B5EF4-FFF2-40B4-BE49-F238E27FC236}">
                <a16:creationId xmlns:a16="http://schemas.microsoft.com/office/drawing/2014/main" id="{8699252F-2632-4DE2-953A-937AFBDB0333}"/>
              </a:ext>
            </a:extLst>
          </p:cNvPr>
          <p:cNvSpPr>
            <a:spLocks noGrp="1" noChangeArrowheads="1"/>
          </p:cNvSpPr>
          <p:nvPr>
            <p:ph type="title"/>
          </p:nvPr>
        </p:nvSpPr>
        <p:spPr/>
        <p:txBody>
          <a:bodyPr/>
          <a:lstStyle/>
          <a:p>
            <a:pPr eaLnBrk="1" hangingPunct="1">
              <a:defRPr/>
            </a:pPr>
            <a:r>
              <a:rPr lang="en-US" altLang="en-US"/>
              <a:t>Binary Multiplication</a:t>
            </a:r>
          </a:p>
        </p:txBody>
      </p:sp>
      <p:sp>
        <p:nvSpPr>
          <p:cNvPr id="29701" name="Rectangle 3">
            <a:extLst>
              <a:ext uri="{FF2B5EF4-FFF2-40B4-BE49-F238E27FC236}">
                <a16:creationId xmlns:a16="http://schemas.microsoft.com/office/drawing/2014/main" id="{88A79017-1A6C-4B07-95DD-5E91C27FA6A8}"/>
              </a:ext>
            </a:extLst>
          </p:cNvPr>
          <p:cNvSpPr>
            <a:spLocks noGrp="1" noChangeArrowheads="1"/>
          </p:cNvSpPr>
          <p:nvPr>
            <p:ph type="body" idx="1"/>
          </p:nvPr>
        </p:nvSpPr>
        <p:spPr>
          <a:xfrm>
            <a:off x="685800" y="1143000"/>
            <a:ext cx="7772400" cy="914400"/>
          </a:xfrm>
        </p:spPr>
        <p:txBody>
          <a:bodyPr/>
          <a:lstStyle/>
          <a:p>
            <a:pPr eaLnBrk="1" hangingPunct="1"/>
            <a:r>
              <a:rPr lang="en-US" altLang="en-US"/>
              <a:t>mutiply 123 * 36</a:t>
            </a:r>
          </a:p>
        </p:txBody>
      </p:sp>
      <p:pic>
        <p:nvPicPr>
          <p:cNvPr id="29702" name="Picture 8">
            <a:extLst>
              <a:ext uri="{FF2B5EF4-FFF2-40B4-BE49-F238E27FC236}">
                <a16:creationId xmlns:a16="http://schemas.microsoft.com/office/drawing/2014/main" id="{3C9CD036-0E94-48DC-8906-EFD66CB70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44958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7722A0C4-1BEA-43E4-BBE1-D4124918E83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0723" name="Slide Number Placeholder 4">
            <a:extLst>
              <a:ext uri="{FF2B5EF4-FFF2-40B4-BE49-F238E27FC236}">
                <a16:creationId xmlns:a16="http://schemas.microsoft.com/office/drawing/2014/main" id="{E422C3BE-3C8F-4CD0-BB56-A8CBB755E62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3F8BAA-D137-4431-8CC5-4BAC5B831D23}" type="slidenum">
              <a:rPr lang="en-US" altLang="en-US" sz="1600">
                <a:latin typeface="Times New Roman" panose="02020603050405020304" pitchFamily="18" charset="0"/>
              </a:rPr>
              <a:pPr eaLnBrk="1" hangingPunct="1">
                <a:spcBef>
                  <a:spcPct val="0"/>
                </a:spcBef>
                <a:buClrTx/>
                <a:buFontTx/>
                <a:buNone/>
              </a:pPr>
              <a:t>21</a:t>
            </a:fld>
            <a:endParaRPr lang="en-US" altLang="en-US" sz="1600">
              <a:latin typeface="Times New Roman" panose="02020603050405020304" pitchFamily="18" charset="0"/>
            </a:endParaRPr>
          </a:p>
        </p:txBody>
      </p:sp>
      <p:sp>
        <p:nvSpPr>
          <p:cNvPr id="172034" name="Rectangle 2">
            <a:extLst>
              <a:ext uri="{FF2B5EF4-FFF2-40B4-BE49-F238E27FC236}">
                <a16:creationId xmlns:a16="http://schemas.microsoft.com/office/drawing/2014/main" id="{125C65F2-3867-4286-800A-C163289F7C97}"/>
              </a:ext>
            </a:extLst>
          </p:cNvPr>
          <p:cNvSpPr>
            <a:spLocks noGrp="1" noChangeArrowheads="1"/>
          </p:cNvSpPr>
          <p:nvPr>
            <p:ph type="title"/>
          </p:nvPr>
        </p:nvSpPr>
        <p:spPr/>
        <p:txBody>
          <a:bodyPr/>
          <a:lstStyle/>
          <a:p>
            <a:pPr eaLnBrk="1" hangingPunct="1">
              <a:defRPr/>
            </a:pPr>
            <a:r>
              <a:rPr lang="en-US" altLang="en-US"/>
              <a:t>Binary Multiplication</a:t>
            </a:r>
          </a:p>
        </p:txBody>
      </p:sp>
      <p:sp>
        <p:nvSpPr>
          <p:cNvPr id="30725" name="Rectangle 3">
            <a:extLst>
              <a:ext uri="{FF2B5EF4-FFF2-40B4-BE49-F238E27FC236}">
                <a16:creationId xmlns:a16="http://schemas.microsoft.com/office/drawing/2014/main" id="{4630E3C9-296F-4F02-A7C2-8C6B4339878D}"/>
              </a:ext>
            </a:extLst>
          </p:cNvPr>
          <p:cNvSpPr>
            <a:spLocks noGrp="1" noChangeArrowheads="1"/>
          </p:cNvSpPr>
          <p:nvPr>
            <p:ph type="body" idx="1"/>
          </p:nvPr>
        </p:nvSpPr>
        <p:spPr>
          <a:xfrm>
            <a:off x="685800" y="1143000"/>
            <a:ext cx="7772400" cy="2895600"/>
          </a:xfrm>
        </p:spPr>
        <p:txBody>
          <a:bodyPr/>
          <a:lstStyle/>
          <a:p>
            <a:pPr eaLnBrk="1" hangingPunct="1"/>
            <a:r>
              <a:rPr lang="en-US" altLang="en-US"/>
              <a:t>We already know that SHL performs unsigned multiplication efficiently when the multiplier is a power of 2. </a:t>
            </a:r>
          </a:p>
          <a:p>
            <a:pPr eaLnBrk="1" hangingPunct="1"/>
            <a:r>
              <a:rPr lang="en-US" altLang="en-US"/>
              <a:t>You can factor any binary number into powers of 2. </a:t>
            </a:r>
          </a:p>
          <a:p>
            <a:pPr lvl="1" eaLnBrk="1" hangingPunct="1"/>
            <a:r>
              <a:rPr lang="en-US" altLang="en-US"/>
              <a:t>For example, to multiply EAX * 36, factor 36 into 32 + 4 and use the distributive property of multiplication to carry out the operation:</a:t>
            </a:r>
          </a:p>
        </p:txBody>
      </p:sp>
      <p:sp>
        <p:nvSpPr>
          <p:cNvPr id="30726" name="Text Box 4">
            <a:extLst>
              <a:ext uri="{FF2B5EF4-FFF2-40B4-BE49-F238E27FC236}">
                <a16:creationId xmlns:a16="http://schemas.microsoft.com/office/drawing/2014/main" id="{498129AE-C6AB-40E5-A7CB-7B79836AC9F7}"/>
              </a:ext>
            </a:extLst>
          </p:cNvPr>
          <p:cNvSpPr txBox="1">
            <a:spLocks noChangeArrowheads="1"/>
          </p:cNvSpPr>
          <p:nvPr/>
        </p:nvSpPr>
        <p:spPr bwMode="auto">
          <a:xfrm>
            <a:off x="381000" y="3962400"/>
            <a:ext cx="33528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EAX * 36 </a:t>
            </a:r>
          </a:p>
          <a:p>
            <a:pPr eaLnBrk="1" hangingPunct="1">
              <a:lnSpc>
                <a:spcPct val="50000"/>
              </a:lnSpc>
              <a:spcBef>
                <a:spcPct val="50000"/>
              </a:spcBef>
              <a:buClrTx/>
              <a:buFontTx/>
              <a:buNone/>
            </a:pPr>
            <a:r>
              <a:rPr lang="en-US" altLang="en-US" sz="1800" b="1">
                <a:latin typeface="Courier New" panose="02070309020205020404" pitchFamily="49" charset="0"/>
              </a:rPr>
              <a:t>= EAX * (32 + 4)</a:t>
            </a:r>
          </a:p>
          <a:p>
            <a:pPr eaLnBrk="1" hangingPunct="1">
              <a:lnSpc>
                <a:spcPct val="50000"/>
              </a:lnSpc>
              <a:spcBef>
                <a:spcPct val="50000"/>
              </a:spcBef>
              <a:buClrTx/>
              <a:buFontTx/>
              <a:buNone/>
            </a:pPr>
            <a:r>
              <a:rPr lang="en-US" altLang="en-US" sz="1800" b="1">
                <a:latin typeface="Courier New" panose="02070309020205020404" pitchFamily="49" charset="0"/>
              </a:rPr>
              <a:t>= (EAX * 32)+(EAX * 4)</a:t>
            </a:r>
          </a:p>
        </p:txBody>
      </p:sp>
      <p:sp>
        <p:nvSpPr>
          <p:cNvPr id="172037" name="Text Box 5">
            <a:extLst>
              <a:ext uri="{FF2B5EF4-FFF2-40B4-BE49-F238E27FC236}">
                <a16:creationId xmlns:a16="http://schemas.microsoft.com/office/drawing/2014/main" id="{DDDE5BA9-FFFD-4221-8F9D-29B4E8901701}"/>
              </a:ext>
            </a:extLst>
          </p:cNvPr>
          <p:cNvSpPr txBox="1">
            <a:spLocks noChangeArrowheads="1"/>
          </p:cNvSpPr>
          <p:nvPr/>
        </p:nvSpPr>
        <p:spPr bwMode="auto">
          <a:xfrm>
            <a:off x="3886200" y="3962400"/>
            <a:ext cx="46482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eax,123</a:t>
            </a:r>
          </a:p>
          <a:p>
            <a:pPr eaLnBrk="1" hangingPunct="1">
              <a:lnSpc>
                <a:spcPct val="50000"/>
              </a:lnSpc>
              <a:spcBef>
                <a:spcPct val="50000"/>
              </a:spcBef>
              <a:buClrTx/>
              <a:buFontTx/>
              <a:buNone/>
            </a:pPr>
            <a:r>
              <a:rPr lang="en-US" altLang="en-US" sz="1800" b="1">
                <a:latin typeface="Courier New" panose="02070309020205020404" pitchFamily="49" charset="0"/>
              </a:rPr>
              <a:t>mov ebx,eax</a:t>
            </a:r>
          </a:p>
          <a:p>
            <a:pPr eaLnBrk="1" hangingPunct="1">
              <a:lnSpc>
                <a:spcPct val="50000"/>
              </a:lnSpc>
              <a:spcBef>
                <a:spcPct val="50000"/>
              </a:spcBef>
              <a:buClrTx/>
              <a:buFontTx/>
              <a:buNone/>
            </a:pPr>
            <a:r>
              <a:rPr lang="en-US" altLang="en-US" sz="1800" b="1">
                <a:latin typeface="Courier New" panose="02070309020205020404" pitchFamily="49" charset="0"/>
              </a:rPr>
              <a:t>shl eax,5	; mult by 2</a:t>
            </a:r>
            <a:r>
              <a:rPr lang="en-US" altLang="en-US" sz="1800" b="1" baseline="30000">
                <a:latin typeface="Courier New" panose="02070309020205020404" pitchFamily="49" charset="0"/>
              </a:rPr>
              <a:t>5</a:t>
            </a:r>
          </a:p>
          <a:p>
            <a:pPr eaLnBrk="1" hangingPunct="1">
              <a:lnSpc>
                <a:spcPct val="50000"/>
              </a:lnSpc>
              <a:spcBef>
                <a:spcPct val="50000"/>
              </a:spcBef>
              <a:buClrTx/>
              <a:buFontTx/>
              <a:buNone/>
            </a:pPr>
            <a:r>
              <a:rPr lang="en-US" altLang="en-US" sz="1800" b="1">
                <a:latin typeface="Courier New" panose="02070309020205020404" pitchFamily="49" charset="0"/>
              </a:rPr>
              <a:t>shl ebx,2	; mult by 2</a:t>
            </a:r>
            <a:r>
              <a:rPr lang="en-US" altLang="en-US" sz="1800" b="1" baseline="30000">
                <a:latin typeface="Courier New" panose="02070309020205020404" pitchFamily="49" charset="0"/>
              </a:rPr>
              <a:t>2</a:t>
            </a:r>
          </a:p>
          <a:p>
            <a:pPr eaLnBrk="1" hangingPunct="1">
              <a:lnSpc>
                <a:spcPct val="50000"/>
              </a:lnSpc>
              <a:spcBef>
                <a:spcPct val="50000"/>
              </a:spcBef>
              <a:buClrTx/>
              <a:buFontTx/>
              <a:buNone/>
            </a:pPr>
            <a:r>
              <a:rPr lang="en-US" altLang="en-US" sz="1800" b="1">
                <a:latin typeface="Courier New" panose="02070309020205020404" pitchFamily="49" charset="0"/>
              </a:rPr>
              <a:t>add eax,ebx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2037"/>
                                        </p:tgtEl>
                                        <p:attrNameLst>
                                          <p:attrName>style.visibility</p:attrName>
                                        </p:attrNameLst>
                                      </p:cBhvr>
                                      <p:to>
                                        <p:strVal val="visible"/>
                                      </p:to>
                                    </p:set>
                                    <p:animEffect transition="in" filter="box(in)">
                                      <p:cBhvr>
                                        <p:cTn id="7"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a:extLst>
              <a:ext uri="{FF2B5EF4-FFF2-40B4-BE49-F238E27FC236}">
                <a16:creationId xmlns:a16="http://schemas.microsoft.com/office/drawing/2014/main" id="{DE8E3739-503F-46FF-BADC-E339A24302E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1747" name="Slide Number Placeholder 3">
            <a:extLst>
              <a:ext uri="{FF2B5EF4-FFF2-40B4-BE49-F238E27FC236}">
                <a16:creationId xmlns:a16="http://schemas.microsoft.com/office/drawing/2014/main" id="{22D3C7B4-BF7C-42E7-96D8-76C5BFDF13C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11053C3-3987-4D62-A738-B8FC2FC4DA15}" type="slidenum">
              <a:rPr lang="en-US" altLang="en-US" sz="1600">
                <a:latin typeface="Times New Roman" panose="02020603050405020304" pitchFamily="18" charset="0"/>
              </a:rPr>
              <a:pPr eaLnBrk="1" hangingPunct="1">
                <a:spcBef>
                  <a:spcPct val="0"/>
                </a:spcBef>
                <a:buClrTx/>
                <a:buFontTx/>
                <a:buNone/>
              </a:pPr>
              <a:t>22</a:t>
            </a:fld>
            <a:endParaRPr lang="en-US" altLang="en-US" sz="1600">
              <a:latin typeface="Times New Roman" panose="02020603050405020304" pitchFamily="18" charset="0"/>
            </a:endParaRPr>
          </a:p>
        </p:txBody>
      </p:sp>
      <p:sp>
        <p:nvSpPr>
          <p:cNvPr id="135170" name="Rectangle 2">
            <a:extLst>
              <a:ext uri="{FF2B5EF4-FFF2-40B4-BE49-F238E27FC236}">
                <a16:creationId xmlns:a16="http://schemas.microsoft.com/office/drawing/2014/main" id="{58F1D610-AEA7-44DB-A178-306254E79782}"/>
              </a:ext>
            </a:extLst>
          </p:cNvPr>
          <p:cNvSpPr>
            <a:spLocks noGrp="1" noChangeArrowheads="1"/>
          </p:cNvSpPr>
          <p:nvPr>
            <p:ph type="title"/>
          </p:nvPr>
        </p:nvSpPr>
        <p:spPr/>
        <p:txBody>
          <a:bodyPr/>
          <a:lstStyle/>
          <a:p>
            <a:pPr eaLnBrk="1" hangingPunct="1">
              <a:defRPr/>
            </a:pPr>
            <a:r>
              <a:rPr lang="en-US" altLang="en-US"/>
              <a:t>Your turn . . .</a:t>
            </a:r>
          </a:p>
        </p:txBody>
      </p:sp>
      <p:sp>
        <p:nvSpPr>
          <p:cNvPr id="135171" name="Text Box 3">
            <a:extLst>
              <a:ext uri="{FF2B5EF4-FFF2-40B4-BE49-F238E27FC236}">
                <a16:creationId xmlns:a16="http://schemas.microsoft.com/office/drawing/2014/main" id="{8428DA34-8CAC-4424-95FC-2E622FAF87AE}"/>
              </a:ext>
            </a:extLst>
          </p:cNvPr>
          <p:cNvSpPr txBox="1">
            <a:spLocks noChangeArrowheads="1"/>
          </p:cNvSpPr>
          <p:nvPr/>
        </p:nvSpPr>
        <p:spPr bwMode="auto">
          <a:xfrm>
            <a:off x="914400" y="2362200"/>
            <a:ext cx="7239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ax,2	; test value</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mov dx,ax</a:t>
            </a:r>
          </a:p>
          <a:p>
            <a:pPr eaLnBrk="1" hangingPunct="1">
              <a:lnSpc>
                <a:spcPct val="50000"/>
              </a:lnSpc>
              <a:spcBef>
                <a:spcPct val="50000"/>
              </a:spcBef>
              <a:buClrTx/>
              <a:buFontTx/>
              <a:buNone/>
            </a:pPr>
            <a:r>
              <a:rPr lang="en-US" altLang="en-US" sz="1800" b="1">
                <a:latin typeface="Courier New" panose="02070309020205020404" pitchFamily="49" charset="0"/>
              </a:rPr>
              <a:t>shl dx,4	; AX * 16</a:t>
            </a:r>
          </a:p>
          <a:p>
            <a:pPr eaLnBrk="1" hangingPunct="1">
              <a:lnSpc>
                <a:spcPct val="50000"/>
              </a:lnSpc>
              <a:spcBef>
                <a:spcPct val="50000"/>
              </a:spcBef>
              <a:buClrTx/>
              <a:buFontTx/>
              <a:buNone/>
            </a:pPr>
            <a:r>
              <a:rPr lang="en-US" altLang="en-US" sz="1800" b="1">
                <a:latin typeface="Courier New" panose="02070309020205020404" pitchFamily="49" charset="0"/>
              </a:rPr>
              <a:t>push edx	; save for later</a:t>
            </a:r>
          </a:p>
          <a:p>
            <a:pPr eaLnBrk="1" hangingPunct="1">
              <a:lnSpc>
                <a:spcPct val="50000"/>
              </a:lnSpc>
              <a:spcBef>
                <a:spcPct val="50000"/>
              </a:spcBef>
              <a:buClrTx/>
              <a:buFontTx/>
              <a:buNone/>
            </a:pPr>
            <a:r>
              <a:rPr lang="en-US" altLang="en-US" sz="1800" b="1">
                <a:latin typeface="Courier New" panose="02070309020205020404" pitchFamily="49" charset="0"/>
              </a:rPr>
              <a:t>mov dx,ax</a:t>
            </a:r>
          </a:p>
          <a:p>
            <a:pPr eaLnBrk="1" hangingPunct="1">
              <a:lnSpc>
                <a:spcPct val="50000"/>
              </a:lnSpc>
              <a:spcBef>
                <a:spcPct val="50000"/>
              </a:spcBef>
              <a:buClrTx/>
              <a:buFontTx/>
              <a:buNone/>
            </a:pPr>
            <a:r>
              <a:rPr lang="en-US" altLang="en-US" sz="1800" b="1">
                <a:latin typeface="Courier New" panose="02070309020205020404" pitchFamily="49" charset="0"/>
              </a:rPr>
              <a:t>shl dx,3	; AX * 8</a:t>
            </a:r>
          </a:p>
          <a:p>
            <a:pPr eaLnBrk="1" hangingPunct="1">
              <a:lnSpc>
                <a:spcPct val="50000"/>
              </a:lnSpc>
              <a:spcBef>
                <a:spcPct val="50000"/>
              </a:spcBef>
              <a:buClrTx/>
              <a:buFontTx/>
              <a:buNone/>
            </a:pPr>
            <a:r>
              <a:rPr lang="en-US" altLang="en-US" sz="1800" b="1">
                <a:latin typeface="Courier New" panose="02070309020205020404" pitchFamily="49" charset="0"/>
              </a:rPr>
              <a:t>shl ax,1	; AX * 2</a:t>
            </a:r>
          </a:p>
          <a:p>
            <a:pPr eaLnBrk="1" hangingPunct="1">
              <a:lnSpc>
                <a:spcPct val="50000"/>
              </a:lnSpc>
              <a:spcBef>
                <a:spcPct val="50000"/>
              </a:spcBef>
              <a:buClrTx/>
              <a:buFontTx/>
              <a:buNone/>
            </a:pPr>
            <a:r>
              <a:rPr lang="en-US" altLang="en-US" sz="1800" b="1">
                <a:latin typeface="Courier New" panose="02070309020205020404" pitchFamily="49" charset="0"/>
              </a:rPr>
              <a:t>add ax,dx	; AX * 10</a:t>
            </a:r>
          </a:p>
          <a:p>
            <a:pPr eaLnBrk="1" hangingPunct="1">
              <a:lnSpc>
                <a:spcPct val="50000"/>
              </a:lnSpc>
              <a:spcBef>
                <a:spcPct val="50000"/>
              </a:spcBef>
              <a:buClrTx/>
              <a:buFontTx/>
              <a:buNone/>
            </a:pPr>
            <a:r>
              <a:rPr lang="en-US" altLang="en-US" sz="1800" b="1">
                <a:latin typeface="Courier New" panose="02070309020205020404" pitchFamily="49" charset="0"/>
              </a:rPr>
              <a:t>pop edx	; recall AX * 16</a:t>
            </a:r>
          </a:p>
          <a:p>
            <a:pPr eaLnBrk="1" hangingPunct="1">
              <a:lnSpc>
                <a:spcPct val="50000"/>
              </a:lnSpc>
              <a:spcBef>
                <a:spcPct val="50000"/>
              </a:spcBef>
              <a:buClrTx/>
              <a:buFontTx/>
              <a:buNone/>
            </a:pPr>
            <a:r>
              <a:rPr lang="en-US" altLang="en-US" sz="1800" b="1">
                <a:latin typeface="Courier New" panose="02070309020205020404" pitchFamily="49" charset="0"/>
              </a:rPr>
              <a:t>add ax,dx	; AX * 26</a:t>
            </a:r>
          </a:p>
        </p:txBody>
      </p:sp>
      <p:sp>
        <p:nvSpPr>
          <p:cNvPr id="31750" name="Text Box 4">
            <a:extLst>
              <a:ext uri="{FF2B5EF4-FFF2-40B4-BE49-F238E27FC236}">
                <a16:creationId xmlns:a16="http://schemas.microsoft.com/office/drawing/2014/main" id="{A3E934CC-4DBB-4E8A-95CA-95CAF30487A4}"/>
              </a:ext>
            </a:extLst>
          </p:cNvPr>
          <p:cNvSpPr txBox="1">
            <a:spLocks noChangeArrowheads="1"/>
          </p:cNvSpPr>
          <p:nvPr/>
        </p:nvSpPr>
        <p:spPr bwMode="auto">
          <a:xfrm>
            <a:off x="762000" y="12192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Multiply AX by 26, using shifting and addition instructions. </a:t>
            </a:r>
            <a:r>
              <a:rPr lang="en-US" altLang="en-US" sz="2100" i="1"/>
              <a:t>Hint:</a:t>
            </a:r>
            <a:r>
              <a:rPr lang="en-US" altLang="en-US" sz="2100"/>
              <a:t> 26 = 16 + 8 + 2.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dissolve">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9DAB086F-DC28-4F13-A64A-7BD7E449A4A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2771" name="Slide Number Placeholder 4">
            <a:extLst>
              <a:ext uri="{FF2B5EF4-FFF2-40B4-BE49-F238E27FC236}">
                <a16:creationId xmlns:a16="http://schemas.microsoft.com/office/drawing/2014/main" id="{FD05ED75-1D5C-4D78-A894-25A5B135455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64251F3-883B-47F2-BC69-E98B3B91CEDC}" type="slidenum">
              <a:rPr lang="en-US" altLang="en-US" sz="1600">
                <a:latin typeface="Times New Roman" panose="02020603050405020304" pitchFamily="18" charset="0"/>
              </a:rPr>
              <a:pPr eaLnBrk="1" hangingPunct="1">
                <a:spcBef>
                  <a:spcPct val="0"/>
                </a:spcBef>
                <a:buClrTx/>
                <a:buFontTx/>
                <a:buNone/>
              </a:pPr>
              <a:t>23</a:t>
            </a:fld>
            <a:endParaRPr lang="en-US" altLang="en-US" sz="1600">
              <a:latin typeface="Times New Roman" panose="02020603050405020304" pitchFamily="18" charset="0"/>
            </a:endParaRPr>
          </a:p>
        </p:txBody>
      </p:sp>
      <p:sp>
        <p:nvSpPr>
          <p:cNvPr id="96258" name="Rectangle 2">
            <a:extLst>
              <a:ext uri="{FF2B5EF4-FFF2-40B4-BE49-F238E27FC236}">
                <a16:creationId xmlns:a16="http://schemas.microsoft.com/office/drawing/2014/main" id="{88643D8F-F05E-4425-B2BD-E660440B87DD}"/>
              </a:ext>
            </a:extLst>
          </p:cNvPr>
          <p:cNvSpPr>
            <a:spLocks noGrp="1" noChangeArrowheads="1"/>
          </p:cNvSpPr>
          <p:nvPr>
            <p:ph type="title"/>
          </p:nvPr>
        </p:nvSpPr>
        <p:spPr/>
        <p:txBody>
          <a:bodyPr/>
          <a:lstStyle/>
          <a:p>
            <a:pPr eaLnBrk="1" hangingPunct="1">
              <a:defRPr/>
            </a:pPr>
            <a:r>
              <a:rPr lang="en-US" altLang="en-US"/>
              <a:t>Displaying Binary Bits</a:t>
            </a:r>
          </a:p>
        </p:txBody>
      </p:sp>
      <p:sp>
        <p:nvSpPr>
          <p:cNvPr id="32773" name="Rectangle 3">
            <a:extLst>
              <a:ext uri="{FF2B5EF4-FFF2-40B4-BE49-F238E27FC236}">
                <a16:creationId xmlns:a16="http://schemas.microsoft.com/office/drawing/2014/main" id="{E80E838A-81B2-46BB-84E4-3E930CAD3BA2}"/>
              </a:ext>
            </a:extLst>
          </p:cNvPr>
          <p:cNvSpPr>
            <a:spLocks noGrp="1" noChangeArrowheads="1"/>
          </p:cNvSpPr>
          <p:nvPr>
            <p:ph type="body" idx="1"/>
          </p:nvPr>
        </p:nvSpPr>
        <p:spPr>
          <a:xfrm>
            <a:off x="685800" y="1066800"/>
            <a:ext cx="7772400" cy="1371600"/>
          </a:xfrm>
        </p:spPr>
        <p:txBody>
          <a:bodyPr/>
          <a:lstStyle/>
          <a:p>
            <a:pPr marL="0" indent="0" eaLnBrk="1" hangingPunct="1">
              <a:buFontTx/>
              <a:buNone/>
            </a:pPr>
            <a:r>
              <a:rPr lang="en-US" altLang="en-US" sz="2100" i="1"/>
              <a:t>Algorithm:</a:t>
            </a:r>
            <a:r>
              <a:rPr lang="en-US" altLang="en-US" sz="2100"/>
              <a:t> Shift MSB into the Carry flag; If CF = 1, append a "1" character to a string; otherwise, append a "0" character. Repeat in a loop, 32 times.</a:t>
            </a:r>
          </a:p>
        </p:txBody>
      </p:sp>
      <p:sp>
        <p:nvSpPr>
          <p:cNvPr id="32774" name="Text Box 4">
            <a:extLst>
              <a:ext uri="{FF2B5EF4-FFF2-40B4-BE49-F238E27FC236}">
                <a16:creationId xmlns:a16="http://schemas.microsoft.com/office/drawing/2014/main" id="{4CED716A-C2DE-4354-9E8E-C4D23F7768C1}"/>
              </a:ext>
            </a:extLst>
          </p:cNvPr>
          <p:cNvSpPr txBox="1">
            <a:spLocks noChangeArrowheads="1"/>
          </p:cNvSpPr>
          <p:nvPr/>
        </p:nvSpPr>
        <p:spPr bwMode="auto">
          <a:xfrm>
            <a:off x="1981200" y="2286000"/>
            <a:ext cx="5334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buffer BYTE 32 DUP(0),0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mov ecx,32</a:t>
            </a:r>
          </a:p>
          <a:p>
            <a:pPr eaLnBrk="1" hangingPunct="1">
              <a:lnSpc>
                <a:spcPct val="50000"/>
              </a:lnSpc>
              <a:spcBef>
                <a:spcPct val="50000"/>
              </a:spcBef>
              <a:buClrTx/>
              <a:buFontTx/>
              <a:buNone/>
            </a:pPr>
            <a:r>
              <a:rPr lang="en-US" altLang="en-US" sz="1800" b="1">
                <a:latin typeface="Courier New" panose="02070309020205020404" pitchFamily="49" charset="0"/>
              </a:rPr>
              <a:t>	mov esi,OFFSET buffer</a:t>
            </a:r>
          </a:p>
          <a:p>
            <a:pPr eaLnBrk="1" hangingPunct="1">
              <a:lnSpc>
                <a:spcPct val="50000"/>
              </a:lnSpc>
              <a:spcBef>
                <a:spcPct val="50000"/>
              </a:spcBef>
              <a:buClrTx/>
              <a:buFontTx/>
              <a:buNone/>
            </a:pPr>
            <a:r>
              <a:rPr lang="en-US" altLang="en-US" sz="1800" b="1">
                <a:latin typeface="Courier New" panose="02070309020205020404" pitchFamily="49" charset="0"/>
              </a:rPr>
              <a:t>L1:	shl eax,1</a:t>
            </a:r>
          </a:p>
          <a:p>
            <a:pPr eaLnBrk="1" hangingPunct="1">
              <a:lnSpc>
                <a:spcPct val="50000"/>
              </a:lnSpc>
              <a:spcBef>
                <a:spcPct val="50000"/>
              </a:spcBef>
              <a:buClrTx/>
              <a:buFontTx/>
              <a:buNone/>
            </a:pPr>
            <a:r>
              <a:rPr lang="en-US" altLang="en-US" sz="1800" b="1">
                <a:latin typeface="Courier New" panose="02070309020205020404" pitchFamily="49" charset="0"/>
              </a:rPr>
              <a:t>	mov BYTE PTR [esi],'0'</a:t>
            </a:r>
          </a:p>
          <a:p>
            <a:pPr eaLnBrk="1" hangingPunct="1">
              <a:lnSpc>
                <a:spcPct val="50000"/>
              </a:lnSpc>
              <a:spcBef>
                <a:spcPct val="50000"/>
              </a:spcBef>
              <a:buClrTx/>
              <a:buFontTx/>
              <a:buNone/>
            </a:pPr>
            <a:r>
              <a:rPr lang="en-US" altLang="en-US" sz="1800" b="1">
                <a:latin typeface="Courier New" panose="02070309020205020404" pitchFamily="49" charset="0"/>
              </a:rPr>
              <a:t>	jnc L2</a:t>
            </a:r>
          </a:p>
          <a:p>
            <a:pPr eaLnBrk="1" hangingPunct="1">
              <a:lnSpc>
                <a:spcPct val="50000"/>
              </a:lnSpc>
              <a:spcBef>
                <a:spcPct val="50000"/>
              </a:spcBef>
              <a:buClrTx/>
              <a:buFontTx/>
              <a:buNone/>
            </a:pPr>
            <a:r>
              <a:rPr lang="en-US" altLang="en-US" sz="1800" b="1">
                <a:latin typeface="Courier New" panose="02070309020205020404" pitchFamily="49" charset="0"/>
              </a:rPr>
              <a:t>	mov BYTE PTR [esi],'1'</a:t>
            </a:r>
          </a:p>
          <a:p>
            <a:pPr eaLnBrk="1" hangingPunct="1">
              <a:lnSpc>
                <a:spcPct val="50000"/>
              </a:lnSpc>
              <a:spcBef>
                <a:spcPct val="50000"/>
              </a:spcBef>
              <a:buClrTx/>
              <a:buFontTx/>
              <a:buNone/>
            </a:pPr>
            <a:r>
              <a:rPr lang="en-US" altLang="en-US" sz="1800" b="1">
                <a:latin typeface="Courier New" panose="02070309020205020404" pitchFamily="49" charset="0"/>
              </a:rPr>
              <a:t>L2:	inc esi</a:t>
            </a:r>
          </a:p>
          <a:p>
            <a:pPr eaLnBrk="1" hangingPunct="1">
              <a:lnSpc>
                <a:spcPct val="50000"/>
              </a:lnSpc>
              <a:spcBef>
                <a:spcPct val="50000"/>
              </a:spcBef>
              <a:buClrTx/>
              <a:buFontTx/>
              <a:buNone/>
            </a:pPr>
            <a:r>
              <a:rPr lang="en-US" altLang="en-US" sz="1800" b="1">
                <a:latin typeface="Courier New" panose="02070309020205020404" pitchFamily="49" charset="0"/>
              </a:rPr>
              <a:t>	loop L1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4A8641B9-CA89-48AF-90C6-6D16A102BF8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3795" name="Slide Number Placeholder 4">
            <a:extLst>
              <a:ext uri="{FF2B5EF4-FFF2-40B4-BE49-F238E27FC236}">
                <a16:creationId xmlns:a16="http://schemas.microsoft.com/office/drawing/2014/main" id="{B34684C5-78FB-47D1-A8A2-6998985F348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A9A18E4-7374-419D-BC9A-E5A09B82EE75}" type="slidenum">
              <a:rPr lang="en-US" altLang="en-US" sz="1600">
                <a:latin typeface="Times New Roman" panose="02020603050405020304" pitchFamily="18" charset="0"/>
              </a:rPr>
              <a:pPr eaLnBrk="1" hangingPunct="1">
                <a:spcBef>
                  <a:spcPct val="0"/>
                </a:spcBef>
                <a:buClrTx/>
                <a:buFontTx/>
                <a:buNone/>
              </a:pPr>
              <a:t>24</a:t>
            </a:fld>
            <a:endParaRPr lang="en-US" altLang="en-US" sz="1600">
              <a:latin typeface="Times New Roman" panose="02020603050405020304" pitchFamily="18" charset="0"/>
            </a:endParaRPr>
          </a:p>
        </p:txBody>
      </p:sp>
      <p:sp>
        <p:nvSpPr>
          <p:cNvPr id="97282" name="Rectangle 2">
            <a:extLst>
              <a:ext uri="{FF2B5EF4-FFF2-40B4-BE49-F238E27FC236}">
                <a16:creationId xmlns:a16="http://schemas.microsoft.com/office/drawing/2014/main" id="{95E37340-E198-40E0-80F3-869900A4FBD4}"/>
              </a:ext>
            </a:extLst>
          </p:cNvPr>
          <p:cNvSpPr>
            <a:spLocks noGrp="1" noChangeArrowheads="1"/>
          </p:cNvSpPr>
          <p:nvPr>
            <p:ph type="title"/>
          </p:nvPr>
        </p:nvSpPr>
        <p:spPr/>
        <p:txBody>
          <a:bodyPr/>
          <a:lstStyle/>
          <a:p>
            <a:pPr eaLnBrk="1" hangingPunct="1">
              <a:defRPr/>
            </a:pPr>
            <a:r>
              <a:rPr lang="en-US" altLang="en-US"/>
              <a:t>Isolating a Bit String</a:t>
            </a:r>
          </a:p>
        </p:txBody>
      </p:sp>
      <p:sp>
        <p:nvSpPr>
          <p:cNvPr id="33797" name="Rectangle 3">
            <a:extLst>
              <a:ext uri="{FF2B5EF4-FFF2-40B4-BE49-F238E27FC236}">
                <a16:creationId xmlns:a16="http://schemas.microsoft.com/office/drawing/2014/main" id="{8C8664B2-FA6B-4177-B8B5-2EAE6F5E781A}"/>
              </a:ext>
            </a:extLst>
          </p:cNvPr>
          <p:cNvSpPr>
            <a:spLocks noGrp="1" noChangeArrowheads="1"/>
          </p:cNvSpPr>
          <p:nvPr>
            <p:ph type="body" idx="1"/>
          </p:nvPr>
        </p:nvSpPr>
        <p:spPr>
          <a:xfrm>
            <a:off x="685800" y="1143000"/>
            <a:ext cx="7772400" cy="990600"/>
          </a:xfrm>
        </p:spPr>
        <p:txBody>
          <a:bodyPr/>
          <a:lstStyle/>
          <a:p>
            <a:pPr eaLnBrk="1" hangingPunct="1"/>
            <a:r>
              <a:rPr lang="en-US" altLang="en-US"/>
              <a:t>The MS-DOS file date field packs the year, month, and day into 16 bits:</a:t>
            </a:r>
          </a:p>
        </p:txBody>
      </p:sp>
      <p:graphicFrame>
        <p:nvGraphicFramePr>
          <p:cNvPr id="33798" name="Object 4">
            <a:extLst>
              <a:ext uri="{FF2B5EF4-FFF2-40B4-BE49-F238E27FC236}">
                <a16:creationId xmlns:a16="http://schemas.microsoft.com/office/drawing/2014/main" id="{51B96039-CAFE-4059-9ABD-D51FE9757577}"/>
              </a:ext>
            </a:extLst>
          </p:cNvPr>
          <p:cNvGraphicFramePr>
            <a:graphicFrameLocks noChangeAspect="1"/>
          </p:cNvGraphicFramePr>
          <p:nvPr/>
        </p:nvGraphicFramePr>
        <p:xfrm>
          <a:off x="1978025" y="2133600"/>
          <a:ext cx="5264150" cy="1720850"/>
        </p:xfrm>
        <a:graphic>
          <a:graphicData uri="http://schemas.openxmlformats.org/presentationml/2006/ole">
            <mc:AlternateContent xmlns:mc="http://schemas.openxmlformats.org/markup-compatibility/2006">
              <mc:Choice xmlns:v="urn:schemas-microsoft-com:vml" Requires="v">
                <p:oleObj spid="_x0000_s33807" name="VISIO" r:id="rId3" imgW="3745992" imgH="1094232" progId="Visio.Drawing.6">
                  <p:embed/>
                </p:oleObj>
              </mc:Choice>
              <mc:Fallback>
                <p:oleObj name="VISIO" r:id="rId3" imgW="3745992" imgH="10942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5132" r="5132"/>
                      <a:stretch>
                        <a:fillRect/>
                      </a:stretch>
                    </p:blipFill>
                    <p:spPr bwMode="auto">
                      <a:xfrm>
                        <a:off x="1978025" y="2133600"/>
                        <a:ext cx="5264150" cy="1720850"/>
                      </a:xfrm>
                      <a:prstGeom prst="rect">
                        <a:avLst/>
                      </a:prstGeom>
                      <a:solidFill>
                        <a:schemeClr val="accent1"/>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7287" name="Group 7">
            <a:extLst>
              <a:ext uri="{FF2B5EF4-FFF2-40B4-BE49-F238E27FC236}">
                <a16:creationId xmlns:a16="http://schemas.microsoft.com/office/drawing/2014/main" id="{34691E5C-515E-4889-BAD6-D2226611FA8C}"/>
              </a:ext>
            </a:extLst>
          </p:cNvPr>
          <p:cNvGrpSpPr>
            <a:grpSpLocks/>
          </p:cNvGrpSpPr>
          <p:nvPr/>
        </p:nvGrpSpPr>
        <p:grpSpPr bwMode="auto">
          <a:xfrm>
            <a:off x="457200" y="3962400"/>
            <a:ext cx="7848600" cy="1851025"/>
            <a:chOff x="288" y="2496"/>
            <a:chExt cx="4944" cy="1166"/>
          </a:xfrm>
        </p:grpSpPr>
        <p:sp>
          <p:nvSpPr>
            <p:cNvPr id="33800" name="Text Box 5">
              <a:extLst>
                <a:ext uri="{FF2B5EF4-FFF2-40B4-BE49-F238E27FC236}">
                  <a16:creationId xmlns:a16="http://schemas.microsoft.com/office/drawing/2014/main" id="{537761D7-3B50-458E-A389-43AA793A3726}"/>
                </a:ext>
              </a:extLst>
            </p:cNvPr>
            <p:cNvSpPr txBox="1">
              <a:spLocks noChangeArrowheads="1"/>
            </p:cNvSpPr>
            <p:nvPr/>
          </p:nvSpPr>
          <p:spPr bwMode="auto">
            <a:xfrm>
              <a:off x="624" y="2846"/>
              <a:ext cx="460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ax,dx	; make a copy of DX</a:t>
              </a:r>
            </a:p>
            <a:p>
              <a:pPr eaLnBrk="1" hangingPunct="1">
                <a:lnSpc>
                  <a:spcPct val="50000"/>
                </a:lnSpc>
                <a:spcBef>
                  <a:spcPct val="50000"/>
                </a:spcBef>
                <a:buClrTx/>
                <a:buFontTx/>
                <a:buNone/>
              </a:pPr>
              <a:r>
                <a:rPr lang="en-US" altLang="en-US" sz="1800" b="1">
                  <a:latin typeface="Courier New" panose="02070309020205020404" pitchFamily="49" charset="0"/>
                </a:rPr>
                <a:t>shr ax,5	; shift right 5 bits</a:t>
              </a:r>
            </a:p>
            <a:p>
              <a:pPr eaLnBrk="1" hangingPunct="1">
                <a:lnSpc>
                  <a:spcPct val="50000"/>
                </a:lnSpc>
                <a:spcBef>
                  <a:spcPct val="50000"/>
                </a:spcBef>
                <a:buClrTx/>
                <a:buFontTx/>
                <a:buNone/>
              </a:pPr>
              <a:r>
                <a:rPr lang="en-US" altLang="en-US" sz="1800" b="1">
                  <a:latin typeface="Courier New" panose="02070309020205020404" pitchFamily="49" charset="0"/>
                </a:rPr>
                <a:t>and al,00001111b	; clear bits 4-7</a:t>
              </a:r>
            </a:p>
            <a:p>
              <a:pPr eaLnBrk="1" hangingPunct="1">
                <a:lnSpc>
                  <a:spcPct val="50000"/>
                </a:lnSpc>
                <a:spcBef>
                  <a:spcPct val="50000"/>
                </a:spcBef>
                <a:buClrTx/>
                <a:buFontTx/>
                <a:buNone/>
              </a:pPr>
              <a:r>
                <a:rPr lang="en-US" altLang="en-US" sz="1800" b="1">
                  <a:latin typeface="Courier New" panose="02070309020205020404" pitchFamily="49" charset="0"/>
                </a:rPr>
                <a:t>mov month,al	; save in month variable</a:t>
              </a:r>
            </a:p>
          </p:txBody>
        </p:sp>
        <p:sp>
          <p:nvSpPr>
            <p:cNvPr id="33801" name="Text Box 6">
              <a:extLst>
                <a:ext uri="{FF2B5EF4-FFF2-40B4-BE49-F238E27FC236}">
                  <a16:creationId xmlns:a16="http://schemas.microsoft.com/office/drawing/2014/main" id="{D526E1E0-7261-4244-8CEB-B18CC785DDD9}"/>
                </a:ext>
              </a:extLst>
            </p:cNvPr>
            <p:cNvSpPr txBox="1">
              <a:spLocks noChangeArrowheads="1"/>
            </p:cNvSpPr>
            <p:nvPr/>
          </p:nvSpPr>
          <p:spPr bwMode="auto">
            <a:xfrm>
              <a:off x="288" y="2496"/>
              <a:ext cx="216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Isolate the Month field: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box(in)">
                                      <p:cBhvr>
                                        <p:cTn id="7"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C04478ED-DB0D-4191-82E9-70D4EBC5E56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4819" name="Slide Number Placeholder 4">
            <a:extLst>
              <a:ext uri="{FF2B5EF4-FFF2-40B4-BE49-F238E27FC236}">
                <a16:creationId xmlns:a16="http://schemas.microsoft.com/office/drawing/2014/main" id="{059A9401-C7D7-4E2A-8A15-F03ED45E06A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36EDF5B-44DD-4D84-A0C1-0D627BB8ED6C}" type="slidenum">
              <a:rPr lang="en-US" altLang="en-US" sz="1600">
                <a:latin typeface="Times New Roman" panose="02020603050405020304" pitchFamily="18" charset="0"/>
              </a:rPr>
              <a:pPr eaLnBrk="1" hangingPunct="1">
                <a:spcBef>
                  <a:spcPct val="0"/>
                </a:spcBef>
                <a:buClrTx/>
                <a:buFontTx/>
                <a:buNone/>
              </a:pPr>
              <a:t>25</a:t>
            </a:fld>
            <a:endParaRPr lang="en-US" altLang="en-US" sz="1600">
              <a:latin typeface="Times New Roman" panose="02020603050405020304" pitchFamily="18" charset="0"/>
            </a:endParaRPr>
          </a:p>
        </p:txBody>
      </p:sp>
      <p:sp>
        <p:nvSpPr>
          <p:cNvPr id="163842" name="Rectangle 2">
            <a:extLst>
              <a:ext uri="{FF2B5EF4-FFF2-40B4-BE49-F238E27FC236}">
                <a16:creationId xmlns:a16="http://schemas.microsoft.com/office/drawing/2014/main" id="{31B3CB2C-8905-4975-838C-64B30C92B87D}"/>
              </a:ext>
            </a:extLst>
          </p:cNvPr>
          <p:cNvSpPr>
            <a:spLocks noGrp="1" noChangeArrowheads="1"/>
          </p:cNvSpPr>
          <p:nvPr>
            <p:ph type="title"/>
          </p:nvPr>
        </p:nvSpPr>
        <p:spPr/>
        <p:txBody>
          <a:bodyPr/>
          <a:lstStyle/>
          <a:p>
            <a:pPr eaLnBrk="1" hangingPunct="1">
              <a:defRPr/>
            </a:pPr>
            <a:r>
              <a:rPr lang="en-US" altLang="en-US"/>
              <a:t>What's Next</a:t>
            </a:r>
          </a:p>
        </p:txBody>
      </p:sp>
      <p:sp>
        <p:nvSpPr>
          <p:cNvPr id="34821" name="Rectangle 3">
            <a:extLst>
              <a:ext uri="{FF2B5EF4-FFF2-40B4-BE49-F238E27FC236}">
                <a16:creationId xmlns:a16="http://schemas.microsoft.com/office/drawing/2014/main" id="{3841FFAA-26F0-4312-A43A-7B002ED33580}"/>
              </a:ext>
            </a:extLst>
          </p:cNvPr>
          <p:cNvSpPr>
            <a:spLocks noGrp="1" noChangeArrowheads="1"/>
          </p:cNvSpPr>
          <p:nvPr>
            <p:ph type="body" idx="1"/>
          </p:nvPr>
        </p:nvSpPr>
        <p:spPr>
          <a:xfrm>
            <a:off x="1295400" y="1600200"/>
            <a:ext cx="6934200" cy="2819400"/>
          </a:xfrm>
        </p:spPr>
        <p:txBody>
          <a:bodyPr/>
          <a:lstStyle/>
          <a:p>
            <a:pPr eaLnBrk="1" hangingPunct="1"/>
            <a:r>
              <a:rPr lang="en-US" altLang="en-US"/>
              <a:t>Shift and Rotate Instructions</a:t>
            </a:r>
          </a:p>
          <a:p>
            <a:pPr eaLnBrk="1" hangingPunct="1"/>
            <a:r>
              <a:rPr lang="en-US" altLang="en-US"/>
              <a:t>Shift and Rotate Applications</a:t>
            </a:r>
          </a:p>
          <a:p>
            <a:pPr eaLnBrk="1" hangingPunct="1"/>
            <a:r>
              <a:rPr lang="en-US" altLang="en-US" b="1">
                <a:solidFill>
                  <a:schemeClr val="tx2"/>
                </a:solidFill>
              </a:rPr>
              <a:t>Multiplication and Division Instructions</a:t>
            </a:r>
          </a:p>
          <a:p>
            <a:pPr eaLnBrk="1" hangingPunct="1"/>
            <a:r>
              <a:rPr lang="en-US" altLang="en-US"/>
              <a:t>Extended Addition and Subtraction</a:t>
            </a:r>
          </a:p>
          <a:p>
            <a:pPr eaLnBrk="1" hangingPunct="1"/>
            <a:r>
              <a:rPr lang="en-US" altLang="en-US"/>
              <a:t>ASCII and Unpacked Decimal Arithmetic</a:t>
            </a:r>
          </a:p>
          <a:p>
            <a:pPr eaLnBrk="1" hangingPunct="1"/>
            <a:r>
              <a:rPr lang="en-US" altLang="en-US"/>
              <a:t>Packed Decimal Arithmetic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928FDB75-CAC5-4A0F-AE47-7C0B07C75C2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5843" name="Slide Number Placeholder 4">
            <a:extLst>
              <a:ext uri="{FF2B5EF4-FFF2-40B4-BE49-F238E27FC236}">
                <a16:creationId xmlns:a16="http://schemas.microsoft.com/office/drawing/2014/main" id="{A2CD09A7-27DC-4751-863F-586F5A61A57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01B2FC0-2284-4822-974B-CFC1AC780A82}" type="slidenum">
              <a:rPr lang="en-US" altLang="en-US" sz="1600">
                <a:latin typeface="Times New Roman" panose="02020603050405020304" pitchFamily="18" charset="0"/>
              </a:rPr>
              <a:pPr eaLnBrk="1" hangingPunct="1">
                <a:spcBef>
                  <a:spcPct val="0"/>
                </a:spcBef>
                <a:buClrTx/>
                <a:buFontTx/>
                <a:buNone/>
              </a:pPr>
              <a:t>26</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1729E532-7076-4AF0-937E-43F115EE5FB4}"/>
              </a:ext>
            </a:extLst>
          </p:cNvPr>
          <p:cNvSpPr>
            <a:spLocks noGrp="1" noChangeArrowheads="1"/>
          </p:cNvSpPr>
          <p:nvPr>
            <p:ph type="title"/>
          </p:nvPr>
        </p:nvSpPr>
        <p:spPr/>
        <p:txBody>
          <a:bodyPr/>
          <a:lstStyle/>
          <a:p>
            <a:pPr eaLnBrk="1" hangingPunct="1">
              <a:defRPr/>
            </a:pPr>
            <a:r>
              <a:rPr lang="en-US" altLang="en-US"/>
              <a:t>Multiplication and Division Instructions</a:t>
            </a:r>
          </a:p>
        </p:txBody>
      </p:sp>
      <p:sp>
        <p:nvSpPr>
          <p:cNvPr id="35845" name="Rectangle 3">
            <a:extLst>
              <a:ext uri="{FF2B5EF4-FFF2-40B4-BE49-F238E27FC236}">
                <a16:creationId xmlns:a16="http://schemas.microsoft.com/office/drawing/2014/main" id="{6ADF0B6F-247B-417D-B8F5-A51B207A922D}"/>
              </a:ext>
            </a:extLst>
          </p:cNvPr>
          <p:cNvSpPr>
            <a:spLocks noGrp="1" noChangeArrowheads="1"/>
          </p:cNvSpPr>
          <p:nvPr>
            <p:ph type="body" idx="1"/>
          </p:nvPr>
        </p:nvSpPr>
        <p:spPr>
          <a:xfrm>
            <a:off x="1371600" y="1600200"/>
            <a:ext cx="6172200" cy="3505200"/>
          </a:xfrm>
        </p:spPr>
        <p:txBody>
          <a:bodyPr/>
          <a:lstStyle/>
          <a:p>
            <a:pPr eaLnBrk="1" hangingPunct="1"/>
            <a:r>
              <a:rPr lang="en-US" altLang="en-US"/>
              <a:t>MUL Instruction </a:t>
            </a:r>
          </a:p>
          <a:p>
            <a:pPr eaLnBrk="1" hangingPunct="1"/>
            <a:r>
              <a:rPr lang="en-US" altLang="en-US"/>
              <a:t>IMUL Instruction </a:t>
            </a:r>
          </a:p>
          <a:p>
            <a:pPr eaLnBrk="1" hangingPunct="1"/>
            <a:r>
              <a:rPr lang="en-US" altLang="en-US"/>
              <a:t>DIV Instruction </a:t>
            </a:r>
          </a:p>
          <a:p>
            <a:pPr eaLnBrk="1" hangingPunct="1"/>
            <a:r>
              <a:rPr lang="en-US" altLang="en-US"/>
              <a:t>Signed Integer Division</a:t>
            </a:r>
          </a:p>
          <a:p>
            <a:pPr eaLnBrk="1" hangingPunct="1"/>
            <a:r>
              <a:rPr lang="en-US" altLang="en-US"/>
              <a:t>CBW, CWD, CDQ Instructions</a:t>
            </a:r>
          </a:p>
          <a:p>
            <a:pPr eaLnBrk="1" hangingPunct="1"/>
            <a:r>
              <a:rPr lang="en-US" altLang="en-US"/>
              <a:t>IDIV Instruction </a:t>
            </a:r>
          </a:p>
          <a:p>
            <a:pPr eaLnBrk="1" hangingPunct="1"/>
            <a:r>
              <a:rPr lang="en-US" altLang="en-US"/>
              <a:t>Implementing Arithmetic Expressions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5749D131-D66D-454D-8CEF-527F00220D6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6867" name="Slide Number Placeholder 4">
            <a:extLst>
              <a:ext uri="{FF2B5EF4-FFF2-40B4-BE49-F238E27FC236}">
                <a16:creationId xmlns:a16="http://schemas.microsoft.com/office/drawing/2014/main" id="{CA5E24D1-8A57-4C06-8706-4FC82F996C6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92EAEED-8135-4696-9803-ED1AD9D3118A}" type="slidenum">
              <a:rPr lang="en-US" altLang="en-US" sz="1600">
                <a:latin typeface="Times New Roman" panose="02020603050405020304" pitchFamily="18" charset="0"/>
              </a:rPr>
              <a:pPr eaLnBrk="1" hangingPunct="1">
                <a:spcBef>
                  <a:spcPct val="0"/>
                </a:spcBef>
                <a:buClrTx/>
                <a:buFontTx/>
                <a:buNone/>
              </a:pPr>
              <a:t>27</a:t>
            </a:fld>
            <a:endParaRPr lang="en-US" altLang="en-US" sz="1600">
              <a:latin typeface="Times New Roman" panose="02020603050405020304" pitchFamily="18" charset="0"/>
            </a:endParaRPr>
          </a:p>
        </p:txBody>
      </p:sp>
      <p:sp>
        <p:nvSpPr>
          <p:cNvPr id="98306" name="Rectangle 2">
            <a:extLst>
              <a:ext uri="{FF2B5EF4-FFF2-40B4-BE49-F238E27FC236}">
                <a16:creationId xmlns:a16="http://schemas.microsoft.com/office/drawing/2014/main" id="{A02B8718-1884-46E1-A0D2-299A31187B25}"/>
              </a:ext>
            </a:extLst>
          </p:cNvPr>
          <p:cNvSpPr>
            <a:spLocks noGrp="1" noChangeArrowheads="1"/>
          </p:cNvSpPr>
          <p:nvPr>
            <p:ph type="title"/>
          </p:nvPr>
        </p:nvSpPr>
        <p:spPr/>
        <p:txBody>
          <a:bodyPr/>
          <a:lstStyle/>
          <a:p>
            <a:pPr eaLnBrk="1" hangingPunct="1">
              <a:defRPr/>
            </a:pPr>
            <a:r>
              <a:rPr lang="en-US" altLang="en-US"/>
              <a:t>MUL Instruction</a:t>
            </a:r>
          </a:p>
        </p:txBody>
      </p:sp>
      <p:sp>
        <p:nvSpPr>
          <p:cNvPr id="36869" name="Rectangle 3">
            <a:extLst>
              <a:ext uri="{FF2B5EF4-FFF2-40B4-BE49-F238E27FC236}">
                <a16:creationId xmlns:a16="http://schemas.microsoft.com/office/drawing/2014/main" id="{444EB1D2-2C4E-4A5E-94E5-D252E13DDEB5}"/>
              </a:ext>
            </a:extLst>
          </p:cNvPr>
          <p:cNvSpPr>
            <a:spLocks noGrp="1" noChangeArrowheads="1"/>
          </p:cNvSpPr>
          <p:nvPr>
            <p:ph type="body" idx="1"/>
          </p:nvPr>
        </p:nvSpPr>
        <p:spPr>
          <a:xfrm>
            <a:off x="609600" y="1143000"/>
            <a:ext cx="7772400" cy="2438400"/>
          </a:xfrm>
        </p:spPr>
        <p:txBody>
          <a:bodyPr/>
          <a:lstStyle/>
          <a:p>
            <a:pPr eaLnBrk="1" hangingPunct="1"/>
            <a:r>
              <a:rPr lang="en-US" altLang="en-US" sz="2000"/>
              <a:t>In 32-bit mode, MUL (unsigned multiply) instruction multiplies an 8-, 16-, or 32-bit operand by either AL, AX, or EAX.</a:t>
            </a:r>
          </a:p>
          <a:p>
            <a:pPr eaLnBrk="1" hangingPunct="1"/>
            <a:endParaRPr lang="en-US" altLang="en-US" sz="2000"/>
          </a:p>
          <a:p>
            <a:pPr eaLnBrk="1" hangingPunct="1"/>
            <a:r>
              <a:rPr lang="en-US" altLang="en-US" sz="2000"/>
              <a:t>The instruction formats are:</a:t>
            </a:r>
          </a:p>
          <a:p>
            <a:pPr lvl="2" eaLnBrk="1" hangingPunct="1">
              <a:buFontTx/>
              <a:buNone/>
            </a:pPr>
            <a:r>
              <a:rPr lang="en-US" altLang="en-US" sz="1800" b="1">
                <a:latin typeface="Courier New" panose="02070309020205020404" pitchFamily="49" charset="0"/>
              </a:rPr>
              <a:t>MUL r/m8</a:t>
            </a:r>
          </a:p>
          <a:p>
            <a:pPr lvl="2" eaLnBrk="1" hangingPunct="1">
              <a:buFontTx/>
              <a:buNone/>
            </a:pPr>
            <a:r>
              <a:rPr lang="en-US" altLang="en-US" sz="1800" b="1">
                <a:latin typeface="Courier New" panose="02070309020205020404" pitchFamily="49" charset="0"/>
              </a:rPr>
              <a:t>MUL r/m16</a:t>
            </a:r>
          </a:p>
          <a:p>
            <a:pPr lvl="2" eaLnBrk="1" hangingPunct="1">
              <a:buFontTx/>
              <a:buNone/>
            </a:pPr>
            <a:r>
              <a:rPr lang="en-US" altLang="en-US" sz="1800" b="1">
                <a:latin typeface="Courier New" panose="02070309020205020404" pitchFamily="49" charset="0"/>
              </a:rPr>
              <a:t>MUL r/m32</a:t>
            </a:r>
          </a:p>
        </p:txBody>
      </p:sp>
      <p:pic>
        <p:nvPicPr>
          <p:cNvPr id="36870" name="Picture 11">
            <a:extLst>
              <a:ext uri="{FF2B5EF4-FFF2-40B4-BE49-F238E27FC236}">
                <a16:creationId xmlns:a16="http://schemas.microsoft.com/office/drawing/2014/main" id="{9536C3B6-D8C2-441D-839B-D392E1614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52578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4BD5879C-C7EE-466F-9E2F-DB91401C715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7891" name="Slide Number Placeholder 4">
            <a:extLst>
              <a:ext uri="{FF2B5EF4-FFF2-40B4-BE49-F238E27FC236}">
                <a16:creationId xmlns:a16="http://schemas.microsoft.com/office/drawing/2014/main" id="{12D15599-144B-40D3-9ADD-5E9A2890A6B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80008B5-6AB4-407F-9D53-7127EFBC9A3C}" type="slidenum">
              <a:rPr lang="en-US" altLang="en-US" sz="1600">
                <a:latin typeface="Times New Roman" panose="02020603050405020304" pitchFamily="18" charset="0"/>
              </a:rPr>
              <a:pPr eaLnBrk="1" hangingPunct="1">
                <a:spcBef>
                  <a:spcPct val="0"/>
                </a:spcBef>
                <a:buClrTx/>
                <a:buFontTx/>
                <a:buNone/>
              </a:pPr>
              <a:t>28</a:t>
            </a:fld>
            <a:endParaRPr lang="en-US" altLang="en-US" sz="1600">
              <a:latin typeface="Times New Roman" panose="02020603050405020304" pitchFamily="18" charset="0"/>
            </a:endParaRPr>
          </a:p>
        </p:txBody>
      </p:sp>
      <p:sp>
        <p:nvSpPr>
          <p:cNvPr id="98306" name="Rectangle 2">
            <a:extLst>
              <a:ext uri="{FF2B5EF4-FFF2-40B4-BE49-F238E27FC236}">
                <a16:creationId xmlns:a16="http://schemas.microsoft.com/office/drawing/2014/main" id="{E0E14EA6-773F-4262-A2B9-9AA5474C3678}"/>
              </a:ext>
            </a:extLst>
          </p:cNvPr>
          <p:cNvSpPr>
            <a:spLocks noGrp="1" noChangeArrowheads="1"/>
          </p:cNvSpPr>
          <p:nvPr>
            <p:ph type="title"/>
          </p:nvPr>
        </p:nvSpPr>
        <p:spPr/>
        <p:txBody>
          <a:bodyPr/>
          <a:lstStyle/>
          <a:p>
            <a:pPr eaLnBrk="1" hangingPunct="1">
              <a:defRPr/>
            </a:pPr>
            <a:r>
              <a:rPr lang="en-US" altLang="en-US"/>
              <a:t>64-Bit MUL Instruction</a:t>
            </a:r>
          </a:p>
        </p:txBody>
      </p:sp>
      <p:sp>
        <p:nvSpPr>
          <p:cNvPr id="37893" name="Rectangle 3">
            <a:extLst>
              <a:ext uri="{FF2B5EF4-FFF2-40B4-BE49-F238E27FC236}">
                <a16:creationId xmlns:a16="http://schemas.microsoft.com/office/drawing/2014/main" id="{38F7BFB8-9037-4670-90F1-2666BD5AC79B}"/>
              </a:ext>
            </a:extLst>
          </p:cNvPr>
          <p:cNvSpPr>
            <a:spLocks noGrp="1" noChangeArrowheads="1"/>
          </p:cNvSpPr>
          <p:nvPr>
            <p:ph type="body" idx="1"/>
          </p:nvPr>
        </p:nvSpPr>
        <p:spPr>
          <a:xfrm>
            <a:off x="609600" y="1143000"/>
            <a:ext cx="7620000" cy="4267200"/>
          </a:xfrm>
        </p:spPr>
        <p:txBody>
          <a:bodyPr/>
          <a:lstStyle/>
          <a:p>
            <a:pPr eaLnBrk="1" hangingPunct="1"/>
            <a:r>
              <a:rPr lang="en-US" altLang="en-US" sz="2000"/>
              <a:t>In 64-bit mode, MUL (unsigned multiply) instruction multiplies a 64-bit operand by RAX, producing a 128-bit product.</a:t>
            </a:r>
          </a:p>
          <a:p>
            <a:pPr eaLnBrk="1" hangingPunct="1"/>
            <a:endParaRPr lang="en-US" altLang="en-US" sz="2000"/>
          </a:p>
          <a:p>
            <a:pPr eaLnBrk="1" hangingPunct="1"/>
            <a:r>
              <a:rPr lang="en-US" altLang="en-US" sz="2000"/>
              <a:t>The instruction formats are:</a:t>
            </a:r>
          </a:p>
          <a:p>
            <a:pPr lvl="2" eaLnBrk="1" hangingPunct="1">
              <a:buFontTx/>
              <a:buNone/>
            </a:pPr>
            <a:r>
              <a:rPr lang="en-US" altLang="en-US" sz="1800" b="1">
                <a:latin typeface="Courier New" panose="02070309020205020404" pitchFamily="49" charset="0"/>
              </a:rPr>
              <a:t>MUL r/m64</a:t>
            </a:r>
          </a:p>
          <a:p>
            <a:pPr lvl="2" eaLnBrk="1" hangingPunct="1">
              <a:buFontTx/>
              <a:buNone/>
            </a:pPr>
            <a:endParaRPr lang="en-US" altLang="en-US" sz="1800" b="1">
              <a:latin typeface="Courier New" panose="02070309020205020404" pitchFamily="49" charset="0"/>
            </a:endParaRPr>
          </a:p>
          <a:p>
            <a:pPr eaLnBrk="1" hangingPunct="1">
              <a:buFontTx/>
              <a:buNone/>
            </a:pPr>
            <a:r>
              <a:rPr lang="en-US" altLang="en-US"/>
              <a:t>Example:</a:t>
            </a:r>
          </a:p>
          <a:p>
            <a:pPr eaLnBrk="1" hangingPunct="1">
              <a:buFontTx/>
              <a:buNone/>
            </a:pPr>
            <a:r>
              <a:rPr lang="en-US" altLang="en-US" sz="1800" b="1">
                <a:latin typeface="Courier New" panose="02070309020205020404" pitchFamily="49" charset="0"/>
              </a:rPr>
              <a:t>mov rax,0FFFF0000FFFF0000h</a:t>
            </a:r>
          </a:p>
          <a:p>
            <a:pPr eaLnBrk="1" hangingPunct="1">
              <a:buFontTx/>
              <a:buNone/>
            </a:pPr>
            <a:r>
              <a:rPr lang="en-US" altLang="en-US" sz="1800" b="1">
                <a:latin typeface="Courier New" panose="02070309020205020404" pitchFamily="49" charset="0"/>
              </a:rPr>
              <a:t>mov rbx,2</a:t>
            </a:r>
          </a:p>
          <a:p>
            <a:pPr eaLnBrk="1" hangingPunct="1">
              <a:buFontTx/>
              <a:buNone/>
            </a:pPr>
            <a:r>
              <a:rPr lang="en-US" altLang="en-US" sz="1800" b="1">
                <a:latin typeface="Courier New" panose="02070309020205020404" pitchFamily="49" charset="0"/>
              </a:rPr>
              <a:t>mul rbx 	</a:t>
            </a:r>
            <a:r>
              <a:rPr lang="en-US" altLang="en-US" sz="1600" b="1">
                <a:latin typeface="Courier New" panose="02070309020205020404" pitchFamily="49" charset="0"/>
              </a:rPr>
              <a:t>; RDX:RAX = 0000000000000001FFFE0001FFFE0000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1CBA7F24-90C0-47C9-AD6E-8C206088287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8915" name="Slide Number Placeholder 4">
            <a:extLst>
              <a:ext uri="{FF2B5EF4-FFF2-40B4-BE49-F238E27FC236}">
                <a16:creationId xmlns:a16="http://schemas.microsoft.com/office/drawing/2014/main" id="{6D817068-19A5-4BAC-A237-C24C829EB8E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D72822A-BAB2-4E1A-B3FA-B03FAE6089D9}" type="slidenum">
              <a:rPr lang="en-US" altLang="en-US" sz="1600">
                <a:latin typeface="Times New Roman" panose="02020603050405020304" pitchFamily="18" charset="0"/>
              </a:rPr>
              <a:pPr eaLnBrk="1" hangingPunct="1">
                <a:spcBef>
                  <a:spcPct val="0"/>
                </a:spcBef>
                <a:buClrTx/>
                <a:buFontTx/>
                <a:buNone/>
              </a:pPr>
              <a:t>29</a:t>
            </a:fld>
            <a:endParaRPr lang="en-US" altLang="en-US" sz="1600">
              <a:latin typeface="Times New Roman" panose="02020603050405020304" pitchFamily="18" charset="0"/>
            </a:endParaRPr>
          </a:p>
        </p:txBody>
      </p:sp>
      <p:sp>
        <p:nvSpPr>
          <p:cNvPr id="117762" name="Rectangle 1026">
            <a:extLst>
              <a:ext uri="{FF2B5EF4-FFF2-40B4-BE49-F238E27FC236}">
                <a16:creationId xmlns:a16="http://schemas.microsoft.com/office/drawing/2014/main" id="{279C4938-5B0B-4E64-8D14-48AC3E01FAEF}"/>
              </a:ext>
            </a:extLst>
          </p:cNvPr>
          <p:cNvSpPr>
            <a:spLocks noGrp="1" noChangeArrowheads="1"/>
          </p:cNvSpPr>
          <p:nvPr>
            <p:ph type="title"/>
          </p:nvPr>
        </p:nvSpPr>
        <p:spPr/>
        <p:txBody>
          <a:bodyPr/>
          <a:lstStyle/>
          <a:p>
            <a:pPr eaLnBrk="1" hangingPunct="1">
              <a:defRPr/>
            </a:pPr>
            <a:r>
              <a:rPr lang="en-US" altLang="en-US"/>
              <a:t>MUL Examples</a:t>
            </a:r>
          </a:p>
        </p:txBody>
      </p:sp>
      <p:sp>
        <p:nvSpPr>
          <p:cNvPr id="38917" name="Rectangle 1036">
            <a:extLst>
              <a:ext uri="{FF2B5EF4-FFF2-40B4-BE49-F238E27FC236}">
                <a16:creationId xmlns:a16="http://schemas.microsoft.com/office/drawing/2014/main" id="{6D4180E6-F08F-4F33-9283-2F951E902B9C}"/>
              </a:ext>
            </a:extLst>
          </p:cNvPr>
          <p:cNvSpPr>
            <a:spLocks noChangeArrowheads="1"/>
          </p:cNvSpPr>
          <p:nvPr/>
        </p:nvSpPr>
        <p:spPr bwMode="auto">
          <a:xfrm>
            <a:off x="685800" y="1219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100h * 2000h, using 16-bit operands:</a:t>
            </a:r>
          </a:p>
        </p:txBody>
      </p:sp>
      <p:sp>
        <p:nvSpPr>
          <p:cNvPr id="38918" name="Text Box 1037">
            <a:extLst>
              <a:ext uri="{FF2B5EF4-FFF2-40B4-BE49-F238E27FC236}">
                <a16:creationId xmlns:a16="http://schemas.microsoft.com/office/drawing/2014/main" id="{4601BF0B-4BD1-4F66-A29E-30383D3F046A}"/>
              </a:ext>
            </a:extLst>
          </p:cNvPr>
          <p:cNvSpPr txBox="1">
            <a:spLocks noChangeArrowheads="1"/>
          </p:cNvSpPr>
          <p:nvPr/>
        </p:nvSpPr>
        <p:spPr bwMode="auto">
          <a:xfrm>
            <a:off x="838200" y="1828800"/>
            <a:ext cx="5562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18303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18303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18303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18303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18303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val1 WORD 2000h</a:t>
            </a:r>
          </a:p>
          <a:p>
            <a:pPr eaLnBrk="1" hangingPunct="1">
              <a:lnSpc>
                <a:spcPct val="50000"/>
              </a:lnSpc>
              <a:spcBef>
                <a:spcPct val="50000"/>
              </a:spcBef>
              <a:buClrTx/>
              <a:buFontTx/>
              <a:buNone/>
            </a:pPr>
            <a:r>
              <a:rPr lang="en-US" altLang="en-US" sz="1800" b="1">
                <a:latin typeface="Courier New" panose="02070309020205020404" pitchFamily="49" charset="0"/>
              </a:rPr>
              <a:t>val2 WORD 100h</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ax,val1</a:t>
            </a:r>
          </a:p>
          <a:p>
            <a:pPr eaLnBrk="1" hangingPunct="1">
              <a:lnSpc>
                <a:spcPct val="50000"/>
              </a:lnSpc>
              <a:spcBef>
                <a:spcPct val="50000"/>
              </a:spcBef>
              <a:buClrTx/>
              <a:buFontTx/>
              <a:buNone/>
            </a:pPr>
            <a:r>
              <a:rPr lang="en-US" altLang="en-US" sz="1800" b="1">
                <a:latin typeface="Courier New" panose="02070309020205020404" pitchFamily="49" charset="0"/>
              </a:rPr>
              <a:t>mul val2	; DX:AX = 00200000h, CF=1</a:t>
            </a:r>
          </a:p>
        </p:txBody>
      </p:sp>
      <p:sp>
        <p:nvSpPr>
          <p:cNvPr id="117777" name="Text Box 1041">
            <a:extLst>
              <a:ext uri="{FF2B5EF4-FFF2-40B4-BE49-F238E27FC236}">
                <a16:creationId xmlns:a16="http://schemas.microsoft.com/office/drawing/2014/main" id="{B7A364AC-918F-4E12-B165-B51335C67D68}"/>
              </a:ext>
            </a:extLst>
          </p:cNvPr>
          <p:cNvSpPr txBox="1">
            <a:spLocks noChangeArrowheads="1"/>
          </p:cNvSpPr>
          <p:nvPr/>
        </p:nvSpPr>
        <p:spPr bwMode="auto">
          <a:xfrm>
            <a:off x="6629400" y="1981200"/>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a:solidFill>
                  <a:schemeClr val="tx2"/>
                </a:solidFill>
              </a:rPr>
              <a:t>The Carry flag indicates whether or not the upper half of the product contains significant digits.</a:t>
            </a:r>
          </a:p>
        </p:txBody>
      </p:sp>
      <p:grpSp>
        <p:nvGrpSpPr>
          <p:cNvPr id="117779" name="Group 1043">
            <a:extLst>
              <a:ext uri="{FF2B5EF4-FFF2-40B4-BE49-F238E27FC236}">
                <a16:creationId xmlns:a16="http://schemas.microsoft.com/office/drawing/2014/main" id="{A5DBDABA-C866-4C40-9E5F-2BF8AC58A424}"/>
              </a:ext>
            </a:extLst>
          </p:cNvPr>
          <p:cNvGrpSpPr>
            <a:grpSpLocks/>
          </p:cNvGrpSpPr>
          <p:nvPr/>
        </p:nvGrpSpPr>
        <p:grpSpPr bwMode="auto">
          <a:xfrm>
            <a:off x="609600" y="4114800"/>
            <a:ext cx="7162800" cy="1828800"/>
            <a:chOff x="384" y="2592"/>
            <a:chExt cx="4512" cy="1152"/>
          </a:xfrm>
        </p:grpSpPr>
        <p:sp>
          <p:nvSpPr>
            <p:cNvPr id="38921" name="Text Box 1040">
              <a:extLst>
                <a:ext uri="{FF2B5EF4-FFF2-40B4-BE49-F238E27FC236}">
                  <a16:creationId xmlns:a16="http://schemas.microsoft.com/office/drawing/2014/main" id="{C71AB93D-68C4-47AA-89FE-8455E31E2BCC}"/>
                </a:ext>
              </a:extLst>
            </p:cNvPr>
            <p:cNvSpPr txBox="1">
              <a:spLocks noChangeArrowheads="1"/>
            </p:cNvSpPr>
            <p:nvPr/>
          </p:nvSpPr>
          <p:spPr bwMode="auto">
            <a:xfrm>
              <a:off x="432" y="3072"/>
              <a:ext cx="44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17668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17668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17668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17668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17668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eax,12345h</a:t>
              </a:r>
            </a:p>
            <a:p>
              <a:pPr eaLnBrk="1" hangingPunct="1">
                <a:lnSpc>
                  <a:spcPct val="50000"/>
                </a:lnSpc>
                <a:spcBef>
                  <a:spcPct val="50000"/>
                </a:spcBef>
                <a:buClrTx/>
                <a:buFontTx/>
                <a:buNone/>
              </a:pPr>
              <a:r>
                <a:rPr lang="en-US" altLang="en-US" sz="1800" b="1">
                  <a:latin typeface="Courier New" panose="02070309020205020404" pitchFamily="49" charset="0"/>
                </a:rPr>
                <a:t>mov ebx,1000h</a:t>
              </a:r>
            </a:p>
            <a:p>
              <a:pPr eaLnBrk="1" hangingPunct="1">
                <a:lnSpc>
                  <a:spcPct val="50000"/>
                </a:lnSpc>
                <a:spcBef>
                  <a:spcPct val="50000"/>
                </a:spcBef>
                <a:buClrTx/>
                <a:buFontTx/>
                <a:buNone/>
              </a:pPr>
              <a:r>
                <a:rPr lang="en-US" altLang="en-US" sz="1800" b="1">
                  <a:latin typeface="Courier New" panose="02070309020205020404" pitchFamily="49" charset="0"/>
                </a:rPr>
                <a:t>mul ebx	; EDX:EAX = 0000000012345000h, CF=0</a:t>
              </a:r>
            </a:p>
          </p:txBody>
        </p:sp>
        <p:sp>
          <p:nvSpPr>
            <p:cNvPr id="38922" name="Text Box 1042">
              <a:extLst>
                <a:ext uri="{FF2B5EF4-FFF2-40B4-BE49-F238E27FC236}">
                  <a16:creationId xmlns:a16="http://schemas.microsoft.com/office/drawing/2014/main" id="{1E9FF4E2-40DF-4D4D-BE92-D2702ACA2F04}"/>
                </a:ext>
              </a:extLst>
            </p:cNvPr>
            <p:cNvSpPr txBox="1">
              <a:spLocks noChangeArrowheads="1"/>
            </p:cNvSpPr>
            <p:nvPr/>
          </p:nvSpPr>
          <p:spPr bwMode="auto">
            <a:xfrm>
              <a:off x="384" y="2592"/>
              <a:ext cx="451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12345h * 1000h, using 32-bit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box(in)">
                                      <p:cBhvr>
                                        <p:cTn id="7" dur="500"/>
                                        <p:tgtEl>
                                          <p:spTgt spid="117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7779"/>
                                        </p:tgtEl>
                                        <p:attrNameLst>
                                          <p:attrName>style.visibility</p:attrName>
                                        </p:attrNameLst>
                                      </p:cBhvr>
                                      <p:to>
                                        <p:strVal val="visible"/>
                                      </p:to>
                                    </p:set>
                                    <p:animEffect transition="in" filter="box(in)">
                                      <p:cBhvr>
                                        <p:cTn id="12" dur="500"/>
                                        <p:tgtEl>
                                          <p:spTgt spid="117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84092323-A75D-4011-A2C9-B4BD0B8EEF7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123" name="Slide Number Placeholder 4">
            <a:extLst>
              <a:ext uri="{FF2B5EF4-FFF2-40B4-BE49-F238E27FC236}">
                <a16:creationId xmlns:a16="http://schemas.microsoft.com/office/drawing/2014/main" id="{3DF38651-BB86-4F63-BFEE-70A998E80A8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E23E121-B292-48AD-95C7-51883DD3EF93}" type="slidenum">
              <a:rPr lang="en-US" altLang="en-US" sz="1600">
                <a:latin typeface="Times New Roman" panose="02020603050405020304" pitchFamily="18" charset="0"/>
              </a:rPr>
              <a:pPr eaLnBrk="1" hangingPunct="1">
                <a:spcBef>
                  <a:spcPct val="0"/>
                </a:spcBef>
                <a:buClrTx/>
                <a:buFontTx/>
                <a:buNone/>
              </a:pPr>
              <a:t>3</a:t>
            </a:fld>
            <a:endParaRPr lang="en-US" altLang="en-US" sz="1600">
              <a:latin typeface="Times New Roman" panose="02020603050405020304" pitchFamily="18" charset="0"/>
            </a:endParaRPr>
          </a:p>
        </p:txBody>
      </p:sp>
      <p:sp>
        <p:nvSpPr>
          <p:cNvPr id="78850" name="Rectangle 2">
            <a:extLst>
              <a:ext uri="{FF2B5EF4-FFF2-40B4-BE49-F238E27FC236}">
                <a16:creationId xmlns:a16="http://schemas.microsoft.com/office/drawing/2014/main" id="{33BC4BBA-3F70-483B-A99D-357362833737}"/>
              </a:ext>
            </a:extLst>
          </p:cNvPr>
          <p:cNvSpPr>
            <a:spLocks noGrp="1" noChangeArrowheads="1"/>
          </p:cNvSpPr>
          <p:nvPr>
            <p:ph type="title"/>
          </p:nvPr>
        </p:nvSpPr>
        <p:spPr/>
        <p:txBody>
          <a:bodyPr/>
          <a:lstStyle/>
          <a:p>
            <a:pPr eaLnBrk="1" hangingPunct="1">
              <a:defRPr/>
            </a:pPr>
            <a:r>
              <a:rPr lang="en-US" altLang="en-US"/>
              <a:t>Shift and Rotate Instructions</a:t>
            </a:r>
          </a:p>
        </p:txBody>
      </p:sp>
      <p:sp>
        <p:nvSpPr>
          <p:cNvPr id="5125" name="Rectangle 3">
            <a:extLst>
              <a:ext uri="{FF2B5EF4-FFF2-40B4-BE49-F238E27FC236}">
                <a16:creationId xmlns:a16="http://schemas.microsoft.com/office/drawing/2014/main" id="{2183AB99-E042-43F5-AE47-BDE8D4C7DE56}"/>
              </a:ext>
            </a:extLst>
          </p:cNvPr>
          <p:cNvSpPr>
            <a:spLocks noGrp="1" noChangeArrowheads="1"/>
          </p:cNvSpPr>
          <p:nvPr>
            <p:ph type="body" idx="1"/>
          </p:nvPr>
        </p:nvSpPr>
        <p:spPr>
          <a:xfrm>
            <a:off x="1447800" y="1295400"/>
            <a:ext cx="6400800" cy="3657600"/>
          </a:xfrm>
        </p:spPr>
        <p:txBody>
          <a:bodyPr/>
          <a:lstStyle/>
          <a:p>
            <a:pPr eaLnBrk="1" hangingPunct="1"/>
            <a:r>
              <a:rPr lang="en-US" altLang="en-US"/>
              <a:t>Logical vs Arithmetic Shifts</a:t>
            </a:r>
          </a:p>
          <a:p>
            <a:pPr eaLnBrk="1" hangingPunct="1"/>
            <a:r>
              <a:rPr lang="en-US" altLang="en-US"/>
              <a:t>SHL Instruction </a:t>
            </a:r>
          </a:p>
          <a:p>
            <a:pPr eaLnBrk="1" hangingPunct="1"/>
            <a:r>
              <a:rPr lang="en-US" altLang="en-US"/>
              <a:t>SHR Instruction </a:t>
            </a:r>
          </a:p>
          <a:p>
            <a:pPr eaLnBrk="1" hangingPunct="1"/>
            <a:r>
              <a:rPr lang="en-US" altLang="en-US"/>
              <a:t>SAL and SAR Instructions </a:t>
            </a:r>
          </a:p>
          <a:p>
            <a:pPr eaLnBrk="1" hangingPunct="1"/>
            <a:r>
              <a:rPr lang="en-US" altLang="en-US"/>
              <a:t>ROL Instruction </a:t>
            </a:r>
          </a:p>
          <a:p>
            <a:pPr eaLnBrk="1" hangingPunct="1"/>
            <a:r>
              <a:rPr lang="en-US" altLang="en-US"/>
              <a:t>ROR Instruction </a:t>
            </a:r>
          </a:p>
          <a:p>
            <a:pPr eaLnBrk="1" hangingPunct="1"/>
            <a:r>
              <a:rPr lang="en-US" altLang="en-US"/>
              <a:t>RCL and RCR Instructions </a:t>
            </a:r>
          </a:p>
          <a:p>
            <a:pPr eaLnBrk="1" hangingPunct="1"/>
            <a:r>
              <a:rPr lang="en-US" altLang="en-US"/>
              <a:t>SHLD/SHRD Instructions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a:extLst>
              <a:ext uri="{FF2B5EF4-FFF2-40B4-BE49-F238E27FC236}">
                <a16:creationId xmlns:a16="http://schemas.microsoft.com/office/drawing/2014/main" id="{842E7741-F322-41D9-9902-FFE9F6B096F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39939" name="Slide Number Placeholder 3">
            <a:extLst>
              <a:ext uri="{FF2B5EF4-FFF2-40B4-BE49-F238E27FC236}">
                <a16:creationId xmlns:a16="http://schemas.microsoft.com/office/drawing/2014/main" id="{44C5ED5E-6541-4F38-BADA-2D9B8280F3E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0CEF9F9-9A6E-417F-8A05-102359EDC499}" type="slidenum">
              <a:rPr lang="en-US" altLang="en-US" sz="1600">
                <a:latin typeface="Times New Roman" panose="02020603050405020304" pitchFamily="18" charset="0"/>
              </a:rPr>
              <a:pPr eaLnBrk="1" hangingPunct="1">
                <a:spcBef>
                  <a:spcPct val="0"/>
                </a:spcBef>
                <a:buClrTx/>
                <a:buFontTx/>
                <a:buNone/>
              </a:pPr>
              <a:t>30</a:t>
            </a:fld>
            <a:endParaRPr lang="en-US" altLang="en-US" sz="1600">
              <a:latin typeface="Times New Roman" panose="02020603050405020304" pitchFamily="18" charset="0"/>
            </a:endParaRPr>
          </a:p>
        </p:txBody>
      </p:sp>
      <p:sp>
        <p:nvSpPr>
          <p:cNvPr id="134146" name="Rectangle 2">
            <a:extLst>
              <a:ext uri="{FF2B5EF4-FFF2-40B4-BE49-F238E27FC236}">
                <a16:creationId xmlns:a16="http://schemas.microsoft.com/office/drawing/2014/main" id="{2CA129A6-D19F-4A63-89A6-6CBDAE1B5D45}"/>
              </a:ext>
            </a:extLst>
          </p:cNvPr>
          <p:cNvSpPr>
            <a:spLocks noGrp="1" noChangeArrowheads="1"/>
          </p:cNvSpPr>
          <p:nvPr>
            <p:ph type="title"/>
          </p:nvPr>
        </p:nvSpPr>
        <p:spPr/>
        <p:txBody>
          <a:bodyPr/>
          <a:lstStyle/>
          <a:p>
            <a:pPr eaLnBrk="1" hangingPunct="1">
              <a:defRPr/>
            </a:pPr>
            <a:r>
              <a:rPr lang="en-US" altLang="en-US"/>
              <a:t>Your turn . . .</a:t>
            </a:r>
          </a:p>
        </p:txBody>
      </p:sp>
      <p:sp>
        <p:nvSpPr>
          <p:cNvPr id="39941" name="Text Box 3">
            <a:extLst>
              <a:ext uri="{FF2B5EF4-FFF2-40B4-BE49-F238E27FC236}">
                <a16:creationId xmlns:a16="http://schemas.microsoft.com/office/drawing/2014/main" id="{42B40094-0EB7-47C8-8EF7-34628DC85783}"/>
              </a:ext>
            </a:extLst>
          </p:cNvPr>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ax,1234h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mul bx	</a:t>
            </a:r>
          </a:p>
        </p:txBody>
      </p:sp>
      <p:sp>
        <p:nvSpPr>
          <p:cNvPr id="39942" name="Text Box 4">
            <a:extLst>
              <a:ext uri="{FF2B5EF4-FFF2-40B4-BE49-F238E27FC236}">
                <a16:creationId xmlns:a16="http://schemas.microsoft.com/office/drawing/2014/main" id="{F7A20E30-11AA-45DB-8CEA-3E9FAD531F13}"/>
              </a:ext>
            </a:extLst>
          </p:cNvPr>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DX, AX, and the Carry flag after the following instructions execute?</a:t>
            </a:r>
          </a:p>
        </p:txBody>
      </p:sp>
      <p:sp>
        <p:nvSpPr>
          <p:cNvPr id="134149" name="Text Box 5">
            <a:extLst>
              <a:ext uri="{FF2B5EF4-FFF2-40B4-BE49-F238E27FC236}">
                <a16:creationId xmlns:a16="http://schemas.microsoft.com/office/drawing/2014/main" id="{2F17C184-1F1B-49F4-9423-EE3FCC8EEF53}"/>
              </a:ext>
            </a:extLst>
          </p:cNvPr>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0012h, AX = 3400h,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dissolve">
                                      <p:cBhvr>
                                        <p:cTn id="7"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a:extLst>
              <a:ext uri="{FF2B5EF4-FFF2-40B4-BE49-F238E27FC236}">
                <a16:creationId xmlns:a16="http://schemas.microsoft.com/office/drawing/2014/main" id="{0D5FCBB6-9E6F-4B58-B5B1-ED87C27E000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0963" name="Slide Number Placeholder 3">
            <a:extLst>
              <a:ext uri="{FF2B5EF4-FFF2-40B4-BE49-F238E27FC236}">
                <a16:creationId xmlns:a16="http://schemas.microsoft.com/office/drawing/2014/main" id="{FE8F5686-9E11-45B4-982C-16672F26FCD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A9910DB-3D8F-4EB1-965A-7BF3E82BE2A4}" type="slidenum">
              <a:rPr lang="en-US" altLang="en-US" sz="1600">
                <a:latin typeface="Times New Roman" panose="02020603050405020304" pitchFamily="18" charset="0"/>
              </a:rPr>
              <a:pPr eaLnBrk="1" hangingPunct="1">
                <a:spcBef>
                  <a:spcPct val="0"/>
                </a:spcBef>
                <a:buClrTx/>
                <a:buFontTx/>
                <a:buNone/>
              </a:pPr>
              <a:t>31</a:t>
            </a:fld>
            <a:endParaRPr lang="en-US" altLang="en-US" sz="1600">
              <a:latin typeface="Times New Roman" panose="02020603050405020304" pitchFamily="18" charset="0"/>
            </a:endParaRPr>
          </a:p>
        </p:txBody>
      </p:sp>
      <p:sp>
        <p:nvSpPr>
          <p:cNvPr id="139266" name="Rectangle 1026">
            <a:extLst>
              <a:ext uri="{FF2B5EF4-FFF2-40B4-BE49-F238E27FC236}">
                <a16:creationId xmlns:a16="http://schemas.microsoft.com/office/drawing/2014/main" id="{0836AC5C-DC0E-4FDE-931C-0526BEEF9DCD}"/>
              </a:ext>
            </a:extLst>
          </p:cNvPr>
          <p:cNvSpPr>
            <a:spLocks noGrp="1" noChangeArrowheads="1"/>
          </p:cNvSpPr>
          <p:nvPr>
            <p:ph type="title"/>
          </p:nvPr>
        </p:nvSpPr>
        <p:spPr/>
        <p:txBody>
          <a:bodyPr/>
          <a:lstStyle/>
          <a:p>
            <a:pPr eaLnBrk="1" hangingPunct="1">
              <a:defRPr/>
            </a:pPr>
            <a:r>
              <a:rPr lang="en-US" altLang="en-US"/>
              <a:t>Your turn . . .</a:t>
            </a:r>
          </a:p>
        </p:txBody>
      </p:sp>
      <p:sp>
        <p:nvSpPr>
          <p:cNvPr id="40965" name="Text Box 1027">
            <a:extLst>
              <a:ext uri="{FF2B5EF4-FFF2-40B4-BE49-F238E27FC236}">
                <a16:creationId xmlns:a16="http://schemas.microsoft.com/office/drawing/2014/main" id="{70361D48-7159-4A0C-A986-3200224D2915}"/>
              </a:ext>
            </a:extLst>
          </p:cNvPr>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eax,00128765h</a:t>
            </a:r>
          </a:p>
          <a:p>
            <a:pPr eaLnBrk="1" hangingPunct="1">
              <a:lnSpc>
                <a:spcPct val="50000"/>
              </a:lnSpc>
              <a:spcBef>
                <a:spcPct val="50000"/>
              </a:spcBef>
              <a:buClrTx/>
              <a:buFontTx/>
              <a:buNone/>
            </a:pPr>
            <a:r>
              <a:rPr lang="en-US" altLang="en-US" sz="1800" b="1">
                <a:latin typeface="Courier New" panose="02070309020205020404" pitchFamily="49" charset="0"/>
              </a:rPr>
              <a:t>mov ecx,10000h</a:t>
            </a:r>
          </a:p>
          <a:p>
            <a:pPr eaLnBrk="1" hangingPunct="1">
              <a:lnSpc>
                <a:spcPct val="50000"/>
              </a:lnSpc>
              <a:spcBef>
                <a:spcPct val="50000"/>
              </a:spcBef>
              <a:buClrTx/>
              <a:buFontTx/>
              <a:buNone/>
            </a:pPr>
            <a:r>
              <a:rPr lang="en-US" altLang="en-US" sz="1800" b="1">
                <a:latin typeface="Courier New" panose="02070309020205020404" pitchFamily="49" charset="0"/>
              </a:rPr>
              <a:t>mul ecx</a:t>
            </a:r>
          </a:p>
        </p:txBody>
      </p:sp>
      <p:sp>
        <p:nvSpPr>
          <p:cNvPr id="40966" name="Text Box 1028">
            <a:extLst>
              <a:ext uri="{FF2B5EF4-FFF2-40B4-BE49-F238E27FC236}">
                <a16:creationId xmlns:a16="http://schemas.microsoft.com/office/drawing/2014/main" id="{91E11B9E-A7F8-48F8-9B09-16902213C8E1}"/>
              </a:ext>
            </a:extLst>
          </p:cNvPr>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EDX, EAX, and the Carry flag after the following instructions execute?</a:t>
            </a:r>
          </a:p>
        </p:txBody>
      </p:sp>
      <p:sp>
        <p:nvSpPr>
          <p:cNvPr id="139269" name="Text Box 1029">
            <a:extLst>
              <a:ext uri="{FF2B5EF4-FFF2-40B4-BE49-F238E27FC236}">
                <a16:creationId xmlns:a16="http://schemas.microsoft.com/office/drawing/2014/main" id="{EF27DBC2-6043-4C3F-B3A0-B0AA487C837A}"/>
              </a:ext>
            </a:extLst>
          </p:cNvPr>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EDX = 00000012h, EAX = 87650000h,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dissolve">
                                      <p:cBhvr>
                                        <p:cTn id="7"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0E5AB798-DAA9-41D6-85FB-3FC6F7CB2F9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1987" name="Slide Number Placeholder 4">
            <a:extLst>
              <a:ext uri="{FF2B5EF4-FFF2-40B4-BE49-F238E27FC236}">
                <a16:creationId xmlns:a16="http://schemas.microsoft.com/office/drawing/2014/main" id="{D50B0A02-3FF3-4511-B3B7-28B0B1BC8BC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7380018-0186-4A5A-A043-09A3E103040E}" type="slidenum">
              <a:rPr lang="en-US" altLang="en-US" sz="1600">
                <a:latin typeface="Times New Roman" panose="02020603050405020304" pitchFamily="18" charset="0"/>
              </a:rPr>
              <a:pPr eaLnBrk="1" hangingPunct="1">
                <a:spcBef>
                  <a:spcPct val="0"/>
                </a:spcBef>
                <a:buClrTx/>
                <a:buFontTx/>
                <a:buNone/>
              </a:pPr>
              <a:t>32</a:t>
            </a:fld>
            <a:endParaRPr lang="en-US" altLang="en-US" sz="1600">
              <a:latin typeface="Times New Roman" panose="02020603050405020304" pitchFamily="18" charset="0"/>
            </a:endParaRPr>
          </a:p>
        </p:txBody>
      </p:sp>
      <p:sp>
        <p:nvSpPr>
          <p:cNvPr id="99330" name="Rectangle 2">
            <a:extLst>
              <a:ext uri="{FF2B5EF4-FFF2-40B4-BE49-F238E27FC236}">
                <a16:creationId xmlns:a16="http://schemas.microsoft.com/office/drawing/2014/main" id="{7957654B-52CF-4455-ABC1-B863BC428758}"/>
              </a:ext>
            </a:extLst>
          </p:cNvPr>
          <p:cNvSpPr>
            <a:spLocks noGrp="1" noChangeArrowheads="1"/>
          </p:cNvSpPr>
          <p:nvPr>
            <p:ph type="title"/>
          </p:nvPr>
        </p:nvSpPr>
        <p:spPr/>
        <p:txBody>
          <a:bodyPr/>
          <a:lstStyle/>
          <a:p>
            <a:pPr eaLnBrk="1" hangingPunct="1">
              <a:defRPr/>
            </a:pPr>
            <a:r>
              <a:rPr lang="en-US" altLang="en-US"/>
              <a:t>IMUL Instruction</a:t>
            </a:r>
          </a:p>
        </p:txBody>
      </p:sp>
      <p:sp>
        <p:nvSpPr>
          <p:cNvPr id="41989" name="Rectangle 3">
            <a:extLst>
              <a:ext uri="{FF2B5EF4-FFF2-40B4-BE49-F238E27FC236}">
                <a16:creationId xmlns:a16="http://schemas.microsoft.com/office/drawing/2014/main" id="{BCF5B1B2-46E2-4119-B93F-2AC33E8586F3}"/>
              </a:ext>
            </a:extLst>
          </p:cNvPr>
          <p:cNvSpPr>
            <a:spLocks noGrp="1" noChangeArrowheads="1"/>
          </p:cNvSpPr>
          <p:nvPr>
            <p:ph type="body" idx="1"/>
          </p:nvPr>
        </p:nvSpPr>
        <p:spPr>
          <a:xfrm>
            <a:off x="685800" y="1143000"/>
            <a:ext cx="7772400" cy="1600200"/>
          </a:xfrm>
        </p:spPr>
        <p:txBody>
          <a:bodyPr/>
          <a:lstStyle/>
          <a:p>
            <a:pPr eaLnBrk="1" hangingPunct="1">
              <a:lnSpc>
                <a:spcPct val="90000"/>
              </a:lnSpc>
            </a:pPr>
            <a:r>
              <a:rPr lang="en-US" altLang="en-US"/>
              <a:t>IMUL (signed integer multiply ) multiplies an 8-, 16-, or 32-bit signed operand by either AL, AX, or EAX</a:t>
            </a:r>
          </a:p>
          <a:p>
            <a:pPr eaLnBrk="1" hangingPunct="1">
              <a:lnSpc>
                <a:spcPct val="90000"/>
              </a:lnSpc>
            </a:pPr>
            <a:r>
              <a:rPr lang="en-US" altLang="en-US"/>
              <a:t>Preserves the sign of the product by sign-extending it into the upper half of the destination register</a:t>
            </a:r>
          </a:p>
        </p:txBody>
      </p:sp>
      <p:sp>
        <p:nvSpPr>
          <p:cNvPr id="41990" name="Rectangle 4">
            <a:extLst>
              <a:ext uri="{FF2B5EF4-FFF2-40B4-BE49-F238E27FC236}">
                <a16:creationId xmlns:a16="http://schemas.microsoft.com/office/drawing/2014/main" id="{3149C765-A40C-4F5A-9DF3-C1CBD7FB2D2A}"/>
              </a:ext>
            </a:extLst>
          </p:cNvPr>
          <p:cNvSpPr>
            <a:spLocks noChangeArrowheads="1"/>
          </p:cNvSpPr>
          <p:nvPr/>
        </p:nvSpPr>
        <p:spPr bwMode="auto">
          <a:xfrm>
            <a:off x="762000" y="2895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multiply 48 * 4, using 8-bit operands:</a:t>
            </a:r>
          </a:p>
        </p:txBody>
      </p:sp>
      <p:sp>
        <p:nvSpPr>
          <p:cNvPr id="41991" name="Text Box 5">
            <a:extLst>
              <a:ext uri="{FF2B5EF4-FFF2-40B4-BE49-F238E27FC236}">
                <a16:creationId xmlns:a16="http://schemas.microsoft.com/office/drawing/2014/main" id="{8690E45E-C872-4F19-A957-6EABF291C2A7}"/>
              </a:ext>
            </a:extLst>
          </p:cNvPr>
          <p:cNvSpPr txBox="1">
            <a:spLocks noChangeArrowheads="1"/>
          </p:cNvSpPr>
          <p:nvPr/>
        </p:nvSpPr>
        <p:spPr bwMode="auto">
          <a:xfrm>
            <a:off x="1524000" y="3505200"/>
            <a:ext cx="5257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al,48</a:t>
            </a:r>
          </a:p>
          <a:p>
            <a:pPr eaLnBrk="1" hangingPunct="1">
              <a:lnSpc>
                <a:spcPct val="50000"/>
              </a:lnSpc>
              <a:spcBef>
                <a:spcPct val="50000"/>
              </a:spcBef>
              <a:buClrTx/>
              <a:buFontTx/>
              <a:buNone/>
            </a:pPr>
            <a:r>
              <a:rPr lang="en-US" altLang="en-US" sz="1800" b="1">
                <a:latin typeface="Courier New" panose="02070309020205020404" pitchFamily="49" charset="0"/>
              </a:rPr>
              <a:t>mov  bl,4</a:t>
            </a:r>
          </a:p>
          <a:p>
            <a:pPr eaLnBrk="1" hangingPunct="1">
              <a:lnSpc>
                <a:spcPct val="50000"/>
              </a:lnSpc>
              <a:spcBef>
                <a:spcPct val="50000"/>
              </a:spcBef>
              <a:buClrTx/>
              <a:buFontTx/>
              <a:buNone/>
            </a:pPr>
            <a:r>
              <a:rPr lang="en-US" altLang="en-US" sz="1800" b="1">
                <a:latin typeface="Courier New" panose="02070309020205020404" pitchFamily="49" charset="0"/>
              </a:rPr>
              <a:t>imul bl	; AX = 00C0h, OF=1</a:t>
            </a:r>
          </a:p>
        </p:txBody>
      </p:sp>
      <p:sp>
        <p:nvSpPr>
          <p:cNvPr id="41992" name="Text Box 6">
            <a:extLst>
              <a:ext uri="{FF2B5EF4-FFF2-40B4-BE49-F238E27FC236}">
                <a16:creationId xmlns:a16="http://schemas.microsoft.com/office/drawing/2014/main" id="{FF34862D-D604-4A8A-A9A9-E112C9BD3551}"/>
              </a:ext>
            </a:extLst>
          </p:cNvPr>
          <p:cNvSpPr txBox="1">
            <a:spLocks noChangeArrowheads="1"/>
          </p:cNvSpPr>
          <p:nvPr/>
        </p:nvSpPr>
        <p:spPr bwMode="auto">
          <a:xfrm>
            <a:off x="685800" y="47244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OF=1 because AH is not a sign extension of 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D5A6-C9D8-4C76-B4CB-A8E91CE2E42E}"/>
              </a:ext>
            </a:extLst>
          </p:cNvPr>
          <p:cNvSpPr>
            <a:spLocks noGrp="1"/>
          </p:cNvSpPr>
          <p:nvPr>
            <p:ph type="title"/>
          </p:nvPr>
        </p:nvSpPr>
        <p:spPr/>
        <p:txBody>
          <a:bodyPr/>
          <a:lstStyle/>
          <a:p>
            <a:pPr>
              <a:defRPr/>
            </a:pPr>
            <a:r>
              <a:rPr lang="en-US"/>
              <a:t>Using IMUL in 64-Bit Mode</a:t>
            </a:r>
          </a:p>
        </p:txBody>
      </p:sp>
      <p:sp>
        <p:nvSpPr>
          <p:cNvPr id="3" name="Content Placeholder 2">
            <a:extLst>
              <a:ext uri="{FF2B5EF4-FFF2-40B4-BE49-F238E27FC236}">
                <a16:creationId xmlns:a16="http://schemas.microsoft.com/office/drawing/2014/main" id="{0ACEE047-92D2-4ECE-B607-3DEEFCA685A2}"/>
              </a:ext>
            </a:extLst>
          </p:cNvPr>
          <p:cNvSpPr>
            <a:spLocks noGrp="1"/>
          </p:cNvSpPr>
          <p:nvPr>
            <p:ph idx="1"/>
          </p:nvPr>
        </p:nvSpPr>
        <p:spPr/>
        <p:txBody>
          <a:bodyPr/>
          <a:lstStyle/>
          <a:p>
            <a:pPr>
              <a:defRPr/>
            </a:pPr>
            <a:r>
              <a:rPr lang="en-US"/>
              <a:t>You can use 64-bit operands. In the two-operand format, a 64-bit register or memory operand is multiplied against RDX</a:t>
            </a:r>
          </a:p>
          <a:p>
            <a:pPr lvl="1">
              <a:defRPr/>
            </a:pPr>
            <a:r>
              <a:rPr lang="en-US"/>
              <a:t>128-bit product produced in RDX:RAX</a:t>
            </a:r>
          </a:p>
          <a:p>
            <a:pPr>
              <a:defRPr/>
            </a:pPr>
            <a:r>
              <a:rPr lang="en-US"/>
              <a:t>The three-operand format produces a 64-bit product in RAX</a:t>
            </a:r>
          </a:p>
          <a:p>
            <a:pPr marL="0" indent="0">
              <a:buFontTx/>
              <a:buNone/>
              <a:defRPr/>
            </a:pPr>
            <a:endParaRPr lang="en-US" sz="1800" b="1">
              <a:latin typeface="Courier New" panose="02070309020205020404" pitchFamily="49" charset="0"/>
              <a:cs typeface="Courier New" panose="02070309020205020404" pitchFamily="49" charset="0"/>
            </a:endParaRPr>
          </a:p>
          <a:p>
            <a:pPr marL="0" indent="0">
              <a:buFontTx/>
              <a:buNone/>
              <a:defRPr/>
            </a:pPr>
            <a:r>
              <a:rPr lang="en-US" sz="1800" b="1">
                <a:latin typeface="Courier New" panose="02070309020205020404" pitchFamily="49" charset="0"/>
                <a:cs typeface="Courier New" panose="02070309020205020404" pitchFamily="49" charset="0"/>
              </a:rPr>
              <a:t>.data</a:t>
            </a:r>
          </a:p>
          <a:p>
            <a:pPr marL="0" indent="0">
              <a:buFontTx/>
              <a:buNone/>
              <a:defRPr/>
            </a:pPr>
            <a:r>
              <a:rPr lang="en-US" sz="1800" b="1">
                <a:latin typeface="Courier New" panose="02070309020205020404" pitchFamily="49" charset="0"/>
                <a:cs typeface="Courier New" panose="02070309020205020404" pitchFamily="49" charset="0"/>
              </a:rPr>
              <a:t>multiplicand QWORD -16</a:t>
            </a:r>
          </a:p>
          <a:p>
            <a:pPr marL="0" indent="0">
              <a:buFontTx/>
              <a:buNone/>
              <a:defRPr/>
            </a:pPr>
            <a:r>
              <a:rPr lang="en-US" sz="1800" b="1">
                <a:latin typeface="Courier New" panose="02070309020205020404" pitchFamily="49" charset="0"/>
                <a:cs typeface="Courier New" panose="02070309020205020404" pitchFamily="49" charset="0"/>
              </a:rPr>
              <a:t>.code</a:t>
            </a:r>
          </a:p>
          <a:p>
            <a:pPr marL="0" indent="0">
              <a:buFontTx/>
              <a:buNone/>
              <a:defRPr/>
            </a:pPr>
            <a:r>
              <a:rPr lang="en-US" sz="1800" b="1">
                <a:latin typeface="Courier New" panose="02070309020205020404" pitchFamily="49" charset="0"/>
                <a:cs typeface="Courier New" panose="02070309020205020404" pitchFamily="49" charset="0"/>
              </a:rPr>
              <a:t>imul rax, multiplicand, 4 </a:t>
            </a:r>
            <a:r>
              <a:rPr lang="en-US" sz="1600" b="1">
                <a:latin typeface="Courier New" panose="02070309020205020404" pitchFamily="49" charset="0"/>
                <a:cs typeface="Courier New" panose="02070309020205020404" pitchFamily="49" charset="0"/>
              </a:rPr>
              <a:t>; RAX = FFFFFFFFFFFFFFC0 (-64)</a:t>
            </a:r>
            <a:endParaRPr lang="en-US" sz="1800" b="1">
              <a:latin typeface="Courier New" panose="02070309020205020404" pitchFamily="49" charset="0"/>
              <a:cs typeface="Courier New" panose="02070309020205020404" pitchFamily="49" charset="0"/>
            </a:endParaRPr>
          </a:p>
        </p:txBody>
      </p:sp>
      <p:sp>
        <p:nvSpPr>
          <p:cNvPr id="43012" name="Footer Placeholder 3">
            <a:extLst>
              <a:ext uri="{FF2B5EF4-FFF2-40B4-BE49-F238E27FC236}">
                <a16:creationId xmlns:a16="http://schemas.microsoft.com/office/drawing/2014/main" id="{04191EC8-E7F4-4C11-8C28-57DA2B13208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3013" name="Slide Number Placeholder 4">
            <a:extLst>
              <a:ext uri="{FF2B5EF4-FFF2-40B4-BE49-F238E27FC236}">
                <a16:creationId xmlns:a16="http://schemas.microsoft.com/office/drawing/2014/main" id="{46FE65AF-BC1D-43D7-8DD5-6C936A60FFD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C416261-3FC3-493F-9229-2C84766FA687}"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9C03EF19-59D0-4C16-A029-3AF1B2A1C40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4035" name="Slide Number Placeholder 4">
            <a:extLst>
              <a:ext uri="{FF2B5EF4-FFF2-40B4-BE49-F238E27FC236}">
                <a16:creationId xmlns:a16="http://schemas.microsoft.com/office/drawing/2014/main" id="{28DAB2C5-E7C0-4A99-A5EB-D2DF8BD0512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0052FF9-5113-4552-ACFD-EBCA94CAD697}"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118786" name="Rectangle 2">
            <a:extLst>
              <a:ext uri="{FF2B5EF4-FFF2-40B4-BE49-F238E27FC236}">
                <a16:creationId xmlns:a16="http://schemas.microsoft.com/office/drawing/2014/main" id="{F60BA259-A2DD-42AC-9AB9-B5E3F070FA0F}"/>
              </a:ext>
            </a:extLst>
          </p:cNvPr>
          <p:cNvSpPr>
            <a:spLocks noGrp="1" noChangeArrowheads="1"/>
          </p:cNvSpPr>
          <p:nvPr>
            <p:ph type="title"/>
          </p:nvPr>
        </p:nvSpPr>
        <p:spPr/>
        <p:txBody>
          <a:bodyPr/>
          <a:lstStyle/>
          <a:p>
            <a:pPr eaLnBrk="1" hangingPunct="1">
              <a:defRPr/>
            </a:pPr>
            <a:r>
              <a:rPr lang="en-US" altLang="en-US"/>
              <a:t>IMUL Examples</a:t>
            </a:r>
          </a:p>
        </p:txBody>
      </p:sp>
      <p:sp>
        <p:nvSpPr>
          <p:cNvPr id="44037" name="Rectangle 4">
            <a:extLst>
              <a:ext uri="{FF2B5EF4-FFF2-40B4-BE49-F238E27FC236}">
                <a16:creationId xmlns:a16="http://schemas.microsoft.com/office/drawing/2014/main" id="{D6FB7E5C-86B6-4857-B57F-882AE060DD2F}"/>
              </a:ext>
            </a:extLst>
          </p:cNvPr>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Multiply 4,823,424 *  </a:t>
            </a:r>
            <a:r>
              <a:rPr lang="en-US" altLang="en-US">
                <a:latin typeface="Symbol" panose="05050102010706020507" pitchFamily="18" charset="2"/>
              </a:rPr>
              <a:t>-</a:t>
            </a:r>
            <a:r>
              <a:rPr lang="en-US" altLang="en-US"/>
              <a:t>423:</a:t>
            </a:r>
          </a:p>
        </p:txBody>
      </p:sp>
      <p:sp>
        <p:nvSpPr>
          <p:cNvPr id="44038" name="Text Box 5">
            <a:extLst>
              <a:ext uri="{FF2B5EF4-FFF2-40B4-BE49-F238E27FC236}">
                <a16:creationId xmlns:a16="http://schemas.microsoft.com/office/drawing/2014/main" id="{6BE8562B-7F8C-4C7B-A32C-27B779831C78}"/>
              </a:ext>
            </a:extLst>
          </p:cNvPr>
          <p:cNvSpPr txBox="1">
            <a:spLocks noChangeArrowheads="1"/>
          </p:cNvSpPr>
          <p:nvPr/>
        </p:nvSpPr>
        <p:spPr bwMode="auto">
          <a:xfrm>
            <a:off x="762000" y="18288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eax,4823424</a:t>
            </a:r>
          </a:p>
          <a:p>
            <a:pPr eaLnBrk="1" hangingPunct="1">
              <a:lnSpc>
                <a:spcPct val="50000"/>
              </a:lnSpc>
              <a:spcBef>
                <a:spcPct val="50000"/>
              </a:spcBef>
              <a:buClrTx/>
              <a:buFontTx/>
              <a:buNone/>
            </a:pPr>
            <a:r>
              <a:rPr lang="en-US" altLang="en-US" sz="1800" b="1">
                <a:latin typeface="Courier New" panose="02070309020205020404" pitchFamily="49" charset="0"/>
              </a:rPr>
              <a:t>mov ebx,-423</a:t>
            </a:r>
          </a:p>
          <a:p>
            <a:pPr eaLnBrk="1" hangingPunct="1">
              <a:lnSpc>
                <a:spcPct val="50000"/>
              </a:lnSpc>
              <a:spcBef>
                <a:spcPct val="50000"/>
              </a:spcBef>
              <a:buClrTx/>
              <a:buFontTx/>
              <a:buNone/>
            </a:pPr>
            <a:r>
              <a:rPr lang="en-US" altLang="en-US" sz="1800" b="1">
                <a:latin typeface="Courier New" panose="02070309020205020404" pitchFamily="49" charset="0"/>
              </a:rPr>
              <a:t>imul ebx	; EDX:EAX = FFFFFFFF86635D80h, OF=0</a:t>
            </a:r>
          </a:p>
        </p:txBody>
      </p:sp>
      <p:sp>
        <p:nvSpPr>
          <p:cNvPr id="44039" name="Text Box 6">
            <a:extLst>
              <a:ext uri="{FF2B5EF4-FFF2-40B4-BE49-F238E27FC236}">
                <a16:creationId xmlns:a16="http://schemas.microsoft.com/office/drawing/2014/main" id="{B48E44ED-ABBC-46BC-9F6F-3248572F0B46}"/>
              </a:ext>
            </a:extLst>
          </p:cNvPr>
          <p:cNvSpPr txBox="1">
            <a:spLocks noChangeArrowheads="1"/>
          </p:cNvSpPr>
          <p:nvPr/>
        </p:nvSpPr>
        <p:spPr bwMode="auto">
          <a:xfrm>
            <a:off x="762000" y="33528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OF=0 because EDX is a sign extension of EAX.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a:extLst>
              <a:ext uri="{FF2B5EF4-FFF2-40B4-BE49-F238E27FC236}">
                <a16:creationId xmlns:a16="http://schemas.microsoft.com/office/drawing/2014/main" id="{4499A42C-2A21-4A3D-B69E-BB77141AFB7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5059" name="Slide Number Placeholder 3">
            <a:extLst>
              <a:ext uri="{FF2B5EF4-FFF2-40B4-BE49-F238E27FC236}">
                <a16:creationId xmlns:a16="http://schemas.microsoft.com/office/drawing/2014/main" id="{67063D1B-F47E-461B-ABC0-EF2F7322844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82020D1-7A82-49B2-B480-0031C245A231}"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
        <p:nvSpPr>
          <p:cNvPr id="140290" name="Rectangle 2">
            <a:extLst>
              <a:ext uri="{FF2B5EF4-FFF2-40B4-BE49-F238E27FC236}">
                <a16:creationId xmlns:a16="http://schemas.microsoft.com/office/drawing/2014/main" id="{22205EEC-5896-4657-BB46-5242201E635F}"/>
              </a:ext>
            </a:extLst>
          </p:cNvPr>
          <p:cNvSpPr>
            <a:spLocks noGrp="1" noChangeArrowheads="1"/>
          </p:cNvSpPr>
          <p:nvPr>
            <p:ph type="title"/>
          </p:nvPr>
        </p:nvSpPr>
        <p:spPr/>
        <p:txBody>
          <a:bodyPr/>
          <a:lstStyle/>
          <a:p>
            <a:pPr eaLnBrk="1" hangingPunct="1">
              <a:defRPr/>
            </a:pPr>
            <a:r>
              <a:rPr lang="en-US" altLang="en-US"/>
              <a:t>Your turn . . .</a:t>
            </a:r>
          </a:p>
        </p:txBody>
      </p:sp>
      <p:sp>
        <p:nvSpPr>
          <p:cNvPr id="45061" name="Text Box 3">
            <a:extLst>
              <a:ext uri="{FF2B5EF4-FFF2-40B4-BE49-F238E27FC236}">
                <a16:creationId xmlns:a16="http://schemas.microsoft.com/office/drawing/2014/main" id="{5C9AD9EF-F65F-426A-99E6-D4F1D94DF509}"/>
              </a:ext>
            </a:extLst>
          </p:cNvPr>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ax,8760h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imul bx	</a:t>
            </a:r>
          </a:p>
        </p:txBody>
      </p:sp>
      <p:sp>
        <p:nvSpPr>
          <p:cNvPr id="45062" name="Text Box 4">
            <a:extLst>
              <a:ext uri="{FF2B5EF4-FFF2-40B4-BE49-F238E27FC236}">
                <a16:creationId xmlns:a16="http://schemas.microsoft.com/office/drawing/2014/main" id="{CC68C8B1-D15D-47ED-8961-E4BEBFC5233D}"/>
              </a:ext>
            </a:extLst>
          </p:cNvPr>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will be the hexadecimal values of DX, AX, and the Carry flag after the following instructions execute?</a:t>
            </a:r>
          </a:p>
        </p:txBody>
      </p:sp>
      <p:sp>
        <p:nvSpPr>
          <p:cNvPr id="140293" name="Text Box 5">
            <a:extLst>
              <a:ext uri="{FF2B5EF4-FFF2-40B4-BE49-F238E27FC236}">
                <a16:creationId xmlns:a16="http://schemas.microsoft.com/office/drawing/2014/main" id="{B7DDB0B8-5B66-48DA-BE53-064DCD6DD20C}"/>
              </a:ext>
            </a:extLst>
          </p:cNvPr>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FF87h, AX = 6000h, OF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dissolve">
                                      <p:cBhvr>
                                        <p:cTn id="7"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4F7A5D14-FCA3-4208-B735-7FEBB3FD923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6083" name="Slide Number Placeholder 4">
            <a:extLst>
              <a:ext uri="{FF2B5EF4-FFF2-40B4-BE49-F238E27FC236}">
                <a16:creationId xmlns:a16="http://schemas.microsoft.com/office/drawing/2014/main" id="{D55A36CF-9615-4131-9E0B-2A8E24A7D54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307B225-75F3-4A21-B92E-87CC699579DF}"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
        <p:nvSpPr>
          <p:cNvPr id="100354" name="Rectangle 2">
            <a:extLst>
              <a:ext uri="{FF2B5EF4-FFF2-40B4-BE49-F238E27FC236}">
                <a16:creationId xmlns:a16="http://schemas.microsoft.com/office/drawing/2014/main" id="{876F1602-B774-4A00-9B19-704942DA86D4}"/>
              </a:ext>
            </a:extLst>
          </p:cNvPr>
          <p:cNvSpPr>
            <a:spLocks noGrp="1" noChangeArrowheads="1"/>
          </p:cNvSpPr>
          <p:nvPr>
            <p:ph type="title"/>
          </p:nvPr>
        </p:nvSpPr>
        <p:spPr/>
        <p:txBody>
          <a:bodyPr/>
          <a:lstStyle/>
          <a:p>
            <a:pPr eaLnBrk="1" hangingPunct="1">
              <a:defRPr/>
            </a:pPr>
            <a:r>
              <a:rPr lang="en-US" altLang="en-US"/>
              <a:t>DIV Instruction</a:t>
            </a:r>
          </a:p>
        </p:txBody>
      </p:sp>
      <p:sp>
        <p:nvSpPr>
          <p:cNvPr id="46085" name="Rectangle 3">
            <a:extLst>
              <a:ext uri="{FF2B5EF4-FFF2-40B4-BE49-F238E27FC236}">
                <a16:creationId xmlns:a16="http://schemas.microsoft.com/office/drawing/2014/main" id="{E50EC17F-CBA5-47E9-86E1-D744B49CA589}"/>
              </a:ext>
            </a:extLst>
          </p:cNvPr>
          <p:cNvSpPr>
            <a:spLocks noGrp="1" noChangeArrowheads="1"/>
          </p:cNvSpPr>
          <p:nvPr>
            <p:ph type="body" idx="1"/>
          </p:nvPr>
        </p:nvSpPr>
        <p:spPr/>
        <p:txBody>
          <a:bodyPr/>
          <a:lstStyle/>
          <a:p>
            <a:pPr eaLnBrk="1" hangingPunct="1"/>
            <a:r>
              <a:rPr lang="en-US" altLang="en-US"/>
              <a:t>The DIV (unsigned divide) instruction performs 8-bit, 16-bit, and 32-bit division on unsigned integers</a:t>
            </a:r>
          </a:p>
          <a:p>
            <a:pPr eaLnBrk="1" hangingPunct="1"/>
            <a:r>
              <a:rPr lang="en-US" altLang="en-US"/>
              <a:t>A single operand is supplied (register or memory operand), which is assumed to be the divisor </a:t>
            </a:r>
          </a:p>
          <a:p>
            <a:pPr eaLnBrk="1" hangingPunct="1"/>
            <a:r>
              <a:rPr lang="en-US" altLang="en-US"/>
              <a:t>Instruction formats:</a:t>
            </a:r>
          </a:p>
          <a:p>
            <a:pPr lvl="2" eaLnBrk="1" hangingPunct="1">
              <a:buFontTx/>
              <a:buNone/>
            </a:pPr>
            <a:r>
              <a:rPr lang="en-US" altLang="en-US" sz="1800" b="1">
                <a:latin typeface="Courier New" panose="02070309020205020404" pitchFamily="49" charset="0"/>
              </a:rPr>
              <a:t>DIV </a:t>
            </a:r>
            <a:r>
              <a:rPr lang="en-US" altLang="en-US" sz="1800" b="1" i="1">
                <a:latin typeface="Courier New" panose="02070309020205020404" pitchFamily="49" charset="0"/>
              </a:rPr>
              <a:t>reg/mem8</a:t>
            </a:r>
          </a:p>
          <a:p>
            <a:pPr lvl="2" eaLnBrk="1" hangingPunct="1">
              <a:buFontTx/>
              <a:buNone/>
            </a:pPr>
            <a:r>
              <a:rPr lang="en-US" altLang="en-US" sz="1800" b="1">
                <a:latin typeface="Courier New" panose="02070309020205020404" pitchFamily="49" charset="0"/>
              </a:rPr>
              <a:t>DIV </a:t>
            </a:r>
            <a:r>
              <a:rPr lang="en-US" altLang="en-US" sz="1800" b="1" i="1">
                <a:latin typeface="Courier New" panose="02070309020205020404" pitchFamily="49" charset="0"/>
              </a:rPr>
              <a:t>reg/mem16</a:t>
            </a:r>
          </a:p>
          <a:p>
            <a:pPr lvl="2" eaLnBrk="1" hangingPunct="1">
              <a:buFontTx/>
              <a:buNone/>
            </a:pPr>
            <a:r>
              <a:rPr lang="en-US" altLang="en-US" sz="1800" b="1">
                <a:latin typeface="Courier New" panose="02070309020205020404" pitchFamily="49" charset="0"/>
              </a:rPr>
              <a:t>DIV </a:t>
            </a:r>
            <a:r>
              <a:rPr lang="en-US" altLang="en-US" sz="1800" b="1" i="1">
                <a:latin typeface="Courier New" panose="02070309020205020404" pitchFamily="49" charset="0"/>
              </a:rPr>
              <a:t>reg/mem32</a:t>
            </a:r>
          </a:p>
        </p:txBody>
      </p:sp>
      <p:grpSp>
        <p:nvGrpSpPr>
          <p:cNvPr id="100358" name="Group 6">
            <a:extLst>
              <a:ext uri="{FF2B5EF4-FFF2-40B4-BE49-F238E27FC236}">
                <a16:creationId xmlns:a16="http://schemas.microsoft.com/office/drawing/2014/main" id="{571DB38D-8F8E-4F6C-91CA-89F9F4AC6C45}"/>
              </a:ext>
            </a:extLst>
          </p:cNvPr>
          <p:cNvGrpSpPr>
            <a:grpSpLocks/>
          </p:cNvGrpSpPr>
          <p:nvPr/>
        </p:nvGrpSpPr>
        <p:grpSpPr bwMode="auto">
          <a:xfrm>
            <a:off x="3886200" y="3505200"/>
            <a:ext cx="4724400" cy="2052638"/>
            <a:chOff x="2256" y="2496"/>
            <a:chExt cx="2976" cy="1293"/>
          </a:xfrm>
        </p:grpSpPr>
        <p:pic>
          <p:nvPicPr>
            <p:cNvPr id="46087" name="Picture 4">
              <a:extLst>
                <a:ext uri="{FF2B5EF4-FFF2-40B4-BE49-F238E27FC236}">
                  <a16:creationId xmlns:a16="http://schemas.microsoft.com/office/drawing/2014/main" id="{B375D2B4-FA3A-4685-9233-56B4D4B42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2832"/>
              <a:ext cx="2976" cy="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8" name="Text Box 5">
              <a:extLst>
                <a:ext uri="{FF2B5EF4-FFF2-40B4-BE49-F238E27FC236}">
                  <a16:creationId xmlns:a16="http://schemas.microsoft.com/office/drawing/2014/main" id="{29A05F5E-F2E6-4E9F-B89D-9E2F5B2F0933}"/>
                </a:ext>
              </a:extLst>
            </p:cNvPr>
            <p:cNvSpPr txBox="1">
              <a:spLocks noChangeArrowheads="1"/>
            </p:cNvSpPr>
            <p:nvPr/>
          </p:nvSpPr>
          <p:spPr bwMode="auto">
            <a:xfrm>
              <a:off x="2880" y="2496"/>
              <a:ext cx="172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Default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dissolve">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209AE46C-50E6-47AA-81D2-76A6B164EE2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7107" name="Slide Number Placeholder 4">
            <a:extLst>
              <a:ext uri="{FF2B5EF4-FFF2-40B4-BE49-F238E27FC236}">
                <a16:creationId xmlns:a16="http://schemas.microsoft.com/office/drawing/2014/main" id="{0AB9E384-3523-45EC-B49B-4129CF7B660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85BF5E8-A17A-4897-855C-2316A38B53C9}"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
        <p:nvSpPr>
          <p:cNvPr id="119810" name="Rectangle 2">
            <a:extLst>
              <a:ext uri="{FF2B5EF4-FFF2-40B4-BE49-F238E27FC236}">
                <a16:creationId xmlns:a16="http://schemas.microsoft.com/office/drawing/2014/main" id="{A234077B-A264-4EAB-945D-93DE3D05EA82}"/>
              </a:ext>
            </a:extLst>
          </p:cNvPr>
          <p:cNvSpPr>
            <a:spLocks noGrp="1" noChangeArrowheads="1"/>
          </p:cNvSpPr>
          <p:nvPr>
            <p:ph type="title"/>
          </p:nvPr>
        </p:nvSpPr>
        <p:spPr/>
        <p:txBody>
          <a:bodyPr/>
          <a:lstStyle/>
          <a:p>
            <a:pPr eaLnBrk="1" hangingPunct="1">
              <a:defRPr/>
            </a:pPr>
            <a:r>
              <a:rPr lang="en-US" altLang="en-US"/>
              <a:t>DIV Examples</a:t>
            </a:r>
          </a:p>
        </p:txBody>
      </p:sp>
      <p:sp>
        <p:nvSpPr>
          <p:cNvPr id="47109" name="Rectangle 7">
            <a:extLst>
              <a:ext uri="{FF2B5EF4-FFF2-40B4-BE49-F238E27FC236}">
                <a16:creationId xmlns:a16="http://schemas.microsoft.com/office/drawing/2014/main" id="{674013F4-6487-46EA-BD5A-B8CD6A8F6326}"/>
              </a:ext>
            </a:extLst>
          </p:cNvPr>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Divide 8003h by 100h, using 16-bit operands:</a:t>
            </a:r>
          </a:p>
        </p:txBody>
      </p:sp>
      <p:sp>
        <p:nvSpPr>
          <p:cNvPr id="47110" name="Text Box 8">
            <a:extLst>
              <a:ext uri="{FF2B5EF4-FFF2-40B4-BE49-F238E27FC236}">
                <a16:creationId xmlns:a16="http://schemas.microsoft.com/office/drawing/2014/main" id="{AF14A957-1A27-4C65-90DA-CC33DCB9B64C}"/>
              </a:ext>
            </a:extLst>
          </p:cNvPr>
          <p:cNvSpPr txBox="1">
            <a:spLocks noChangeArrowheads="1"/>
          </p:cNvSpPr>
          <p:nvPr/>
        </p:nvSpPr>
        <p:spPr bwMode="auto">
          <a:xfrm>
            <a:off x="762000" y="1828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	; clear dividend, high</a:t>
            </a:r>
          </a:p>
          <a:p>
            <a:pPr eaLnBrk="1" hangingPunct="1">
              <a:lnSpc>
                <a:spcPct val="50000"/>
              </a:lnSpc>
              <a:spcBef>
                <a:spcPct val="50000"/>
              </a:spcBef>
              <a:buClrTx/>
              <a:buFontTx/>
              <a:buNone/>
            </a:pPr>
            <a:r>
              <a:rPr lang="en-US" altLang="en-US" sz="1800" b="1">
                <a:latin typeface="Courier New" panose="02070309020205020404" pitchFamily="49" charset="0"/>
              </a:rPr>
              <a:t>mov ax,8003h	; dividend, low</a:t>
            </a:r>
          </a:p>
          <a:p>
            <a:pPr eaLnBrk="1" hangingPunct="1">
              <a:lnSpc>
                <a:spcPct val="50000"/>
              </a:lnSpc>
              <a:spcBef>
                <a:spcPct val="50000"/>
              </a:spcBef>
              <a:buClrTx/>
              <a:buFontTx/>
              <a:buNone/>
            </a:pPr>
            <a:r>
              <a:rPr lang="en-US" altLang="en-US" sz="1800" b="1">
                <a:latin typeface="Courier New" panose="02070309020205020404" pitchFamily="49" charset="0"/>
              </a:rPr>
              <a:t>mov cx,100h	; divisor</a:t>
            </a:r>
          </a:p>
          <a:p>
            <a:pPr eaLnBrk="1" hangingPunct="1">
              <a:lnSpc>
                <a:spcPct val="50000"/>
              </a:lnSpc>
              <a:spcBef>
                <a:spcPct val="50000"/>
              </a:spcBef>
              <a:buClrTx/>
              <a:buFontTx/>
              <a:buNone/>
            </a:pPr>
            <a:r>
              <a:rPr lang="en-US" altLang="en-US" sz="1800" b="1">
                <a:latin typeface="Courier New" panose="02070309020205020404" pitchFamily="49" charset="0"/>
              </a:rPr>
              <a:t>div cx	; AX = 0080h, DX = 3</a:t>
            </a:r>
          </a:p>
        </p:txBody>
      </p:sp>
      <p:grpSp>
        <p:nvGrpSpPr>
          <p:cNvPr id="119819" name="Group 11">
            <a:extLst>
              <a:ext uri="{FF2B5EF4-FFF2-40B4-BE49-F238E27FC236}">
                <a16:creationId xmlns:a16="http://schemas.microsoft.com/office/drawing/2014/main" id="{E8B083A6-E964-4EF1-8EC2-1A7B29CB7D67}"/>
              </a:ext>
            </a:extLst>
          </p:cNvPr>
          <p:cNvGrpSpPr>
            <a:grpSpLocks/>
          </p:cNvGrpSpPr>
          <p:nvPr/>
        </p:nvGrpSpPr>
        <p:grpSpPr bwMode="auto">
          <a:xfrm>
            <a:off x="762000" y="3657600"/>
            <a:ext cx="7391400" cy="2057400"/>
            <a:chOff x="480" y="2304"/>
            <a:chExt cx="4656" cy="1296"/>
          </a:xfrm>
        </p:grpSpPr>
        <p:sp>
          <p:nvSpPr>
            <p:cNvPr id="47112" name="Rectangle 9">
              <a:extLst>
                <a:ext uri="{FF2B5EF4-FFF2-40B4-BE49-F238E27FC236}">
                  <a16:creationId xmlns:a16="http://schemas.microsoft.com/office/drawing/2014/main" id="{F5AAD1B1-26CC-4A33-8D14-713804535752}"/>
                </a:ext>
              </a:extLst>
            </p:cNvPr>
            <p:cNvSpPr>
              <a:spLocks noChangeArrowheads="1"/>
            </p:cNvSpPr>
            <p:nvPr/>
          </p:nvSpPr>
          <p:spPr bwMode="auto">
            <a:xfrm>
              <a:off x="528"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Same division, using 32-bit operands:</a:t>
              </a:r>
            </a:p>
          </p:txBody>
        </p:sp>
        <p:sp>
          <p:nvSpPr>
            <p:cNvPr id="47113" name="Text Box 10">
              <a:extLst>
                <a:ext uri="{FF2B5EF4-FFF2-40B4-BE49-F238E27FC236}">
                  <a16:creationId xmlns:a16="http://schemas.microsoft.com/office/drawing/2014/main" id="{ADB738E4-F657-40C8-934D-CCB14000DDF8}"/>
                </a:ext>
              </a:extLst>
            </p:cNvPr>
            <p:cNvSpPr txBox="1">
              <a:spLocks noChangeArrowheads="1"/>
            </p:cNvSpPr>
            <p:nvPr/>
          </p:nvSpPr>
          <p:spPr bwMode="auto">
            <a:xfrm>
              <a:off x="480" y="2736"/>
              <a:ext cx="4512"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edx,0	; clear dividend, high</a:t>
              </a:r>
            </a:p>
            <a:p>
              <a:pPr eaLnBrk="1" hangingPunct="1">
                <a:lnSpc>
                  <a:spcPct val="50000"/>
                </a:lnSpc>
                <a:spcBef>
                  <a:spcPct val="50000"/>
                </a:spcBef>
                <a:buClrTx/>
                <a:buFontTx/>
                <a:buNone/>
              </a:pPr>
              <a:r>
                <a:rPr lang="en-US" altLang="en-US" sz="1800" b="1">
                  <a:latin typeface="Courier New" panose="02070309020205020404" pitchFamily="49" charset="0"/>
                </a:rPr>
                <a:t>mov eax,8003h	; dividend, low</a:t>
              </a:r>
            </a:p>
            <a:p>
              <a:pPr eaLnBrk="1" hangingPunct="1">
                <a:lnSpc>
                  <a:spcPct val="50000"/>
                </a:lnSpc>
                <a:spcBef>
                  <a:spcPct val="50000"/>
                </a:spcBef>
                <a:buClrTx/>
                <a:buFontTx/>
                <a:buNone/>
              </a:pPr>
              <a:r>
                <a:rPr lang="en-US" altLang="en-US" sz="1800" b="1">
                  <a:latin typeface="Courier New" panose="02070309020205020404" pitchFamily="49" charset="0"/>
                </a:rPr>
                <a:t>mov ecx,100h	; divisor</a:t>
              </a:r>
            </a:p>
            <a:p>
              <a:pPr eaLnBrk="1" hangingPunct="1">
                <a:lnSpc>
                  <a:spcPct val="50000"/>
                </a:lnSpc>
                <a:spcBef>
                  <a:spcPct val="50000"/>
                </a:spcBef>
                <a:buClrTx/>
                <a:buFontTx/>
                <a:buNone/>
              </a:pPr>
              <a:r>
                <a:rPr lang="en-US" altLang="en-US" sz="1800" b="1">
                  <a:latin typeface="Courier New" panose="02070309020205020404" pitchFamily="49" charset="0"/>
                </a:rPr>
                <a:t>div ecx	; EAX = 00000080h, DX = 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819"/>
                                        </p:tgtEl>
                                        <p:attrNameLst>
                                          <p:attrName>style.visibility</p:attrName>
                                        </p:attrNameLst>
                                      </p:cBhvr>
                                      <p:to>
                                        <p:strVal val="visible"/>
                                      </p:to>
                                    </p:set>
                                    <p:animEffect transition="in" filter="box(in)">
                                      <p:cBhvr>
                                        <p:cTn id="7" dur="500"/>
                                        <p:tgtEl>
                                          <p:spTgt spid="11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D7AF09D2-CD91-4A42-B6C5-649C096F9B6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8131" name="Slide Number Placeholder 4">
            <a:extLst>
              <a:ext uri="{FF2B5EF4-FFF2-40B4-BE49-F238E27FC236}">
                <a16:creationId xmlns:a16="http://schemas.microsoft.com/office/drawing/2014/main" id="{A9534748-CB58-4EFC-8EA5-179888213DE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848861A-9ACC-43A4-BF74-C1788A0D7BA2}"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
        <p:nvSpPr>
          <p:cNvPr id="119810" name="Rectangle 2">
            <a:extLst>
              <a:ext uri="{FF2B5EF4-FFF2-40B4-BE49-F238E27FC236}">
                <a16:creationId xmlns:a16="http://schemas.microsoft.com/office/drawing/2014/main" id="{E33716F6-0168-470D-A005-32B9DF23D144}"/>
              </a:ext>
            </a:extLst>
          </p:cNvPr>
          <p:cNvSpPr>
            <a:spLocks noGrp="1" noChangeArrowheads="1"/>
          </p:cNvSpPr>
          <p:nvPr>
            <p:ph type="title"/>
          </p:nvPr>
        </p:nvSpPr>
        <p:spPr/>
        <p:txBody>
          <a:bodyPr/>
          <a:lstStyle/>
          <a:p>
            <a:pPr eaLnBrk="1" hangingPunct="1">
              <a:defRPr/>
            </a:pPr>
            <a:r>
              <a:rPr lang="en-US" altLang="en-US"/>
              <a:t>64-Bit DIV Example</a:t>
            </a:r>
          </a:p>
        </p:txBody>
      </p:sp>
      <p:sp>
        <p:nvSpPr>
          <p:cNvPr id="45061" name="Rectangle 7">
            <a:extLst>
              <a:ext uri="{FF2B5EF4-FFF2-40B4-BE49-F238E27FC236}">
                <a16:creationId xmlns:a16="http://schemas.microsoft.com/office/drawing/2014/main" id="{FD92A1D7-B13D-4C5A-9860-95498759AFB7}"/>
              </a:ext>
            </a:extLst>
          </p:cNvPr>
          <p:cNvSpPr>
            <a:spLocks noChangeArrowheads="1"/>
          </p:cNvSpPr>
          <p:nvPr/>
        </p:nvSpPr>
        <p:spPr bwMode="auto">
          <a:xfrm>
            <a:off x="762000" y="12192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defRPr/>
            </a:pPr>
            <a:r>
              <a:rPr lang="en-US" altLang="en-US">
                <a:latin typeface="+mn-lt"/>
              </a:rPr>
              <a:t>Divide 000001080000000033300020h by </a:t>
            </a:r>
            <a:r>
              <a:rPr lang="en-US"/>
              <a:t>00010000h</a:t>
            </a:r>
            <a:r>
              <a:rPr lang="en-US" altLang="en-US"/>
              <a:t>:</a:t>
            </a:r>
          </a:p>
        </p:txBody>
      </p:sp>
      <p:sp>
        <p:nvSpPr>
          <p:cNvPr id="45062" name="Text Box 8">
            <a:extLst>
              <a:ext uri="{FF2B5EF4-FFF2-40B4-BE49-F238E27FC236}">
                <a16:creationId xmlns:a16="http://schemas.microsoft.com/office/drawing/2014/main" id="{B0943A36-A6F2-4719-B518-680AD16B4C6F}"/>
              </a:ext>
            </a:extLst>
          </p:cNvPr>
          <p:cNvSpPr txBox="1">
            <a:spLocks noChangeArrowheads="1"/>
          </p:cNvSpPr>
          <p:nvPr/>
        </p:nvSpPr>
        <p:spPr bwMode="auto">
          <a:xfrm>
            <a:off x="533400" y="2209800"/>
            <a:ext cx="7924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205163" algn="l"/>
              </a:tabLst>
              <a:defRPr sz="2100">
                <a:solidFill>
                  <a:schemeClr val="tx1"/>
                </a:solidFill>
                <a:latin typeface="Arial" charset="0"/>
              </a:defRPr>
            </a:lvl1pPr>
            <a:lvl2pPr marL="742950" indent="-285750" eaLnBrk="0" hangingPunct="0">
              <a:tabLst>
                <a:tab pos="457200" algn="l"/>
                <a:tab pos="3205163" algn="l"/>
              </a:tabLst>
              <a:defRPr sz="2100">
                <a:solidFill>
                  <a:schemeClr val="tx1"/>
                </a:solidFill>
                <a:latin typeface="Arial" charset="0"/>
              </a:defRPr>
            </a:lvl2pPr>
            <a:lvl3pPr marL="1143000" indent="-228600" eaLnBrk="0" hangingPunct="0">
              <a:tabLst>
                <a:tab pos="457200" algn="l"/>
                <a:tab pos="3205163" algn="l"/>
              </a:tabLst>
              <a:defRPr sz="2100">
                <a:solidFill>
                  <a:schemeClr val="tx1"/>
                </a:solidFill>
                <a:latin typeface="Arial" charset="0"/>
              </a:defRPr>
            </a:lvl3pPr>
            <a:lvl4pPr marL="1600200" indent="-228600" eaLnBrk="0" hangingPunct="0">
              <a:tabLst>
                <a:tab pos="457200" algn="l"/>
                <a:tab pos="3205163" algn="l"/>
              </a:tabLst>
              <a:defRPr sz="2100">
                <a:solidFill>
                  <a:schemeClr val="tx1"/>
                </a:solidFill>
                <a:latin typeface="Arial" charset="0"/>
              </a:defRPr>
            </a:lvl4pPr>
            <a:lvl5pPr marL="2057400" indent="-228600" eaLnBrk="0" hangingPunct="0">
              <a:tabLst>
                <a:tab pos="457200" algn="l"/>
                <a:tab pos="3205163"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205163"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205163"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205163"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205163" algn="l"/>
              </a:tabLst>
              <a:defRPr sz="2100">
                <a:solidFill>
                  <a:schemeClr val="tx1"/>
                </a:solidFill>
                <a:latin typeface="Arial" charset="0"/>
              </a:defRPr>
            </a:lvl9pPr>
          </a:lstStyle>
          <a:p>
            <a:pPr eaLnBrk="1" hangingPunct="1">
              <a:lnSpc>
                <a:spcPct val="50000"/>
              </a:lnSpc>
              <a:spcBef>
                <a:spcPct val="50000"/>
              </a:spcBef>
              <a:defRPr/>
            </a:pPr>
            <a:r>
              <a:rPr lang="en-US" altLang="en-US" sz="1800" b="1">
                <a:latin typeface="Courier New" pitchFamily="49" charset="0"/>
              </a:rPr>
              <a:t>.data</a:t>
            </a:r>
          </a:p>
          <a:p>
            <a:pPr eaLnBrk="1" hangingPunct="1">
              <a:lnSpc>
                <a:spcPct val="50000"/>
              </a:lnSpc>
              <a:spcBef>
                <a:spcPct val="50000"/>
              </a:spcBef>
              <a:defRPr/>
            </a:pPr>
            <a:r>
              <a:rPr lang="en-US" altLang="en-US" sz="1800" b="1">
                <a:latin typeface="Courier New" pitchFamily="49" charset="0"/>
              </a:rPr>
              <a:t>dividend_hi QWORD 00000108h</a:t>
            </a:r>
          </a:p>
          <a:p>
            <a:pPr eaLnBrk="1" hangingPunct="1">
              <a:lnSpc>
                <a:spcPct val="50000"/>
              </a:lnSpc>
              <a:spcBef>
                <a:spcPct val="50000"/>
              </a:spcBef>
              <a:defRPr/>
            </a:pPr>
            <a:r>
              <a:rPr lang="en-US" altLang="en-US" sz="1800" b="1">
                <a:latin typeface="Courier New" pitchFamily="49" charset="0"/>
              </a:rPr>
              <a:t>dividend_lo QWORD 33300020h</a:t>
            </a:r>
          </a:p>
          <a:p>
            <a:pPr eaLnBrk="1" hangingPunct="1">
              <a:lnSpc>
                <a:spcPct val="50000"/>
              </a:lnSpc>
              <a:spcBef>
                <a:spcPct val="50000"/>
              </a:spcBef>
              <a:defRPr/>
            </a:pPr>
            <a:r>
              <a:rPr lang="en-US" altLang="en-US" sz="1800" b="1">
                <a:latin typeface="Courier New" pitchFamily="49" charset="0"/>
              </a:rPr>
              <a:t>divisor QWORD 00010000h</a:t>
            </a:r>
          </a:p>
          <a:p>
            <a:pPr eaLnBrk="1" hangingPunct="1">
              <a:lnSpc>
                <a:spcPct val="50000"/>
              </a:lnSpc>
              <a:spcBef>
                <a:spcPct val="50000"/>
              </a:spcBef>
              <a:defRPr/>
            </a:pPr>
            <a:endParaRPr lang="en-US" altLang="en-US" sz="1800" b="1">
              <a:latin typeface="Courier New" pitchFamily="49" charset="0"/>
            </a:endParaRPr>
          </a:p>
          <a:p>
            <a:pPr eaLnBrk="1" hangingPunct="1">
              <a:lnSpc>
                <a:spcPct val="50000"/>
              </a:lnSpc>
              <a:spcBef>
                <a:spcPct val="50000"/>
              </a:spcBef>
              <a:defRPr/>
            </a:pPr>
            <a:r>
              <a:rPr lang="en-US" altLang="en-US" sz="1800" b="1">
                <a:latin typeface="Courier New" pitchFamily="49" charset="0"/>
              </a:rPr>
              <a:t>.code</a:t>
            </a:r>
          </a:p>
          <a:p>
            <a:pPr eaLnBrk="1" hangingPunct="1">
              <a:lnSpc>
                <a:spcPct val="50000"/>
              </a:lnSpc>
              <a:spcBef>
                <a:spcPct val="50000"/>
              </a:spcBef>
              <a:defRPr/>
            </a:pPr>
            <a:r>
              <a:rPr lang="en-US" altLang="en-US" sz="1800" b="1">
                <a:latin typeface="Courier New" pitchFamily="49" charset="0"/>
              </a:rPr>
              <a:t>mov rdx, dividend_hi</a:t>
            </a:r>
          </a:p>
          <a:p>
            <a:pPr eaLnBrk="1" hangingPunct="1">
              <a:lnSpc>
                <a:spcPct val="50000"/>
              </a:lnSpc>
              <a:spcBef>
                <a:spcPct val="50000"/>
              </a:spcBef>
              <a:defRPr/>
            </a:pPr>
            <a:r>
              <a:rPr lang="en-US" altLang="en-US" sz="1800" b="1">
                <a:latin typeface="Courier New" pitchFamily="49" charset="0"/>
              </a:rPr>
              <a:t>mov rax, dividend_lo</a:t>
            </a:r>
          </a:p>
          <a:p>
            <a:pPr eaLnBrk="1" hangingPunct="1">
              <a:lnSpc>
                <a:spcPct val="50000"/>
              </a:lnSpc>
              <a:spcBef>
                <a:spcPct val="50000"/>
              </a:spcBef>
              <a:defRPr/>
            </a:pPr>
            <a:r>
              <a:rPr lang="en-US" altLang="en-US" sz="1800" b="1">
                <a:latin typeface="Courier New" pitchFamily="49" charset="0"/>
              </a:rPr>
              <a:t>div divisor </a:t>
            </a:r>
            <a:r>
              <a:rPr lang="en-US" altLang="en-US" sz="1600" b="1">
                <a:latin typeface="Courier New" pitchFamily="49" charset="0"/>
              </a:rPr>
              <a:t>		; RAX = quotient</a:t>
            </a:r>
          </a:p>
          <a:p>
            <a:pPr eaLnBrk="1" hangingPunct="1">
              <a:lnSpc>
                <a:spcPct val="50000"/>
              </a:lnSpc>
              <a:spcBef>
                <a:spcPct val="50000"/>
              </a:spcBef>
              <a:defRPr/>
            </a:pPr>
            <a:r>
              <a:rPr lang="en-US" altLang="en-US" sz="1600" b="1">
                <a:latin typeface="Courier New" pitchFamily="49" charset="0"/>
              </a:rPr>
              <a:t>			; RDX = remainder</a:t>
            </a:r>
          </a:p>
          <a:p>
            <a:pPr eaLnBrk="1" hangingPunct="1">
              <a:lnSpc>
                <a:spcPct val="50000"/>
              </a:lnSpc>
              <a:spcBef>
                <a:spcPct val="50000"/>
              </a:spcBef>
              <a:defRPr/>
            </a:pPr>
            <a:endParaRPr lang="en-US" altLang="en-US" sz="1600" b="1">
              <a:latin typeface="Courier New" pitchFamily="49" charset="0"/>
            </a:endParaRPr>
          </a:p>
          <a:p>
            <a:pPr eaLnBrk="1" hangingPunct="1">
              <a:lnSpc>
                <a:spcPct val="50000"/>
              </a:lnSpc>
              <a:spcBef>
                <a:spcPct val="50000"/>
              </a:spcBef>
              <a:defRPr/>
            </a:pPr>
            <a:r>
              <a:rPr lang="en-US" altLang="en-US" sz="2000">
                <a:latin typeface="+mn-lt"/>
              </a:rPr>
              <a:t>quotient:    </a:t>
            </a:r>
            <a:r>
              <a:rPr lang="en-US" sz="2000">
                <a:latin typeface="+mn-lt"/>
              </a:rPr>
              <a:t>0108000000003330h </a:t>
            </a:r>
          </a:p>
          <a:p>
            <a:pPr eaLnBrk="1" hangingPunct="1">
              <a:lnSpc>
                <a:spcPct val="50000"/>
              </a:lnSpc>
              <a:spcBef>
                <a:spcPct val="50000"/>
              </a:spcBef>
              <a:defRPr/>
            </a:pPr>
            <a:r>
              <a:rPr lang="en-US" altLang="en-US" sz="2000">
                <a:latin typeface="+mn-lt"/>
              </a:rPr>
              <a:t>remainder: 0000000000000020h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a:extLst>
              <a:ext uri="{FF2B5EF4-FFF2-40B4-BE49-F238E27FC236}">
                <a16:creationId xmlns:a16="http://schemas.microsoft.com/office/drawing/2014/main" id="{7A8626EB-A77B-4C39-87E9-916163EB0B5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49155" name="Slide Number Placeholder 3">
            <a:extLst>
              <a:ext uri="{FF2B5EF4-FFF2-40B4-BE49-F238E27FC236}">
                <a16:creationId xmlns:a16="http://schemas.microsoft.com/office/drawing/2014/main" id="{08F89043-32FA-4F1D-B3F0-E5AC22BE23D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A52C996-1011-4E7F-BFC4-0BF54C5E8B5F}" type="slidenum">
              <a:rPr lang="en-US" altLang="en-US" sz="1600">
                <a:latin typeface="Times New Roman" panose="02020603050405020304" pitchFamily="18" charset="0"/>
              </a:rPr>
              <a:pPr eaLnBrk="1" hangingPunct="1">
                <a:spcBef>
                  <a:spcPct val="0"/>
                </a:spcBef>
                <a:buClrTx/>
                <a:buFontTx/>
                <a:buNone/>
              </a:pPr>
              <a:t>39</a:t>
            </a:fld>
            <a:endParaRPr lang="en-US" altLang="en-US" sz="1600">
              <a:latin typeface="Times New Roman" panose="02020603050405020304" pitchFamily="18" charset="0"/>
            </a:endParaRPr>
          </a:p>
        </p:txBody>
      </p:sp>
      <p:sp>
        <p:nvSpPr>
          <p:cNvPr id="141314" name="Rectangle 2">
            <a:extLst>
              <a:ext uri="{FF2B5EF4-FFF2-40B4-BE49-F238E27FC236}">
                <a16:creationId xmlns:a16="http://schemas.microsoft.com/office/drawing/2014/main" id="{A547F7A7-0A1F-475B-9B2D-E7ED6E074CF8}"/>
              </a:ext>
            </a:extLst>
          </p:cNvPr>
          <p:cNvSpPr>
            <a:spLocks noGrp="1" noChangeArrowheads="1"/>
          </p:cNvSpPr>
          <p:nvPr>
            <p:ph type="title"/>
          </p:nvPr>
        </p:nvSpPr>
        <p:spPr/>
        <p:txBody>
          <a:bodyPr/>
          <a:lstStyle/>
          <a:p>
            <a:pPr eaLnBrk="1" hangingPunct="1">
              <a:defRPr/>
            </a:pPr>
            <a:r>
              <a:rPr lang="en-US" altLang="en-US"/>
              <a:t>Your turn . . .</a:t>
            </a:r>
          </a:p>
        </p:txBody>
      </p:sp>
      <p:sp>
        <p:nvSpPr>
          <p:cNvPr id="49157" name="Text Box 3">
            <a:extLst>
              <a:ext uri="{FF2B5EF4-FFF2-40B4-BE49-F238E27FC236}">
                <a16:creationId xmlns:a16="http://schemas.microsoft.com/office/drawing/2014/main" id="{5594C742-BD5B-4085-9B1E-2D7649690D0C}"/>
              </a:ext>
            </a:extLst>
          </p:cNvPr>
          <p:cNvSpPr txBox="1">
            <a:spLocks noChangeArrowheads="1"/>
          </p:cNvSpPr>
          <p:nvPr/>
        </p:nvSpPr>
        <p:spPr bwMode="auto">
          <a:xfrm>
            <a:off x="2895600" y="2667000"/>
            <a:ext cx="297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dx,0087h</a:t>
            </a:r>
          </a:p>
          <a:p>
            <a:pPr eaLnBrk="1" hangingPunct="1">
              <a:lnSpc>
                <a:spcPct val="50000"/>
              </a:lnSpc>
              <a:spcBef>
                <a:spcPct val="50000"/>
              </a:spcBef>
              <a:buClrTx/>
              <a:buFontTx/>
              <a:buNone/>
            </a:pPr>
            <a:r>
              <a:rPr lang="en-US" altLang="en-US" sz="1800" b="1">
                <a:latin typeface="Courier New" panose="02070309020205020404" pitchFamily="49" charset="0"/>
              </a:rPr>
              <a:t>mov ax,6000h</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div bx</a:t>
            </a:r>
          </a:p>
        </p:txBody>
      </p:sp>
      <p:sp>
        <p:nvSpPr>
          <p:cNvPr id="49158" name="Text Box 4">
            <a:extLst>
              <a:ext uri="{FF2B5EF4-FFF2-40B4-BE49-F238E27FC236}">
                <a16:creationId xmlns:a16="http://schemas.microsoft.com/office/drawing/2014/main" id="{86775CDF-2108-4063-B424-F29771DD20DD}"/>
              </a:ext>
            </a:extLst>
          </p:cNvPr>
          <p:cNvSpPr txBox="1">
            <a:spLocks noChangeArrowheads="1"/>
          </p:cNvSpPr>
          <p:nvPr/>
        </p:nvSpPr>
        <p:spPr bwMode="auto">
          <a:xfrm>
            <a:off x="6858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1317" name="Text Box 5">
            <a:extLst>
              <a:ext uri="{FF2B5EF4-FFF2-40B4-BE49-F238E27FC236}">
                <a16:creationId xmlns:a16="http://schemas.microsoft.com/office/drawing/2014/main" id="{81852EBC-B54C-4AE3-AED9-B3609E5A859E}"/>
              </a:ext>
            </a:extLst>
          </p:cNvPr>
          <p:cNvSpPr txBox="1">
            <a:spLocks noChangeArrowheads="1"/>
          </p:cNvSpPr>
          <p:nvPr/>
        </p:nvSpPr>
        <p:spPr bwMode="auto">
          <a:xfrm>
            <a:off x="1981200" y="41148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DX = 0000h, AX = 8760h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dissolve">
                                      <p:cBhvr>
                                        <p:cTn id="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F894B0D5-B2C1-48E1-AB46-1D546535FF1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6147" name="Slide Number Placeholder 4">
            <a:extLst>
              <a:ext uri="{FF2B5EF4-FFF2-40B4-BE49-F238E27FC236}">
                <a16:creationId xmlns:a16="http://schemas.microsoft.com/office/drawing/2014/main" id="{0E594F3C-C823-41A0-9747-242370F5431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1F57904-573A-4A45-ABD3-CAA8334DA8C8}" type="slidenum">
              <a:rPr lang="en-US" altLang="en-US" sz="1600">
                <a:latin typeface="Times New Roman" panose="02020603050405020304" pitchFamily="18" charset="0"/>
              </a:rPr>
              <a:pPr eaLnBrk="1" hangingPunct="1">
                <a:spcBef>
                  <a:spcPct val="0"/>
                </a:spcBef>
                <a:buClrTx/>
                <a:buFontTx/>
                <a:buNone/>
              </a:pPr>
              <a:t>4</a:t>
            </a:fld>
            <a:endParaRPr lang="en-US" altLang="en-US" sz="1600">
              <a:latin typeface="Times New Roman" panose="02020603050405020304" pitchFamily="18" charset="0"/>
            </a:endParaRPr>
          </a:p>
        </p:txBody>
      </p:sp>
      <p:sp>
        <p:nvSpPr>
          <p:cNvPr id="83970" name="Rectangle 1026">
            <a:extLst>
              <a:ext uri="{FF2B5EF4-FFF2-40B4-BE49-F238E27FC236}">
                <a16:creationId xmlns:a16="http://schemas.microsoft.com/office/drawing/2014/main" id="{084A9EA6-A4B2-4BC9-9453-5FEC00E816AE}"/>
              </a:ext>
            </a:extLst>
          </p:cNvPr>
          <p:cNvSpPr>
            <a:spLocks noGrp="1" noChangeArrowheads="1"/>
          </p:cNvSpPr>
          <p:nvPr>
            <p:ph type="title"/>
          </p:nvPr>
        </p:nvSpPr>
        <p:spPr/>
        <p:txBody>
          <a:bodyPr/>
          <a:lstStyle/>
          <a:p>
            <a:pPr eaLnBrk="1" hangingPunct="1">
              <a:defRPr/>
            </a:pPr>
            <a:r>
              <a:rPr lang="en-US" altLang="en-US"/>
              <a:t>Logical Shift</a:t>
            </a:r>
          </a:p>
        </p:txBody>
      </p:sp>
      <p:sp>
        <p:nvSpPr>
          <p:cNvPr id="6149" name="Rectangle 1027">
            <a:extLst>
              <a:ext uri="{FF2B5EF4-FFF2-40B4-BE49-F238E27FC236}">
                <a16:creationId xmlns:a16="http://schemas.microsoft.com/office/drawing/2014/main" id="{4B5EEC6C-30F9-462E-A030-3F29AB784851}"/>
              </a:ext>
            </a:extLst>
          </p:cNvPr>
          <p:cNvSpPr>
            <a:spLocks noGrp="1" noChangeArrowheads="1"/>
          </p:cNvSpPr>
          <p:nvPr>
            <p:ph type="body" idx="1"/>
          </p:nvPr>
        </p:nvSpPr>
        <p:spPr>
          <a:xfrm>
            <a:off x="685800" y="1219200"/>
            <a:ext cx="7772400" cy="914400"/>
          </a:xfrm>
        </p:spPr>
        <p:txBody>
          <a:bodyPr/>
          <a:lstStyle/>
          <a:p>
            <a:pPr eaLnBrk="1" hangingPunct="1"/>
            <a:r>
              <a:rPr lang="en-US" altLang="en-US"/>
              <a:t>A logical shift fills the newly created bit position with zero:</a:t>
            </a:r>
          </a:p>
        </p:txBody>
      </p:sp>
      <p:sp>
        <p:nvSpPr>
          <p:cNvPr id="6150" name="Rectangle 1028">
            <a:extLst>
              <a:ext uri="{FF2B5EF4-FFF2-40B4-BE49-F238E27FC236}">
                <a16:creationId xmlns:a16="http://schemas.microsoft.com/office/drawing/2014/main" id="{62DFB532-A75E-443C-BECC-2C2811A18C08}"/>
              </a:ext>
            </a:extLst>
          </p:cNvPr>
          <p:cNvSpPr>
            <a:spLocks noChangeArrowheads="1"/>
          </p:cNvSpPr>
          <p:nvPr/>
        </p:nvSpPr>
        <p:spPr bwMode="auto">
          <a:xfrm>
            <a:off x="762000" y="32766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endParaRPr lang="en-US" altLang="en-US"/>
          </a:p>
        </p:txBody>
      </p:sp>
      <p:graphicFrame>
        <p:nvGraphicFramePr>
          <p:cNvPr id="6151" name="Object 1029">
            <a:extLst>
              <a:ext uri="{FF2B5EF4-FFF2-40B4-BE49-F238E27FC236}">
                <a16:creationId xmlns:a16="http://schemas.microsoft.com/office/drawing/2014/main" id="{EDCBCCE1-7F78-427A-BA39-3C42C579BA4A}"/>
              </a:ext>
            </a:extLst>
          </p:cNvPr>
          <p:cNvGraphicFramePr>
            <a:graphicFrameLocks noChangeAspect="1"/>
          </p:cNvGraphicFramePr>
          <p:nvPr/>
        </p:nvGraphicFramePr>
        <p:xfrm>
          <a:off x="1828800" y="2362200"/>
          <a:ext cx="4953000" cy="809625"/>
        </p:xfrm>
        <a:graphic>
          <a:graphicData uri="http://schemas.openxmlformats.org/presentationml/2006/ole">
            <mc:AlternateContent xmlns:mc="http://schemas.openxmlformats.org/markup-compatibility/2006">
              <mc:Choice xmlns:v="urn:schemas-microsoft-com:vml" Requires="v">
                <p:oleObj spid="_x0000_s6158" name="VISIO" r:id="rId3" imgW="3736848" imgH="502920" progId="Visio.Drawing.6">
                  <p:embed/>
                </p:oleObj>
              </mc:Choice>
              <mc:Fallback>
                <p:oleObj name="VISIO" r:id="rId3" imgW="3736848" imgH="502920" progId="Visio.Drawing.6">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t="-23189" r="-1563"/>
                      <a:stretch>
                        <a:fillRect/>
                      </a:stretch>
                    </p:blipFill>
                    <p:spPr bwMode="auto">
                      <a:xfrm>
                        <a:off x="1828800" y="2362200"/>
                        <a:ext cx="4953000" cy="8096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2" name="Picture 1031">
            <a:extLst>
              <a:ext uri="{FF2B5EF4-FFF2-40B4-BE49-F238E27FC236}">
                <a16:creationId xmlns:a16="http://schemas.microsoft.com/office/drawing/2014/main" id="{E5B7D48D-5C76-4A74-ACF7-E01189E58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733800"/>
            <a:ext cx="5326063"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a:extLst>
              <a:ext uri="{FF2B5EF4-FFF2-40B4-BE49-F238E27FC236}">
                <a16:creationId xmlns:a16="http://schemas.microsoft.com/office/drawing/2014/main" id="{CFA669FD-DB9C-4EDD-999F-E366B01F67F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0179" name="Slide Number Placeholder 3">
            <a:extLst>
              <a:ext uri="{FF2B5EF4-FFF2-40B4-BE49-F238E27FC236}">
                <a16:creationId xmlns:a16="http://schemas.microsoft.com/office/drawing/2014/main" id="{479152EF-C92E-47B3-80F7-DF4B2ED6386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D6312AE-0191-4B14-820F-173BDDCF9801}" type="slidenum">
              <a:rPr lang="en-US" altLang="en-US" sz="1600">
                <a:latin typeface="Times New Roman" panose="02020603050405020304" pitchFamily="18" charset="0"/>
              </a:rPr>
              <a:pPr eaLnBrk="1" hangingPunct="1">
                <a:spcBef>
                  <a:spcPct val="0"/>
                </a:spcBef>
                <a:buClrTx/>
                <a:buFontTx/>
                <a:buNone/>
              </a:pPr>
              <a:t>40</a:t>
            </a:fld>
            <a:endParaRPr lang="en-US" altLang="en-US" sz="1600">
              <a:latin typeface="Times New Roman" panose="02020603050405020304" pitchFamily="18" charset="0"/>
            </a:endParaRPr>
          </a:p>
        </p:txBody>
      </p:sp>
      <p:sp>
        <p:nvSpPr>
          <p:cNvPr id="142338" name="Rectangle 2">
            <a:extLst>
              <a:ext uri="{FF2B5EF4-FFF2-40B4-BE49-F238E27FC236}">
                <a16:creationId xmlns:a16="http://schemas.microsoft.com/office/drawing/2014/main" id="{8ABEFE68-AF55-4E8C-AF49-21981F0CE23E}"/>
              </a:ext>
            </a:extLst>
          </p:cNvPr>
          <p:cNvSpPr>
            <a:spLocks noGrp="1" noChangeArrowheads="1"/>
          </p:cNvSpPr>
          <p:nvPr>
            <p:ph type="title"/>
          </p:nvPr>
        </p:nvSpPr>
        <p:spPr/>
        <p:txBody>
          <a:bodyPr/>
          <a:lstStyle/>
          <a:p>
            <a:pPr eaLnBrk="1" hangingPunct="1">
              <a:defRPr/>
            </a:pPr>
            <a:r>
              <a:rPr lang="en-US" altLang="en-US"/>
              <a:t>Your turn . . .</a:t>
            </a:r>
          </a:p>
        </p:txBody>
      </p:sp>
      <p:sp>
        <p:nvSpPr>
          <p:cNvPr id="50181" name="Text Box 3">
            <a:extLst>
              <a:ext uri="{FF2B5EF4-FFF2-40B4-BE49-F238E27FC236}">
                <a16:creationId xmlns:a16="http://schemas.microsoft.com/office/drawing/2014/main" id="{2EE3C05D-89AE-40CA-96D1-478B90B203A2}"/>
              </a:ext>
            </a:extLst>
          </p:cNvPr>
          <p:cNvSpPr txBox="1">
            <a:spLocks noChangeArrowheads="1"/>
          </p:cNvSpPr>
          <p:nvPr/>
        </p:nvSpPr>
        <p:spPr bwMode="auto">
          <a:xfrm>
            <a:off x="2209800" y="2759075"/>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dx,0087h</a:t>
            </a:r>
          </a:p>
          <a:p>
            <a:pPr eaLnBrk="1" hangingPunct="1">
              <a:lnSpc>
                <a:spcPct val="50000"/>
              </a:lnSpc>
              <a:spcBef>
                <a:spcPct val="50000"/>
              </a:spcBef>
              <a:buClrTx/>
              <a:buFontTx/>
              <a:buNone/>
            </a:pPr>
            <a:r>
              <a:rPr lang="en-US" altLang="en-US" sz="1800" b="1">
                <a:latin typeface="Courier New" panose="02070309020205020404" pitchFamily="49" charset="0"/>
              </a:rPr>
              <a:t>mov ax,6002h</a:t>
            </a:r>
          </a:p>
          <a:p>
            <a:pPr eaLnBrk="1" hangingPunct="1">
              <a:lnSpc>
                <a:spcPct val="50000"/>
              </a:lnSpc>
              <a:spcBef>
                <a:spcPct val="50000"/>
              </a:spcBef>
              <a:buClrTx/>
              <a:buFontTx/>
              <a:buNone/>
            </a:pPr>
            <a:r>
              <a:rPr lang="en-US" altLang="en-US" sz="1800" b="1">
                <a:latin typeface="Courier New" panose="02070309020205020404" pitchFamily="49" charset="0"/>
              </a:rPr>
              <a:t>mov bx,10h</a:t>
            </a:r>
          </a:p>
          <a:p>
            <a:pPr eaLnBrk="1" hangingPunct="1">
              <a:lnSpc>
                <a:spcPct val="50000"/>
              </a:lnSpc>
              <a:spcBef>
                <a:spcPct val="50000"/>
              </a:spcBef>
              <a:buClrTx/>
              <a:buFontTx/>
              <a:buNone/>
            </a:pPr>
            <a:r>
              <a:rPr lang="en-US" altLang="en-US" sz="1800" b="1">
                <a:latin typeface="Courier New" panose="02070309020205020404" pitchFamily="49" charset="0"/>
              </a:rPr>
              <a:t>div bx</a:t>
            </a:r>
          </a:p>
        </p:txBody>
      </p:sp>
      <p:sp>
        <p:nvSpPr>
          <p:cNvPr id="50182" name="Text Box 4">
            <a:extLst>
              <a:ext uri="{FF2B5EF4-FFF2-40B4-BE49-F238E27FC236}">
                <a16:creationId xmlns:a16="http://schemas.microsoft.com/office/drawing/2014/main" id="{7FB3C6D7-80F3-4A78-8AB3-C2436B6C3A9F}"/>
              </a:ext>
            </a:extLst>
          </p:cNvPr>
          <p:cNvSpPr txBox="1">
            <a:spLocks noChangeArrowheads="1"/>
          </p:cNvSpPr>
          <p:nvPr/>
        </p:nvSpPr>
        <p:spPr bwMode="auto">
          <a:xfrm>
            <a:off x="6096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2341" name="Text Box 5">
            <a:extLst>
              <a:ext uri="{FF2B5EF4-FFF2-40B4-BE49-F238E27FC236}">
                <a16:creationId xmlns:a16="http://schemas.microsoft.com/office/drawing/2014/main" id="{F80758ED-F454-43CA-92DD-7B9C0EFBEB7F}"/>
              </a:ext>
            </a:extLst>
          </p:cNvPr>
          <p:cNvSpPr txBox="1">
            <a:spLocks noChangeArrowheads="1"/>
          </p:cNvSpPr>
          <p:nvPr/>
        </p:nvSpPr>
        <p:spPr bwMode="auto">
          <a:xfrm>
            <a:off x="2133600" y="41910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Divide Overflow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dissolve">
                                      <p:cBhvr>
                                        <p:cTn id="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5B2C928A-AEB8-4126-B4EA-CE1775CA1A7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1203" name="Slide Number Placeholder 4">
            <a:extLst>
              <a:ext uri="{FF2B5EF4-FFF2-40B4-BE49-F238E27FC236}">
                <a16:creationId xmlns:a16="http://schemas.microsoft.com/office/drawing/2014/main" id="{A9F413FE-FBC5-494D-80E7-9BF584663E8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32D36CC-9248-4694-9E71-A0EB359541F2}" type="slidenum">
              <a:rPr lang="en-US" altLang="en-US" sz="1600">
                <a:latin typeface="Times New Roman" panose="02020603050405020304" pitchFamily="18" charset="0"/>
              </a:rPr>
              <a:pPr eaLnBrk="1" hangingPunct="1">
                <a:spcBef>
                  <a:spcPct val="0"/>
                </a:spcBef>
                <a:buClrTx/>
                <a:buFontTx/>
                <a:buNone/>
              </a:pPr>
              <a:t>41</a:t>
            </a:fld>
            <a:endParaRPr lang="en-US" altLang="en-US" sz="1600">
              <a:latin typeface="Times New Roman" panose="02020603050405020304" pitchFamily="18" charset="0"/>
            </a:endParaRPr>
          </a:p>
        </p:txBody>
      </p:sp>
      <p:sp>
        <p:nvSpPr>
          <p:cNvPr id="101378" name="Rectangle 2">
            <a:extLst>
              <a:ext uri="{FF2B5EF4-FFF2-40B4-BE49-F238E27FC236}">
                <a16:creationId xmlns:a16="http://schemas.microsoft.com/office/drawing/2014/main" id="{D3B0C2E0-9F69-4915-BCDA-D0C4EB660CA1}"/>
              </a:ext>
            </a:extLst>
          </p:cNvPr>
          <p:cNvSpPr>
            <a:spLocks noGrp="1" noChangeArrowheads="1"/>
          </p:cNvSpPr>
          <p:nvPr>
            <p:ph type="title"/>
          </p:nvPr>
        </p:nvSpPr>
        <p:spPr/>
        <p:txBody>
          <a:bodyPr/>
          <a:lstStyle/>
          <a:p>
            <a:pPr eaLnBrk="1" hangingPunct="1">
              <a:defRPr/>
            </a:pPr>
            <a:r>
              <a:rPr lang="en-US" altLang="en-US"/>
              <a:t>Signed Integer Division (IDIV)</a:t>
            </a:r>
          </a:p>
        </p:txBody>
      </p:sp>
      <p:sp>
        <p:nvSpPr>
          <p:cNvPr id="51205" name="Rectangle 3">
            <a:extLst>
              <a:ext uri="{FF2B5EF4-FFF2-40B4-BE49-F238E27FC236}">
                <a16:creationId xmlns:a16="http://schemas.microsoft.com/office/drawing/2014/main" id="{30C12EA8-1548-4C58-B6A9-6D2F5DEA6FAF}"/>
              </a:ext>
            </a:extLst>
          </p:cNvPr>
          <p:cNvSpPr>
            <a:spLocks noGrp="1" noChangeArrowheads="1"/>
          </p:cNvSpPr>
          <p:nvPr>
            <p:ph type="body" idx="1"/>
          </p:nvPr>
        </p:nvSpPr>
        <p:spPr>
          <a:xfrm>
            <a:off x="685800" y="1143000"/>
            <a:ext cx="7620000" cy="2286000"/>
          </a:xfrm>
        </p:spPr>
        <p:txBody>
          <a:bodyPr/>
          <a:lstStyle/>
          <a:p>
            <a:pPr eaLnBrk="1" hangingPunct="1">
              <a:lnSpc>
                <a:spcPct val="90000"/>
              </a:lnSpc>
              <a:tabLst>
                <a:tab pos="3768725" algn="l"/>
              </a:tabLst>
            </a:pPr>
            <a:r>
              <a:rPr lang="en-US" altLang="en-US"/>
              <a:t>Signed integers must be sign-extended before division takes place</a:t>
            </a:r>
          </a:p>
          <a:p>
            <a:pPr lvl="1" eaLnBrk="1" hangingPunct="1">
              <a:lnSpc>
                <a:spcPct val="90000"/>
              </a:lnSpc>
              <a:tabLst>
                <a:tab pos="3768725" algn="l"/>
              </a:tabLst>
            </a:pPr>
            <a:r>
              <a:rPr lang="en-US" altLang="en-US"/>
              <a:t>fill high byte/word/doubleword with a copy of the low byte/word/doubleword's sign bit</a:t>
            </a:r>
          </a:p>
          <a:p>
            <a:pPr eaLnBrk="1" hangingPunct="1">
              <a:lnSpc>
                <a:spcPct val="90000"/>
              </a:lnSpc>
              <a:tabLst>
                <a:tab pos="3768725" algn="l"/>
              </a:tabLst>
            </a:pPr>
            <a:r>
              <a:rPr lang="en-US" altLang="en-US"/>
              <a:t>For example, the high byte contains a copy of the sign bit from the low byte:</a:t>
            </a:r>
          </a:p>
        </p:txBody>
      </p:sp>
      <p:graphicFrame>
        <p:nvGraphicFramePr>
          <p:cNvPr id="51206" name="Object 5">
            <a:extLst>
              <a:ext uri="{FF2B5EF4-FFF2-40B4-BE49-F238E27FC236}">
                <a16:creationId xmlns:a16="http://schemas.microsoft.com/office/drawing/2014/main" id="{D1F340CA-7C5D-41E0-8006-EDADB1054905}"/>
              </a:ext>
            </a:extLst>
          </p:cNvPr>
          <p:cNvGraphicFramePr>
            <a:graphicFrameLocks noChangeAspect="1"/>
          </p:cNvGraphicFramePr>
          <p:nvPr/>
        </p:nvGraphicFramePr>
        <p:xfrm>
          <a:off x="2667000" y="3505200"/>
          <a:ext cx="3962400" cy="2286000"/>
        </p:xfrm>
        <a:graphic>
          <a:graphicData uri="http://schemas.openxmlformats.org/presentationml/2006/ole">
            <mc:AlternateContent xmlns:mc="http://schemas.openxmlformats.org/markup-compatibility/2006">
              <mc:Choice xmlns:v="urn:schemas-microsoft-com:vml" Requires="v">
                <p:oleObj spid="_x0000_s51212" name="VISIO" r:id="rId3" imgW="2093976" imgH="1176528" progId="Visio.Drawing.6">
                  <p:embed/>
                </p:oleObj>
              </mc:Choice>
              <mc:Fallback>
                <p:oleObj name="VISIO" r:id="rId3" imgW="2093976" imgH="117652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4167" t="-3700" r="-4167" b="-7324"/>
                      <a:stretch>
                        <a:fillRect/>
                      </a:stretch>
                    </p:blipFill>
                    <p:spPr bwMode="auto">
                      <a:xfrm>
                        <a:off x="2667000" y="3505200"/>
                        <a:ext cx="39624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03135E4E-AB77-43C4-AD4D-24F08CC8985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2227" name="Slide Number Placeholder 4">
            <a:extLst>
              <a:ext uri="{FF2B5EF4-FFF2-40B4-BE49-F238E27FC236}">
                <a16:creationId xmlns:a16="http://schemas.microsoft.com/office/drawing/2014/main" id="{93557889-B1B8-48FE-83E9-AF27DBA222D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79463AE-B8E7-4F3D-8907-460A626E2824}" type="slidenum">
              <a:rPr lang="en-US" altLang="en-US" sz="1600">
                <a:latin typeface="Times New Roman" panose="02020603050405020304" pitchFamily="18" charset="0"/>
              </a:rPr>
              <a:pPr eaLnBrk="1" hangingPunct="1">
                <a:spcBef>
                  <a:spcPct val="0"/>
                </a:spcBef>
                <a:buClrTx/>
                <a:buFontTx/>
                <a:buNone/>
              </a:pPr>
              <a:t>42</a:t>
            </a:fld>
            <a:endParaRPr lang="en-US" altLang="en-US" sz="1600">
              <a:latin typeface="Times New Roman" panose="02020603050405020304" pitchFamily="18" charset="0"/>
            </a:endParaRPr>
          </a:p>
        </p:txBody>
      </p:sp>
      <p:sp>
        <p:nvSpPr>
          <p:cNvPr id="123906" name="Rectangle 2">
            <a:extLst>
              <a:ext uri="{FF2B5EF4-FFF2-40B4-BE49-F238E27FC236}">
                <a16:creationId xmlns:a16="http://schemas.microsoft.com/office/drawing/2014/main" id="{3F876179-CE88-4DF7-9561-CD0BCD442C0B}"/>
              </a:ext>
            </a:extLst>
          </p:cNvPr>
          <p:cNvSpPr>
            <a:spLocks noGrp="1" noChangeArrowheads="1"/>
          </p:cNvSpPr>
          <p:nvPr>
            <p:ph type="title"/>
          </p:nvPr>
        </p:nvSpPr>
        <p:spPr/>
        <p:txBody>
          <a:bodyPr/>
          <a:lstStyle/>
          <a:p>
            <a:pPr eaLnBrk="1" hangingPunct="1">
              <a:defRPr/>
            </a:pPr>
            <a:r>
              <a:rPr lang="en-US" altLang="en-US"/>
              <a:t>CBW, CWD, CDQ Instructions</a:t>
            </a:r>
          </a:p>
        </p:txBody>
      </p:sp>
      <p:sp>
        <p:nvSpPr>
          <p:cNvPr id="52229" name="Rectangle 3">
            <a:extLst>
              <a:ext uri="{FF2B5EF4-FFF2-40B4-BE49-F238E27FC236}">
                <a16:creationId xmlns:a16="http://schemas.microsoft.com/office/drawing/2014/main" id="{559A07FD-F052-438A-9B7D-26707A284803}"/>
              </a:ext>
            </a:extLst>
          </p:cNvPr>
          <p:cNvSpPr>
            <a:spLocks noGrp="1" noChangeArrowheads="1"/>
          </p:cNvSpPr>
          <p:nvPr>
            <p:ph type="body" idx="1"/>
          </p:nvPr>
        </p:nvSpPr>
        <p:spPr>
          <a:xfrm>
            <a:off x="533400" y="1371600"/>
            <a:ext cx="8382000" cy="4724400"/>
          </a:xfrm>
        </p:spPr>
        <p:txBody>
          <a:bodyPr/>
          <a:lstStyle/>
          <a:p>
            <a:pPr eaLnBrk="1" hangingPunct="1">
              <a:tabLst>
                <a:tab pos="2743200" algn="l"/>
              </a:tabLst>
            </a:pPr>
            <a:r>
              <a:rPr lang="en-US" altLang="en-US" sz="2800"/>
              <a:t>The CBW, CWD, and CDQ instructions provide important sign-extension operations:</a:t>
            </a:r>
          </a:p>
          <a:p>
            <a:pPr lvl="1" eaLnBrk="1" hangingPunct="1">
              <a:tabLst>
                <a:tab pos="2743200" algn="l"/>
              </a:tabLst>
            </a:pPr>
            <a:r>
              <a:rPr lang="en-US" altLang="en-US" sz="2000"/>
              <a:t>CBW (convert byte to word) extends AL into AH</a:t>
            </a:r>
          </a:p>
          <a:p>
            <a:pPr lvl="1" eaLnBrk="1" hangingPunct="1">
              <a:tabLst>
                <a:tab pos="2743200" algn="l"/>
              </a:tabLst>
            </a:pPr>
            <a:r>
              <a:rPr lang="en-US" altLang="en-US" sz="2000"/>
              <a:t>CWD (convert word to doubleword) extends AX into DX</a:t>
            </a:r>
          </a:p>
          <a:p>
            <a:pPr lvl="1" eaLnBrk="1" hangingPunct="1">
              <a:tabLst>
                <a:tab pos="2743200" algn="l"/>
              </a:tabLst>
            </a:pPr>
            <a:r>
              <a:rPr lang="en-US" altLang="en-US" sz="2000"/>
              <a:t>CDQ (convert doubleword to quadword) extends EAX into EDX</a:t>
            </a:r>
          </a:p>
          <a:p>
            <a:pPr eaLnBrk="1" hangingPunct="1">
              <a:tabLst>
                <a:tab pos="2743200" algn="l"/>
              </a:tabLst>
            </a:pPr>
            <a:r>
              <a:rPr lang="en-US" altLang="en-US"/>
              <a:t>Example: </a:t>
            </a:r>
          </a:p>
          <a:p>
            <a:pPr lvl="2" eaLnBrk="1" hangingPunct="1">
              <a:buFontTx/>
              <a:buNone/>
              <a:tabLst>
                <a:tab pos="2743200" algn="l"/>
              </a:tabLst>
            </a:pPr>
            <a:r>
              <a:rPr lang="en-US" altLang="en-US" b="1">
                <a:latin typeface="Courier New" panose="02070309020205020404" pitchFamily="49" charset="0"/>
              </a:rPr>
              <a:t>.data</a:t>
            </a:r>
          </a:p>
          <a:p>
            <a:pPr lvl="2" eaLnBrk="1" hangingPunct="1">
              <a:buFontTx/>
              <a:buNone/>
              <a:tabLst>
                <a:tab pos="2743200" algn="l"/>
              </a:tabLst>
            </a:pPr>
            <a:r>
              <a:rPr lang="en-US" altLang="en-US" b="1">
                <a:latin typeface="Courier New" panose="02070309020205020404" pitchFamily="49" charset="0"/>
              </a:rPr>
              <a:t>dwordVal SDWORD -101 	; FFFFFF9Bh</a:t>
            </a:r>
          </a:p>
          <a:p>
            <a:pPr lvl="2" eaLnBrk="1" hangingPunct="1">
              <a:buFontTx/>
              <a:buNone/>
              <a:tabLst>
                <a:tab pos="2743200" algn="l"/>
              </a:tabLst>
            </a:pPr>
            <a:r>
              <a:rPr lang="en-US" altLang="en-US" b="1">
                <a:latin typeface="Courier New" panose="02070309020205020404" pitchFamily="49" charset="0"/>
              </a:rPr>
              <a:t>.code</a:t>
            </a:r>
          </a:p>
          <a:p>
            <a:pPr lvl="2" eaLnBrk="1" hangingPunct="1">
              <a:buFontTx/>
              <a:buNone/>
              <a:tabLst>
                <a:tab pos="2743200" algn="l"/>
              </a:tabLst>
            </a:pPr>
            <a:r>
              <a:rPr lang="en-US" altLang="en-US" b="1">
                <a:latin typeface="Courier New" panose="02070309020205020404" pitchFamily="49" charset="0"/>
              </a:rPr>
              <a:t>mov eax,dwordVal</a:t>
            </a:r>
          </a:p>
          <a:p>
            <a:pPr lvl="2" eaLnBrk="1" hangingPunct="1">
              <a:buFontTx/>
              <a:buNone/>
              <a:tabLst>
                <a:tab pos="2743200" algn="l"/>
              </a:tabLst>
            </a:pPr>
            <a:r>
              <a:rPr lang="en-US" altLang="en-US" b="1">
                <a:latin typeface="Courier New" panose="02070309020205020404" pitchFamily="49" charset="0"/>
              </a:rPr>
              <a:t>cdq 		; EDX:EAX = FFFFFFFFFFFFFF9Bh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A44F5BD0-E0A6-42B0-B218-43A19F54BCB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3251" name="Slide Number Placeholder 4">
            <a:extLst>
              <a:ext uri="{FF2B5EF4-FFF2-40B4-BE49-F238E27FC236}">
                <a16:creationId xmlns:a16="http://schemas.microsoft.com/office/drawing/2014/main" id="{05F80CBA-4443-4B05-AEF6-40D27368B03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1F99285-07F4-466B-9BEA-EF7639FDF200}" type="slidenum">
              <a:rPr lang="en-US" altLang="en-US" sz="1600">
                <a:latin typeface="Times New Roman" panose="02020603050405020304" pitchFamily="18" charset="0"/>
              </a:rPr>
              <a:pPr eaLnBrk="1" hangingPunct="1">
                <a:spcBef>
                  <a:spcPct val="0"/>
                </a:spcBef>
                <a:buClrTx/>
                <a:buFontTx/>
                <a:buNone/>
              </a:pPr>
              <a:t>43</a:t>
            </a:fld>
            <a:endParaRPr lang="en-US" altLang="en-US" sz="1600">
              <a:latin typeface="Times New Roman" panose="02020603050405020304" pitchFamily="18" charset="0"/>
            </a:endParaRPr>
          </a:p>
        </p:txBody>
      </p:sp>
      <p:sp>
        <p:nvSpPr>
          <p:cNvPr id="122882" name="Rectangle 2">
            <a:extLst>
              <a:ext uri="{FF2B5EF4-FFF2-40B4-BE49-F238E27FC236}">
                <a16:creationId xmlns:a16="http://schemas.microsoft.com/office/drawing/2014/main" id="{714D19D4-7E75-4D9B-B521-A2FB81BC976A}"/>
              </a:ext>
            </a:extLst>
          </p:cNvPr>
          <p:cNvSpPr>
            <a:spLocks noGrp="1" noChangeArrowheads="1"/>
          </p:cNvSpPr>
          <p:nvPr>
            <p:ph type="title"/>
          </p:nvPr>
        </p:nvSpPr>
        <p:spPr/>
        <p:txBody>
          <a:bodyPr/>
          <a:lstStyle/>
          <a:p>
            <a:pPr eaLnBrk="1" hangingPunct="1">
              <a:defRPr/>
            </a:pPr>
            <a:r>
              <a:rPr lang="en-US" altLang="en-US"/>
              <a:t>IDIV Instruction</a:t>
            </a:r>
          </a:p>
        </p:txBody>
      </p:sp>
      <p:sp>
        <p:nvSpPr>
          <p:cNvPr id="53253" name="Rectangle 3">
            <a:extLst>
              <a:ext uri="{FF2B5EF4-FFF2-40B4-BE49-F238E27FC236}">
                <a16:creationId xmlns:a16="http://schemas.microsoft.com/office/drawing/2014/main" id="{63287F2F-9C8F-444F-AFFA-11C725FC5BB1}"/>
              </a:ext>
            </a:extLst>
          </p:cNvPr>
          <p:cNvSpPr>
            <a:spLocks noGrp="1" noChangeArrowheads="1"/>
          </p:cNvSpPr>
          <p:nvPr>
            <p:ph type="body" idx="1"/>
          </p:nvPr>
        </p:nvSpPr>
        <p:spPr>
          <a:xfrm>
            <a:off x="457200" y="1295400"/>
            <a:ext cx="7772400" cy="1143000"/>
          </a:xfrm>
        </p:spPr>
        <p:txBody>
          <a:bodyPr/>
          <a:lstStyle/>
          <a:p>
            <a:pPr eaLnBrk="1" hangingPunct="1"/>
            <a:r>
              <a:rPr lang="en-US" altLang="en-US"/>
              <a:t>IDIV (signed divide) performs signed integer division</a:t>
            </a:r>
          </a:p>
          <a:p>
            <a:pPr eaLnBrk="1" hangingPunct="1"/>
            <a:r>
              <a:rPr lang="en-US" altLang="en-US"/>
              <a:t>Same syntax and operands as DIV instruction</a:t>
            </a:r>
          </a:p>
        </p:txBody>
      </p:sp>
      <p:sp>
        <p:nvSpPr>
          <p:cNvPr id="53254" name="Rectangle 4">
            <a:extLst>
              <a:ext uri="{FF2B5EF4-FFF2-40B4-BE49-F238E27FC236}">
                <a16:creationId xmlns:a16="http://schemas.microsoft.com/office/drawing/2014/main" id="{3A52C9A7-A18A-4E3E-9870-CAC5B8C4104E}"/>
              </a:ext>
            </a:extLst>
          </p:cNvPr>
          <p:cNvSpPr>
            <a:spLocks noChangeArrowheads="1"/>
          </p:cNvSpPr>
          <p:nvPr/>
        </p:nvSpPr>
        <p:spPr bwMode="auto">
          <a:xfrm>
            <a:off x="762000" y="25908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8-bit division of –48 by 5</a:t>
            </a:r>
          </a:p>
        </p:txBody>
      </p:sp>
      <p:sp>
        <p:nvSpPr>
          <p:cNvPr id="53255" name="Text Box 5">
            <a:extLst>
              <a:ext uri="{FF2B5EF4-FFF2-40B4-BE49-F238E27FC236}">
                <a16:creationId xmlns:a16="http://schemas.microsoft.com/office/drawing/2014/main" id="{5D44BCF3-E8CE-4A21-B8A7-01BD734E5F64}"/>
              </a:ext>
            </a:extLst>
          </p:cNvPr>
          <p:cNvSpPr txBox="1">
            <a:spLocks noChangeArrowheads="1"/>
          </p:cNvSpPr>
          <p:nvPr/>
        </p:nvSpPr>
        <p:spPr bwMode="auto">
          <a:xfrm>
            <a:off x="1524000" y="32004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al,-48</a:t>
            </a:r>
          </a:p>
          <a:p>
            <a:pPr eaLnBrk="1" hangingPunct="1">
              <a:lnSpc>
                <a:spcPct val="50000"/>
              </a:lnSpc>
              <a:spcBef>
                <a:spcPct val="50000"/>
              </a:spcBef>
              <a:buClrTx/>
              <a:buFontTx/>
              <a:buNone/>
            </a:pPr>
            <a:r>
              <a:rPr lang="en-US" altLang="en-US" sz="1800" b="1">
                <a:latin typeface="Courier New" panose="02070309020205020404" pitchFamily="49" charset="0"/>
              </a:rPr>
              <a:t>cbw		; extend AL into AH</a:t>
            </a:r>
          </a:p>
          <a:p>
            <a:pPr eaLnBrk="1" hangingPunct="1">
              <a:lnSpc>
                <a:spcPct val="50000"/>
              </a:lnSpc>
              <a:spcBef>
                <a:spcPct val="50000"/>
              </a:spcBef>
              <a:buClrTx/>
              <a:buFontTx/>
              <a:buNone/>
            </a:pPr>
            <a:r>
              <a:rPr lang="en-US" altLang="en-US" sz="1800" b="1">
                <a:latin typeface="Courier New" panose="02070309020205020404" pitchFamily="49" charset="0"/>
              </a:rPr>
              <a:t>mov  bl,5</a:t>
            </a:r>
          </a:p>
          <a:p>
            <a:pPr eaLnBrk="1" hangingPunct="1">
              <a:lnSpc>
                <a:spcPct val="50000"/>
              </a:lnSpc>
              <a:spcBef>
                <a:spcPct val="50000"/>
              </a:spcBef>
              <a:buClrTx/>
              <a:buFontTx/>
              <a:buNone/>
            </a:pPr>
            <a:r>
              <a:rPr lang="en-US" altLang="en-US" sz="1800" b="1">
                <a:latin typeface="Courier New" panose="02070309020205020404" pitchFamily="49" charset="0"/>
              </a:rPr>
              <a:t>idiv bl	; AL = -9,  AH = -3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657F2596-F142-47F8-A8E9-CC1215A2386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4275" name="Slide Number Placeholder 4">
            <a:extLst>
              <a:ext uri="{FF2B5EF4-FFF2-40B4-BE49-F238E27FC236}">
                <a16:creationId xmlns:a16="http://schemas.microsoft.com/office/drawing/2014/main" id="{1132C217-A34F-40B5-ADBB-8984DF5F1C9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EBF81EC-7C78-4C49-A79F-DA6373EF0CC9}" type="slidenum">
              <a:rPr lang="en-US" altLang="en-US" sz="1600">
                <a:latin typeface="Times New Roman" panose="02020603050405020304" pitchFamily="18" charset="0"/>
              </a:rPr>
              <a:pPr eaLnBrk="1" hangingPunct="1">
                <a:spcBef>
                  <a:spcPct val="0"/>
                </a:spcBef>
                <a:buClrTx/>
                <a:buFontTx/>
                <a:buNone/>
              </a:pPr>
              <a:t>44</a:t>
            </a:fld>
            <a:endParaRPr lang="en-US" altLang="en-US" sz="1600">
              <a:latin typeface="Times New Roman" panose="02020603050405020304" pitchFamily="18" charset="0"/>
            </a:endParaRPr>
          </a:p>
        </p:txBody>
      </p:sp>
      <p:sp>
        <p:nvSpPr>
          <p:cNvPr id="124930" name="Rectangle 2">
            <a:extLst>
              <a:ext uri="{FF2B5EF4-FFF2-40B4-BE49-F238E27FC236}">
                <a16:creationId xmlns:a16="http://schemas.microsoft.com/office/drawing/2014/main" id="{6674AF7D-C371-4FDD-80A2-2E337FE30E8A}"/>
              </a:ext>
            </a:extLst>
          </p:cNvPr>
          <p:cNvSpPr>
            <a:spLocks noGrp="1" noChangeArrowheads="1"/>
          </p:cNvSpPr>
          <p:nvPr>
            <p:ph type="title"/>
          </p:nvPr>
        </p:nvSpPr>
        <p:spPr/>
        <p:txBody>
          <a:bodyPr/>
          <a:lstStyle/>
          <a:p>
            <a:pPr eaLnBrk="1" hangingPunct="1">
              <a:defRPr/>
            </a:pPr>
            <a:r>
              <a:rPr lang="en-US" altLang="en-US"/>
              <a:t>IDIV Examples</a:t>
            </a:r>
          </a:p>
        </p:txBody>
      </p:sp>
      <p:grpSp>
        <p:nvGrpSpPr>
          <p:cNvPr id="124937" name="Group 9">
            <a:extLst>
              <a:ext uri="{FF2B5EF4-FFF2-40B4-BE49-F238E27FC236}">
                <a16:creationId xmlns:a16="http://schemas.microsoft.com/office/drawing/2014/main" id="{6A02C048-454B-417E-9222-4283DC27B996}"/>
              </a:ext>
            </a:extLst>
          </p:cNvPr>
          <p:cNvGrpSpPr>
            <a:grpSpLocks/>
          </p:cNvGrpSpPr>
          <p:nvPr/>
        </p:nvGrpSpPr>
        <p:grpSpPr bwMode="auto">
          <a:xfrm>
            <a:off x="762000" y="3657600"/>
            <a:ext cx="7315200" cy="2057400"/>
            <a:chOff x="480" y="2304"/>
            <a:chExt cx="4608" cy="1296"/>
          </a:xfrm>
        </p:grpSpPr>
        <p:sp>
          <p:nvSpPr>
            <p:cNvPr id="54280" name="Rectangle 4">
              <a:extLst>
                <a:ext uri="{FF2B5EF4-FFF2-40B4-BE49-F238E27FC236}">
                  <a16:creationId xmlns:a16="http://schemas.microsoft.com/office/drawing/2014/main" id="{177EA01A-105D-4247-9FAF-9E29561F599E}"/>
                </a:ext>
              </a:extLst>
            </p:cNvPr>
            <p:cNvSpPr>
              <a:spLocks noChangeArrowheads="1"/>
            </p:cNvSpPr>
            <p:nvPr/>
          </p:nvSpPr>
          <p:spPr bwMode="auto">
            <a:xfrm>
              <a:off x="480"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32-bit division of –48 by 5</a:t>
              </a:r>
            </a:p>
          </p:txBody>
        </p:sp>
        <p:sp>
          <p:nvSpPr>
            <p:cNvPr id="54281" name="Text Box 5">
              <a:extLst>
                <a:ext uri="{FF2B5EF4-FFF2-40B4-BE49-F238E27FC236}">
                  <a16:creationId xmlns:a16="http://schemas.microsoft.com/office/drawing/2014/main" id="{7BA0B6EF-1C44-40A9-842D-DD5E3232BB56}"/>
                </a:ext>
              </a:extLst>
            </p:cNvPr>
            <p:cNvSpPr txBox="1">
              <a:spLocks noChangeArrowheads="1"/>
            </p:cNvSpPr>
            <p:nvPr/>
          </p:nvSpPr>
          <p:spPr bwMode="auto">
            <a:xfrm>
              <a:off x="960" y="2688"/>
              <a:ext cx="384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eax,-48</a:t>
              </a:r>
            </a:p>
            <a:p>
              <a:pPr eaLnBrk="1" hangingPunct="1">
                <a:lnSpc>
                  <a:spcPct val="50000"/>
                </a:lnSpc>
                <a:spcBef>
                  <a:spcPct val="50000"/>
                </a:spcBef>
                <a:buClrTx/>
                <a:buFontTx/>
                <a:buNone/>
              </a:pPr>
              <a:r>
                <a:rPr lang="en-US" altLang="en-US" sz="1800" b="1">
                  <a:latin typeface="Courier New" panose="02070309020205020404" pitchFamily="49" charset="0"/>
                </a:rPr>
                <a:t>cdq		; extend EAX into EDX</a:t>
              </a:r>
            </a:p>
            <a:p>
              <a:pPr eaLnBrk="1" hangingPunct="1">
                <a:lnSpc>
                  <a:spcPct val="50000"/>
                </a:lnSpc>
                <a:spcBef>
                  <a:spcPct val="50000"/>
                </a:spcBef>
                <a:buClrTx/>
                <a:buFontTx/>
                <a:buNone/>
              </a:pPr>
              <a:r>
                <a:rPr lang="en-US" altLang="en-US" sz="1800" b="1">
                  <a:latin typeface="Courier New" panose="02070309020205020404" pitchFamily="49" charset="0"/>
                </a:rPr>
                <a:t>mov  ebx,5</a:t>
              </a:r>
            </a:p>
            <a:p>
              <a:pPr eaLnBrk="1" hangingPunct="1">
                <a:lnSpc>
                  <a:spcPct val="50000"/>
                </a:lnSpc>
                <a:spcBef>
                  <a:spcPct val="50000"/>
                </a:spcBef>
                <a:buClrTx/>
                <a:buFontTx/>
                <a:buNone/>
              </a:pPr>
              <a:r>
                <a:rPr lang="en-US" altLang="en-US" sz="1800" b="1">
                  <a:latin typeface="Courier New" panose="02070309020205020404" pitchFamily="49" charset="0"/>
                </a:rPr>
                <a:t>idiv ebx	; EAX = -9,  EDX = -3</a:t>
              </a:r>
            </a:p>
          </p:txBody>
        </p:sp>
      </p:grpSp>
      <p:sp>
        <p:nvSpPr>
          <p:cNvPr id="54278" name="Rectangle 7">
            <a:extLst>
              <a:ext uri="{FF2B5EF4-FFF2-40B4-BE49-F238E27FC236}">
                <a16:creationId xmlns:a16="http://schemas.microsoft.com/office/drawing/2014/main" id="{AEE66CE6-60B3-4130-809B-340121CC4B16}"/>
              </a:ext>
            </a:extLst>
          </p:cNvPr>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16-bit division of –48 by 5</a:t>
            </a:r>
          </a:p>
        </p:txBody>
      </p:sp>
      <p:sp>
        <p:nvSpPr>
          <p:cNvPr id="54279" name="Text Box 8">
            <a:extLst>
              <a:ext uri="{FF2B5EF4-FFF2-40B4-BE49-F238E27FC236}">
                <a16:creationId xmlns:a16="http://schemas.microsoft.com/office/drawing/2014/main" id="{514FA1DA-0C0F-41D4-A579-7EAFB595071A}"/>
              </a:ext>
            </a:extLst>
          </p:cNvPr>
          <p:cNvSpPr txBox="1">
            <a:spLocks noChangeArrowheads="1"/>
          </p:cNvSpPr>
          <p:nvPr/>
        </p:nvSpPr>
        <p:spPr bwMode="auto">
          <a:xfrm>
            <a:off x="1524000" y="18288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ax,-48</a:t>
            </a:r>
          </a:p>
          <a:p>
            <a:pPr eaLnBrk="1" hangingPunct="1">
              <a:lnSpc>
                <a:spcPct val="50000"/>
              </a:lnSpc>
              <a:spcBef>
                <a:spcPct val="50000"/>
              </a:spcBef>
              <a:buClrTx/>
              <a:buFontTx/>
              <a:buNone/>
            </a:pPr>
            <a:r>
              <a:rPr lang="en-US" altLang="en-US" sz="1800" b="1">
                <a:latin typeface="Courier New" panose="02070309020205020404" pitchFamily="49" charset="0"/>
              </a:rPr>
              <a:t>cwd		; extend AX into DX</a:t>
            </a:r>
          </a:p>
          <a:p>
            <a:pPr eaLnBrk="1" hangingPunct="1">
              <a:lnSpc>
                <a:spcPct val="50000"/>
              </a:lnSpc>
              <a:spcBef>
                <a:spcPct val="50000"/>
              </a:spcBef>
              <a:buClrTx/>
              <a:buFontTx/>
              <a:buNone/>
            </a:pPr>
            <a:r>
              <a:rPr lang="en-US" altLang="en-US" sz="1800" b="1">
                <a:latin typeface="Courier New" panose="02070309020205020404" pitchFamily="49" charset="0"/>
              </a:rPr>
              <a:t>mov  bx,5	</a:t>
            </a:r>
          </a:p>
          <a:p>
            <a:pPr eaLnBrk="1" hangingPunct="1">
              <a:lnSpc>
                <a:spcPct val="50000"/>
              </a:lnSpc>
              <a:spcBef>
                <a:spcPct val="50000"/>
              </a:spcBef>
              <a:buClrTx/>
              <a:buFontTx/>
              <a:buNone/>
            </a:pPr>
            <a:r>
              <a:rPr lang="en-US" altLang="en-US" sz="1800" b="1">
                <a:latin typeface="Courier New" panose="02070309020205020404" pitchFamily="49" charset="0"/>
              </a:rPr>
              <a:t>idiv bx	; AX = -9,  DX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box(in)">
                                      <p:cBhvr>
                                        <p:cTn id="7" dur="500"/>
                                        <p:tgtEl>
                                          <p:spTgt spid="12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2">
            <a:extLst>
              <a:ext uri="{FF2B5EF4-FFF2-40B4-BE49-F238E27FC236}">
                <a16:creationId xmlns:a16="http://schemas.microsoft.com/office/drawing/2014/main" id="{CEB93788-9040-48D9-90C4-FE6E7DEF623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5299" name="Slide Number Placeholder 3">
            <a:extLst>
              <a:ext uri="{FF2B5EF4-FFF2-40B4-BE49-F238E27FC236}">
                <a16:creationId xmlns:a16="http://schemas.microsoft.com/office/drawing/2014/main" id="{7BDA3969-A1AC-4F62-997D-5C424B65B85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8DD0A4E-41B8-4BEF-9433-992BBDCC9221}" type="slidenum">
              <a:rPr lang="en-US" altLang="en-US" sz="1600">
                <a:latin typeface="Times New Roman" panose="02020603050405020304" pitchFamily="18" charset="0"/>
              </a:rPr>
              <a:pPr eaLnBrk="1" hangingPunct="1">
                <a:spcBef>
                  <a:spcPct val="0"/>
                </a:spcBef>
                <a:buClrTx/>
                <a:buFontTx/>
                <a:buNone/>
              </a:pPr>
              <a:t>45</a:t>
            </a:fld>
            <a:endParaRPr lang="en-US" altLang="en-US" sz="1600">
              <a:latin typeface="Times New Roman" panose="02020603050405020304" pitchFamily="18" charset="0"/>
            </a:endParaRPr>
          </a:p>
        </p:txBody>
      </p:sp>
      <p:sp>
        <p:nvSpPr>
          <p:cNvPr id="143362" name="Rectangle 2">
            <a:extLst>
              <a:ext uri="{FF2B5EF4-FFF2-40B4-BE49-F238E27FC236}">
                <a16:creationId xmlns:a16="http://schemas.microsoft.com/office/drawing/2014/main" id="{8AF1A0F2-92AB-463D-A6A2-752A497B55F1}"/>
              </a:ext>
            </a:extLst>
          </p:cNvPr>
          <p:cNvSpPr>
            <a:spLocks noGrp="1" noChangeArrowheads="1"/>
          </p:cNvSpPr>
          <p:nvPr>
            <p:ph type="title"/>
          </p:nvPr>
        </p:nvSpPr>
        <p:spPr/>
        <p:txBody>
          <a:bodyPr/>
          <a:lstStyle/>
          <a:p>
            <a:pPr eaLnBrk="1" hangingPunct="1">
              <a:defRPr/>
            </a:pPr>
            <a:r>
              <a:rPr lang="en-US" altLang="en-US"/>
              <a:t>Your turn . . .</a:t>
            </a:r>
          </a:p>
        </p:txBody>
      </p:sp>
      <p:sp>
        <p:nvSpPr>
          <p:cNvPr id="55301" name="Text Box 3">
            <a:extLst>
              <a:ext uri="{FF2B5EF4-FFF2-40B4-BE49-F238E27FC236}">
                <a16:creationId xmlns:a16="http://schemas.microsoft.com/office/drawing/2014/main" id="{2522029D-C721-45BD-A9A6-3675EB693918}"/>
              </a:ext>
            </a:extLst>
          </p:cNvPr>
          <p:cNvSpPr txBox="1">
            <a:spLocks noChangeArrowheads="1"/>
          </p:cNvSpPr>
          <p:nvPr/>
        </p:nvSpPr>
        <p:spPr bwMode="auto">
          <a:xfrm>
            <a:off x="1600200" y="2682875"/>
            <a:ext cx="510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ax,0FDFFh	; -513</a:t>
            </a:r>
          </a:p>
          <a:p>
            <a:pPr eaLnBrk="1" hangingPunct="1">
              <a:lnSpc>
                <a:spcPct val="50000"/>
              </a:lnSpc>
              <a:spcBef>
                <a:spcPct val="50000"/>
              </a:spcBef>
              <a:buClrTx/>
              <a:buFontTx/>
              <a:buNone/>
            </a:pPr>
            <a:r>
              <a:rPr lang="en-US" altLang="en-US" sz="1800" b="1">
                <a:latin typeface="Courier New" panose="02070309020205020404" pitchFamily="49" charset="0"/>
              </a:rPr>
              <a:t>cwd</a:t>
            </a:r>
          </a:p>
          <a:p>
            <a:pPr eaLnBrk="1" hangingPunct="1">
              <a:lnSpc>
                <a:spcPct val="50000"/>
              </a:lnSpc>
              <a:spcBef>
                <a:spcPct val="50000"/>
              </a:spcBef>
              <a:buClrTx/>
              <a:buFontTx/>
              <a:buNone/>
            </a:pPr>
            <a:r>
              <a:rPr lang="en-US" altLang="en-US" sz="1800" b="1">
                <a:latin typeface="Courier New" panose="02070309020205020404" pitchFamily="49" charset="0"/>
              </a:rPr>
              <a:t>mov  bx,100h</a:t>
            </a:r>
          </a:p>
          <a:p>
            <a:pPr eaLnBrk="1" hangingPunct="1">
              <a:lnSpc>
                <a:spcPct val="50000"/>
              </a:lnSpc>
              <a:spcBef>
                <a:spcPct val="50000"/>
              </a:spcBef>
              <a:buClrTx/>
              <a:buFontTx/>
              <a:buNone/>
            </a:pPr>
            <a:r>
              <a:rPr lang="en-US" altLang="en-US" sz="1800" b="1">
                <a:latin typeface="Courier New" panose="02070309020205020404" pitchFamily="49" charset="0"/>
              </a:rPr>
              <a:t>idiv bx</a:t>
            </a:r>
          </a:p>
        </p:txBody>
      </p:sp>
      <p:sp>
        <p:nvSpPr>
          <p:cNvPr id="55302" name="Text Box 4">
            <a:extLst>
              <a:ext uri="{FF2B5EF4-FFF2-40B4-BE49-F238E27FC236}">
                <a16:creationId xmlns:a16="http://schemas.microsoft.com/office/drawing/2014/main" id="{F7F0C706-FC82-43AC-883D-155C272A2F00}"/>
              </a:ext>
            </a:extLst>
          </p:cNvPr>
          <p:cNvSpPr txBox="1">
            <a:spLocks noChangeArrowheads="1"/>
          </p:cNvSpPr>
          <p:nvPr/>
        </p:nvSpPr>
        <p:spPr bwMode="auto">
          <a:xfrm>
            <a:off x="6858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What will be the hexadecimal values of DX and AX after the following instructions execute? Or, if divide overflow occurs, you can indicate that as your answer:</a:t>
            </a:r>
          </a:p>
        </p:txBody>
      </p:sp>
      <p:sp>
        <p:nvSpPr>
          <p:cNvPr id="143365" name="Text Box 5">
            <a:extLst>
              <a:ext uri="{FF2B5EF4-FFF2-40B4-BE49-F238E27FC236}">
                <a16:creationId xmlns:a16="http://schemas.microsoft.com/office/drawing/2014/main" id="{7020A3C4-F33A-4DCF-A770-166B10C0E3B9}"/>
              </a:ext>
            </a:extLst>
          </p:cNvPr>
          <p:cNvSpPr txBox="1">
            <a:spLocks noChangeArrowheads="1"/>
          </p:cNvSpPr>
          <p:nvPr/>
        </p:nvSpPr>
        <p:spPr bwMode="auto">
          <a:xfrm>
            <a:off x="1752600" y="4206875"/>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DX = FFFFh (</a:t>
            </a:r>
            <a:r>
              <a:rPr lang="en-US" altLang="en-US" sz="2100">
                <a:solidFill>
                  <a:schemeClr val="tx2"/>
                </a:solidFill>
                <a:latin typeface="Symbol" panose="05050102010706020507" pitchFamily="18" charset="2"/>
              </a:rPr>
              <a:t>-</a:t>
            </a:r>
            <a:r>
              <a:rPr lang="en-US" altLang="en-US" sz="2100">
                <a:solidFill>
                  <a:schemeClr val="tx2"/>
                </a:solidFill>
              </a:rPr>
              <a:t>1),  AX = FFFEh (</a:t>
            </a:r>
            <a:r>
              <a:rPr lang="en-US" altLang="en-US" sz="2100">
                <a:solidFill>
                  <a:schemeClr val="tx2"/>
                </a:solidFill>
                <a:latin typeface="Symbol" panose="05050102010706020507" pitchFamily="18" charset="2"/>
              </a:rPr>
              <a:t>-</a:t>
            </a:r>
            <a:r>
              <a:rPr lang="en-US" altLang="en-US" sz="2100">
                <a:solidFill>
                  <a:schemeClr val="tx2"/>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dissolve">
                                      <p:cBhvr>
                                        <p:cTn id="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C09CB890-89F8-42A8-84EA-F8170092360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6323" name="Slide Number Placeholder 4">
            <a:extLst>
              <a:ext uri="{FF2B5EF4-FFF2-40B4-BE49-F238E27FC236}">
                <a16:creationId xmlns:a16="http://schemas.microsoft.com/office/drawing/2014/main" id="{14FD0F88-D7FC-4949-AAB8-BC8DEA9D14C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89855AC-8549-403E-A782-C2FD54CBF819}" type="slidenum">
              <a:rPr lang="en-US" altLang="en-US" sz="1600">
                <a:latin typeface="Times New Roman" panose="02020603050405020304" pitchFamily="18" charset="0"/>
              </a:rPr>
              <a:pPr eaLnBrk="1" hangingPunct="1">
                <a:spcBef>
                  <a:spcPct val="0"/>
                </a:spcBef>
                <a:buClrTx/>
                <a:buFontTx/>
                <a:buNone/>
              </a:pPr>
              <a:t>46</a:t>
            </a:fld>
            <a:endParaRPr lang="en-US" altLang="en-US" sz="1600">
              <a:latin typeface="Times New Roman" panose="02020603050405020304" pitchFamily="18" charset="0"/>
            </a:endParaRPr>
          </a:p>
        </p:txBody>
      </p:sp>
      <p:sp>
        <p:nvSpPr>
          <p:cNvPr id="102402" name="Rectangle 2">
            <a:extLst>
              <a:ext uri="{FF2B5EF4-FFF2-40B4-BE49-F238E27FC236}">
                <a16:creationId xmlns:a16="http://schemas.microsoft.com/office/drawing/2014/main" id="{8C0186A7-E56B-44BD-9F9A-1BA400277BAD}"/>
              </a:ext>
            </a:extLst>
          </p:cNvPr>
          <p:cNvSpPr>
            <a:spLocks noGrp="1" noChangeArrowheads="1"/>
          </p:cNvSpPr>
          <p:nvPr>
            <p:ph type="title"/>
          </p:nvPr>
        </p:nvSpPr>
        <p:spPr>
          <a:xfrm>
            <a:off x="533400" y="228600"/>
            <a:ext cx="8001000" cy="609600"/>
          </a:xfrm>
        </p:spPr>
        <p:txBody>
          <a:bodyPr/>
          <a:lstStyle/>
          <a:p>
            <a:pPr eaLnBrk="1" hangingPunct="1">
              <a:defRPr/>
            </a:pPr>
            <a:r>
              <a:rPr lang="en-US" altLang="en-US"/>
              <a:t>Unsigned Arithmetic Expressions</a:t>
            </a:r>
          </a:p>
        </p:txBody>
      </p:sp>
      <p:sp>
        <p:nvSpPr>
          <p:cNvPr id="56325" name="Rectangle 3">
            <a:extLst>
              <a:ext uri="{FF2B5EF4-FFF2-40B4-BE49-F238E27FC236}">
                <a16:creationId xmlns:a16="http://schemas.microsoft.com/office/drawing/2014/main" id="{3D95F9D6-A0C1-4002-80B2-152BFA8AFF2A}"/>
              </a:ext>
            </a:extLst>
          </p:cNvPr>
          <p:cNvSpPr>
            <a:spLocks noGrp="1" noChangeArrowheads="1"/>
          </p:cNvSpPr>
          <p:nvPr>
            <p:ph type="body" idx="1"/>
          </p:nvPr>
        </p:nvSpPr>
        <p:spPr>
          <a:xfrm>
            <a:off x="609600" y="990600"/>
            <a:ext cx="7772400" cy="2209800"/>
          </a:xfrm>
        </p:spPr>
        <p:txBody>
          <a:bodyPr/>
          <a:lstStyle/>
          <a:p>
            <a:pPr eaLnBrk="1" hangingPunct="1"/>
            <a:r>
              <a:rPr lang="en-US" altLang="en-US"/>
              <a:t>Some good reasons to learn how to implement integer expressions:</a:t>
            </a:r>
          </a:p>
          <a:p>
            <a:pPr lvl="1" eaLnBrk="1" hangingPunct="1"/>
            <a:r>
              <a:rPr lang="en-US" altLang="en-US"/>
              <a:t>Learn how do compilers do it</a:t>
            </a:r>
          </a:p>
          <a:p>
            <a:pPr lvl="1" eaLnBrk="1" hangingPunct="1"/>
            <a:r>
              <a:rPr lang="en-US" altLang="en-US"/>
              <a:t>Test your understanding of MUL, IMUL, DIV, IDIV</a:t>
            </a:r>
          </a:p>
          <a:p>
            <a:pPr lvl="1" eaLnBrk="1" hangingPunct="1"/>
            <a:r>
              <a:rPr lang="en-US" altLang="en-US"/>
              <a:t>Check for overflow (Carry and Overflow flags)</a:t>
            </a:r>
          </a:p>
        </p:txBody>
      </p:sp>
      <p:grpSp>
        <p:nvGrpSpPr>
          <p:cNvPr id="102410" name="Group 10">
            <a:extLst>
              <a:ext uri="{FF2B5EF4-FFF2-40B4-BE49-F238E27FC236}">
                <a16:creationId xmlns:a16="http://schemas.microsoft.com/office/drawing/2014/main" id="{55E042CF-8102-44DF-81DE-44BB38920039}"/>
              </a:ext>
            </a:extLst>
          </p:cNvPr>
          <p:cNvGrpSpPr>
            <a:grpSpLocks/>
          </p:cNvGrpSpPr>
          <p:nvPr/>
        </p:nvGrpSpPr>
        <p:grpSpPr bwMode="auto">
          <a:xfrm>
            <a:off x="609600" y="3200400"/>
            <a:ext cx="7391400" cy="2628900"/>
            <a:chOff x="384" y="1968"/>
            <a:chExt cx="4656" cy="1656"/>
          </a:xfrm>
        </p:grpSpPr>
        <p:sp>
          <p:nvSpPr>
            <p:cNvPr id="56327" name="Rectangle 4">
              <a:extLst>
                <a:ext uri="{FF2B5EF4-FFF2-40B4-BE49-F238E27FC236}">
                  <a16:creationId xmlns:a16="http://schemas.microsoft.com/office/drawing/2014/main" id="{29A053C2-B956-4A58-BA82-EF267A1DA54D}"/>
                </a:ext>
              </a:extLst>
            </p:cNvPr>
            <p:cNvSpPr>
              <a:spLocks noChangeArrowheads="1"/>
            </p:cNvSpPr>
            <p:nvPr/>
          </p:nvSpPr>
          <p:spPr bwMode="auto">
            <a:xfrm>
              <a:off x="384" y="1968"/>
              <a:ext cx="46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var2) * var3</a:t>
              </a:r>
            </a:p>
          </p:txBody>
        </p:sp>
        <p:sp>
          <p:nvSpPr>
            <p:cNvPr id="56328" name="Text Box 5">
              <a:extLst>
                <a:ext uri="{FF2B5EF4-FFF2-40B4-BE49-F238E27FC236}">
                  <a16:creationId xmlns:a16="http://schemas.microsoft.com/office/drawing/2014/main" id="{E21A5CCF-4B19-4C11-A2C4-48FA56A73B45}"/>
                </a:ext>
              </a:extLst>
            </p:cNvPr>
            <p:cNvSpPr txBox="1">
              <a:spLocks noChangeArrowheads="1"/>
            </p:cNvSpPr>
            <p:nvPr/>
          </p:nvSpPr>
          <p:spPr bwMode="auto">
            <a:xfrm>
              <a:off x="912" y="2400"/>
              <a:ext cx="3840"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 Assume unsigned operands</a:t>
              </a:r>
            </a:p>
            <a:p>
              <a:pPr eaLnBrk="1" hangingPunct="1">
                <a:lnSpc>
                  <a:spcPct val="50000"/>
                </a:lnSpc>
                <a:spcBef>
                  <a:spcPct val="50000"/>
                </a:spcBef>
                <a:buClrTx/>
                <a:buFontTx/>
                <a:buNone/>
              </a:pPr>
              <a:r>
                <a:rPr lang="en-US" altLang="en-US" sz="1800" b="1">
                  <a:latin typeface="Courier New" panose="02070309020205020404" pitchFamily="49" charset="0"/>
                </a:rPr>
                <a:t>mov  eax,var1</a:t>
              </a:r>
            </a:p>
            <a:p>
              <a:pPr eaLnBrk="1" hangingPunct="1">
                <a:lnSpc>
                  <a:spcPct val="50000"/>
                </a:lnSpc>
                <a:spcBef>
                  <a:spcPct val="50000"/>
                </a:spcBef>
                <a:buClrTx/>
                <a:buFontTx/>
                <a:buNone/>
              </a:pPr>
              <a:r>
                <a:rPr lang="en-US" altLang="en-US" sz="1800" b="1">
                  <a:latin typeface="Courier New" panose="02070309020205020404" pitchFamily="49" charset="0"/>
                </a:rPr>
                <a:t>add  eax,var2	; EAX = var1 + var2</a:t>
              </a:r>
            </a:p>
            <a:p>
              <a:pPr eaLnBrk="1" hangingPunct="1">
                <a:lnSpc>
                  <a:spcPct val="50000"/>
                </a:lnSpc>
                <a:spcBef>
                  <a:spcPct val="50000"/>
                </a:spcBef>
                <a:buClrTx/>
                <a:buFontTx/>
                <a:buNone/>
              </a:pPr>
              <a:r>
                <a:rPr lang="en-US" altLang="en-US" sz="1800" b="1">
                  <a:latin typeface="Courier New" panose="02070309020205020404" pitchFamily="49" charset="0"/>
                </a:rPr>
                <a:t>mul  var3	; EAX = EAX * var3</a:t>
              </a:r>
            </a:p>
            <a:p>
              <a:pPr eaLnBrk="1" hangingPunct="1">
                <a:lnSpc>
                  <a:spcPct val="50000"/>
                </a:lnSpc>
                <a:spcBef>
                  <a:spcPct val="50000"/>
                </a:spcBef>
                <a:buClrTx/>
                <a:buFontTx/>
                <a:buNone/>
              </a:pPr>
              <a:r>
                <a:rPr lang="en-US" altLang="en-US" sz="1800" b="1">
                  <a:latin typeface="Courier New" panose="02070309020205020404" pitchFamily="49" charset="0"/>
                </a:rPr>
                <a:t>jc   TooBig	; check for carry</a:t>
              </a:r>
            </a:p>
            <a:p>
              <a:pPr eaLnBrk="1" hangingPunct="1">
                <a:lnSpc>
                  <a:spcPct val="50000"/>
                </a:lnSpc>
                <a:spcBef>
                  <a:spcPct val="50000"/>
                </a:spcBef>
                <a:buClrTx/>
                <a:buFontTx/>
                <a:buNone/>
              </a:pPr>
              <a:r>
                <a:rPr lang="en-US" altLang="en-US" sz="1800" b="1">
                  <a:latin typeface="Courier New" panose="02070309020205020404" pitchFamily="49" charset="0"/>
                </a:rPr>
                <a:t>mov  var4,eax	; save product</a:t>
              </a:r>
              <a:endParaRPr lang="en-US" altLang="en-US" sz="1800" b="1" baseline="30000">
                <a:latin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B617E053-6D91-4C0D-AAD6-6D39E946A5A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7347" name="Slide Number Placeholder 4">
            <a:extLst>
              <a:ext uri="{FF2B5EF4-FFF2-40B4-BE49-F238E27FC236}">
                <a16:creationId xmlns:a16="http://schemas.microsoft.com/office/drawing/2014/main" id="{8118519E-5E3A-448D-A193-8ADBB191DED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4325CB1-4B43-4073-9424-FDA7BAA9F27A}" type="slidenum">
              <a:rPr lang="en-US" altLang="en-US" sz="1600">
                <a:latin typeface="Times New Roman" panose="02020603050405020304" pitchFamily="18" charset="0"/>
              </a:rPr>
              <a:pPr eaLnBrk="1" hangingPunct="1">
                <a:spcBef>
                  <a:spcPct val="0"/>
                </a:spcBef>
                <a:buClrTx/>
                <a:buFontTx/>
                <a:buNone/>
              </a:pPr>
              <a:t>47</a:t>
            </a:fld>
            <a:endParaRPr lang="en-US" altLang="en-US" sz="1600">
              <a:latin typeface="Times New Roman" panose="02020603050405020304" pitchFamily="18" charset="0"/>
            </a:endParaRPr>
          </a:p>
        </p:txBody>
      </p:sp>
      <p:sp>
        <p:nvSpPr>
          <p:cNvPr id="125954" name="Rectangle 2">
            <a:extLst>
              <a:ext uri="{FF2B5EF4-FFF2-40B4-BE49-F238E27FC236}">
                <a16:creationId xmlns:a16="http://schemas.microsoft.com/office/drawing/2014/main" id="{F38D11FC-527B-482A-91CF-B6A7FAB30EA3}"/>
              </a:ext>
            </a:extLst>
          </p:cNvPr>
          <p:cNvSpPr>
            <a:spLocks noGrp="1" noChangeArrowheads="1"/>
          </p:cNvSpPr>
          <p:nvPr>
            <p:ph type="title"/>
          </p:nvPr>
        </p:nvSpPr>
        <p:spPr>
          <a:xfrm>
            <a:off x="533400" y="228600"/>
            <a:ext cx="8229600" cy="609600"/>
          </a:xfrm>
        </p:spPr>
        <p:txBody>
          <a:bodyPr/>
          <a:lstStyle/>
          <a:p>
            <a:pPr eaLnBrk="1" hangingPunct="1">
              <a:defRPr/>
            </a:pPr>
            <a:r>
              <a:rPr lang="en-US" altLang="en-US"/>
              <a:t>Signed Arithmetic Expressions</a:t>
            </a:r>
            <a:r>
              <a:rPr lang="en-US" altLang="en-US" sz="2400"/>
              <a:t>  (1 of 2)</a:t>
            </a:r>
          </a:p>
        </p:txBody>
      </p:sp>
      <p:sp>
        <p:nvSpPr>
          <p:cNvPr id="57349" name="Rectangle 4">
            <a:extLst>
              <a:ext uri="{FF2B5EF4-FFF2-40B4-BE49-F238E27FC236}">
                <a16:creationId xmlns:a16="http://schemas.microsoft.com/office/drawing/2014/main" id="{0F41F75A-CF7D-46BB-AABC-5A761CDC9D13}"/>
              </a:ext>
            </a:extLst>
          </p:cNvPr>
          <p:cNvSpPr>
            <a:spLocks noChangeArrowheads="1"/>
          </p:cNvSpPr>
          <p:nvPr/>
        </p:nvSpPr>
        <p:spPr bwMode="auto">
          <a:xfrm>
            <a:off x="609600" y="9906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eax = (-var1 * var2) + var3</a:t>
            </a:r>
          </a:p>
        </p:txBody>
      </p:sp>
      <p:sp>
        <p:nvSpPr>
          <p:cNvPr id="57350" name="Text Box 5">
            <a:extLst>
              <a:ext uri="{FF2B5EF4-FFF2-40B4-BE49-F238E27FC236}">
                <a16:creationId xmlns:a16="http://schemas.microsoft.com/office/drawing/2014/main" id="{92472153-9889-44A6-9D60-EC7E60F0DEC7}"/>
              </a:ext>
            </a:extLst>
          </p:cNvPr>
          <p:cNvSpPr txBox="1">
            <a:spLocks noChangeArrowheads="1"/>
          </p:cNvSpPr>
          <p:nvPr/>
        </p:nvSpPr>
        <p:spPr bwMode="auto">
          <a:xfrm>
            <a:off x="1447800" y="1524000"/>
            <a:ext cx="6172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eax,var1</a:t>
            </a:r>
          </a:p>
          <a:p>
            <a:pPr eaLnBrk="1" hangingPunct="1">
              <a:lnSpc>
                <a:spcPct val="50000"/>
              </a:lnSpc>
              <a:spcBef>
                <a:spcPct val="50000"/>
              </a:spcBef>
              <a:buClrTx/>
              <a:buFontTx/>
              <a:buNone/>
            </a:pPr>
            <a:r>
              <a:rPr lang="en-US" altLang="en-US" sz="1800" b="1">
                <a:latin typeface="Courier New" panose="02070309020205020404" pitchFamily="49" charset="0"/>
              </a:rPr>
              <a:t>neg  eax</a:t>
            </a:r>
          </a:p>
          <a:p>
            <a:pPr eaLnBrk="1" hangingPunct="1">
              <a:lnSpc>
                <a:spcPct val="50000"/>
              </a:lnSpc>
              <a:spcBef>
                <a:spcPct val="50000"/>
              </a:spcBef>
              <a:buClrTx/>
              <a:buFontTx/>
              <a:buNone/>
            </a:pPr>
            <a:r>
              <a:rPr lang="en-US" altLang="en-US" sz="1800" b="1">
                <a:latin typeface="Courier New" panose="02070309020205020404" pitchFamily="49" charset="0"/>
              </a:rPr>
              <a:t>imul var2</a:t>
            </a:r>
          </a:p>
          <a:p>
            <a:pPr eaLnBrk="1" hangingPunct="1">
              <a:lnSpc>
                <a:spcPct val="50000"/>
              </a:lnSpc>
              <a:spcBef>
                <a:spcPct val="50000"/>
              </a:spcBef>
              <a:buClrTx/>
              <a:buFontTx/>
              <a:buNone/>
            </a:pPr>
            <a:r>
              <a:rPr lang="en-US" altLang="en-US" sz="1800" b="1">
                <a:latin typeface="Courier New" panose="02070309020205020404" pitchFamily="49" charset="0"/>
              </a:rPr>
              <a:t>jo   TooBig	; check for overflow</a:t>
            </a:r>
          </a:p>
          <a:p>
            <a:pPr eaLnBrk="1" hangingPunct="1">
              <a:lnSpc>
                <a:spcPct val="50000"/>
              </a:lnSpc>
              <a:spcBef>
                <a:spcPct val="50000"/>
              </a:spcBef>
              <a:buClrTx/>
              <a:buFontTx/>
              <a:buNone/>
            </a:pPr>
            <a:r>
              <a:rPr lang="en-US" altLang="en-US" sz="1800" b="1">
                <a:latin typeface="Courier New" panose="02070309020205020404" pitchFamily="49" charset="0"/>
              </a:rPr>
              <a:t>add  eax,var3</a:t>
            </a:r>
          </a:p>
          <a:p>
            <a:pPr eaLnBrk="1" hangingPunct="1">
              <a:lnSpc>
                <a:spcPct val="50000"/>
              </a:lnSpc>
              <a:spcBef>
                <a:spcPct val="50000"/>
              </a:spcBef>
              <a:buClrTx/>
              <a:buFontTx/>
              <a:buNone/>
            </a:pPr>
            <a:r>
              <a:rPr lang="en-US" altLang="en-US" sz="1800" b="1">
                <a:latin typeface="Courier New" panose="02070309020205020404" pitchFamily="49" charset="0"/>
              </a:rPr>
              <a:t>jo   TooBig	; check for overflow</a:t>
            </a:r>
          </a:p>
        </p:txBody>
      </p:sp>
      <p:grpSp>
        <p:nvGrpSpPr>
          <p:cNvPr id="125961" name="Group 9">
            <a:extLst>
              <a:ext uri="{FF2B5EF4-FFF2-40B4-BE49-F238E27FC236}">
                <a16:creationId xmlns:a16="http://schemas.microsoft.com/office/drawing/2014/main" id="{1B9632D0-9A2E-4191-A652-6B23A56E2E54}"/>
              </a:ext>
            </a:extLst>
          </p:cNvPr>
          <p:cNvGrpSpPr>
            <a:grpSpLocks/>
          </p:cNvGrpSpPr>
          <p:nvPr/>
        </p:nvGrpSpPr>
        <p:grpSpPr bwMode="auto">
          <a:xfrm>
            <a:off x="685800" y="3505200"/>
            <a:ext cx="7315200" cy="2667000"/>
            <a:chOff x="432" y="2208"/>
            <a:chExt cx="4608" cy="1680"/>
          </a:xfrm>
        </p:grpSpPr>
        <p:sp>
          <p:nvSpPr>
            <p:cNvPr id="57352" name="Rectangle 7">
              <a:extLst>
                <a:ext uri="{FF2B5EF4-FFF2-40B4-BE49-F238E27FC236}">
                  <a16:creationId xmlns:a16="http://schemas.microsoft.com/office/drawing/2014/main" id="{9C60B531-BF8C-4649-BEAE-AD16E9117206}"/>
                </a:ext>
              </a:extLst>
            </p:cNvPr>
            <p:cNvSpPr>
              <a:spLocks noChangeArrowheads="1"/>
            </p:cNvSpPr>
            <p:nvPr/>
          </p:nvSpPr>
          <p:spPr bwMode="auto">
            <a:xfrm>
              <a:off x="432" y="2208"/>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5) / (var2 – 3)</a:t>
              </a:r>
            </a:p>
          </p:txBody>
        </p:sp>
        <p:sp>
          <p:nvSpPr>
            <p:cNvPr id="57353" name="Text Box 8">
              <a:extLst>
                <a:ext uri="{FF2B5EF4-FFF2-40B4-BE49-F238E27FC236}">
                  <a16:creationId xmlns:a16="http://schemas.microsoft.com/office/drawing/2014/main" id="{55B358F5-683D-4F49-AED3-4A3A731C616F}"/>
                </a:ext>
              </a:extLst>
            </p:cNvPr>
            <p:cNvSpPr txBox="1">
              <a:spLocks noChangeArrowheads="1"/>
            </p:cNvSpPr>
            <p:nvPr/>
          </p:nvSpPr>
          <p:spPr bwMode="auto">
            <a:xfrm>
              <a:off x="912" y="2592"/>
              <a:ext cx="3936"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eax,var1 	; left side</a:t>
              </a:r>
            </a:p>
            <a:p>
              <a:pPr eaLnBrk="1" hangingPunct="1">
                <a:lnSpc>
                  <a:spcPct val="50000"/>
                </a:lnSpc>
                <a:spcBef>
                  <a:spcPct val="50000"/>
                </a:spcBef>
                <a:buClrTx/>
                <a:buFontTx/>
                <a:buNone/>
              </a:pPr>
              <a:r>
                <a:rPr lang="en-US" altLang="en-US" sz="1800" b="1">
                  <a:latin typeface="Courier New" panose="02070309020205020404" pitchFamily="49" charset="0"/>
                </a:rPr>
                <a:t>mov  ebx,5</a:t>
              </a:r>
            </a:p>
            <a:p>
              <a:pPr eaLnBrk="1" hangingPunct="1">
                <a:lnSpc>
                  <a:spcPct val="50000"/>
                </a:lnSpc>
                <a:spcBef>
                  <a:spcPct val="50000"/>
                </a:spcBef>
                <a:buClrTx/>
                <a:buFontTx/>
                <a:buNone/>
              </a:pPr>
              <a:r>
                <a:rPr lang="en-US" altLang="en-US" sz="1800" b="1">
                  <a:latin typeface="Courier New" panose="02070309020205020404" pitchFamily="49" charset="0"/>
                </a:rPr>
                <a:t>imul ebx 	; EDX:EAX = product</a:t>
              </a:r>
            </a:p>
            <a:p>
              <a:pPr eaLnBrk="1" hangingPunct="1">
                <a:lnSpc>
                  <a:spcPct val="50000"/>
                </a:lnSpc>
                <a:spcBef>
                  <a:spcPct val="50000"/>
                </a:spcBef>
                <a:buClrTx/>
                <a:buFontTx/>
                <a:buNone/>
              </a:pPr>
              <a:r>
                <a:rPr lang="en-US" altLang="en-US" sz="1800" b="1">
                  <a:latin typeface="Courier New" panose="02070309020205020404" pitchFamily="49" charset="0"/>
                </a:rPr>
                <a:t>mov  ebx,var2 	; right side</a:t>
              </a:r>
            </a:p>
            <a:p>
              <a:pPr eaLnBrk="1" hangingPunct="1">
                <a:lnSpc>
                  <a:spcPct val="50000"/>
                </a:lnSpc>
                <a:spcBef>
                  <a:spcPct val="50000"/>
                </a:spcBef>
                <a:buClrTx/>
                <a:buFontTx/>
                <a:buNone/>
              </a:pPr>
              <a:r>
                <a:rPr lang="en-US" altLang="en-US" sz="1800" b="1">
                  <a:latin typeface="Courier New" panose="02070309020205020404" pitchFamily="49" charset="0"/>
                </a:rPr>
                <a:t>sub  ebx,3</a:t>
              </a:r>
            </a:p>
            <a:p>
              <a:pPr eaLnBrk="1" hangingPunct="1">
                <a:lnSpc>
                  <a:spcPct val="50000"/>
                </a:lnSpc>
                <a:spcBef>
                  <a:spcPct val="50000"/>
                </a:spcBef>
                <a:buClrTx/>
                <a:buFontTx/>
                <a:buNone/>
              </a:pPr>
              <a:r>
                <a:rPr lang="en-US" altLang="en-US" sz="1800" b="1">
                  <a:latin typeface="Courier New" panose="02070309020205020404" pitchFamily="49" charset="0"/>
                </a:rPr>
                <a:t>idiv ebx 	; EAX = quotient</a:t>
              </a:r>
            </a:p>
            <a:p>
              <a:pPr eaLnBrk="1" hangingPunct="1">
                <a:lnSpc>
                  <a:spcPct val="50000"/>
                </a:lnSpc>
                <a:spcBef>
                  <a:spcPct val="50000"/>
                </a:spcBef>
                <a:buClrTx/>
                <a:buFontTx/>
                <a:buNone/>
              </a:pPr>
              <a:r>
                <a:rPr lang="en-US" altLang="en-US" sz="1800" b="1">
                  <a:latin typeface="Courier New" panose="02070309020205020404" pitchFamily="49" charset="0"/>
                </a:rPr>
                <a:t>mov  var4,eax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box(in)">
                                      <p:cBhvr>
                                        <p:cTn id="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EE74EC97-9A8F-4ED2-8927-3A84CB712FF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8371" name="Slide Number Placeholder 4">
            <a:extLst>
              <a:ext uri="{FF2B5EF4-FFF2-40B4-BE49-F238E27FC236}">
                <a16:creationId xmlns:a16="http://schemas.microsoft.com/office/drawing/2014/main" id="{E221AD0B-D95E-45D2-87E2-A09F637F898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08B44ED-DF06-4F8D-A840-ADBAB3FEE49A}" type="slidenum">
              <a:rPr lang="en-US" altLang="en-US" sz="1600">
                <a:latin typeface="Times New Roman" panose="02020603050405020304" pitchFamily="18" charset="0"/>
              </a:rPr>
              <a:pPr eaLnBrk="1" hangingPunct="1">
                <a:spcBef>
                  <a:spcPct val="0"/>
                </a:spcBef>
                <a:buClrTx/>
                <a:buFontTx/>
                <a:buNone/>
              </a:pPr>
              <a:t>48</a:t>
            </a:fld>
            <a:endParaRPr lang="en-US" altLang="en-US" sz="1600">
              <a:latin typeface="Times New Roman" panose="02020603050405020304" pitchFamily="18" charset="0"/>
            </a:endParaRPr>
          </a:p>
        </p:txBody>
      </p:sp>
      <p:sp>
        <p:nvSpPr>
          <p:cNvPr id="126978" name="Rectangle 1026">
            <a:extLst>
              <a:ext uri="{FF2B5EF4-FFF2-40B4-BE49-F238E27FC236}">
                <a16:creationId xmlns:a16="http://schemas.microsoft.com/office/drawing/2014/main" id="{7CAEB81C-23E2-42B6-A546-26C236241113}"/>
              </a:ext>
            </a:extLst>
          </p:cNvPr>
          <p:cNvSpPr>
            <a:spLocks noGrp="1" noChangeArrowheads="1"/>
          </p:cNvSpPr>
          <p:nvPr>
            <p:ph type="title"/>
          </p:nvPr>
        </p:nvSpPr>
        <p:spPr>
          <a:xfrm>
            <a:off x="533400" y="228600"/>
            <a:ext cx="8077200" cy="609600"/>
          </a:xfrm>
        </p:spPr>
        <p:txBody>
          <a:bodyPr/>
          <a:lstStyle/>
          <a:p>
            <a:pPr eaLnBrk="1" hangingPunct="1">
              <a:defRPr/>
            </a:pPr>
            <a:r>
              <a:rPr lang="en-US" altLang="en-US"/>
              <a:t>Signed Arithmetic Expressions</a:t>
            </a:r>
            <a:r>
              <a:rPr lang="en-US" altLang="en-US" sz="2400"/>
              <a:t>  (2 of 2)</a:t>
            </a:r>
          </a:p>
        </p:txBody>
      </p:sp>
      <p:sp>
        <p:nvSpPr>
          <p:cNvPr id="58373" name="Rectangle 1027">
            <a:extLst>
              <a:ext uri="{FF2B5EF4-FFF2-40B4-BE49-F238E27FC236}">
                <a16:creationId xmlns:a16="http://schemas.microsoft.com/office/drawing/2014/main" id="{A517ECE9-D9B8-4E65-AB7B-D04B640ED317}"/>
              </a:ext>
            </a:extLst>
          </p:cNvPr>
          <p:cNvSpPr>
            <a:spLocks noChangeArrowheads="1"/>
          </p:cNvSpPr>
          <p:nvPr/>
        </p:nvSpPr>
        <p:spPr bwMode="auto">
          <a:xfrm>
            <a:off x="609600" y="1143000"/>
            <a:ext cx="754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a:t>
            </a:r>
            <a:r>
              <a:rPr lang="en-US" altLang="en-US" sz="2000" b="1">
                <a:solidFill>
                  <a:schemeClr val="tx2"/>
                </a:solidFill>
                <a:latin typeface="Courier New" panose="02070309020205020404" pitchFamily="49" charset="0"/>
              </a:rPr>
              <a:t>var4 = (var1 * -5) / (-var2 % var3);</a:t>
            </a:r>
          </a:p>
        </p:txBody>
      </p:sp>
      <p:sp>
        <p:nvSpPr>
          <p:cNvPr id="58374" name="Text Box 1028">
            <a:extLst>
              <a:ext uri="{FF2B5EF4-FFF2-40B4-BE49-F238E27FC236}">
                <a16:creationId xmlns:a16="http://schemas.microsoft.com/office/drawing/2014/main" id="{2DC47C9F-0A73-4D80-8096-E6096EB21056}"/>
              </a:ext>
            </a:extLst>
          </p:cNvPr>
          <p:cNvSpPr txBox="1">
            <a:spLocks noChangeArrowheads="1"/>
          </p:cNvSpPr>
          <p:nvPr/>
        </p:nvSpPr>
        <p:spPr bwMode="auto">
          <a:xfrm>
            <a:off x="1066800" y="1828800"/>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eax,var2	; begin right side</a:t>
            </a:r>
          </a:p>
          <a:p>
            <a:pPr eaLnBrk="1" hangingPunct="1">
              <a:lnSpc>
                <a:spcPct val="50000"/>
              </a:lnSpc>
              <a:spcBef>
                <a:spcPct val="50000"/>
              </a:spcBef>
              <a:buClrTx/>
              <a:buFontTx/>
              <a:buNone/>
            </a:pPr>
            <a:r>
              <a:rPr lang="en-US" altLang="en-US" sz="1800" b="1">
                <a:latin typeface="Courier New" panose="02070309020205020404" pitchFamily="49" charset="0"/>
              </a:rPr>
              <a:t>neg  eax</a:t>
            </a:r>
          </a:p>
          <a:p>
            <a:pPr eaLnBrk="1" hangingPunct="1">
              <a:lnSpc>
                <a:spcPct val="50000"/>
              </a:lnSpc>
              <a:spcBef>
                <a:spcPct val="50000"/>
              </a:spcBef>
              <a:buClrTx/>
              <a:buFontTx/>
              <a:buNone/>
            </a:pPr>
            <a:r>
              <a:rPr lang="en-US" altLang="en-US" sz="1800" b="1">
                <a:latin typeface="Courier New" panose="02070309020205020404" pitchFamily="49" charset="0"/>
              </a:rPr>
              <a:t>cdq 	; sign-extend dividend</a:t>
            </a:r>
          </a:p>
          <a:p>
            <a:pPr eaLnBrk="1" hangingPunct="1">
              <a:lnSpc>
                <a:spcPct val="50000"/>
              </a:lnSpc>
              <a:spcBef>
                <a:spcPct val="50000"/>
              </a:spcBef>
              <a:buClrTx/>
              <a:buFontTx/>
              <a:buNone/>
            </a:pPr>
            <a:r>
              <a:rPr lang="en-US" altLang="en-US" sz="1800" b="1">
                <a:latin typeface="Courier New" panose="02070309020205020404" pitchFamily="49" charset="0"/>
              </a:rPr>
              <a:t>idiv var3 	; EDX = remainder</a:t>
            </a:r>
          </a:p>
          <a:p>
            <a:pPr eaLnBrk="1" hangingPunct="1">
              <a:lnSpc>
                <a:spcPct val="50000"/>
              </a:lnSpc>
              <a:spcBef>
                <a:spcPct val="50000"/>
              </a:spcBef>
              <a:buClrTx/>
              <a:buFontTx/>
              <a:buNone/>
            </a:pPr>
            <a:r>
              <a:rPr lang="en-US" altLang="en-US" sz="1800" b="1">
                <a:latin typeface="Courier New" panose="02070309020205020404" pitchFamily="49" charset="0"/>
              </a:rPr>
              <a:t>mov  ebx,edx 	; EBX = right side</a:t>
            </a:r>
          </a:p>
          <a:p>
            <a:pPr eaLnBrk="1" hangingPunct="1">
              <a:lnSpc>
                <a:spcPct val="50000"/>
              </a:lnSpc>
              <a:spcBef>
                <a:spcPct val="50000"/>
              </a:spcBef>
              <a:buClrTx/>
              <a:buFontTx/>
              <a:buNone/>
            </a:pPr>
            <a:r>
              <a:rPr lang="en-US" altLang="en-US" sz="1800" b="1">
                <a:latin typeface="Courier New" panose="02070309020205020404" pitchFamily="49" charset="0"/>
              </a:rPr>
              <a:t>mov  eax,-5 	; begin left side</a:t>
            </a:r>
          </a:p>
          <a:p>
            <a:pPr eaLnBrk="1" hangingPunct="1">
              <a:lnSpc>
                <a:spcPct val="50000"/>
              </a:lnSpc>
              <a:spcBef>
                <a:spcPct val="50000"/>
              </a:spcBef>
              <a:buClrTx/>
              <a:buFontTx/>
              <a:buNone/>
            </a:pPr>
            <a:r>
              <a:rPr lang="en-US" altLang="en-US" sz="1800" b="1">
                <a:latin typeface="Courier New" panose="02070309020205020404" pitchFamily="49" charset="0"/>
              </a:rPr>
              <a:t>imul var1 	; EDX:EAX = left side</a:t>
            </a:r>
          </a:p>
          <a:p>
            <a:pPr eaLnBrk="1" hangingPunct="1">
              <a:lnSpc>
                <a:spcPct val="50000"/>
              </a:lnSpc>
              <a:spcBef>
                <a:spcPct val="50000"/>
              </a:spcBef>
              <a:buClrTx/>
              <a:buFontTx/>
              <a:buNone/>
            </a:pPr>
            <a:r>
              <a:rPr lang="en-US" altLang="en-US" sz="1800" b="1">
                <a:latin typeface="Courier New" panose="02070309020205020404" pitchFamily="49" charset="0"/>
              </a:rPr>
              <a:t>idiv ebx 	; final division</a:t>
            </a:r>
          </a:p>
          <a:p>
            <a:pPr eaLnBrk="1" hangingPunct="1">
              <a:lnSpc>
                <a:spcPct val="50000"/>
              </a:lnSpc>
              <a:spcBef>
                <a:spcPct val="50000"/>
              </a:spcBef>
              <a:buClrTx/>
              <a:buFontTx/>
              <a:buNone/>
            </a:pPr>
            <a:r>
              <a:rPr lang="en-US" altLang="en-US" sz="1800" b="1">
                <a:latin typeface="Courier New" panose="02070309020205020404" pitchFamily="49" charset="0"/>
              </a:rPr>
              <a:t>mov  var4,eax 	; quotient</a:t>
            </a:r>
          </a:p>
        </p:txBody>
      </p:sp>
      <p:sp>
        <p:nvSpPr>
          <p:cNvPr id="126984" name="Text Box 1032">
            <a:extLst>
              <a:ext uri="{FF2B5EF4-FFF2-40B4-BE49-F238E27FC236}">
                <a16:creationId xmlns:a16="http://schemas.microsoft.com/office/drawing/2014/main" id="{6075B34C-500C-4247-9FF9-5F6AA1535478}"/>
              </a:ext>
            </a:extLst>
          </p:cNvPr>
          <p:cNvSpPr txBox="1">
            <a:spLocks noChangeArrowheads="1"/>
          </p:cNvSpPr>
          <p:nvPr/>
        </p:nvSpPr>
        <p:spPr bwMode="auto">
          <a:xfrm>
            <a:off x="609600" y="4876800"/>
            <a:ext cx="7620000" cy="9239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tx2"/>
                </a:solidFill>
              </a:rPr>
              <a:t>Sometimes it's easiest to calculate the right-hand term of an expression first.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ox(in)">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2">
            <a:extLst>
              <a:ext uri="{FF2B5EF4-FFF2-40B4-BE49-F238E27FC236}">
                <a16:creationId xmlns:a16="http://schemas.microsoft.com/office/drawing/2014/main" id="{1ED3E13E-E52E-4AB4-85D9-1601729F5E6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59395" name="Slide Number Placeholder 3">
            <a:extLst>
              <a:ext uri="{FF2B5EF4-FFF2-40B4-BE49-F238E27FC236}">
                <a16:creationId xmlns:a16="http://schemas.microsoft.com/office/drawing/2014/main" id="{E51E325E-68C9-478B-97D5-EB6979C137D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99C6CB5-81D0-45CE-AD24-A382F51C5A7C}" type="slidenum">
              <a:rPr lang="en-US" altLang="en-US" sz="1600">
                <a:latin typeface="Times New Roman" panose="02020603050405020304" pitchFamily="18" charset="0"/>
              </a:rPr>
              <a:pPr eaLnBrk="1" hangingPunct="1">
                <a:spcBef>
                  <a:spcPct val="0"/>
                </a:spcBef>
                <a:buClrTx/>
                <a:buFontTx/>
                <a:buNone/>
              </a:pPr>
              <a:t>49</a:t>
            </a:fld>
            <a:endParaRPr lang="en-US" altLang="en-US" sz="1600">
              <a:latin typeface="Times New Roman" panose="02020603050405020304" pitchFamily="18" charset="0"/>
            </a:endParaRPr>
          </a:p>
        </p:txBody>
      </p:sp>
      <p:sp>
        <p:nvSpPr>
          <p:cNvPr id="111618" name="Rectangle 2">
            <a:extLst>
              <a:ext uri="{FF2B5EF4-FFF2-40B4-BE49-F238E27FC236}">
                <a16:creationId xmlns:a16="http://schemas.microsoft.com/office/drawing/2014/main" id="{FA9FB206-A5A7-4E72-907F-48869C22F13C}"/>
              </a:ext>
            </a:extLst>
          </p:cNvPr>
          <p:cNvSpPr>
            <a:spLocks noGrp="1" noChangeArrowheads="1"/>
          </p:cNvSpPr>
          <p:nvPr>
            <p:ph type="title"/>
          </p:nvPr>
        </p:nvSpPr>
        <p:spPr/>
        <p:txBody>
          <a:bodyPr/>
          <a:lstStyle/>
          <a:p>
            <a:pPr eaLnBrk="1" hangingPunct="1">
              <a:defRPr/>
            </a:pPr>
            <a:r>
              <a:rPr lang="en-US" altLang="en-US"/>
              <a:t>Your turn . . .</a:t>
            </a:r>
          </a:p>
        </p:txBody>
      </p:sp>
      <p:sp>
        <p:nvSpPr>
          <p:cNvPr id="111619" name="Text Box 3">
            <a:extLst>
              <a:ext uri="{FF2B5EF4-FFF2-40B4-BE49-F238E27FC236}">
                <a16:creationId xmlns:a16="http://schemas.microsoft.com/office/drawing/2014/main" id="{D902C38E-B8ED-49DB-8946-2C7A52F663A2}"/>
              </a:ext>
            </a:extLst>
          </p:cNvPr>
          <p:cNvSpPr txBox="1">
            <a:spLocks noChangeArrowheads="1"/>
          </p:cNvSpPr>
          <p:nvPr/>
        </p:nvSpPr>
        <p:spPr bwMode="auto">
          <a:xfrm>
            <a:off x="1981200" y="2743200"/>
            <a:ext cx="335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eax,20</a:t>
            </a:r>
          </a:p>
          <a:p>
            <a:pPr eaLnBrk="1" hangingPunct="1">
              <a:lnSpc>
                <a:spcPct val="50000"/>
              </a:lnSpc>
              <a:spcBef>
                <a:spcPct val="50000"/>
              </a:spcBef>
              <a:buClrTx/>
              <a:buFontTx/>
              <a:buNone/>
            </a:pPr>
            <a:r>
              <a:rPr lang="en-US" altLang="en-US" sz="1800" b="1">
                <a:latin typeface="Courier New" panose="02070309020205020404" pitchFamily="49" charset="0"/>
              </a:rPr>
              <a:t>imul ebx</a:t>
            </a:r>
          </a:p>
          <a:p>
            <a:pPr eaLnBrk="1" hangingPunct="1">
              <a:lnSpc>
                <a:spcPct val="50000"/>
              </a:lnSpc>
              <a:spcBef>
                <a:spcPct val="50000"/>
              </a:spcBef>
              <a:buClrTx/>
              <a:buFontTx/>
              <a:buNone/>
            </a:pPr>
            <a:r>
              <a:rPr lang="en-US" altLang="en-US" sz="1800" b="1">
                <a:latin typeface="Courier New" panose="02070309020205020404" pitchFamily="49" charset="0"/>
              </a:rPr>
              <a:t>idiv ecx</a:t>
            </a:r>
          </a:p>
        </p:txBody>
      </p:sp>
      <p:sp>
        <p:nvSpPr>
          <p:cNvPr id="59398" name="Text Box 4">
            <a:extLst>
              <a:ext uri="{FF2B5EF4-FFF2-40B4-BE49-F238E27FC236}">
                <a16:creationId xmlns:a16="http://schemas.microsoft.com/office/drawing/2014/main" id="{C8690300-1012-499E-9B37-2EAC88F8A40E}"/>
              </a:ext>
            </a:extLst>
          </p:cNvPr>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a:t>
            </a:r>
          </a:p>
          <a:p>
            <a:pPr eaLnBrk="1" hangingPunct="1">
              <a:spcBef>
                <a:spcPct val="50000"/>
              </a:spcBef>
              <a:buClrTx/>
              <a:buFontTx/>
              <a:buNone/>
            </a:pPr>
            <a:r>
              <a:rPr lang="en-US" altLang="en-US" sz="2000" b="1">
                <a:latin typeface="Courier New" panose="02070309020205020404" pitchFamily="49" charset="0"/>
              </a:rPr>
              <a:t>	eax = (ebx * 20) / ecx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dissolve">
                                      <p:cBhvr>
                                        <p:cTn id="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4EEE78C7-8339-4976-8406-76342A4C1D6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7171" name="Slide Number Placeholder 4">
            <a:extLst>
              <a:ext uri="{FF2B5EF4-FFF2-40B4-BE49-F238E27FC236}">
                <a16:creationId xmlns:a16="http://schemas.microsoft.com/office/drawing/2014/main" id="{E441BD98-732E-437E-A9FC-386E21749F2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DD35241-2CC4-4DE0-BB63-86F955F2F229}" type="slidenum">
              <a:rPr lang="en-US" altLang="en-US" sz="1600">
                <a:latin typeface="Times New Roman" panose="02020603050405020304" pitchFamily="18" charset="0"/>
              </a:rPr>
              <a:pPr eaLnBrk="1" hangingPunct="1">
                <a:spcBef>
                  <a:spcPct val="0"/>
                </a:spcBef>
                <a:buClrTx/>
                <a:buFontTx/>
                <a:buNone/>
              </a:pPr>
              <a:t>5</a:t>
            </a:fld>
            <a:endParaRPr lang="en-US" altLang="en-US" sz="1600">
              <a:latin typeface="Times New Roman" panose="02020603050405020304" pitchFamily="18" charset="0"/>
            </a:endParaRPr>
          </a:p>
        </p:txBody>
      </p:sp>
      <p:sp>
        <p:nvSpPr>
          <p:cNvPr id="168962" name="Rectangle 2">
            <a:extLst>
              <a:ext uri="{FF2B5EF4-FFF2-40B4-BE49-F238E27FC236}">
                <a16:creationId xmlns:a16="http://schemas.microsoft.com/office/drawing/2014/main" id="{6FDD8F3E-70AA-47D5-8543-96AF88B221BA}"/>
              </a:ext>
            </a:extLst>
          </p:cNvPr>
          <p:cNvSpPr>
            <a:spLocks noGrp="1" noChangeArrowheads="1"/>
          </p:cNvSpPr>
          <p:nvPr>
            <p:ph type="title"/>
          </p:nvPr>
        </p:nvSpPr>
        <p:spPr/>
        <p:txBody>
          <a:bodyPr/>
          <a:lstStyle/>
          <a:p>
            <a:pPr eaLnBrk="1" hangingPunct="1">
              <a:defRPr/>
            </a:pPr>
            <a:r>
              <a:rPr lang="en-US" altLang="en-US"/>
              <a:t>Arithmetic Shift</a:t>
            </a:r>
          </a:p>
        </p:txBody>
      </p:sp>
      <p:sp>
        <p:nvSpPr>
          <p:cNvPr id="7173" name="Rectangle 4">
            <a:extLst>
              <a:ext uri="{FF2B5EF4-FFF2-40B4-BE49-F238E27FC236}">
                <a16:creationId xmlns:a16="http://schemas.microsoft.com/office/drawing/2014/main" id="{C0EE3951-6CED-46C1-BBD0-02FD83DDBCCB}"/>
              </a:ext>
            </a:extLst>
          </p:cNvPr>
          <p:cNvSpPr>
            <a:spLocks noChangeArrowheads="1"/>
          </p:cNvSpPr>
          <p:nvPr/>
        </p:nvSpPr>
        <p:spPr bwMode="auto">
          <a:xfrm>
            <a:off x="762000" y="12192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a:t>An arithmetic shift fills the newly created bit position with a copy of the number’s sign bit:</a:t>
            </a:r>
          </a:p>
        </p:txBody>
      </p:sp>
      <p:graphicFrame>
        <p:nvGraphicFramePr>
          <p:cNvPr id="7174" name="Object 6">
            <a:extLst>
              <a:ext uri="{FF2B5EF4-FFF2-40B4-BE49-F238E27FC236}">
                <a16:creationId xmlns:a16="http://schemas.microsoft.com/office/drawing/2014/main" id="{99013DAF-41C1-419B-88A0-6E57FEFAD704}"/>
              </a:ext>
            </a:extLst>
          </p:cNvPr>
          <p:cNvGraphicFramePr>
            <a:graphicFrameLocks noChangeAspect="1"/>
          </p:cNvGraphicFramePr>
          <p:nvPr/>
        </p:nvGraphicFramePr>
        <p:xfrm>
          <a:off x="1981200" y="2438400"/>
          <a:ext cx="4876800" cy="854075"/>
        </p:xfrm>
        <a:graphic>
          <a:graphicData uri="http://schemas.openxmlformats.org/presentationml/2006/ole">
            <mc:AlternateContent xmlns:mc="http://schemas.openxmlformats.org/markup-compatibility/2006">
              <mc:Choice xmlns:v="urn:schemas-microsoft-com:vml" Requires="v">
                <p:oleObj spid="_x0000_s7181" name="VISIO" r:id="rId3" imgW="3838956" imgH="542544" progId="Visio.Drawing.6">
                  <p:embed/>
                </p:oleObj>
              </mc:Choice>
              <mc:Fallback>
                <p:oleObj name="VISIO" r:id="rId3" imgW="3838956" imgH="542544"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3076" t="-21719" r="-1538"/>
                      <a:stretch>
                        <a:fillRect/>
                      </a:stretch>
                    </p:blipFill>
                    <p:spPr bwMode="auto">
                      <a:xfrm>
                        <a:off x="1981200" y="2438400"/>
                        <a:ext cx="4876800" cy="8540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75" name="Picture 7">
            <a:extLst>
              <a:ext uri="{FF2B5EF4-FFF2-40B4-BE49-F238E27FC236}">
                <a16:creationId xmlns:a16="http://schemas.microsoft.com/office/drawing/2014/main" id="{2D46FB1B-6B57-4ED0-B576-406691CCC4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810000"/>
            <a:ext cx="4818063"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2">
            <a:extLst>
              <a:ext uri="{FF2B5EF4-FFF2-40B4-BE49-F238E27FC236}">
                <a16:creationId xmlns:a16="http://schemas.microsoft.com/office/drawing/2014/main" id="{8EAA3BDE-CC72-4FC0-8A19-133C719F4E4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60419" name="Slide Number Placeholder 3">
            <a:extLst>
              <a:ext uri="{FF2B5EF4-FFF2-40B4-BE49-F238E27FC236}">
                <a16:creationId xmlns:a16="http://schemas.microsoft.com/office/drawing/2014/main" id="{F26EBBDD-4BFD-43B1-B919-78F8381F380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F231CE7-51BF-4066-B968-65DA829337E0}" type="slidenum">
              <a:rPr lang="en-US" altLang="en-US" sz="1600">
                <a:latin typeface="Times New Roman" panose="02020603050405020304" pitchFamily="18" charset="0"/>
              </a:rPr>
              <a:pPr eaLnBrk="1" hangingPunct="1">
                <a:spcBef>
                  <a:spcPct val="0"/>
                </a:spcBef>
                <a:buClrTx/>
                <a:buFontTx/>
                <a:buNone/>
              </a:pPr>
              <a:t>50</a:t>
            </a:fld>
            <a:endParaRPr lang="en-US" altLang="en-US" sz="1600">
              <a:latin typeface="Times New Roman" panose="02020603050405020304" pitchFamily="18" charset="0"/>
            </a:endParaRPr>
          </a:p>
        </p:txBody>
      </p:sp>
      <p:sp>
        <p:nvSpPr>
          <p:cNvPr id="138242" name="Rectangle 2">
            <a:extLst>
              <a:ext uri="{FF2B5EF4-FFF2-40B4-BE49-F238E27FC236}">
                <a16:creationId xmlns:a16="http://schemas.microsoft.com/office/drawing/2014/main" id="{C004F2F3-EDE3-498A-B79D-FD50D8B09E4F}"/>
              </a:ext>
            </a:extLst>
          </p:cNvPr>
          <p:cNvSpPr>
            <a:spLocks noGrp="1" noChangeArrowheads="1"/>
          </p:cNvSpPr>
          <p:nvPr>
            <p:ph type="title"/>
          </p:nvPr>
        </p:nvSpPr>
        <p:spPr/>
        <p:txBody>
          <a:bodyPr/>
          <a:lstStyle/>
          <a:p>
            <a:pPr eaLnBrk="1" hangingPunct="1">
              <a:defRPr/>
            </a:pPr>
            <a:r>
              <a:rPr lang="en-US" altLang="en-US"/>
              <a:t>Your turn . . .</a:t>
            </a:r>
          </a:p>
        </p:txBody>
      </p:sp>
      <p:sp>
        <p:nvSpPr>
          <p:cNvPr id="138243" name="Text Box 3">
            <a:extLst>
              <a:ext uri="{FF2B5EF4-FFF2-40B4-BE49-F238E27FC236}">
                <a16:creationId xmlns:a16="http://schemas.microsoft.com/office/drawing/2014/main" id="{AD1E6B59-A1EE-4C59-87D8-65D743AAC717}"/>
              </a:ext>
            </a:extLst>
          </p:cNvPr>
          <p:cNvSpPr txBox="1">
            <a:spLocks noChangeArrowheads="1"/>
          </p:cNvSpPr>
          <p:nvPr/>
        </p:nvSpPr>
        <p:spPr bwMode="auto">
          <a:xfrm>
            <a:off x="1219200" y="2819400"/>
            <a:ext cx="6629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14325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14325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14325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14325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1432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push  edx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push  eax	; EAX needed later</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eax,ecx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imul  edx	; left side: EDX:EAX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pop   ebx	; saved value of 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idiv  ebx	; EAX = quotient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pop   edx	; restore EDX, ECX</a:t>
            </a:r>
          </a:p>
        </p:txBody>
      </p:sp>
      <p:sp>
        <p:nvSpPr>
          <p:cNvPr id="60422" name="Text Box 4">
            <a:extLst>
              <a:ext uri="{FF2B5EF4-FFF2-40B4-BE49-F238E27FC236}">
                <a16:creationId xmlns:a16="http://schemas.microsoft.com/office/drawing/2014/main" id="{F034018F-70FD-4CA2-9CFE-6CE4F66ED20F}"/>
              </a:ext>
            </a:extLst>
          </p:cNvPr>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 Save and restore ECX and EDX:</a:t>
            </a:r>
          </a:p>
          <a:p>
            <a:pPr eaLnBrk="1" hangingPunct="1">
              <a:spcBef>
                <a:spcPct val="50000"/>
              </a:spcBef>
              <a:buClrTx/>
              <a:buFontTx/>
              <a:buNone/>
            </a:pPr>
            <a:r>
              <a:rPr lang="en-US" altLang="en-US" sz="2000" b="1">
                <a:latin typeface="Courier New" panose="02070309020205020404" pitchFamily="49" charset="0"/>
              </a:rPr>
              <a:t>	eax = (ecx * edx) / eax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2">
            <a:extLst>
              <a:ext uri="{FF2B5EF4-FFF2-40B4-BE49-F238E27FC236}">
                <a16:creationId xmlns:a16="http://schemas.microsoft.com/office/drawing/2014/main" id="{583AEEC6-155B-4030-B270-51726529F66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61443" name="Slide Number Placeholder 3">
            <a:extLst>
              <a:ext uri="{FF2B5EF4-FFF2-40B4-BE49-F238E27FC236}">
                <a16:creationId xmlns:a16="http://schemas.microsoft.com/office/drawing/2014/main" id="{C53EE36B-CC14-45A7-B888-4319C5011B6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652B306-A15D-484C-ADD5-F49CE430D7EB}" type="slidenum">
              <a:rPr lang="en-US" altLang="en-US" sz="1600">
                <a:latin typeface="Times New Roman" panose="02020603050405020304" pitchFamily="18" charset="0"/>
              </a:rPr>
              <a:pPr eaLnBrk="1" hangingPunct="1">
                <a:spcBef>
                  <a:spcPct val="0"/>
                </a:spcBef>
                <a:buClrTx/>
                <a:buFontTx/>
                <a:buNone/>
              </a:pPr>
              <a:t>51</a:t>
            </a:fld>
            <a:endParaRPr lang="en-US" altLang="en-US" sz="1600">
              <a:latin typeface="Times New Roman" panose="02020603050405020304" pitchFamily="18" charset="0"/>
            </a:endParaRPr>
          </a:p>
        </p:txBody>
      </p:sp>
      <p:sp>
        <p:nvSpPr>
          <p:cNvPr id="137218" name="Rectangle 2">
            <a:extLst>
              <a:ext uri="{FF2B5EF4-FFF2-40B4-BE49-F238E27FC236}">
                <a16:creationId xmlns:a16="http://schemas.microsoft.com/office/drawing/2014/main" id="{9D12774F-D6D0-4809-ACC8-B0BF4240B539}"/>
              </a:ext>
            </a:extLst>
          </p:cNvPr>
          <p:cNvSpPr>
            <a:spLocks noGrp="1" noChangeArrowheads="1"/>
          </p:cNvSpPr>
          <p:nvPr>
            <p:ph type="title"/>
          </p:nvPr>
        </p:nvSpPr>
        <p:spPr/>
        <p:txBody>
          <a:bodyPr/>
          <a:lstStyle/>
          <a:p>
            <a:pPr eaLnBrk="1" hangingPunct="1">
              <a:defRPr/>
            </a:pPr>
            <a:r>
              <a:rPr lang="en-US" altLang="en-US"/>
              <a:t>Your turn . . .</a:t>
            </a:r>
          </a:p>
        </p:txBody>
      </p:sp>
      <p:sp>
        <p:nvSpPr>
          <p:cNvPr id="137219" name="Text Box 3">
            <a:extLst>
              <a:ext uri="{FF2B5EF4-FFF2-40B4-BE49-F238E27FC236}">
                <a16:creationId xmlns:a16="http://schemas.microsoft.com/office/drawing/2014/main" id="{AC31568E-737B-43C5-841E-8A4CB313BDCD}"/>
              </a:ext>
            </a:extLst>
          </p:cNvPr>
          <p:cNvSpPr txBox="1">
            <a:spLocks noChangeArrowheads="1"/>
          </p:cNvSpPr>
          <p:nvPr/>
        </p:nvSpPr>
        <p:spPr bwMode="auto">
          <a:xfrm>
            <a:off x="1295400" y="2819400"/>
            <a:ext cx="624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6876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eax,var1</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edx,var2</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neg  edx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imul edx	; left side: EDX:EAX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ecx,var3</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sub  ecx,ebx</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idiv ecx	; EAX = quotient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mov  var3,eax</a:t>
            </a:r>
          </a:p>
        </p:txBody>
      </p:sp>
      <p:sp>
        <p:nvSpPr>
          <p:cNvPr id="61446" name="Text Box 4">
            <a:extLst>
              <a:ext uri="{FF2B5EF4-FFF2-40B4-BE49-F238E27FC236}">
                <a16:creationId xmlns:a16="http://schemas.microsoft.com/office/drawing/2014/main" id="{82064438-6623-400B-BECE-7BE03F759067}"/>
              </a:ext>
            </a:extLst>
          </p:cNvPr>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Implement the following expression using signed 32-bit integers. Do not modify any variables other than var3:</a:t>
            </a:r>
          </a:p>
          <a:p>
            <a:pPr eaLnBrk="1" hangingPunct="1">
              <a:spcBef>
                <a:spcPct val="50000"/>
              </a:spcBef>
              <a:buClrTx/>
              <a:buFontTx/>
              <a:buNone/>
            </a:pPr>
            <a:r>
              <a:rPr lang="en-US" altLang="en-US" sz="2000" b="1">
                <a:latin typeface="Courier New" panose="02070309020205020404" pitchFamily="49" charset="0"/>
              </a:rPr>
              <a:t>	var3 = (var1 * -var2) / (var3 – ebx)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dissolve">
                                      <p:cBhvr>
                                        <p:cTn id="7"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2">
            <a:extLst>
              <a:ext uri="{FF2B5EF4-FFF2-40B4-BE49-F238E27FC236}">
                <a16:creationId xmlns:a16="http://schemas.microsoft.com/office/drawing/2014/main" id="{0921D32D-CC31-48CF-AD41-81035D35657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90115" name="Slide Number Placeholder 3">
            <a:extLst>
              <a:ext uri="{FF2B5EF4-FFF2-40B4-BE49-F238E27FC236}">
                <a16:creationId xmlns:a16="http://schemas.microsoft.com/office/drawing/2014/main" id="{283FF349-D872-491C-803E-38D747216C9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C36002F-928A-49E5-8EBE-3EAAAA6FC9D4}" type="slidenum">
              <a:rPr lang="en-US" altLang="en-US" sz="1600">
                <a:latin typeface="Times New Roman" panose="02020603050405020304" pitchFamily="18" charset="0"/>
              </a:rPr>
              <a:pPr eaLnBrk="1" hangingPunct="1">
                <a:spcBef>
                  <a:spcPct val="0"/>
                </a:spcBef>
                <a:buClrTx/>
                <a:buFontTx/>
                <a:buNone/>
              </a:pPr>
              <a:t>52</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056050B2-8409-4199-8901-F0A8E09DACA1}"/>
              </a:ext>
            </a:extLst>
          </p:cNvPr>
          <p:cNvSpPr>
            <a:spLocks noGrp="1" noChangeArrowheads="1"/>
          </p:cNvSpPr>
          <p:nvPr>
            <p:ph type="title"/>
          </p:nvPr>
        </p:nvSpPr>
        <p:spPr>
          <a:xfrm>
            <a:off x="762000" y="3429000"/>
            <a:ext cx="7772400" cy="533400"/>
          </a:xfrm>
        </p:spPr>
        <p:txBody>
          <a:bodyPr/>
          <a:lstStyle/>
          <a:p>
            <a:pPr eaLnBrk="1" hangingPunct="1">
              <a:defRPr/>
            </a:pPr>
            <a:r>
              <a:rPr lang="en-US" altLang="en-US"/>
              <a:t>55 74 67 61 6E 67 65 6E</a:t>
            </a:r>
          </a:p>
        </p:txBody>
      </p:sp>
      <p:graphicFrame>
        <p:nvGraphicFramePr>
          <p:cNvPr id="90117" name="Object 3">
            <a:extLst>
              <a:ext uri="{FF2B5EF4-FFF2-40B4-BE49-F238E27FC236}">
                <a16:creationId xmlns:a16="http://schemas.microsoft.com/office/drawing/2014/main" id="{17E19743-AA12-4875-BDA2-AE7070553110}"/>
              </a:ext>
            </a:extLst>
          </p:cNvPr>
          <p:cNvGraphicFramePr>
            <a:graphicFrameLocks noChangeAspect="1"/>
          </p:cNvGraphicFramePr>
          <p:nvPr/>
        </p:nvGraphicFramePr>
        <p:xfrm>
          <a:off x="3962400" y="2438400"/>
          <a:ext cx="1295400" cy="688975"/>
        </p:xfrm>
        <a:graphic>
          <a:graphicData uri="http://schemas.openxmlformats.org/presentationml/2006/ole">
            <mc:AlternateContent xmlns:mc="http://schemas.openxmlformats.org/markup-compatibility/2006">
              <mc:Choice xmlns:v="urn:schemas-microsoft-com:vml" Requires="v">
                <p:oleObj spid="_x0000_s90123"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2600444D-F6D7-47AE-913F-3C88B4584F3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8195" name="Slide Number Placeholder 4">
            <a:extLst>
              <a:ext uri="{FF2B5EF4-FFF2-40B4-BE49-F238E27FC236}">
                <a16:creationId xmlns:a16="http://schemas.microsoft.com/office/drawing/2014/main" id="{AAD34C41-D308-4D29-8B69-9473D3F56C4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602CEA1-DDAF-463E-8C5C-FC7350F8C33B}" type="slidenum">
              <a:rPr lang="en-US" altLang="en-US" sz="1600">
                <a:latin typeface="Times New Roman" panose="02020603050405020304" pitchFamily="18" charset="0"/>
              </a:rPr>
              <a:pPr eaLnBrk="1" hangingPunct="1">
                <a:spcBef>
                  <a:spcPct val="0"/>
                </a:spcBef>
                <a:buClrTx/>
                <a:buFontTx/>
                <a:buNone/>
              </a:pPr>
              <a:t>6</a:t>
            </a:fld>
            <a:endParaRPr lang="en-US" altLang="en-US" sz="1600">
              <a:latin typeface="Times New Roman" panose="02020603050405020304" pitchFamily="18" charset="0"/>
            </a:endParaRPr>
          </a:p>
        </p:txBody>
      </p:sp>
      <p:sp>
        <p:nvSpPr>
          <p:cNvPr id="84994" name="Rectangle 1026">
            <a:extLst>
              <a:ext uri="{FF2B5EF4-FFF2-40B4-BE49-F238E27FC236}">
                <a16:creationId xmlns:a16="http://schemas.microsoft.com/office/drawing/2014/main" id="{7BCD6527-E44C-4478-8CCF-1FAC33A361BC}"/>
              </a:ext>
            </a:extLst>
          </p:cNvPr>
          <p:cNvSpPr>
            <a:spLocks noGrp="1" noChangeArrowheads="1"/>
          </p:cNvSpPr>
          <p:nvPr>
            <p:ph type="title"/>
          </p:nvPr>
        </p:nvSpPr>
        <p:spPr/>
        <p:txBody>
          <a:bodyPr/>
          <a:lstStyle/>
          <a:p>
            <a:pPr eaLnBrk="1" hangingPunct="1">
              <a:defRPr/>
            </a:pPr>
            <a:r>
              <a:rPr lang="en-US" altLang="en-US"/>
              <a:t>SHL Instruction</a:t>
            </a:r>
          </a:p>
        </p:txBody>
      </p:sp>
      <p:sp>
        <p:nvSpPr>
          <p:cNvPr id="8197" name="Rectangle 1027">
            <a:extLst>
              <a:ext uri="{FF2B5EF4-FFF2-40B4-BE49-F238E27FC236}">
                <a16:creationId xmlns:a16="http://schemas.microsoft.com/office/drawing/2014/main" id="{670483B2-A94A-4E8D-9E76-1F5F991C5851}"/>
              </a:ext>
            </a:extLst>
          </p:cNvPr>
          <p:cNvSpPr>
            <a:spLocks noGrp="1" noChangeArrowheads="1"/>
          </p:cNvSpPr>
          <p:nvPr>
            <p:ph type="body" idx="1"/>
          </p:nvPr>
        </p:nvSpPr>
        <p:spPr>
          <a:xfrm>
            <a:off x="685800" y="1143000"/>
            <a:ext cx="7772400" cy="1447800"/>
          </a:xfrm>
        </p:spPr>
        <p:txBody>
          <a:bodyPr/>
          <a:lstStyle/>
          <a:p>
            <a:pPr eaLnBrk="1" hangingPunct="1"/>
            <a:r>
              <a:rPr lang="en-US" altLang="en-US"/>
              <a:t>The SHL (shift left) instruction performs a logical left shift on the destination operand, filling the lowest bit with 0.</a:t>
            </a:r>
          </a:p>
        </p:txBody>
      </p:sp>
      <p:sp>
        <p:nvSpPr>
          <p:cNvPr id="8198" name="Text Box 1030">
            <a:extLst>
              <a:ext uri="{FF2B5EF4-FFF2-40B4-BE49-F238E27FC236}">
                <a16:creationId xmlns:a16="http://schemas.microsoft.com/office/drawing/2014/main" id="{36FA336F-FD43-4D4E-A75D-3A736063F604}"/>
              </a:ext>
            </a:extLst>
          </p:cNvPr>
          <p:cNvSpPr txBox="1">
            <a:spLocks noChangeArrowheads="1"/>
          </p:cNvSpPr>
          <p:nvPr/>
        </p:nvSpPr>
        <p:spPr bwMode="auto">
          <a:xfrm>
            <a:off x="762000" y="3657600"/>
            <a:ext cx="76200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344488" indent="-344488"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pPr>
            <a:r>
              <a:rPr lang="en-US" altLang="en-US" sz="2500"/>
              <a:t>Operand types for SHL:</a:t>
            </a:r>
            <a:endParaRPr lang="en-US" altLang="en-US" sz="1800" b="1">
              <a:latin typeface="Courier New" panose="02070309020205020404" pitchFamily="49" charset="0"/>
            </a:endParaRPr>
          </a:p>
        </p:txBody>
      </p:sp>
      <p:sp>
        <p:nvSpPr>
          <p:cNvPr id="8199" name="Text Box 1031">
            <a:extLst>
              <a:ext uri="{FF2B5EF4-FFF2-40B4-BE49-F238E27FC236}">
                <a16:creationId xmlns:a16="http://schemas.microsoft.com/office/drawing/2014/main" id="{90ED8DED-AD2F-4CB7-B9B2-42684C670193}"/>
              </a:ext>
            </a:extLst>
          </p:cNvPr>
          <p:cNvSpPr txBox="1">
            <a:spLocks noChangeArrowheads="1"/>
          </p:cNvSpPr>
          <p:nvPr/>
        </p:nvSpPr>
        <p:spPr bwMode="auto">
          <a:xfrm>
            <a:off x="1981200" y="4343400"/>
            <a:ext cx="2362200" cy="1274763"/>
          </a:xfrm>
          <a:prstGeom prst="rect">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9pPr>
          </a:lstStyle>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SHL </a:t>
            </a:r>
            <a:r>
              <a:rPr lang="en-US" altLang="en-US" sz="1800" b="1" i="1">
                <a:solidFill>
                  <a:schemeClr val="bg2"/>
                </a:solidFill>
                <a:latin typeface="Courier New" panose="02070309020205020404" pitchFamily="49" charset="0"/>
              </a:rPr>
              <a:t>reg,imm8</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mem,imm8</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reg</a:t>
            </a:r>
            <a:r>
              <a:rPr lang="en-US" altLang="en-US" sz="1800" b="1">
                <a:solidFill>
                  <a:schemeClr val="bg2"/>
                </a:solidFill>
                <a:latin typeface="Courier New" panose="02070309020205020404" pitchFamily="49" charset="0"/>
              </a:rPr>
              <a:t>,CL</a:t>
            </a:r>
          </a:p>
          <a:p>
            <a:pPr eaLnBrk="1" hangingPunct="1">
              <a:lnSpc>
                <a:spcPct val="30000"/>
              </a:lnSpc>
              <a:spcBef>
                <a:spcPct val="50000"/>
              </a:spcBef>
              <a:buClrTx/>
              <a:buFontTx/>
              <a:buNone/>
            </a:pPr>
            <a:r>
              <a:rPr lang="en-US" altLang="en-US" sz="1800" b="1">
                <a:solidFill>
                  <a:schemeClr val="bg2"/>
                </a:solidFill>
                <a:latin typeface="Courier New" panose="02070309020205020404" pitchFamily="49" charset="0"/>
              </a:rPr>
              <a:t>		SHL </a:t>
            </a:r>
            <a:r>
              <a:rPr lang="en-US" altLang="en-US" sz="1800" b="1" i="1">
                <a:solidFill>
                  <a:schemeClr val="bg2"/>
                </a:solidFill>
                <a:latin typeface="Courier New" panose="02070309020205020404" pitchFamily="49" charset="0"/>
              </a:rPr>
              <a:t>mem</a:t>
            </a:r>
            <a:r>
              <a:rPr lang="en-US" altLang="en-US" sz="1800" b="1">
                <a:solidFill>
                  <a:schemeClr val="bg2"/>
                </a:solidFill>
                <a:latin typeface="Courier New" panose="02070309020205020404" pitchFamily="49" charset="0"/>
              </a:rPr>
              <a:t>,CL</a:t>
            </a:r>
          </a:p>
        </p:txBody>
      </p:sp>
      <p:sp>
        <p:nvSpPr>
          <p:cNvPr id="8200" name="Text Box 1032">
            <a:extLst>
              <a:ext uri="{FF2B5EF4-FFF2-40B4-BE49-F238E27FC236}">
                <a16:creationId xmlns:a16="http://schemas.microsoft.com/office/drawing/2014/main" id="{7C7C6CA6-A8CC-4AF8-9DE1-C9582049C840}"/>
              </a:ext>
            </a:extLst>
          </p:cNvPr>
          <p:cNvSpPr txBox="1">
            <a:spLocks noChangeArrowheads="1"/>
          </p:cNvSpPr>
          <p:nvPr/>
        </p:nvSpPr>
        <p:spPr bwMode="auto">
          <a:xfrm>
            <a:off x="5029200" y="4419600"/>
            <a:ext cx="29718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(Same for all shift and rotate instructions)</a:t>
            </a:r>
          </a:p>
        </p:txBody>
      </p:sp>
      <p:pic>
        <p:nvPicPr>
          <p:cNvPr id="8201" name="Picture 1033">
            <a:extLst>
              <a:ext uri="{FF2B5EF4-FFF2-40B4-BE49-F238E27FC236}">
                <a16:creationId xmlns:a16="http://schemas.microsoft.com/office/drawing/2014/main" id="{859F56BF-4038-4612-B718-FCDCF249C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09800"/>
            <a:ext cx="52752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68552EC9-1F11-43F0-A3F1-2F9497623BF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9219" name="Slide Number Placeholder 3">
            <a:extLst>
              <a:ext uri="{FF2B5EF4-FFF2-40B4-BE49-F238E27FC236}">
                <a16:creationId xmlns:a16="http://schemas.microsoft.com/office/drawing/2014/main" id="{8D992D6E-E21E-4FE3-A6BD-9240FB7B2AA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66D3B5F-2A90-47FC-94AC-7D4CCF7E9D2F}" type="slidenum">
              <a:rPr lang="en-US" altLang="en-US" sz="1600">
                <a:latin typeface="Times New Roman" panose="02020603050405020304" pitchFamily="18" charset="0"/>
              </a:rPr>
              <a:pPr eaLnBrk="1" hangingPunct="1">
                <a:spcBef>
                  <a:spcPct val="0"/>
                </a:spcBef>
                <a:buClrTx/>
                <a:buFontTx/>
                <a:buNone/>
              </a:pPr>
              <a:t>7</a:t>
            </a:fld>
            <a:endParaRPr lang="en-US" altLang="en-US" sz="1600">
              <a:latin typeface="Times New Roman" panose="02020603050405020304" pitchFamily="18" charset="0"/>
            </a:endParaRPr>
          </a:p>
        </p:txBody>
      </p:sp>
      <p:sp>
        <p:nvSpPr>
          <p:cNvPr id="76802" name="Rectangle 2">
            <a:extLst>
              <a:ext uri="{FF2B5EF4-FFF2-40B4-BE49-F238E27FC236}">
                <a16:creationId xmlns:a16="http://schemas.microsoft.com/office/drawing/2014/main" id="{B60609B2-416D-4320-9740-58496CAFCC64}"/>
              </a:ext>
            </a:extLst>
          </p:cNvPr>
          <p:cNvSpPr>
            <a:spLocks noGrp="1" noChangeArrowheads="1"/>
          </p:cNvSpPr>
          <p:nvPr>
            <p:ph type="title"/>
          </p:nvPr>
        </p:nvSpPr>
        <p:spPr/>
        <p:txBody>
          <a:bodyPr/>
          <a:lstStyle/>
          <a:p>
            <a:pPr eaLnBrk="1" hangingPunct="1">
              <a:defRPr/>
            </a:pPr>
            <a:r>
              <a:rPr lang="en-US" altLang="en-US"/>
              <a:t>Fast Multiplication</a:t>
            </a:r>
          </a:p>
        </p:txBody>
      </p:sp>
      <p:sp>
        <p:nvSpPr>
          <p:cNvPr id="9221" name="Text Box 3">
            <a:extLst>
              <a:ext uri="{FF2B5EF4-FFF2-40B4-BE49-F238E27FC236}">
                <a16:creationId xmlns:a16="http://schemas.microsoft.com/office/drawing/2014/main" id="{62DBED81-6140-4DC3-AD6A-403F09E2918D}"/>
              </a:ext>
            </a:extLst>
          </p:cNvPr>
          <p:cNvSpPr txBox="1">
            <a:spLocks noChangeArrowheads="1"/>
          </p:cNvSpPr>
          <p:nvPr/>
        </p:nvSpPr>
        <p:spPr bwMode="auto">
          <a:xfrm>
            <a:off x="1219200" y="2057400"/>
            <a:ext cx="1905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dl,5</a:t>
            </a:r>
          </a:p>
          <a:p>
            <a:pPr eaLnBrk="1" hangingPunct="1">
              <a:lnSpc>
                <a:spcPct val="50000"/>
              </a:lnSpc>
              <a:spcBef>
                <a:spcPct val="50000"/>
              </a:spcBef>
              <a:buClrTx/>
              <a:buFontTx/>
              <a:buNone/>
            </a:pPr>
            <a:r>
              <a:rPr lang="en-US" altLang="en-US" sz="1800" b="1">
                <a:latin typeface="Courier New" panose="02070309020205020404" pitchFamily="49" charset="0"/>
              </a:rPr>
              <a:t>shl dl,1</a:t>
            </a:r>
          </a:p>
        </p:txBody>
      </p:sp>
      <p:sp>
        <p:nvSpPr>
          <p:cNvPr id="9222" name="Text Box 4">
            <a:extLst>
              <a:ext uri="{FF2B5EF4-FFF2-40B4-BE49-F238E27FC236}">
                <a16:creationId xmlns:a16="http://schemas.microsoft.com/office/drawing/2014/main" id="{1310580E-70E5-4018-AD07-00CEF348EAEF}"/>
              </a:ext>
            </a:extLst>
          </p:cNvPr>
          <p:cNvSpPr txBox="1">
            <a:spLocks noChangeArrowheads="1"/>
          </p:cNvSpPr>
          <p:nvPr/>
        </p:nvSpPr>
        <p:spPr bwMode="auto">
          <a:xfrm>
            <a:off x="685800" y="1066800"/>
            <a:ext cx="76962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left 1 bit multiplies a number by 2</a:t>
            </a:r>
          </a:p>
        </p:txBody>
      </p:sp>
      <p:graphicFrame>
        <p:nvGraphicFramePr>
          <p:cNvPr id="9223" name="Object 5">
            <a:extLst>
              <a:ext uri="{FF2B5EF4-FFF2-40B4-BE49-F238E27FC236}">
                <a16:creationId xmlns:a16="http://schemas.microsoft.com/office/drawing/2014/main" id="{9BD5DECC-6CB1-467C-9095-E88CE1CB356E}"/>
              </a:ext>
            </a:extLst>
          </p:cNvPr>
          <p:cNvGraphicFramePr>
            <a:graphicFrameLocks noChangeAspect="1"/>
          </p:cNvGraphicFramePr>
          <p:nvPr/>
        </p:nvGraphicFramePr>
        <p:xfrm>
          <a:off x="3657600" y="1981200"/>
          <a:ext cx="3505200" cy="990600"/>
        </p:xfrm>
        <a:graphic>
          <a:graphicData uri="http://schemas.openxmlformats.org/presentationml/2006/ole">
            <mc:AlternateContent xmlns:mc="http://schemas.openxmlformats.org/markup-compatibility/2006">
              <mc:Choice xmlns:v="urn:schemas-microsoft-com:vml" Requires="v">
                <p:oleObj spid="_x0000_s9232" name="VISIO" r:id="rId3" imgW="2160479" imgH="419924" progId="Visio.Drawing.6">
                  <p:embed/>
                </p:oleObj>
              </mc:Choice>
              <mc:Fallback>
                <p:oleObj name="VISIO" r:id="rId3" imgW="2160479" imgH="419924"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14035" t="-9023" r="5263" b="-8270"/>
                      <a:stretch>
                        <a:fillRect/>
                      </a:stretch>
                    </p:blipFill>
                    <p:spPr bwMode="auto">
                      <a:xfrm>
                        <a:off x="3657600" y="1981200"/>
                        <a:ext cx="3505200" cy="990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6810" name="Group 10">
            <a:extLst>
              <a:ext uri="{FF2B5EF4-FFF2-40B4-BE49-F238E27FC236}">
                <a16:creationId xmlns:a16="http://schemas.microsoft.com/office/drawing/2014/main" id="{3980B8C6-72A7-452D-9AA1-8A80D80B52B6}"/>
              </a:ext>
            </a:extLst>
          </p:cNvPr>
          <p:cNvGrpSpPr>
            <a:grpSpLocks/>
          </p:cNvGrpSpPr>
          <p:nvPr/>
        </p:nvGrpSpPr>
        <p:grpSpPr bwMode="auto">
          <a:xfrm>
            <a:off x="609600" y="3429000"/>
            <a:ext cx="7696200" cy="2057400"/>
            <a:chOff x="384" y="2160"/>
            <a:chExt cx="4848" cy="1296"/>
          </a:xfrm>
        </p:grpSpPr>
        <p:sp>
          <p:nvSpPr>
            <p:cNvPr id="9225" name="Text Box 6">
              <a:extLst>
                <a:ext uri="{FF2B5EF4-FFF2-40B4-BE49-F238E27FC236}">
                  <a16:creationId xmlns:a16="http://schemas.microsoft.com/office/drawing/2014/main" id="{EE5F6DAF-50B3-4EBB-8040-499E88AFC0D3}"/>
                </a:ext>
              </a:extLst>
            </p:cNvPr>
            <p:cNvSpPr txBox="1">
              <a:spLocks noChangeArrowheads="1"/>
            </p:cNvSpPr>
            <p:nvPr/>
          </p:nvSpPr>
          <p:spPr bwMode="auto">
            <a:xfrm>
              <a:off x="576" y="2928"/>
              <a:ext cx="379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dl,5</a:t>
              </a:r>
            </a:p>
            <a:p>
              <a:pPr eaLnBrk="1" hangingPunct="1">
                <a:lnSpc>
                  <a:spcPct val="50000"/>
                </a:lnSpc>
                <a:spcBef>
                  <a:spcPct val="50000"/>
                </a:spcBef>
                <a:buClrTx/>
                <a:buFontTx/>
                <a:buNone/>
              </a:pPr>
              <a:r>
                <a:rPr lang="en-US" altLang="en-US" sz="1800" b="1">
                  <a:latin typeface="Courier New" panose="02070309020205020404" pitchFamily="49" charset="0"/>
                </a:rPr>
                <a:t>shl dl,2	; DL = 20</a:t>
              </a:r>
            </a:p>
          </p:txBody>
        </p:sp>
        <p:sp>
          <p:nvSpPr>
            <p:cNvPr id="9226" name="Text Box 7">
              <a:extLst>
                <a:ext uri="{FF2B5EF4-FFF2-40B4-BE49-F238E27FC236}">
                  <a16:creationId xmlns:a16="http://schemas.microsoft.com/office/drawing/2014/main" id="{E13C5A99-8DD5-46D0-ACC0-57AF1BE083C2}"/>
                </a:ext>
              </a:extLst>
            </p:cNvPr>
            <p:cNvSpPr txBox="1">
              <a:spLocks noChangeArrowheads="1"/>
            </p:cNvSpPr>
            <p:nvPr/>
          </p:nvSpPr>
          <p:spPr bwMode="auto">
            <a:xfrm>
              <a:off x="384" y="2160"/>
              <a:ext cx="4848"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left </a:t>
              </a:r>
              <a:r>
                <a:rPr lang="en-US" altLang="en-US" sz="2500" i="1"/>
                <a:t>n</a:t>
              </a:r>
              <a:r>
                <a:rPr lang="en-US" altLang="en-US" sz="2500"/>
                <a:t> bits multiplies the operand by 2</a:t>
              </a:r>
              <a:r>
                <a:rPr lang="en-US" altLang="en-US" sz="2500" i="1" baseline="30000"/>
                <a:t>n</a:t>
              </a:r>
            </a:p>
            <a:p>
              <a:pPr eaLnBrk="1" hangingPunct="1">
                <a:spcBef>
                  <a:spcPct val="50000"/>
                </a:spcBef>
                <a:buClrTx/>
                <a:buFontTx/>
                <a:buNone/>
              </a:pPr>
              <a:r>
                <a:rPr lang="en-US" altLang="en-US" sz="2500"/>
                <a:t>For example, 5 * 2</a:t>
              </a:r>
              <a:r>
                <a:rPr lang="en-US" altLang="en-US" sz="2500" baseline="30000"/>
                <a:t>2</a:t>
              </a:r>
              <a:r>
                <a:rPr lang="en-US" altLang="en-US" sz="2500"/>
                <a:t> = 20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810"/>
                                        </p:tgtEl>
                                        <p:attrNameLst>
                                          <p:attrName>style.visibility</p:attrName>
                                        </p:attrNameLst>
                                      </p:cBhvr>
                                      <p:to>
                                        <p:strVal val="visible"/>
                                      </p:to>
                                    </p:set>
                                    <p:animEffect transition="in" filter="box(in)">
                                      <p:cBhvr>
                                        <p:cTn id="7"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CB6EC24C-E5D4-4A7A-8471-9D2AC6C6877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0243" name="Slide Number Placeholder 4">
            <a:extLst>
              <a:ext uri="{FF2B5EF4-FFF2-40B4-BE49-F238E27FC236}">
                <a16:creationId xmlns:a16="http://schemas.microsoft.com/office/drawing/2014/main" id="{3BB0F72F-E884-4D50-95C0-8F70B8A878E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FA1ACCB-0444-444B-A6FA-92E31A436C76}" type="slidenum">
              <a:rPr lang="en-US" altLang="en-US" sz="1600">
                <a:latin typeface="Times New Roman" panose="02020603050405020304" pitchFamily="18" charset="0"/>
              </a:rPr>
              <a:pPr eaLnBrk="1" hangingPunct="1">
                <a:spcBef>
                  <a:spcPct val="0"/>
                </a:spcBef>
                <a:buClrTx/>
                <a:buFontTx/>
                <a:buNone/>
              </a:pPr>
              <a:t>8</a:t>
            </a:fld>
            <a:endParaRPr lang="en-US" altLang="en-US" sz="1600">
              <a:latin typeface="Times New Roman" panose="02020603050405020304" pitchFamily="18" charset="0"/>
            </a:endParaRPr>
          </a:p>
        </p:txBody>
      </p:sp>
      <p:sp>
        <p:nvSpPr>
          <p:cNvPr id="86018" name="Rectangle 2">
            <a:extLst>
              <a:ext uri="{FF2B5EF4-FFF2-40B4-BE49-F238E27FC236}">
                <a16:creationId xmlns:a16="http://schemas.microsoft.com/office/drawing/2014/main" id="{F2B57B22-35E6-4ADE-87BF-08C8BAAF4D9E}"/>
              </a:ext>
            </a:extLst>
          </p:cNvPr>
          <p:cNvSpPr>
            <a:spLocks noGrp="1" noChangeArrowheads="1"/>
          </p:cNvSpPr>
          <p:nvPr>
            <p:ph type="title"/>
          </p:nvPr>
        </p:nvSpPr>
        <p:spPr/>
        <p:txBody>
          <a:bodyPr/>
          <a:lstStyle/>
          <a:p>
            <a:pPr eaLnBrk="1" hangingPunct="1">
              <a:defRPr/>
            </a:pPr>
            <a:r>
              <a:rPr lang="en-US" altLang="en-US"/>
              <a:t>SHR Instruction</a:t>
            </a:r>
          </a:p>
        </p:txBody>
      </p:sp>
      <p:sp>
        <p:nvSpPr>
          <p:cNvPr id="10245" name="Rectangle 3">
            <a:extLst>
              <a:ext uri="{FF2B5EF4-FFF2-40B4-BE49-F238E27FC236}">
                <a16:creationId xmlns:a16="http://schemas.microsoft.com/office/drawing/2014/main" id="{B2685673-5E34-423B-9735-6B56060D5DDC}"/>
              </a:ext>
            </a:extLst>
          </p:cNvPr>
          <p:cNvSpPr>
            <a:spLocks noGrp="1" noChangeArrowheads="1"/>
          </p:cNvSpPr>
          <p:nvPr>
            <p:ph type="body" idx="1"/>
          </p:nvPr>
        </p:nvSpPr>
        <p:spPr>
          <a:xfrm>
            <a:off x="685800" y="1143000"/>
            <a:ext cx="7772400" cy="1371600"/>
          </a:xfrm>
        </p:spPr>
        <p:txBody>
          <a:bodyPr/>
          <a:lstStyle/>
          <a:p>
            <a:pPr eaLnBrk="1" hangingPunct="1"/>
            <a:r>
              <a:rPr lang="en-US" altLang="en-US"/>
              <a:t>The SHR (shift right) instruction performs a logical right shift on the destination operand. The highest bit position is filled with a zero.</a:t>
            </a:r>
          </a:p>
        </p:txBody>
      </p:sp>
      <p:graphicFrame>
        <p:nvGraphicFramePr>
          <p:cNvPr id="10246" name="Object 4">
            <a:extLst>
              <a:ext uri="{FF2B5EF4-FFF2-40B4-BE49-F238E27FC236}">
                <a16:creationId xmlns:a16="http://schemas.microsoft.com/office/drawing/2014/main" id="{6D7A8B43-7FC2-4EF7-AAEE-60896EBB3534}"/>
              </a:ext>
            </a:extLst>
          </p:cNvPr>
          <p:cNvGraphicFramePr>
            <a:graphicFrameLocks noChangeAspect="1"/>
          </p:cNvGraphicFramePr>
          <p:nvPr/>
        </p:nvGraphicFramePr>
        <p:xfrm>
          <a:off x="1447800" y="2590800"/>
          <a:ext cx="6248400" cy="984250"/>
        </p:xfrm>
        <a:graphic>
          <a:graphicData uri="http://schemas.openxmlformats.org/presentationml/2006/ole">
            <mc:AlternateContent xmlns:mc="http://schemas.openxmlformats.org/markup-compatibility/2006">
              <mc:Choice xmlns:v="urn:schemas-microsoft-com:vml" Requires="v">
                <p:oleObj spid="_x0000_s10255" name="VISIO" r:id="rId3" imgW="3736848" imgH="502920" progId="Visio.Drawing.6">
                  <p:embed/>
                </p:oleObj>
              </mc:Choice>
              <mc:Fallback>
                <p:oleObj name="VISIO" r:id="rId3" imgW="3736848" imgH="5029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18321" r="-1234"/>
                      <a:stretch>
                        <a:fillRect/>
                      </a:stretch>
                    </p:blipFill>
                    <p:spPr bwMode="auto">
                      <a:xfrm>
                        <a:off x="1447800" y="2590800"/>
                        <a:ext cx="6248400" cy="984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6023" name="Group 7">
            <a:extLst>
              <a:ext uri="{FF2B5EF4-FFF2-40B4-BE49-F238E27FC236}">
                <a16:creationId xmlns:a16="http://schemas.microsoft.com/office/drawing/2014/main" id="{C95F0D47-6EE8-4068-871C-4BBD18EF8680}"/>
              </a:ext>
            </a:extLst>
          </p:cNvPr>
          <p:cNvGrpSpPr>
            <a:grpSpLocks/>
          </p:cNvGrpSpPr>
          <p:nvPr/>
        </p:nvGrpSpPr>
        <p:grpSpPr bwMode="auto">
          <a:xfrm>
            <a:off x="685800" y="3810000"/>
            <a:ext cx="7696200" cy="1828800"/>
            <a:chOff x="432" y="2400"/>
            <a:chExt cx="4848" cy="1152"/>
          </a:xfrm>
        </p:grpSpPr>
        <p:sp>
          <p:nvSpPr>
            <p:cNvPr id="10248" name="Text Box 5">
              <a:extLst>
                <a:ext uri="{FF2B5EF4-FFF2-40B4-BE49-F238E27FC236}">
                  <a16:creationId xmlns:a16="http://schemas.microsoft.com/office/drawing/2014/main" id="{28D940D1-92B4-42DC-91FE-2618ADC06C6F}"/>
                </a:ext>
              </a:extLst>
            </p:cNvPr>
            <p:cNvSpPr txBox="1">
              <a:spLocks noChangeArrowheads="1"/>
            </p:cNvSpPr>
            <p:nvPr/>
          </p:nvSpPr>
          <p:spPr bwMode="auto">
            <a:xfrm>
              <a:off x="912" y="2832"/>
              <a:ext cx="345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dl,80</a:t>
              </a:r>
            </a:p>
            <a:p>
              <a:pPr eaLnBrk="1" hangingPunct="1">
                <a:lnSpc>
                  <a:spcPct val="50000"/>
                </a:lnSpc>
                <a:spcBef>
                  <a:spcPct val="50000"/>
                </a:spcBef>
                <a:buClrTx/>
                <a:buFontTx/>
                <a:buNone/>
              </a:pPr>
              <a:r>
                <a:rPr lang="en-US" altLang="en-US" sz="1800" b="1">
                  <a:latin typeface="Courier New" panose="02070309020205020404" pitchFamily="49" charset="0"/>
                </a:rPr>
                <a:t>shr dl,1	; DL = 40</a:t>
              </a:r>
            </a:p>
            <a:p>
              <a:pPr eaLnBrk="1" hangingPunct="1">
                <a:lnSpc>
                  <a:spcPct val="50000"/>
                </a:lnSpc>
                <a:spcBef>
                  <a:spcPct val="50000"/>
                </a:spcBef>
                <a:buClrTx/>
                <a:buFontTx/>
                <a:buNone/>
              </a:pPr>
              <a:r>
                <a:rPr lang="en-US" altLang="en-US" sz="1800" b="1">
                  <a:latin typeface="Courier New" panose="02070309020205020404" pitchFamily="49" charset="0"/>
                </a:rPr>
                <a:t>shr dl,2	; DL = 10</a:t>
              </a:r>
            </a:p>
          </p:txBody>
        </p:sp>
        <p:sp>
          <p:nvSpPr>
            <p:cNvPr id="10249" name="Text Box 6">
              <a:extLst>
                <a:ext uri="{FF2B5EF4-FFF2-40B4-BE49-F238E27FC236}">
                  <a16:creationId xmlns:a16="http://schemas.microsoft.com/office/drawing/2014/main" id="{01305E1D-4E0E-4355-9C1A-F8E93727988C}"/>
                </a:ext>
              </a:extLst>
            </p:cNvPr>
            <p:cNvSpPr txBox="1">
              <a:spLocks noChangeArrowheads="1"/>
            </p:cNvSpPr>
            <p:nvPr/>
          </p:nvSpPr>
          <p:spPr bwMode="auto">
            <a:xfrm>
              <a:off x="432" y="2400"/>
              <a:ext cx="4848"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Shifting right </a:t>
              </a:r>
              <a:r>
                <a:rPr lang="en-US" altLang="en-US" sz="2500" i="1"/>
                <a:t>n</a:t>
              </a:r>
              <a:r>
                <a:rPr lang="en-US" altLang="en-US" sz="2500"/>
                <a:t> bits divides the operand by 2</a:t>
              </a:r>
              <a:r>
                <a:rPr lang="en-US" altLang="en-US" sz="2500" i="1" baseline="30000"/>
                <a:t>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box(in)">
                                      <p:cBhvr>
                                        <p:cTn id="7"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C83F61A3-7515-4CDE-8E72-483CB26EEF5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Dr. Isaac Ghansah, Spring 2020</a:t>
            </a:r>
          </a:p>
        </p:txBody>
      </p:sp>
      <p:sp>
        <p:nvSpPr>
          <p:cNvPr id="11267" name="Slide Number Placeholder 4">
            <a:extLst>
              <a:ext uri="{FF2B5EF4-FFF2-40B4-BE49-F238E27FC236}">
                <a16:creationId xmlns:a16="http://schemas.microsoft.com/office/drawing/2014/main" id="{E7754FF6-E0F4-4AC4-84AE-F8604F9445D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D0FABC5-81FA-46DE-A11A-2C1B7D0D5282}" type="slidenum">
              <a:rPr lang="en-US" altLang="en-US" sz="1600">
                <a:latin typeface="Times New Roman" panose="02020603050405020304" pitchFamily="18" charset="0"/>
              </a:rPr>
              <a:pPr eaLnBrk="1" hangingPunct="1">
                <a:spcBef>
                  <a:spcPct val="0"/>
                </a:spcBef>
                <a:buClrTx/>
                <a:buFontTx/>
                <a:buNone/>
              </a:pPr>
              <a:t>9</a:t>
            </a:fld>
            <a:endParaRPr lang="en-US" altLang="en-US" sz="1600">
              <a:latin typeface="Times New Roman" panose="02020603050405020304" pitchFamily="18" charset="0"/>
            </a:endParaRPr>
          </a:p>
        </p:txBody>
      </p:sp>
      <p:sp>
        <p:nvSpPr>
          <p:cNvPr id="87042" name="Rectangle 2">
            <a:extLst>
              <a:ext uri="{FF2B5EF4-FFF2-40B4-BE49-F238E27FC236}">
                <a16:creationId xmlns:a16="http://schemas.microsoft.com/office/drawing/2014/main" id="{DB3C7196-440B-4157-821D-64A2E80C3DC2}"/>
              </a:ext>
            </a:extLst>
          </p:cNvPr>
          <p:cNvSpPr>
            <a:spLocks noGrp="1" noChangeArrowheads="1"/>
          </p:cNvSpPr>
          <p:nvPr>
            <p:ph type="title"/>
          </p:nvPr>
        </p:nvSpPr>
        <p:spPr/>
        <p:txBody>
          <a:bodyPr/>
          <a:lstStyle/>
          <a:p>
            <a:pPr eaLnBrk="1" hangingPunct="1">
              <a:defRPr/>
            </a:pPr>
            <a:r>
              <a:rPr lang="en-US" altLang="en-US"/>
              <a:t>SAL and SAR Instructions</a:t>
            </a:r>
          </a:p>
        </p:txBody>
      </p:sp>
      <p:sp>
        <p:nvSpPr>
          <p:cNvPr id="11269" name="Rectangle 3">
            <a:extLst>
              <a:ext uri="{FF2B5EF4-FFF2-40B4-BE49-F238E27FC236}">
                <a16:creationId xmlns:a16="http://schemas.microsoft.com/office/drawing/2014/main" id="{0E3C1CBF-754A-4D12-AD09-46FC64DD5363}"/>
              </a:ext>
            </a:extLst>
          </p:cNvPr>
          <p:cNvSpPr>
            <a:spLocks noGrp="1" noChangeArrowheads="1"/>
          </p:cNvSpPr>
          <p:nvPr>
            <p:ph type="body" idx="1"/>
          </p:nvPr>
        </p:nvSpPr>
        <p:spPr>
          <a:xfrm>
            <a:off x="685800" y="1143000"/>
            <a:ext cx="7772400" cy="1524000"/>
          </a:xfrm>
        </p:spPr>
        <p:txBody>
          <a:bodyPr/>
          <a:lstStyle/>
          <a:p>
            <a:pPr eaLnBrk="1" hangingPunct="1"/>
            <a:r>
              <a:rPr lang="en-US" altLang="en-US"/>
              <a:t>SAL (shift arithmetic left) is identical to SHL.</a:t>
            </a:r>
          </a:p>
          <a:p>
            <a:pPr eaLnBrk="1" hangingPunct="1"/>
            <a:r>
              <a:rPr lang="en-US" altLang="en-US"/>
              <a:t>SAR (shift arithmetic right) performs a right arithmetic shift on the destination operand.</a:t>
            </a:r>
          </a:p>
        </p:txBody>
      </p:sp>
      <p:graphicFrame>
        <p:nvGraphicFramePr>
          <p:cNvPr id="11270" name="Object 4">
            <a:extLst>
              <a:ext uri="{FF2B5EF4-FFF2-40B4-BE49-F238E27FC236}">
                <a16:creationId xmlns:a16="http://schemas.microsoft.com/office/drawing/2014/main" id="{EBC70C51-53AB-4385-A7D0-0272EE9E5BFE}"/>
              </a:ext>
            </a:extLst>
          </p:cNvPr>
          <p:cNvGraphicFramePr>
            <a:graphicFrameLocks noChangeAspect="1"/>
          </p:cNvGraphicFramePr>
          <p:nvPr/>
        </p:nvGraphicFramePr>
        <p:xfrm>
          <a:off x="1752600" y="2667000"/>
          <a:ext cx="5943600" cy="1016000"/>
        </p:xfrm>
        <a:graphic>
          <a:graphicData uri="http://schemas.openxmlformats.org/presentationml/2006/ole">
            <mc:AlternateContent xmlns:mc="http://schemas.openxmlformats.org/markup-compatibility/2006">
              <mc:Choice xmlns:v="urn:schemas-microsoft-com:vml" Requires="v">
                <p:oleObj spid="_x0000_s11279" name="VISIO" r:id="rId3" imgW="3838956" imgH="542544" progId="Visio.Drawing.6">
                  <p:embed/>
                </p:oleObj>
              </mc:Choice>
              <mc:Fallback>
                <p:oleObj name="VISIO" r:id="rId3" imgW="3838956" imgH="54254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3751" t="-17647" r="-1250"/>
                      <a:stretch>
                        <a:fillRect/>
                      </a:stretch>
                    </p:blipFill>
                    <p:spPr bwMode="auto">
                      <a:xfrm>
                        <a:off x="1752600" y="2667000"/>
                        <a:ext cx="5943600" cy="101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7048" name="Group 8">
            <a:extLst>
              <a:ext uri="{FF2B5EF4-FFF2-40B4-BE49-F238E27FC236}">
                <a16:creationId xmlns:a16="http://schemas.microsoft.com/office/drawing/2014/main" id="{61C6529E-FC34-4B79-A576-A6B4F8A910ED}"/>
              </a:ext>
            </a:extLst>
          </p:cNvPr>
          <p:cNvGrpSpPr>
            <a:grpSpLocks/>
          </p:cNvGrpSpPr>
          <p:nvPr/>
        </p:nvGrpSpPr>
        <p:grpSpPr bwMode="auto">
          <a:xfrm>
            <a:off x="914400" y="3886200"/>
            <a:ext cx="7162800" cy="1828800"/>
            <a:chOff x="576" y="2448"/>
            <a:chExt cx="4512" cy="1152"/>
          </a:xfrm>
        </p:grpSpPr>
        <p:sp>
          <p:nvSpPr>
            <p:cNvPr id="11272" name="Text Box 5">
              <a:extLst>
                <a:ext uri="{FF2B5EF4-FFF2-40B4-BE49-F238E27FC236}">
                  <a16:creationId xmlns:a16="http://schemas.microsoft.com/office/drawing/2014/main" id="{7FCA025C-8BF1-47FC-BCB2-0DFDC095F30A}"/>
                </a:ext>
              </a:extLst>
            </p:cNvPr>
            <p:cNvSpPr txBox="1">
              <a:spLocks noChangeArrowheads="1"/>
            </p:cNvSpPr>
            <p:nvPr/>
          </p:nvSpPr>
          <p:spPr bwMode="auto">
            <a:xfrm>
              <a:off x="576" y="2448"/>
              <a:ext cx="4512"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a:t>An arithmetic shift preserves the number's sign.</a:t>
              </a:r>
            </a:p>
          </p:txBody>
        </p:sp>
        <p:sp>
          <p:nvSpPr>
            <p:cNvPr id="11273" name="Text Box 6">
              <a:extLst>
                <a:ext uri="{FF2B5EF4-FFF2-40B4-BE49-F238E27FC236}">
                  <a16:creationId xmlns:a16="http://schemas.microsoft.com/office/drawing/2014/main" id="{0D5DDDE2-7FCE-4D17-B6DB-FA18FE7385FF}"/>
                </a:ext>
              </a:extLst>
            </p:cNvPr>
            <p:cNvSpPr txBox="1">
              <a:spLocks noChangeArrowheads="1"/>
            </p:cNvSpPr>
            <p:nvPr/>
          </p:nvSpPr>
          <p:spPr bwMode="auto">
            <a:xfrm>
              <a:off x="960" y="2928"/>
              <a:ext cx="345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mov dl,-80</a:t>
              </a:r>
            </a:p>
            <a:p>
              <a:pPr eaLnBrk="1" hangingPunct="1">
                <a:lnSpc>
                  <a:spcPct val="50000"/>
                </a:lnSpc>
                <a:spcBef>
                  <a:spcPct val="50000"/>
                </a:spcBef>
                <a:buClrTx/>
                <a:buFontTx/>
                <a:buNone/>
              </a:pPr>
              <a:r>
                <a:rPr lang="en-US" altLang="en-US" sz="1800" b="1">
                  <a:latin typeface="Courier New" panose="02070309020205020404" pitchFamily="49" charset="0"/>
                </a:rPr>
                <a:t>sar dl,1	; DL = -40</a:t>
              </a:r>
            </a:p>
            <a:p>
              <a:pPr eaLnBrk="1" hangingPunct="1">
                <a:lnSpc>
                  <a:spcPct val="50000"/>
                </a:lnSpc>
                <a:spcBef>
                  <a:spcPct val="50000"/>
                </a:spcBef>
                <a:buClrTx/>
                <a:buFontTx/>
                <a:buNone/>
              </a:pPr>
              <a:r>
                <a:rPr lang="en-US" altLang="en-US" sz="1800" b="1">
                  <a:latin typeface="Courier New" panose="02070309020205020404" pitchFamily="49" charset="0"/>
                </a:rPr>
                <a:t>sar dl,2	; DL = -10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048"/>
                                        </p:tgtEl>
                                        <p:attrNameLst>
                                          <p:attrName>style.visibility</p:attrName>
                                        </p:attrNameLst>
                                      </p:cBhvr>
                                      <p:to>
                                        <p:strVal val="visible"/>
                                      </p:to>
                                    </p:set>
                                    <p:animEffect transition="in" filter="box(in)">
                                      <p:cBhvr>
                                        <p:cTn id="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3212</TotalTime>
  <Words>3373</Words>
  <Application>Microsoft Office PowerPoint</Application>
  <PresentationFormat>On-screen Show (4:3)</PresentationFormat>
  <Paragraphs>530</Paragraphs>
  <Slides>52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59" baseType="lpstr">
      <vt:lpstr>Arial</vt:lpstr>
      <vt:lpstr>Courier New</vt:lpstr>
      <vt:lpstr>Symbol</vt:lpstr>
      <vt:lpstr>Times New Roman</vt:lpstr>
      <vt:lpstr>Soaring</vt:lpstr>
      <vt:lpstr>VISIO</vt:lpstr>
      <vt:lpstr>Clip</vt:lpstr>
      <vt:lpstr>Assembly Language for x86 Processors 7th Edition </vt:lpstr>
      <vt:lpstr>Chapter Overview</vt:lpstr>
      <vt:lpstr>Shift and Rotate Instructions</vt:lpstr>
      <vt:lpstr>Logical Shift</vt:lpstr>
      <vt:lpstr>Arithmetic Shift</vt:lpstr>
      <vt:lpstr>SHL Instruction</vt:lpstr>
      <vt:lpstr>Fast Multiplication</vt:lpstr>
      <vt:lpstr>SHR Instruction</vt:lpstr>
      <vt:lpstr>SAL and SAR Instructions</vt:lpstr>
      <vt:lpstr>SAR EXAMPLE</vt:lpstr>
      <vt:lpstr>Your turn . . .</vt:lpstr>
      <vt:lpstr>ROL Instruction</vt:lpstr>
      <vt:lpstr>ROR Instruction</vt:lpstr>
      <vt:lpstr>Your turn . . .</vt:lpstr>
      <vt:lpstr>RCL Instruction</vt:lpstr>
      <vt:lpstr>RCR Instruction</vt:lpstr>
      <vt:lpstr>Your turn . . .</vt:lpstr>
      <vt:lpstr>What's Next</vt:lpstr>
      <vt:lpstr>Shift and Rotate Applications</vt:lpstr>
      <vt:lpstr>Binary Multiplication</vt:lpstr>
      <vt:lpstr>Binary Multiplication</vt:lpstr>
      <vt:lpstr>Your turn . . .</vt:lpstr>
      <vt:lpstr>Displaying Binary Bits</vt:lpstr>
      <vt:lpstr>Isolating a Bit String</vt:lpstr>
      <vt:lpstr>What's Next</vt:lpstr>
      <vt:lpstr>Multiplication and Division Instructions</vt:lpstr>
      <vt:lpstr>MUL Instruction</vt:lpstr>
      <vt:lpstr>64-Bit MUL Instruction</vt:lpstr>
      <vt:lpstr>MUL Examples</vt:lpstr>
      <vt:lpstr>Your turn . . .</vt:lpstr>
      <vt:lpstr>Your turn . . .</vt:lpstr>
      <vt:lpstr>IMUL Instruction</vt:lpstr>
      <vt:lpstr>Using IMUL in 64-Bit Mode</vt:lpstr>
      <vt:lpstr>IMUL Examples</vt:lpstr>
      <vt:lpstr>Your turn . . .</vt:lpstr>
      <vt:lpstr>DIV Instruction</vt:lpstr>
      <vt:lpstr>DIV Examples</vt:lpstr>
      <vt:lpstr>64-Bit DIV Example</vt:lpstr>
      <vt:lpstr>Your turn . . .</vt:lpstr>
      <vt:lpstr>Your turn . . .</vt:lpstr>
      <vt:lpstr>Signed Integer Division (IDIV)</vt:lpstr>
      <vt:lpstr>CBW, CWD, CDQ Instructions</vt:lpstr>
      <vt:lpstr>IDIV Instruction</vt:lpstr>
      <vt:lpstr>IDIV Examples</vt:lpstr>
      <vt:lpstr>Your turn . . .</vt:lpstr>
      <vt:lpstr>Unsigned Arithmetic Expressions</vt:lpstr>
      <vt:lpstr>Signed Arithmetic Expressions  (1 of 2)</vt:lpstr>
      <vt:lpstr>Signed Arithmetic Expressions  (2 of 2)</vt:lpstr>
      <vt:lpstr>Your turn . . .</vt:lpstr>
      <vt:lpstr>Your turn . . .</vt:lpstr>
      <vt:lpstr>Your turn . . .</vt:lpstr>
      <vt:lpstr>55 74 67 61 6E 67 65 6E</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Integer Arithmetic</dc:subject>
  <dc:creator>Kip Irvine</dc:creator>
  <cp:lastModifiedBy>Ghansah, Isaac</cp:lastModifiedBy>
  <cp:revision>717</cp:revision>
  <cp:lastPrinted>1601-01-01T00:00:00Z</cp:lastPrinted>
  <dcterms:created xsi:type="dcterms:W3CDTF">2002-05-30T02:31:33Z</dcterms:created>
  <dcterms:modified xsi:type="dcterms:W3CDTF">2020-04-14T05:56:28Z</dcterms:modified>
</cp:coreProperties>
</file>