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0"/>
  </p:notesMasterIdLst>
  <p:handoutMasterIdLst>
    <p:handoutMasterId r:id="rId41"/>
  </p:handoutMasterIdLst>
  <p:sldIdLst>
    <p:sldId id="256" r:id="rId2"/>
    <p:sldId id="261" r:id="rId3"/>
    <p:sldId id="266" r:id="rId4"/>
    <p:sldId id="300" r:id="rId5"/>
    <p:sldId id="293" r:id="rId6"/>
    <p:sldId id="388" r:id="rId7"/>
    <p:sldId id="390" r:id="rId8"/>
    <p:sldId id="348" r:id="rId9"/>
    <p:sldId id="352" r:id="rId10"/>
    <p:sldId id="391" r:id="rId11"/>
    <p:sldId id="393" r:id="rId12"/>
    <p:sldId id="394" r:id="rId13"/>
    <p:sldId id="349" r:id="rId14"/>
    <p:sldId id="353" r:id="rId15"/>
    <p:sldId id="354" r:id="rId16"/>
    <p:sldId id="346" r:id="rId17"/>
    <p:sldId id="347" r:id="rId18"/>
    <p:sldId id="280" r:id="rId19"/>
    <p:sldId id="336" r:id="rId20"/>
    <p:sldId id="395" r:id="rId21"/>
    <p:sldId id="402" r:id="rId22"/>
    <p:sldId id="403" r:id="rId23"/>
    <p:sldId id="396" r:id="rId24"/>
    <p:sldId id="397" r:id="rId25"/>
    <p:sldId id="398" r:id="rId26"/>
    <p:sldId id="399" r:id="rId27"/>
    <p:sldId id="400" r:id="rId28"/>
    <p:sldId id="401" r:id="rId29"/>
    <p:sldId id="312" r:id="rId30"/>
    <p:sldId id="362" r:id="rId31"/>
    <p:sldId id="363" r:id="rId32"/>
    <p:sldId id="365" r:id="rId33"/>
    <p:sldId id="373" r:id="rId34"/>
    <p:sldId id="370" r:id="rId35"/>
    <p:sldId id="386" r:id="rId36"/>
    <p:sldId id="387" r:id="rId37"/>
    <p:sldId id="345" r:id="rId38"/>
    <p:sldId id="263" r:id="rId39"/>
  </p:sldIdLst>
  <p:sldSz cx="9144000" cy="6858000" type="screen4x3"/>
  <p:notesSz cx="7315200" cy="9601200"/>
  <p:defaultTextStyle>
    <a:defPPr>
      <a:defRPr lang="en-US"/>
    </a:defPPr>
    <a:lvl1pPr algn="l" rtl="0" fontAlgn="base">
      <a:spcBef>
        <a:spcPct val="0"/>
      </a:spcBef>
      <a:spcAft>
        <a:spcPct val="0"/>
      </a:spcAft>
      <a:defRPr sz="21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9504" autoAdjust="0"/>
  </p:normalViewPr>
  <p:slideViewPr>
    <p:cSldViewPr>
      <p:cViewPr varScale="1">
        <p:scale>
          <a:sx n="90" d="100"/>
          <a:sy n="90" d="100"/>
        </p:scale>
        <p:origin x="62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469D313-5D8A-466C-BC11-A95006A93EE4}"/>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defRPr>
            </a:lvl1pPr>
          </a:lstStyle>
          <a:p>
            <a:pPr>
              <a:defRPr/>
            </a:pPr>
            <a:endParaRPr lang="en-US" altLang="en-US"/>
          </a:p>
        </p:txBody>
      </p:sp>
      <p:sp>
        <p:nvSpPr>
          <p:cNvPr id="32771" name="Rectangle 3">
            <a:extLst>
              <a:ext uri="{FF2B5EF4-FFF2-40B4-BE49-F238E27FC236}">
                <a16:creationId xmlns:a16="http://schemas.microsoft.com/office/drawing/2014/main" id="{AF407ECC-8D7F-495F-BFCD-6175EE8F07C0}"/>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defRPr>
            </a:lvl1pPr>
          </a:lstStyle>
          <a:p>
            <a:pPr>
              <a:defRPr/>
            </a:pPr>
            <a:endParaRPr lang="en-US" altLang="en-US"/>
          </a:p>
        </p:txBody>
      </p:sp>
      <p:sp>
        <p:nvSpPr>
          <p:cNvPr id="32772" name="Rectangle 4">
            <a:extLst>
              <a:ext uri="{FF2B5EF4-FFF2-40B4-BE49-F238E27FC236}">
                <a16:creationId xmlns:a16="http://schemas.microsoft.com/office/drawing/2014/main" id="{229B6F69-EB30-4124-98C6-9ED573BE4931}"/>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defRPr>
            </a:lvl1pPr>
          </a:lstStyle>
          <a:p>
            <a:pPr>
              <a:defRPr/>
            </a:pPr>
            <a:endParaRPr lang="en-US" altLang="en-US"/>
          </a:p>
        </p:txBody>
      </p:sp>
      <p:sp>
        <p:nvSpPr>
          <p:cNvPr id="32773" name="Rectangle 5">
            <a:extLst>
              <a:ext uri="{FF2B5EF4-FFF2-40B4-BE49-F238E27FC236}">
                <a16:creationId xmlns:a16="http://schemas.microsoft.com/office/drawing/2014/main" id="{BE82F688-D6F0-4167-949E-07E880ED9712}"/>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b="0">
                <a:latin typeface="Times New Roman" panose="02020603050405020304" pitchFamily="18" charset="0"/>
              </a:defRPr>
            </a:lvl1pPr>
          </a:lstStyle>
          <a:p>
            <a:fld id="{D4975492-8C7B-436E-89B7-48CF18E1DC60}"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51ACEF5-7C33-41C2-84A6-CCB5E9A17050}"/>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b="0">
                <a:latin typeface="Arial" charset="0"/>
              </a:defRPr>
            </a:lvl1pPr>
          </a:lstStyle>
          <a:p>
            <a:pPr>
              <a:defRPr/>
            </a:pPr>
            <a:endParaRPr lang="en-US" altLang="en-US"/>
          </a:p>
        </p:txBody>
      </p:sp>
      <p:sp>
        <p:nvSpPr>
          <p:cNvPr id="35843" name="Rectangle 3">
            <a:extLst>
              <a:ext uri="{FF2B5EF4-FFF2-40B4-BE49-F238E27FC236}">
                <a16:creationId xmlns:a16="http://schemas.microsoft.com/office/drawing/2014/main" id="{E5B8E137-9C46-4C74-89D4-A27F342C4BCF}"/>
              </a:ext>
            </a:extLst>
          </p:cNvPr>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b="0">
                <a:latin typeface="Arial" charset="0"/>
              </a:defRPr>
            </a:lvl1pPr>
          </a:lstStyle>
          <a:p>
            <a:pPr>
              <a:defRPr/>
            </a:pPr>
            <a:endParaRPr lang="en-US" altLang="en-US"/>
          </a:p>
        </p:txBody>
      </p:sp>
      <p:sp>
        <p:nvSpPr>
          <p:cNvPr id="83972" name="Rectangle 4">
            <a:extLst>
              <a:ext uri="{FF2B5EF4-FFF2-40B4-BE49-F238E27FC236}">
                <a16:creationId xmlns:a16="http://schemas.microsoft.com/office/drawing/2014/main" id="{68B2650F-5A3A-44BA-AD50-7324DA7B1E0A}"/>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a:extLst>
              <a:ext uri="{FF2B5EF4-FFF2-40B4-BE49-F238E27FC236}">
                <a16:creationId xmlns:a16="http://schemas.microsoft.com/office/drawing/2014/main" id="{84E5560B-987A-45F8-AB28-F156402BBA01}"/>
              </a:ext>
            </a:extLst>
          </p:cNvPr>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a:extLst>
              <a:ext uri="{FF2B5EF4-FFF2-40B4-BE49-F238E27FC236}">
                <a16:creationId xmlns:a16="http://schemas.microsoft.com/office/drawing/2014/main" id="{F6CFB4EF-C005-4BC8-8DE6-4D4108A98855}"/>
              </a:ext>
            </a:extLst>
          </p:cNvPr>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b="0">
                <a:latin typeface="Arial" charset="0"/>
              </a:defRPr>
            </a:lvl1pPr>
          </a:lstStyle>
          <a:p>
            <a:pPr>
              <a:defRPr/>
            </a:pPr>
            <a:endParaRPr lang="en-US" altLang="en-US"/>
          </a:p>
        </p:txBody>
      </p:sp>
      <p:sp>
        <p:nvSpPr>
          <p:cNvPr id="35847" name="Rectangle 7">
            <a:extLst>
              <a:ext uri="{FF2B5EF4-FFF2-40B4-BE49-F238E27FC236}">
                <a16:creationId xmlns:a16="http://schemas.microsoft.com/office/drawing/2014/main" id="{860C35BE-21AC-409D-82FD-560951C4744F}"/>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b="0"/>
            </a:lvl1pPr>
          </a:lstStyle>
          <a:p>
            <a:fld id="{A29E0307-4B36-45F2-AB34-211D9E1F725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D698D2D1-00A7-4CA1-BE2F-5894EA16C757}"/>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D32AA113-25DD-442B-841D-2476A2F0923B}"/>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6" name="Arc 4">
              <a:extLst>
                <a:ext uri="{FF2B5EF4-FFF2-40B4-BE49-F238E27FC236}">
                  <a16:creationId xmlns:a16="http://schemas.microsoft.com/office/drawing/2014/main" id="{E1A31DCF-56EC-4753-AB20-787031A22B55}"/>
                </a:ext>
              </a:extLst>
            </p:cNvPr>
            <p:cNvSpPr>
              <a:spLocks/>
            </p:cNvSpPr>
            <p:nvPr/>
          </p:nvSpPr>
          <p:spPr bwMode="auto">
            <a:xfrm>
              <a:off x="-652" y="978"/>
              <a:ext cx="4237" cy="3342"/>
            </a:xfrm>
            <a:custGeom>
              <a:avLst/>
              <a:gdLst>
                <a:gd name="T0" fmla="*/ 6 w 21600"/>
                <a:gd name="T1" fmla="*/ 0 h 21231"/>
                <a:gd name="T2" fmla="*/ 32 w 21600"/>
                <a:gd name="T3" fmla="*/ 13 h 21231"/>
                <a:gd name="T4" fmla="*/ 0 w 21600"/>
                <a:gd name="T5" fmla="*/ 1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1712192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E1436EB4-F11A-4492-A1FE-78DE8E0B4077}"/>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5" name="Rectangle 9">
            <a:extLst>
              <a:ext uri="{FF2B5EF4-FFF2-40B4-BE49-F238E27FC236}">
                <a16:creationId xmlns:a16="http://schemas.microsoft.com/office/drawing/2014/main" id="{07035304-F664-465E-8732-AE8D77F8D4B2}"/>
              </a:ext>
            </a:extLst>
          </p:cNvPr>
          <p:cNvSpPr>
            <a:spLocks noGrp="1" noChangeArrowheads="1"/>
          </p:cNvSpPr>
          <p:nvPr>
            <p:ph type="sldNum" sz="quarter" idx="11"/>
          </p:nvPr>
        </p:nvSpPr>
        <p:spPr>
          <a:ln/>
        </p:spPr>
        <p:txBody>
          <a:bodyPr/>
          <a:lstStyle>
            <a:lvl1pPr>
              <a:defRPr/>
            </a:lvl1pPr>
          </a:lstStyle>
          <a:p>
            <a:fld id="{EAE4B1B8-166B-4B77-A290-4CB295EEE502}" type="slidenum">
              <a:rPr lang="en-US" altLang="en-US"/>
              <a:pPr/>
              <a:t>‹#›</a:t>
            </a:fld>
            <a:endParaRPr lang="en-US" altLang="en-US"/>
          </a:p>
        </p:txBody>
      </p:sp>
    </p:spTree>
    <p:extLst>
      <p:ext uri="{BB962C8B-B14F-4D97-AF65-F5344CB8AC3E}">
        <p14:creationId xmlns:p14="http://schemas.microsoft.com/office/powerpoint/2010/main" val="349697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4D4C658C-4ECA-4CE7-B0EE-2C10251EF105}"/>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5" name="Rectangle 9">
            <a:extLst>
              <a:ext uri="{FF2B5EF4-FFF2-40B4-BE49-F238E27FC236}">
                <a16:creationId xmlns:a16="http://schemas.microsoft.com/office/drawing/2014/main" id="{D916DF42-E0DA-407C-8372-DD61225237D3}"/>
              </a:ext>
            </a:extLst>
          </p:cNvPr>
          <p:cNvSpPr>
            <a:spLocks noGrp="1" noChangeArrowheads="1"/>
          </p:cNvSpPr>
          <p:nvPr>
            <p:ph type="sldNum" sz="quarter" idx="11"/>
          </p:nvPr>
        </p:nvSpPr>
        <p:spPr>
          <a:ln/>
        </p:spPr>
        <p:txBody>
          <a:bodyPr/>
          <a:lstStyle>
            <a:lvl1pPr>
              <a:defRPr/>
            </a:lvl1pPr>
          </a:lstStyle>
          <a:p>
            <a:fld id="{5D603A25-61D0-4194-B593-B71D3D963041}" type="slidenum">
              <a:rPr lang="en-US" altLang="en-US"/>
              <a:pPr/>
              <a:t>‹#›</a:t>
            </a:fld>
            <a:endParaRPr lang="en-US" altLang="en-US"/>
          </a:p>
        </p:txBody>
      </p:sp>
    </p:spTree>
    <p:extLst>
      <p:ext uri="{BB962C8B-B14F-4D97-AF65-F5344CB8AC3E}">
        <p14:creationId xmlns:p14="http://schemas.microsoft.com/office/powerpoint/2010/main" val="371548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519E777A-3F8D-4E15-AE59-1E06DFCC3F9F}"/>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5" name="Rectangle 9">
            <a:extLst>
              <a:ext uri="{FF2B5EF4-FFF2-40B4-BE49-F238E27FC236}">
                <a16:creationId xmlns:a16="http://schemas.microsoft.com/office/drawing/2014/main" id="{974911D2-B709-49A9-A354-F2324A03123F}"/>
              </a:ext>
            </a:extLst>
          </p:cNvPr>
          <p:cNvSpPr>
            <a:spLocks noGrp="1" noChangeArrowheads="1"/>
          </p:cNvSpPr>
          <p:nvPr>
            <p:ph type="sldNum" sz="quarter" idx="11"/>
          </p:nvPr>
        </p:nvSpPr>
        <p:spPr>
          <a:ln/>
        </p:spPr>
        <p:txBody>
          <a:bodyPr/>
          <a:lstStyle>
            <a:lvl1pPr>
              <a:defRPr/>
            </a:lvl1pPr>
          </a:lstStyle>
          <a:p>
            <a:fld id="{818FE483-4AA2-4E10-9332-E886C6284315}" type="slidenum">
              <a:rPr lang="en-US" altLang="en-US"/>
              <a:pPr/>
              <a:t>‹#›</a:t>
            </a:fld>
            <a:endParaRPr lang="en-US" altLang="en-US"/>
          </a:p>
        </p:txBody>
      </p:sp>
    </p:spTree>
    <p:extLst>
      <p:ext uri="{BB962C8B-B14F-4D97-AF65-F5344CB8AC3E}">
        <p14:creationId xmlns:p14="http://schemas.microsoft.com/office/powerpoint/2010/main" val="342607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08393698-974C-4F90-BE4D-753FBF6CCA6E}"/>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5" name="Rectangle 9">
            <a:extLst>
              <a:ext uri="{FF2B5EF4-FFF2-40B4-BE49-F238E27FC236}">
                <a16:creationId xmlns:a16="http://schemas.microsoft.com/office/drawing/2014/main" id="{AEF0F1C3-E2CD-4FB4-A9F1-A943492B67AF}"/>
              </a:ext>
            </a:extLst>
          </p:cNvPr>
          <p:cNvSpPr>
            <a:spLocks noGrp="1" noChangeArrowheads="1"/>
          </p:cNvSpPr>
          <p:nvPr>
            <p:ph type="sldNum" sz="quarter" idx="11"/>
          </p:nvPr>
        </p:nvSpPr>
        <p:spPr>
          <a:ln/>
        </p:spPr>
        <p:txBody>
          <a:bodyPr/>
          <a:lstStyle>
            <a:lvl1pPr>
              <a:defRPr/>
            </a:lvl1pPr>
          </a:lstStyle>
          <a:p>
            <a:fld id="{DF350E10-E245-4E19-8F34-4E23D07A6D5F}" type="slidenum">
              <a:rPr lang="en-US" altLang="en-US"/>
              <a:pPr/>
              <a:t>‹#›</a:t>
            </a:fld>
            <a:endParaRPr lang="en-US" altLang="en-US"/>
          </a:p>
        </p:txBody>
      </p:sp>
    </p:spTree>
    <p:extLst>
      <p:ext uri="{BB962C8B-B14F-4D97-AF65-F5344CB8AC3E}">
        <p14:creationId xmlns:p14="http://schemas.microsoft.com/office/powerpoint/2010/main" val="277556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CE56C109-E6B8-4C28-B5BA-876C3C6B5E0C}"/>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6" name="Rectangle 9">
            <a:extLst>
              <a:ext uri="{FF2B5EF4-FFF2-40B4-BE49-F238E27FC236}">
                <a16:creationId xmlns:a16="http://schemas.microsoft.com/office/drawing/2014/main" id="{C27C2F68-62A4-4FE8-AB2C-0A53D7CA0E95}"/>
              </a:ext>
            </a:extLst>
          </p:cNvPr>
          <p:cNvSpPr>
            <a:spLocks noGrp="1" noChangeArrowheads="1"/>
          </p:cNvSpPr>
          <p:nvPr>
            <p:ph type="sldNum" sz="quarter" idx="11"/>
          </p:nvPr>
        </p:nvSpPr>
        <p:spPr>
          <a:ln/>
        </p:spPr>
        <p:txBody>
          <a:bodyPr/>
          <a:lstStyle>
            <a:lvl1pPr>
              <a:defRPr/>
            </a:lvl1pPr>
          </a:lstStyle>
          <a:p>
            <a:fld id="{C308CD5A-C873-4C08-8055-D2BFB7E6FD31}" type="slidenum">
              <a:rPr lang="en-US" altLang="en-US"/>
              <a:pPr/>
              <a:t>‹#›</a:t>
            </a:fld>
            <a:endParaRPr lang="en-US" altLang="en-US"/>
          </a:p>
        </p:txBody>
      </p:sp>
    </p:spTree>
    <p:extLst>
      <p:ext uri="{BB962C8B-B14F-4D97-AF65-F5344CB8AC3E}">
        <p14:creationId xmlns:p14="http://schemas.microsoft.com/office/powerpoint/2010/main" val="314295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A14792C4-E103-46C3-B1D5-DCA30FF19FAE}"/>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8" name="Rectangle 9">
            <a:extLst>
              <a:ext uri="{FF2B5EF4-FFF2-40B4-BE49-F238E27FC236}">
                <a16:creationId xmlns:a16="http://schemas.microsoft.com/office/drawing/2014/main" id="{150403E2-1FBA-4847-A732-76D288649F1F}"/>
              </a:ext>
            </a:extLst>
          </p:cNvPr>
          <p:cNvSpPr>
            <a:spLocks noGrp="1" noChangeArrowheads="1"/>
          </p:cNvSpPr>
          <p:nvPr>
            <p:ph type="sldNum" sz="quarter" idx="11"/>
          </p:nvPr>
        </p:nvSpPr>
        <p:spPr>
          <a:ln/>
        </p:spPr>
        <p:txBody>
          <a:bodyPr/>
          <a:lstStyle>
            <a:lvl1pPr>
              <a:defRPr/>
            </a:lvl1pPr>
          </a:lstStyle>
          <a:p>
            <a:fld id="{498DAB6F-03C2-497F-808E-A25FA68CA851}" type="slidenum">
              <a:rPr lang="en-US" altLang="en-US"/>
              <a:pPr/>
              <a:t>‹#›</a:t>
            </a:fld>
            <a:endParaRPr lang="en-US" altLang="en-US"/>
          </a:p>
        </p:txBody>
      </p:sp>
    </p:spTree>
    <p:extLst>
      <p:ext uri="{BB962C8B-B14F-4D97-AF65-F5344CB8AC3E}">
        <p14:creationId xmlns:p14="http://schemas.microsoft.com/office/powerpoint/2010/main" val="114546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CEBC820A-F2B4-42D2-BFE5-4EC426CC0879}"/>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4" name="Rectangle 9">
            <a:extLst>
              <a:ext uri="{FF2B5EF4-FFF2-40B4-BE49-F238E27FC236}">
                <a16:creationId xmlns:a16="http://schemas.microsoft.com/office/drawing/2014/main" id="{5E5A8E10-B6C4-41B1-B99E-3324C54E05EF}"/>
              </a:ext>
            </a:extLst>
          </p:cNvPr>
          <p:cNvSpPr>
            <a:spLocks noGrp="1" noChangeArrowheads="1"/>
          </p:cNvSpPr>
          <p:nvPr>
            <p:ph type="sldNum" sz="quarter" idx="11"/>
          </p:nvPr>
        </p:nvSpPr>
        <p:spPr>
          <a:ln/>
        </p:spPr>
        <p:txBody>
          <a:bodyPr/>
          <a:lstStyle>
            <a:lvl1pPr>
              <a:defRPr/>
            </a:lvl1pPr>
          </a:lstStyle>
          <a:p>
            <a:fld id="{6BB65C4F-170C-439C-AF23-7AA3A4DC6B26}" type="slidenum">
              <a:rPr lang="en-US" altLang="en-US"/>
              <a:pPr/>
              <a:t>‹#›</a:t>
            </a:fld>
            <a:endParaRPr lang="en-US" altLang="en-US"/>
          </a:p>
        </p:txBody>
      </p:sp>
    </p:spTree>
    <p:extLst>
      <p:ext uri="{BB962C8B-B14F-4D97-AF65-F5344CB8AC3E}">
        <p14:creationId xmlns:p14="http://schemas.microsoft.com/office/powerpoint/2010/main" val="13491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0CB9BCAA-7F1F-443E-9FED-14EF825C0AA1}"/>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3" name="Rectangle 9">
            <a:extLst>
              <a:ext uri="{FF2B5EF4-FFF2-40B4-BE49-F238E27FC236}">
                <a16:creationId xmlns:a16="http://schemas.microsoft.com/office/drawing/2014/main" id="{B29DB326-B4D9-4995-B7FA-A089941CA794}"/>
              </a:ext>
            </a:extLst>
          </p:cNvPr>
          <p:cNvSpPr>
            <a:spLocks noGrp="1" noChangeArrowheads="1"/>
          </p:cNvSpPr>
          <p:nvPr>
            <p:ph type="sldNum" sz="quarter" idx="11"/>
          </p:nvPr>
        </p:nvSpPr>
        <p:spPr>
          <a:ln/>
        </p:spPr>
        <p:txBody>
          <a:bodyPr/>
          <a:lstStyle>
            <a:lvl1pPr>
              <a:defRPr/>
            </a:lvl1pPr>
          </a:lstStyle>
          <a:p>
            <a:fld id="{5D06B20F-41F9-4BAE-A2E1-D07553337B9B}" type="slidenum">
              <a:rPr lang="en-US" altLang="en-US"/>
              <a:pPr/>
              <a:t>‹#›</a:t>
            </a:fld>
            <a:endParaRPr lang="en-US" altLang="en-US"/>
          </a:p>
        </p:txBody>
      </p:sp>
    </p:spTree>
    <p:extLst>
      <p:ext uri="{BB962C8B-B14F-4D97-AF65-F5344CB8AC3E}">
        <p14:creationId xmlns:p14="http://schemas.microsoft.com/office/powerpoint/2010/main" val="182179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33636C1E-A50D-4E8F-8C61-5B9410FF4E16}"/>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6" name="Rectangle 9">
            <a:extLst>
              <a:ext uri="{FF2B5EF4-FFF2-40B4-BE49-F238E27FC236}">
                <a16:creationId xmlns:a16="http://schemas.microsoft.com/office/drawing/2014/main" id="{A88BF3E6-6C59-4078-BE81-AC355B70A103}"/>
              </a:ext>
            </a:extLst>
          </p:cNvPr>
          <p:cNvSpPr>
            <a:spLocks noGrp="1" noChangeArrowheads="1"/>
          </p:cNvSpPr>
          <p:nvPr>
            <p:ph type="sldNum" sz="quarter" idx="11"/>
          </p:nvPr>
        </p:nvSpPr>
        <p:spPr>
          <a:ln/>
        </p:spPr>
        <p:txBody>
          <a:bodyPr/>
          <a:lstStyle>
            <a:lvl1pPr>
              <a:defRPr/>
            </a:lvl1pPr>
          </a:lstStyle>
          <a:p>
            <a:fld id="{177EA6EF-15DE-4762-8307-BBC99DE3B869}" type="slidenum">
              <a:rPr lang="en-US" altLang="en-US"/>
              <a:pPr/>
              <a:t>‹#›</a:t>
            </a:fld>
            <a:endParaRPr lang="en-US" altLang="en-US"/>
          </a:p>
        </p:txBody>
      </p:sp>
    </p:spTree>
    <p:extLst>
      <p:ext uri="{BB962C8B-B14F-4D97-AF65-F5344CB8AC3E}">
        <p14:creationId xmlns:p14="http://schemas.microsoft.com/office/powerpoint/2010/main" val="340925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39A5CC52-2856-4703-9D6D-021EDAAEC2CF}"/>
              </a:ext>
            </a:extLst>
          </p:cNvPr>
          <p:cNvSpPr>
            <a:spLocks noGrp="1" noChangeArrowheads="1"/>
          </p:cNvSpPr>
          <p:nvPr>
            <p:ph type="ftr" sz="quarter" idx="10"/>
          </p:nvPr>
        </p:nvSpPr>
        <p:spPr>
          <a:ln/>
        </p:spPr>
        <p:txBody>
          <a:bodyPr/>
          <a:lstStyle>
            <a:lvl1pPr>
              <a:defRPr/>
            </a:lvl1pPr>
          </a:lstStyle>
          <a:p>
            <a:pPr>
              <a:defRPr/>
            </a:pPr>
            <a:r>
              <a:rPr lang="en-US" altLang="en-US"/>
              <a:t>CSC 35 Intro to Architecture: Dr. I. Ghansah</a:t>
            </a:r>
          </a:p>
        </p:txBody>
      </p:sp>
      <p:sp>
        <p:nvSpPr>
          <p:cNvPr id="6" name="Rectangle 9">
            <a:extLst>
              <a:ext uri="{FF2B5EF4-FFF2-40B4-BE49-F238E27FC236}">
                <a16:creationId xmlns:a16="http://schemas.microsoft.com/office/drawing/2014/main" id="{A484BC73-84B2-4D72-9A61-9EBC4C10692A}"/>
              </a:ext>
            </a:extLst>
          </p:cNvPr>
          <p:cNvSpPr>
            <a:spLocks noGrp="1" noChangeArrowheads="1"/>
          </p:cNvSpPr>
          <p:nvPr>
            <p:ph type="sldNum" sz="quarter" idx="11"/>
          </p:nvPr>
        </p:nvSpPr>
        <p:spPr>
          <a:ln/>
        </p:spPr>
        <p:txBody>
          <a:bodyPr/>
          <a:lstStyle>
            <a:lvl1pPr>
              <a:defRPr/>
            </a:lvl1pPr>
          </a:lstStyle>
          <a:p>
            <a:fld id="{00C95225-35CC-4F1A-A987-25B096CCAAC2}" type="slidenum">
              <a:rPr lang="en-US" altLang="en-US"/>
              <a:pPr/>
              <a:t>‹#›</a:t>
            </a:fld>
            <a:endParaRPr lang="en-US" altLang="en-US"/>
          </a:p>
        </p:txBody>
      </p:sp>
    </p:spTree>
    <p:extLst>
      <p:ext uri="{BB962C8B-B14F-4D97-AF65-F5344CB8AC3E}">
        <p14:creationId xmlns:p14="http://schemas.microsoft.com/office/powerpoint/2010/main" val="80326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03481C94-40E3-4920-A76D-15867CBD9CAF}"/>
              </a:ext>
            </a:extLst>
          </p:cNvPr>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a:extLst>
              <a:ext uri="{FF2B5EF4-FFF2-40B4-BE49-F238E27FC236}">
                <a16:creationId xmlns:a16="http://schemas.microsoft.com/office/drawing/2014/main" id="{6B1801EC-3D06-4996-ACED-F885DA0DC3B1}"/>
              </a:ext>
            </a:extLst>
          </p:cNvPr>
          <p:cNvSpPr>
            <a:spLocks noGrp="1" noChangeArrowheads="1"/>
          </p:cNvSpPr>
          <p:nvPr>
            <p:ph type="ftr" sz="quarter" idx="3"/>
          </p:nvPr>
        </p:nvSpPr>
        <p:spPr bwMode="auto">
          <a:xfrm>
            <a:off x="533400" y="6340475"/>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b="0">
                <a:latin typeface="Arial" charset="0"/>
              </a:defRPr>
            </a:lvl1pPr>
          </a:lstStyle>
          <a:p>
            <a:pPr>
              <a:defRPr/>
            </a:pPr>
            <a:r>
              <a:rPr lang="en-US" altLang="en-US"/>
              <a:t>CSC 35 Intro to Architecture: Dr. I. Ghansah</a:t>
            </a:r>
          </a:p>
        </p:txBody>
      </p:sp>
      <p:sp>
        <p:nvSpPr>
          <p:cNvPr id="1028" name="Rectangle 11">
            <a:extLst>
              <a:ext uri="{FF2B5EF4-FFF2-40B4-BE49-F238E27FC236}">
                <a16:creationId xmlns:a16="http://schemas.microsoft.com/office/drawing/2014/main" id="{6F53C246-FAB6-4173-9979-EC7FEA231B34}"/>
              </a:ext>
            </a:extLst>
          </p:cNvPr>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a:extLst>
              <a:ext uri="{FF2B5EF4-FFF2-40B4-BE49-F238E27FC236}">
                <a16:creationId xmlns:a16="http://schemas.microsoft.com/office/drawing/2014/main" id="{22E2E507-BCC2-46CB-992C-31C35310C59B}"/>
              </a:ext>
            </a:extLst>
          </p:cNvPr>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b="1">
                <a:solidFill>
                  <a:schemeClr val="tx1"/>
                </a:solidFill>
                <a:latin typeface="Arial" charset="0"/>
              </a:defRPr>
            </a:lvl1pPr>
            <a:lvl2pPr marL="742950" indent="-285750" eaLnBrk="0" hangingPunct="0">
              <a:defRPr sz="2100" b="1">
                <a:solidFill>
                  <a:schemeClr val="tx1"/>
                </a:solidFill>
                <a:latin typeface="Arial" charset="0"/>
              </a:defRPr>
            </a:lvl2pPr>
            <a:lvl3pPr marL="1143000" indent="-228600" eaLnBrk="0" hangingPunct="0">
              <a:defRPr sz="2100" b="1">
                <a:solidFill>
                  <a:schemeClr val="tx1"/>
                </a:solidFill>
                <a:latin typeface="Arial" charset="0"/>
              </a:defRPr>
            </a:lvl3pPr>
            <a:lvl4pPr marL="1600200" indent="-228600" eaLnBrk="0" hangingPunct="0">
              <a:defRPr sz="2100" b="1">
                <a:solidFill>
                  <a:schemeClr val="tx1"/>
                </a:solidFill>
                <a:latin typeface="Arial" charset="0"/>
              </a:defRPr>
            </a:lvl4pPr>
            <a:lvl5pPr marL="2057400" indent="-228600" eaLnBrk="0" hangingPunct="0">
              <a:defRPr sz="2100" b="1">
                <a:solidFill>
                  <a:schemeClr val="tx1"/>
                </a:solidFill>
                <a:latin typeface="Arial" charset="0"/>
              </a:defRPr>
            </a:lvl5pPr>
            <a:lvl6pPr marL="2514600" indent="-228600" eaLnBrk="0" fontAlgn="base" hangingPunct="0">
              <a:spcBef>
                <a:spcPct val="0"/>
              </a:spcBef>
              <a:spcAft>
                <a:spcPct val="0"/>
              </a:spcAft>
              <a:defRPr sz="2100" b="1">
                <a:solidFill>
                  <a:schemeClr val="tx1"/>
                </a:solidFill>
                <a:latin typeface="Arial" charset="0"/>
              </a:defRPr>
            </a:lvl6pPr>
            <a:lvl7pPr marL="2971800" indent="-228600" eaLnBrk="0" fontAlgn="base" hangingPunct="0">
              <a:spcBef>
                <a:spcPct val="0"/>
              </a:spcBef>
              <a:spcAft>
                <a:spcPct val="0"/>
              </a:spcAft>
              <a:defRPr sz="2100" b="1">
                <a:solidFill>
                  <a:schemeClr val="tx1"/>
                </a:solidFill>
                <a:latin typeface="Arial" charset="0"/>
              </a:defRPr>
            </a:lvl7pPr>
            <a:lvl8pPr marL="3429000" indent="-228600" eaLnBrk="0" fontAlgn="base" hangingPunct="0">
              <a:spcBef>
                <a:spcPct val="0"/>
              </a:spcBef>
              <a:spcAft>
                <a:spcPct val="0"/>
              </a:spcAft>
              <a:defRPr sz="2100" b="1">
                <a:solidFill>
                  <a:schemeClr val="tx1"/>
                </a:solidFill>
                <a:latin typeface="Arial" charset="0"/>
              </a:defRPr>
            </a:lvl8pPr>
            <a:lvl9pPr marL="3886200" indent="-228600" eaLnBrk="0" fontAlgn="base" hangingPunct="0">
              <a:spcBef>
                <a:spcPct val="0"/>
              </a:spcBef>
              <a:spcAft>
                <a:spcPct val="0"/>
              </a:spcAft>
              <a:defRPr sz="2100" b="1">
                <a:solidFill>
                  <a:schemeClr val="tx1"/>
                </a:solidFill>
                <a:latin typeface="Arial" charset="0"/>
              </a:defRPr>
            </a:lvl9pPr>
          </a:lstStyle>
          <a:p>
            <a:pPr eaLnBrk="1" hangingPunct="1">
              <a:spcBef>
                <a:spcPct val="50000"/>
              </a:spcBef>
              <a:defRPr/>
            </a:pPr>
            <a:endParaRPr lang="en-US" altLang="en-US" b="0"/>
          </a:p>
        </p:txBody>
      </p:sp>
      <p:sp>
        <p:nvSpPr>
          <p:cNvPr id="2057" name="Rectangle 9">
            <a:extLst>
              <a:ext uri="{FF2B5EF4-FFF2-40B4-BE49-F238E27FC236}">
                <a16:creationId xmlns:a16="http://schemas.microsoft.com/office/drawing/2014/main" id="{C0605CA9-566F-4A00-9221-D732AE56A67F}"/>
              </a:ext>
            </a:extLst>
          </p:cNvPr>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b="0">
                <a:latin typeface="Times New Roman" panose="02020603050405020304" pitchFamily="18" charset="0"/>
              </a:defRPr>
            </a:lvl1pPr>
          </a:lstStyle>
          <a:p>
            <a:fld id="{53868683-2A7D-4F25-AF67-5708D6BB7A24}"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eaLnBrk="0" fontAlgn="base" hangingPunct="0">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eaLnBrk="0" fontAlgn="base" hangingPunct="0">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hyperlink" Target="ArryFill.asm" TargetMode="Externa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038AFCD-B406-47E0-86C2-59226156710D}"/>
              </a:ext>
            </a:extLst>
          </p:cNvPr>
          <p:cNvSpPr>
            <a:spLocks noGrp="1" noChangeArrowheads="1"/>
          </p:cNvSpPr>
          <p:nvPr>
            <p:ph type="ctrTitle"/>
          </p:nvPr>
        </p:nvSpPr>
        <p:spPr>
          <a:xfrm>
            <a:off x="685800" y="609600"/>
            <a:ext cx="7772400" cy="1143000"/>
          </a:xfrm>
        </p:spPr>
        <p:txBody>
          <a:bodyPr/>
          <a:lstStyle/>
          <a:p>
            <a:pPr eaLnBrk="1" hangingPunct="1">
              <a:defRPr/>
            </a:pPr>
            <a:r>
              <a:rPr lang="en-US" altLang="en-US"/>
              <a:t>Assembly Language for x86 Processors </a:t>
            </a:r>
            <a:r>
              <a:rPr lang="en-US" altLang="en-US" sz="2400"/>
              <a:t>7th Edition</a:t>
            </a:r>
            <a:r>
              <a:rPr lang="en-US" altLang="en-US"/>
              <a:t> </a:t>
            </a:r>
          </a:p>
        </p:txBody>
      </p:sp>
      <p:sp>
        <p:nvSpPr>
          <p:cNvPr id="3075" name="Rectangle 3">
            <a:extLst>
              <a:ext uri="{FF2B5EF4-FFF2-40B4-BE49-F238E27FC236}">
                <a16:creationId xmlns:a16="http://schemas.microsoft.com/office/drawing/2014/main" id="{CE3B411B-B049-48B4-A790-0E5886036118}"/>
              </a:ext>
            </a:extLst>
          </p:cNvPr>
          <p:cNvSpPr>
            <a:spLocks noGrp="1" noChangeArrowheads="1"/>
          </p:cNvSpPr>
          <p:nvPr>
            <p:ph type="subTitle" idx="1"/>
          </p:nvPr>
        </p:nvSpPr>
        <p:spPr>
          <a:xfrm>
            <a:off x="1447800" y="2209800"/>
            <a:ext cx="6400800" cy="1752600"/>
          </a:xfrm>
        </p:spPr>
        <p:txBody>
          <a:bodyPr/>
          <a:lstStyle/>
          <a:p>
            <a:pPr eaLnBrk="1" hangingPunct="1"/>
            <a:r>
              <a:rPr lang="en-US" altLang="en-US" sz="3200" dirty="0"/>
              <a:t>Chapter 8: Advanced Procedures: Stack Frame</a:t>
            </a:r>
          </a:p>
        </p:txBody>
      </p:sp>
      <p:sp>
        <p:nvSpPr>
          <p:cNvPr id="3076" name="Text Box 4">
            <a:extLst>
              <a:ext uri="{FF2B5EF4-FFF2-40B4-BE49-F238E27FC236}">
                <a16:creationId xmlns:a16="http://schemas.microsoft.com/office/drawing/2014/main" id="{920A4D52-813E-4C6B-A061-8721B2E5FF93}"/>
              </a:ext>
            </a:extLst>
          </p:cNvPr>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200" b="0"/>
              <a:t>(c) Pearson Education, 2015. All rights reserved. You may modify and copy this slide show for your personal use, or for use in the classroom, as long as this copyright statement, the author's name, and the title are not changed.</a:t>
            </a:r>
          </a:p>
        </p:txBody>
      </p:sp>
      <p:sp>
        <p:nvSpPr>
          <p:cNvPr id="3077" name="Text Box 6">
            <a:extLst>
              <a:ext uri="{FF2B5EF4-FFF2-40B4-BE49-F238E27FC236}">
                <a16:creationId xmlns:a16="http://schemas.microsoft.com/office/drawing/2014/main" id="{41A227A1-0C18-4E75-9310-C8ADF1F83078}"/>
              </a:ext>
            </a:extLst>
          </p:cNvPr>
          <p:cNvSpPr txBox="1">
            <a:spLocks noChangeArrowheads="1"/>
          </p:cNvSpPr>
          <p:nvPr/>
        </p:nvSpPr>
        <p:spPr bwMode="auto">
          <a:xfrm>
            <a:off x="533400" y="4876800"/>
            <a:ext cx="51816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b="0" i="1" dirty="0"/>
              <a:t>Slides prepared by Dr. Isaac Ghansah.</a:t>
            </a:r>
          </a:p>
          <a:p>
            <a:pPr eaLnBrk="1" hangingPunct="1">
              <a:spcBef>
                <a:spcPct val="50000"/>
              </a:spcBef>
              <a:buClrTx/>
              <a:buFontTx/>
              <a:buNone/>
            </a:pPr>
            <a:r>
              <a:rPr lang="en-US" altLang="en-US" sz="1700" b="0" i="1" dirty="0"/>
              <a:t>Revision date: 4/15/2020</a:t>
            </a:r>
          </a:p>
        </p:txBody>
      </p:sp>
      <p:sp>
        <p:nvSpPr>
          <p:cNvPr id="3078" name="Text Box 7">
            <a:extLst>
              <a:ext uri="{FF2B5EF4-FFF2-40B4-BE49-F238E27FC236}">
                <a16:creationId xmlns:a16="http://schemas.microsoft.com/office/drawing/2014/main" id="{A8DF3325-B247-45DC-AB1D-EE7806274B8C}"/>
              </a:ext>
            </a:extLst>
          </p:cNvPr>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b="0">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D8A3EF-7AEE-4325-8F48-72805ECF29CF}"/>
              </a:ext>
            </a:extLst>
          </p:cNvPr>
          <p:cNvSpPr>
            <a:spLocks noGrp="1"/>
          </p:cNvSpPr>
          <p:nvPr>
            <p:ph type="ftr" sz="quarter" idx="10"/>
          </p:nvPr>
        </p:nvSpPr>
        <p:spPr/>
        <p:txBody>
          <a:bodyPr/>
          <a:lstStyle/>
          <a:p>
            <a:pPr>
              <a:defRPr/>
            </a:pPr>
            <a:r>
              <a:rPr lang="en-US" altLang="en-US"/>
              <a:t>CSC 35 Intro to Architecture: Dr. I. Ghansah</a:t>
            </a:r>
          </a:p>
        </p:txBody>
      </p:sp>
      <p:sp>
        <p:nvSpPr>
          <p:cNvPr id="3" name="Slide Number Placeholder 2">
            <a:extLst>
              <a:ext uri="{FF2B5EF4-FFF2-40B4-BE49-F238E27FC236}">
                <a16:creationId xmlns:a16="http://schemas.microsoft.com/office/drawing/2014/main" id="{ECD77A2A-2B7C-436E-AF08-D7657CA6C11E}"/>
              </a:ext>
            </a:extLst>
          </p:cNvPr>
          <p:cNvSpPr>
            <a:spLocks noGrp="1"/>
          </p:cNvSpPr>
          <p:nvPr>
            <p:ph type="sldNum" sz="quarter" idx="11"/>
          </p:nvPr>
        </p:nvSpPr>
        <p:spPr/>
        <p:txBody>
          <a:bodyPr/>
          <a:lstStyle/>
          <a:p>
            <a:fld id="{5D06B20F-41F9-4BAE-A2E1-D07553337B9B}" type="slidenum">
              <a:rPr lang="en-US" altLang="en-US" smtClean="0"/>
              <a:pPr/>
              <a:t>10</a:t>
            </a:fld>
            <a:endParaRPr lang="en-US" altLang="en-US"/>
          </a:p>
        </p:txBody>
      </p:sp>
      <p:sp>
        <p:nvSpPr>
          <p:cNvPr id="4" name="Text Placeholder 952">
            <a:extLst>
              <a:ext uri="{FF2B5EF4-FFF2-40B4-BE49-F238E27FC236}">
                <a16:creationId xmlns:a16="http://schemas.microsoft.com/office/drawing/2014/main" id="{7EFB71DC-52BF-4522-9A15-0D27ED87443D}"/>
              </a:ext>
            </a:extLst>
          </p:cNvPr>
          <p:cNvSpPr txBox="1">
            <a:spLocks/>
          </p:cNvSpPr>
          <p:nvPr/>
        </p:nvSpPr>
        <p:spPr bwMode="auto">
          <a:xfrm>
            <a:off x="-141782" y="40404"/>
            <a:ext cx="9604375" cy="7315200"/>
          </a:xfrm>
          <a:prstGeom prst="rect">
            <a:avLst/>
          </a:prstGeom>
          <a:solidFill>
            <a:srgbClr val="000098"/>
          </a:solidFill>
          <a:ln w="0" cmpd="sng">
            <a:noFill/>
            <a:prstDash val="soli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r>
              <a:rPr lang="en-US" sz="100"/>
              <a:t> </a:t>
            </a:r>
            <a:endParaRPr lang="en-US" sz="100" dirty="0"/>
          </a:p>
        </p:txBody>
      </p:sp>
      <p:pic>
        <p:nvPicPr>
          <p:cNvPr id="6" name="Image.jpg">
            <a:extLst>
              <a:ext uri="{FF2B5EF4-FFF2-40B4-BE49-F238E27FC236}">
                <a16:creationId xmlns:a16="http://schemas.microsoft.com/office/drawing/2014/main" id="{6D014053-ACCD-4C09-B6C0-5827A082F279}"/>
              </a:ext>
            </a:extLst>
          </p:cNvPr>
          <p:cNvPicPr/>
          <p:nvPr/>
        </p:nvPicPr>
        <p:blipFill>
          <a:blip r:embed="rId2"/>
          <a:stretch>
            <a:fillRect/>
          </a:stretch>
        </p:blipFill>
        <p:spPr>
          <a:xfrm>
            <a:off x="6251575" y="6696710"/>
            <a:ext cx="115570" cy="115570"/>
          </a:xfrm>
          <a:prstGeom prst="rect">
            <a:avLst/>
          </a:prstGeom>
        </p:spPr>
      </p:pic>
      <p:sp>
        <p:nvSpPr>
          <p:cNvPr id="7" name="Text Placeholder 950">
            <a:extLst>
              <a:ext uri="{FF2B5EF4-FFF2-40B4-BE49-F238E27FC236}">
                <a16:creationId xmlns:a16="http://schemas.microsoft.com/office/drawing/2014/main" id="{C323B48F-BAF1-4922-9D2E-B3EDBF1C4350}"/>
              </a:ext>
            </a:extLst>
          </p:cNvPr>
          <p:cNvSpPr txBox="1">
            <a:spLocks/>
          </p:cNvSpPr>
          <p:nvPr/>
        </p:nvSpPr>
        <p:spPr bwMode="auto">
          <a:xfrm>
            <a:off x="688975" y="6934835"/>
            <a:ext cx="8434070" cy="234315"/>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R="251460" algn="r">
              <a:lnSpc>
                <a:spcPct val="95999"/>
              </a:lnSpc>
              <a:spcAft>
                <a:spcPts val="0"/>
              </a:spcAft>
            </a:pPr>
            <a:endParaRPr lang="en-US" sz="100" dirty="0">
              <a:solidFill>
                <a:srgbClr val="FFFFFF"/>
              </a:solidFill>
              <a:latin typeface="Arial" panose="22635452340000000000" pitchFamily="2"/>
            </a:endParaRPr>
          </a:p>
        </p:txBody>
      </p:sp>
      <p:sp>
        <p:nvSpPr>
          <p:cNvPr id="9" name="Text Placeholder 953">
            <a:extLst>
              <a:ext uri="{FF2B5EF4-FFF2-40B4-BE49-F238E27FC236}">
                <a16:creationId xmlns:a16="http://schemas.microsoft.com/office/drawing/2014/main" id="{1F2F8345-A18B-4D0B-8B72-A5C5D2161A2A}"/>
              </a:ext>
            </a:extLst>
          </p:cNvPr>
          <p:cNvSpPr txBox="1">
            <a:spLocks/>
          </p:cNvSpPr>
          <p:nvPr/>
        </p:nvSpPr>
        <p:spPr bwMode="auto">
          <a:xfrm>
            <a:off x="-230188" y="76451"/>
            <a:ext cx="9604375" cy="2261870"/>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294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L="3383280">
              <a:lnSpc>
                <a:spcPct val="82559"/>
              </a:lnSpc>
              <a:spcAft>
                <a:spcPts val="7560"/>
              </a:spcAft>
            </a:pPr>
            <a:r>
              <a:rPr lang="en-US" sz="4700" dirty="0">
                <a:solidFill>
                  <a:srgbClr val="FFFFFF"/>
                </a:solidFill>
                <a:latin typeface="Arial" panose="22635452340000000000" pitchFamily="2"/>
              </a:rPr>
              <a:t>Stack View for Add2 </a:t>
            </a:r>
          </a:p>
        </p:txBody>
      </p:sp>
      <p:sp>
        <p:nvSpPr>
          <p:cNvPr id="10" name="Text Placeholder 954">
            <a:extLst>
              <a:ext uri="{FF2B5EF4-FFF2-40B4-BE49-F238E27FC236}">
                <a16:creationId xmlns:a16="http://schemas.microsoft.com/office/drawing/2014/main" id="{A50DD1E8-6015-4AB3-83D7-416A63426444}"/>
              </a:ext>
            </a:extLst>
          </p:cNvPr>
          <p:cNvSpPr txBox="1">
            <a:spLocks/>
          </p:cNvSpPr>
          <p:nvPr/>
        </p:nvSpPr>
        <p:spPr bwMode="auto">
          <a:xfrm>
            <a:off x="1240790" y="2490470"/>
            <a:ext cx="2057400" cy="4206240"/>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0876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algn="ctr">
              <a:lnSpc>
                <a:spcPct val="95999"/>
              </a:lnSpc>
              <a:spcAft>
                <a:spcPts val="0"/>
              </a:spcAft>
            </a:pPr>
            <a:r>
              <a:rPr lang="en-US" sz="2500" dirty="0">
                <a:solidFill>
                  <a:srgbClr val="FFFFFF"/>
                </a:solidFill>
                <a:latin typeface="Times New Roman" panose="22635452340000000000" pitchFamily="1"/>
              </a:rPr>
              <a:t>Stack </a:t>
            </a:r>
            <a:r>
              <a:rPr lang="en-US" sz="2500" b="1" i="1" dirty="0">
                <a:solidFill>
                  <a:srgbClr val="FFFFFF"/>
                </a:solidFill>
                <a:latin typeface="Times New Roman" panose="22635452340000000000" pitchFamily="1"/>
              </a:rPr>
              <a:t>frame </a:t>
            </a:r>
            <a:r>
              <a:rPr lang="en-US" sz="2500" dirty="0">
                <a:solidFill>
                  <a:srgbClr val="FFFFFF"/>
                </a:solidFill>
                <a:latin typeface="Times New Roman" panose="22635452340000000000" pitchFamily="1"/>
              </a:rPr>
              <a:t>for </a:t>
            </a:r>
          </a:p>
          <a:p>
            <a:pPr algn="ctr">
              <a:lnSpc>
                <a:spcPct val="81599"/>
              </a:lnSpc>
              <a:spcBef>
                <a:spcPts val="180"/>
              </a:spcBef>
              <a:spcAft>
                <a:spcPts val="15300"/>
              </a:spcAft>
            </a:pPr>
            <a:r>
              <a:rPr lang="en-US" sz="2500" dirty="0">
                <a:solidFill>
                  <a:srgbClr val="FFFFFF"/>
                </a:solidFill>
                <a:latin typeface="Times New Roman" panose="22635452340000000000" pitchFamily="1"/>
              </a:rPr>
              <a:t>function Add2 </a:t>
            </a:r>
          </a:p>
        </p:txBody>
      </p:sp>
      <p:graphicFrame>
        <p:nvGraphicFramePr>
          <p:cNvPr id="11" name="table 958">
            <a:extLst>
              <a:ext uri="{FF2B5EF4-FFF2-40B4-BE49-F238E27FC236}">
                <a16:creationId xmlns:a16="http://schemas.microsoft.com/office/drawing/2014/main" id="{E7459E8A-4987-45B3-A4CC-FF1983ADE972}"/>
              </a:ext>
            </a:extLst>
          </p:cNvPr>
          <p:cNvGraphicFramePr>
            <a:graphicFrameLocks noGrp="1"/>
          </p:cNvGraphicFramePr>
          <p:nvPr>
            <p:extLst>
              <p:ext uri="{D42A27DB-BD31-4B8C-83A1-F6EECF244321}">
                <p14:modId xmlns:p14="http://schemas.microsoft.com/office/powerpoint/2010/main" val="2363752769"/>
              </p:ext>
            </p:extLst>
          </p:nvPr>
        </p:nvGraphicFramePr>
        <p:xfrm>
          <a:off x="3663516" y="2162741"/>
          <a:ext cx="5442257" cy="3698685"/>
        </p:xfrm>
        <a:graphic>
          <a:graphicData uri="http://schemas.openxmlformats.org/drawingml/2006/table">
            <a:tbl>
              <a:tblPr/>
              <a:tblGrid>
                <a:gridCol w="1907960">
                  <a:extLst>
                    <a:ext uri="{9D8B030D-6E8A-4147-A177-3AD203B41FA5}">
                      <a16:colId xmlns:a16="http://schemas.microsoft.com/office/drawing/2014/main" val="20000"/>
                    </a:ext>
                  </a:extLst>
                </a:gridCol>
                <a:gridCol w="1450781">
                  <a:extLst>
                    <a:ext uri="{9D8B030D-6E8A-4147-A177-3AD203B41FA5}">
                      <a16:colId xmlns:a16="http://schemas.microsoft.com/office/drawing/2014/main" val="20001"/>
                    </a:ext>
                  </a:extLst>
                </a:gridCol>
                <a:gridCol w="2083516">
                  <a:extLst>
                    <a:ext uri="{9D8B030D-6E8A-4147-A177-3AD203B41FA5}">
                      <a16:colId xmlns:a16="http://schemas.microsoft.com/office/drawing/2014/main" val="20002"/>
                    </a:ext>
                  </a:extLst>
                </a:gridCol>
              </a:tblGrid>
              <a:tr h="509270">
                <a:tc>
                  <a:txBody>
                    <a:bodyPr/>
                    <a:lstStyle/>
                    <a:p>
                      <a:pPr marL="0" marR="278130" indent="0" algn="r">
                        <a:lnSpc>
                          <a:spcPct val="95999"/>
                        </a:lnSpc>
                        <a:spcBef>
                          <a:spcPts val="0"/>
                        </a:spcBef>
                        <a:spcAft>
                          <a:spcPts val="0"/>
                        </a:spcAft>
                      </a:pPr>
                      <a:r>
                        <a:rPr lang="en-US" sz="2600" b="1" spc="0" dirty="0">
                          <a:solidFill>
                            <a:srgbClr val="FFFFFF"/>
                          </a:solidFill>
                          <a:latin typeface="Courier New" panose="22635452340000000000" pitchFamily="3"/>
                        </a:rPr>
                        <a:t>Address </a:t>
                      </a:r>
                    </a:p>
                  </a:txBody>
                  <a:tcPr marL="0" marR="0" marT="0" marB="0" anchor="ctr">
                    <a:lnL w="30480" cmpd="sng">
                      <a:solidFill>
                        <a:srgbClr val="000000"/>
                      </a:solidFill>
                      <a:prstDash val="solid"/>
                    </a:lnL>
                    <a:lnR w="12065"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tc>
                  <a:txBody>
                    <a:bodyPr/>
                    <a:lstStyle/>
                    <a:p>
                      <a:pPr marL="0" marR="342265" indent="0" algn="r">
                        <a:lnSpc>
                          <a:spcPct val="95999"/>
                        </a:lnSpc>
                        <a:spcBef>
                          <a:spcPts val="0"/>
                        </a:spcBef>
                        <a:spcAft>
                          <a:spcPts val="0"/>
                        </a:spcAft>
                      </a:pPr>
                      <a:r>
                        <a:rPr lang="en-US" sz="2600" b="1" spc="0">
                          <a:solidFill>
                            <a:srgbClr val="FFFFFF"/>
                          </a:solidFill>
                          <a:latin typeface="Courier New" panose="22635452340000000000" pitchFamily="3"/>
                        </a:rPr>
                        <a:t>Name </a:t>
                      </a:r>
                    </a:p>
                  </a:txBody>
                  <a:tcPr marL="0" marR="0" marT="0" marB="0" anchor="ctr">
                    <a:lnL w="12065" cmpd="sng">
                      <a:solidFill>
                        <a:srgbClr val="000000"/>
                      </a:solidFill>
                      <a:prstDash val="solid"/>
                    </a:lnL>
                    <a:lnR w="12065"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Size </a:t>
                      </a:r>
                    </a:p>
                  </a:txBody>
                  <a:tcPr marL="0" marR="0" marT="0" marB="0" anchor="ctr">
                    <a:lnL w="12065" cmpd="sng">
                      <a:solidFill>
                        <a:srgbClr val="000000"/>
                      </a:solidFill>
                      <a:prstDash val="solid"/>
                    </a:lnL>
                    <a:lnR w="30480"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0"/>
                  </a:ext>
                </a:extLst>
              </a:tr>
              <a:tr h="493395">
                <a:tc>
                  <a:txBody>
                    <a:bodyPr/>
                    <a:lstStyle/>
                    <a:p>
                      <a:pPr marL="0" marR="0" indent="0" algn="ctr">
                        <a:lnSpc>
                          <a:spcPct val="95999"/>
                        </a:lnSpc>
                        <a:spcBef>
                          <a:spcPts val="0"/>
                        </a:spcBef>
                        <a:spcAft>
                          <a:spcPts val="0"/>
                        </a:spcAft>
                      </a:pPr>
                      <a:endParaRPr lang="en-US" sz="2600" b="1" spc="0" dirty="0">
                        <a:solidFill>
                          <a:srgbClr val="FFFFFF"/>
                        </a:solidFill>
                        <a:latin typeface="Courier New" panose="22635452340000000000" pitchFamily="3"/>
                      </a:endParaRP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endParaRPr lang="en-US" sz="2600" b="1" spc="0" dirty="0">
                        <a:solidFill>
                          <a:srgbClr val="FFFFFF"/>
                        </a:solidFill>
                        <a:latin typeface="Courier New" panose="22635452340000000000" pitchFamily="3"/>
                      </a:endParaRP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endParaRPr lang="en-US" sz="2600" b="1" spc="0" dirty="0">
                        <a:solidFill>
                          <a:srgbClr val="FFFFFF"/>
                        </a:solidFill>
                        <a:latin typeface="Courier New" panose="22635452340000000000" pitchFamily="3"/>
                      </a:endParaRP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1"/>
                  </a:ext>
                </a:extLst>
              </a:tr>
              <a:tr h="494030">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[ebp+12]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val2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2"/>
                  </a:ext>
                </a:extLst>
              </a:tr>
              <a:tr h="493395">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[ebp+8]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val1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3"/>
                  </a:ext>
                </a:extLst>
              </a:tr>
              <a:tr h="494030">
                <a:tc>
                  <a:txBody>
                    <a:bodyPr/>
                    <a:lstStyle/>
                    <a:p>
                      <a:pPr marL="0" marR="0" indent="0" algn="l">
                        <a:lnSpc>
                          <a:spcPct val="95999"/>
                        </a:lnSpc>
                        <a:spcBef>
                          <a:spcPts val="0"/>
                        </a:spcBef>
                        <a:spcAft>
                          <a:spcPts val="0"/>
                        </a:spcAft>
                      </a:pPr>
                      <a:r>
                        <a:rPr lang="en-US" sz="100" dirty="0">
                          <a:solidFill>
                            <a:srgbClr val="000000"/>
                          </a:solidFill>
                          <a:latin typeface="Times New Roman" panose="22635452340000000000" pitchFamily="1"/>
                        </a:rPr>
                        <a:t> </a:t>
                      </a:r>
                    </a:p>
                  </a:txBody>
                  <a:tcPr marL="0" marR="0" marT="0" marB="0">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400" b="1" spc="0" dirty="0">
                          <a:solidFill>
                            <a:srgbClr val="FFFFFF"/>
                          </a:solidFill>
                          <a:latin typeface="Courier New" panose="22635452340000000000" pitchFamily="3"/>
                        </a:rPr>
                        <a:t>Ret </a:t>
                      </a:r>
                      <a:r>
                        <a:rPr lang="en-US" sz="2400" b="1" spc="0" dirty="0" err="1">
                          <a:solidFill>
                            <a:srgbClr val="FFFFFF"/>
                          </a:solidFill>
                          <a:latin typeface="Courier New" panose="22635452340000000000" pitchFamily="3"/>
                        </a:rPr>
                        <a:t>Addr</a:t>
                      </a:r>
                      <a:r>
                        <a:rPr lang="en-US" sz="2400" b="1" spc="0" dirty="0">
                          <a:solidFill>
                            <a:srgbClr val="FFFFFF"/>
                          </a:solidFill>
                          <a:latin typeface="Courier New" panose="22635452340000000000" pitchFamily="3"/>
                        </a:rPr>
                        <a: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4"/>
                  </a:ext>
                </a:extLst>
              </a:tr>
              <a:tr h="494030">
                <a:tc>
                  <a:txBody>
                    <a:bodyPr/>
                    <a:lstStyle/>
                    <a:p>
                      <a:pPr marL="0" marR="278130" indent="0" algn="r">
                        <a:lnSpc>
                          <a:spcPct val="95999"/>
                        </a:lnSpc>
                        <a:spcBef>
                          <a:spcPts val="0"/>
                        </a:spcBef>
                        <a:spcAft>
                          <a:spcPts val="0"/>
                        </a:spcAft>
                      </a:pPr>
                      <a:r>
                        <a:rPr lang="en-US" sz="2600" b="1" spc="-10" dirty="0" err="1">
                          <a:solidFill>
                            <a:srgbClr val="FFFFFF"/>
                          </a:solidFill>
                          <a:latin typeface="Courier New" panose="22635452340000000000" pitchFamily="3"/>
                        </a:rPr>
                        <a:t>Ebp,esp</a:t>
                      </a:r>
                      <a:r>
                        <a:rPr lang="en-US" sz="2600" b="1" spc="-10" dirty="0">
                          <a:solidFill>
                            <a:srgbClr val="FFFFFF"/>
                          </a:solidFill>
                          <a:latin typeface="Courier New" panose="22635452340000000000" pitchFamily="3"/>
                        </a:rPr>
                        <a:t>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Old </a:t>
                      </a:r>
                      <a:r>
                        <a:rPr lang="en-US" sz="2600" b="1" spc="0" dirty="0" err="1">
                          <a:solidFill>
                            <a:srgbClr val="FFFFFF"/>
                          </a:solidFill>
                          <a:latin typeface="Courier New" panose="22635452340000000000" pitchFamily="3"/>
                        </a:rPr>
                        <a:t>ebp</a:t>
                      </a:r>
                      <a:r>
                        <a:rPr lang="en-US" sz="2600" b="1" spc="0" dirty="0">
                          <a:solidFill>
                            <a:srgbClr val="FFFFFF"/>
                          </a:solidFill>
                          <a:latin typeface="Courier New" panose="22635452340000000000" pitchFamily="3"/>
                        </a:rPr>
                        <a: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4 bytes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5"/>
                  </a:ext>
                </a:extLst>
              </a:tr>
              <a:tr h="508635">
                <a:tc>
                  <a:txBody>
                    <a:bodyPr/>
                    <a:lstStyle/>
                    <a:p>
                      <a:pPr marL="0" marR="278130" indent="0" algn="r">
                        <a:lnSpc>
                          <a:spcPct val="95999"/>
                        </a:lnSpc>
                        <a:spcBef>
                          <a:spcPts val="0"/>
                        </a:spcBef>
                        <a:spcAft>
                          <a:spcPts val="0"/>
                        </a:spcAft>
                      </a:pPr>
                      <a:endParaRPr lang="en-US" sz="2600" b="1" spc="-10" dirty="0">
                        <a:solidFill>
                          <a:srgbClr val="FFFFFF"/>
                        </a:solidFill>
                        <a:latin typeface="Courier New" panose="22635452340000000000" pitchFamily="3"/>
                      </a:endParaRP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endParaRPr lang="en-US" sz="2600" b="1" spc="0" dirty="0">
                        <a:solidFill>
                          <a:srgbClr val="FFFFFF"/>
                        </a:solidFill>
                        <a:latin typeface="Courier New" panose="22635452340000000000" pitchFamily="3"/>
                      </a:endParaRP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extLst>
                  <a:ext uri="{0D108BD9-81ED-4DB2-BD59-A6C34878D82A}">
                    <a16:rowId xmlns:a16="http://schemas.microsoft.com/office/drawing/2014/main" val="10006"/>
                  </a:ext>
                </a:extLst>
              </a:tr>
            </a:tbl>
          </a:graphicData>
        </a:graphic>
      </p:graphicFrame>
      <p:cxnSp>
        <p:nvCxnSpPr>
          <p:cNvPr id="12" name="Straight Connector 11">
            <a:extLst>
              <a:ext uri="{FF2B5EF4-FFF2-40B4-BE49-F238E27FC236}">
                <a16:creationId xmlns:a16="http://schemas.microsoft.com/office/drawing/2014/main" id="{0437593F-6BF2-421A-A317-5AC76687F4F7}"/>
              </a:ext>
            </a:extLst>
          </p:cNvPr>
          <p:cNvCxnSpPr/>
          <p:nvPr/>
        </p:nvCxnSpPr>
        <p:spPr>
          <a:xfrm>
            <a:off x="6309360" y="5998210"/>
            <a:ext cx="0" cy="699135"/>
          </a:xfrm>
          <a:prstGeom prst="line">
            <a:avLst/>
          </a:prstGeom>
          <a:ln w="36830" cmpd="dbl">
            <a:solidFill>
              <a:srgbClr val="FFFFFF"/>
            </a:solidFill>
          </a:ln>
        </p:spPr>
      </p:cxnSp>
    </p:spTree>
    <p:extLst>
      <p:ext uri="{BB962C8B-B14F-4D97-AF65-F5344CB8AC3E}">
        <p14:creationId xmlns:p14="http://schemas.microsoft.com/office/powerpoint/2010/main" val="323844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186C-4B66-41AC-AF29-DBF8384CFF89}"/>
              </a:ext>
            </a:extLst>
          </p:cNvPr>
          <p:cNvSpPr>
            <a:spLocks noGrp="1"/>
          </p:cNvSpPr>
          <p:nvPr>
            <p:ph type="title"/>
          </p:nvPr>
        </p:nvSpPr>
        <p:spPr/>
        <p:txBody>
          <a:bodyPr/>
          <a:lstStyle/>
          <a:p>
            <a:r>
              <a:rPr lang="en-US" dirty="0"/>
              <a:t>Add2 Implementation-Call by Value and C-DECL Example (Caller Cleans Stack)</a:t>
            </a:r>
          </a:p>
        </p:txBody>
      </p:sp>
      <p:sp>
        <p:nvSpPr>
          <p:cNvPr id="3" name="Content Placeholder 2">
            <a:extLst>
              <a:ext uri="{FF2B5EF4-FFF2-40B4-BE49-F238E27FC236}">
                <a16:creationId xmlns:a16="http://schemas.microsoft.com/office/drawing/2014/main" id="{B2C16403-5522-42C8-8C40-BD4B0CEDA682}"/>
              </a:ext>
            </a:extLst>
          </p:cNvPr>
          <p:cNvSpPr>
            <a:spLocks noGrp="1"/>
          </p:cNvSpPr>
          <p:nvPr>
            <p:ph sz="half" idx="1"/>
          </p:nvPr>
        </p:nvSpPr>
        <p:spPr>
          <a:xfrm>
            <a:off x="685800" y="1143000"/>
            <a:ext cx="3810000" cy="4953000"/>
          </a:xfrm>
        </p:spPr>
        <p:txBody>
          <a:bodyPr/>
          <a:lstStyle/>
          <a:p>
            <a:pPr marL="0" indent="0">
              <a:buFontTx/>
              <a:buNone/>
            </a:pPr>
            <a:r>
              <a:rPr lang="en-US" altLang="en-US" sz="1800" dirty="0"/>
              <a:t>C Program</a:t>
            </a:r>
          </a:p>
          <a:p>
            <a:pPr marL="0" indent="0">
              <a:buFontTx/>
              <a:buNone/>
            </a:pPr>
            <a:r>
              <a:rPr lang="en-US" altLang="en-US" sz="1800" dirty="0"/>
              <a:t>Main ()</a:t>
            </a:r>
          </a:p>
          <a:p>
            <a:pPr marL="0" indent="0">
              <a:buFontTx/>
              <a:buNone/>
            </a:pPr>
            <a:r>
              <a:rPr lang="en-US" altLang="en-US" sz="1800" dirty="0"/>
              <a:t>{ </a:t>
            </a:r>
          </a:p>
          <a:p>
            <a:pPr marL="0" indent="0">
              <a:buFontTx/>
              <a:buNone/>
            </a:pPr>
            <a:r>
              <a:rPr lang="en-US" altLang="en-US" sz="1800" dirty="0"/>
              <a:t>int  val1=5;</a:t>
            </a:r>
          </a:p>
          <a:p>
            <a:pPr marL="0" indent="0">
              <a:buFontTx/>
              <a:buNone/>
            </a:pPr>
            <a:r>
              <a:rPr lang="en-US" altLang="en-US" sz="1800" dirty="0"/>
              <a:t>Int val2=6;</a:t>
            </a:r>
          </a:p>
          <a:p>
            <a:pPr marL="0" indent="0">
              <a:buFontTx/>
              <a:buNone/>
            </a:pPr>
            <a:r>
              <a:rPr lang="en-US" altLang="en-US" sz="1800" dirty="0"/>
              <a:t>Int res;</a:t>
            </a:r>
          </a:p>
          <a:p>
            <a:pPr marL="0" indent="0">
              <a:buFontTx/>
              <a:buNone/>
            </a:pPr>
            <a:r>
              <a:rPr lang="en-US" altLang="en-US" sz="1800" dirty="0"/>
              <a:t>Res = add2(val1, val2)</a:t>
            </a:r>
          </a:p>
          <a:p>
            <a:pPr marL="0" indent="0">
              <a:buFontTx/>
              <a:buNone/>
            </a:pPr>
            <a:r>
              <a:rPr lang="en-US" altLang="en-US" sz="1800" dirty="0"/>
              <a:t>}</a:t>
            </a:r>
          </a:p>
          <a:p>
            <a:pPr marL="0" indent="0">
              <a:buFontTx/>
              <a:buNone/>
            </a:pPr>
            <a:r>
              <a:rPr lang="en-US" altLang="en-US" sz="1800" dirty="0"/>
              <a:t>add2 (int a, int b)</a:t>
            </a:r>
          </a:p>
          <a:p>
            <a:pPr marL="0" indent="0">
              <a:buFontTx/>
              <a:buNone/>
            </a:pPr>
            <a:r>
              <a:rPr lang="en-US" altLang="en-US" sz="1800" dirty="0"/>
              <a:t>Return (</a:t>
            </a:r>
            <a:r>
              <a:rPr lang="en-US" altLang="en-US" sz="1800" dirty="0" err="1"/>
              <a:t>a+b</a:t>
            </a:r>
            <a:r>
              <a:rPr lang="en-US" altLang="en-US" sz="1800" dirty="0"/>
              <a:t>)</a:t>
            </a:r>
          </a:p>
          <a:p>
            <a:pPr marL="0" indent="0">
              <a:buNone/>
            </a:pPr>
            <a:r>
              <a:rPr lang="en-US" sz="1800" dirty="0"/>
              <a:t>.data</a:t>
            </a:r>
          </a:p>
          <a:p>
            <a:pPr marL="0" indent="0">
              <a:buNone/>
            </a:pPr>
            <a:r>
              <a:rPr lang="en-US" sz="1800" dirty="0"/>
              <a:t>Val1 DWORD 5</a:t>
            </a:r>
          </a:p>
          <a:p>
            <a:pPr marL="0" indent="0">
              <a:buNone/>
            </a:pPr>
            <a:r>
              <a:rPr lang="en-US" sz="1800" dirty="0"/>
              <a:t>Val2 DWORD 6</a:t>
            </a:r>
          </a:p>
          <a:p>
            <a:pPr marL="0" indent="0">
              <a:buNone/>
            </a:pPr>
            <a:r>
              <a:rPr lang="en-US" sz="1800" dirty="0"/>
              <a:t>Res DWORD ?</a:t>
            </a:r>
          </a:p>
          <a:p>
            <a:pPr marL="0" indent="0">
              <a:buNone/>
            </a:pPr>
            <a:r>
              <a:rPr lang="en-US" sz="1800" dirty="0"/>
              <a:t>.code</a:t>
            </a:r>
          </a:p>
          <a:p>
            <a:pPr marL="0" indent="0">
              <a:buNone/>
            </a:pPr>
            <a:endParaRPr lang="en-US" sz="1800" dirty="0"/>
          </a:p>
        </p:txBody>
      </p:sp>
      <p:sp>
        <p:nvSpPr>
          <p:cNvPr id="4" name="Content Placeholder 3">
            <a:extLst>
              <a:ext uri="{FF2B5EF4-FFF2-40B4-BE49-F238E27FC236}">
                <a16:creationId xmlns:a16="http://schemas.microsoft.com/office/drawing/2014/main" id="{45F9FC0E-D7E1-41FD-80AD-1FBFC85B34C2}"/>
              </a:ext>
            </a:extLst>
          </p:cNvPr>
          <p:cNvSpPr>
            <a:spLocks noGrp="1"/>
          </p:cNvSpPr>
          <p:nvPr>
            <p:ph sz="half" idx="2"/>
          </p:nvPr>
        </p:nvSpPr>
        <p:spPr>
          <a:xfrm>
            <a:off x="4648200" y="1142999"/>
            <a:ext cx="3810000" cy="5197475"/>
          </a:xfrm>
        </p:spPr>
        <p:txBody>
          <a:bodyPr/>
          <a:lstStyle/>
          <a:p>
            <a:pPr marL="0" indent="0">
              <a:buNone/>
            </a:pPr>
            <a:r>
              <a:rPr lang="en-US" sz="1800" dirty="0"/>
              <a:t>Main proc</a:t>
            </a:r>
          </a:p>
          <a:p>
            <a:pPr marL="0" indent="0">
              <a:buNone/>
            </a:pPr>
            <a:r>
              <a:rPr lang="en-US" sz="1800" dirty="0"/>
              <a:t>Push val2</a:t>
            </a:r>
          </a:p>
          <a:p>
            <a:pPr marL="0" indent="0">
              <a:buNone/>
            </a:pPr>
            <a:r>
              <a:rPr lang="en-US" sz="1800" dirty="0"/>
              <a:t>Push val1</a:t>
            </a:r>
          </a:p>
          <a:p>
            <a:pPr marL="0" indent="0">
              <a:buNone/>
            </a:pPr>
            <a:r>
              <a:rPr lang="en-US" sz="1800" dirty="0"/>
              <a:t>Call add2</a:t>
            </a:r>
          </a:p>
          <a:p>
            <a:pPr marL="0" indent="0">
              <a:buNone/>
            </a:pPr>
            <a:r>
              <a:rPr lang="en-US" sz="1800" dirty="0">
                <a:solidFill>
                  <a:schemeClr val="tx2">
                    <a:lumMod val="75000"/>
                  </a:schemeClr>
                </a:solidFill>
              </a:rPr>
              <a:t>Add </a:t>
            </a:r>
            <a:r>
              <a:rPr lang="en-US" sz="1800" dirty="0" err="1">
                <a:solidFill>
                  <a:schemeClr val="tx2">
                    <a:lumMod val="75000"/>
                  </a:schemeClr>
                </a:solidFill>
              </a:rPr>
              <a:t>esp</a:t>
            </a:r>
            <a:r>
              <a:rPr lang="en-US" sz="1800" dirty="0">
                <a:solidFill>
                  <a:schemeClr val="tx2">
                    <a:lumMod val="75000"/>
                  </a:schemeClr>
                </a:solidFill>
              </a:rPr>
              <a:t>, 8; Deallocate two 4B vars</a:t>
            </a:r>
          </a:p>
          <a:p>
            <a:pPr marL="0" indent="0">
              <a:buNone/>
            </a:pPr>
            <a:r>
              <a:rPr lang="en-US" sz="1800" dirty="0"/>
              <a:t>Mov res, </a:t>
            </a:r>
            <a:r>
              <a:rPr lang="en-US" sz="1800" dirty="0" err="1"/>
              <a:t>eax</a:t>
            </a:r>
            <a:endParaRPr lang="en-US" sz="1800" dirty="0"/>
          </a:p>
          <a:p>
            <a:pPr marL="0" indent="0">
              <a:buNone/>
            </a:pPr>
            <a:r>
              <a:rPr lang="en-US" sz="1800" dirty="0"/>
              <a:t>Main </a:t>
            </a:r>
            <a:r>
              <a:rPr lang="en-US" sz="1800" dirty="0" err="1"/>
              <a:t>endp</a:t>
            </a:r>
            <a:endParaRPr lang="en-US" sz="1800" dirty="0"/>
          </a:p>
          <a:p>
            <a:pPr marL="0" indent="0">
              <a:buNone/>
            </a:pPr>
            <a:endParaRPr lang="en-US" sz="1800" dirty="0"/>
          </a:p>
          <a:p>
            <a:pPr marL="0" indent="0">
              <a:buNone/>
            </a:pPr>
            <a:r>
              <a:rPr lang="en-US" sz="1800" dirty="0"/>
              <a:t>Add2 proc</a:t>
            </a:r>
          </a:p>
          <a:p>
            <a:pPr marL="0" indent="0">
              <a:buNone/>
            </a:pPr>
            <a:r>
              <a:rPr lang="en-US" sz="1800" dirty="0"/>
              <a:t>Push </a:t>
            </a:r>
            <a:r>
              <a:rPr lang="en-US" sz="1800" dirty="0" err="1"/>
              <a:t>ebp</a:t>
            </a:r>
            <a:endParaRPr lang="en-US" sz="1800" dirty="0"/>
          </a:p>
          <a:p>
            <a:pPr marL="0" indent="0">
              <a:buNone/>
            </a:pPr>
            <a:r>
              <a:rPr lang="en-US" sz="1800" dirty="0"/>
              <a:t>Mov </a:t>
            </a:r>
            <a:r>
              <a:rPr lang="en-US" sz="1800" dirty="0" err="1"/>
              <a:t>ebp</a:t>
            </a:r>
            <a:r>
              <a:rPr lang="en-US" sz="1800" dirty="0"/>
              <a:t>, </a:t>
            </a:r>
            <a:r>
              <a:rPr lang="en-US" sz="1800" dirty="0" err="1"/>
              <a:t>esp</a:t>
            </a:r>
            <a:endParaRPr lang="en-US" sz="1800" dirty="0"/>
          </a:p>
          <a:p>
            <a:pPr marL="0" indent="0">
              <a:buNone/>
            </a:pPr>
            <a:r>
              <a:rPr lang="en-US" sz="1800" dirty="0"/>
              <a:t>Mov </a:t>
            </a:r>
            <a:r>
              <a:rPr lang="en-US" sz="1800" dirty="0" err="1"/>
              <a:t>eax</a:t>
            </a:r>
            <a:r>
              <a:rPr lang="en-US" sz="1800" dirty="0"/>
              <a:t>, [ebp+12]</a:t>
            </a:r>
          </a:p>
          <a:p>
            <a:pPr marL="0" indent="0">
              <a:buNone/>
            </a:pPr>
            <a:r>
              <a:rPr lang="en-US" sz="1800" dirty="0"/>
              <a:t>Add </a:t>
            </a:r>
            <a:r>
              <a:rPr lang="en-US" sz="1800" dirty="0" err="1"/>
              <a:t>eax</a:t>
            </a:r>
            <a:r>
              <a:rPr lang="en-US" sz="1800" dirty="0"/>
              <a:t>, [ebp+8]</a:t>
            </a:r>
          </a:p>
          <a:p>
            <a:pPr marL="0" indent="0">
              <a:buNone/>
            </a:pPr>
            <a:r>
              <a:rPr lang="en-US" sz="1800" dirty="0"/>
              <a:t>Pop </a:t>
            </a:r>
            <a:r>
              <a:rPr lang="en-US" sz="1800" dirty="0" err="1"/>
              <a:t>ebp</a:t>
            </a:r>
            <a:endParaRPr lang="en-US" sz="1800" dirty="0"/>
          </a:p>
          <a:p>
            <a:pPr marL="0" indent="0">
              <a:buNone/>
            </a:pPr>
            <a:r>
              <a:rPr lang="en-US" sz="1800" dirty="0"/>
              <a:t>Ret</a:t>
            </a:r>
          </a:p>
          <a:p>
            <a:pPr marL="0" indent="0">
              <a:buNone/>
            </a:pPr>
            <a:r>
              <a:rPr lang="en-US" sz="1800" dirty="0"/>
              <a:t>Add2 </a:t>
            </a:r>
            <a:r>
              <a:rPr lang="en-US" sz="1800" dirty="0" err="1"/>
              <a:t>endp</a:t>
            </a:r>
            <a:endParaRPr lang="en-US" sz="1800" dirty="0"/>
          </a:p>
          <a:p>
            <a:pPr marL="0" indent="0">
              <a:buNone/>
            </a:pPr>
            <a:endParaRPr lang="en-US" sz="1800" dirty="0"/>
          </a:p>
        </p:txBody>
      </p:sp>
      <p:sp>
        <p:nvSpPr>
          <p:cNvPr id="5" name="Footer Placeholder 4">
            <a:extLst>
              <a:ext uri="{FF2B5EF4-FFF2-40B4-BE49-F238E27FC236}">
                <a16:creationId xmlns:a16="http://schemas.microsoft.com/office/drawing/2014/main" id="{15D3DBAE-9CB4-450A-818B-9C1452CDBE75}"/>
              </a:ext>
            </a:extLst>
          </p:cNvPr>
          <p:cNvSpPr>
            <a:spLocks noGrp="1"/>
          </p:cNvSpPr>
          <p:nvPr>
            <p:ph type="ftr" sz="quarter" idx="10"/>
          </p:nvPr>
        </p:nvSpPr>
        <p:spPr/>
        <p:txBody>
          <a:bodyPr/>
          <a:lstStyle/>
          <a:p>
            <a:pPr>
              <a:defRPr/>
            </a:pPr>
            <a:r>
              <a:rPr lang="en-US" altLang="en-US"/>
              <a:t>CSC 35 Intro to Architecture: Dr. I. Ghansah</a:t>
            </a:r>
          </a:p>
        </p:txBody>
      </p:sp>
      <p:sp>
        <p:nvSpPr>
          <p:cNvPr id="6" name="Slide Number Placeholder 5">
            <a:extLst>
              <a:ext uri="{FF2B5EF4-FFF2-40B4-BE49-F238E27FC236}">
                <a16:creationId xmlns:a16="http://schemas.microsoft.com/office/drawing/2014/main" id="{ABCB0BF4-5F5F-4940-8286-462559C1C211}"/>
              </a:ext>
            </a:extLst>
          </p:cNvPr>
          <p:cNvSpPr>
            <a:spLocks noGrp="1"/>
          </p:cNvSpPr>
          <p:nvPr>
            <p:ph type="sldNum" sz="quarter" idx="11"/>
          </p:nvPr>
        </p:nvSpPr>
        <p:spPr/>
        <p:txBody>
          <a:bodyPr/>
          <a:lstStyle/>
          <a:p>
            <a:fld id="{C308CD5A-C873-4C08-8055-D2BFB7E6FD31}" type="slidenum">
              <a:rPr lang="en-US" altLang="en-US" smtClean="0"/>
              <a:pPr/>
              <a:t>11</a:t>
            </a:fld>
            <a:endParaRPr lang="en-US" altLang="en-US"/>
          </a:p>
        </p:txBody>
      </p:sp>
    </p:spTree>
    <p:extLst>
      <p:ext uri="{BB962C8B-B14F-4D97-AF65-F5344CB8AC3E}">
        <p14:creationId xmlns:p14="http://schemas.microsoft.com/office/powerpoint/2010/main" val="327099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7E0DE2-3800-42D7-8C72-CFD5FF5A196F}"/>
              </a:ext>
            </a:extLst>
          </p:cNvPr>
          <p:cNvSpPr>
            <a:spLocks noGrp="1"/>
          </p:cNvSpPr>
          <p:nvPr>
            <p:ph type="ftr" sz="quarter" idx="10"/>
          </p:nvPr>
        </p:nvSpPr>
        <p:spPr/>
        <p:txBody>
          <a:bodyPr/>
          <a:lstStyle/>
          <a:p>
            <a:pPr>
              <a:defRPr/>
            </a:pPr>
            <a:r>
              <a:rPr lang="en-US" altLang="en-US"/>
              <a:t>CSC 35 Intro to Architecture: Dr. I. Ghansah</a:t>
            </a:r>
          </a:p>
        </p:txBody>
      </p:sp>
      <p:sp>
        <p:nvSpPr>
          <p:cNvPr id="3" name="Slide Number Placeholder 2">
            <a:extLst>
              <a:ext uri="{FF2B5EF4-FFF2-40B4-BE49-F238E27FC236}">
                <a16:creationId xmlns:a16="http://schemas.microsoft.com/office/drawing/2014/main" id="{E940EFC8-2B9D-4562-827C-A224925EEBF6}"/>
              </a:ext>
            </a:extLst>
          </p:cNvPr>
          <p:cNvSpPr>
            <a:spLocks noGrp="1"/>
          </p:cNvSpPr>
          <p:nvPr>
            <p:ph type="sldNum" sz="quarter" idx="11"/>
          </p:nvPr>
        </p:nvSpPr>
        <p:spPr/>
        <p:txBody>
          <a:bodyPr/>
          <a:lstStyle/>
          <a:p>
            <a:fld id="{5D06B20F-41F9-4BAE-A2E1-D07553337B9B}" type="slidenum">
              <a:rPr lang="en-US" altLang="en-US" smtClean="0"/>
              <a:pPr/>
              <a:t>12</a:t>
            </a:fld>
            <a:endParaRPr lang="en-US" altLang="en-US"/>
          </a:p>
        </p:txBody>
      </p:sp>
      <p:sp>
        <p:nvSpPr>
          <p:cNvPr id="5" name="Title 1">
            <a:extLst>
              <a:ext uri="{FF2B5EF4-FFF2-40B4-BE49-F238E27FC236}">
                <a16:creationId xmlns:a16="http://schemas.microsoft.com/office/drawing/2014/main" id="{C619FC3F-FAA3-4B77-90AD-D4BA7CA7044D}"/>
              </a:ext>
            </a:extLst>
          </p:cNvPr>
          <p:cNvSpPr txBox="1">
            <a:spLocks/>
          </p:cNvSpPr>
          <p:nvPr/>
        </p:nvSpPr>
        <p:spPr>
          <a:xfrm>
            <a:off x="838200" y="381000"/>
            <a:ext cx="7772400" cy="609600"/>
          </a:xfrm>
          <a:prstGeom prst="rect">
            <a:avLst/>
          </a:prstGeom>
        </p:spPr>
        <p:txBody>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r>
              <a:rPr lang="en-US" b="0" kern="0" dirty="0"/>
              <a:t>Add2 Implementation-Call by Value and STD Call Example (</a:t>
            </a:r>
            <a:r>
              <a:rPr lang="en-US" b="0" kern="0" dirty="0" err="1"/>
              <a:t>Callee</a:t>
            </a:r>
            <a:r>
              <a:rPr lang="en-US" b="0" kern="0" dirty="0"/>
              <a:t> Cleans Stack)</a:t>
            </a:r>
          </a:p>
        </p:txBody>
      </p:sp>
      <p:sp>
        <p:nvSpPr>
          <p:cNvPr id="6" name="Content Placeholder 2">
            <a:extLst>
              <a:ext uri="{FF2B5EF4-FFF2-40B4-BE49-F238E27FC236}">
                <a16:creationId xmlns:a16="http://schemas.microsoft.com/office/drawing/2014/main" id="{D0E34E65-1EDA-459A-A279-9B2D38E8874A}"/>
              </a:ext>
            </a:extLst>
          </p:cNvPr>
          <p:cNvSpPr txBox="1">
            <a:spLocks/>
          </p:cNvSpPr>
          <p:nvPr/>
        </p:nvSpPr>
        <p:spPr>
          <a:xfrm>
            <a:off x="838200" y="1295400"/>
            <a:ext cx="3810000" cy="4953000"/>
          </a:xfrm>
          <a:prstGeom prst="rect">
            <a:avLst/>
          </a:prstGeom>
        </p:spPr>
        <p:txBody>
          <a:bodyPr/>
          <a:lstStyle>
            <a:lvl1pPr marL="342900" indent="-342900" algn="l" rtl="0" eaLnBrk="0" fontAlgn="base" hangingPunct="0">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eaLnBrk="0" fontAlgn="base" hangingPunct="0">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eaLnBrk="0" fontAlgn="base" hangingPunct="0">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a:lstStyle>
          <a:p>
            <a:pPr marL="0" indent="0">
              <a:buFontTx/>
              <a:buNone/>
            </a:pPr>
            <a:r>
              <a:rPr lang="en-US" altLang="en-US" sz="1800" b="0" kern="0"/>
              <a:t>C Program</a:t>
            </a:r>
          </a:p>
          <a:p>
            <a:pPr marL="0" indent="0">
              <a:buFontTx/>
              <a:buNone/>
            </a:pPr>
            <a:r>
              <a:rPr lang="en-US" altLang="en-US" sz="1800" b="0" kern="0"/>
              <a:t>Main ()</a:t>
            </a:r>
          </a:p>
          <a:p>
            <a:pPr marL="0" indent="0">
              <a:buFontTx/>
              <a:buNone/>
            </a:pPr>
            <a:r>
              <a:rPr lang="en-US" altLang="en-US" sz="1800" b="0" kern="0"/>
              <a:t>{ </a:t>
            </a:r>
          </a:p>
          <a:p>
            <a:pPr marL="0" indent="0">
              <a:buFontTx/>
              <a:buNone/>
            </a:pPr>
            <a:r>
              <a:rPr lang="en-US" altLang="en-US" sz="1800" b="0" kern="0"/>
              <a:t>int  val1=5;</a:t>
            </a:r>
          </a:p>
          <a:p>
            <a:pPr marL="0" indent="0">
              <a:buFontTx/>
              <a:buNone/>
            </a:pPr>
            <a:r>
              <a:rPr lang="en-US" altLang="en-US" sz="1800" b="0" kern="0"/>
              <a:t>Int val2=6;</a:t>
            </a:r>
          </a:p>
          <a:p>
            <a:pPr marL="0" indent="0">
              <a:buFontTx/>
              <a:buNone/>
            </a:pPr>
            <a:r>
              <a:rPr lang="en-US" altLang="en-US" sz="1800" b="0" kern="0"/>
              <a:t>Int res;</a:t>
            </a:r>
          </a:p>
          <a:p>
            <a:pPr marL="0" indent="0">
              <a:buFontTx/>
              <a:buNone/>
            </a:pPr>
            <a:r>
              <a:rPr lang="en-US" altLang="en-US" sz="1800" b="0" kern="0"/>
              <a:t>Res = add2(val1, val2)</a:t>
            </a:r>
          </a:p>
          <a:p>
            <a:pPr marL="0" indent="0">
              <a:buFontTx/>
              <a:buNone/>
            </a:pPr>
            <a:r>
              <a:rPr lang="en-US" altLang="en-US" sz="1800" b="0" kern="0"/>
              <a:t>}</a:t>
            </a:r>
          </a:p>
          <a:p>
            <a:pPr marL="0" indent="0">
              <a:buFontTx/>
              <a:buNone/>
            </a:pPr>
            <a:r>
              <a:rPr lang="en-US" altLang="en-US" sz="1800" b="0" kern="0"/>
              <a:t>add2 (int a, int b)</a:t>
            </a:r>
          </a:p>
          <a:p>
            <a:pPr marL="0" indent="0">
              <a:buFontTx/>
              <a:buNone/>
            </a:pPr>
            <a:r>
              <a:rPr lang="en-US" altLang="en-US" sz="1800" b="0" kern="0"/>
              <a:t>Return (a+b)</a:t>
            </a:r>
          </a:p>
          <a:p>
            <a:pPr marL="0" indent="0">
              <a:buFontTx/>
              <a:buNone/>
            </a:pPr>
            <a:r>
              <a:rPr lang="en-US" sz="1800" b="0" kern="0"/>
              <a:t>.data</a:t>
            </a:r>
          </a:p>
          <a:p>
            <a:pPr marL="0" indent="0">
              <a:buFontTx/>
              <a:buNone/>
            </a:pPr>
            <a:r>
              <a:rPr lang="en-US" sz="1800" b="0" kern="0"/>
              <a:t>Val1 DWORD 5</a:t>
            </a:r>
          </a:p>
          <a:p>
            <a:pPr marL="0" indent="0">
              <a:buFontTx/>
              <a:buNone/>
            </a:pPr>
            <a:r>
              <a:rPr lang="en-US" sz="1800" b="0" kern="0"/>
              <a:t>Val2 DWORD 6</a:t>
            </a:r>
          </a:p>
          <a:p>
            <a:pPr marL="0" indent="0">
              <a:buFontTx/>
              <a:buNone/>
            </a:pPr>
            <a:r>
              <a:rPr lang="en-US" sz="1800" b="0" kern="0"/>
              <a:t>Res DWORD ?</a:t>
            </a:r>
          </a:p>
          <a:p>
            <a:pPr marL="0" indent="0">
              <a:buFontTx/>
              <a:buNone/>
            </a:pPr>
            <a:r>
              <a:rPr lang="en-US" sz="1800" b="0" kern="0"/>
              <a:t>.code</a:t>
            </a:r>
          </a:p>
          <a:p>
            <a:pPr marL="0" indent="0">
              <a:buFontTx/>
              <a:buNone/>
            </a:pPr>
            <a:endParaRPr lang="en-US" sz="1800" b="0" kern="0" dirty="0"/>
          </a:p>
        </p:txBody>
      </p:sp>
      <p:sp>
        <p:nvSpPr>
          <p:cNvPr id="7" name="Content Placeholder 3">
            <a:extLst>
              <a:ext uri="{FF2B5EF4-FFF2-40B4-BE49-F238E27FC236}">
                <a16:creationId xmlns:a16="http://schemas.microsoft.com/office/drawing/2014/main" id="{3B25BFF9-7B98-43C2-B642-A35FF340A8AF}"/>
              </a:ext>
            </a:extLst>
          </p:cNvPr>
          <p:cNvSpPr txBox="1">
            <a:spLocks/>
          </p:cNvSpPr>
          <p:nvPr/>
        </p:nvSpPr>
        <p:spPr>
          <a:xfrm>
            <a:off x="4800600" y="1295399"/>
            <a:ext cx="3810000" cy="5197475"/>
          </a:xfrm>
          <a:prstGeom prst="rect">
            <a:avLst/>
          </a:prstGeom>
        </p:spPr>
        <p:txBody>
          <a:bodyPr/>
          <a:lstStyle>
            <a:lvl1pPr marL="342900" indent="-342900" algn="l" rtl="0" eaLnBrk="0" fontAlgn="base" hangingPunct="0">
              <a:spcBef>
                <a:spcPct val="20000"/>
              </a:spcBef>
              <a:spcAft>
                <a:spcPct val="0"/>
              </a:spcAft>
              <a:buClr>
                <a:schemeClr val="tx1"/>
              </a:buClr>
              <a:buChar char="•"/>
              <a:tabLst>
                <a:tab pos="1484313" algn="l"/>
                <a:tab pos="1941513" algn="l"/>
              </a:tabLst>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tabLst>
                <a:tab pos="1484313" algn="l"/>
                <a:tab pos="1941513" algn="l"/>
              </a:tabLst>
              <a:defRPr sz="2200">
                <a:solidFill>
                  <a:schemeClr val="tx1"/>
                </a:solidFill>
                <a:latin typeface="+mn-lt"/>
              </a:defRPr>
            </a:lvl2pPr>
            <a:lvl3pPr marL="1144588" indent="-287338" algn="l" rtl="0" eaLnBrk="0" fontAlgn="base" hangingPunct="0">
              <a:spcBef>
                <a:spcPct val="20000"/>
              </a:spcBef>
              <a:spcAft>
                <a:spcPct val="0"/>
              </a:spcAft>
              <a:buClr>
                <a:schemeClr val="tx1"/>
              </a:buClr>
              <a:tabLst>
                <a:tab pos="1484313" algn="l"/>
                <a:tab pos="1941513" algn="l"/>
              </a:tabLst>
              <a:defRPr b="1">
                <a:solidFill>
                  <a:schemeClr val="tx2"/>
                </a:solidFill>
                <a:latin typeface="Courier New" pitchFamily="49" charset="0"/>
              </a:defRPr>
            </a:lvl3pPr>
            <a:lvl4pPr marL="1600200" indent="-228600" algn="l" rtl="0" eaLnBrk="0" fontAlgn="base" hangingPunct="0">
              <a:spcBef>
                <a:spcPct val="20000"/>
              </a:spcBef>
              <a:spcAft>
                <a:spcPct val="0"/>
              </a:spcAft>
              <a:buClr>
                <a:schemeClr val="tx1"/>
              </a:buClr>
              <a:buChar char="–"/>
              <a:tabLst>
                <a:tab pos="1484313" algn="l"/>
                <a:tab pos="1941513" algn="l"/>
              </a:tabLst>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tabLst>
                <a:tab pos="1484313" algn="l"/>
                <a:tab pos="1941513" algn="l"/>
              </a:tabLst>
              <a:defRPr sz="2000">
                <a:solidFill>
                  <a:schemeClr val="tx1"/>
                </a:solidFill>
                <a:latin typeface="Times New Roman" pitchFamily="18" charset="0"/>
              </a:defRPr>
            </a:lvl9pPr>
          </a:lstStyle>
          <a:p>
            <a:pPr marL="0" indent="0">
              <a:buFontTx/>
              <a:buNone/>
            </a:pPr>
            <a:r>
              <a:rPr lang="en-US" sz="1800" b="0" kern="0" dirty="0"/>
              <a:t>Main proc</a:t>
            </a:r>
          </a:p>
          <a:p>
            <a:pPr marL="0" indent="0">
              <a:buFontTx/>
              <a:buNone/>
            </a:pPr>
            <a:r>
              <a:rPr lang="en-US" sz="1800" b="0" kern="0" dirty="0"/>
              <a:t>Push val2</a:t>
            </a:r>
          </a:p>
          <a:p>
            <a:pPr marL="0" indent="0">
              <a:buFontTx/>
              <a:buNone/>
            </a:pPr>
            <a:r>
              <a:rPr lang="en-US" sz="1800" b="0" kern="0" dirty="0"/>
              <a:t>Push val1</a:t>
            </a:r>
          </a:p>
          <a:p>
            <a:pPr marL="0" indent="0">
              <a:buFontTx/>
              <a:buNone/>
            </a:pPr>
            <a:r>
              <a:rPr lang="en-US" sz="1800" b="0" kern="0" dirty="0"/>
              <a:t>Call add2</a:t>
            </a:r>
          </a:p>
          <a:p>
            <a:pPr marL="0" indent="0">
              <a:buFontTx/>
              <a:buNone/>
            </a:pPr>
            <a:r>
              <a:rPr lang="en-US" sz="1800" b="0" kern="0" dirty="0"/>
              <a:t>Mov res, </a:t>
            </a:r>
            <a:r>
              <a:rPr lang="en-US" sz="1800" b="0" kern="0" dirty="0" err="1"/>
              <a:t>eax</a:t>
            </a:r>
            <a:endParaRPr lang="en-US" sz="1800" b="0" kern="0" dirty="0"/>
          </a:p>
          <a:p>
            <a:pPr marL="0" indent="0">
              <a:buFontTx/>
              <a:buNone/>
            </a:pPr>
            <a:r>
              <a:rPr lang="en-US" sz="1800" b="0" kern="0" dirty="0"/>
              <a:t>Main </a:t>
            </a:r>
            <a:r>
              <a:rPr lang="en-US" sz="1800" b="0" kern="0" dirty="0" err="1"/>
              <a:t>endp</a:t>
            </a:r>
            <a:endParaRPr lang="en-US" sz="1800" b="0" kern="0" dirty="0"/>
          </a:p>
          <a:p>
            <a:pPr marL="0" indent="0">
              <a:buFontTx/>
              <a:buNone/>
            </a:pPr>
            <a:endParaRPr lang="en-US" sz="1800" b="0" kern="0" dirty="0"/>
          </a:p>
          <a:p>
            <a:pPr marL="0" indent="0">
              <a:buFontTx/>
              <a:buNone/>
            </a:pPr>
            <a:r>
              <a:rPr lang="en-US" sz="1800" b="0" kern="0" dirty="0"/>
              <a:t>Add2 proc</a:t>
            </a:r>
          </a:p>
          <a:p>
            <a:pPr marL="0" indent="0">
              <a:buFontTx/>
              <a:buNone/>
            </a:pPr>
            <a:r>
              <a:rPr lang="en-US" sz="1800" b="0" kern="0" dirty="0"/>
              <a:t>Push </a:t>
            </a:r>
            <a:r>
              <a:rPr lang="en-US" sz="1800" b="0" kern="0" dirty="0" err="1"/>
              <a:t>ebp</a:t>
            </a:r>
            <a:endParaRPr lang="en-US" sz="1800" b="0" kern="0" dirty="0"/>
          </a:p>
          <a:p>
            <a:pPr marL="0" indent="0">
              <a:buFontTx/>
              <a:buNone/>
            </a:pPr>
            <a:r>
              <a:rPr lang="en-US" sz="1800" b="0" kern="0" dirty="0"/>
              <a:t>Mov </a:t>
            </a:r>
            <a:r>
              <a:rPr lang="en-US" sz="1800" b="0" kern="0" dirty="0" err="1"/>
              <a:t>ebp</a:t>
            </a:r>
            <a:r>
              <a:rPr lang="en-US" sz="1800" b="0" kern="0" dirty="0"/>
              <a:t>, </a:t>
            </a:r>
            <a:r>
              <a:rPr lang="en-US" sz="1800" b="0" kern="0" dirty="0" err="1"/>
              <a:t>esp</a:t>
            </a:r>
            <a:endParaRPr lang="en-US" sz="1800" b="0" kern="0" dirty="0"/>
          </a:p>
          <a:p>
            <a:pPr marL="0" indent="0">
              <a:buFontTx/>
              <a:buNone/>
            </a:pPr>
            <a:r>
              <a:rPr lang="en-US" sz="1800" b="0" kern="0" dirty="0"/>
              <a:t>Mov </a:t>
            </a:r>
            <a:r>
              <a:rPr lang="en-US" sz="1800" b="0" kern="0" dirty="0" err="1"/>
              <a:t>eax</a:t>
            </a:r>
            <a:r>
              <a:rPr lang="en-US" sz="1800" b="0" kern="0" dirty="0"/>
              <a:t>, [ebp+12]</a:t>
            </a:r>
          </a:p>
          <a:p>
            <a:pPr marL="0" indent="0">
              <a:buFontTx/>
              <a:buNone/>
            </a:pPr>
            <a:r>
              <a:rPr lang="en-US" sz="1800" b="0" kern="0" dirty="0"/>
              <a:t>Add </a:t>
            </a:r>
            <a:r>
              <a:rPr lang="en-US" sz="1800" b="0" kern="0" dirty="0" err="1"/>
              <a:t>eax</a:t>
            </a:r>
            <a:r>
              <a:rPr lang="en-US" sz="1800" b="0" kern="0" dirty="0"/>
              <a:t>, [ebp+8]</a:t>
            </a:r>
          </a:p>
          <a:p>
            <a:pPr marL="0" indent="0">
              <a:buFontTx/>
              <a:buNone/>
            </a:pPr>
            <a:r>
              <a:rPr lang="en-US" sz="1800" b="0" kern="0" dirty="0"/>
              <a:t>Pop </a:t>
            </a:r>
            <a:r>
              <a:rPr lang="en-US" sz="1800" b="0" kern="0" dirty="0" err="1"/>
              <a:t>ebp</a:t>
            </a:r>
            <a:endParaRPr lang="en-US" sz="1800" b="0" kern="0" dirty="0"/>
          </a:p>
          <a:p>
            <a:pPr marL="0" indent="0">
              <a:buNone/>
            </a:pPr>
            <a:r>
              <a:rPr lang="en-US" sz="1800" b="0" kern="0" dirty="0">
                <a:solidFill>
                  <a:schemeClr val="tx2">
                    <a:lumMod val="75000"/>
                  </a:schemeClr>
                </a:solidFill>
              </a:rPr>
              <a:t>Ret 8; Pop </a:t>
            </a:r>
            <a:r>
              <a:rPr lang="en-US" sz="1800" b="0" kern="0" dirty="0" err="1">
                <a:solidFill>
                  <a:schemeClr val="tx2">
                    <a:lumMod val="75000"/>
                  </a:schemeClr>
                </a:solidFill>
              </a:rPr>
              <a:t>RetAddr</a:t>
            </a:r>
            <a:r>
              <a:rPr lang="en-US" sz="1800" b="0" kern="0" dirty="0">
                <a:solidFill>
                  <a:schemeClr val="tx2">
                    <a:lumMod val="75000"/>
                  </a:schemeClr>
                </a:solidFill>
              </a:rPr>
              <a:t> to </a:t>
            </a:r>
            <a:r>
              <a:rPr lang="en-US" sz="1800" b="0" kern="0" dirty="0" err="1">
                <a:solidFill>
                  <a:schemeClr val="tx2">
                    <a:lumMod val="75000"/>
                  </a:schemeClr>
                </a:solidFill>
              </a:rPr>
              <a:t>eip</a:t>
            </a:r>
            <a:r>
              <a:rPr lang="en-US" sz="1800" b="0" kern="0" dirty="0">
                <a:solidFill>
                  <a:schemeClr val="tx2">
                    <a:lumMod val="75000"/>
                  </a:schemeClr>
                </a:solidFill>
              </a:rPr>
              <a:t> and  </a:t>
            </a:r>
          </a:p>
          <a:p>
            <a:pPr marL="0" indent="0">
              <a:buFontTx/>
              <a:buNone/>
            </a:pPr>
            <a:r>
              <a:rPr lang="en-US" sz="1800" b="0" kern="0" dirty="0"/>
              <a:t>         ; </a:t>
            </a:r>
            <a:r>
              <a:rPr lang="en-US" sz="1800" b="0" kern="0" dirty="0">
                <a:solidFill>
                  <a:schemeClr val="tx2">
                    <a:lumMod val="75000"/>
                  </a:schemeClr>
                </a:solidFill>
              </a:rPr>
              <a:t>add </a:t>
            </a:r>
            <a:r>
              <a:rPr lang="en-US" sz="1800" b="0" kern="0" dirty="0" err="1">
                <a:solidFill>
                  <a:schemeClr val="tx2">
                    <a:lumMod val="75000"/>
                  </a:schemeClr>
                </a:solidFill>
              </a:rPr>
              <a:t>esp</a:t>
            </a:r>
            <a:r>
              <a:rPr lang="en-US" sz="1800" b="0" kern="0" dirty="0">
                <a:solidFill>
                  <a:schemeClr val="tx2">
                    <a:lumMod val="75000"/>
                  </a:schemeClr>
                </a:solidFill>
              </a:rPr>
              <a:t>, 8</a:t>
            </a:r>
          </a:p>
          <a:p>
            <a:pPr marL="0" indent="0">
              <a:buFontTx/>
              <a:buNone/>
            </a:pPr>
            <a:r>
              <a:rPr lang="en-US" sz="1800" b="0" kern="0" dirty="0"/>
              <a:t>Add2 </a:t>
            </a:r>
            <a:r>
              <a:rPr lang="en-US" sz="1800" b="0" kern="0" dirty="0" err="1"/>
              <a:t>endp</a:t>
            </a:r>
            <a:endParaRPr lang="en-US" sz="1800" b="0" kern="0" dirty="0"/>
          </a:p>
          <a:p>
            <a:pPr marL="0" indent="0">
              <a:buFontTx/>
              <a:buNone/>
            </a:pPr>
            <a:endParaRPr lang="en-US" sz="1800" b="0" kern="0" dirty="0"/>
          </a:p>
        </p:txBody>
      </p:sp>
      <p:sp>
        <p:nvSpPr>
          <p:cNvPr id="8" name="Footer Placeholder 4">
            <a:extLst>
              <a:ext uri="{FF2B5EF4-FFF2-40B4-BE49-F238E27FC236}">
                <a16:creationId xmlns:a16="http://schemas.microsoft.com/office/drawing/2014/main" id="{734D976C-1291-44E5-893D-63D280C31022}"/>
              </a:ext>
            </a:extLst>
          </p:cNvPr>
          <p:cNvSpPr txBox="1">
            <a:spLocks/>
          </p:cNvSpPr>
          <p:nvPr/>
        </p:nvSpPr>
        <p:spPr bwMode="auto">
          <a:xfrm>
            <a:off x="685800" y="6492875"/>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a:defRPr/>
            </a:pPr>
            <a:r>
              <a:rPr lang="en-US" altLang="en-US"/>
              <a:t>CSC 35 Intro to Architecture: Dr. I. Ghansah</a:t>
            </a:r>
          </a:p>
        </p:txBody>
      </p:sp>
      <p:sp>
        <p:nvSpPr>
          <p:cNvPr id="9" name="Slide Number Placeholder 5">
            <a:extLst>
              <a:ext uri="{FF2B5EF4-FFF2-40B4-BE49-F238E27FC236}">
                <a16:creationId xmlns:a16="http://schemas.microsoft.com/office/drawing/2014/main" id="{6B6AE24E-D6FD-45AF-A705-847B17DD7189}"/>
              </a:ext>
            </a:extLst>
          </p:cNvPr>
          <p:cNvSpPr txBox="1">
            <a:spLocks/>
          </p:cNvSpPr>
          <p:nvPr/>
        </p:nvSpPr>
        <p:spPr bwMode="auto">
          <a:xfrm>
            <a:off x="7620000" y="64008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defPPr>
              <a:defRPr lang="en-US"/>
            </a:defPPr>
            <a:lvl1pPr algn="r" rtl="0" fontAlgn="base">
              <a:spcBef>
                <a:spcPct val="0"/>
              </a:spcBef>
              <a:spcAft>
                <a:spcPct val="0"/>
              </a:spcAft>
              <a:defRPr sz="1600" b="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fld id="{C308CD5A-C873-4C08-8055-D2BFB7E6FD31}" type="slidenum">
              <a:rPr lang="en-US" altLang="en-US" smtClean="0"/>
              <a:pPr/>
              <a:t>12</a:t>
            </a:fld>
            <a:endParaRPr lang="en-US" altLang="en-US"/>
          </a:p>
        </p:txBody>
      </p:sp>
    </p:spTree>
    <p:extLst>
      <p:ext uri="{BB962C8B-B14F-4D97-AF65-F5344CB8AC3E}">
        <p14:creationId xmlns:p14="http://schemas.microsoft.com/office/powerpoint/2010/main" val="22693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BD9C2E3E-1C72-4147-A9BB-425F0E7083D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0243" name="Slide Number Placeholder 4">
            <a:extLst>
              <a:ext uri="{FF2B5EF4-FFF2-40B4-BE49-F238E27FC236}">
                <a16:creationId xmlns:a16="http://schemas.microsoft.com/office/drawing/2014/main" id="{61F04B3B-694C-42EC-AB43-F3A1CCE6050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274B155-C361-4532-981D-8282A17EEFAC}" type="slidenum">
              <a:rPr lang="en-US" altLang="en-US" sz="1600">
                <a:latin typeface="Times New Roman" panose="02020603050405020304" pitchFamily="18" charset="0"/>
              </a:rPr>
              <a:pPr eaLnBrk="1" hangingPunct="1">
                <a:spcBef>
                  <a:spcPct val="0"/>
                </a:spcBef>
                <a:buClrTx/>
                <a:buFontTx/>
                <a:buNone/>
              </a:pPr>
              <a:t>13</a:t>
            </a:fld>
            <a:endParaRPr lang="en-US" altLang="en-US" sz="1600">
              <a:latin typeface="Times New Roman" panose="02020603050405020304" pitchFamily="18" charset="0"/>
            </a:endParaRPr>
          </a:p>
        </p:txBody>
      </p:sp>
      <p:sp>
        <p:nvSpPr>
          <p:cNvPr id="176130" name="Rectangle 2">
            <a:extLst>
              <a:ext uri="{FF2B5EF4-FFF2-40B4-BE49-F238E27FC236}">
                <a16:creationId xmlns:a16="http://schemas.microsoft.com/office/drawing/2014/main" id="{FCBCF13F-FB51-4655-9FB2-DD3A70FA2026}"/>
              </a:ext>
            </a:extLst>
          </p:cNvPr>
          <p:cNvSpPr>
            <a:spLocks noGrp="1" noChangeArrowheads="1"/>
          </p:cNvSpPr>
          <p:nvPr>
            <p:ph type="title"/>
          </p:nvPr>
        </p:nvSpPr>
        <p:spPr/>
        <p:txBody>
          <a:bodyPr/>
          <a:lstStyle/>
          <a:p>
            <a:pPr eaLnBrk="1" hangingPunct="1">
              <a:defRPr/>
            </a:pPr>
            <a:r>
              <a:rPr lang="en-US" altLang="en-US" dirty="0"/>
              <a:t>Parameter Passing by Reference</a:t>
            </a:r>
          </a:p>
        </p:txBody>
      </p:sp>
      <p:sp>
        <p:nvSpPr>
          <p:cNvPr id="10245" name="Rectangle 3">
            <a:extLst>
              <a:ext uri="{FF2B5EF4-FFF2-40B4-BE49-F238E27FC236}">
                <a16:creationId xmlns:a16="http://schemas.microsoft.com/office/drawing/2014/main" id="{2C3715E1-12DA-4092-81FC-90A8CE8105B3}"/>
              </a:ext>
            </a:extLst>
          </p:cNvPr>
          <p:cNvSpPr>
            <a:spLocks noGrp="1" noChangeArrowheads="1"/>
          </p:cNvSpPr>
          <p:nvPr>
            <p:ph type="body" idx="1"/>
          </p:nvPr>
        </p:nvSpPr>
        <p:spPr/>
        <p:txBody>
          <a:bodyPr/>
          <a:lstStyle/>
          <a:p>
            <a:pPr eaLnBrk="1" hangingPunct="1"/>
            <a:r>
              <a:rPr lang="en-US" altLang="en-US" dirty="0"/>
              <a:t>Push the OFFSETs (</a:t>
            </a:r>
            <a:r>
              <a:rPr lang="en-US" altLang="en-US" dirty="0" err="1"/>
              <a:t>ie</a:t>
            </a:r>
            <a:r>
              <a:rPr lang="en-US" altLang="en-US" dirty="0"/>
              <a:t>. Address, pointer) of values on the stack</a:t>
            </a:r>
          </a:p>
          <a:p>
            <a:pPr eaLnBrk="1" hangingPunct="1">
              <a:spcBef>
                <a:spcPct val="75000"/>
              </a:spcBef>
            </a:pPr>
            <a:r>
              <a:rPr lang="en-US" altLang="en-US" dirty="0"/>
              <a:t>Call the procedure</a:t>
            </a:r>
          </a:p>
          <a:p>
            <a:pPr eaLnBrk="1" hangingPunct="1">
              <a:spcBef>
                <a:spcPct val="75000"/>
              </a:spcBef>
            </a:pPr>
            <a:r>
              <a:rPr lang="en-US" altLang="en-US" dirty="0"/>
              <a:t>Accept a return value in EAX, if any</a:t>
            </a:r>
          </a:p>
          <a:p>
            <a:pPr eaLnBrk="1" hangingPunct="1">
              <a:spcBef>
                <a:spcPct val="75000"/>
              </a:spcBef>
            </a:pPr>
            <a:r>
              <a:rPr lang="en-US" altLang="en-US" dirty="0"/>
              <a:t>Remove arguments from the stack if the called procedure did not remove them</a:t>
            </a:r>
          </a:p>
          <a:p>
            <a:pPr eaLnBrk="1" hangingPunct="1">
              <a:buFontTx/>
              <a:buNone/>
            </a:pP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a:extLst>
              <a:ext uri="{FF2B5EF4-FFF2-40B4-BE49-F238E27FC236}">
                <a16:creationId xmlns:a16="http://schemas.microsoft.com/office/drawing/2014/main" id="{0F9C3BC0-D653-4F5F-8896-25028DB2929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1267" name="Slide Number Placeholder 3">
            <a:extLst>
              <a:ext uri="{FF2B5EF4-FFF2-40B4-BE49-F238E27FC236}">
                <a16:creationId xmlns:a16="http://schemas.microsoft.com/office/drawing/2014/main" id="{07692CF0-A1DA-451D-AE2F-B3CF633AB09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AB6999F-F810-428F-AAF0-B1B68BD12054}" type="slidenum">
              <a:rPr lang="en-US" altLang="en-US" sz="1600">
                <a:latin typeface="Times New Roman" panose="02020603050405020304" pitchFamily="18" charset="0"/>
              </a:rPr>
              <a:pPr eaLnBrk="1" hangingPunct="1">
                <a:spcBef>
                  <a:spcPct val="0"/>
                </a:spcBef>
                <a:buClrTx/>
                <a:buFontTx/>
                <a:buNone/>
              </a:pPr>
              <a:t>14</a:t>
            </a:fld>
            <a:endParaRPr lang="en-US" altLang="en-US" sz="1600">
              <a:latin typeface="Times New Roman" panose="02020603050405020304" pitchFamily="18" charset="0"/>
            </a:endParaRPr>
          </a:p>
        </p:txBody>
      </p:sp>
      <p:sp>
        <p:nvSpPr>
          <p:cNvPr id="180226" name="Rectangle 2">
            <a:extLst>
              <a:ext uri="{FF2B5EF4-FFF2-40B4-BE49-F238E27FC236}">
                <a16:creationId xmlns:a16="http://schemas.microsoft.com/office/drawing/2014/main" id="{14218F9B-52D3-4C19-8DE9-A7226B6F8D17}"/>
              </a:ext>
            </a:extLst>
          </p:cNvPr>
          <p:cNvSpPr>
            <a:spLocks noGrp="1" noChangeArrowheads="1"/>
          </p:cNvSpPr>
          <p:nvPr>
            <p:ph type="title"/>
          </p:nvPr>
        </p:nvSpPr>
        <p:spPr/>
        <p:txBody>
          <a:bodyPr/>
          <a:lstStyle/>
          <a:p>
            <a:pPr eaLnBrk="1" hangingPunct="1">
              <a:defRPr/>
            </a:pPr>
            <a:r>
              <a:rPr lang="en-US" altLang="en-US" dirty="0"/>
              <a:t>Pass by Reference Example</a:t>
            </a:r>
          </a:p>
        </p:txBody>
      </p:sp>
      <p:sp>
        <p:nvSpPr>
          <p:cNvPr id="11269" name="Text Box 3">
            <a:extLst>
              <a:ext uri="{FF2B5EF4-FFF2-40B4-BE49-F238E27FC236}">
                <a16:creationId xmlns:a16="http://schemas.microsoft.com/office/drawing/2014/main" id="{978A44C5-8D6B-42FC-9C6E-451B61B1040A}"/>
              </a:ext>
            </a:extLst>
          </p:cNvPr>
          <p:cNvSpPr txBox="1">
            <a:spLocks noChangeArrowheads="1"/>
          </p:cNvSpPr>
          <p:nvPr/>
        </p:nvSpPr>
        <p:spPr bwMode="auto">
          <a:xfrm>
            <a:off x="898525" y="1890713"/>
            <a:ext cx="25876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 </a:t>
            </a:r>
            <a:endParaRPr lang="en-US" altLang="en-US" sz="2100"/>
          </a:p>
        </p:txBody>
      </p:sp>
      <p:sp>
        <p:nvSpPr>
          <p:cNvPr id="11270" name="Text Box 4">
            <a:extLst>
              <a:ext uri="{FF2B5EF4-FFF2-40B4-BE49-F238E27FC236}">
                <a16:creationId xmlns:a16="http://schemas.microsoft.com/office/drawing/2014/main" id="{E6B67675-ED4A-4D88-AD11-789B39DCA350}"/>
              </a:ext>
            </a:extLst>
          </p:cNvPr>
          <p:cNvSpPr txBox="1">
            <a:spLocks noChangeArrowheads="1"/>
          </p:cNvSpPr>
          <p:nvPr/>
        </p:nvSpPr>
        <p:spPr bwMode="auto">
          <a:xfrm>
            <a:off x="350874" y="1905000"/>
            <a:ext cx="376392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800" dirty="0">
                <a:latin typeface="Courier New" panose="02070309020205020404" pitchFamily="49" charset="0"/>
              </a:rPr>
              <a:t>.data</a:t>
            </a:r>
          </a:p>
          <a:p>
            <a:pPr eaLnBrk="1" hangingPunct="1">
              <a:spcBef>
                <a:spcPct val="0"/>
              </a:spcBef>
              <a:buClrTx/>
              <a:buFontTx/>
              <a:buNone/>
            </a:pPr>
            <a:r>
              <a:rPr lang="en-US" altLang="en-US" sz="1800" dirty="0">
                <a:latin typeface="Courier New" panose="02070309020205020404" pitchFamily="49" charset="0"/>
              </a:rPr>
              <a:t>00000000: val1  DWORD 5</a:t>
            </a:r>
          </a:p>
          <a:p>
            <a:pPr eaLnBrk="1" hangingPunct="1">
              <a:spcBef>
                <a:spcPct val="0"/>
              </a:spcBef>
              <a:buClrTx/>
              <a:buFontTx/>
              <a:buNone/>
            </a:pPr>
            <a:r>
              <a:rPr lang="en-US" altLang="en-US" sz="1800" dirty="0">
                <a:latin typeface="Courier New" panose="02070309020205020404" pitchFamily="49" charset="0"/>
              </a:rPr>
              <a:t>00000004: val2  DWORD 6</a:t>
            </a:r>
          </a:p>
          <a:p>
            <a:pPr eaLnBrk="1" hangingPunct="1">
              <a:spcBef>
                <a:spcPct val="0"/>
              </a:spcBef>
              <a:buClrTx/>
              <a:buFontTx/>
              <a:buNone/>
            </a:pPr>
            <a:endParaRPr lang="en-US" altLang="en-US" sz="1800" dirty="0">
              <a:latin typeface="Courier New" panose="02070309020205020404" pitchFamily="49" charset="0"/>
            </a:endParaRPr>
          </a:p>
          <a:p>
            <a:pPr eaLnBrk="1" hangingPunct="1">
              <a:spcBef>
                <a:spcPct val="0"/>
              </a:spcBef>
              <a:buClrTx/>
              <a:buFontTx/>
              <a:buNone/>
            </a:pPr>
            <a:r>
              <a:rPr lang="en-US" altLang="en-US" sz="1800" dirty="0">
                <a:latin typeface="Courier New" panose="02070309020205020404" pitchFamily="49" charset="0"/>
              </a:rPr>
              <a:t>.code</a:t>
            </a:r>
          </a:p>
          <a:p>
            <a:pPr eaLnBrk="1" hangingPunct="1">
              <a:spcBef>
                <a:spcPct val="0"/>
              </a:spcBef>
              <a:buClrTx/>
              <a:buFontTx/>
              <a:buNone/>
            </a:pPr>
            <a:r>
              <a:rPr lang="en-US" altLang="en-US" sz="1800" dirty="0">
                <a:latin typeface="Courier New" panose="02070309020205020404" pitchFamily="49" charset="0"/>
              </a:rPr>
              <a:t>push OFFSET val2</a:t>
            </a:r>
          </a:p>
          <a:p>
            <a:pPr eaLnBrk="1" hangingPunct="1">
              <a:spcBef>
                <a:spcPct val="0"/>
              </a:spcBef>
              <a:buClrTx/>
              <a:buFontTx/>
              <a:buNone/>
            </a:pPr>
            <a:r>
              <a:rPr lang="en-US" altLang="en-US" sz="1800" dirty="0">
                <a:latin typeface="Courier New" panose="02070309020205020404" pitchFamily="49" charset="0"/>
              </a:rPr>
              <a:t>push OFFSET val1</a:t>
            </a:r>
          </a:p>
          <a:p>
            <a:pPr eaLnBrk="1" hangingPunct="1">
              <a:spcBef>
                <a:spcPct val="0"/>
              </a:spcBef>
              <a:buClrTx/>
              <a:buFontTx/>
              <a:buNone/>
            </a:pPr>
            <a:endParaRPr lang="en-US" altLang="en-US" sz="1800" dirty="0">
              <a:latin typeface="Courier New" panose="02070309020205020404" pitchFamily="49" charset="0"/>
            </a:endParaRPr>
          </a:p>
        </p:txBody>
      </p:sp>
      <p:sp>
        <p:nvSpPr>
          <p:cNvPr id="11271" name="Rectangle 5">
            <a:extLst>
              <a:ext uri="{FF2B5EF4-FFF2-40B4-BE49-F238E27FC236}">
                <a16:creationId xmlns:a16="http://schemas.microsoft.com/office/drawing/2014/main" id="{E133D90A-0677-464A-BFD7-BDEF5AF8FA78}"/>
              </a:ext>
            </a:extLst>
          </p:cNvPr>
          <p:cNvSpPr>
            <a:spLocks noChangeArrowheads="1"/>
          </p:cNvSpPr>
          <p:nvPr/>
        </p:nvSpPr>
        <p:spPr bwMode="auto">
          <a:xfrm>
            <a:off x="6019800" y="1905000"/>
            <a:ext cx="1600200" cy="1371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11272" name="Text Box 6">
            <a:extLst>
              <a:ext uri="{FF2B5EF4-FFF2-40B4-BE49-F238E27FC236}">
                <a16:creationId xmlns:a16="http://schemas.microsoft.com/office/drawing/2014/main" id="{7A5194A3-C1BD-434B-9CFA-2C635EA7206D}"/>
              </a:ext>
            </a:extLst>
          </p:cNvPr>
          <p:cNvSpPr txBox="1">
            <a:spLocks noChangeArrowheads="1"/>
          </p:cNvSpPr>
          <p:nvPr/>
        </p:nvSpPr>
        <p:spPr bwMode="auto">
          <a:xfrm>
            <a:off x="4114800" y="1905000"/>
            <a:ext cx="479413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(offset val2)     00000004</a:t>
            </a:r>
          </a:p>
          <a:p>
            <a:pPr eaLnBrk="1" hangingPunct="1">
              <a:spcBef>
                <a:spcPct val="0"/>
              </a:spcBef>
              <a:buClrTx/>
              <a:buFontTx/>
              <a:buNone/>
            </a:pPr>
            <a:r>
              <a:rPr lang="en-US" altLang="en-US" b="0" dirty="0"/>
              <a:t>(offset val1)     00000000       ESP</a:t>
            </a:r>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r>
              <a:rPr lang="en-US" altLang="en-US" b="0" dirty="0"/>
              <a:t>        Stack prior to CALL</a:t>
            </a:r>
          </a:p>
          <a:p>
            <a:pPr eaLnBrk="1" hangingPunct="1">
              <a:spcBef>
                <a:spcPct val="0"/>
              </a:spcBef>
              <a:buClrTx/>
              <a:buFontTx/>
              <a:buNone/>
            </a:pPr>
            <a:r>
              <a:rPr lang="en-US" altLang="en-US" sz="2000" b="0" dirty="0"/>
              <a:t>NOTE: In the above picture</a:t>
            </a:r>
          </a:p>
          <a:p>
            <a:pPr eaLnBrk="1" hangingPunct="1">
              <a:spcBef>
                <a:spcPct val="0"/>
              </a:spcBef>
              <a:buClrTx/>
              <a:buFontTx/>
              <a:buNone/>
            </a:pPr>
            <a:r>
              <a:rPr lang="en-US" altLang="en-US" sz="2000" b="0" dirty="0"/>
              <a:t>High Address on top</a:t>
            </a:r>
          </a:p>
          <a:p>
            <a:pPr eaLnBrk="1" hangingPunct="1">
              <a:spcBef>
                <a:spcPct val="0"/>
              </a:spcBef>
              <a:buClrTx/>
              <a:buFontTx/>
              <a:buNone/>
            </a:pPr>
            <a:r>
              <a:rPr lang="en-US" altLang="en-US" sz="2000" b="0" dirty="0"/>
              <a:t>And low address at the bottom. </a:t>
            </a:r>
          </a:p>
          <a:p>
            <a:pPr eaLnBrk="1" hangingPunct="1">
              <a:spcBef>
                <a:spcPct val="0"/>
              </a:spcBef>
              <a:buClrTx/>
              <a:buFontTx/>
              <a:buNone/>
            </a:pPr>
            <a:r>
              <a:rPr lang="en-US" altLang="en-US" sz="2000" b="0" dirty="0" err="1"/>
              <a:t>Ie</a:t>
            </a:r>
            <a:r>
              <a:rPr lang="en-US" altLang="en-US" sz="2000" b="0" dirty="0"/>
              <a:t>. This stack grows from top to </a:t>
            </a:r>
          </a:p>
          <a:p>
            <a:pPr eaLnBrk="1" hangingPunct="1">
              <a:spcBef>
                <a:spcPct val="0"/>
              </a:spcBef>
              <a:buClrTx/>
              <a:buFontTx/>
              <a:buNone/>
            </a:pPr>
            <a:r>
              <a:rPr lang="en-US" altLang="en-US" sz="2000" b="0" dirty="0"/>
              <a:t>Bottom in the above picture</a:t>
            </a:r>
            <a:endParaRPr lang="en-US" altLang="en-US" sz="2000" dirty="0"/>
          </a:p>
          <a:p>
            <a:pPr eaLnBrk="1" hangingPunct="1">
              <a:spcBef>
                <a:spcPct val="0"/>
              </a:spcBef>
              <a:buClrTx/>
              <a:buFontTx/>
              <a:buNone/>
            </a:pPr>
            <a:r>
              <a:rPr lang="en-US" altLang="en-US" b="0" dirty="0"/>
              <a:t> </a:t>
            </a:r>
            <a:endParaRPr lang="en-US" altLang="en-US" sz="2100" dirty="0"/>
          </a:p>
        </p:txBody>
      </p:sp>
      <p:sp>
        <p:nvSpPr>
          <p:cNvPr id="11273" name="Line 7">
            <a:extLst>
              <a:ext uri="{FF2B5EF4-FFF2-40B4-BE49-F238E27FC236}">
                <a16:creationId xmlns:a16="http://schemas.microsoft.com/office/drawing/2014/main" id="{6C907C11-F0E7-4045-AF16-5209EAD01CBE}"/>
              </a:ext>
            </a:extLst>
          </p:cNvPr>
          <p:cNvSpPr>
            <a:spLocks noChangeShapeType="1"/>
          </p:cNvSpPr>
          <p:nvPr/>
        </p:nvSpPr>
        <p:spPr bwMode="auto">
          <a:xfrm flipH="1">
            <a:off x="6019800" y="2362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p>
            <a:endParaRPr lang="en-US"/>
          </a:p>
        </p:txBody>
      </p:sp>
      <p:sp>
        <p:nvSpPr>
          <p:cNvPr id="11274" name="Line 8">
            <a:extLst>
              <a:ext uri="{FF2B5EF4-FFF2-40B4-BE49-F238E27FC236}">
                <a16:creationId xmlns:a16="http://schemas.microsoft.com/office/drawing/2014/main" id="{85EC10D2-A31D-44C8-8281-571C0A568C25}"/>
              </a:ext>
            </a:extLst>
          </p:cNvPr>
          <p:cNvSpPr>
            <a:spLocks noChangeShapeType="1"/>
          </p:cNvSpPr>
          <p:nvPr/>
        </p:nvSpPr>
        <p:spPr bwMode="auto">
          <a:xfrm flipH="1">
            <a:off x="6019800" y="28194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p>
            <a:endParaRPr lang="en-US"/>
          </a:p>
        </p:txBody>
      </p:sp>
      <p:sp>
        <p:nvSpPr>
          <p:cNvPr id="11275" name="Line 9">
            <a:extLst>
              <a:ext uri="{FF2B5EF4-FFF2-40B4-BE49-F238E27FC236}">
                <a16:creationId xmlns:a16="http://schemas.microsoft.com/office/drawing/2014/main" id="{D76E2D67-E621-430B-A466-C622927EAEA8}"/>
              </a:ext>
            </a:extLst>
          </p:cNvPr>
          <p:cNvSpPr>
            <a:spLocks noChangeShapeType="1"/>
          </p:cNvSpPr>
          <p:nvPr/>
        </p:nvSpPr>
        <p:spPr bwMode="auto">
          <a:xfrm flipH="1">
            <a:off x="7696200" y="25908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12" name="Rectangle 11">
            <a:extLst>
              <a:ext uri="{FF2B5EF4-FFF2-40B4-BE49-F238E27FC236}">
                <a16:creationId xmlns:a16="http://schemas.microsoft.com/office/drawing/2014/main" id="{363FC1B0-030C-4493-9409-71C4FE602250}"/>
              </a:ext>
            </a:extLst>
          </p:cNvPr>
          <p:cNvSpPr/>
          <p:nvPr/>
        </p:nvSpPr>
        <p:spPr bwMode="auto">
          <a:xfrm>
            <a:off x="350874" y="4588097"/>
            <a:ext cx="3535326" cy="600164"/>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chemeClr val="tx1"/>
                </a:solidFill>
                <a:effectLst/>
                <a:highlight>
                  <a:srgbClr val="0000FF"/>
                </a:highlight>
                <a:latin typeface="Arial" charset="0"/>
              </a:rPr>
              <a:t>Add2 (int *val1, int *val2)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0A09A264-88E7-47CE-9B44-A19629508AE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2291" name="Slide Number Placeholder 3">
            <a:extLst>
              <a:ext uri="{FF2B5EF4-FFF2-40B4-BE49-F238E27FC236}">
                <a16:creationId xmlns:a16="http://schemas.microsoft.com/office/drawing/2014/main" id="{3099B86B-DA61-4FF9-8505-4E1823903B1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8B3DC17-C465-410B-916E-0E75949EBDB7}" type="slidenum">
              <a:rPr lang="en-US" altLang="en-US" sz="1600">
                <a:latin typeface="Times New Roman" panose="02020603050405020304" pitchFamily="18" charset="0"/>
              </a:rPr>
              <a:pPr eaLnBrk="1" hangingPunct="1">
                <a:spcBef>
                  <a:spcPct val="0"/>
                </a:spcBef>
                <a:buClrTx/>
                <a:buFontTx/>
                <a:buNone/>
              </a:pPr>
              <a:t>15</a:t>
            </a:fld>
            <a:endParaRPr lang="en-US" altLang="en-US" sz="1600">
              <a:latin typeface="Times New Roman" panose="02020603050405020304" pitchFamily="18" charset="0"/>
            </a:endParaRPr>
          </a:p>
        </p:txBody>
      </p:sp>
      <p:sp>
        <p:nvSpPr>
          <p:cNvPr id="182274" name="Rectangle 2">
            <a:extLst>
              <a:ext uri="{FF2B5EF4-FFF2-40B4-BE49-F238E27FC236}">
                <a16:creationId xmlns:a16="http://schemas.microsoft.com/office/drawing/2014/main" id="{12702942-E9E4-40D5-A5E1-DB3738A11489}"/>
              </a:ext>
            </a:extLst>
          </p:cNvPr>
          <p:cNvSpPr>
            <a:spLocks noGrp="1" noChangeArrowheads="1"/>
          </p:cNvSpPr>
          <p:nvPr>
            <p:ph type="title"/>
          </p:nvPr>
        </p:nvSpPr>
        <p:spPr/>
        <p:txBody>
          <a:bodyPr/>
          <a:lstStyle/>
          <a:p>
            <a:pPr eaLnBrk="1" hangingPunct="1">
              <a:defRPr/>
            </a:pPr>
            <a:r>
              <a:rPr lang="en-US" altLang="en-US"/>
              <a:t>Stack after the CALL</a:t>
            </a:r>
          </a:p>
        </p:txBody>
      </p:sp>
      <p:sp>
        <p:nvSpPr>
          <p:cNvPr id="12293" name="Text Box 3">
            <a:extLst>
              <a:ext uri="{FF2B5EF4-FFF2-40B4-BE49-F238E27FC236}">
                <a16:creationId xmlns:a16="http://schemas.microsoft.com/office/drawing/2014/main" id="{15556C0D-92D3-4D0B-B100-92D71520EC8E}"/>
              </a:ext>
            </a:extLst>
          </p:cNvPr>
          <p:cNvSpPr txBox="1">
            <a:spLocks noChangeArrowheads="1"/>
          </p:cNvSpPr>
          <p:nvPr/>
        </p:nvSpPr>
        <p:spPr bwMode="auto">
          <a:xfrm>
            <a:off x="2590800" y="1371600"/>
            <a:ext cx="4359275" cy="209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value or </a:t>
            </a:r>
            <a:r>
              <a:rPr lang="en-US" altLang="en-US" b="0" dirty="0" err="1"/>
              <a:t>addr</a:t>
            </a:r>
            <a:r>
              <a:rPr lang="en-US" altLang="en-US" b="0" dirty="0"/>
              <a:t> of val2</a:t>
            </a:r>
          </a:p>
          <a:p>
            <a:pPr eaLnBrk="1" hangingPunct="1">
              <a:spcBef>
                <a:spcPct val="0"/>
              </a:spcBef>
              <a:buClrTx/>
              <a:buFontTx/>
              <a:buNone/>
            </a:pPr>
            <a:endParaRPr lang="en-US" altLang="en-US" b="0" dirty="0"/>
          </a:p>
          <a:p>
            <a:pPr eaLnBrk="1" hangingPunct="1">
              <a:spcBef>
                <a:spcPct val="0"/>
              </a:spcBef>
              <a:buClrTx/>
              <a:buFontTx/>
              <a:buNone/>
            </a:pPr>
            <a:r>
              <a:rPr lang="en-US" altLang="en-US" b="0" dirty="0"/>
              <a:t>value or </a:t>
            </a:r>
            <a:r>
              <a:rPr lang="en-US" altLang="en-US" b="0" dirty="0" err="1"/>
              <a:t>addr</a:t>
            </a:r>
            <a:r>
              <a:rPr lang="en-US" altLang="en-US" b="0" dirty="0"/>
              <a:t> of val1</a:t>
            </a:r>
          </a:p>
          <a:p>
            <a:pPr eaLnBrk="1" hangingPunct="1">
              <a:spcBef>
                <a:spcPct val="0"/>
              </a:spcBef>
              <a:buClrTx/>
              <a:buFontTx/>
              <a:buNone/>
            </a:pPr>
            <a:endParaRPr lang="en-US" altLang="en-US" b="0" dirty="0"/>
          </a:p>
          <a:p>
            <a:pPr eaLnBrk="1" hangingPunct="1">
              <a:spcBef>
                <a:spcPct val="0"/>
              </a:spcBef>
              <a:buClrTx/>
              <a:buFontTx/>
              <a:buNone/>
            </a:pPr>
            <a:r>
              <a:rPr lang="en-US" altLang="en-US" b="0" dirty="0"/>
              <a:t>return address                   ESP</a:t>
            </a:r>
            <a:endParaRPr lang="en-US" altLang="en-US" sz="2100" dirty="0"/>
          </a:p>
        </p:txBody>
      </p:sp>
      <p:sp>
        <p:nvSpPr>
          <p:cNvPr id="12294" name="Rectangle 4">
            <a:extLst>
              <a:ext uri="{FF2B5EF4-FFF2-40B4-BE49-F238E27FC236}">
                <a16:creationId xmlns:a16="http://schemas.microsoft.com/office/drawing/2014/main" id="{E3F7D0C9-A581-4BC2-9B2E-7288619819D2}"/>
              </a:ext>
            </a:extLst>
          </p:cNvPr>
          <p:cNvSpPr>
            <a:spLocks noChangeArrowheads="1"/>
          </p:cNvSpPr>
          <p:nvPr/>
        </p:nvSpPr>
        <p:spPr bwMode="auto">
          <a:xfrm>
            <a:off x="2362200" y="1371600"/>
            <a:ext cx="34290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12295" name="Line 5">
            <a:extLst>
              <a:ext uri="{FF2B5EF4-FFF2-40B4-BE49-F238E27FC236}">
                <a16:creationId xmlns:a16="http://schemas.microsoft.com/office/drawing/2014/main" id="{BC3A2317-B8D3-408A-80C9-0D5E245FF654}"/>
              </a:ext>
            </a:extLst>
          </p:cNvPr>
          <p:cNvSpPr>
            <a:spLocks noChangeShapeType="1"/>
          </p:cNvSpPr>
          <p:nvPr/>
        </p:nvSpPr>
        <p:spPr bwMode="auto">
          <a:xfrm>
            <a:off x="2362200" y="1981200"/>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12296" name="Line 6">
            <a:extLst>
              <a:ext uri="{FF2B5EF4-FFF2-40B4-BE49-F238E27FC236}">
                <a16:creationId xmlns:a16="http://schemas.microsoft.com/office/drawing/2014/main" id="{20BE3425-70C2-4DF0-BEEF-E90916BD3B09}"/>
              </a:ext>
            </a:extLst>
          </p:cNvPr>
          <p:cNvSpPr>
            <a:spLocks noChangeShapeType="1"/>
          </p:cNvSpPr>
          <p:nvPr/>
        </p:nvSpPr>
        <p:spPr bwMode="auto">
          <a:xfrm>
            <a:off x="2362200" y="2743200"/>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12297" name="Line 7">
            <a:extLst>
              <a:ext uri="{FF2B5EF4-FFF2-40B4-BE49-F238E27FC236}">
                <a16:creationId xmlns:a16="http://schemas.microsoft.com/office/drawing/2014/main" id="{D8647AD1-4476-4643-9A0A-49DA807F31ED}"/>
              </a:ext>
            </a:extLst>
          </p:cNvPr>
          <p:cNvSpPr>
            <a:spLocks noChangeShapeType="1"/>
          </p:cNvSpPr>
          <p:nvPr/>
        </p:nvSpPr>
        <p:spPr bwMode="auto">
          <a:xfrm flipH="1">
            <a:off x="5791200" y="3124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2" name="Rectangle 1">
            <a:extLst>
              <a:ext uri="{FF2B5EF4-FFF2-40B4-BE49-F238E27FC236}">
                <a16:creationId xmlns:a16="http://schemas.microsoft.com/office/drawing/2014/main" id="{15F92431-F102-49F3-8965-E15D260BAF22}"/>
              </a:ext>
            </a:extLst>
          </p:cNvPr>
          <p:cNvSpPr/>
          <p:nvPr/>
        </p:nvSpPr>
        <p:spPr bwMode="auto">
          <a:xfrm>
            <a:off x="1905000" y="4724400"/>
            <a:ext cx="4191000" cy="1246495"/>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chemeClr val="tx1"/>
                </a:solidFill>
                <a:effectLst/>
                <a:highlight>
                  <a:srgbClr val="0000FF"/>
                </a:highlight>
                <a:latin typeface="Arial" charset="0"/>
              </a:rPr>
              <a:t>Add2 (int val1, int val2)</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1" i="0" u="none" strike="noStrike" cap="none" normalizeH="0" baseline="0" dirty="0">
              <a:ln>
                <a:noFill/>
              </a:ln>
              <a:solidFill>
                <a:schemeClr val="tx1"/>
              </a:solidFill>
              <a:effectLst/>
              <a:highlight>
                <a:srgbClr val="0000FF"/>
              </a:highligh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chemeClr val="tx1"/>
                </a:solidFill>
                <a:effectLst/>
                <a:highlight>
                  <a:srgbClr val="0000FF"/>
                </a:highlight>
                <a:latin typeface="Arial" charset="0"/>
              </a:rPr>
              <a:t>Add2 (int *val1, int *val2)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DBF64E12-B749-44C3-B436-87346921D99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3315" name="Slide Number Placeholder 4">
            <a:extLst>
              <a:ext uri="{FF2B5EF4-FFF2-40B4-BE49-F238E27FC236}">
                <a16:creationId xmlns:a16="http://schemas.microsoft.com/office/drawing/2014/main" id="{967CABD8-1C61-4D7F-B41F-5B2393A5B96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2C56069-989C-45CA-BFDE-F1BA1DF7F063}" type="slidenum">
              <a:rPr lang="en-US" altLang="en-US" sz="1600">
                <a:latin typeface="Times New Roman" panose="02020603050405020304" pitchFamily="18" charset="0"/>
              </a:rPr>
              <a:pPr eaLnBrk="1" hangingPunct="1">
                <a:spcBef>
                  <a:spcPct val="0"/>
                </a:spcBef>
                <a:buClrTx/>
                <a:buFontTx/>
                <a:buNone/>
              </a:pPr>
              <a:t>16</a:t>
            </a:fld>
            <a:endParaRPr lang="en-US" altLang="en-US" sz="1600">
              <a:latin typeface="Times New Roman" panose="02020603050405020304" pitchFamily="18" charset="0"/>
            </a:endParaRPr>
          </a:p>
        </p:txBody>
      </p:sp>
      <p:sp>
        <p:nvSpPr>
          <p:cNvPr id="173058" name="Rectangle 2">
            <a:extLst>
              <a:ext uri="{FF2B5EF4-FFF2-40B4-BE49-F238E27FC236}">
                <a16:creationId xmlns:a16="http://schemas.microsoft.com/office/drawing/2014/main" id="{2B97CBC6-0A01-49DE-9BE8-1A932D3961C7}"/>
              </a:ext>
            </a:extLst>
          </p:cNvPr>
          <p:cNvSpPr>
            <a:spLocks noGrp="1" noChangeArrowheads="1"/>
          </p:cNvSpPr>
          <p:nvPr>
            <p:ph type="title"/>
          </p:nvPr>
        </p:nvSpPr>
        <p:spPr/>
        <p:txBody>
          <a:bodyPr/>
          <a:lstStyle/>
          <a:p>
            <a:pPr eaLnBrk="1" hangingPunct="1">
              <a:defRPr/>
            </a:pPr>
            <a:r>
              <a:rPr lang="en-US" altLang="en-US"/>
              <a:t>Passing an Array by Reference</a:t>
            </a:r>
            <a:r>
              <a:rPr lang="en-US" altLang="en-US" sz="2400"/>
              <a:t>  (1 of 2)</a:t>
            </a:r>
            <a:endParaRPr lang="en-US" altLang="en-US"/>
          </a:p>
        </p:txBody>
      </p:sp>
      <p:sp>
        <p:nvSpPr>
          <p:cNvPr id="13317" name="Rectangle 3">
            <a:extLst>
              <a:ext uri="{FF2B5EF4-FFF2-40B4-BE49-F238E27FC236}">
                <a16:creationId xmlns:a16="http://schemas.microsoft.com/office/drawing/2014/main" id="{93E8C4B4-6C6D-4FFA-A47B-00F36F3345E1}"/>
              </a:ext>
            </a:extLst>
          </p:cNvPr>
          <p:cNvSpPr>
            <a:spLocks noGrp="1" noChangeArrowheads="1"/>
          </p:cNvSpPr>
          <p:nvPr>
            <p:ph type="body" idx="1"/>
          </p:nvPr>
        </p:nvSpPr>
        <p:spPr>
          <a:xfrm>
            <a:off x="685800" y="1143000"/>
            <a:ext cx="7772400" cy="1676400"/>
          </a:xfrm>
        </p:spPr>
        <p:txBody>
          <a:bodyPr/>
          <a:lstStyle/>
          <a:p>
            <a:pPr eaLnBrk="1" hangingPunct="1"/>
            <a:r>
              <a:rPr lang="en-US" altLang="en-US"/>
              <a:t>The </a:t>
            </a:r>
            <a:r>
              <a:rPr lang="en-US" altLang="en-US">
                <a:solidFill>
                  <a:schemeClr val="tx2"/>
                </a:solidFill>
              </a:rPr>
              <a:t>ArrayFill</a:t>
            </a:r>
            <a:r>
              <a:rPr lang="en-US" altLang="en-US"/>
              <a:t> procedure fills an array with 16-bit random integers</a:t>
            </a:r>
          </a:p>
          <a:p>
            <a:pPr eaLnBrk="1" hangingPunct="1"/>
            <a:r>
              <a:rPr lang="en-US" altLang="en-US"/>
              <a:t>The calling program passes the address of the array, along with a count of the number of array elements:</a:t>
            </a:r>
          </a:p>
        </p:txBody>
      </p:sp>
      <p:sp>
        <p:nvSpPr>
          <p:cNvPr id="13318" name="Text Box 4">
            <a:extLst>
              <a:ext uri="{FF2B5EF4-FFF2-40B4-BE49-F238E27FC236}">
                <a16:creationId xmlns:a16="http://schemas.microsoft.com/office/drawing/2014/main" id="{A1874204-E95D-4FD8-B180-CEDFC9EA82DB}"/>
              </a:ext>
            </a:extLst>
          </p:cNvPr>
          <p:cNvSpPr txBox="1">
            <a:spLocks noChangeArrowheads="1"/>
          </p:cNvSpPr>
          <p:nvPr/>
        </p:nvSpPr>
        <p:spPr bwMode="auto">
          <a:xfrm>
            <a:off x="1981200" y="3124200"/>
            <a:ext cx="495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.data</a:t>
            </a:r>
          </a:p>
          <a:p>
            <a:pPr eaLnBrk="1" hangingPunct="1">
              <a:lnSpc>
                <a:spcPct val="50000"/>
              </a:lnSpc>
              <a:spcBef>
                <a:spcPct val="50000"/>
              </a:spcBef>
              <a:buClrTx/>
              <a:buFontTx/>
              <a:buNone/>
            </a:pPr>
            <a:r>
              <a:rPr lang="en-US" altLang="en-US" sz="1800">
                <a:latin typeface="Courier New" panose="02070309020205020404" pitchFamily="49" charset="0"/>
              </a:rPr>
              <a:t>count = 100</a:t>
            </a:r>
          </a:p>
          <a:p>
            <a:pPr eaLnBrk="1" hangingPunct="1">
              <a:lnSpc>
                <a:spcPct val="50000"/>
              </a:lnSpc>
              <a:spcBef>
                <a:spcPct val="50000"/>
              </a:spcBef>
              <a:buClrTx/>
              <a:buFontTx/>
              <a:buNone/>
            </a:pPr>
            <a:r>
              <a:rPr lang="en-US" altLang="en-US" sz="1800">
                <a:latin typeface="Courier New" panose="02070309020205020404" pitchFamily="49" charset="0"/>
              </a:rPr>
              <a:t>array WORD count DUP(?)</a:t>
            </a:r>
          </a:p>
          <a:p>
            <a:pPr eaLnBrk="1" hangingPunct="1">
              <a:lnSpc>
                <a:spcPct val="50000"/>
              </a:lnSpc>
              <a:spcBef>
                <a:spcPct val="50000"/>
              </a:spcBef>
              <a:buClrTx/>
              <a:buFontTx/>
              <a:buNone/>
            </a:pPr>
            <a:r>
              <a:rPr lang="en-US" altLang="en-US" sz="1800">
                <a:latin typeface="Courier New" panose="02070309020205020404" pitchFamily="49" charset="0"/>
              </a:rPr>
              <a:t>.code</a:t>
            </a:r>
          </a:p>
          <a:p>
            <a:pPr eaLnBrk="1" hangingPunct="1">
              <a:lnSpc>
                <a:spcPct val="50000"/>
              </a:lnSpc>
              <a:spcBef>
                <a:spcPct val="50000"/>
              </a:spcBef>
              <a:buClrTx/>
              <a:buFontTx/>
              <a:buNone/>
            </a:pPr>
            <a:r>
              <a:rPr lang="en-US" altLang="en-US" sz="1800">
                <a:latin typeface="Courier New" panose="02070309020205020404" pitchFamily="49" charset="0"/>
              </a:rPr>
              <a:t>	push OFFSET array</a:t>
            </a:r>
          </a:p>
          <a:p>
            <a:pPr eaLnBrk="1" hangingPunct="1">
              <a:lnSpc>
                <a:spcPct val="50000"/>
              </a:lnSpc>
              <a:spcBef>
                <a:spcPct val="50000"/>
              </a:spcBef>
              <a:buClrTx/>
              <a:buFontTx/>
              <a:buNone/>
            </a:pPr>
            <a:r>
              <a:rPr lang="en-US" altLang="en-US" sz="1800">
                <a:latin typeface="Courier New" panose="02070309020205020404" pitchFamily="49" charset="0"/>
              </a:rPr>
              <a:t>	push COUNT</a:t>
            </a:r>
          </a:p>
          <a:p>
            <a:pPr eaLnBrk="1" hangingPunct="1">
              <a:lnSpc>
                <a:spcPct val="50000"/>
              </a:lnSpc>
              <a:spcBef>
                <a:spcPct val="50000"/>
              </a:spcBef>
              <a:buClrTx/>
              <a:buFontTx/>
              <a:buNone/>
            </a:pPr>
            <a:r>
              <a:rPr lang="en-US" altLang="en-US" sz="1800">
                <a:latin typeface="Courier New" panose="02070309020205020404" pitchFamily="49" charset="0"/>
              </a:rPr>
              <a:t>	call ArrayFill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C49170E4-696E-4BD2-B1E7-1AAAD90E43D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4339" name="Slide Number Placeholder 4">
            <a:extLst>
              <a:ext uri="{FF2B5EF4-FFF2-40B4-BE49-F238E27FC236}">
                <a16:creationId xmlns:a16="http://schemas.microsoft.com/office/drawing/2014/main" id="{0A384E7C-BBD7-492C-8046-3B2B75B16E1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240DB37-888D-4884-A723-12E179CB689E}" type="slidenum">
              <a:rPr lang="en-US" altLang="en-US" sz="1600">
                <a:latin typeface="Times New Roman" panose="02020603050405020304" pitchFamily="18" charset="0"/>
              </a:rPr>
              <a:pPr eaLnBrk="1" hangingPunct="1">
                <a:spcBef>
                  <a:spcPct val="0"/>
                </a:spcBef>
                <a:buClrTx/>
                <a:buFontTx/>
                <a:buNone/>
              </a:pPr>
              <a:t>17</a:t>
            </a:fld>
            <a:endParaRPr lang="en-US" altLang="en-US" sz="1600">
              <a:latin typeface="Times New Roman" panose="02020603050405020304" pitchFamily="18" charset="0"/>
            </a:endParaRPr>
          </a:p>
        </p:txBody>
      </p:sp>
      <p:sp>
        <p:nvSpPr>
          <p:cNvPr id="174082" name="Rectangle 2">
            <a:extLst>
              <a:ext uri="{FF2B5EF4-FFF2-40B4-BE49-F238E27FC236}">
                <a16:creationId xmlns:a16="http://schemas.microsoft.com/office/drawing/2014/main" id="{1B459814-D7DB-4642-8C2C-0FCAE63F4B26}"/>
              </a:ext>
            </a:extLst>
          </p:cNvPr>
          <p:cNvSpPr>
            <a:spLocks noGrp="1" noChangeArrowheads="1"/>
          </p:cNvSpPr>
          <p:nvPr>
            <p:ph type="title"/>
          </p:nvPr>
        </p:nvSpPr>
        <p:spPr/>
        <p:txBody>
          <a:bodyPr/>
          <a:lstStyle/>
          <a:p>
            <a:pPr eaLnBrk="1" hangingPunct="1">
              <a:defRPr/>
            </a:pPr>
            <a:r>
              <a:rPr lang="en-US" altLang="en-US"/>
              <a:t>Passing an Array by Reference</a:t>
            </a:r>
            <a:r>
              <a:rPr lang="en-US" altLang="en-US" sz="2400"/>
              <a:t>  (2 of 2)</a:t>
            </a:r>
            <a:endParaRPr lang="en-US" altLang="en-US"/>
          </a:p>
        </p:txBody>
      </p:sp>
      <p:sp>
        <p:nvSpPr>
          <p:cNvPr id="14341" name="Text Box 3">
            <a:extLst>
              <a:ext uri="{FF2B5EF4-FFF2-40B4-BE49-F238E27FC236}">
                <a16:creationId xmlns:a16="http://schemas.microsoft.com/office/drawing/2014/main" id="{E00AB677-BA58-4D12-86BA-925EDA81DD48}"/>
              </a:ext>
            </a:extLst>
          </p:cNvPr>
          <p:cNvSpPr txBox="1">
            <a:spLocks noChangeArrowheads="1"/>
          </p:cNvSpPr>
          <p:nvPr/>
        </p:nvSpPr>
        <p:spPr bwMode="auto">
          <a:xfrm>
            <a:off x="685800" y="2209800"/>
            <a:ext cx="3581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ArrayFill PROC</a:t>
            </a:r>
          </a:p>
          <a:p>
            <a:pPr eaLnBrk="1" hangingPunct="1">
              <a:lnSpc>
                <a:spcPct val="50000"/>
              </a:lnSpc>
              <a:spcBef>
                <a:spcPct val="50000"/>
              </a:spcBef>
              <a:buClrTx/>
              <a:buFontTx/>
              <a:buNone/>
            </a:pPr>
            <a:r>
              <a:rPr lang="en-US" altLang="en-US" sz="1800">
                <a:latin typeface="Courier New" panose="02070309020205020404" pitchFamily="49" charset="0"/>
              </a:rPr>
              <a:t>	push ebp</a:t>
            </a:r>
          </a:p>
          <a:p>
            <a:pPr eaLnBrk="1" hangingPunct="1">
              <a:lnSpc>
                <a:spcPct val="50000"/>
              </a:lnSpc>
              <a:spcBef>
                <a:spcPct val="50000"/>
              </a:spcBef>
              <a:buClrTx/>
              <a:buFontTx/>
              <a:buNone/>
            </a:pPr>
            <a:r>
              <a:rPr lang="en-US" altLang="en-US" sz="1800">
                <a:latin typeface="Courier New" panose="02070309020205020404" pitchFamily="49" charset="0"/>
              </a:rPr>
              <a:t>	mov  ebp,esp</a:t>
            </a:r>
          </a:p>
          <a:p>
            <a:pPr eaLnBrk="1" hangingPunct="1">
              <a:lnSpc>
                <a:spcPct val="50000"/>
              </a:lnSpc>
              <a:spcBef>
                <a:spcPct val="50000"/>
              </a:spcBef>
              <a:buClrTx/>
              <a:buFontTx/>
              <a:buNone/>
            </a:pPr>
            <a:r>
              <a:rPr lang="en-US" altLang="en-US" sz="1800">
                <a:latin typeface="Courier New" panose="02070309020205020404" pitchFamily="49" charset="0"/>
              </a:rPr>
              <a:t>	pushad</a:t>
            </a:r>
          </a:p>
          <a:p>
            <a:pPr eaLnBrk="1" hangingPunct="1">
              <a:lnSpc>
                <a:spcPct val="50000"/>
              </a:lnSpc>
              <a:spcBef>
                <a:spcPct val="50000"/>
              </a:spcBef>
              <a:buClrTx/>
              <a:buFontTx/>
              <a:buNone/>
            </a:pPr>
            <a:r>
              <a:rPr lang="en-US" altLang="en-US" sz="1800">
                <a:latin typeface="Courier New" panose="02070309020205020404" pitchFamily="49" charset="0"/>
              </a:rPr>
              <a:t>	mov  esi,[ebp+12]</a:t>
            </a:r>
          </a:p>
          <a:p>
            <a:pPr eaLnBrk="1" hangingPunct="1">
              <a:lnSpc>
                <a:spcPct val="50000"/>
              </a:lnSpc>
              <a:spcBef>
                <a:spcPct val="50000"/>
              </a:spcBef>
              <a:buClrTx/>
              <a:buFontTx/>
              <a:buNone/>
            </a:pPr>
            <a:r>
              <a:rPr lang="en-US" altLang="en-US" sz="1800">
                <a:latin typeface="Courier New" panose="02070309020205020404" pitchFamily="49" charset="0"/>
              </a:rPr>
              <a:t>	mov  ecx,[ebp+8]</a:t>
            </a:r>
          </a:p>
          <a:p>
            <a:pPr eaLnBrk="1" hangingPunct="1">
              <a:lnSpc>
                <a:spcPct val="50000"/>
              </a:lnSpc>
              <a:spcBef>
                <a:spcPct val="50000"/>
              </a:spcBef>
              <a:buClrTx/>
              <a:buFontTx/>
              <a:buNone/>
            </a:pPr>
            <a:r>
              <a:rPr lang="en-US" altLang="en-US" sz="1800">
                <a:latin typeface="Courier New" panose="02070309020205020404" pitchFamily="49" charset="0"/>
              </a:rPr>
              <a:t>	.</a:t>
            </a:r>
          </a:p>
          <a:p>
            <a:pPr eaLnBrk="1" hangingPunct="1">
              <a:lnSpc>
                <a:spcPct val="50000"/>
              </a:lnSpc>
              <a:spcBef>
                <a:spcPct val="50000"/>
              </a:spcBef>
              <a:buClrTx/>
              <a:buFontTx/>
              <a:buNone/>
            </a:pPr>
            <a:r>
              <a:rPr lang="en-US" altLang="en-US" sz="1800">
                <a:latin typeface="Courier New" panose="02070309020205020404" pitchFamily="49" charset="0"/>
              </a:rPr>
              <a:t>	.</a:t>
            </a:r>
          </a:p>
        </p:txBody>
      </p:sp>
      <p:graphicFrame>
        <p:nvGraphicFramePr>
          <p:cNvPr id="174084" name="Object 4">
            <a:extLst>
              <a:ext uri="{FF2B5EF4-FFF2-40B4-BE49-F238E27FC236}">
                <a16:creationId xmlns:a16="http://schemas.microsoft.com/office/drawing/2014/main" id="{FE566FD9-9D21-49C8-96F1-E77690DD05B4}"/>
              </a:ext>
            </a:extLst>
          </p:cNvPr>
          <p:cNvGraphicFramePr>
            <a:graphicFrameLocks noChangeAspect="1"/>
          </p:cNvGraphicFramePr>
          <p:nvPr/>
        </p:nvGraphicFramePr>
        <p:xfrm>
          <a:off x="4816475" y="2438400"/>
          <a:ext cx="3014663" cy="1843088"/>
        </p:xfrm>
        <a:graphic>
          <a:graphicData uri="http://schemas.openxmlformats.org/presentationml/2006/ole">
            <mc:AlternateContent xmlns:mc="http://schemas.openxmlformats.org/markup-compatibility/2006">
              <mc:Choice xmlns:v="urn:schemas-microsoft-com:vml" Requires="v">
                <p:oleObj spid="_x0000_s14362" name="VISIO" r:id="rId3" imgW="2042160" imgH="1069848" progId="Visio.Drawing.6">
                  <p:embed/>
                </p:oleObj>
              </mc:Choice>
              <mc:Fallback>
                <p:oleObj name="VISIO" r:id="rId3" imgW="2042160" imgH="1069848"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2127" t="-9013" r="8510"/>
                      <a:stretch>
                        <a:fillRect/>
                      </a:stretch>
                    </p:blipFill>
                    <p:spPr bwMode="auto">
                      <a:xfrm>
                        <a:off x="4816475" y="2438400"/>
                        <a:ext cx="3014663" cy="18430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85" name="Text Box 5">
            <a:extLst>
              <a:ext uri="{FF2B5EF4-FFF2-40B4-BE49-F238E27FC236}">
                <a16:creationId xmlns:a16="http://schemas.microsoft.com/office/drawing/2014/main" id="{97B9EF7A-FC3B-4256-877C-646F724E33DF}"/>
              </a:ext>
            </a:extLst>
          </p:cNvPr>
          <p:cNvSpPr txBox="1">
            <a:spLocks noChangeArrowheads="1"/>
          </p:cNvSpPr>
          <p:nvPr/>
        </p:nvSpPr>
        <p:spPr bwMode="auto">
          <a:xfrm>
            <a:off x="685800" y="4800600"/>
            <a:ext cx="78486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110000"/>
              </a:lnSpc>
              <a:spcBef>
                <a:spcPct val="50000"/>
              </a:spcBef>
              <a:buClrTx/>
              <a:buFontTx/>
              <a:buNone/>
            </a:pPr>
            <a:r>
              <a:rPr lang="en-US" altLang="en-US" sz="2100" b="0"/>
              <a:t>ESI points to the beginning of the array, so it's easy to use a loop to access each array element. </a:t>
            </a:r>
            <a:r>
              <a:rPr lang="en-US" altLang="en-US" sz="2100" b="0">
                <a:hlinkClick r:id="rId5"/>
              </a:rPr>
              <a:t>View the complete program</a:t>
            </a:r>
            <a:r>
              <a:rPr lang="en-US" altLang="en-US" sz="2100" b="0"/>
              <a:t>.</a:t>
            </a:r>
          </a:p>
        </p:txBody>
      </p:sp>
      <p:sp>
        <p:nvSpPr>
          <p:cNvPr id="14344" name="Text Box 6">
            <a:extLst>
              <a:ext uri="{FF2B5EF4-FFF2-40B4-BE49-F238E27FC236}">
                <a16:creationId xmlns:a16="http://schemas.microsoft.com/office/drawing/2014/main" id="{A6A40B5A-18CF-45A3-86DB-1F11A039CE16}"/>
              </a:ext>
            </a:extLst>
          </p:cNvPr>
          <p:cNvSpPr txBox="1">
            <a:spLocks noChangeArrowheads="1"/>
          </p:cNvSpPr>
          <p:nvPr/>
        </p:nvSpPr>
        <p:spPr bwMode="auto">
          <a:xfrm>
            <a:off x="609600" y="1066800"/>
            <a:ext cx="78486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110000"/>
              </a:lnSpc>
              <a:spcBef>
                <a:spcPct val="50000"/>
              </a:spcBef>
              <a:buClrTx/>
              <a:buFontTx/>
              <a:buNone/>
            </a:pPr>
            <a:r>
              <a:rPr lang="en-US" altLang="en-US" sz="2100" b="0"/>
              <a:t>ArrayFill can reference an array without knowing the array's name: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box(in)">
                                      <p:cBhvr>
                                        <p:cTn id="7" dur="500"/>
                                        <p:tgtEl>
                                          <p:spTgt spid="174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4085"/>
                                        </p:tgtEl>
                                        <p:attrNameLst>
                                          <p:attrName>style.visibility</p:attrName>
                                        </p:attrNameLst>
                                      </p:cBhvr>
                                      <p:to>
                                        <p:strVal val="visible"/>
                                      </p:to>
                                    </p:set>
                                    <p:animEffect transition="in" filter="box(in)">
                                      <p:cBhvr>
                                        <p:cTn id="12" dur="500"/>
                                        <p:tgtEl>
                                          <p:spTgt spid="174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977F6B3B-2F3B-4721-9131-97538E956CD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5363" name="Slide Number Placeholder 4">
            <a:extLst>
              <a:ext uri="{FF2B5EF4-FFF2-40B4-BE49-F238E27FC236}">
                <a16:creationId xmlns:a16="http://schemas.microsoft.com/office/drawing/2014/main" id="{0AD31A1C-61F9-4EC7-9365-B8BCBC84C2E7}"/>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00E71CD-5F8E-4E65-8E6C-E54C1D99F41B}" type="slidenum">
              <a:rPr lang="en-US" altLang="en-US" sz="1600">
                <a:latin typeface="Times New Roman" panose="02020603050405020304" pitchFamily="18" charset="0"/>
              </a:rPr>
              <a:pPr eaLnBrk="1" hangingPunct="1">
                <a:spcBef>
                  <a:spcPct val="0"/>
                </a:spcBef>
                <a:buClrTx/>
                <a:buFontTx/>
                <a:buNone/>
              </a:pPr>
              <a:t>18</a:t>
            </a:fld>
            <a:endParaRPr lang="en-US" altLang="en-US" sz="1600">
              <a:latin typeface="Times New Roman" panose="02020603050405020304" pitchFamily="18" charset="0"/>
            </a:endParaRPr>
          </a:p>
        </p:txBody>
      </p:sp>
      <p:sp>
        <p:nvSpPr>
          <p:cNvPr id="96258" name="Rectangle 2">
            <a:extLst>
              <a:ext uri="{FF2B5EF4-FFF2-40B4-BE49-F238E27FC236}">
                <a16:creationId xmlns:a16="http://schemas.microsoft.com/office/drawing/2014/main" id="{7C12E5A3-A6AC-4A4E-B246-3CB71F88B0FA}"/>
              </a:ext>
            </a:extLst>
          </p:cNvPr>
          <p:cNvSpPr>
            <a:spLocks noGrp="1" noChangeArrowheads="1"/>
          </p:cNvSpPr>
          <p:nvPr>
            <p:ph type="title"/>
          </p:nvPr>
        </p:nvSpPr>
        <p:spPr/>
        <p:txBody>
          <a:bodyPr/>
          <a:lstStyle/>
          <a:p>
            <a:pPr eaLnBrk="1" hangingPunct="1">
              <a:defRPr/>
            </a:pPr>
            <a:r>
              <a:rPr lang="en-US" altLang="en-US"/>
              <a:t>Accessing Stack Parameters (C/C++)</a:t>
            </a:r>
          </a:p>
        </p:txBody>
      </p:sp>
      <p:sp>
        <p:nvSpPr>
          <p:cNvPr id="15365" name="Rectangle 3">
            <a:extLst>
              <a:ext uri="{FF2B5EF4-FFF2-40B4-BE49-F238E27FC236}">
                <a16:creationId xmlns:a16="http://schemas.microsoft.com/office/drawing/2014/main" id="{A225BB1E-EDF2-42B7-998F-6270D4DBD1B1}"/>
              </a:ext>
            </a:extLst>
          </p:cNvPr>
          <p:cNvSpPr>
            <a:spLocks noGrp="1" noChangeArrowheads="1"/>
          </p:cNvSpPr>
          <p:nvPr>
            <p:ph type="body" idx="1"/>
          </p:nvPr>
        </p:nvSpPr>
        <p:spPr>
          <a:xfrm>
            <a:off x="685800" y="1371600"/>
            <a:ext cx="7772400" cy="3810000"/>
          </a:xfrm>
        </p:spPr>
        <p:txBody>
          <a:bodyPr/>
          <a:lstStyle/>
          <a:p>
            <a:pPr eaLnBrk="1" hangingPunct="1">
              <a:lnSpc>
                <a:spcPct val="110000"/>
              </a:lnSpc>
            </a:pPr>
            <a:r>
              <a:rPr lang="en-US" altLang="en-US"/>
              <a:t>C and C++ functions access stack parameters using constant offsets from EBP</a:t>
            </a:r>
            <a:r>
              <a:rPr lang="en-US" altLang="en-US" baseline="30000"/>
              <a:t>1</a:t>
            </a:r>
            <a:r>
              <a:rPr lang="en-US" altLang="en-US"/>
              <a:t>.</a:t>
            </a:r>
          </a:p>
          <a:p>
            <a:pPr lvl="1" eaLnBrk="1" hangingPunct="1">
              <a:lnSpc>
                <a:spcPct val="110000"/>
              </a:lnSpc>
            </a:pPr>
            <a:r>
              <a:rPr lang="en-US" altLang="en-US"/>
              <a:t>Example: [ebp + 8]</a:t>
            </a:r>
          </a:p>
          <a:p>
            <a:pPr eaLnBrk="1" hangingPunct="1">
              <a:lnSpc>
                <a:spcPct val="110000"/>
              </a:lnSpc>
            </a:pPr>
            <a:r>
              <a:rPr lang="en-US" altLang="en-US"/>
              <a:t>EBP is called the </a:t>
            </a:r>
            <a:r>
              <a:rPr lang="en-US" altLang="en-US">
                <a:solidFill>
                  <a:schemeClr val="tx2"/>
                </a:solidFill>
              </a:rPr>
              <a:t>base pointer</a:t>
            </a:r>
            <a:r>
              <a:rPr lang="en-US" altLang="en-US"/>
              <a:t> or </a:t>
            </a:r>
            <a:r>
              <a:rPr lang="en-US" altLang="en-US">
                <a:solidFill>
                  <a:schemeClr val="tx2"/>
                </a:solidFill>
              </a:rPr>
              <a:t>frame pointer</a:t>
            </a:r>
            <a:r>
              <a:rPr lang="en-US" altLang="en-US"/>
              <a:t> because it holds the base address of the stack frame.</a:t>
            </a:r>
          </a:p>
          <a:p>
            <a:pPr eaLnBrk="1" hangingPunct="1">
              <a:lnSpc>
                <a:spcPct val="110000"/>
              </a:lnSpc>
            </a:pPr>
            <a:r>
              <a:rPr lang="en-US" altLang="en-US"/>
              <a:t>EBP does not change value during the function.</a:t>
            </a:r>
          </a:p>
          <a:p>
            <a:pPr eaLnBrk="1" hangingPunct="1">
              <a:lnSpc>
                <a:spcPct val="110000"/>
              </a:lnSpc>
            </a:pPr>
            <a:r>
              <a:rPr lang="en-US" altLang="en-US"/>
              <a:t>EBP must be restored to its original value when a function returns.</a:t>
            </a:r>
          </a:p>
        </p:txBody>
      </p:sp>
      <p:sp>
        <p:nvSpPr>
          <p:cNvPr id="15366" name="Text Box 4">
            <a:extLst>
              <a:ext uri="{FF2B5EF4-FFF2-40B4-BE49-F238E27FC236}">
                <a16:creationId xmlns:a16="http://schemas.microsoft.com/office/drawing/2014/main" id="{671435C2-246F-43A3-B056-D7ECEF2EBD2E}"/>
              </a:ext>
            </a:extLst>
          </p:cNvPr>
          <p:cNvSpPr txBox="1">
            <a:spLocks noChangeArrowheads="1"/>
          </p:cNvSpPr>
          <p:nvPr/>
        </p:nvSpPr>
        <p:spPr bwMode="auto">
          <a:xfrm>
            <a:off x="381000" y="5715000"/>
            <a:ext cx="76200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b="0" baseline="30000"/>
              <a:t>1</a:t>
            </a:r>
            <a:r>
              <a:rPr lang="en-US" altLang="en-US" sz="1900" b="0"/>
              <a:t> BP in Real-address mode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9101AADD-E4CE-42B9-B095-9C739AC9B67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6387" name="Slide Number Placeholder 4">
            <a:extLst>
              <a:ext uri="{FF2B5EF4-FFF2-40B4-BE49-F238E27FC236}">
                <a16:creationId xmlns:a16="http://schemas.microsoft.com/office/drawing/2014/main" id="{F5B4EBFE-F6BA-4008-B66D-89251E367E2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FC9B45B-A690-498D-87FA-2C90FC9FC07C}" type="slidenum">
              <a:rPr lang="en-US" altLang="en-US" sz="1600">
                <a:latin typeface="Times New Roman" panose="02020603050405020304" pitchFamily="18" charset="0"/>
              </a:rPr>
              <a:pPr eaLnBrk="1" hangingPunct="1">
                <a:spcBef>
                  <a:spcPct val="0"/>
                </a:spcBef>
                <a:buClrTx/>
                <a:buFontTx/>
                <a:buNone/>
              </a:pPr>
              <a:t>19</a:t>
            </a:fld>
            <a:endParaRPr lang="en-US" altLang="en-US" sz="1600">
              <a:latin typeface="Times New Roman" panose="02020603050405020304" pitchFamily="18" charset="0"/>
            </a:endParaRPr>
          </a:p>
        </p:txBody>
      </p:sp>
      <p:sp>
        <p:nvSpPr>
          <p:cNvPr id="161794" name="Rectangle 2">
            <a:extLst>
              <a:ext uri="{FF2B5EF4-FFF2-40B4-BE49-F238E27FC236}">
                <a16:creationId xmlns:a16="http://schemas.microsoft.com/office/drawing/2014/main" id="{F8B607AD-2D0D-4A3F-927F-EFD467C277E3}"/>
              </a:ext>
            </a:extLst>
          </p:cNvPr>
          <p:cNvSpPr>
            <a:spLocks noGrp="1" noChangeArrowheads="1"/>
          </p:cNvSpPr>
          <p:nvPr>
            <p:ph type="title"/>
          </p:nvPr>
        </p:nvSpPr>
        <p:spPr/>
        <p:txBody>
          <a:bodyPr/>
          <a:lstStyle/>
          <a:p>
            <a:pPr eaLnBrk="1" hangingPunct="1">
              <a:defRPr/>
            </a:pPr>
            <a:r>
              <a:rPr lang="en-US" altLang="en-US"/>
              <a:t>RET Instruction</a:t>
            </a:r>
          </a:p>
        </p:txBody>
      </p:sp>
      <p:sp>
        <p:nvSpPr>
          <p:cNvPr id="16389" name="Rectangle 3">
            <a:extLst>
              <a:ext uri="{FF2B5EF4-FFF2-40B4-BE49-F238E27FC236}">
                <a16:creationId xmlns:a16="http://schemas.microsoft.com/office/drawing/2014/main" id="{302E8DB4-6F82-47C7-AA3C-6CA0F14F443D}"/>
              </a:ext>
            </a:extLst>
          </p:cNvPr>
          <p:cNvSpPr>
            <a:spLocks noGrp="1" noChangeArrowheads="1"/>
          </p:cNvSpPr>
          <p:nvPr>
            <p:ph type="body" idx="1"/>
          </p:nvPr>
        </p:nvSpPr>
        <p:spPr>
          <a:xfrm>
            <a:off x="838200" y="1219200"/>
            <a:ext cx="7772400" cy="3200400"/>
          </a:xfrm>
        </p:spPr>
        <p:txBody>
          <a:bodyPr/>
          <a:lstStyle/>
          <a:p>
            <a:pPr eaLnBrk="1" hangingPunct="1">
              <a:lnSpc>
                <a:spcPct val="90000"/>
              </a:lnSpc>
            </a:pPr>
            <a:r>
              <a:rPr lang="en-US" altLang="en-US" i="1"/>
              <a:t>Return from subroutine</a:t>
            </a:r>
          </a:p>
          <a:p>
            <a:pPr eaLnBrk="1" hangingPunct="1">
              <a:lnSpc>
                <a:spcPct val="90000"/>
              </a:lnSpc>
            </a:pPr>
            <a:r>
              <a:rPr lang="en-US" altLang="en-US"/>
              <a:t>Pops stack into the instruction pointer (EIP or IP). Control transfers to the target address.</a:t>
            </a:r>
          </a:p>
          <a:p>
            <a:pPr eaLnBrk="1" hangingPunct="1">
              <a:lnSpc>
                <a:spcPct val="90000"/>
              </a:lnSpc>
            </a:pPr>
            <a:r>
              <a:rPr lang="en-US" altLang="en-US"/>
              <a:t>Syntax:</a:t>
            </a:r>
          </a:p>
          <a:p>
            <a:pPr lvl="1" eaLnBrk="1" hangingPunct="1">
              <a:lnSpc>
                <a:spcPct val="90000"/>
              </a:lnSpc>
            </a:pPr>
            <a:r>
              <a:rPr lang="en-US" altLang="en-US" b="1">
                <a:solidFill>
                  <a:schemeClr val="tx2"/>
                </a:solidFill>
              </a:rPr>
              <a:t>RET</a:t>
            </a:r>
          </a:p>
          <a:p>
            <a:pPr lvl="1" eaLnBrk="1" hangingPunct="1">
              <a:lnSpc>
                <a:spcPct val="90000"/>
              </a:lnSpc>
            </a:pPr>
            <a:r>
              <a:rPr lang="en-US" altLang="en-US" b="1">
                <a:solidFill>
                  <a:schemeClr val="tx2"/>
                </a:solidFill>
              </a:rPr>
              <a:t>RET</a:t>
            </a:r>
            <a:r>
              <a:rPr lang="en-US" altLang="en-US" i="1">
                <a:solidFill>
                  <a:schemeClr val="tx2"/>
                </a:solidFill>
              </a:rPr>
              <a:t> </a:t>
            </a:r>
            <a:r>
              <a:rPr lang="en-US" altLang="en-US" b="1" i="1">
                <a:solidFill>
                  <a:schemeClr val="tx2"/>
                </a:solidFill>
              </a:rPr>
              <a:t>n</a:t>
            </a:r>
          </a:p>
          <a:p>
            <a:pPr eaLnBrk="1" hangingPunct="1">
              <a:lnSpc>
                <a:spcPct val="90000"/>
              </a:lnSpc>
            </a:pPr>
            <a:r>
              <a:rPr lang="en-US" altLang="en-US"/>
              <a:t>Optional operand </a:t>
            </a:r>
            <a:r>
              <a:rPr lang="en-US" altLang="en-US" i="1"/>
              <a:t>n</a:t>
            </a:r>
            <a:r>
              <a:rPr lang="en-US" altLang="en-US"/>
              <a:t> causes </a:t>
            </a:r>
            <a:r>
              <a:rPr lang="en-US" altLang="en-US" i="1"/>
              <a:t>n</a:t>
            </a:r>
            <a:r>
              <a:rPr lang="en-US" altLang="en-US"/>
              <a:t> bytes to be added to the stack pointer after EIP (or IP) is assigned a value.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4C02C867-1481-4738-89CF-C2AD0A44A0C6}"/>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4099" name="Slide Number Placeholder 4">
            <a:extLst>
              <a:ext uri="{FF2B5EF4-FFF2-40B4-BE49-F238E27FC236}">
                <a16:creationId xmlns:a16="http://schemas.microsoft.com/office/drawing/2014/main" id="{B55F5979-8D97-4074-B354-995F394301F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67D31C8-2C50-4B26-B559-E151F2D68DA8}" type="slidenum">
              <a:rPr lang="en-US" altLang="en-US" sz="1600">
                <a:latin typeface="Times New Roman" panose="02020603050405020304" pitchFamily="18" charset="0"/>
              </a:rPr>
              <a:pPr eaLnBrk="1" hangingPunct="1">
                <a:spcBef>
                  <a:spcPct val="0"/>
                </a:spcBef>
                <a:buClrTx/>
                <a:buFontTx/>
                <a:buNone/>
              </a:pPr>
              <a:t>2</a:t>
            </a:fld>
            <a:endParaRPr lang="en-US" altLang="en-US" sz="1600">
              <a:latin typeface="Times New Roman" panose="02020603050405020304" pitchFamily="18" charset="0"/>
            </a:endParaRPr>
          </a:p>
        </p:txBody>
      </p:sp>
      <p:sp>
        <p:nvSpPr>
          <p:cNvPr id="37890" name="Rectangle 2">
            <a:extLst>
              <a:ext uri="{FF2B5EF4-FFF2-40B4-BE49-F238E27FC236}">
                <a16:creationId xmlns:a16="http://schemas.microsoft.com/office/drawing/2014/main" id="{25652D7E-B790-47A1-A782-2390DDD009EA}"/>
              </a:ext>
            </a:extLst>
          </p:cNvPr>
          <p:cNvSpPr>
            <a:spLocks noGrp="1" noChangeArrowheads="1"/>
          </p:cNvSpPr>
          <p:nvPr>
            <p:ph type="title"/>
          </p:nvPr>
        </p:nvSpPr>
        <p:spPr/>
        <p:txBody>
          <a:bodyPr/>
          <a:lstStyle/>
          <a:p>
            <a:pPr eaLnBrk="1" hangingPunct="1">
              <a:defRPr/>
            </a:pPr>
            <a:r>
              <a:rPr lang="en-US" altLang="en-US" dirty="0"/>
              <a:t>Overview</a:t>
            </a:r>
          </a:p>
        </p:txBody>
      </p:sp>
      <p:sp>
        <p:nvSpPr>
          <p:cNvPr id="4101" name="Rectangle 3">
            <a:extLst>
              <a:ext uri="{FF2B5EF4-FFF2-40B4-BE49-F238E27FC236}">
                <a16:creationId xmlns:a16="http://schemas.microsoft.com/office/drawing/2014/main" id="{FA7FA8E9-6A0C-4E1F-94ED-0DA578EB4260}"/>
              </a:ext>
            </a:extLst>
          </p:cNvPr>
          <p:cNvSpPr>
            <a:spLocks noGrp="1" noChangeArrowheads="1"/>
          </p:cNvSpPr>
          <p:nvPr>
            <p:ph type="body" idx="1"/>
          </p:nvPr>
        </p:nvSpPr>
        <p:spPr>
          <a:xfrm>
            <a:off x="1752600" y="1828800"/>
            <a:ext cx="5943600" cy="3048000"/>
          </a:xfrm>
        </p:spPr>
        <p:txBody>
          <a:bodyPr/>
          <a:lstStyle/>
          <a:p>
            <a:pPr eaLnBrk="1" hangingPunct="1"/>
            <a:r>
              <a:rPr lang="en-US" altLang="en-US" b="1" dirty="0">
                <a:solidFill>
                  <a:schemeClr val="tx2"/>
                </a:solidFill>
              </a:rPr>
              <a:t>Stack Frames</a:t>
            </a:r>
          </a:p>
          <a:p>
            <a:pPr eaLnBrk="1" hangingPunct="1"/>
            <a:r>
              <a:rPr lang="en-US" altLang="en-US" dirty="0"/>
              <a:t>Security Issues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FFE8-0485-4EE1-ADF1-2B6D003C1CA1}"/>
              </a:ext>
            </a:extLst>
          </p:cNvPr>
          <p:cNvSpPr>
            <a:spLocks noGrp="1"/>
          </p:cNvSpPr>
          <p:nvPr>
            <p:ph type="title"/>
          </p:nvPr>
        </p:nvSpPr>
        <p:spPr/>
        <p:txBody>
          <a:bodyPr/>
          <a:lstStyle/>
          <a:p>
            <a:r>
              <a:rPr lang="en-US" sz="2800" dirty="0"/>
              <a:t>Stack Frame with </a:t>
            </a:r>
            <a:r>
              <a:rPr lang="en-US" sz="2800" b="1" dirty="0"/>
              <a:t>Local Variables </a:t>
            </a:r>
            <a:r>
              <a:rPr lang="en-US" sz="2800" dirty="0"/>
              <a:t>In Procedure</a:t>
            </a:r>
          </a:p>
        </p:txBody>
      </p:sp>
      <p:sp>
        <p:nvSpPr>
          <p:cNvPr id="3" name="Content Placeholder 2">
            <a:extLst>
              <a:ext uri="{FF2B5EF4-FFF2-40B4-BE49-F238E27FC236}">
                <a16:creationId xmlns:a16="http://schemas.microsoft.com/office/drawing/2014/main" id="{0FE37856-0577-4E1D-B972-DF72C25F67F9}"/>
              </a:ext>
            </a:extLst>
          </p:cNvPr>
          <p:cNvSpPr>
            <a:spLocks noGrp="1"/>
          </p:cNvSpPr>
          <p:nvPr>
            <p:ph idx="1"/>
          </p:nvPr>
        </p:nvSpPr>
        <p:spPr>
          <a:xfrm>
            <a:off x="685800" y="1066799"/>
            <a:ext cx="7772400" cy="4953001"/>
          </a:xfrm>
        </p:spPr>
        <p:txBody>
          <a:bodyPr/>
          <a:lstStyle/>
          <a:p>
            <a:r>
              <a:rPr lang="en-US" dirty="0"/>
              <a:t>Let’s Modify </a:t>
            </a:r>
            <a:r>
              <a:rPr lang="en-US" b="1" dirty="0"/>
              <a:t>Add2</a:t>
            </a:r>
            <a:r>
              <a:rPr lang="en-US" dirty="0"/>
              <a:t> function to </a:t>
            </a:r>
            <a:r>
              <a:rPr lang="en-US" b="1" dirty="0"/>
              <a:t>Add2Scale</a:t>
            </a:r>
            <a:r>
              <a:rPr lang="en-US" dirty="0"/>
              <a:t> function  such that it returns the result of the following calculation:</a:t>
            </a:r>
          </a:p>
          <a:p>
            <a:pPr marL="457200" lvl="1" indent="0">
              <a:buNone/>
            </a:pPr>
            <a:r>
              <a:rPr lang="en-US" sz="2400" b="1" i="1" dirty="0"/>
              <a:t>2*val1 + 4*val2</a:t>
            </a:r>
          </a:p>
          <a:p>
            <a:pPr marL="0" indent="0">
              <a:buNone/>
            </a:pPr>
            <a:r>
              <a:rPr lang="en-US" dirty="0"/>
              <a:t>with the scalars 2 and 4 being local variables created in function </a:t>
            </a:r>
            <a:r>
              <a:rPr lang="en-US" b="1" dirty="0"/>
              <a:t>Add2Scale </a:t>
            </a:r>
            <a:r>
              <a:rPr lang="en-US" dirty="0"/>
              <a:t>as follows</a:t>
            </a:r>
          </a:p>
          <a:p>
            <a:pPr marL="0" indent="0">
              <a:buNone/>
            </a:pPr>
            <a:endParaRPr lang="en-US" dirty="0"/>
          </a:p>
          <a:p>
            <a:pPr marL="0" indent="0">
              <a:buNone/>
            </a:pPr>
            <a:r>
              <a:rPr lang="en-US" sz="2000" dirty="0"/>
              <a:t>Int Add2Scale (int a, int b)</a:t>
            </a:r>
          </a:p>
          <a:p>
            <a:pPr marL="0" indent="0">
              <a:buNone/>
            </a:pPr>
            <a:r>
              <a:rPr lang="en-US" sz="2000" dirty="0"/>
              <a:t>{</a:t>
            </a:r>
          </a:p>
          <a:p>
            <a:pPr marL="0" indent="0">
              <a:buNone/>
            </a:pPr>
            <a:r>
              <a:rPr lang="en-US" sz="2000" dirty="0"/>
              <a:t>	int x=2; </a:t>
            </a:r>
          </a:p>
          <a:p>
            <a:pPr marL="0" indent="0">
              <a:buNone/>
            </a:pPr>
            <a:r>
              <a:rPr lang="en-US" sz="2000" dirty="0"/>
              <a:t>	int y=4;</a:t>
            </a:r>
          </a:p>
          <a:p>
            <a:pPr marL="0" indent="0">
              <a:buNone/>
            </a:pPr>
            <a:r>
              <a:rPr lang="en-US" sz="2000" dirty="0"/>
              <a:t>	return (a*x + b*y);</a:t>
            </a:r>
          </a:p>
          <a:p>
            <a:pPr marL="0" indent="0">
              <a:buNone/>
            </a:pPr>
            <a:r>
              <a:rPr lang="en-US" sz="2000" dirty="0"/>
              <a:t>}</a:t>
            </a:r>
          </a:p>
          <a:p>
            <a:pPr marL="0" indent="0">
              <a:buNone/>
            </a:pPr>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0550BCA1-A681-47A9-B016-F7D2C06FBC73}"/>
              </a:ext>
            </a:extLst>
          </p:cNvPr>
          <p:cNvSpPr>
            <a:spLocks noGrp="1"/>
          </p:cNvSpPr>
          <p:nvPr>
            <p:ph type="ftr" sz="quarter" idx="10"/>
          </p:nvPr>
        </p:nvSpPr>
        <p:spPr/>
        <p:txBody>
          <a:bodyPr/>
          <a:lstStyle/>
          <a:p>
            <a:pPr>
              <a:defRPr/>
            </a:pPr>
            <a:r>
              <a:rPr lang="en-US" altLang="en-US"/>
              <a:t>CSC 35 Intro to Architecture: Dr. I. Ghansah</a:t>
            </a:r>
          </a:p>
        </p:txBody>
      </p:sp>
      <p:sp>
        <p:nvSpPr>
          <p:cNvPr id="5" name="Slide Number Placeholder 4">
            <a:extLst>
              <a:ext uri="{FF2B5EF4-FFF2-40B4-BE49-F238E27FC236}">
                <a16:creationId xmlns:a16="http://schemas.microsoft.com/office/drawing/2014/main" id="{CFC7C0DB-4A03-4DCC-A58B-54EC49A71973}"/>
              </a:ext>
            </a:extLst>
          </p:cNvPr>
          <p:cNvSpPr>
            <a:spLocks noGrp="1"/>
          </p:cNvSpPr>
          <p:nvPr>
            <p:ph type="sldNum" sz="quarter" idx="11"/>
          </p:nvPr>
        </p:nvSpPr>
        <p:spPr/>
        <p:txBody>
          <a:bodyPr/>
          <a:lstStyle/>
          <a:p>
            <a:fld id="{818FE483-4AA2-4E10-9332-E886C6284315}" type="slidenum">
              <a:rPr lang="en-US" altLang="en-US" smtClean="0"/>
              <a:pPr/>
              <a:t>20</a:t>
            </a:fld>
            <a:endParaRPr lang="en-US" altLang="en-US"/>
          </a:p>
        </p:txBody>
      </p:sp>
    </p:spTree>
    <p:extLst>
      <p:ext uri="{BB962C8B-B14F-4D97-AF65-F5344CB8AC3E}">
        <p14:creationId xmlns:p14="http://schemas.microsoft.com/office/powerpoint/2010/main" val="25793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7A4CEDB5-A428-4741-8D7D-AB06F0D54A4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3555" name="Slide Number Placeholder 4">
            <a:extLst>
              <a:ext uri="{FF2B5EF4-FFF2-40B4-BE49-F238E27FC236}">
                <a16:creationId xmlns:a16="http://schemas.microsoft.com/office/drawing/2014/main" id="{4556619A-E464-490E-9708-15FE344EF17D}"/>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14CD38F-6D8E-4BBE-92DA-483938D82B0F}" type="slidenum">
              <a:rPr lang="en-US" altLang="en-US" sz="1600">
                <a:latin typeface="Times New Roman" panose="02020603050405020304" pitchFamily="18" charset="0"/>
              </a:rPr>
              <a:pPr eaLnBrk="1" hangingPunct="1">
                <a:spcBef>
                  <a:spcPct val="0"/>
                </a:spcBef>
                <a:buClrTx/>
                <a:buFontTx/>
                <a:buNone/>
              </a:pPr>
              <a:t>21</a:t>
            </a:fld>
            <a:endParaRPr lang="en-US" altLang="en-US" sz="1600">
              <a:latin typeface="Times New Roman" panose="02020603050405020304" pitchFamily="18" charset="0"/>
            </a:endParaRPr>
          </a:p>
        </p:txBody>
      </p:sp>
      <p:sp>
        <p:nvSpPr>
          <p:cNvPr id="201730" name="Rectangle 2">
            <a:extLst>
              <a:ext uri="{FF2B5EF4-FFF2-40B4-BE49-F238E27FC236}">
                <a16:creationId xmlns:a16="http://schemas.microsoft.com/office/drawing/2014/main" id="{D04C6DA4-50FF-4073-90AD-C71139AC831F}"/>
              </a:ext>
            </a:extLst>
          </p:cNvPr>
          <p:cNvSpPr>
            <a:spLocks noGrp="1" noChangeArrowheads="1"/>
          </p:cNvSpPr>
          <p:nvPr>
            <p:ph type="title"/>
          </p:nvPr>
        </p:nvSpPr>
        <p:spPr/>
        <p:txBody>
          <a:bodyPr/>
          <a:lstStyle/>
          <a:p>
            <a:pPr eaLnBrk="1" hangingPunct="1">
              <a:defRPr/>
            </a:pPr>
            <a:r>
              <a:rPr lang="en-US" altLang="en-US"/>
              <a:t>Local Variables</a:t>
            </a:r>
          </a:p>
        </p:txBody>
      </p:sp>
      <p:sp>
        <p:nvSpPr>
          <p:cNvPr id="23557" name="Rectangle 3">
            <a:extLst>
              <a:ext uri="{FF2B5EF4-FFF2-40B4-BE49-F238E27FC236}">
                <a16:creationId xmlns:a16="http://schemas.microsoft.com/office/drawing/2014/main" id="{7589AAA9-D6E0-4E4F-90F2-7B4181F1D179}"/>
              </a:ext>
            </a:extLst>
          </p:cNvPr>
          <p:cNvSpPr>
            <a:spLocks noGrp="1" noChangeArrowheads="1"/>
          </p:cNvSpPr>
          <p:nvPr>
            <p:ph type="body" idx="1"/>
          </p:nvPr>
        </p:nvSpPr>
        <p:spPr/>
        <p:txBody>
          <a:bodyPr/>
          <a:lstStyle/>
          <a:p>
            <a:pPr eaLnBrk="1" hangingPunct="1"/>
            <a:r>
              <a:rPr lang="en-US" altLang="en-US"/>
              <a:t>Only statements within subroutine can view or modify local variables</a:t>
            </a:r>
          </a:p>
          <a:p>
            <a:pPr eaLnBrk="1" hangingPunct="1"/>
            <a:r>
              <a:rPr lang="en-US" altLang="en-US"/>
              <a:t>Storage used by local variables is released when subroutine ends</a:t>
            </a:r>
          </a:p>
          <a:p>
            <a:pPr eaLnBrk="1" hangingPunct="1"/>
            <a:r>
              <a:rPr lang="en-US" altLang="en-US"/>
              <a:t>local variable name can have the same name as a local variable in another function without creating a name clash</a:t>
            </a:r>
          </a:p>
          <a:p>
            <a:pPr eaLnBrk="1" hangingPunct="1"/>
            <a:r>
              <a:rPr lang="en-US" altLang="en-US"/>
              <a:t>Essential when writing recursive procedures, as well as procedures executed by multiple execution threads</a:t>
            </a:r>
          </a:p>
        </p:txBody>
      </p:sp>
    </p:spTree>
    <p:extLst>
      <p:ext uri="{BB962C8B-B14F-4D97-AF65-F5344CB8AC3E}">
        <p14:creationId xmlns:p14="http://schemas.microsoft.com/office/powerpoint/2010/main" val="1005024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a:extLst>
              <a:ext uri="{FF2B5EF4-FFF2-40B4-BE49-F238E27FC236}">
                <a16:creationId xmlns:a16="http://schemas.microsoft.com/office/drawing/2014/main" id="{C690F63C-D9E0-4BEB-8D53-2423F4AAAAE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4579" name="Slide Number Placeholder 3">
            <a:extLst>
              <a:ext uri="{FF2B5EF4-FFF2-40B4-BE49-F238E27FC236}">
                <a16:creationId xmlns:a16="http://schemas.microsoft.com/office/drawing/2014/main" id="{25B707D1-CBD1-4D99-B9FE-A5669033F96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8204FC0-814A-41C4-9B5A-8E4566191349}" type="slidenum">
              <a:rPr lang="en-US" altLang="en-US" sz="1600">
                <a:latin typeface="Times New Roman" panose="02020603050405020304" pitchFamily="18" charset="0"/>
              </a:rPr>
              <a:pPr eaLnBrk="1" hangingPunct="1">
                <a:spcBef>
                  <a:spcPct val="0"/>
                </a:spcBef>
                <a:buClrTx/>
                <a:buFontTx/>
                <a:buNone/>
              </a:pPr>
              <a:t>22</a:t>
            </a:fld>
            <a:endParaRPr lang="en-US" altLang="en-US" sz="1600">
              <a:latin typeface="Times New Roman" panose="02020603050405020304" pitchFamily="18" charset="0"/>
            </a:endParaRPr>
          </a:p>
        </p:txBody>
      </p:sp>
      <p:sp>
        <p:nvSpPr>
          <p:cNvPr id="202754" name="Rectangle 2">
            <a:extLst>
              <a:ext uri="{FF2B5EF4-FFF2-40B4-BE49-F238E27FC236}">
                <a16:creationId xmlns:a16="http://schemas.microsoft.com/office/drawing/2014/main" id="{13FFDA18-F676-4326-89AA-7DD269B43EAB}"/>
              </a:ext>
            </a:extLst>
          </p:cNvPr>
          <p:cNvSpPr>
            <a:spLocks noGrp="1" noChangeArrowheads="1"/>
          </p:cNvSpPr>
          <p:nvPr>
            <p:ph type="title"/>
          </p:nvPr>
        </p:nvSpPr>
        <p:spPr/>
        <p:txBody>
          <a:bodyPr/>
          <a:lstStyle/>
          <a:p>
            <a:pPr eaLnBrk="1" hangingPunct="1">
              <a:defRPr/>
            </a:pPr>
            <a:r>
              <a:rPr lang="en-US" altLang="en-US" dirty="0"/>
              <a:t>Creating LOCAL Variables for Add2Scale</a:t>
            </a:r>
          </a:p>
        </p:txBody>
      </p:sp>
      <p:sp>
        <p:nvSpPr>
          <p:cNvPr id="24581" name="Text Box 3">
            <a:extLst>
              <a:ext uri="{FF2B5EF4-FFF2-40B4-BE49-F238E27FC236}">
                <a16:creationId xmlns:a16="http://schemas.microsoft.com/office/drawing/2014/main" id="{532D6831-22FA-42C4-8D22-FA27A746453D}"/>
              </a:ext>
            </a:extLst>
          </p:cNvPr>
          <p:cNvSpPr txBox="1">
            <a:spLocks noChangeArrowheads="1"/>
          </p:cNvSpPr>
          <p:nvPr/>
        </p:nvSpPr>
        <p:spPr bwMode="auto">
          <a:xfrm>
            <a:off x="457200" y="1244600"/>
            <a:ext cx="8305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Example - create two DWORD local variables:</a:t>
            </a:r>
          </a:p>
          <a:p>
            <a:pPr eaLnBrk="1" hangingPunct="1">
              <a:spcBef>
                <a:spcPct val="0"/>
              </a:spcBef>
              <a:buClrTx/>
              <a:buFontTx/>
              <a:buNone/>
            </a:pPr>
            <a:r>
              <a:rPr lang="en-US" altLang="en-US" b="0" dirty="0"/>
              <a:t>	Say: int x=2, y=4;</a:t>
            </a:r>
          </a:p>
          <a:p>
            <a:pPr eaLnBrk="1" hangingPunct="1">
              <a:spcBef>
                <a:spcPct val="0"/>
              </a:spcBef>
              <a:buClrTx/>
              <a:buFontTx/>
              <a:buNone/>
            </a:pPr>
            <a:r>
              <a:rPr lang="en-US" altLang="en-US" b="0" dirty="0"/>
              <a:t>					    ret address</a:t>
            </a:r>
          </a:p>
          <a:p>
            <a:pPr eaLnBrk="1" hangingPunct="1">
              <a:spcBef>
                <a:spcPct val="0"/>
              </a:spcBef>
              <a:buClrTx/>
              <a:buFontTx/>
              <a:buNone/>
            </a:pPr>
            <a:r>
              <a:rPr lang="en-US" altLang="en-US" b="0" dirty="0"/>
              <a:t>					    saved </a:t>
            </a:r>
            <a:r>
              <a:rPr lang="en-US" altLang="en-US" b="0" dirty="0" err="1"/>
              <a:t>ebp</a:t>
            </a:r>
            <a:r>
              <a:rPr lang="en-US" altLang="en-US" b="0" dirty="0"/>
              <a:t>          EBP</a:t>
            </a:r>
          </a:p>
          <a:p>
            <a:pPr eaLnBrk="1" hangingPunct="1">
              <a:spcBef>
                <a:spcPct val="0"/>
              </a:spcBef>
              <a:buClrTx/>
              <a:buFontTx/>
              <a:buNone/>
            </a:pPr>
            <a:r>
              <a:rPr lang="en-US" altLang="en-US" b="0" dirty="0"/>
              <a:t>					   2 (x)                [ebp-4]</a:t>
            </a:r>
          </a:p>
          <a:p>
            <a:pPr eaLnBrk="1" hangingPunct="1">
              <a:spcBef>
                <a:spcPct val="0"/>
              </a:spcBef>
              <a:buClrTx/>
              <a:buFontTx/>
              <a:buNone/>
            </a:pPr>
            <a:r>
              <a:rPr lang="en-US" altLang="en-US" sz="2000" dirty="0">
                <a:latin typeface="Courier New" panose="02070309020205020404" pitchFamily="49" charset="0"/>
              </a:rPr>
              <a:t>  </a:t>
            </a:r>
            <a:r>
              <a:rPr lang="en-US" altLang="en-US" b="0" dirty="0"/>
              <a:t>			                         4 (y)                [ebp-8]</a:t>
            </a:r>
          </a:p>
          <a:p>
            <a:pPr eaLnBrk="1" hangingPunct="1">
              <a:spcBef>
                <a:spcPct val="0"/>
              </a:spcBef>
              <a:buClrTx/>
              <a:buFontTx/>
              <a:buNone/>
            </a:pPr>
            <a:r>
              <a:rPr lang="en-US" altLang="en-US" sz="1800" dirty="0"/>
              <a:t>Add2Scale PROC</a:t>
            </a:r>
            <a:r>
              <a:rPr lang="en-US" altLang="en-US" b="0" dirty="0"/>
              <a:t>	</a:t>
            </a:r>
          </a:p>
          <a:p>
            <a:pPr eaLnBrk="1" hangingPunct="1">
              <a:spcBef>
                <a:spcPct val="0"/>
              </a:spcBef>
              <a:buClrTx/>
              <a:buFontTx/>
              <a:buNone/>
            </a:pPr>
            <a:r>
              <a:rPr lang="en-US" altLang="en-US" sz="1800" dirty="0">
                <a:latin typeface="Courier New" panose="02070309020205020404" pitchFamily="49" charset="0"/>
              </a:rPr>
              <a:t>push	</a:t>
            </a:r>
            <a:r>
              <a:rPr lang="en-US" altLang="en-US" sz="1800" dirty="0" err="1">
                <a:latin typeface="Courier New" panose="02070309020205020404" pitchFamily="49" charset="0"/>
              </a:rPr>
              <a:t>ebp</a:t>
            </a:r>
            <a:endParaRPr lang="en-US" altLang="en-US" sz="1800" dirty="0">
              <a:latin typeface="Courier New" panose="02070309020205020404" pitchFamily="49" charset="0"/>
            </a:endParaRPr>
          </a:p>
          <a:p>
            <a:pPr eaLnBrk="1" hangingPunct="1">
              <a:spcBef>
                <a:spcPct val="0"/>
              </a:spcBef>
              <a:buClrTx/>
              <a:buFontTx/>
              <a:buNone/>
            </a:pPr>
            <a:r>
              <a:rPr lang="en-US" altLang="en-US" sz="1800" dirty="0">
                <a:latin typeface="Courier New" panose="02070309020205020404" pitchFamily="49" charset="0"/>
              </a:rPr>
              <a:t>	mov	</a:t>
            </a:r>
            <a:r>
              <a:rPr lang="en-US" altLang="en-US" sz="1800" dirty="0" err="1">
                <a:latin typeface="Courier New" panose="02070309020205020404" pitchFamily="49" charset="0"/>
              </a:rPr>
              <a:t>ebp,esp</a:t>
            </a:r>
            <a:endParaRPr lang="en-US" altLang="en-US" sz="1800" dirty="0">
              <a:latin typeface="Courier New" panose="02070309020205020404" pitchFamily="49" charset="0"/>
            </a:endParaRPr>
          </a:p>
          <a:p>
            <a:pPr eaLnBrk="1" hangingPunct="1">
              <a:spcBef>
                <a:spcPct val="0"/>
              </a:spcBef>
              <a:buClrTx/>
              <a:buFontTx/>
              <a:buNone/>
            </a:pPr>
            <a:r>
              <a:rPr lang="en-US" altLang="en-US" sz="1800" dirty="0">
                <a:latin typeface="Courier New" panose="02070309020205020404" pitchFamily="49" charset="0"/>
              </a:rPr>
              <a:t>	sub   esp,8		;create 2 DWORD variables</a:t>
            </a:r>
          </a:p>
          <a:p>
            <a:pPr eaLnBrk="1" hangingPunct="1">
              <a:spcBef>
                <a:spcPct val="0"/>
              </a:spcBef>
              <a:buClrTx/>
              <a:buFontTx/>
              <a:buNone/>
            </a:pPr>
            <a:endParaRPr lang="en-US" altLang="en-US" sz="1800" dirty="0">
              <a:latin typeface="Courier New" panose="02070309020205020404" pitchFamily="49" charset="0"/>
            </a:endParaRPr>
          </a:p>
          <a:p>
            <a:pPr eaLnBrk="1" hangingPunct="1">
              <a:spcBef>
                <a:spcPct val="0"/>
              </a:spcBef>
              <a:buClrTx/>
              <a:buFontTx/>
              <a:buNone/>
            </a:pPr>
            <a:r>
              <a:rPr lang="en-US" altLang="en-US" sz="1800" dirty="0">
                <a:latin typeface="Courier New" panose="02070309020205020404" pitchFamily="49" charset="0"/>
              </a:rPr>
              <a:t>	mov	DWORD PTR [ebp-4],2 ; initialize x=2</a:t>
            </a:r>
          </a:p>
          <a:p>
            <a:pPr eaLnBrk="1" hangingPunct="1">
              <a:spcBef>
                <a:spcPct val="0"/>
              </a:spcBef>
              <a:buClrTx/>
              <a:buFontTx/>
              <a:buNone/>
            </a:pPr>
            <a:r>
              <a:rPr lang="en-US" altLang="en-US" sz="1800" dirty="0">
                <a:latin typeface="Courier New" panose="02070309020205020404" pitchFamily="49" charset="0"/>
              </a:rPr>
              <a:t>	mov	DWORD PTR [ebp-8],4 ; initialize y=4</a:t>
            </a:r>
          </a:p>
        </p:txBody>
      </p:sp>
      <p:sp>
        <p:nvSpPr>
          <p:cNvPr id="24582" name="Rectangle 4">
            <a:extLst>
              <a:ext uri="{FF2B5EF4-FFF2-40B4-BE49-F238E27FC236}">
                <a16:creationId xmlns:a16="http://schemas.microsoft.com/office/drawing/2014/main" id="{37A8FB18-015F-43F4-95DC-3706EF87646E}"/>
              </a:ext>
            </a:extLst>
          </p:cNvPr>
          <p:cNvSpPr>
            <a:spLocks noChangeArrowheads="1"/>
          </p:cNvSpPr>
          <p:nvPr/>
        </p:nvSpPr>
        <p:spPr bwMode="auto">
          <a:xfrm>
            <a:off x="5334000" y="2133600"/>
            <a:ext cx="1905000" cy="1600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24583" name="Line 5">
            <a:extLst>
              <a:ext uri="{FF2B5EF4-FFF2-40B4-BE49-F238E27FC236}">
                <a16:creationId xmlns:a16="http://schemas.microsoft.com/office/drawing/2014/main" id="{34661DBF-E5C6-47AE-A1B0-CCE83583E6EC}"/>
              </a:ext>
            </a:extLst>
          </p:cNvPr>
          <p:cNvSpPr>
            <a:spLocks noChangeShapeType="1"/>
          </p:cNvSpPr>
          <p:nvPr/>
        </p:nvSpPr>
        <p:spPr bwMode="auto">
          <a:xfrm>
            <a:off x="5334000" y="2514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24584" name="Line 6">
            <a:extLst>
              <a:ext uri="{FF2B5EF4-FFF2-40B4-BE49-F238E27FC236}">
                <a16:creationId xmlns:a16="http://schemas.microsoft.com/office/drawing/2014/main" id="{92B2323F-B108-470B-9F04-A4935D88F5B4}"/>
              </a:ext>
            </a:extLst>
          </p:cNvPr>
          <p:cNvSpPr>
            <a:spLocks noChangeShapeType="1"/>
          </p:cNvSpPr>
          <p:nvPr/>
        </p:nvSpPr>
        <p:spPr bwMode="auto">
          <a:xfrm>
            <a:off x="5334000" y="2868613"/>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24585" name="Line 7">
            <a:extLst>
              <a:ext uri="{FF2B5EF4-FFF2-40B4-BE49-F238E27FC236}">
                <a16:creationId xmlns:a16="http://schemas.microsoft.com/office/drawing/2014/main" id="{13E31A6E-D7B0-4583-A7F7-899FE2295008}"/>
              </a:ext>
            </a:extLst>
          </p:cNvPr>
          <p:cNvSpPr>
            <a:spLocks noChangeShapeType="1"/>
          </p:cNvSpPr>
          <p:nvPr/>
        </p:nvSpPr>
        <p:spPr bwMode="auto">
          <a:xfrm>
            <a:off x="5334000" y="3200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24586" name="Line 8">
            <a:extLst>
              <a:ext uri="{FF2B5EF4-FFF2-40B4-BE49-F238E27FC236}">
                <a16:creationId xmlns:a16="http://schemas.microsoft.com/office/drawing/2014/main" id="{ED4DDB30-B433-4C29-80B3-9B12152199BF}"/>
              </a:ext>
            </a:extLst>
          </p:cNvPr>
          <p:cNvSpPr>
            <a:spLocks noChangeShapeType="1"/>
          </p:cNvSpPr>
          <p:nvPr/>
        </p:nvSpPr>
        <p:spPr bwMode="auto">
          <a:xfrm flipH="1">
            <a:off x="7239000" y="2667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Tree>
    <p:extLst>
      <p:ext uri="{BB962C8B-B14F-4D97-AF65-F5344CB8AC3E}">
        <p14:creationId xmlns:p14="http://schemas.microsoft.com/office/powerpoint/2010/main" val="2275918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D8A3EF-7AEE-4325-8F48-72805ECF29CF}"/>
              </a:ext>
            </a:extLst>
          </p:cNvPr>
          <p:cNvSpPr>
            <a:spLocks noGrp="1"/>
          </p:cNvSpPr>
          <p:nvPr>
            <p:ph type="ftr" sz="quarter" idx="10"/>
          </p:nvPr>
        </p:nvSpPr>
        <p:spPr/>
        <p:txBody>
          <a:bodyPr/>
          <a:lstStyle/>
          <a:p>
            <a:pPr>
              <a:defRPr/>
            </a:pPr>
            <a:r>
              <a:rPr lang="en-US" altLang="en-US"/>
              <a:t>CSC 35 Intro to Architecture: Dr. I. Ghansah</a:t>
            </a:r>
          </a:p>
        </p:txBody>
      </p:sp>
      <p:sp>
        <p:nvSpPr>
          <p:cNvPr id="3" name="Slide Number Placeholder 2">
            <a:extLst>
              <a:ext uri="{FF2B5EF4-FFF2-40B4-BE49-F238E27FC236}">
                <a16:creationId xmlns:a16="http://schemas.microsoft.com/office/drawing/2014/main" id="{ECD77A2A-2B7C-436E-AF08-D7657CA6C11E}"/>
              </a:ext>
            </a:extLst>
          </p:cNvPr>
          <p:cNvSpPr>
            <a:spLocks noGrp="1"/>
          </p:cNvSpPr>
          <p:nvPr>
            <p:ph type="sldNum" sz="quarter" idx="11"/>
          </p:nvPr>
        </p:nvSpPr>
        <p:spPr/>
        <p:txBody>
          <a:bodyPr/>
          <a:lstStyle/>
          <a:p>
            <a:fld id="{5D06B20F-41F9-4BAE-A2E1-D07553337B9B}" type="slidenum">
              <a:rPr lang="en-US" altLang="en-US" smtClean="0"/>
              <a:pPr/>
              <a:t>23</a:t>
            </a:fld>
            <a:endParaRPr lang="en-US" altLang="en-US"/>
          </a:p>
        </p:txBody>
      </p:sp>
      <p:sp>
        <p:nvSpPr>
          <p:cNvPr id="4" name="Text Placeholder 952">
            <a:extLst>
              <a:ext uri="{FF2B5EF4-FFF2-40B4-BE49-F238E27FC236}">
                <a16:creationId xmlns:a16="http://schemas.microsoft.com/office/drawing/2014/main" id="{7EFB71DC-52BF-4522-9A15-0D27ED87443D}"/>
              </a:ext>
            </a:extLst>
          </p:cNvPr>
          <p:cNvSpPr txBox="1">
            <a:spLocks/>
          </p:cNvSpPr>
          <p:nvPr/>
        </p:nvSpPr>
        <p:spPr bwMode="auto">
          <a:xfrm>
            <a:off x="-141782" y="40404"/>
            <a:ext cx="9604375" cy="7315200"/>
          </a:xfrm>
          <a:prstGeom prst="rect">
            <a:avLst/>
          </a:prstGeom>
          <a:solidFill>
            <a:srgbClr val="000098"/>
          </a:solidFill>
          <a:ln w="0" cmpd="sng">
            <a:noFill/>
            <a:prstDash val="solid"/>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r>
              <a:rPr lang="en-US" sz="100" dirty="0"/>
              <a:t> </a:t>
            </a:r>
          </a:p>
        </p:txBody>
      </p:sp>
      <p:pic>
        <p:nvPicPr>
          <p:cNvPr id="6" name="Image.jpg">
            <a:extLst>
              <a:ext uri="{FF2B5EF4-FFF2-40B4-BE49-F238E27FC236}">
                <a16:creationId xmlns:a16="http://schemas.microsoft.com/office/drawing/2014/main" id="{6D014053-ACCD-4C09-B6C0-5827A082F279}"/>
              </a:ext>
            </a:extLst>
          </p:cNvPr>
          <p:cNvPicPr/>
          <p:nvPr/>
        </p:nvPicPr>
        <p:blipFill>
          <a:blip/>
          <a:stretch>
            <a:fillRect/>
          </a:stretch>
        </p:blipFill>
        <p:spPr>
          <a:xfrm>
            <a:off x="6251575" y="6696710"/>
            <a:ext cx="115570" cy="115570"/>
          </a:xfrm>
          <a:prstGeom prst="rect">
            <a:avLst/>
          </a:prstGeom>
        </p:spPr>
      </p:pic>
      <p:sp>
        <p:nvSpPr>
          <p:cNvPr id="7" name="Text Placeholder 950">
            <a:extLst>
              <a:ext uri="{FF2B5EF4-FFF2-40B4-BE49-F238E27FC236}">
                <a16:creationId xmlns:a16="http://schemas.microsoft.com/office/drawing/2014/main" id="{C323B48F-BAF1-4922-9D2E-B3EDBF1C4350}"/>
              </a:ext>
            </a:extLst>
          </p:cNvPr>
          <p:cNvSpPr txBox="1">
            <a:spLocks/>
          </p:cNvSpPr>
          <p:nvPr/>
        </p:nvSpPr>
        <p:spPr bwMode="auto">
          <a:xfrm>
            <a:off x="688975" y="6934835"/>
            <a:ext cx="8434070" cy="234315"/>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R="251460" algn="r">
              <a:lnSpc>
                <a:spcPct val="95999"/>
              </a:lnSpc>
              <a:spcAft>
                <a:spcPts val="0"/>
              </a:spcAft>
            </a:pPr>
            <a:endParaRPr lang="en-US" sz="100" dirty="0">
              <a:solidFill>
                <a:srgbClr val="FFFFFF"/>
              </a:solidFill>
              <a:latin typeface="Arial" panose="22635452340000000000" pitchFamily="2"/>
            </a:endParaRPr>
          </a:p>
        </p:txBody>
      </p:sp>
      <p:sp>
        <p:nvSpPr>
          <p:cNvPr id="9" name="Text Placeholder 953">
            <a:extLst>
              <a:ext uri="{FF2B5EF4-FFF2-40B4-BE49-F238E27FC236}">
                <a16:creationId xmlns:a16="http://schemas.microsoft.com/office/drawing/2014/main" id="{1F2F8345-A18B-4D0B-8B72-A5C5D2161A2A}"/>
              </a:ext>
            </a:extLst>
          </p:cNvPr>
          <p:cNvSpPr txBox="1">
            <a:spLocks/>
          </p:cNvSpPr>
          <p:nvPr/>
        </p:nvSpPr>
        <p:spPr bwMode="auto">
          <a:xfrm>
            <a:off x="-230188" y="76451"/>
            <a:ext cx="9604375" cy="2261870"/>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294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marL="3383280">
              <a:lnSpc>
                <a:spcPct val="82559"/>
              </a:lnSpc>
              <a:spcAft>
                <a:spcPts val="7560"/>
              </a:spcAft>
            </a:pPr>
            <a:r>
              <a:rPr lang="en-US" sz="4700" dirty="0">
                <a:solidFill>
                  <a:srgbClr val="FFFFFF"/>
                </a:solidFill>
                <a:latin typeface="Arial" panose="22635452340000000000" pitchFamily="2"/>
              </a:rPr>
              <a:t>Stack Frame for Add2Scale Proc</a:t>
            </a:r>
          </a:p>
        </p:txBody>
      </p:sp>
      <p:sp>
        <p:nvSpPr>
          <p:cNvPr id="10" name="Text Placeholder 954">
            <a:extLst>
              <a:ext uri="{FF2B5EF4-FFF2-40B4-BE49-F238E27FC236}">
                <a16:creationId xmlns:a16="http://schemas.microsoft.com/office/drawing/2014/main" id="{A50DD1E8-6015-4AB3-83D7-416A63426444}"/>
              </a:ext>
            </a:extLst>
          </p:cNvPr>
          <p:cNvSpPr txBox="1">
            <a:spLocks/>
          </p:cNvSpPr>
          <p:nvPr/>
        </p:nvSpPr>
        <p:spPr bwMode="auto">
          <a:xfrm>
            <a:off x="1098728" y="2141537"/>
            <a:ext cx="2057400" cy="4206240"/>
          </a:xfrm>
          <a:prstGeom prst="rect">
            <a:avLst/>
          </a:prstGeom>
          <a:noFill/>
          <a:ln w="0" cmpd="sng">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08760" rIns="0" bIns="0" numCol="1" anchor="t" anchorCtr="0" compatLnSpc="1">
            <a:prstTxWarp prst="textNoShape">
              <a:avLst/>
            </a:prstTxWarp>
          </a:bodyP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sz="21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b="1" kern="1200">
                <a:solidFill>
                  <a:schemeClr val="tx1"/>
                </a:solidFill>
                <a:latin typeface="Arial" panose="020B0604020202020204" pitchFamily="34" charset="0"/>
                <a:ea typeface="+mn-ea"/>
                <a:cs typeface="+mn-cs"/>
              </a:defRPr>
            </a:lvl5pPr>
            <a:lvl6pPr marL="2286000" algn="l" defTabSz="914400" rtl="0" eaLnBrk="1" latinLnBrk="0" hangingPunct="1">
              <a:defRPr sz="2100" b="1" kern="1200">
                <a:solidFill>
                  <a:schemeClr val="tx1"/>
                </a:solidFill>
                <a:latin typeface="Arial" panose="020B0604020202020204" pitchFamily="34" charset="0"/>
                <a:ea typeface="+mn-ea"/>
                <a:cs typeface="+mn-cs"/>
              </a:defRPr>
            </a:lvl6pPr>
            <a:lvl7pPr marL="2743200" algn="l" defTabSz="914400" rtl="0" eaLnBrk="1" latinLnBrk="0" hangingPunct="1">
              <a:defRPr sz="2100" b="1" kern="1200">
                <a:solidFill>
                  <a:schemeClr val="tx1"/>
                </a:solidFill>
                <a:latin typeface="Arial" panose="020B0604020202020204" pitchFamily="34" charset="0"/>
                <a:ea typeface="+mn-ea"/>
                <a:cs typeface="+mn-cs"/>
              </a:defRPr>
            </a:lvl7pPr>
            <a:lvl8pPr marL="3200400" algn="l" defTabSz="914400" rtl="0" eaLnBrk="1" latinLnBrk="0" hangingPunct="1">
              <a:defRPr sz="2100" b="1" kern="1200">
                <a:solidFill>
                  <a:schemeClr val="tx1"/>
                </a:solidFill>
                <a:latin typeface="Arial" panose="020B0604020202020204" pitchFamily="34" charset="0"/>
                <a:ea typeface="+mn-ea"/>
                <a:cs typeface="+mn-cs"/>
              </a:defRPr>
            </a:lvl8pPr>
            <a:lvl9pPr marL="3657600" algn="l" defTabSz="914400" rtl="0" eaLnBrk="1" latinLnBrk="0" hangingPunct="1">
              <a:defRPr sz="2100" b="1" kern="1200">
                <a:solidFill>
                  <a:schemeClr val="tx1"/>
                </a:solidFill>
                <a:latin typeface="Arial" panose="020B0604020202020204" pitchFamily="34" charset="0"/>
                <a:ea typeface="+mn-ea"/>
                <a:cs typeface="+mn-cs"/>
              </a:defRPr>
            </a:lvl9pPr>
          </a:lstStyle>
          <a:p>
            <a:pPr algn="ctr">
              <a:lnSpc>
                <a:spcPct val="95999"/>
              </a:lnSpc>
              <a:spcAft>
                <a:spcPts val="0"/>
              </a:spcAft>
            </a:pPr>
            <a:r>
              <a:rPr lang="en-US" sz="2500" dirty="0">
                <a:solidFill>
                  <a:srgbClr val="FFFFFF"/>
                </a:solidFill>
                <a:latin typeface="Times New Roman" panose="22635452340000000000" pitchFamily="1"/>
              </a:rPr>
              <a:t>Stack </a:t>
            </a:r>
            <a:r>
              <a:rPr lang="en-US" sz="2500" b="1" i="1" dirty="0">
                <a:solidFill>
                  <a:srgbClr val="FFFFFF"/>
                </a:solidFill>
                <a:latin typeface="Times New Roman" panose="22635452340000000000" pitchFamily="1"/>
              </a:rPr>
              <a:t>frame </a:t>
            </a:r>
            <a:r>
              <a:rPr lang="en-US" sz="2500" dirty="0">
                <a:solidFill>
                  <a:srgbClr val="FFFFFF"/>
                </a:solidFill>
                <a:latin typeface="Times New Roman" panose="22635452340000000000" pitchFamily="1"/>
              </a:rPr>
              <a:t>for </a:t>
            </a:r>
          </a:p>
          <a:p>
            <a:pPr algn="ctr">
              <a:lnSpc>
                <a:spcPct val="81599"/>
              </a:lnSpc>
              <a:spcBef>
                <a:spcPts val="180"/>
              </a:spcBef>
              <a:spcAft>
                <a:spcPts val="15300"/>
              </a:spcAft>
            </a:pPr>
            <a:r>
              <a:rPr lang="en-US" sz="2500" dirty="0">
                <a:solidFill>
                  <a:srgbClr val="FFFFFF"/>
                </a:solidFill>
                <a:latin typeface="Times New Roman" panose="22635452340000000000" pitchFamily="1"/>
              </a:rPr>
              <a:t>function Add2. </a:t>
            </a:r>
            <a:r>
              <a:rPr lang="en-US" sz="2500" b="1" dirty="0" err="1">
                <a:solidFill>
                  <a:srgbClr val="FFFFFF"/>
                </a:solidFill>
                <a:latin typeface="Times New Roman" panose="22635452340000000000" pitchFamily="1"/>
              </a:rPr>
              <a:t>ebp</a:t>
            </a:r>
            <a:r>
              <a:rPr lang="en-US" sz="2500" b="1" dirty="0">
                <a:solidFill>
                  <a:srgbClr val="FFFFFF"/>
                </a:solidFill>
                <a:latin typeface="Times New Roman" panose="22635452340000000000" pitchFamily="1"/>
              </a:rPr>
              <a:t> and </a:t>
            </a:r>
            <a:r>
              <a:rPr lang="en-US" sz="2500" b="1" dirty="0" err="1">
                <a:solidFill>
                  <a:srgbClr val="FFFFFF"/>
                </a:solidFill>
                <a:latin typeface="Times New Roman" panose="22635452340000000000" pitchFamily="1"/>
              </a:rPr>
              <a:t>esp</a:t>
            </a:r>
            <a:r>
              <a:rPr lang="en-US" sz="2500" b="1" dirty="0">
                <a:solidFill>
                  <a:srgbClr val="FFFFFF"/>
                </a:solidFill>
                <a:latin typeface="Times New Roman" panose="22635452340000000000" pitchFamily="1"/>
              </a:rPr>
              <a:t> both point to Old </a:t>
            </a:r>
            <a:r>
              <a:rPr lang="en-US" sz="2500" b="1" dirty="0" err="1">
                <a:solidFill>
                  <a:srgbClr val="FFFFFF"/>
                </a:solidFill>
                <a:latin typeface="Times New Roman" panose="22635452340000000000" pitchFamily="1"/>
              </a:rPr>
              <a:t>ebp</a:t>
            </a:r>
            <a:r>
              <a:rPr lang="en-US" sz="2500" b="1" dirty="0">
                <a:solidFill>
                  <a:srgbClr val="FFFFFF"/>
                </a:solidFill>
                <a:latin typeface="Times New Roman" panose="22635452340000000000" pitchFamily="1"/>
              </a:rPr>
              <a:t> </a:t>
            </a:r>
            <a:r>
              <a:rPr lang="en-US" sz="2500" dirty="0">
                <a:solidFill>
                  <a:srgbClr val="FFFFFF"/>
                </a:solidFill>
                <a:latin typeface="Times New Roman" panose="22635452340000000000" pitchFamily="1"/>
              </a:rPr>
              <a:t>(caller’s </a:t>
            </a:r>
            <a:r>
              <a:rPr lang="en-US" sz="2500" dirty="0" err="1">
                <a:solidFill>
                  <a:srgbClr val="FFFFFF"/>
                </a:solidFill>
                <a:latin typeface="Times New Roman" panose="22635452340000000000" pitchFamily="1"/>
              </a:rPr>
              <a:t>ebp</a:t>
            </a:r>
            <a:r>
              <a:rPr lang="en-US" sz="2500" dirty="0">
                <a:solidFill>
                  <a:srgbClr val="FFFFFF"/>
                </a:solidFill>
                <a:latin typeface="Times New Roman" panose="22635452340000000000" pitchFamily="1"/>
              </a:rPr>
              <a:t>)</a:t>
            </a:r>
          </a:p>
          <a:p>
            <a:pPr algn="ctr">
              <a:lnSpc>
                <a:spcPct val="81599"/>
              </a:lnSpc>
              <a:spcBef>
                <a:spcPts val="180"/>
              </a:spcBef>
              <a:spcAft>
                <a:spcPts val="15300"/>
              </a:spcAft>
            </a:pPr>
            <a:r>
              <a:rPr lang="en-US" sz="2500" dirty="0">
                <a:solidFill>
                  <a:srgbClr val="FFFFFF"/>
                </a:solidFill>
                <a:latin typeface="Times New Roman" panose="22635452340000000000" pitchFamily="1"/>
              </a:rPr>
              <a:t> </a:t>
            </a:r>
          </a:p>
        </p:txBody>
      </p:sp>
      <p:graphicFrame>
        <p:nvGraphicFramePr>
          <p:cNvPr id="11" name="table 958">
            <a:extLst>
              <a:ext uri="{FF2B5EF4-FFF2-40B4-BE49-F238E27FC236}">
                <a16:creationId xmlns:a16="http://schemas.microsoft.com/office/drawing/2014/main" id="{E7459E8A-4987-45B3-A4CC-FF1983ADE972}"/>
              </a:ext>
            </a:extLst>
          </p:cNvPr>
          <p:cNvGraphicFramePr>
            <a:graphicFrameLocks noGrp="1"/>
          </p:cNvGraphicFramePr>
          <p:nvPr>
            <p:extLst>
              <p:ext uri="{D42A27DB-BD31-4B8C-83A1-F6EECF244321}">
                <p14:modId xmlns:p14="http://schemas.microsoft.com/office/powerpoint/2010/main" val="2380499556"/>
              </p:ext>
            </p:extLst>
          </p:nvPr>
        </p:nvGraphicFramePr>
        <p:xfrm>
          <a:off x="3602266" y="2240788"/>
          <a:ext cx="5556250" cy="3757422"/>
        </p:xfrm>
        <a:graphic>
          <a:graphicData uri="http://schemas.openxmlformats.org/drawingml/2006/table">
            <a:tbl>
              <a:tblPr/>
              <a:tblGrid>
                <a:gridCol w="1987550">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509270">
                <a:tc>
                  <a:txBody>
                    <a:bodyPr/>
                    <a:lstStyle/>
                    <a:p>
                      <a:pPr marL="0" marR="278130" indent="0" algn="r">
                        <a:lnSpc>
                          <a:spcPct val="95999"/>
                        </a:lnSpc>
                        <a:spcBef>
                          <a:spcPts val="0"/>
                        </a:spcBef>
                        <a:spcAft>
                          <a:spcPts val="0"/>
                        </a:spcAft>
                      </a:pPr>
                      <a:r>
                        <a:rPr lang="en-US" sz="2600" b="1" spc="0" dirty="0">
                          <a:solidFill>
                            <a:srgbClr val="FFFFFF"/>
                          </a:solidFill>
                          <a:latin typeface="Courier New" panose="22635452340000000000" pitchFamily="3"/>
                        </a:rPr>
                        <a:t>Address </a:t>
                      </a:r>
                    </a:p>
                  </a:txBody>
                  <a:tcPr marL="0" marR="0" marT="0" marB="0" anchor="ctr">
                    <a:lnL w="30480" cmpd="sng">
                      <a:solidFill>
                        <a:srgbClr val="000000"/>
                      </a:solidFill>
                      <a:prstDash val="solid"/>
                    </a:lnL>
                    <a:lnR w="12065"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tc>
                  <a:txBody>
                    <a:bodyPr/>
                    <a:lstStyle/>
                    <a:p>
                      <a:pPr marL="0" marR="342265" indent="0" algn="r">
                        <a:lnSpc>
                          <a:spcPct val="95999"/>
                        </a:lnSpc>
                        <a:spcBef>
                          <a:spcPts val="0"/>
                        </a:spcBef>
                        <a:spcAft>
                          <a:spcPts val="0"/>
                        </a:spcAft>
                      </a:pPr>
                      <a:r>
                        <a:rPr lang="en-US" sz="2600" b="1" spc="0">
                          <a:solidFill>
                            <a:srgbClr val="FFFFFF"/>
                          </a:solidFill>
                          <a:latin typeface="Courier New" panose="22635452340000000000" pitchFamily="3"/>
                        </a:rPr>
                        <a:t>Name </a:t>
                      </a:r>
                    </a:p>
                  </a:txBody>
                  <a:tcPr marL="0" marR="0" marT="0" marB="0" anchor="ctr">
                    <a:lnL w="12065" cmpd="sng">
                      <a:solidFill>
                        <a:srgbClr val="000000"/>
                      </a:solidFill>
                      <a:prstDash val="solid"/>
                    </a:lnL>
                    <a:lnR w="12065"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a:solidFill>
                            <a:srgbClr val="FFFFFF"/>
                          </a:solidFill>
                          <a:latin typeface="Courier New" panose="22635452340000000000" pitchFamily="3"/>
                        </a:rPr>
                        <a:t>Size </a:t>
                      </a:r>
                    </a:p>
                  </a:txBody>
                  <a:tcPr marL="0" marR="0" marT="0" marB="0" anchor="ctr">
                    <a:lnL w="12065" cmpd="sng">
                      <a:solidFill>
                        <a:srgbClr val="000000"/>
                      </a:solidFill>
                      <a:prstDash val="solid"/>
                    </a:lnL>
                    <a:lnR w="30480" cmpd="sng">
                      <a:solidFill>
                        <a:srgbClr val="000000"/>
                      </a:solidFill>
                      <a:prstDash val="solid"/>
                    </a:lnR>
                    <a:lnT w="30480"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0"/>
                  </a:ext>
                </a:extLst>
              </a:tr>
              <a:tr h="493395">
                <a:tc>
                  <a:txBody>
                    <a:bodyPr/>
                    <a:lstStyle/>
                    <a:p>
                      <a:pPr marL="0" marR="0" lvl="0" indent="0" algn="ctr" defTabSz="914400" rtl="0" eaLnBrk="1" fontAlgn="auto" latinLnBrk="0" hangingPunct="1">
                        <a:lnSpc>
                          <a:spcPct val="95999"/>
                        </a:lnSpc>
                        <a:spcBef>
                          <a:spcPts val="0"/>
                        </a:spcBef>
                        <a:spcAft>
                          <a:spcPts val="0"/>
                        </a:spcAft>
                        <a:buClrTx/>
                        <a:buSzTx/>
                        <a:buFontTx/>
                        <a:buNone/>
                        <a:tabLst/>
                        <a:defRPr/>
                      </a:pPr>
                      <a:r>
                        <a:rPr lang="en-US" sz="2600" b="1" spc="-10" dirty="0">
                          <a:solidFill>
                            <a:srgbClr val="FFFFFF"/>
                          </a:solidFill>
                          <a:latin typeface="Courier New" panose="22635452340000000000" pitchFamily="3"/>
                        </a:rPr>
                        <a:t>[ebp+12]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val2</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1"/>
                  </a:ext>
                </a:extLst>
              </a:tr>
              <a:tr h="494030">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[ebp+8]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val1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2"/>
                  </a:ext>
                </a:extLst>
              </a:tr>
              <a:tr h="493395">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[ebp+4]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400" b="1" spc="0" dirty="0">
                          <a:solidFill>
                            <a:srgbClr val="FFFFFF"/>
                          </a:solidFill>
                          <a:latin typeface="Courier New" panose="22635452340000000000" pitchFamily="3"/>
                        </a:rPr>
                        <a:t>Ret </a:t>
                      </a:r>
                      <a:r>
                        <a:rPr lang="en-US" sz="2400" b="1" spc="0" dirty="0" err="1">
                          <a:solidFill>
                            <a:srgbClr val="FFFFFF"/>
                          </a:solidFill>
                          <a:latin typeface="Courier New" panose="22635452340000000000" pitchFamily="3"/>
                        </a:rPr>
                        <a:t>Addr</a:t>
                      </a:r>
                      <a:r>
                        <a:rPr lang="en-US" sz="2400" b="1" spc="0" dirty="0">
                          <a:solidFill>
                            <a:srgbClr val="FFFFFF"/>
                          </a:solidFill>
                          <a:latin typeface="Courier New" panose="22635452340000000000" pitchFamily="3"/>
                        </a:rPr>
                        <a:t>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 </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3"/>
                  </a:ext>
                </a:extLst>
              </a:tr>
              <a:tr h="0">
                <a:tc>
                  <a:txBody>
                    <a:bodyPr/>
                    <a:lstStyle/>
                    <a:p>
                      <a:pPr marL="0" marR="0" indent="0" algn="l">
                        <a:lnSpc>
                          <a:spcPct val="95999"/>
                        </a:lnSpc>
                        <a:spcBef>
                          <a:spcPts val="0"/>
                        </a:spcBef>
                        <a:spcAft>
                          <a:spcPts val="0"/>
                        </a:spcAft>
                      </a:pPr>
                      <a:r>
                        <a:rPr lang="en-US" sz="100" dirty="0">
                          <a:solidFill>
                            <a:srgbClr val="000000"/>
                          </a:solidFill>
                          <a:latin typeface="Times New Roman" panose="22635452340000000000" pitchFamily="1"/>
                        </a:rPr>
                        <a:t> </a:t>
                      </a:r>
                    </a:p>
                  </a:txBody>
                  <a:tcPr marL="0" marR="0" marT="0" marB="0">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400" b="1" spc="0" dirty="0">
                          <a:solidFill>
                            <a:srgbClr val="FFFFFF"/>
                          </a:solidFill>
                          <a:latin typeface="Courier New" panose="22635452340000000000" pitchFamily="3"/>
                        </a:rPr>
                        <a:t>Old </a:t>
                      </a:r>
                      <a:r>
                        <a:rPr lang="en-US" sz="2400" b="1" spc="0" dirty="0" err="1">
                          <a:solidFill>
                            <a:srgbClr val="FFFFFF"/>
                          </a:solidFill>
                          <a:latin typeface="Courier New" panose="22635452340000000000" pitchFamily="3"/>
                        </a:rPr>
                        <a:t>ebp</a:t>
                      </a:r>
                      <a:endParaRPr lang="en-US" sz="2400" b="1" spc="0" dirty="0">
                        <a:solidFill>
                          <a:srgbClr val="FFFFFF"/>
                        </a:solidFill>
                        <a:latin typeface="Courier New" panose="22635452340000000000" pitchFamily="3"/>
                      </a:endParaRP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err="1">
                          <a:solidFill>
                            <a:srgbClr val="FFFFFF"/>
                          </a:solidFill>
                          <a:latin typeface="Courier New" panose="22635452340000000000" pitchFamily="3"/>
                        </a:rPr>
                        <a:t>Ebp,esp</a:t>
                      </a:r>
                      <a:r>
                        <a:rPr lang="en-US" sz="2600" b="1" spc="0" dirty="0">
                          <a:solidFill>
                            <a:srgbClr val="FFFFFF"/>
                          </a:solidFill>
                          <a:latin typeface="Courier New" panose="22635452340000000000" pitchFamily="3"/>
                        </a:rPr>
                        <a:t> (4B)</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4"/>
                  </a:ext>
                </a:extLst>
              </a:tr>
              <a:tr h="494030">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[ebp-4] </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2 (x)</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12065" cmpd="sng">
                      <a:solidFill>
                        <a:srgbClr val="000000"/>
                      </a:solidFill>
                      <a:prstDash val="solid"/>
                    </a:lnB>
                    <a:solidFill>
                      <a:srgbClr val="000098"/>
                    </a:solidFill>
                  </a:tcPr>
                </a:tc>
                <a:extLst>
                  <a:ext uri="{0D108BD9-81ED-4DB2-BD59-A6C34878D82A}">
                    <a16:rowId xmlns:a16="http://schemas.microsoft.com/office/drawing/2014/main" val="10005"/>
                  </a:ext>
                </a:extLst>
              </a:tr>
              <a:tr h="508635">
                <a:tc>
                  <a:txBody>
                    <a:bodyPr/>
                    <a:lstStyle/>
                    <a:p>
                      <a:pPr marL="0" marR="278130" indent="0" algn="r">
                        <a:lnSpc>
                          <a:spcPct val="95999"/>
                        </a:lnSpc>
                        <a:spcBef>
                          <a:spcPts val="0"/>
                        </a:spcBef>
                        <a:spcAft>
                          <a:spcPts val="0"/>
                        </a:spcAft>
                      </a:pPr>
                      <a:r>
                        <a:rPr lang="en-US" sz="2600" b="1" spc="-10" dirty="0">
                          <a:solidFill>
                            <a:srgbClr val="FFFFFF"/>
                          </a:solidFill>
                          <a:latin typeface="Courier New" panose="22635452340000000000" pitchFamily="3"/>
                        </a:rPr>
                        <a:t>[ebp-8]</a:t>
                      </a:r>
                    </a:p>
                  </a:txBody>
                  <a:tcPr marL="0" marR="0" marT="0" marB="0" anchor="ctr">
                    <a:lnL w="30480" cmpd="sng">
                      <a:solidFill>
                        <a:srgbClr val="000000"/>
                      </a:solidFill>
                      <a:prstDash val="solid"/>
                    </a:lnL>
                    <a:lnR w="12065"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 (y) </a:t>
                      </a:r>
                    </a:p>
                  </a:txBody>
                  <a:tcPr marL="0" marR="0" marT="0" marB="0" anchor="ctr">
                    <a:lnL w="12065" cmpd="sng">
                      <a:solidFill>
                        <a:srgbClr val="000000"/>
                      </a:solidFill>
                      <a:prstDash val="solid"/>
                    </a:lnL>
                    <a:lnR w="12065"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tc>
                  <a:txBody>
                    <a:bodyPr/>
                    <a:lstStyle/>
                    <a:p>
                      <a:pPr marL="0" marR="0" indent="0" algn="ctr">
                        <a:lnSpc>
                          <a:spcPct val="95999"/>
                        </a:lnSpc>
                        <a:spcBef>
                          <a:spcPts val="0"/>
                        </a:spcBef>
                        <a:spcAft>
                          <a:spcPts val="0"/>
                        </a:spcAft>
                      </a:pPr>
                      <a:r>
                        <a:rPr lang="en-US" sz="2600" b="1" spc="0" dirty="0">
                          <a:solidFill>
                            <a:srgbClr val="FFFFFF"/>
                          </a:solidFill>
                          <a:latin typeface="Courier New" panose="22635452340000000000" pitchFamily="3"/>
                        </a:rPr>
                        <a:t>4B</a:t>
                      </a:r>
                    </a:p>
                  </a:txBody>
                  <a:tcPr marL="0" marR="0" marT="0" marB="0" anchor="ctr">
                    <a:lnL w="12065" cmpd="sng">
                      <a:solidFill>
                        <a:srgbClr val="000000"/>
                      </a:solidFill>
                      <a:prstDash val="solid"/>
                    </a:lnL>
                    <a:lnR w="30480" cmpd="sng">
                      <a:solidFill>
                        <a:srgbClr val="000000"/>
                      </a:solidFill>
                      <a:prstDash val="solid"/>
                    </a:lnR>
                    <a:lnT w="12065" cmpd="sng">
                      <a:solidFill>
                        <a:srgbClr val="000000"/>
                      </a:solidFill>
                      <a:prstDash val="solid"/>
                    </a:lnT>
                    <a:lnB w="30480" cmpd="sng">
                      <a:solidFill>
                        <a:srgbClr val="000000"/>
                      </a:solidFill>
                      <a:prstDash val="solid"/>
                    </a:lnB>
                    <a:solidFill>
                      <a:srgbClr val="000098"/>
                    </a:solidFill>
                  </a:tcPr>
                </a:tc>
                <a:extLst>
                  <a:ext uri="{0D108BD9-81ED-4DB2-BD59-A6C34878D82A}">
                    <a16:rowId xmlns:a16="http://schemas.microsoft.com/office/drawing/2014/main" val="10006"/>
                  </a:ext>
                </a:extLst>
              </a:tr>
            </a:tbl>
          </a:graphicData>
        </a:graphic>
      </p:graphicFrame>
      <p:cxnSp>
        <p:nvCxnSpPr>
          <p:cNvPr id="12" name="Straight Connector 11">
            <a:extLst>
              <a:ext uri="{FF2B5EF4-FFF2-40B4-BE49-F238E27FC236}">
                <a16:creationId xmlns:a16="http://schemas.microsoft.com/office/drawing/2014/main" id="{0437593F-6BF2-421A-A317-5AC76687F4F7}"/>
              </a:ext>
            </a:extLst>
          </p:cNvPr>
          <p:cNvCxnSpPr/>
          <p:nvPr/>
        </p:nvCxnSpPr>
        <p:spPr>
          <a:xfrm>
            <a:off x="6309360" y="5998210"/>
            <a:ext cx="0" cy="699135"/>
          </a:xfrm>
          <a:prstGeom prst="line">
            <a:avLst/>
          </a:prstGeom>
          <a:ln w="36830" cmpd="dbl">
            <a:solidFill>
              <a:srgbClr val="FFFFFF"/>
            </a:solidFill>
          </a:ln>
        </p:spPr>
      </p:cxnSp>
    </p:spTree>
    <p:extLst>
      <p:ext uri="{BB962C8B-B14F-4D97-AF65-F5344CB8AC3E}">
        <p14:creationId xmlns:p14="http://schemas.microsoft.com/office/powerpoint/2010/main" val="136905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186C-4B66-41AC-AF29-DBF8384CFF89}"/>
              </a:ext>
            </a:extLst>
          </p:cNvPr>
          <p:cNvSpPr>
            <a:spLocks noGrp="1"/>
          </p:cNvSpPr>
          <p:nvPr>
            <p:ph type="title"/>
          </p:nvPr>
        </p:nvSpPr>
        <p:spPr/>
        <p:txBody>
          <a:bodyPr/>
          <a:lstStyle/>
          <a:p>
            <a:r>
              <a:rPr lang="en-US" sz="2800" dirty="0"/>
              <a:t>Add2Scale Implementation-Call by Value and C-DECL Example (Caller Cleans Stack)</a:t>
            </a:r>
          </a:p>
        </p:txBody>
      </p:sp>
      <p:sp>
        <p:nvSpPr>
          <p:cNvPr id="3" name="Content Placeholder 2">
            <a:extLst>
              <a:ext uri="{FF2B5EF4-FFF2-40B4-BE49-F238E27FC236}">
                <a16:creationId xmlns:a16="http://schemas.microsoft.com/office/drawing/2014/main" id="{B2C16403-5522-42C8-8C40-BD4B0CEDA682}"/>
              </a:ext>
            </a:extLst>
          </p:cNvPr>
          <p:cNvSpPr>
            <a:spLocks noGrp="1"/>
          </p:cNvSpPr>
          <p:nvPr>
            <p:ph sz="half" idx="1"/>
          </p:nvPr>
        </p:nvSpPr>
        <p:spPr>
          <a:xfrm>
            <a:off x="685800" y="1143000"/>
            <a:ext cx="3810000" cy="5105400"/>
          </a:xfrm>
        </p:spPr>
        <p:txBody>
          <a:bodyPr/>
          <a:lstStyle/>
          <a:p>
            <a:pPr marL="0" indent="0">
              <a:buFontTx/>
              <a:buNone/>
            </a:pPr>
            <a:r>
              <a:rPr lang="en-US" altLang="en-US" sz="1800" dirty="0"/>
              <a:t>Main () {</a:t>
            </a:r>
          </a:p>
          <a:p>
            <a:pPr marL="0" indent="0">
              <a:buFontTx/>
              <a:buNone/>
            </a:pPr>
            <a:r>
              <a:rPr lang="en-US" altLang="en-US" sz="1800" dirty="0"/>
              <a:t> int  val1=5;</a:t>
            </a:r>
          </a:p>
          <a:p>
            <a:pPr marL="0" indent="0">
              <a:buFontTx/>
              <a:buNone/>
            </a:pPr>
            <a:r>
              <a:rPr lang="en-US" altLang="en-US" sz="1800" dirty="0"/>
              <a:t>Int val2=6;</a:t>
            </a:r>
          </a:p>
          <a:p>
            <a:pPr marL="0" indent="0">
              <a:buFontTx/>
              <a:buNone/>
            </a:pPr>
            <a:r>
              <a:rPr lang="en-US" altLang="en-US" sz="1800" dirty="0"/>
              <a:t>Int res;</a:t>
            </a:r>
          </a:p>
          <a:p>
            <a:pPr marL="0" indent="0">
              <a:buFontTx/>
              <a:buNone/>
            </a:pPr>
            <a:r>
              <a:rPr lang="en-US" altLang="en-US" sz="1800" dirty="0"/>
              <a:t>Res = add2Scale (val1, val2)</a:t>
            </a:r>
          </a:p>
          <a:p>
            <a:pPr marL="0" indent="0">
              <a:buFontTx/>
              <a:buNone/>
            </a:pPr>
            <a:r>
              <a:rPr lang="en-US" altLang="en-US" sz="1800" dirty="0"/>
              <a:t>}</a:t>
            </a:r>
          </a:p>
          <a:p>
            <a:pPr marL="0" indent="0">
              <a:buFontTx/>
              <a:buNone/>
            </a:pPr>
            <a:endParaRPr lang="en-US" altLang="en-US" sz="1800" dirty="0"/>
          </a:p>
          <a:p>
            <a:pPr marL="0" indent="0">
              <a:buNone/>
            </a:pPr>
            <a:r>
              <a:rPr lang="en-US" sz="1800" dirty="0"/>
              <a:t>Int Add2Scale (int a, int b) {</a:t>
            </a:r>
          </a:p>
          <a:p>
            <a:pPr marL="0" indent="0">
              <a:buNone/>
            </a:pPr>
            <a:r>
              <a:rPr lang="en-US" sz="1800" dirty="0"/>
              <a:t>	int x=2; int y=4;</a:t>
            </a:r>
          </a:p>
          <a:p>
            <a:pPr marL="0" indent="0">
              <a:buNone/>
            </a:pPr>
            <a:r>
              <a:rPr lang="en-US" sz="1800" dirty="0"/>
              <a:t>	return (a*x + b*y);</a:t>
            </a:r>
          </a:p>
          <a:p>
            <a:pPr marL="0" indent="0">
              <a:buNone/>
            </a:pPr>
            <a:r>
              <a:rPr lang="en-US" sz="1800" dirty="0"/>
              <a:t>}</a:t>
            </a:r>
          </a:p>
          <a:p>
            <a:pPr marL="0" indent="0">
              <a:buNone/>
            </a:pPr>
            <a:endParaRPr lang="en-US" sz="1800" dirty="0"/>
          </a:p>
          <a:p>
            <a:pPr marL="0" indent="0">
              <a:buNone/>
            </a:pPr>
            <a:r>
              <a:rPr lang="en-US" sz="1800" dirty="0"/>
              <a:t>NOTE: The only change in main is to replace add2 with add2Scale. </a:t>
            </a:r>
          </a:p>
        </p:txBody>
      </p:sp>
      <p:sp>
        <p:nvSpPr>
          <p:cNvPr id="4" name="Content Placeholder 3">
            <a:extLst>
              <a:ext uri="{FF2B5EF4-FFF2-40B4-BE49-F238E27FC236}">
                <a16:creationId xmlns:a16="http://schemas.microsoft.com/office/drawing/2014/main" id="{45F9FC0E-D7E1-41FD-80AD-1FBFC85B34C2}"/>
              </a:ext>
            </a:extLst>
          </p:cNvPr>
          <p:cNvSpPr>
            <a:spLocks noGrp="1"/>
          </p:cNvSpPr>
          <p:nvPr>
            <p:ph sz="half" idx="2"/>
          </p:nvPr>
        </p:nvSpPr>
        <p:spPr>
          <a:xfrm>
            <a:off x="4648200" y="1142999"/>
            <a:ext cx="3810000" cy="5197475"/>
          </a:xfrm>
        </p:spPr>
        <p:txBody>
          <a:bodyPr/>
          <a:lstStyle/>
          <a:p>
            <a:pPr marL="0" indent="0">
              <a:buNone/>
            </a:pPr>
            <a:r>
              <a:rPr lang="en-US" sz="1800" dirty="0"/>
              <a:t>.data</a:t>
            </a:r>
          </a:p>
          <a:p>
            <a:pPr marL="0" indent="0">
              <a:buNone/>
            </a:pPr>
            <a:r>
              <a:rPr lang="en-US" sz="1800" dirty="0"/>
              <a:t>Val1 DWORD 5</a:t>
            </a:r>
          </a:p>
          <a:p>
            <a:pPr marL="0" indent="0">
              <a:buNone/>
            </a:pPr>
            <a:r>
              <a:rPr lang="en-US" sz="1800" dirty="0"/>
              <a:t>Val2 DWORD 6</a:t>
            </a:r>
          </a:p>
          <a:p>
            <a:pPr marL="0" indent="0">
              <a:buNone/>
            </a:pPr>
            <a:r>
              <a:rPr lang="en-US" sz="1800" dirty="0"/>
              <a:t>Res DWORD ?</a:t>
            </a:r>
          </a:p>
          <a:p>
            <a:pPr marL="0" indent="0">
              <a:buNone/>
            </a:pPr>
            <a:r>
              <a:rPr lang="en-US" sz="1800" dirty="0"/>
              <a:t>.code</a:t>
            </a:r>
          </a:p>
          <a:p>
            <a:pPr marL="0" indent="0">
              <a:buNone/>
            </a:pPr>
            <a:r>
              <a:rPr lang="en-US" sz="1800" dirty="0"/>
              <a:t>Main proc</a:t>
            </a:r>
          </a:p>
          <a:p>
            <a:pPr marL="0" indent="0">
              <a:buNone/>
            </a:pPr>
            <a:endParaRPr lang="en-US" sz="1800" dirty="0"/>
          </a:p>
          <a:p>
            <a:pPr marL="0" indent="0">
              <a:buNone/>
            </a:pPr>
            <a:r>
              <a:rPr lang="en-US" sz="1800" dirty="0"/>
              <a:t>Push val2</a:t>
            </a:r>
          </a:p>
          <a:p>
            <a:pPr marL="0" indent="0">
              <a:buNone/>
            </a:pPr>
            <a:r>
              <a:rPr lang="en-US" sz="1800" dirty="0"/>
              <a:t>Push val1</a:t>
            </a:r>
          </a:p>
          <a:p>
            <a:pPr marL="0" indent="0">
              <a:buNone/>
            </a:pPr>
            <a:r>
              <a:rPr lang="en-US" sz="1800" dirty="0"/>
              <a:t>Call add2Scale</a:t>
            </a:r>
          </a:p>
          <a:p>
            <a:pPr marL="0" indent="0">
              <a:buNone/>
            </a:pPr>
            <a:r>
              <a:rPr lang="en-US" sz="1800" dirty="0">
                <a:solidFill>
                  <a:schemeClr val="tx2">
                    <a:lumMod val="75000"/>
                  </a:schemeClr>
                </a:solidFill>
              </a:rPr>
              <a:t>Add </a:t>
            </a:r>
            <a:r>
              <a:rPr lang="en-US" sz="1800" dirty="0" err="1">
                <a:solidFill>
                  <a:schemeClr val="tx2">
                    <a:lumMod val="75000"/>
                  </a:schemeClr>
                </a:solidFill>
              </a:rPr>
              <a:t>esp</a:t>
            </a:r>
            <a:r>
              <a:rPr lang="en-US" sz="1800" dirty="0">
                <a:solidFill>
                  <a:schemeClr val="tx2">
                    <a:lumMod val="75000"/>
                  </a:schemeClr>
                </a:solidFill>
              </a:rPr>
              <a:t>, 8; Deallocate two 4B vars</a:t>
            </a:r>
          </a:p>
          <a:p>
            <a:pPr marL="0" indent="0">
              <a:buNone/>
            </a:pPr>
            <a:r>
              <a:rPr lang="en-US" sz="1800" dirty="0"/>
              <a:t>Mov res, </a:t>
            </a:r>
            <a:r>
              <a:rPr lang="en-US" sz="1800" dirty="0" err="1"/>
              <a:t>eax</a:t>
            </a:r>
            <a:endParaRPr lang="en-US" sz="1800" dirty="0"/>
          </a:p>
          <a:p>
            <a:pPr marL="0" indent="0">
              <a:buNone/>
            </a:pPr>
            <a:endParaRPr lang="en-US" sz="1800" dirty="0"/>
          </a:p>
          <a:p>
            <a:pPr marL="0" indent="0">
              <a:buNone/>
            </a:pPr>
            <a:r>
              <a:rPr lang="en-US" sz="1800" dirty="0"/>
              <a:t>Main </a:t>
            </a:r>
            <a:r>
              <a:rPr lang="en-US" sz="1800" dirty="0" err="1"/>
              <a:t>endp</a:t>
            </a:r>
            <a:endParaRPr lang="en-US" sz="1800" dirty="0"/>
          </a:p>
          <a:p>
            <a:pPr marL="0" indent="0">
              <a:buNone/>
            </a:pPr>
            <a:endParaRPr lang="en-US" sz="1800" dirty="0"/>
          </a:p>
        </p:txBody>
      </p:sp>
      <p:sp>
        <p:nvSpPr>
          <p:cNvPr id="5" name="Footer Placeholder 4">
            <a:extLst>
              <a:ext uri="{FF2B5EF4-FFF2-40B4-BE49-F238E27FC236}">
                <a16:creationId xmlns:a16="http://schemas.microsoft.com/office/drawing/2014/main" id="{15D3DBAE-9CB4-450A-818B-9C1452CDBE75}"/>
              </a:ext>
            </a:extLst>
          </p:cNvPr>
          <p:cNvSpPr>
            <a:spLocks noGrp="1"/>
          </p:cNvSpPr>
          <p:nvPr>
            <p:ph type="ftr" sz="quarter" idx="10"/>
          </p:nvPr>
        </p:nvSpPr>
        <p:spPr/>
        <p:txBody>
          <a:bodyPr/>
          <a:lstStyle/>
          <a:p>
            <a:pPr>
              <a:defRPr/>
            </a:pPr>
            <a:r>
              <a:rPr lang="en-US" altLang="en-US"/>
              <a:t>CSC 35 Intro to Architecture: Dr. I. Ghansah</a:t>
            </a:r>
          </a:p>
        </p:txBody>
      </p:sp>
      <p:sp>
        <p:nvSpPr>
          <p:cNvPr id="6" name="Slide Number Placeholder 5">
            <a:extLst>
              <a:ext uri="{FF2B5EF4-FFF2-40B4-BE49-F238E27FC236}">
                <a16:creationId xmlns:a16="http://schemas.microsoft.com/office/drawing/2014/main" id="{ABCB0BF4-5F5F-4940-8286-462559C1C211}"/>
              </a:ext>
            </a:extLst>
          </p:cNvPr>
          <p:cNvSpPr>
            <a:spLocks noGrp="1"/>
          </p:cNvSpPr>
          <p:nvPr>
            <p:ph type="sldNum" sz="quarter" idx="11"/>
          </p:nvPr>
        </p:nvSpPr>
        <p:spPr/>
        <p:txBody>
          <a:bodyPr/>
          <a:lstStyle/>
          <a:p>
            <a:fld id="{C308CD5A-C873-4C08-8055-D2BFB7E6FD31}" type="slidenum">
              <a:rPr lang="en-US" altLang="en-US" smtClean="0"/>
              <a:pPr/>
              <a:t>24</a:t>
            </a:fld>
            <a:endParaRPr lang="en-US" altLang="en-US"/>
          </a:p>
        </p:txBody>
      </p:sp>
    </p:spTree>
    <p:extLst>
      <p:ext uri="{BB962C8B-B14F-4D97-AF65-F5344CB8AC3E}">
        <p14:creationId xmlns:p14="http://schemas.microsoft.com/office/powerpoint/2010/main" val="4062400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186C-4B66-41AC-AF29-DBF8384CFF89}"/>
              </a:ext>
            </a:extLst>
          </p:cNvPr>
          <p:cNvSpPr>
            <a:spLocks noGrp="1"/>
          </p:cNvSpPr>
          <p:nvPr>
            <p:ph type="title"/>
          </p:nvPr>
        </p:nvSpPr>
        <p:spPr/>
        <p:txBody>
          <a:bodyPr/>
          <a:lstStyle/>
          <a:p>
            <a:r>
              <a:rPr lang="en-US" sz="2800" dirty="0"/>
              <a:t>Add2Scale Implementation-Call by Value and C-DECL Example (Caller Cleans Stack) 2</a:t>
            </a:r>
          </a:p>
        </p:txBody>
      </p:sp>
      <p:sp>
        <p:nvSpPr>
          <p:cNvPr id="3" name="Content Placeholder 2">
            <a:extLst>
              <a:ext uri="{FF2B5EF4-FFF2-40B4-BE49-F238E27FC236}">
                <a16:creationId xmlns:a16="http://schemas.microsoft.com/office/drawing/2014/main" id="{B2C16403-5522-42C8-8C40-BD4B0CEDA682}"/>
              </a:ext>
            </a:extLst>
          </p:cNvPr>
          <p:cNvSpPr>
            <a:spLocks noGrp="1"/>
          </p:cNvSpPr>
          <p:nvPr>
            <p:ph sz="half" idx="1"/>
          </p:nvPr>
        </p:nvSpPr>
        <p:spPr>
          <a:xfrm>
            <a:off x="685800" y="1143000"/>
            <a:ext cx="3657600" cy="5105400"/>
          </a:xfrm>
        </p:spPr>
        <p:txBody>
          <a:bodyPr/>
          <a:lstStyle/>
          <a:p>
            <a:pPr marL="0" indent="0">
              <a:buNone/>
            </a:pPr>
            <a:r>
              <a:rPr lang="en-US" sz="1800" dirty="0"/>
              <a:t>Int Add2Scale (int a, int b) </a:t>
            </a:r>
          </a:p>
          <a:p>
            <a:pPr marL="0" indent="0">
              <a:buNone/>
            </a:pPr>
            <a:r>
              <a:rPr lang="en-US" sz="1800" dirty="0"/>
              <a:t>{</a:t>
            </a:r>
          </a:p>
          <a:p>
            <a:pPr marL="0" indent="0">
              <a:buNone/>
            </a:pPr>
            <a:r>
              <a:rPr lang="en-US" sz="1800" dirty="0"/>
              <a:t>	int x=2;</a:t>
            </a:r>
          </a:p>
          <a:p>
            <a:pPr marL="0" indent="0">
              <a:buNone/>
            </a:pPr>
            <a:r>
              <a:rPr lang="en-US" sz="1800" dirty="0"/>
              <a:t>	int y=4;</a:t>
            </a:r>
          </a:p>
          <a:p>
            <a:pPr marL="0" indent="0">
              <a:buNone/>
            </a:pPr>
            <a:r>
              <a:rPr lang="en-US" sz="1800" dirty="0"/>
              <a:t>	return (a*x + b*y);</a:t>
            </a:r>
          </a:p>
          <a:p>
            <a:pPr marL="0" indent="0">
              <a:buNone/>
            </a:pPr>
            <a:r>
              <a:rPr lang="en-US" sz="1800" dirty="0"/>
              <a:t>}</a:t>
            </a:r>
          </a:p>
          <a:p>
            <a:pPr marL="0" indent="0">
              <a:buNone/>
            </a:pPr>
            <a:endParaRPr lang="en-US" sz="1800" dirty="0"/>
          </a:p>
          <a:p>
            <a:pPr marL="0" indent="0">
              <a:buNone/>
            </a:pPr>
            <a:r>
              <a:rPr lang="en-US" sz="1800" b="1" dirty="0"/>
              <a:t>Add2Scale proc</a:t>
            </a:r>
          </a:p>
          <a:p>
            <a:pPr marL="0" indent="0">
              <a:buNone/>
            </a:pPr>
            <a:r>
              <a:rPr lang="en-US" sz="1800" dirty="0"/>
              <a:t>Push </a:t>
            </a:r>
            <a:r>
              <a:rPr lang="en-US" sz="1800" dirty="0" err="1"/>
              <a:t>ebp</a:t>
            </a:r>
            <a:endParaRPr lang="en-US" sz="1800" dirty="0"/>
          </a:p>
          <a:p>
            <a:pPr marL="0" indent="0">
              <a:buNone/>
            </a:pPr>
            <a:r>
              <a:rPr lang="en-US" sz="1800" dirty="0"/>
              <a:t>Mov </a:t>
            </a:r>
            <a:r>
              <a:rPr lang="en-US" sz="1800" dirty="0" err="1"/>
              <a:t>ebp</a:t>
            </a:r>
            <a:r>
              <a:rPr lang="en-US" sz="1800" dirty="0"/>
              <a:t>, </a:t>
            </a:r>
            <a:r>
              <a:rPr lang="en-US" sz="1800" dirty="0" err="1"/>
              <a:t>esp</a:t>
            </a:r>
            <a:endParaRPr lang="en-US" sz="1800" dirty="0"/>
          </a:p>
          <a:p>
            <a:pPr marL="0" indent="0">
              <a:buNone/>
            </a:pPr>
            <a:r>
              <a:rPr lang="en-US" sz="1800" dirty="0"/>
              <a:t>Sub </a:t>
            </a:r>
            <a:r>
              <a:rPr lang="en-US" sz="1800" dirty="0" err="1"/>
              <a:t>esp</a:t>
            </a:r>
            <a:r>
              <a:rPr lang="en-US" sz="1800" dirty="0"/>
              <a:t>, 8 ;</a:t>
            </a:r>
            <a:r>
              <a:rPr lang="en-US" sz="1400" dirty="0"/>
              <a:t>space for 2 DWORD vars</a:t>
            </a:r>
          </a:p>
          <a:p>
            <a:pPr marL="0" indent="0">
              <a:buNone/>
            </a:pPr>
            <a:r>
              <a:rPr lang="en-US" altLang="en-US" sz="1400" dirty="0">
                <a:latin typeface="Courier New" panose="02070309020205020404" pitchFamily="49" charset="0"/>
              </a:rPr>
              <a:t>;or add esp,0FFFFFFF8h = -8+esp </a:t>
            </a:r>
            <a:endParaRPr lang="en-US" sz="1400" dirty="0"/>
          </a:p>
          <a:p>
            <a:pPr marL="0" indent="0">
              <a:buNone/>
            </a:pPr>
            <a:r>
              <a:rPr lang="en-US" sz="1800" dirty="0"/>
              <a:t>Mov DWORD PTR [</a:t>
            </a:r>
            <a:r>
              <a:rPr lang="en-US" sz="1800" dirty="0" err="1"/>
              <a:t>ebp</a:t>
            </a:r>
            <a:r>
              <a:rPr lang="en-US" sz="1800" dirty="0"/>
              <a:t> - 4], 2</a:t>
            </a:r>
          </a:p>
          <a:p>
            <a:pPr marL="0" indent="0">
              <a:buNone/>
            </a:pPr>
            <a:r>
              <a:rPr lang="en-US" sz="1800" dirty="0"/>
              <a:t>Mov DWORD PTR [</a:t>
            </a:r>
            <a:r>
              <a:rPr lang="en-US" sz="1800" dirty="0" err="1"/>
              <a:t>ebp</a:t>
            </a:r>
            <a:r>
              <a:rPr lang="en-US" sz="1800" dirty="0"/>
              <a:t> - 8], 4</a:t>
            </a:r>
          </a:p>
          <a:p>
            <a:pPr marL="0" indent="0">
              <a:buNone/>
            </a:pPr>
            <a:endParaRPr lang="en-US" sz="1800" dirty="0"/>
          </a:p>
        </p:txBody>
      </p:sp>
      <p:sp>
        <p:nvSpPr>
          <p:cNvPr id="4" name="Content Placeholder 3">
            <a:extLst>
              <a:ext uri="{FF2B5EF4-FFF2-40B4-BE49-F238E27FC236}">
                <a16:creationId xmlns:a16="http://schemas.microsoft.com/office/drawing/2014/main" id="{45F9FC0E-D7E1-41FD-80AD-1FBFC85B34C2}"/>
              </a:ext>
            </a:extLst>
          </p:cNvPr>
          <p:cNvSpPr>
            <a:spLocks noGrp="1"/>
          </p:cNvSpPr>
          <p:nvPr>
            <p:ph sz="half" idx="2"/>
          </p:nvPr>
        </p:nvSpPr>
        <p:spPr>
          <a:xfrm>
            <a:off x="4572000" y="1142999"/>
            <a:ext cx="4038600" cy="5197475"/>
          </a:xfrm>
        </p:spPr>
        <p:txBody>
          <a:bodyPr/>
          <a:lstStyle/>
          <a:p>
            <a:pPr marL="0" indent="0">
              <a:buNone/>
            </a:pPr>
            <a:r>
              <a:rPr lang="en-US" sz="1800" dirty="0"/>
              <a:t>Mov </a:t>
            </a:r>
            <a:r>
              <a:rPr lang="en-US" sz="1800" dirty="0" err="1"/>
              <a:t>ecx</a:t>
            </a:r>
            <a:r>
              <a:rPr lang="en-US" sz="1800" dirty="0"/>
              <a:t>, [</a:t>
            </a:r>
            <a:r>
              <a:rPr lang="en-US" sz="1800" dirty="0" err="1"/>
              <a:t>ebp</a:t>
            </a:r>
            <a:r>
              <a:rPr lang="en-US" sz="1800" dirty="0"/>
              <a:t> – 4]; x</a:t>
            </a:r>
          </a:p>
          <a:p>
            <a:pPr marL="0" indent="0">
              <a:buNone/>
            </a:pPr>
            <a:r>
              <a:rPr lang="en-US" sz="1800" dirty="0"/>
              <a:t>mov </a:t>
            </a:r>
            <a:r>
              <a:rPr lang="en-US" sz="1800" dirty="0" err="1"/>
              <a:t>eax</a:t>
            </a:r>
            <a:r>
              <a:rPr lang="en-US" sz="1800" dirty="0"/>
              <a:t>, [ebp+8]; a</a:t>
            </a:r>
          </a:p>
          <a:p>
            <a:pPr marL="0" indent="0">
              <a:buNone/>
            </a:pPr>
            <a:r>
              <a:rPr lang="en-US" sz="1800" dirty="0" err="1"/>
              <a:t>Mul</a:t>
            </a:r>
            <a:r>
              <a:rPr lang="en-US" sz="1800" dirty="0"/>
              <a:t> </a:t>
            </a:r>
            <a:r>
              <a:rPr lang="en-US" sz="1800" dirty="0" err="1"/>
              <a:t>ecx</a:t>
            </a:r>
            <a:r>
              <a:rPr lang="en-US" sz="1800" dirty="0"/>
              <a:t>		; </a:t>
            </a:r>
            <a:r>
              <a:rPr lang="en-US" sz="1800" dirty="0" err="1"/>
              <a:t>eax</a:t>
            </a:r>
            <a:r>
              <a:rPr lang="en-US" sz="1800" dirty="0"/>
              <a:t>= a*x</a:t>
            </a:r>
          </a:p>
          <a:p>
            <a:pPr marL="0" indent="0">
              <a:buNone/>
            </a:pPr>
            <a:r>
              <a:rPr lang="en-US" sz="1800" dirty="0"/>
              <a:t>Mov </a:t>
            </a:r>
            <a:r>
              <a:rPr lang="en-US" sz="1800" dirty="0" err="1"/>
              <a:t>ebx</a:t>
            </a:r>
            <a:r>
              <a:rPr lang="en-US" sz="1800" dirty="0"/>
              <a:t>, </a:t>
            </a:r>
            <a:r>
              <a:rPr lang="en-US" sz="1800" dirty="0" err="1"/>
              <a:t>eax</a:t>
            </a:r>
            <a:endParaRPr lang="en-US" sz="1800" dirty="0"/>
          </a:p>
          <a:p>
            <a:pPr marL="0" indent="0">
              <a:buNone/>
            </a:pPr>
            <a:r>
              <a:rPr lang="en-US" sz="1800" dirty="0"/>
              <a:t>Mov </a:t>
            </a:r>
            <a:r>
              <a:rPr lang="en-US" sz="1800" dirty="0" err="1"/>
              <a:t>ecx</a:t>
            </a:r>
            <a:r>
              <a:rPr lang="en-US" sz="1800" dirty="0"/>
              <a:t>, [</a:t>
            </a:r>
            <a:r>
              <a:rPr lang="en-US" sz="1800" dirty="0" err="1"/>
              <a:t>ebp</a:t>
            </a:r>
            <a:r>
              <a:rPr lang="en-US" sz="1800" dirty="0"/>
              <a:t> – 8]; y</a:t>
            </a:r>
          </a:p>
          <a:p>
            <a:pPr marL="0" indent="0">
              <a:buNone/>
            </a:pPr>
            <a:r>
              <a:rPr lang="en-US" sz="1800" dirty="0"/>
              <a:t>Mov </a:t>
            </a:r>
            <a:r>
              <a:rPr lang="en-US" sz="1800" dirty="0" err="1"/>
              <a:t>eax</a:t>
            </a:r>
            <a:r>
              <a:rPr lang="en-US" sz="1800" dirty="0"/>
              <a:t>, [ebp+12]; b</a:t>
            </a:r>
          </a:p>
          <a:p>
            <a:pPr marL="0" indent="0">
              <a:buNone/>
            </a:pPr>
            <a:r>
              <a:rPr lang="en-US" sz="1800" dirty="0" err="1"/>
              <a:t>Mul</a:t>
            </a:r>
            <a:r>
              <a:rPr lang="en-US" sz="1800" dirty="0"/>
              <a:t> </a:t>
            </a:r>
            <a:r>
              <a:rPr lang="en-US" sz="1800" dirty="0" err="1"/>
              <a:t>ecx</a:t>
            </a:r>
            <a:r>
              <a:rPr lang="en-US" sz="1800" dirty="0"/>
              <a:t>		;</a:t>
            </a:r>
            <a:r>
              <a:rPr lang="en-US" sz="1800" dirty="0" err="1"/>
              <a:t>eax</a:t>
            </a:r>
            <a:r>
              <a:rPr lang="en-US" sz="1800" dirty="0"/>
              <a:t>=b*y</a:t>
            </a:r>
          </a:p>
          <a:p>
            <a:pPr marL="0" indent="0">
              <a:buNone/>
            </a:pPr>
            <a:r>
              <a:rPr lang="en-US" sz="1800" dirty="0"/>
              <a:t>Add </a:t>
            </a:r>
            <a:r>
              <a:rPr lang="en-US" sz="1800" dirty="0" err="1"/>
              <a:t>eax</a:t>
            </a:r>
            <a:r>
              <a:rPr lang="en-US" sz="1800" dirty="0"/>
              <a:t>, </a:t>
            </a:r>
            <a:r>
              <a:rPr lang="en-US" sz="1800" dirty="0" err="1"/>
              <a:t>ebx</a:t>
            </a:r>
            <a:r>
              <a:rPr lang="en-US" sz="1800" dirty="0"/>
              <a:t>		;</a:t>
            </a:r>
            <a:r>
              <a:rPr lang="en-US" sz="1800" dirty="0" err="1"/>
              <a:t>eax</a:t>
            </a:r>
            <a:r>
              <a:rPr lang="en-US" sz="1800" dirty="0"/>
              <a:t>=a*x + b*y</a:t>
            </a:r>
          </a:p>
          <a:p>
            <a:pPr marL="0" indent="0">
              <a:buNone/>
            </a:pPr>
            <a:r>
              <a:rPr lang="en-US" sz="1800" dirty="0"/>
              <a:t>Mov </a:t>
            </a:r>
            <a:r>
              <a:rPr lang="en-US" sz="1800" dirty="0" err="1"/>
              <a:t>esp,ebp</a:t>
            </a:r>
            <a:endParaRPr lang="en-US" sz="1800" dirty="0"/>
          </a:p>
          <a:p>
            <a:pPr marL="0" indent="0">
              <a:buNone/>
            </a:pPr>
            <a:r>
              <a:rPr lang="en-US" sz="1800" dirty="0"/>
              <a:t>Pop </a:t>
            </a:r>
            <a:r>
              <a:rPr lang="en-US" sz="1800" dirty="0" err="1"/>
              <a:t>ebp</a:t>
            </a:r>
            <a:endParaRPr lang="en-US" sz="1800" dirty="0"/>
          </a:p>
          <a:p>
            <a:pPr marL="0" indent="0">
              <a:buNone/>
            </a:pPr>
            <a:r>
              <a:rPr lang="en-US" sz="1800" dirty="0"/>
              <a:t>Ret</a:t>
            </a:r>
          </a:p>
          <a:p>
            <a:pPr marL="0" indent="0">
              <a:buNone/>
            </a:pPr>
            <a:r>
              <a:rPr lang="en-US" sz="1800" b="1" dirty="0"/>
              <a:t>Add2Scale </a:t>
            </a:r>
            <a:r>
              <a:rPr lang="en-US" sz="1800" b="1" dirty="0" err="1"/>
              <a:t>endp</a:t>
            </a:r>
            <a:endParaRPr lang="en-US" sz="1800" b="1" dirty="0"/>
          </a:p>
          <a:p>
            <a:pPr marL="0" indent="0">
              <a:buNone/>
            </a:pPr>
            <a:endParaRPr lang="en-US" sz="1800" dirty="0"/>
          </a:p>
        </p:txBody>
      </p:sp>
      <p:sp>
        <p:nvSpPr>
          <p:cNvPr id="5" name="Footer Placeholder 4">
            <a:extLst>
              <a:ext uri="{FF2B5EF4-FFF2-40B4-BE49-F238E27FC236}">
                <a16:creationId xmlns:a16="http://schemas.microsoft.com/office/drawing/2014/main" id="{15D3DBAE-9CB4-450A-818B-9C1452CDBE75}"/>
              </a:ext>
            </a:extLst>
          </p:cNvPr>
          <p:cNvSpPr>
            <a:spLocks noGrp="1"/>
          </p:cNvSpPr>
          <p:nvPr>
            <p:ph type="ftr" sz="quarter" idx="10"/>
          </p:nvPr>
        </p:nvSpPr>
        <p:spPr/>
        <p:txBody>
          <a:bodyPr/>
          <a:lstStyle/>
          <a:p>
            <a:pPr>
              <a:defRPr/>
            </a:pPr>
            <a:r>
              <a:rPr lang="en-US" altLang="en-US"/>
              <a:t>CSC 35 Intro to Architecture: Dr. I. Ghansah</a:t>
            </a:r>
          </a:p>
        </p:txBody>
      </p:sp>
      <p:sp>
        <p:nvSpPr>
          <p:cNvPr id="6" name="Slide Number Placeholder 5">
            <a:extLst>
              <a:ext uri="{FF2B5EF4-FFF2-40B4-BE49-F238E27FC236}">
                <a16:creationId xmlns:a16="http://schemas.microsoft.com/office/drawing/2014/main" id="{ABCB0BF4-5F5F-4940-8286-462559C1C211}"/>
              </a:ext>
            </a:extLst>
          </p:cNvPr>
          <p:cNvSpPr>
            <a:spLocks noGrp="1"/>
          </p:cNvSpPr>
          <p:nvPr>
            <p:ph type="sldNum" sz="quarter" idx="11"/>
          </p:nvPr>
        </p:nvSpPr>
        <p:spPr/>
        <p:txBody>
          <a:bodyPr/>
          <a:lstStyle/>
          <a:p>
            <a:fld id="{C308CD5A-C873-4C08-8055-D2BFB7E6FD31}" type="slidenum">
              <a:rPr lang="en-US" altLang="en-US" smtClean="0"/>
              <a:pPr/>
              <a:t>25</a:t>
            </a:fld>
            <a:endParaRPr lang="en-US" altLang="en-US"/>
          </a:p>
        </p:txBody>
      </p:sp>
    </p:spTree>
    <p:extLst>
      <p:ext uri="{BB962C8B-B14F-4D97-AF65-F5344CB8AC3E}">
        <p14:creationId xmlns:p14="http://schemas.microsoft.com/office/powerpoint/2010/main" val="128736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186C-4B66-41AC-AF29-DBF8384CFF89}"/>
              </a:ext>
            </a:extLst>
          </p:cNvPr>
          <p:cNvSpPr>
            <a:spLocks noGrp="1"/>
          </p:cNvSpPr>
          <p:nvPr>
            <p:ph type="title"/>
          </p:nvPr>
        </p:nvSpPr>
        <p:spPr>
          <a:xfrm>
            <a:off x="659219" y="182562"/>
            <a:ext cx="7772400" cy="517525"/>
          </a:xfrm>
        </p:spPr>
        <p:txBody>
          <a:bodyPr/>
          <a:lstStyle/>
          <a:p>
            <a:r>
              <a:rPr lang="en-US" sz="2400" b="1" dirty="0"/>
              <a:t>Stack Frame Security- Buffer Overflow Example</a:t>
            </a:r>
          </a:p>
        </p:txBody>
      </p:sp>
      <p:sp>
        <p:nvSpPr>
          <p:cNvPr id="3" name="Content Placeholder 2">
            <a:extLst>
              <a:ext uri="{FF2B5EF4-FFF2-40B4-BE49-F238E27FC236}">
                <a16:creationId xmlns:a16="http://schemas.microsoft.com/office/drawing/2014/main" id="{B2C16403-5522-42C8-8C40-BD4B0CEDA682}"/>
              </a:ext>
            </a:extLst>
          </p:cNvPr>
          <p:cNvSpPr>
            <a:spLocks noGrp="1"/>
          </p:cNvSpPr>
          <p:nvPr>
            <p:ph sz="half" idx="1"/>
          </p:nvPr>
        </p:nvSpPr>
        <p:spPr>
          <a:xfrm>
            <a:off x="533400" y="838200"/>
            <a:ext cx="2971800" cy="5410200"/>
          </a:xfrm>
        </p:spPr>
        <p:txBody>
          <a:bodyPr/>
          <a:lstStyle/>
          <a:p>
            <a:pPr marL="0" indent="0">
              <a:buNone/>
            </a:pPr>
            <a:r>
              <a:rPr lang="en-US" sz="1800" dirty="0"/>
              <a:t>BUFFER OVERFLOW EXAMPLE</a:t>
            </a:r>
          </a:p>
          <a:p>
            <a:pPr marL="0" indent="0">
              <a:buNone/>
            </a:pPr>
            <a:r>
              <a:rPr lang="en-US" sz="1800" dirty="0"/>
              <a:t>void function(char *str) {</a:t>
            </a:r>
          </a:p>
          <a:p>
            <a:pPr marL="0" indent="0">
              <a:buNone/>
            </a:pPr>
            <a:r>
              <a:rPr lang="en-US" sz="1800" dirty="0"/>
              <a:t>   char buffer[16];</a:t>
            </a:r>
          </a:p>
          <a:p>
            <a:pPr marL="0" indent="0">
              <a:buNone/>
            </a:pPr>
            <a:endParaRPr lang="en-US" sz="1800" dirty="0"/>
          </a:p>
          <a:p>
            <a:pPr marL="0" indent="0">
              <a:buNone/>
            </a:pPr>
            <a:r>
              <a:rPr lang="en-US" sz="1800" dirty="0"/>
              <a:t>   </a:t>
            </a:r>
            <a:r>
              <a:rPr lang="en-US" sz="1800" dirty="0" err="1"/>
              <a:t>strcpy</a:t>
            </a:r>
            <a:r>
              <a:rPr lang="en-US" sz="1800" dirty="0"/>
              <a:t>(</a:t>
            </a:r>
            <a:r>
              <a:rPr lang="en-US" sz="1800" dirty="0" err="1"/>
              <a:t>buffer,str</a:t>
            </a:r>
            <a:r>
              <a:rPr lang="en-US" sz="1800" dirty="0"/>
              <a:t>);</a:t>
            </a:r>
          </a:p>
          <a:p>
            <a:pPr marL="0" indent="0">
              <a:buNone/>
            </a:pPr>
            <a:r>
              <a:rPr lang="en-US" sz="1800" dirty="0"/>
              <a:t>}</a:t>
            </a:r>
          </a:p>
          <a:p>
            <a:pPr marL="0" indent="0">
              <a:buNone/>
            </a:pPr>
            <a:endParaRPr lang="en-US" sz="1800" dirty="0"/>
          </a:p>
          <a:p>
            <a:pPr marL="0" indent="0">
              <a:buNone/>
            </a:pPr>
            <a:r>
              <a:rPr lang="en-US" sz="1800" dirty="0"/>
              <a:t>void main() {</a:t>
            </a:r>
          </a:p>
          <a:p>
            <a:pPr marL="0" indent="0">
              <a:buNone/>
            </a:pPr>
            <a:r>
              <a:rPr lang="en-US" sz="1800" dirty="0"/>
              <a:t>  char </a:t>
            </a:r>
            <a:r>
              <a:rPr lang="en-US" sz="1800" dirty="0" err="1"/>
              <a:t>large_string</a:t>
            </a:r>
            <a:r>
              <a:rPr lang="en-US" sz="1800" dirty="0"/>
              <a:t>[256];</a:t>
            </a:r>
          </a:p>
          <a:p>
            <a:pPr marL="0" indent="0">
              <a:buNone/>
            </a:pPr>
            <a:r>
              <a:rPr lang="en-US" sz="1800" dirty="0"/>
              <a:t>  int </a:t>
            </a:r>
            <a:r>
              <a:rPr lang="en-US" sz="1800" dirty="0" err="1"/>
              <a:t>i</a:t>
            </a:r>
            <a:r>
              <a:rPr lang="en-US" sz="1800" dirty="0"/>
              <a:t>;</a:t>
            </a:r>
          </a:p>
          <a:p>
            <a:pPr marL="0" indent="0">
              <a:buNone/>
            </a:pPr>
            <a:endParaRPr lang="en-US" sz="1800" dirty="0"/>
          </a:p>
          <a:p>
            <a:pPr marL="0" indent="0">
              <a:buNone/>
            </a:pPr>
            <a:r>
              <a:rPr lang="en-US" sz="1800" dirty="0"/>
              <a:t>  for( </a:t>
            </a:r>
            <a:r>
              <a:rPr lang="en-US" sz="1800" dirty="0" err="1"/>
              <a:t>i</a:t>
            </a:r>
            <a:r>
              <a:rPr lang="en-US" sz="1800" dirty="0"/>
              <a:t> = 0; </a:t>
            </a:r>
            <a:r>
              <a:rPr lang="en-US" sz="1800" dirty="0" err="1"/>
              <a:t>i</a:t>
            </a:r>
            <a:r>
              <a:rPr lang="en-US" sz="1800" dirty="0"/>
              <a:t> &lt; 255; </a:t>
            </a:r>
            <a:r>
              <a:rPr lang="en-US" sz="1800" dirty="0" err="1"/>
              <a:t>i</a:t>
            </a:r>
            <a:r>
              <a:rPr lang="en-US" sz="1800" dirty="0"/>
              <a:t>++)</a:t>
            </a:r>
          </a:p>
          <a:p>
            <a:pPr marL="0" indent="0">
              <a:buNone/>
            </a:pPr>
            <a:r>
              <a:rPr lang="en-US" sz="1800" dirty="0"/>
              <a:t>    </a:t>
            </a:r>
            <a:r>
              <a:rPr lang="en-US" sz="1800" dirty="0" err="1"/>
              <a:t>large_string</a:t>
            </a:r>
            <a:r>
              <a:rPr lang="en-US" sz="1800" dirty="0"/>
              <a:t>[</a:t>
            </a:r>
            <a:r>
              <a:rPr lang="en-US" sz="1800" dirty="0" err="1"/>
              <a:t>i</a:t>
            </a:r>
            <a:r>
              <a:rPr lang="en-US" sz="1800" dirty="0"/>
              <a:t>] = 'A';</a:t>
            </a:r>
          </a:p>
          <a:p>
            <a:pPr marL="0" indent="0">
              <a:buNone/>
            </a:pPr>
            <a:endParaRPr lang="en-US" sz="1800" dirty="0"/>
          </a:p>
          <a:p>
            <a:pPr marL="0" indent="0">
              <a:buNone/>
            </a:pPr>
            <a:r>
              <a:rPr lang="en-US" sz="1800" dirty="0"/>
              <a:t>  function(</a:t>
            </a:r>
            <a:r>
              <a:rPr lang="en-US" sz="1800" dirty="0" err="1"/>
              <a:t>large_string</a:t>
            </a:r>
            <a:r>
              <a:rPr lang="en-US" sz="1800" dirty="0"/>
              <a:t>);</a:t>
            </a:r>
          </a:p>
          <a:p>
            <a:pPr marL="0" indent="0">
              <a:buNone/>
            </a:pPr>
            <a:r>
              <a:rPr lang="en-US" sz="1800" dirty="0"/>
              <a:t>}</a:t>
            </a:r>
          </a:p>
          <a:p>
            <a:pPr marL="0" indent="0">
              <a:buNone/>
            </a:pPr>
            <a:endParaRPr lang="en-US" sz="1800" dirty="0"/>
          </a:p>
        </p:txBody>
      </p:sp>
      <p:graphicFrame>
        <p:nvGraphicFramePr>
          <p:cNvPr id="7" name="Content Placeholder 6">
            <a:extLst>
              <a:ext uri="{FF2B5EF4-FFF2-40B4-BE49-F238E27FC236}">
                <a16:creationId xmlns:a16="http://schemas.microsoft.com/office/drawing/2014/main" id="{21CD7ABE-BE6E-4D09-B941-408D51A82155}"/>
              </a:ext>
            </a:extLst>
          </p:cNvPr>
          <p:cNvGraphicFramePr>
            <a:graphicFrameLocks noGrp="1"/>
          </p:cNvGraphicFramePr>
          <p:nvPr>
            <p:ph sz="half" idx="2"/>
            <p:extLst>
              <p:ext uri="{D42A27DB-BD31-4B8C-83A1-F6EECF244321}">
                <p14:modId xmlns:p14="http://schemas.microsoft.com/office/powerpoint/2010/main" val="810911141"/>
              </p:ext>
            </p:extLst>
          </p:nvPr>
        </p:nvGraphicFramePr>
        <p:xfrm>
          <a:off x="3638993" y="700087"/>
          <a:ext cx="4953000" cy="6127110"/>
        </p:xfrm>
        <a:graphic>
          <a:graphicData uri="http://schemas.openxmlformats.org/drawingml/2006/table">
            <a:tbl>
              <a:tblPr/>
              <a:tblGrid>
                <a:gridCol w="1377538">
                  <a:extLst>
                    <a:ext uri="{9D8B030D-6E8A-4147-A177-3AD203B41FA5}">
                      <a16:colId xmlns:a16="http://schemas.microsoft.com/office/drawing/2014/main" val="3780362920"/>
                    </a:ext>
                  </a:extLst>
                </a:gridCol>
                <a:gridCol w="3575462">
                  <a:extLst>
                    <a:ext uri="{9D8B030D-6E8A-4147-A177-3AD203B41FA5}">
                      <a16:colId xmlns:a16="http://schemas.microsoft.com/office/drawing/2014/main" val="919765003"/>
                    </a:ext>
                  </a:extLst>
                </a:gridCol>
              </a:tblGrid>
              <a:tr h="557010">
                <a:tc>
                  <a:txBody>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Stack Contents</a:t>
                      </a:r>
                      <a:endParaRPr lang="en-US" sz="1800" dirty="0">
                        <a:effectLst/>
                        <a:latin typeface="Times New Roman" panose="02020603050405020304" pitchFamily="18" charset="0"/>
                        <a:ea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1" dirty="0">
                          <a:effectLst/>
                          <a:latin typeface="Times New Roman" panose="02020603050405020304" pitchFamily="18" charset="0"/>
                          <a:ea typeface="Times New Roman" panose="02020603050405020304" pitchFamily="18" charset="0"/>
                        </a:rPr>
                        <a:t>Corresponding ESP or EBP values, or comments.</a:t>
                      </a:r>
                      <a:endParaRPr lang="en-US"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7666277"/>
                  </a:ext>
                </a:extLst>
              </a:tr>
              <a:tr h="278505">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5203452"/>
                  </a:ext>
                </a:extLst>
              </a:tr>
              <a:tr h="557010">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Offset string (4B)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ebp</a:t>
                      </a:r>
                      <a:r>
                        <a:rPr lang="en-US" sz="1800" dirty="0">
                          <a:effectLst/>
                          <a:latin typeface="Times New Roman" panose="02020603050405020304" pitchFamily="18" charset="0"/>
                          <a:ea typeface="Times New Roman" panose="02020603050405020304" pitchFamily="18" charset="0"/>
                        </a:rPr>
                        <a:t> + 8] This parameter is put there by Calling program main().</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9558571"/>
                  </a:ext>
                </a:extLst>
              </a:tr>
              <a:tr h="557010">
                <a:tc>
                  <a:txBody>
                    <a:bodyPr/>
                    <a:lstStyle/>
                    <a:p>
                      <a:pPr marL="0" marR="0">
                        <a:spcBef>
                          <a:spcPts val="0"/>
                        </a:spcBef>
                        <a:spcAft>
                          <a:spcPts val="0"/>
                        </a:spcAft>
                      </a:pPr>
                      <a:r>
                        <a:rPr lang="en-US" sz="1800" i="1" dirty="0">
                          <a:effectLst/>
                          <a:latin typeface="Times New Roman" panose="02020603050405020304" pitchFamily="18" charset="0"/>
                          <a:ea typeface="Times New Roman" panose="02020603050405020304" pitchFamily="18" charset="0"/>
                        </a:rPr>
                        <a:t>Return Address (4B</a:t>
                      </a:r>
                      <a:r>
                        <a:rPr lang="en-US" sz="1800" dirty="0">
                          <a:effectLst/>
                          <a:latin typeface="Times New Roman" panose="02020603050405020304" pitchFamily="18" charset="0"/>
                          <a:ea typeface="Times New Roman" panose="02020603050405020304" pitchFamily="18" charset="0"/>
                        </a:rPr>
                        <a:t>)</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[ebp+4]This is pushed here as a side effect of call to this procedure</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3726890"/>
                  </a:ext>
                </a:extLst>
              </a:tr>
              <a:tr h="557010">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EBP (4B)</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ebp</a:t>
                      </a:r>
                      <a:endParaRPr lang="en-US"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8439436"/>
                  </a:ext>
                </a:extLst>
              </a:tr>
              <a:tr h="557010">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buffer[15](1B)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[ebp-1] This is last byte of array variable </a:t>
                      </a:r>
                      <a:r>
                        <a:rPr lang="en-US" sz="1800" b="1" dirty="0">
                          <a:effectLst/>
                          <a:latin typeface="Times New Roman" panose="02020603050405020304" pitchFamily="18" charset="0"/>
                          <a:ea typeface="Times New Roman" panose="02020603050405020304" pitchFamily="18" charset="0"/>
                        </a:rPr>
                        <a:t>buffer</a:t>
                      </a:r>
                      <a:r>
                        <a:rPr lang="en-US" sz="1800" dirty="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660843"/>
                  </a:ext>
                </a:extLst>
              </a:tr>
              <a:tr h="557010">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buffer[14](1B)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3109269"/>
                  </a:ext>
                </a:extLst>
              </a:tr>
              <a:tr h="278505">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0571534"/>
                  </a:ext>
                </a:extLst>
              </a:tr>
              <a:tr h="278505">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3315799"/>
                  </a:ext>
                </a:extLst>
              </a:tr>
              <a:tr h="557010">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buffer[1] (1B)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0759798"/>
                  </a:ext>
                </a:extLst>
              </a:tr>
              <a:tr h="557010">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buffer[0] (1B)</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ebp</a:t>
                      </a:r>
                      <a:r>
                        <a:rPr lang="en-US" sz="1800" dirty="0">
                          <a:effectLst/>
                          <a:latin typeface="Times New Roman" panose="02020603050405020304" pitchFamily="18" charset="0"/>
                          <a:ea typeface="Times New Roman" panose="02020603050405020304" pitchFamily="18" charset="0"/>
                        </a:rPr>
                        <a:t> - 16] 1</a:t>
                      </a:r>
                      <a:r>
                        <a:rPr lang="en-US" sz="1800" baseline="30000" dirty="0">
                          <a:effectLst/>
                          <a:latin typeface="Times New Roman" panose="02020603050405020304" pitchFamily="18" charset="0"/>
                          <a:ea typeface="Times New Roman" panose="02020603050405020304" pitchFamily="18" charset="0"/>
                        </a:rPr>
                        <a:t>st</a:t>
                      </a:r>
                      <a:r>
                        <a:rPr lang="en-US" sz="1800" dirty="0">
                          <a:effectLst/>
                          <a:latin typeface="Times New Roman" panose="02020603050405020304" pitchFamily="18" charset="0"/>
                          <a:ea typeface="Times New Roman" panose="02020603050405020304" pitchFamily="18" charset="0"/>
                        </a:rPr>
                        <a:t> byte of array var </a:t>
                      </a:r>
                      <a:r>
                        <a:rPr lang="en-US" sz="1800" b="1" dirty="0">
                          <a:effectLst/>
                          <a:latin typeface="Times New Roman" panose="02020603050405020304" pitchFamily="18" charset="0"/>
                          <a:ea typeface="Times New Roman" panose="02020603050405020304" pitchFamily="18" charset="0"/>
                        </a:rPr>
                        <a:t>buffer</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8148605"/>
                  </a:ext>
                </a:extLst>
              </a:tr>
              <a:tr h="278505">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7072581"/>
                  </a:ext>
                </a:extLst>
              </a:tr>
              <a:tr h="557010">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ESI (4B)</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esp</a:t>
                      </a:r>
                      <a:endParaRPr lang="en-US" sz="18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54738361"/>
                  </a:ext>
                </a:extLst>
              </a:tr>
            </a:tbl>
          </a:graphicData>
        </a:graphic>
      </p:graphicFrame>
      <p:sp>
        <p:nvSpPr>
          <p:cNvPr id="5" name="Footer Placeholder 4">
            <a:extLst>
              <a:ext uri="{FF2B5EF4-FFF2-40B4-BE49-F238E27FC236}">
                <a16:creationId xmlns:a16="http://schemas.microsoft.com/office/drawing/2014/main" id="{15D3DBAE-9CB4-450A-818B-9C1452CDBE75}"/>
              </a:ext>
            </a:extLst>
          </p:cNvPr>
          <p:cNvSpPr>
            <a:spLocks noGrp="1"/>
          </p:cNvSpPr>
          <p:nvPr>
            <p:ph type="ftr" sz="quarter" idx="10"/>
          </p:nvPr>
        </p:nvSpPr>
        <p:spPr/>
        <p:txBody>
          <a:bodyPr/>
          <a:lstStyle/>
          <a:p>
            <a:pPr>
              <a:defRPr/>
            </a:pPr>
            <a:r>
              <a:rPr lang="en-US" altLang="en-US"/>
              <a:t>CSC 35 Intro to Architecture: Dr. I. Ghansah</a:t>
            </a:r>
          </a:p>
        </p:txBody>
      </p:sp>
      <p:sp>
        <p:nvSpPr>
          <p:cNvPr id="6" name="Slide Number Placeholder 5">
            <a:extLst>
              <a:ext uri="{FF2B5EF4-FFF2-40B4-BE49-F238E27FC236}">
                <a16:creationId xmlns:a16="http://schemas.microsoft.com/office/drawing/2014/main" id="{ABCB0BF4-5F5F-4940-8286-462559C1C211}"/>
              </a:ext>
            </a:extLst>
          </p:cNvPr>
          <p:cNvSpPr>
            <a:spLocks noGrp="1"/>
          </p:cNvSpPr>
          <p:nvPr>
            <p:ph type="sldNum" sz="quarter" idx="11"/>
          </p:nvPr>
        </p:nvSpPr>
        <p:spPr/>
        <p:txBody>
          <a:bodyPr/>
          <a:lstStyle/>
          <a:p>
            <a:fld id="{C308CD5A-C873-4C08-8055-D2BFB7E6FD31}" type="slidenum">
              <a:rPr lang="en-US" altLang="en-US" smtClean="0"/>
              <a:pPr/>
              <a:t>26</a:t>
            </a:fld>
            <a:endParaRPr lang="en-US" altLang="en-US"/>
          </a:p>
        </p:txBody>
      </p:sp>
    </p:spTree>
    <p:extLst>
      <p:ext uri="{BB962C8B-B14F-4D97-AF65-F5344CB8AC3E}">
        <p14:creationId xmlns:p14="http://schemas.microsoft.com/office/powerpoint/2010/main" val="66152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DAAD-363A-42F2-880D-18E373AB1A31}"/>
              </a:ext>
            </a:extLst>
          </p:cNvPr>
          <p:cNvSpPr>
            <a:spLocks noGrp="1"/>
          </p:cNvSpPr>
          <p:nvPr>
            <p:ph type="title"/>
          </p:nvPr>
        </p:nvSpPr>
        <p:spPr/>
        <p:txBody>
          <a:bodyPr/>
          <a:lstStyle/>
          <a:p>
            <a:r>
              <a:rPr lang="en-US" dirty="0"/>
              <a:t>Buffer Overflow Example 2</a:t>
            </a:r>
          </a:p>
        </p:txBody>
      </p:sp>
      <p:sp>
        <p:nvSpPr>
          <p:cNvPr id="3" name="Content Placeholder 2">
            <a:extLst>
              <a:ext uri="{FF2B5EF4-FFF2-40B4-BE49-F238E27FC236}">
                <a16:creationId xmlns:a16="http://schemas.microsoft.com/office/drawing/2014/main" id="{02CAF6F8-FBAB-419A-9326-0662263CE55E}"/>
              </a:ext>
            </a:extLst>
          </p:cNvPr>
          <p:cNvSpPr>
            <a:spLocks noGrp="1"/>
          </p:cNvSpPr>
          <p:nvPr>
            <p:ph idx="1"/>
          </p:nvPr>
        </p:nvSpPr>
        <p:spPr>
          <a:xfrm>
            <a:off x="685800" y="990600"/>
            <a:ext cx="7772400" cy="5486400"/>
          </a:xfrm>
        </p:spPr>
        <p:txBody>
          <a:bodyPr/>
          <a:lstStyle/>
          <a:p>
            <a:r>
              <a:rPr lang="en-US" dirty="0"/>
              <a:t>The above application will result in Segmentation Fault. Essentially a Crash which is a form of Denial of Service Attack.</a:t>
            </a:r>
          </a:p>
          <a:p>
            <a:r>
              <a:rPr lang="en-US" dirty="0"/>
              <a:t>Why?</a:t>
            </a:r>
          </a:p>
          <a:p>
            <a:pPr lvl="1"/>
            <a:r>
              <a:rPr lang="en-US" dirty="0"/>
              <a:t>Return Address is overwritten with AAAA </a:t>
            </a:r>
            <a:r>
              <a:rPr lang="en-US" dirty="0" err="1"/>
              <a:t>ie</a:t>
            </a:r>
            <a:r>
              <a:rPr lang="en-US" dirty="0"/>
              <a:t>. 41414141h = 0x41414141</a:t>
            </a:r>
          </a:p>
          <a:p>
            <a:pPr lvl="1"/>
            <a:r>
              <a:rPr lang="en-US" dirty="0"/>
              <a:t>When the function returns this address might point to system memory containing data or privileged instructions resulting in crash</a:t>
            </a:r>
          </a:p>
          <a:p>
            <a:r>
              <a:rPr lang="en-US" dirty="0"/>
              <a:t>Attacker can craft data into buffer such that return address  points to attacker’s own code to collect confidential information.</a:t>
            </a:r>
          </a:p>
          <a:p>
            <a:r>
              <a:rPr lang="en-US" dirty="0"/>
              <a:t>Attacker without Knowledge of Stack Frame can use Fuzzing to his/her advantage. </a:t>
            </a:r>
          </a:p>
          <a:p>
            <a:endParaRPr lang="en-US" dirty="0"/>
          </a:p>
        </p:txBody>
      </p:sp>
      <p:sp>
        <p:nvSpPr>
          <p:cNvPr id="4" name="Footer Placeholder 3">
            <a:extLst>
              <a:ext uri="{FF2B5EF4-FFF2-40B4-BE49-F238E27FC236}">
                <a16:creationId xmlns:a16="http://schemas.microsoft.com/office/drawing/2014/main" id="{F5EBCEA4-82F3-4D1A-AC0C-739FEEF9E59D}"/>
              </a:ext>
            </a:extLst>
          </p:cNvPr>
          <p:cNvSpPr>
            <a:spLocks noGrp="1"/>
          </p:cNvSpPr>
          <p:nvPr>
            <p:ph type="ftr" sz="quarter" idx="10"/>
          </p:nvPr>
        </p:nvSpPr>
        <p:spPr/>
        <p:txBody>
          <a:bodyPr/>
          <a:lstStyle/>
          <a:p>
            <a:pPr>
              <a:defRPr/>
            </a:pPr>
            <a:r>
              <a:rPr lang="en-US" altLang="en-US"/>
              <a:t>CSC 35 Intro to Architecture: Dr. I. Ghansah</a:t>
            </a:r>
          </a:p>
        </p:txBody>
      </p:sp>
      <p:sp>
        <p:nvSpPr>
          <p:cNvPr id="5" name="Slide Number Placeholder 4">
            <a:extLst>
              <a:ext uri="{FF2B5EF4-FFF2-40B4-BE49-F238E27FC236}">
                <a16:creationId xmlns:a16="http://schemas.microsoft.com/office/drawing/2014/main" id="{24F9B903-17B8-46AB-A447-F019AA0A8CA6}"/>
              </a:ext>
            </a:extLst>
          </p:cNvPr>
          <p:cNvSpPr>
            <a:spLocks noGrp="1"/>
          </p:cNvSpPr>
          <p:nvPr>
            <p:ph type="sldNum" sz="quarter" idx="11"/>
          </p:nvPr>
        </p:nvSpPr>
        <p:spPr/>
        <p:txBody>
          <a:bodyPr/>
          <a:lstStyle/>
          <a:p>
            <a:fld id="{818FE483-4AA2-4E10-9332-E886C6284315}" type="slidenum">
              <a:rPr lang="en-US" altLang="en-US" smtClean="0"/>
              <a:pPr/>
              <a:t>27</a:t>
            </a:fld>
            <a:endParaRPr lang="en-US" altLang="en-US"/>
          </a:p>
        </p:txBody>
      </p:sp>
    </p:spTree>
    <p:extLst>
      <p:ext uri="{BB962C8B-B14F-4D97-AF65-F5344CB8AC3E}">
        <p14:creationId xmlns:p14="http://schemas.microsoft.com/office/powerpoint/2010/main" val="696775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93E4-0D16-4083-B866-DFAD3F96593F}"/>
              </a:ext>
            </a:extLst>
          </p:cNvPr>
          <p:cNvSpPr>
            <a:spLocks noGrp="1"/>
          </p:cNvSpPr>
          <p:nvPr>
            <p:ph type="title"/>
          </p:nvPr>
        </p:nvSpPr>
        <p:spPr/>
        <p:txBody>
          <a:bodyPr/>
          <a:lstStyle/>
          <a:p>
            <a:r>
              <a:rPr lang="en-US" dirty="0"/>
              <a:t>Solutions to the Stack Buffer Overflow Problem</a:t>
            </a:r>
          </a:p>
        </p:txBody>
      </p:sp>
      <p:sp>
        <p:nvSpPr>
          <p:cNvPr id="3" name="Content Placeholder 2">
            <a:extLst>
              <a:ext uri="{FF2B5EF4-FFF2-40B4-BE49-F238E27FC236}">
                <a16:creationId xmlns:a16="http://schemas.microsoft.com/office/drawing/2014/main" id="{A21D5BBC-6DB3-4287-99F8-200B85CD2C96}"/>
              </a:ext>
            </a:extLst>
          </p:cNvPr>
          <p:cNvSpPr>
            <a:spLocks noGrp="1"/>
          </p:cNvSpPr>
          <p:nvPr>
            <p:ph idx="1"/>
          </p:nvPr>
        </p:nvSpPr>
        <p:spPr/>
        <p:txBody>
          <a:bodyPr/>
          <a:lstStyle/>
          <a:p>
            <a:r>
              <a:rPr lang="en-US" dirty="0"/>
              <a:t>Make sure </a:t>
            </a:r>
            <a:r>
              <a:rPr lang="en-US" dirty="0" err="1"/>
              <a:t>strcpy</a:t>
            </a:r>
            <a:r>
              <a:rPr lang="en-US" dirty="0"/>
              <a:t>() function uses null characters for delimiting buffer. Instead use a count (bound limiting) parameter . </a:t>
            </a:r>
            <a:r>
              <a:rPr lang="en-US" dirty="0" err="1"/>
              <a:t>Strncpy</a:t>
            </a:r>
            <a:r>
              <a:rPr lang="en-US" dirty="0"/>
              <a:t>() does this job. </a:t>
            </a:r>
          </a:p>
          <a:p>
            <a:r>
              <a:rPr lang="en-US" dirty="0"/>
              <a:t>There are other solutions</a:t>
            </a:r>
          </a:p>
          <a:p>
            <a:r>
              <a:rPr lang="en-US" dirty="0"/>
              <a:t>The main lesson learned</a:t>
            </a:r>
          </a:p>
          <a:p>
            <a:pPr lvl="1"/>
            <a:r>
              <a:rPr lang="en-US" dirty="0"/>
              <a:t>Validate inputs for all applications. This is Programmer’s job.</a:t>
            </a:r>
          </a:p>
        </p:txBody>
      </p:sp>
      <p:sp>
        <p:nvSpPr>
          <p:cNvPr id="4" name="Footer Placeholder 3">
            <a:extLst>
              <a:ext uri="{FF2B5EF4-FFF2-40B4-BE49-F238E27FC236}">
                <a16:creationId xmlns:a16="http://schemas.microsoft.com/office/drawing/2014/main" id="{7074DAA5-B4E0-4CDF-A469-34A44FDE7398}"/>
              </a:ext>
            </a:extLst>
          </p:cNvPr>
          <p:cNvSpPr>
            <a:spLocks noGrp="1"/>
          </p:cNvSpPr>
          <p:nvPr>
            <p:ph type="ftr" sz="quarter" idx="10"/>
          </p:nvPr>
        </p:nvSpPr>
        <p:spPr/>
        <p:txBody>
          <a:bodyPr/>
          <a:lstStyle/>
          <a:p>
            <a:pPr>
              <a:defRPr/>
            </a:pPr>
            <a:r>
              <a:rPr lang="en-US" altLang="en-US"/>
              <a:t>CSC 35 Intro to Architecture: Dr. I. Ghansah</a:t>
            </a:r>
          </a:p>
        </p:txBody>
      </p:sp>
      <p:sp>
        <p:nvSpPr>
          <p:cNvPr id="5" name="Slide Number Placeholder 4">
            <a:extLst>
              <a:ext uri="{FF2B5EF4-FFF2-40B4-BE49-F238E27FC236}">
                <a16:creationId xmlns:a16="http://schemas.microsoft.com/office/drawing/2014/main" id="{711910EE-C4A3-479E-A6C2-40A0DFF0CA52}"/>
              </a:ext>
            </a:extLst>
          </p:cNvPr>
          <p:cNvSpPr>
            <a:spLocks noGrp="1"/>
          </p:cNvSpPr>
          <p:nvPr>
            <p:ph type="sldNum" sz="quarter" idx="11"/>
          </p:nvPr>
        </p:nvSpPr>
        <p:spPr/>
        <p:txBody>
          <a:bodyPr/>
          <a:lstStyle/>
          <a:p>
            <a:fld id="{818FE483-4AA2-4E10-9332-E886C6284315}" type="slidenum">
              <a:rPr lang="en-US" altLang="en-US" smtClean="0"/>
              <a:pPr/>
              <a:t>28</a:t>
            </a:fld>
            <a:endParaRPr lang="en-US" altLang="en-US"/>
          </a:p>
        </p:txBody>
      </p:sp>
    </p:spTree>
    <p:extLst>
      <p:ext uri="{BB962C8B-B14F-4D97-AF65-F5344CB8AC3E}">
        <p14:creationId xmlns:p14="http://schemas.microsoft.com/office/powerpoint/2010/main" val="2095012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71EE83DE-D13F-469A-BD59-7AD8C950B9F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8435" name="Slide Number Placeholder 4">
            <a:extLst>
              <a:ext uri="{FF2B5EF4-FFF2-40B4-BE49-F238E27FC236}">
                <a16:creationId xmlns:a16="http://schemas.microsoft.com/office/drawing/2014/main" id="{9431639B-4B20-4495-8B27-FF2EA3FF657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9C876FE-CCA1-4E2D-80B9-02F6EF82A3A9}" type="slidenum">
              <a:rPr lang="en-US" altLang="en-US" sz="1600">
                <a:latin typeface="Times New Roman" panose="02020603050405020304" pitchFamily="18" charset="0"/>
              </a:rPr>
              <a:pPr eaLnBrk="1" hangingPunct="1">
                <a:spcBef>
                  <a:spcPct val="0"/>
                </a:spcBef>
                <a:buClrTx/>
                <a:buFontTx/>
                <a:buNone/>
              </a:pPr>
              <a:t>29</a:t>
            </a:fld>
            <a:endParaRPr lang="en-US" altLang="en-US" sz="1600">
              <a:latin typeface="Times New Roman" panose="02020603050405020304" pitchFamily="18" charset="0"/>
            </a:endParaRPr>
          </a:p>
        </p:txBody>
      </p:sp>
      <p:sp>
        <p:nvSpPr>
          <p:cNvPr id="134146" name="Rectangle 2">
            <a:extLst>
              <a:ext uri="{FF2B5EF4-FFF2-40B4-BE49-F238E27FC236}">
                <a16:creationId xmlns:a16="http://schemas.microsoft.com/office/drawing/2014/main" id="{A7D25E3D-B2AD-4A64-BC7B-69EACC932EE9}"/>
              </a:ext>
            </a:extLst>
          </p:cNvPr>
          <p:cNvSpPr>
            <a:spLocks noGrp="1" noChangeArrowheads="1"/>
          </p:cNvSpPr>
          <p:nvPr>
            <p:ph type="title"/>
          </p:nvPr>
        </p:nvSpPr>
        <p:spPr/>
        <p:txBody>
          <a:bodyPr/>
          <a:lstStyle/>
          <a:p>
            <a:pPr eaLnBrk="1" hangingPunct="1">
              <a:defRPr/>
            </a:pPr>
            <a:r>
              <a:rPr lang="en-US" altLang="en-US"/>
              <a:t>Your turn . . .</a:t>
            </a:r>
          </a:p>
        </p:txBody>
      </p:sp>
      <p:sp>
        <p:nvSpPr>
          <p:cNvPr id="18437" name="Rectangle 3">
            <a:extLst>
              <a:ext uri="{FF2B5EF4-FFF2-40B4-BE49-F238E27FC236}">
                <a16:creationId xmlns:a16="http://schemas.microsoft.com/office/drawing/2014/main" id="{B786D123-F03B-43E2-B399-DE085B3B7ED3}"/>
              </a:ext>
            </a:extLst>
          </p:cNvPr>
          <p:cNvSpPr>
            <a:spLocks noGrp="1" noChangeArrowheads="1"/>
          </p:cNvSpPr>
          <p:nvPr>
            <p:ph type="body" idx="1"/>
          </p:nvPr>
        </p:nvSpPr>
        <p:spPr>
          <a:xfrm>
            <a:off x="685800" y="1143000"/>
            <a:ext cx="7772400" cy="2438400"/>
          </a:xfrm>
        </p:spPr>
        <p:txBody>
          <a:bodyPr/>
          <a:lstStyle/>
          <a:p>
            <a:pPr eaLnBrk="1" hangingPunct="1">
              <a:tabLst>
                <a:tab pos="4117975" algn="l"/>
              </a:tabLst>
            </a:pPr>
            <a:r>
              <a:rPr lang="en-US" altLang="en-US"/>
              <a:t>Create a procedure named Difference that subtracts the first argument from the second one. Following is a sample call:</a:t>
            </a:r>
          </a:p>
          <a:p>
            <a:pPr lvl="2" eaLnBrk="1" hangingPunct="1">
              <a:tabLst>
                <a:tab pos="4117975" algn="l"/>
              </a:tabLst>
            </a:pPr>
            <a:r>
              <a:rPr lang="en-US" altLang="en-US" sz="1600">
                <a:solidFill>
                  <a:schemeClr val="tx1"/>
                </a:solidFill>
              </a:rPr>
              <a:t>push 14	; first argument</a:t>
            </a:r>
          </a:p>
          <a:p>
            <a:pPr lvl="2" eaLnBrk="1" hangingPunct="1">
              <a:tabLst>
                <a:tab pos="4117975" algn="l"/>
              </a:tabLst>
            </a:pPr>
            <a:r>
              <a:rPr lang="en-US" altLang="en-US" sz="1600">
                <a:solidFill>
                  <a:schemeClr val="tx1"/>
                </a:solidFill>
              </a:rPr>
              <a:t>push 30	; second argument</a:t>
            </a:r>
          </a:p>
          <a:p>
            <a:pPr lvl="2" eaLnBrk="1" hangingPunct="1">
              <a:tabLst>
                <a:tab pos="4117975" algn="l"/>
              </a:tabLst>
            </a:pPr>
            <a:r>
              <a:rPr lang="en-US" altLang="en-US" sz="1600">
                <a:solidFill>
                  <a:schemeClr val="tx1"/>
                </a:solidFill>
              </a:rPr>
              <a:t>call Difference	; EAX = 16</a:t>
            </a:r>
          </a:p>
        </p:txBody>
      </p:sp>
      <p:sp>
        <p:nvSpPr>
          <p:cNvPr id="134148" name="Text Box 4">
            <a:extLst>
              <a:ext uri="{FF2B5EF4-FFF2-40B4-BE49-F238E27FC236}">
                <a16:creationId xmlns:a16="http://schemas.microsoft.com/office/drawing/2014/main" id="{1CFF239E-7CF3-4E51-BF71-19244BA013D8}"/>
              </a:ext>
            </a:extLst>
          </p:cNvPr>
          <p:cNvSpPr txBox="1">
            <a:spLocks noChangeArrowheads="1"/>
          </p:cNvSpPr>
          <p:nvPr/>
        </p:nvSpPr>
        <p:spPr bwMode="auto">
          <a:xfrm>
            <a:off x="914400" y="3581400"/>
            <a:ext cx="7162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Difference PROC</a:t>
            </a:r>
          </a:p>
          <a:p>
            <a:pPr lvl="1" eaLnBrk="1" hangingPunct="1">
              <a:lnSpc>
                <a:spcPct val="50000"/>
              </a:lnSpc>
              <a:spcBef>
                <a:spcPct val="50000"/>
              </a:spcBef>
              <a:buClrTx/>
              <a:buFontTx/>
              <a:buNone/>
            </a:pPr>
            <a:r>
              <a:rPr lang="en-US" altLang="en-US" sz="1800">
                <a:latin typeface="Courier New" panose="02070309020205020404" pitchFamily="49" charset="0"/>
              </a:rPr>
              <a:t>push ebp</a:t>
            </a:r>
          </a:p>
          <a:p>
            <a:pPr lvl="1" eaLnBrk="1" hangingPunct="1">
              <a:lnSpc>
                <a:spcPct val="50000"/>
              </a:lnSpc>
              <a:spcBef>
                <a:spcPct val="50000"/>
              </a:spcBef>
              <a:buClrTx/>
              <a:buFontTx/>
              <a:buNone/>
            </a:pPr>
            <a:r>
              <a:rPr lang="en-US" altLang="en-US" sz="1800">
                <a:latin typeface="Courier New" panose="02070309020205020404" pitchFamily="49" charset="0"/>
              </a:rPr>
              <a:t>mov  ebp,esp</a:t>
            </a:r>
          </a:p>
          <a:p>
            <a:pPr lvl="1" eaLnBrk="1" hangingPunct="1">
              <a:lnSpc>
                <a:spcPct val="50000"/>
              </a:lnSpc>
              <a:spcBef>
                <a:spcPct val="50000"/>
              </a:spcBef>
              <a:buClrTx/>
              <a:buFontTx/>
              <a:buNone/>
            </a:pPr>
            <a:r>
              <a:rPr lang="en-US" altLang="en-US" sz="1800">
                <a:latin typeface="Courier New" panose="02070309020205020404" pitchFamily="49" charset="0"/>
              </a:rPr>
              <a:t>mov  eax,[ebp + 8]	; second argument</a:t>
            </a:r>
          </a:p>
          <a:p>
            <a:pPr lvl="1" eaLnBrk="1" hangingPunct="1">
              <a:lnSpc>
                <a:spcPct val="50000"/>
              </a:lnSpc>
              <a:spcBef>
                <a:spcPct val="50000"/>
              </a:spcBef>
              <a:buClrTx/>
              <a:buFontTx/>
              <a:buNone/>
            </a:pPr>
            <a:r>
              <a:rPr lang="en-US" altLang="en-US" sz="1800">
                <a:latin typeface="Courier New" panose="02070309020205020404" pitchFamily="49" charset="0"/>
              </a:rPr>
              <a:t>sub  eax,[ebp + 12]	; first argument</a:t>
            </a:r>
          </a:p>
          <a:p>
            <a:pPr lvl="1" eaLnBrk="1" hangingPunct="1">
              <a:lnSpc>
                <a:spcPct val="50000"/>
              </a:lnSpc>
              <a:spcBef>
                <a:spcPct val="50000"/>
              </a:spcBef>
              <a:buClrTx/>
              <a:buFontTx/>
              <a:buNone/>
            </a:pPr>
            <a:r>
              <a:rPr lang="en-US" altLang="en-US" sz="1800">
                <a:latin typeface="Courier New" panose="02070309020205020404" pitchFamily="49" charset="0"/>
              </a:rPr>
              <a:t>pop  ebp</a:t>
            </a:r>
          </a:p>
          <a:p>
            <a:pPr lvl="1" eaLnBrk="1" hangingPunct="1">
              <a:lnSpc>
                <a:spcPct val="50000"/>
              </a:lnSpc>
              <a:spcBef>
                <a:spcPct val="50000"/>
              </a:spcBef>
              <a:buClrTx/>
              <a:buFontTx/>
              <a:buNone/>
            </a:pPr>
            <a:r>
              <a:rPr lang="en-US" altLang="en-US" sz="1800">
                <a:latin typeface="Courier New" panose="02070309020205020404" pitchFamily="49" charset="0"/>
              </a:rPr>
              <a:t>ret  8</a:t>
            </a:r>
          </a:p>
          <a:p>
            <a:pPr eaLnBrk="1" hangingPunct="1">
              <a:lnSpc>
                <a:spcPct val="50000"/>
              </a:lnSpc>
              <a:spcBef>
                <a:spcPct val="50000"/>
              </a:spcBef>
              <a:buClrTx/>
              <a:buFontTx/>
              <a:buNone/>
            </a:pPr>
            <a:r>
              <a:rPr lang="en-US" altLang="en-US" sz="1800">
                <a:latin typeface="Courier New" panose="02070309020205020404" pitchFamily="49" charset="0"/>
              </a:rPr>
              <a:t>Difference ENDP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dissolve">
                                      <p:cBhvr>
                                        <p:cTn id="7"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D8BD1794-8E5D-4A11-9F8B-1FAE168B520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5123" name="Slide Number Placeholder 4">
            <a:extLst>
              <a:ext uri="{FF2B5EF4-FFF2-40B4-BE49-F238E27FC236}">
                <a16:creationId xmlns:a16="http://schemas.microsoft.com/office/drawing/2014/main" id="{FDE93826-31D1-44ED-A009-1625BEF9CA4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B8E117C-693A-4C57-A6DF-4910832DA9FD}" type="slidenum">
              <a:rPr lang="en-US" altLang="en-US" sz="1600">
                <a:latin typeface="Times New Roman" panose="02020603050405020304" pitchFamily="18" charset="0"/>
              </a:rPr>
              <a:pPr eaLnBrk="1" hangingPunct="1">
                <a:spcBef>
                  <a:spcPct val="0"/>
                </a:spcBef>
                <a:buClrTx/>
                <a:buFontTx/>
                <a:buNone/>
              </a:pPr>
              <a:t>3</a:t>
            </a:fld>
            <a:endParaRPr lang="en-US" altLang="en-US" sz="1600">
              <a:latin typeface="Times New Roman" panose="02020603050405020304" pitchFamily="18" charset="0"/>
            </a:endParaRPr>
          </a:p>
        </p:txBody>
      </p:sp>
      <p:sp>
        <p:nvSpPr>
          <p:cNvPr id="80898" name="Rectangle 2">
            <a:extLst>
              <a:ext uri="{FF2B5EF4-FFF2-40B4-BE49-F238E27FC236}">
                <a16:creationId xmlns:a16="http://schemas.microsoft.com/office/drawing/2014/main" id="{B81C5C7A-10CE-45C8-B32D-FC2BC9B079DC}"/>
              </a:ext>
            </a:extLst>
          </p:cNvPr>
          <p:cNvSpPr>
            <a:spLocks noGrp="1" noChangeArrowheads="1"/>
          </p:cNvSpPr>
          <p:nvPr>
            <p:ph type="title"/>
          </p:nvPr>
        </p:nvSpPr>
        <p:spPr/>
        <p:txBody>
          <a:bodyPr/>
          <a:lstStyle/>
          <a:p>
            <a:pPr eaLnBrk="1" hangingPunct="1">
              <a:defRPr/>
            </a:pPr>
            <a:r>
              <a:rPr lang="en-US" altLang="en-US"/>
              <a:t>Stack Frames</a:t>
            </a:r>
          </a:p>
        </p:txBody>
      </p:sp>
      <p:sp>
        <p:nvSpPr>
          <p:cNvPr id="5125" name="Rectangle 3">
            <a:extLst>
              <a:ext uri="{FF2B5EF4-FFF2-40B4-BE49-F238E27FC236}">
                <a16:creationId xmlns:a16="http://schemas.microsoft.com/office/drawing/2014/main" id="{48DC9030-2888-490D-921A-178B7855DBA8}"/>
              </a:ext>
            </a:extLst>
          </p:cNvPr>
          <p:cNvSpPr>
            <a:spLocks noGrp="1" noChangeArrowheads="1"/>
          </p:cNvSpPr>
          <p:nvPr>
            <p:ph type="body" idx="1"/>
          </p:nvPr>
        </p:nvSpPr>
        <p:spPr>
          <a:xfrm>
            <a:off x="1828800" y="1600200"/>
            <a:ext cx="6477000" cy="2667000"/>
          </a:xfrm>
        </p:spPr>
        <p:txBody>
          <a:bodyPr/>
          <a:lstStyle/>
          <a:p>
            <a:pPr eaLnBrk="1" hangingPunct="1"/>
            <a:r>
              <a:rPr lang="en-US" altLang="en-US" dirty="0"/>
              <a:t>Stack Parameters</a:t>
            </a:r>
          </a:p>
          <a:p>
            <a:pPr eaLnBrk="1" hangingPunct="1"/>
            <a:r>
              <a:rPr lang="en-US" altLang="en-US" dirty="0"/>
              <a:t>Local Variables</a:t>
            </a:r>
          </a:p>
          <a:p>
            <a:pPr eaLnBrk="1" hangingPunct="1"/>
            <a:r>
              <a:rPr lang="en-US" altLang="en-US" dirty="0"/>
              <a:t>Add2Scale Procedure</a:t>
            </a:r>
          </a:p>
          <a:p>
            <a:pPr eaLnBrk="1" hangingPunct="1"/>
            <a:r>
              <a:rPr lang="en-US" altLang="en-US" dirty="0"/>
              <a:t>Security Issues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66E792B2-9024-4D6B-A0B9-7CE0E0D31A5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19459" name="Slide Number Placeholder 4">
            <a:extLst>
              <a:ext uri="{FF2B5EF4-FFF2-40B4-BE49-F238E27FC236}">
                <a16:creationId xmlns:a16="http://schemas.microsoft.com/office/drawing/2014/main" id="{A51C68F5-9BBE-4EC6-8D2A-9C68BA29C95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CCC157F-70B1-43C4-8CB3-164C7AF50EBB}" type="slidenum">
              <a:rPr lang="en-US" altLang="en-US" sz="1600">
                <a:latin typeface="Times New Roman" panose="02020603050405020304" pitchFamily="18" charset="0"/>
              </a:rPr>
              <a:pPr eaLnBrk="1" hangingPunct="1">
                <a:spcBef>
                  <a:spcPct val="0"/>
                </a:spcBef>
                <a:buClrTx/>
                <a:buFontTx/>
                <a:buNone/>
              </a:pPr>
              <a:t>30</a:t>
            </a:fld>
            <a:endParaRPr lang="en-US" altLang="en-US" sz="1600">
              <a:latin typeface="Times New Roman" panose="02020603050405020304" pitchFamily="18" charset="0"/>
            </a:endParaRPr>
          </a:p>
        </p:txBody>
      </p:sp>
      <p:sp>
        <p:nvSpPr>
          <p:cNvPr id="190466" name="Rectangle 2">
            <a:extLst>
              <a:ext uri="{FF2B5EF4-FFF2-40B4-BE49-F238E27FC236}">
                <a16:creationId xmlns:a16="http://schemas.microsoft.com/office/drawing/2014/main" id="{A5DA66CE-CDD1-468C-B76D-A6E6FFCA58DB}"/>
              </a:ext>
            </a:extLst>
          </p:cNvPr>
          <p:cNvSpPr>
            <a:spLocks noGrp="1" noChangeArrowheads="1"/>
          </p:cNvSpPr>
          <p:nvPr>
            <p:ph type="title"/>
          </p:nvPr>
        </p:nvSpPr>
        <p:spPr/>
        <p:txBody>
          <a:bodyPr/>
          <a:lstStyle/>
          <a:p>
            <a:pPr eaLnBrk="1" hangingPunct="1">
              <a:defRPr/>
            </a:pPr>
            <a:r>
              <a:rPr lang="en-US" altLang="en-US"/>
              <a:t>Passing 8-bit and 16-bit Arguments</a:t>
            </a:r>
          </a:p>
        </p:txBody>
      </p:sp>
      <p:sp>
        <p:nvSpPr>
          <p:cNvPr id="19461" name="Rectangle 3">
            <a:extLst>
              <a:ext uri="{FF2B5EF4-FFF2-40B4-BE49-F238E27FC236}">
                <a16:creationId xmlns:a16="http://schemas.microsoft.com/office/drawing/2014/main" id="{96920F89-3343-457D-9A18-32D72F086C3F}"/>
              </a:ext>
            </a:extLst>
          </p:cNvPr>
          <p:cNvSpPr>
            <a:spLocks noGrp="1" noChangeArrowheads="1"/>
          </p:cNvSpPr>
          <p:nvPr>
            <p:ph type="body" idx="1"/>
          </p:nvPr>
        </p:nvSpPr>
        <p:spPr/>
        <p:txBody>
          <a:bodyPr/>
          <a:lstStyle/>
          <a:p>
            <a:pPr eaLnBrk="1" hangingPunct="1"/>
            <a:r>
              <a:rPr lang="en-US" altLang="en-US"/>
              <a:t>Cannot push 8-bit values on stack</a:t>
            </a:r>
          </a:p>
          <a:p>
            <a:pPr eaLnBrk="1" hangingPunct="1"/>
            <a:r>
              <a:rPr lang="en-US" altLang="en-US"/>
              <a:t>Pushing 16-bit operand may cause page fault or  ESP alignment problem</a:t>
            </a:r>
          </a:p>
          <a:p>
            <a:pPr lvl="1" eaLnBrk="1" hangingPunct="1"/>
            <a:r>
              <a:rPr lang="en-US" altLang="en-US"/>
              <a:t>incompatible with Windows API functions</a:t>
            </a:r>
          </a:p>
          <a:p>
            <a:pPr eaLnBrk="1" hangingPunct="1"/>
            <a:r>
              <a:rPr lang="en-US" altLang="en-US"/>
              <a:t>Expand smaller arguments into 32-bit values, using MOVZX or MOVSX:</a:t>
            </a:r>
          </a:p>
          <a:p>
            <a:pPr lvl="2" eaLnBrk="1" hangingPunct="1"/>
            <a:r>
              <a:rPr lang="en-US" altLang="en-US">
                <a:solidFill>
                  <a:schemeClr val="tx1"/>
                </a:solidFill>
              </a:rPr>
              <a:t>.data</a:t>
            </a:r>
          </a:p>
          <a:p>
            <a:pPr lvl="2" eaLnBrk="1" hangingPunct="1"/>
            <a:r>
              <a:rPr lang="en-US" altLang="en-US">
                <a:solidFill>
                  <a:schemeClr val="tx1"/>
                </a:solidFill>
              </a:rPr>
              <a:t>charVal BYTE 'x'	</a:t>
            </a:r>
          </a:p>
          <a:p>
            <a:pPr lvl="2" eaLnBrk="1" hangingPunct="1"/>
            <a:r>
              <a:rPr lang="en-US" altLang="en-US">
                <a:solidFill>
                  <a:schemeClr val="tx1"/>
                </a:solidFill>
              </a:rPr>
              <a:t>.code</a:t>
            </a:r>
          </a:p>
          <a:p>
            <a:pPr lvl="2" eaLnBrk="1" hangingPunct="1"/>
            <a:r>
              <a:rPr lang="en-US" altLang="en-US">
                <a:solidFill>
                  <a:schemeClr val="tx1"/>
                </a:solidFill>
              </a:rPr>
              <a:t>	movzx	eax,charVal</a:t>
            </a:r>
          </a:p>
          <a:p>
            <a:pPr lvl="2" eaLnBrk="1" hangingPunct="1"/>
            <a:r>
              <a:rPr lang="en-US" altLang="en-US">
                <a:solidFill>
                  <a:schemeClr val="tx1"/>
                </a:solidFill>
              </a:rPr>
              <a:t>	push	eax</a:t>
            </a:r>
          </a:p>
          <a:p>
            <a:pPr lvl="2" eaLnBrk="1" hangingPunct="1"/>
            <a:r>
              <a:rPr lang="en-US" altLang="en-US">
                <a:solidFill>
                  <a:schemeClr val="tx1"/>
                </a:solidFill>
              </a:rPr>
              <a:t>	call	Uppercase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C2E55A89-39F2-4F35-B0FC-CC4B7C2920D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0483" name="Slide Number Placeholder 4">
            <a:extLst>
              <a:ext uri="{FF2B5EF4-FFF2-40B4-BE49-F238E27FC236}">
                <a16:creationId xmlns:a16="http://schemas.microsoft.com/office/drawing/2014/main" id="{82EE0F25-4A5C-4C03-9113-E2194A08E9C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815F287-454F-4A8A-B160-367C22182391}" type="slidenum">
              <a:rPr lang="en-US" altLang="en-US" sz="1600">
                <a:latin typeface="Times New Roman" panose="02020603050405020304" pitchFamily="18" charset="0"/>
              </a:rPr>
              <a:pPr eaLnBrk="1" hangingPunct="1">
                <a:spcBef>
                  <a:spcPct val="0"/>
                </a:spcBef>
                <a:buClrTx/>
                <a:buFontTx/>
                <a:buNone/>
              </a:pPr>
              <a:t>31</a:t>
            </a:fld>
            <a:endParaRPr lang="en-US" altLang="en-US" sz="1600">
              <a:latin typeface="Times New Roman" panose="02020603050405020304" pitchFamily="18" charset="0"/>
            </a:endParaRPr>
          </a:p>
        </p:txBody>
      </p:sp>
      <p:sp>
        <p:nvSpPr>
          <p:cNvPr id="191490" name="Rectangle 2">
            <a:extLst>
              <a:ext uri="{FF2B5EF4-FFF2-40B4-BE49-F238E27FC236}">
                <a16:creationId xmlns:a16="http://schemas.microsoft.com/office/drawing/2014/main" id="{C50DB044-3320-4F19-B08F-AD966102E719}"/>
              </a:ext>
            </a:extLst>
          </p:cNvPr>
          <p:cNvSpPr>
            <a:spLocks noGrp="1" noChangeArrowheads="1"/>
          </p:cNvSpPr>
          <p:nvPr>
            <p:ph type="title"/>
          </p:nvPr>
        </p:nvSpPr>
        <p:spPr/>
        <p:txBody>
          <a:bodyPr/>
          <a:lstStyle/>
          <a:p>
            <a:pPr eaLnBrk="1" hangingPunct="1">
              <a:defRPr/>
            </a:pPr>
            <a:r>
              <a:rPr lang="en-US" altLang="en-US"/>
              <a:t>Passing Multiword Arguments</a:t>
            </a:r>
          </a:p>
        </p:txBody>
      </p:sp>
      <p:sp>
        <p:nvSpPr>
          <p:cNvPr id="20485" name="Rectangle 3">
            <a:extLst>
              <a:ext uri="{FF2B5EF4-FFF2-40B4-BE49-F238E27FC236}">
                <a16:creationId xmlns:a16="http://schemas.microsoft.com/office/drawing/2014/main" id="{1D48743D-6F6B-469F-84FD-937EB32F7724}"/>
              </a:ext>
            </a:extLst>
          </p:cNvPr>
          <p:cNvSpPr>
            <a:spLocks noGrp="1" noChangeArrowheads="1"/>
          </p:cNvSpPr>
          <p:nvPr>
            <p:ph type="body" idx="1"/>
          </p:nvPr>
        </p:nvSpPr>
        <p:spPr>
          <a:xfrm>
            <a:off x="381000" y="1143000"/>
            <a:ext cx="8763000" cy="4495800"/>
          </a:xfrm>
        </p:spPr>
        <p:txBody>
          <a:bodyPr/>
          <a:lstStyle/>
          <a:p>
            <a:pPr eaLnBrk="1" hangingPunct="1"/>
            <a:r>
              <a:rPr lang="en-US" altLang="en-US"/>
              <a:t>Push high-order values on the stack first; work backward in memory</a:t>
            </a:r>
          </a:p>
          <a:p>
            <a:pPr eaLnBrk="1" hangingPunct="1"/>
            <a:r>
              <a:rPr lang="en-US" altLang="en-US"/>
              <a:t>Results in little-endian ordering of data</a:t>
            </a:r>
          </a:p>
          <a:p>
            <a:pPr eaLnBrk="1" hangingPunct="1"/>
            <a:r>
              <a:rPr lang="en-US" altLang="en-US"/>
              <a:t>Example:</a:t>
            </a:r>
          </a:p>
          <a:p>
            <a:pPr lvl="2" eaLnBrk="1" hangingPunct="1"/>
            <a:r>
              <a:rPr lang="en-US" altLang="en-US">
                <a:solidFill>
                  <a:schemeClr val="tx1"/>
                </a:solidFill>
              </a:rPr>
              <a:t>.data</a:t>
            </a:r>
          </a:p>
          <a:p>
            <a:pPr lvl="2" eaLnBrk="1" hangingPunct="1"/>
            <a:r>
              <a:rPr lang="en-US" altLang="en-US">
                <a:solidFill>
                  <a:schemeClr val="tx1"/>
                </a:solidFill>
              </a:rPr>
              <a:t>longVal DQ 1234567800ABCDEFh</a:t>
            </a:r>
          </a:p>
          <a:p>
            <a:pPr lvl="2" eaLnBrk="1" hangingPunct="1"/>
            <a:r>
              <a:rPr lang="en-US" altLang="en-US">
                <a:solidFill>
                  <a:schemeClr val="tx1"/>
                </a:solidFill>
              </a:rPr>
              <a:t>.code</a:t>
            </a:r>
          </a:p>
          <a:p>
            <a:pPr lvl="2" eaLnBrk="1" hangingPunct="1"/>
            <a:r>
              <a:rPr lang="en-US" altLang="en-US">
                <a:solidFill>
                  <a:schemeClr val="tx1"/>
                </a:solidFill>
              </a:rPr>
              <a:t>	push	DWORD PTR longVal + 4	; high doubleword</a:t>
            </a:r>
          </a:p>
          <a:p>
            <a:pPr lvl="2" eaLnBrk="1" hangingPunct="1"/>
            <a:r>
              <a:rPr lang="en-US" altLang="en-US">
                <a:solidFill>
                  <a:schemeClr val="tx1"/>
                </a:solidFill>
              </a:rPr>
              <a:t>	push	DWORD PTR longVal		; low doubleword</a:t>
            </a:r>
          </a:p>
          <a:p>
            <a:pPr lvl="2" eaLnBrk="1" hangingPunct="1"/>
            <a:r>
              <a:rPr lang="en-US" altLang="en-US">
                <a:solidFill>
                  <a:schemeClr val="tx1"/>
                </a:solidFill>
              </a:rPr>
              <a:t>	call	WriteHex64</a:t>
            </a:r>
          </a:p>
          <a:p>
            <a:pPr lvl="2" eaLnBrk="1" hangingPunct="1"/>
            <a:endParaRPr lang="en-US" altLang="en-US">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A0B1CCB0-E26E-4591-AB62-4802726F3C3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1507" name="Slide Number Placeholder 4">
            <a:extLst>
              <a:ext uri="{FF2B5EF4-FFF2-40B4-BE49-F238E27FC236}">
                <a16:creationId xmlns:a16="http://schemas.microsoft.com/office/drawing/2014/main" id="{9C99EEFF-F1F4-41EE-AD36-79883DBC8C1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44AD638-CF67-43F8-8C1A-C47A7EEFE239}" type="slidenum">
              <a:rPr lang="en-US" altLang="en-US" sz="1600">
                <a:latin typeface="Times New Roman" panose="02020603050405020304" pitchFamily="18" charset="0"/>
              </a:rPr>
              <a:pPr eaLnBrk="1" hangingPunct="1">
                <a:spcBef>
                  <a:spcPct val="0"/>
                </a:spcBef>
                <a:buClrTx/>
                <a:buFontTx/>
                <a:buNone/>
              </a:pPr>
              <a:t>32</a:t>
            </a:fld>
            <a:endParaRPr lang="en-US" altLang="en-US" sz="1600">
              <a:latin typeface="Times New Roman" panose="02020603050405020304" pitchFamily="18" charset="0"/>
            </a:endParaRPr>
          </a:p>
        </p:txBody>
      </p:sp>
      <p:sp>
        <p:nvSpPr>
          <p:cNvPr id="198658" name="Rectangle 2">
            <a:extLst>
              <a:ext uri="{FF2B5EF4-FFF2-40B4-BE49-F238E27FC236}">
                <a16:creationId xmlns:a16="http://schemas.microsoft.com/office/drawing/2014/main" id="{BFAF6527-3819-40A4-B42C-B1350CB39717}"/>
              </a:ext>
            </a:extLst>
          </p:cNvPr>
          <p:cNvSpPr>
            <a:spLocks noGrp="1" noChangeArrowheads="1"/>
          </p:cNvSpPr>
          <p:nvPr>
            <p:ph type="title"/>
          </p:nvPr>
        </p:nvSpPr>
        <p:spPr/>
        <p:txBody>
          <a:bodyPr/>
          <a:lstStyle/>
          <a:p>
            <a:pPr eaLnBrk="1" hangingPunct="1">
              <a:defRPr/>
            </a:pPr>
            <a:r>
              <a:rPr lang="en-US" altLang="en-US"/>
              <a:t>Saving and Restoring Registers</a:t>
            </a:r>
          </a:p>
        </p:txBody>
      </p:sp>
      <p:sp>
        <p:nvSpPr>
          <p:cNvPr id="21509" name="Rectangle 3">
            <a:extLst>
              <a:ext uri="{FF2B5EF4-FFF2-40B4-BE49-F238E27FC236}">
                <a16:creationId xmlns:a16="http://schemas.microsoft.com/office/drawing/2014/main" id="{17461550-27DF-4316-90B5-C774994ED887}"/>
              </a:ext>
            </a:extLst>
          </p:cNvPr>
          <p:cNvSpPr>
            <a:spLocks noGrp="1" noChangeArrowheads="1"/>
          </p:cNvSpPr>
          <p:nvPr>
            <p:ph type="body" idx="1"/>
          </p:nvPr>
        </p:nvSpPr>
        <p:spPr/>
        <p:txBody>
          <a:bodyPr/>
          <a:lstStyle/>
          <a:p>
            <a:pPr eaLnBrk="1" hangingPunct="1">
              <a:tabLst>
                <a:tab pos="1084263" algn="l"/>
              </a:tabLst>
            </a:pPr>
            <a:r>
              <a:rPr lang="en-US" altLang="en-US"/>
              <a:t>Push registers on stack just after assigning ESP to EBP</a:t>
            </a:r>
          </a:p>
          <a:p>
            <a:pPr lvl="1" eaLnBrk="1" hangingPunct="1">
              <a:tabLst>
                <a:tab pos="1084263" algn="l"/>
              </a:tabLst>
            </a:pPr>
            <a:r>
              <a:rPr lang="en-US" altLang="en-US"/>
              <a:t>local registers are modified inside the procedure</a:t>
            </a:r>
          </a:p>
          <a:p>
            <a:pPr lvl="1" eaLnBrk="1" hangingPunct="1">
              <a:tabLst>
                <a:tab pos="1084263" algn="l"/>
              </a:tabLst>
            </a:pPr>
            <a:endParaRPr lang="en-US" altLang="en-US"/>
          </a:p>
          <a:p>
            <a:pPr lvl="2" eaLnBrk="1" hangingPunct="1">
              <a:tabLst>
                <a:tab pos="1084263" algn="l"/>
              </a:tabLst>
            </a:pPr>
            <a:r>
              <a:rPr lang="en-US" altLang="en-US">
                <a:solidFill>
                  <a:schemeClr val="tx1"/>
                </a:solidFill>
              </a:rPr>
              <a:t>MySub PROC</a:t>
            </a:r>
          </a:p>
          <a:p>
            <a:pPr lvl="2" eaLnBrk="1" hangingPunct="1">
              <a:tabLst>
                <a:tab pos="1084263" algn="l"/>
              </a:tabLst>
            </a:pPr>
            <a:r>
              <a:rPr lang="en-US" altLang="en-US">
                <a:solidFill>
                  <a:schemeClr val="tx1"/>
                </a:solidFill>
              </a:rPr>
              <a:t>	push	ebp</a:t>
            </a:r>
          </a:p>
          <a:p>
            <a:pPr lvl="2" eaLnBrk="1" hangingPunct="1">
              <a:tabLst>
                <a:tab pos="1084263" algn="l"/>
              </a:tabLst>
            </a:pPr>
            <a:r>
              <a:rPr lang="en-US" altLang="en-US">
                <a:solidFill>
                  <a:schemeClr val="tx1"/>
                </a:solidFill>
              </a:rPr>
              <a:t>	mov	ebp,esp</a:t>
            </a:r>
          </a:p>
          <a:p>
            <a:pPr lvl="2" eaLnBrk="1" hangingPunct="1">
              <a:tabLst>
                <a:tab pos="1084263" algn="l"/>
              </a:tabLst>
            </a:pPr>
            <a:r>
              <a:rPr lang="en-US" altLang="en-US">
                <a:solidFill>
                  <a:schemeClr val="tx1"/>
                </a:solidFill>
              </a:rPr>
              <a:t>	push	ecx		; save local registers</a:t>
            </a:r>
          </a:p>
          <a:p>
            <a:pPr lvl="2" eaLnBrk="1" hangingPunct="1">
              <a:tabLst>
                <a:tab pos="1084263" algn="l"/>
              </a:tabLst>
            </a:pPr>
            <a:r>
              <a:rPr lang="en-US" altLang="en-US">
                <a:solidFill>
                  <a:schemeClr val="tx1"/>
                </a:solidFill>
              </a:rPr>
              <a:t>	push	edx</a:t>
            </a:r>
          </a:p>
          <a:p>
            <a:pPr lvl="2" eaLnBrk="1" hangingPunct="1">
              <a:tabLst>
                <a:tab pos="1084263" algn="l"/>
              </a:tabLst>
            </a:pPr>
            <a:r>
              <a:rPr lang="en-US" altLang="en-US">
                <a:solidFill>
                  <a:schemeClr val="tx1"/>
                </a:solidFill>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FFEA8D9B-C1C9-4EDA-9FB7-D684D9AA6BC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5603" name="Slide Number Placeholder 4">
            <a:extLst>
              <a:ext uri="{FF2B5EF4-FFF2-40B4-BE49-F238E27FC236}">
                <a16:creationId xmlns:a16="http://schemas.microsoft.com/office/drawing/2014/main" id="{A2E27DF4-2647-4290-90F5-53C5342B7B3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ED7BF3C-858D-4074-B58C-06D87D411444}" type="slidenum">
              <a:rPr lang="en-US" altLang="en-US" sz="1600">
                <a:latin typeface="Times New Roman" panose="02020603050405020304" pitchFamily="18" charset="0"/>
              </a:rPr>
              <a:pPr eaLnBrk="1" hangingPunct="1">
                <a:spcBef>
                  <a:spcPct val="0"/>
                </a:spcBef>
                <a:buClrTx/>
                <a:buFontTx/>
                <a:buNone/>
              </a:pPr>
              <a:t>33</a:t>
            </a:fld>
            <a:endParaRPr lang="en-US" altLang="en-US" sz="1600">
              <a:latin typeface="Times New Roman" panose="02020603050405020304" pitchFamily="18" charset="0"/>
            </a:endParaRPr>
          </a:p>
        </p:txBody>
      </p:sp>
      <p:sp>
        <p:nvSpPr>
          <p:cNvPr id="206850" name="Rectangle 2">
            <a:extLst>
              <a:ext uri="{FF2B5EF4-FFF2-40B4-BE49-F238E27FC236}">
                <a16:creationId xmlns:a16="http://schemas.microsoft.com/office/drawing/2014/main" id="{ED3C7AE1-D69A-4FFC-943E-9B1BCA69538B}"/>
              </a:ext>
            </a:extLst>
          </p:cNvPr>
          <p:cNvSpPr>
            <a:spLocks noGrp="1" noChangeArrowheads="1"/>
          </p:cNvSpPr>
          <p:nvPr>
            <p:ph type="title"/>
          </p:nvPr>
        </p:nvSpPr>
        <p:spPr/>
        <p:txBody>
          <a:bodyPr/>
          <a:lstStyle/>
          <a:p>
            <a:pPr eaLnBrk="1" hangingPunct="1">
              <a:defRPr/>
            </a:pPr>
            <a:r>
              <a:rPr lang="en-US" altLang="en-US"/>
              <a:t>LEA Instruction</a:t>
            </a:r>
          </a:p>
        </p:txBody>
      </p:sp>
      <p:sp>
        <p:nvSpPr>
          <p:cNvPr id="25605" name="Rectangle 3">
            <a:extLst>
              <a:ext uri="{FF2B5EF4-FFF2-40B4-BE49-F238E27FC236}">
                <a16:creationId xmlns:a16="http://schemas.microsoft.com/office/drawing/2014/main" id="{98734E50-0F66-4394-A824-42B75C29CAE5}"/>
              </a:ext>
            </a:extLst>
          </p:cNvPr>
          <p:cNvSpPr>
            <a:spLocks noGrp="1" noChangeArrowheads="1"/>
          </p:cNvSpPr>
          <p:nvPr>
            <p:ph type="body" idx="1"/>
          </p:nvPr>
        </p:nvSpPr>
        <p:spPr>
          <a:xfrm>
            <a:off x="685800" y="1143000"/>
            <a:ext cx="7772400" cy="2438400"/>
          </a:xfrm>
        </p:spPr>
        <p:txBody>
          <a:bodyPr/>
          <a:lstStyle/>
          <a:p>
            <a:pPr eaLnBrk="1" hangingPunct="1"/>
            <a:r>
              <a:rPr lang="en-US" altLang="en-US"/>
              <a:t>LEA returns offsets of direct and</a:t>
            </a:r>
            <a:r>
              <a:rPr lang="en-US" altLang="en-US">
                <a:solidFill>
                  <a:schemeClr val="tx2"/>
                </a:solidFill>
              </a:rPr>
              <a:t> </a:t>
            </a:r>
            <a:r>
              <a:rPr lang="en-US" altLang="en-US"/>
              <a:t>indirect operands</a:t>
            </a:r>
          </a:p>
          <a:p>
            <a:pPr lvl="1" eaLnBrk="1" hangingPunct="1"/>
            <a:r>
              <a:rPr lang="en-US" altLang="en-US"/>
              <a:t>OFFSET operator only returns constant offsets</a:t>
            </a:r>
          </a:p>
          <a:p>
            <a:pPr eaLnBrk="1" hangingPunct="1"/>
            <a:r>
              <a:rPr lang="en-US" altLang="en-US"/>
              <a:t>LEA required when obtaining offsets of stack parameters &amp; local variables</a:t>
            </a:r>
          </a:p>
          <a:p>
            <a:pPr eaLnBrk="1" hangingPunct="1"/>
            <a:r>
              <a:rPr lang="en-US" altLang="en-US"/>
              <a:t>Example</a:t>
            </a:r>
          </a:p>
        </p:txBody>
      </p:sp>
      <p:sp>
        <p:nvSpPr>
          <p:cNvPr id="206852" name="Text Box 4">
            <a:extLst>
              <a:ext uri="{FF2B5EF4-FFF2-40B4-BE49-F238E27FC236}">
                <a16:creationId xmlns:a16="http://schemas.microsoft.com/office/drawing/2014/main" id="{5DE4AD30-5039-414E-9FB6-DC8FA9504B95}"/>
              </a:ext>
            </a:extLst>
          </p:cNvPr>
          <p:cNvSpPr txBox="1">
            <a:spLocks noChangeArrowheads="1"/>
          </p:cNvSpPr>
          <p:nvPr/>
        </p:nvSpPr>
        <p:spPr bwMode="auto">
          <a:xfrm>
            <a:off x="1066800" y="3352800"/>
            <a:ext cx="7162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4110038"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0038"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4110038"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4110038"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00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0038"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a:latin typeface="Courier New" panose="02070309020205020404" pitchFamily="49" charset="0"/>
              </a:rPr>
              <a:t>CopyString PROC,</a:t>
            </a:r>
          </a:p>
          <a:p>
            <a:pPr eaLnBrk="1" hangingPunct="1">
              <a:lnSpc>
                <a:spcPct val="50000"/>
              </a:lnSpc>
              <a:spcBef>
                <a:spcPct val="50000"/>
              </a:spcBef>
              <a:buClrTx/>
              <a:buFontTx/>
              <a:buNone/>
            </a:pPr>
            <a:r>
              <a:rPr lang="en-US" altLang="en-US" sz="1800">
                <a:latin typeface="Courier New" panose="02070309020205020404" pitchFamily="49" charset="0"/>
              </a:rPr>
              <a:t>	count:DWORD</a:t>
            </a:r>
          </a:p>
          <a:p>
            <a:pPr eaLnBrk="1" hangingPunct="1">
              <a:lnSpc>
                <a:spcPct val="50000"/>
              </a:lnSpc>
              <a:spcBef>
                <a:spcPct val="50000"/>
              </a:spcBef>
              <a:buClrTx/>
              <a:buFontTx/>
              <a:buNone/>
            </a:pPr>
            <a:r>
              <a:rPr lang="en-US" altLang="en-US" sz="1800">
                <a:latin typeface="Courier New" panose="02070309020205020404" pitchFamily="49" charset="0"/>
              </a:rPr>
              <a:t>	LOCAL temp[20]:BYTE</a:t>
            </a:r>
          </a:p>
          <a:p>
            <a:pPr eaLnBrk="1" hangingPunct="1">
              <a:lnSpc>
                <a:spcPct val="50000"/>
              </a:lnSpc>
              <a:spcBef>
                <a:spcPct val="50000"/>
              </a:spcBef>
              <a:buClrTx/>
              <a:buFontTx/>
              <a:buNone/>
            </a:pPr>
            <a:endParaRPr lang="en-US" altLang="en-US" sz="1800">
              <a:latin typeface="Courier New" panose="02070309020205020404" pitchFamily="49" charset="0"/>
            </a:endParaRPr>
          </a:p>
          <a:p>
            <a:pPr eaLnBrk="1" hangingPunct="1">
              <a:lnSpc>
                <a:spcPct val="50000"/>
              </a:lnSpc>
              <a:spcBef>
                <a:spcPct val="50000"/>
              </a:spcBef>
              <a:buClrTx/>
              <a:buFontTx/>
              <a:buNone/>
            </a:pPr>
            <a:r>
              <a:rPr lang="en-US" altLang="en-US" sz="1800">
                <a:latin typeface="Courier New" panose="02070309020205020404" pitchFamily="49" charset="0"/>
              </a:rPr>
              <a:t>	mov edi,OFFSET count	; invalid operand</a:t>
            </a:r>
          </a:p>
          <a:p>
            <a:pPr eaLnBrk="1" hangingPunct="1">
              <a:lnSpc>
                <a:spcPct val="50000"/>
              </a:lnSpc>
              <a:spcBef>
                <a:spcPct val="50000"/>
              </a:spcBef>
              <a:buClrTx/>
              <a:buFontTx/>
              <a:buNone/>
            </a:pPr>
            <a:r>
              <a:rPr lang="en-US" altLang="en-US" sz="1800">
                <a:latin typeface="Courier New" panose="02070309020205020404" pitchFamily="49" charset="0"/>
              </a:rPr>
              <a:t>	mov esi,OFFSET temp	; invalid operand</a:t>
            </a:r>
          </a:p>
          <a:p>
            <a:pPr eaLnBrk="1" hangingPunct="1">
              <a:lnSpc>
                <a:spcPct val="50000"/>
              </a:lnSpc>
              <a:spcBef>
                <a:spcPct val="50000"/>
              </a:spcBef>
              <a:buClrTx/>
              <a:buFontTx/>
              <a:buNone/>
            </a:pPr>
            <a:r>
              <a:rPr lang="en-US" altLang="en-US" sz="1800">
                <a:latin typeface="Courier New" panose="02070309020205020404" pitchFamily="49" charset="0"/>
              </a:rPr>
              <a:t>	lea edi,count	; ok</a:t>
            </a:r>
          </a:p>
          <a:p>
            <a:pPr eaLnBrk="1" hangingPunct="1">
              <a:lnSpc>
                <a:spcPct val="50000"/>
              </a:lnSpc>
              <a:spcBef>
                <a:spcPct val="50000"/>
              </a:spcBef>
              <a:buClrTx/>
              <a:buFontTx/>
              <a:buNone/>
            </a:pPr>
            <a:r>
              <a:rPr lang="en-US" altLang="en-US" sz="1800">
                <a:latin typeface="Courier New" panose="02070309020205020404" pitchFamily="49" charset="0"/>
              </a:rPr>
              <a:t>	lea esi,temp	; ok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box(in)">
                                      <p:cBhvr>
                                        <p:cTn id="7" dur="500"/>
                                        <p:tgtEl>
                                          <p:spTgt spid="206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a:extLst>
              <a:ext uri="{FF2B5EF4-FFF2-40B4-BE49-F238E27FC236}">
                <a16:creationId xmlns:a16="http://schemas.microsoft.com/office/drawing/2014/main" id="{323B3A65-4A41-4004-84E9-2A179449FDB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26627" name="Slide Number Placeholder 3">
            <a:extLst>
              <a:ext uri="{FF2B5EF4-FFF2-40B4-BE49-F238E27FC236}">
                <a16:creationId xmlns:a16="http://schemas.microsoft.com/office/drawing/2014/main" id="{56AF3DC2-3DB1-4E46-869F-4902885DFCA7}"/>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BEADCB2-548D-4867-881C-C58AD9127C78}" type="slidenum">
              <a:rPr lang="en-US" altLang="en-US" sz="1600">
                <a:latin typeface="Times New Roman" panose="02020603050405020304" pitchFamily="18" charset="0"/>
              </a:rPr>
              <a:pPr eaLnBrk="1" hangingPunct="1">
                <a:spcBef>
                  <a:spcPct val="0"/>
                </a:spcBef>
                <a:buClrTx/>
                <a:buFontTx/>
                <a:buNone/>
              </a:pPr>
              <a:t>34</a:t>
            </a:fld>
            <a:endParaRPr lang="en-US" altLang="en-US" sz="1600">
              <a:latin typeface="Times New Roman" panose="02020603050405020304" pitchFamily="18" charset="0"/>
            </a:endParaRPr>
          </a:p>
        </p:txBody>
      </p:sp>
      <p:sp>
        <p:nvSpPr>
          <p:cNvPr id="203778" name="Rectangle 2">
            <a:extLst>
              <a:ext uri="{FF2B5EF4-FFF2-40B4-BE49-F238E27FC236}">
                <a16:creationId xmlns:a16="http://schemas.microsoft.com/office/drawing/2014/main" id="{77D177A8-E7E3-478C-9E42-F1877E280AF4}"/>
              </a:ext>
            </a:extLst>
          </p:cNvPr>
          <p:cNvSpPr>
            <a:spLocks noGrp="1" noChangeArrowheads="1"/>
          </p:cNvSpPr>
          <p:nvPr>
            <p:ph type="title"/>
          </p:nvPr>
        </p:nvSpPr>
        <p:spPr/>
        <p:txBody>
          <a:bodyPr/>
          <a:lstStyle/>
          <a:p>
            <a:pPr eaLnBrk="1" hangingPunct="1">
              <a:defRPr/>
            </a:pPr>
            <a:r>
              <a:rPr lang="en-US" altLang="en-US"/>
              <a:t>LEA Example</a:t>
            </a:r>
          </a:p>
        </p:txBody>
      </p:sp>
      <p:sp>
        <p:nvSpPr>
          <p:cNvPr id="26629" name="Text Box 3">
            <a:extLst>
              <a:ext uri="{FF2B5EF4-FFF2-40B4-BE49-F238E27FC236}">
                <a16:creationId xmlns:a16="http://schemas.microsoft.com/office/drawing/2014/main" id="{761B8313-B157-428E-9697-5ECF9F485BF8}"/>
              </a:ext>
            </a:extLst>
          </p:cNvPr>
          <p:cNvSpPr txBox="1">
            <a:spLocks noChangeArrowheads="1"/>
          </p:cNvSpPr>
          <p:nvPr/>
        </p:nvSpPr>
        <p:spPr bwMode="auto">
          <a:xfrm>
            <a:off x="822325" y="1204913"/>
            <a:ext cx="1841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26630" name="Text Box 4">
            <a:extLst>
              <a:ext uri="{FF2B5EF4-FFF2-40B4-BE49-F238E27FC236}">
                <a16:creationId xmlns:a16="http://schemas.microsoft.com/office/drawing/2014/main" id="{F1C68C54-AFF0-4FD2-B2E2-4C626A525314}"/>
              </a:ext>
            </a:extLst>
          </p:cNvPr>
          <p:cNvSpPr txBox="1">
            <a:spLocks noChangeArrowheads="1"/>
          </p:cNvSpPr>
          <p:nvPr/>
        </p:nvSpPr>
        <p:spPr bwMode="auto">
          <a:xfrm>
            <a:off x="838200" y="1371600"/>
            <a:ext cx="7439025"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a:t>Suppose you have a Local variable at [ebp-8]</a:t>
            </a:r>
          </a:p>
          <a:p>
            <a:pPr eaLnBrk="1" hangingPunct="1">
              <a:spcBef>
                <a:spcPct val="0"/>
              </a:spcBef>
              <a:buClrTx/>
              <a:buFontTx/>
              <a:buNone/>
            </a:pPr>
            <a:endParaRPr lang="en-US" altLang="en-US" b="0"/>
          </a:p>
          <a:p>
            <a:pPr eaLnBrk="1" hangingPunct="1">
              <a:spcBef>
                <a:spcPct val="0"/>
              </a:spcBef>
              <a:buClrTx/>
              <a:buFontTx/>
              <a:buNone/>
            </a:pPr>
            <a:r>
              <a:rPr lang="en-US" altLang="en-US" b="0"/>
              <a:t>And you need the address of that local variable in ESI</a:t>
            </a:r>
          </a:p>
          <a:p>
            <a:pPr eaLnBrk="1" hangingPunct="1">
              <a:spcBef>
                <a:spcPct val="0"/>
              </a:spcBef>
              <a:buClrTx/>
              <a:buFontTx/>
              <a:buNone/>
            </a:pPr>
            <a:endParaRPr lang="en-US" altLang="en-US" b="0"/>
          </a:p>
          <a:p>
            <a:pPr eaLnBrk="1" hangingPunct="1">
              <a:spcBef>
                <a:spcPct val="0"/>
              </a:spcBef>
              <a:buClrTx/>
              <a:buFontTx/>
              <a:buNone/>
            </a:pPr>
            <a:r>
              <a:rPr lang="en-US" altLang="en-US" b="0"/>
              <a:t>You cannot use this:	   </a:t>
            </a:r>
          </a:p>
          <a:p>
            <a:pPr eaLnBrk="1" hangingPunct="1">
              <a:spcBef>
                <a:spcPct val="0"/>
              </a:spcBef>
              <a:buClrTx/>
              <a:buFontTx/>
              <a:buNone/>
            </a:pPr>
            <a:r>
              <a:rPr lang="en-US" altLang="en-US" b="0"/>
              <a:t>	</a:t>
            </a:r>
            <a:r>
              <a:rPr lang="en-US" altLang="en-US" sz="2000">
                <a:latin typeface="Courier New" panose="02070309020205020404" pitchFamily="49" charset="0"/>
              </a:rPr>
              <a:t>mov esi, OFFSET [ebp-8]   	; error</a:t>
            </a:r>
          </a:p>
          <a:p>
            <a:pPr eaLnBrk="1" hangingPunct="1">
              <a:spcBef>
                <a:spcPct val="0"/>
              </a:spcBef>
              <a:buClrTx/>
              <a:buFontTx/>
              <a:buNone/>
            </a:pPr>
            <a:endParaRPr lang="en-US" altLang="en-US" sz="2000">
              <a:latin typeface="Courier New" panose="02070309020205020404" pitchFamily="49" charset="0"/>
            </a:endParaRPr>
          </a:p>
          <a:p>
            <a:pPr eaLnBrk="1" hangingPunct="1">
              <a:spcBef>
                <a:spcPct val="0"/>
              </a:spcBef>
              <a:buClrTx/>
              <a:buFontTx/>
              <a:buNone/>
            </a:pPr>
            <a:r>
              <a:rPr lang="en-US" altLang="en-US" b="0"/>
              <a:t>Use this instead:	</a:t>
            </a:r>
          </a:p>
          <a:p>
            <a:pPr eaLnBrk="1" hangingPunct="1">
              <a:spcBef>
                <a:spcPct val="0"/>
              </a:spcBef>
              <a:buClrTx/>
              <a:buFontTx/>
              <a:buNone/>
            </a:pPr>
            <a:r>
              <a:rPr lang="en-US" altLang="en-US" b="0"/>
              <a:t>	</a:t>
            </a:r>
            <a:r>
              <a:rPr lang="en-US" altLang="en-US" sz="2000">
                <a:latin typeface="Courier New" panose="02070309020205020404" pitchFamily="49" charset="0"/>
              </a:rPr>
              <a:t>lea esi,[ebp-8]</a:t>
            </a:r>
            <a:endParaRPr lang="en-US" altLang="en-US" sz="1900">
              <a:latin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D0D3-6645-4870-BED1-F27595CAA6E6}"/>
              </a:ext>
            </a:extLst>
          </p:cNvPr>
          <p:cNvSpPr>
            <a:spLocks noGrp="1"/>
          </p:cNvSpPr>
          <p:nvPr>
            <p:ph type="title"/>
          </p:nvPr>
        </p:nvSpPr>
        <p:spPr/>
        <p:txBody>
          <a:bodyPr/>
          <a:lstStyle/>
          <a:p>
            <a:pPr>
              <a:defRPr/>
            </a:pPr>
            <a:r>
              <a:rPr lang="en-US"/>
              <a:t>The Microsoft x64 Calling Convention</a:t>
            </a:r>
          </a:p>
        </p:txBody>
      </p:sp>
      <p:sp>
        <p:nvSpPr>
          <p:cNvPr id="37891" name="Content Placeholder 2">
            <a:extLst>
              <a:ext uri="{FF2B5EF4-FFF2-40B4-BE49-F238E27FC236}">
                <a16:creationId xmlns:a16="http://schemas.microsoft.com/office/drawing/2014/main" id="{4E08D3AA-3265-4C85-9CDD-00CD1BF26B69}"/>
              </a:ext>
            </a:extLst>
          </p:cNvPr>
          <p:cNvSpPr>
            <a:spLocks noGrp="1"/>
          </p:cNvSpPr>
          <p:nvPr>
            <p:ph idx="1"/>
          </p:nvPr>
        </p:nvSpPr>
        <p:spPr/>
        <p:txBody>
          <a:bodyPr/>
          <a:lstStyle/>
          <a:p>
            <a:r>
              <a:rPr lang="en-US" altLang="en-US"/>
              <a:t>CALL subtracts 8 from RSP</a:t>
            </a:r>
          </a:p>
          <a:p>
            <a:r>
              <a:rPr lang="en-US" altLang="en-US"/>
              <a:t>First four parameters are placed in RCX, RDX, R8, and R9. Additional parameters are pushed on the stack.</a:t>
            </a:r>
          </a:p>
          <a:p>
            <a:r>
              <a:rPr lang="en-US" altLang="en-US"/>
              <a:t>Parameters less than 64 bits long are not zero extended</a:t>
            </a:r>
          </a:p>
          <a:p>
            <a:r>
              <a:rPr lang="en-US" altLang="en-US"/>
              <a:t>Return value in RAX if &lt;= 64 bits</a:t>
            </a:r>
          </a:p>
          <a:p>
            <a:r>
              <a:rPr lang="en-US" altLang="en-US"/>
              <a:t>Caller must allocate at least 32 bytes of shadow space so the subroutine can copy parameter values</a:t>
            </a:r>
          </a:p>
          <a:p>
            <a:endParaRPr lang="en-US" altLang="en-US"/>
          </a:p>
        </p:txBody>
      </p:sp>
      <p:sp>
        <p:nvSpPr>
          <p:cNvPr id="37892" name="Footer Placeholder 3">
            <a:extLst>
              <a:ext uri="{FF2B5EF4-FFF2-40B4-BE49-F238E27FC236}">
                <a16:creationId xmlns:a16="http://schemas.microsoft.com/office/drawing/2014/main" id="{192FA058-4B36-4095-8FC3-A2CFDE4AADC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37893" name="Slide Number Placeholder 4">
            <a:extLst>
              <a:ext uri="{FF2B5EF4-FFF2-40B4-BE49-F238E27FC236}">
                <a16:creationId xmlns:a16="http://schemas.microsoft.com/office/drawing/2014/main" id="{CB813CC8-41E9-42FD-8140-3A5A0A6BAA63}"/>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930BB2B-23DB-41B6-BCD9-FBC47F3E2A8D}" type="slidenum">
              <a:rPr lang="en-US" altLang="en-US" sz="1600">
                <a:latin typeface="Times New Roman" panose="02020603050405020304" pitchFamily="18" charset="0"/>
              </a:rPr>
              <a:pPr eaLnBrk="1" hangingPunct="1">
                <a:spcBef>
                  <a:spcPct val="0"/>
                </a:spcBef>
                <a:buClrTx/>
                <a:buFontTx/>
                <a:buNone/>
              </a:pPr>
              <a:t>35</a:t>
            </a:fld>
            <a:endParaRPr lang="en-US" altLang="en-US" sz="160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71F0-6194-400E-8B4A-4F1C7CC2ADB7}"/>
              </a:ext>
            </a:extLst>
          </p:cNvPr>
          <p:cNvSpPr>
            <a:spLocks noGrp="1"/>
          </p:cNvSpPr>
          <p:nvPr>
            <p:ph type="title"/>
          </p:nvPr>
        </p:nvSpPr>
        <p:spPr/>
        <p:txBody>
          <a:bodyPr/>
          <a:lstStyle/>
          <a:p>
            <a:pPr>
              <a:defRPr/>
            </a:pPr>
            <a:r>
              <a:rPr lang="en-US"/>
              <a:t>The Microsoft x64 Calling Convention</a:t>
            </a:r>
          </a:p>
        </p:txBody>
      </p:sp>
      <p:sp>
        <p:nvSpPr>
          <p:cNvPr id="38915" name="Content Placeholder 2">
            <a:extLst>
              <a:ext uri="{FF2B5EF4-FFF2-40B4-BE49-F238E27FC236}">
                <a16:creationId xmlns:a16="http://schemas.microsoft.com/office/drawing/2014/main" id="{46C6CFC2-A960-4EAD-B8C4-45FFB01D6B93}"/>
              </a:ext>
            </a:extLst>
          </p:cNvPr>
          <p:cNvSpPr>
            <a:spLocks noGrp="1"/>
          </p:cNvSpPr>
          <p:nvPr>
            <p:ph idx="1"/>
          </p:nvPr>
        </p:nvSpPr>
        <p:spPr/>
        <p:txBody>
          <a:bodyPr/>
          <a:lstStyle/>
          <a:p>
            <a:r>
              <a:rPr lang="en-US" altLang="en-US"/>
              <a:t>Caller must align RSP to 16-byte boundary</a:t>
            </a:r>
          </a:p>
          <a:p>
            <a:r>
              <a:rPr lang="en-US" altLang="en-US"/>
              <a:t>Caller must remove all parameters from the stack after the call</a:t>
            </a:r>
          </a:p>
          <a:p>
            <a:r>
              <a:rPr lang="en-US" altLang="en-US"/>
              <a:t>Return value larger than 64 bits must be placed on the runtime stack, with RCX pointing to it</a:t>
            </a:r>
          </a:p>
          <a:p>
            <a:r>
              <a:rPr lang="en-US" altLang="en-US"/>
              <a:t>RBX, RBP, RDI, RSI, R12, R14, R14, and R15 registers are preserved by the subroutine; all others are not.</a:t>
            </a:r>
          </a:p>
          <a:p>
            <a:endParaRPr lang="en-US" altLang="en-US"/>
          </a:p>
        </p:txBody>
      </p:sp>
      <p:sp>
        <p:nvSpPr>
          <p:cNvPr id="38916" name="Footer Placeholder 3">
            <a:extLst>
              <a:ext uri="{FF2B5EF4-FFF2-40B4-BE49-F238E27FC236}">
                <a16:creationId xmlns:a16="http://schemas.microsoft.com/office/drawing/2014/main" id="{9BD04EF1-0B64-460A-BDC7-E7D84375C9A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38917" name="Slide Number Placeholder 4">
            <a:extLst>
              <a:ext uri="{FF2B5EF4-FFF2-40B4-BE49-F238E27FC236}">
                <a16:creationId xmlns:a16="http://schemas.microsoft.com/office/drawing/2014/main" id="{526C103C-9E79-4062-973D-FA8FCD6FFBC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6405B44-583C-440C-AF2B-60DDF3B0A565}" type="slidenum">
              <a:rPr lang="en-US" altLang="en-US" sz="1600">
                <a:latin typeface="Times New Roman" panose="02020603050405020304" pitchFamily="18" charset="0"/>
              </a:rPr>
              <a:pPr eaLnBrk="1" hangingPunct="1">
                <a:spcBef>
                  <a:spcPct val="0"/>
                </a:spcBef>
                <a:buClrTx/>
                <a:buFontTx/>
                <a:buNone/>
              </a:pPr>
              <a:t>36</a:t>
            </a:fld>
            <a:endParaRPr lang="en-US" altLang="en-US" sz="160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a:extLst>
              <a:ext uri="{FF2B5EF4-FFF2-40B4-BE49-F238E27FC236}">
                <a16:creationId xmlns:a16="http://schemas.microsoft.com/office/drawing/2014/main" id="{3856AB6B-82BB-451E-860D-0FC43D75413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81923" name="Slide Number Placeholder 4">
            <a:extLst>
              <a:ext uri="{FF2B5EF4-FFF2-40B4-BE49-F238E27FC236}">
                <a16:creationId xmlns:a16="http://schemas.microsoft.com/office/drawing/2014/main" id="{BD480AA4-EB8C-4258-8D32-4A3A9FA0756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6DD29D0-6D1C-4615-AA65-2ADBB6504EC4}" type="slidenum">
              <a:rPr lang="en-US" altLang="en-US" sz="1600">
                <a:latin typeface="Times New Roman" panose="02020603050405020304" pitchFamily="18" charset="0"/>
              </a:rPr>
              <a:pPr eaLnBrk="1" hangingPunct="1">
                <a:spcBef>
                  <a:spcPct val="0"/>
                </a:spcBef>
                <a:buClrTx/>
                <a:buFontTx/>
                <a:buNone/>
              </a:pPr>
              <a:t>37</a:t>
            </a:fld>
            <a:endParaRPr lang="en-US" altLang="en-US" sz="1600">
              <a:latin typeface="Times New Roman" panose="02020603050405020304" pitchFamily="18" charset="0"/>
            </a:endParaRPr>
          </a:p>
        </p:txBody>
      </p:sp>
      <p:sp>
        <p:nvSpPr>
          <p:cNvPr id="172034" name="Rectangle 2">
            <a:extLst>
              <a:ext uri="{FF2B5EF4-FFF2-40B4-BE49-F238E27FC236}">
                <a16:creationId xmlns:a16="http://schemas.microsoft.com/office/drawing/2014/main" id="{66F98FD2-87AF-41F9-BA97-05F2278061A0}"/>
              </a:ext>
            </a:extLst>
          </p:cNvPr>
          <p:cNvSpPr>
            <a:spLocks noGrp="1" noChangeArrowheads="1"/>
          </p:cNvSpPr>
          <p:nvPr>
            <p:ph type="title"/>
          </p:nvPr>
        </p:nvSpPr>
        <p:spPr/>
        <p:txBody>
          <a:bodyPr/>
          <a:lstStyle/>
          <a:p>
            <a:pPr eaLnBrk="1" hangingPunct="1">
              <a:defRPr/>
            </a:pPr>
            <a:r>
              <a:rPr lang="en-US" altLang="en-US"/>
              <a:t>Summary</a:t>
            </a:r>
          </a:p>
        </p:txBody>
      </p:sp>
      <p:sp>
        <p:nvSpPr>
          <p:cNvPr id="81925" name="Rectangle 3">
            <a:extLst>
              <a:ext uri="{FF2B5EF4-FFF2-40B4-BE49-F238E27FC236}">
                <a16:creationId xmlns:a16="http://schemas.microsoft.com/office/drawing/2014/main" id="{8CE3FF6D-2AD9-4853-9054-3E5CB0CF18C0}"/>
              </a:ext>
            </a:extLst>
          </p:cNvPr>
          <p:cNvSpPr>
            <a:spLocks noGrp="1" noChangeArrowheads="1"/>
          </p:cNvSpPr>
          <p:nvPr>
            <p:ph type="body" idx="1"/>
          </p:nvPr>
        </p:nvSpPr>
        <p:spPr>
          <a:xfrm>
            <a:off x="685800" y="1143000"/>
            <a:ext cx="7772400" cy="5029200"/>
          </a:xfrm>
        </p:spPr>
        <p:txBody>
          <a:bodyPr/>
          <a:lstStyle/>
          <a:p>
            <a:pPr eaLnBrk="1" hangingPunct="1">
              <a:lnSpc>
                <a:spcPct val="90000"/>
              </a:lnSpc>
            </a:pPr>
            <a:r>
              <a:rPr lang="en-US" altLang="en-US" dirty="0"/>
              <a:t>Stack parameters</a:t>
            </a:r>
          </a:p>
          <a:p>
            <a:pPr lvl="1" eaLnBrk="1" hangingPunct="1">
              <a:lnSpc>
                <a:spcPct val="90000"/>
              </a:lnSpc>
            </a:pPr>
            <a:r>
              <a:rPr lang="en-US" altLang="en-US" dirty="0"/>
              <a:t>more convenient than register parameters</a:t>
            </a:r>
          </a:p>
          <a:p>
            <a:pPr lvl="1" eaLnBrk="1" hangingPunct="1">
              <a:lnSpc>
                <a:spcPct val="90000"/>
              </a:lnSpc>
            </a:pPr>
            <a:r>
              <a:rPr lang="en-US" altLang="en-US" dirty="0"/>
              <a:t>passed by value or reference</a:t>
            </a:r>
          </a:p>
          <a:p>
            <a:pPr eaLnBrk="1" hangingPunct="1">
              <a:lnSpc>
                <a:spcPct val="90000"/>
              </a:lnSpc>
            </a:pPr>
            <a:r>
              <a:rPr lang="en-US" altLang="en-US" dirty="0"/>
              <a:t>Local variables</a:t>
            </a:r>
          </a:p>
          <a:p>
            <a:pPr lvl="1" eaLnBrk="1" hangingPunct="1">
              <a:lnSpc>
                <a:spcPct val="90000"/>
              </a:lnSpc>
            </a:pPr>
            <a:r>
              <a:rPr lang="en-US" altLang="en-US" dirty="0"/>
              <a:t>created on the stack below stack pointer</a:t>
            </a:r>
          </a:p>
          <a:p>
            <a:pPr eaLnBrk="1" hangingPunct="1">
              <a:lnSpc>
                <a:spcPct val="90000"/>
              </a:lnSpc>
            </a:pPr>
            <a:r>
              <a:rPr lang="en-US" altLang="en-US" dirty="0"/>
              <a:t>Calling conventions (C, </a:t>
            </a:r>
            <a:r>
              <a:rPr lang="en-US" altLang="en-US" dirty="0" err="1"/>
              <a:t>stdcall</a:t>
            </a:r>
            <a:r>
              <a:rPr lang="en-US" altLang="en-US" dirty="0"/>
              <a:t>)</a:t>
            </a:r>
          </a:p>
          <a:p>
            <a:pPr eaLnBrk="1" hangingPunct="1">
              <a:lnSpc>
                <a:spcPct val="90000"/>
              </a:lnSpc>
            </a:pPr>
            <a:r>
              <a:rPr lang="en-US" altLang="en-US" dirty="0"/>
              <a:t>Buffer Overflow</a:t>
            </a:r>
          </a:p>
          <a:p>
            <a:pPr eaLnBrk="1" hangingPunct="1">
              <a:lnSpc>
                <a:spcPct val="90000"/>
              </a:lnSpc>
            </a:pPr>
            <a:r>
              <a:rPr lang="en-US" altLang="en-US" dirty="0"/>
              <a:t>LEA Instruction</a:t>
            </a:r>
          </a:p>
          <a:p>
            <a:pPr eaLnBrk="1" hangingPunct="1">
              <a:lnSpc>
                <a:spcPct val="90000"/>
              </a:lnSpc>
            </a:pPr>
            <a:r>
              <a:rPr lang="en-US" altLang="en-US" dirty="0"/>
              <a:t>Microsoft x64 Calling Convention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2">
            <a:extLst>
              <a:ext uri="{FF2B5EF4-FFF2-40B4-BE49-F238E27FC236}">
                <a16:creationId xmlns:a16="http://schemas.microsoft.com/office/drawing/2014/main" id="{37409D15-AFA3-46F4-8F94-7CF3B184527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82947" name="Slide Number Placeholder 3">
            <a:extLst>
              <a:ext uri="{FF2B5EF4-FFF2-40B4-BE49-F238E27FC236}">
                <a16:creationId xmlns:a16="http://schemas.microsoft.com/office/drawing/2014/main" id="{382C122A-1BFC-4D52-A170-2DC8571BF15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9344DCB-693D-4148-B957-804D8C7037A9}" type="slidenum">
              <a:rPr lang="en-US" altLang="en-US" sz="1600">
                <a:latin typeface="Times New Roman" panose="02020603050405020304" pitchFamily="18" charset="0"/>
              </a:rPr>
              <a:pPr eaLnBrk="1" hangingPunct="1">
                <a:spcBef>
                  <a:spcPct val="0"/>
                </a:spcBef>
                <a:buClrTx/>
                <a:buFontTx/>
                <a:buNone/>
              </a:pPr>
              <a:t>38</a:t>
            </a:fld>
            <a:endParaRPr lang="en-US" altLang="en-US" sz="1600">
              <a:latin typeface="Times New Roman" panose="02020603050405020304" pitchFamily="18" charset="0"/>
            </a:endParaRPr>
          </a:p>
        </p:txBody>
      </p:sp>
      <p:sp>
        <p:nvSpPr>
          <p:cNvPr id="77826" name="Rectangle 2">
            <a:extLst>
              <a:ext uri="{FF2B5EF4-FFF2-40B4-BE49-F238E27FC236}">
                <a16:creationId xmlns:a16="http://schemas.microsoft.com/office/drawing/2014/main" id="{17AA7BC0-EAAB-4300-BFAE-C7FCE7937255}"/>
              </a:ext>
            </a:extLst>
          </p:cNvPr>
          <p:cNvSpPr>
            <a:spLocks noGrp="1" noChangeArrowheads="1"/>
          </p:cNvSpPr>
          <p:nvPr>
            <p:ph type="title"/>
          </p:nvPr>
        </p:nvSpPr>
        <p:spPr>
          <a:xfrm>
            <a:off x="838200" y="3352800"/>
            <a:ext cx="7772400" cy="533400"/>
          </a:xfrm>
        </p:spPr>
        <p:txBody>
          <a:bodyPr/>
          <a:lstStyle/>
          <a:p>
            <a:pPr eaLnBrk="1" hangingPunct="1">
              <a:defRPr/>
            </a:pPr>
            <a:r>
              <a:rPr lang="en-US" altLang="en-US" dirty="0">
                <a:latin typeface="Viner Hand ITC" pitchFamily="66" charset="0"/>
              </a:rPr>
              <a:t>The End</a:t>
            </a:r>
          </a:p>
        </p:txBody>
      </p:sp>
      <p:graphicFrame>
        <p:nvGraphicFramePr>
          <p:cNvPr id="82949" name="Object 3">
            <a:extLst>
              <a:ext uri="{FF2B5EF4-FFF2-40B4-BE49-F238E27FC236}">
                <a16:creationId xmlns:a16="http://schemas.microsoft.com/office/drawing/2014/main" id="{430A877F-2F28-4604-9D0A-7A434F981D8D}"/>
              </a:ext>
            </a:extLst>
          </p:cNvPr>
          <p:cNvGraphicFramePr>
            <a:graphicFrameLocks noChangeAspect="1"/>
          </p:cNvGraphicFramePr>
          <p:nvPr/>
        </p:nvGraphicFramePr>
        <p:xfrm>
          <a:off x="4114800" y="2438400"/>
          <a:ext cx="1295400" cy="688975"/>
        </p:xfrm>
        <a:graphic>
          <a:graphicData uri="http://schemas.openxmlformats.org/presentationml/2006/ole">
            <mc:AlternateContent xmlns:mc="http://schemas.openxmlformats.org/markup-compatibility/2006">
              <mc:Choice xmlns:v="urn:schemas-microsoft-com:vml" Requires="v">
                <p:oleObj spid="_x0000_s82967"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7046091D-409E-49A2-B339-52E4A0A9E74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6147" name="Slide Number Placeholder 4">
            <a:extLst>
              <a:ext uri="{FF2B5EF4-FFF2-40B4-BE49-F238E27FC236}">
                <a16:creationId xmlns:a16="http://schemas.microsoft.com/office/drawing/2014/main" id="{2FE1C9D8-3348-485F-8E10-98D3733694B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3A93F0B-8C9E-48CD-B52B-ECE9268F7D8D}" type="slidenum">
              <a:rPr lang="en-US" altLang="en-US" sz="1600">
                <a:latin typeface="Times New Roman" panose="02020603050405020304" pitchFamily="18" charset="0"/>
              </a:rPr>
              <a:pPr eaLnBrk="1" hangingPunct="1">
                <a:spcBef>
                  <a:spcPct val="0"/>
                </a:spcBef>
                <a:buClrTx/>
                <a:buFontTx/>
                <a:buNone/>
              </a:pPr>
              <a:t>4</a:t>
            </a:fld>
            <a:endParaRPr lang="en-US" altLang="en-US" sz="1600">
              <a:latin typeface="Times New Roman" panose="02020603050405020304" pitchFamily="18" charset="0"/>
            </a:endParaRPr>
          </a:p>
        </p:txBody>
      </p:sp>
      <p:sp>
        <p:nvSpPr>
          <p:cNvPr id="121858" name="Rectangle 1026">
            <a:extLst>
              <a:ext uri="{FF2B5EF4-FFF2-40B4-BE49-F238E27FC236}">
                <a16:creationId xmlns:a16="http://schemas.microsoft.com/office/drawing/2014/main" id="{E2419693-4980-461A-A400-9E1872F36160}"/>
              </a:ext>
            </a:extLst>
          </p:cNvPr>
          <p:cNvSpPr>
            <a:spLocks noGrp="1" noChangeArrowheads="1"/>
          </p:cNvSpPr>
          <p:nvPr>
            <p:ph type="title"/>
          </p:nvPr>
        </p:nvSpPr>
        <p:spPr/>
        <p:txBody>
          <a:bodyPr/>
          <a:lstStyle/>
          <a:p>
            <a:pPr eaLnBrk="1" hangingPunct="1">
              <a:defRPr/>
            </a:pPr>
            <a:r>
              <a:rPr lang="en-US" altLang="en-US"/>
              <a:t>Stack Frame</a:t>
            </a:r>
          </a:p>
        </p:txBody>
      </p:sp>
      <p:sp>
        <p:nvSpPr>
          <p:cNvPr id="6149" name="Rectangle 1027">
            <a:extLst>
              <a:ext uri="{FF2B5EF4-FFF2-40B4-BE49-F238E27FC236}">
                <a16:creationId xmlns:a16="http://schemas.microsoft.com/office/drawing/2014/main" id="{AA612C58-3CA7-4C14-B3CB-8BED3FEF6F49}"/>
              </a:ext>
            </a:extLst>
          </p:cNvPr>
          <p:cNvSpPr>
            <a:spLocks noGrp="1" noChangeArrowheads="1"/>
          </p:cNvSpPr>
          <p:nvPr>
            <p:ph type="body" idx="1"/>
          </p:nvPr>
        </p:nvSpPr>
        <p:spPr>
          <a:xfrm>
            <a:off x="685800" y="1143000"/>
            <a:ext cx="7772400" cy="4724400"/>
          </a:xfrm>
        </p:spPr>
        <p:txBody>
          <a:bodyPr/>
          <a:lstStyle/>
          <a:p>
            <a:pPr eaLnBrk="1" hangingPunct="1"/>
            <a:r>
              <a:rPr lang="en-US" altLang="en-US" dirty="0"/>
              <a:t>Also known as an </a:t>
            </a:r>
            <a:r>
              <a:rPr lang="en-US" altLang="en-US" i="1" dirty="0">
                <a:solidFill>
                  <a:schemeClr val="tx2"/>
                </a:solidFill>
              </a:rPr>
              <a:t>activation record</a:t>
            </a:r>
          </a:p>
          <a:p>
            <a:pPr eaLnBrk="1" hangingPunct="1"/>
            <a:r>
              <a:rPr lang="en-US" altLang="en-US" dirty="0"/>
              <a:t>Area of the stack set aside for a procedure's return address, passed parameters, saved registers, and local variables</a:t>
            </a:r>
          </a:p>
          <a:p>
            <a:pPr eaLnBrk="1" hangingPunct="1"/>
            <a:r>
              <a:rPr lang="en-US" altLang="en-US" dirty="0"/>
              <a:t>Created by the following steps:</a:t>
            </a:r>
          </a:p>
          <a:p>
            <a:pPr lvl="1" eaLnBrk="1" hangingPunct="1"/>
            <a:r>
              <a:rPr lang="en-US" altLang="en-US" dirty="0"/>
              <a:t>Calling program pushes arguments on the stack and calls the procedure.</a:t>
            </a:r>
          </a:p>
          <a:p>
            <a:pPr lvl="1" eaLnBrk="1" hangingPunct="1"/>
            <a:r>
              <a:rPr lang="en-US" altLang="en-US" dirty="0"/>
              <a:t>The called procedure pushes EBP on the stack, and sets EBP to ESP.</a:t>
            </a:r>
          </a:p>
          <a:p>
            <a:pPr lvl="1" eaLnBrk="1" hangingPunct="1"/>
            <a:r>
              <a:rPr lang="en-US" altLang="en-US" dirty="0"/>
              <a:t>If local variables are needed, a constant is subtracted from ESP to make room on the stack.</a:t>
            </a:r>
          </a:p>
          <a:p>
            <a:pPr eaLnBrk="1" hangingPunct="1"/>
            <a:r>
              <a:rPr lang="en-US" altLang="en-US" dirty="0"/>
              <a:t>MORE ON THESE LATER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BF3AB5F0-78EC-4490-B1E9-1AA718AD5E8D}"/>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7171" name="Slide Number Placeholder 4">
            <a:extLst>
              <a:ext uri="{FF2B5EF4-FFF2-40B4-BE49-F238E27FC236}">
                <a16:creationId xmlns:a16="http://schemas.microsoft.com/office/drawing/2014/main" id="{E26BD0BE-D574-407C-8667-1E50307C922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425C36C-3682-48A0-A53F-5BDCD071E7EA}" type="slidenum">
              <a:rPr lang="en-US" altLang="en-US" sz="1600">
                <a:latin typeface="Times New Roman" panose="02020603050405020304" pitchFamily="18" charset="0"/>
              </a:rPr>
              <a:pPr eaLnBrk="1" hangingPunct="1">
                <a:spcBef>
                  <a:spcPct val="0"/>
                </a:spcBef>
                <a:buClrTx/>
                <a:buFontTx/>
                <a:buNone/>
              </a:pPr>
              <a:t>5</a:t>
            </a:fld>
            <a:endParaRPr lang="en-US" altLang="en-US" sz="1600">
              <a:latin typeface="Times New Roman" panose="02020603050405020304" pitchFamily="18" charset="0"/>
            </a:endParaRPr>
          </a:p>
        </p:txBody>
      </p:sp>
      <p:sp>
        <p:nvSpPr>
          <p:cNvPr id="113666" name="Rectangle 1026">
            <a:extLst>
              <a:ext uri="{FF2B5EF4-FFF2-40B4-BE49-F238E27FC236}">
                <a16:creationId xmlns:a16="http://schemas.microsoft.com/office/drawing/2014/main" id="{882E2373-CE1F-44D3-9F43-61272495048E}"/>
              </a:ext>
            </a:extLst>
          </p:cNvPr>
          <p:cNvSpPr>
            <a:spLocks noGrp="1" noChangeArrowheads="1"/>
          </p:cNvSpPr>
          <p:nvPr>
            <p:ph type="title"/>
          </p:nvPr>
        </p:nvSpPr>
        <p:spPr/>
        <p:txBody>
          <a:bodyPr/>
          <a:lstStyle/>
          <a:p>
            <a:pPr eaLnBrk="1" hangingPunct="1">
              <a:defRPr/>
            </a:pPr>
            <a:r>
              <a:rPr lang="en-US" altLang="en-US" dirty="0"/>
              <a:t>Parameter Passing via Stack</a:t>
            </a:r>
          </a:p>
        </p:txBody>
      </p:sp>
      <p:sp>
        <p:nvSpPr>
          <p:cNvPr id="7173" name="Rectangle 1027">
            <a:extLst>
              <a:ext uri="{FF2B5EF4-FFF2-40B4-BE49-F238E27FC236}">
                <a16:creationId xmlns:a16="http://schemas.microsoft.com/office/drawing/2014/main" id="{A9E4025C-A04B-40FD-8E89-337149442F82}"/>
              </a:ext>
            </a:extLst>
          </p:cNvPr>
          <p:cNvSpPr>
            <a:spLocks noGrp="1" noChangeArrowheads="1"/>
          </p:cNvSpPr>
          <p:nvPr>
            <p:ph type="body" idx="1"/>
          </p:nvPr>
        </p:nvSpPr>
        <p:spPr>
          <a:xfrm>
            <a:off x="685800" y="1143000"/>
            <a:ext cx="7772400" cy="1447800"/>
          </a:xfrm>
        </p:spPr>
        <p:txBody>
          <a:bodyPr/>
          <a:lstStyle/>
          <a:p>
            <a:pPr eaLnBrk="1" hangingPunct="1"/>
            <a:r>
              <a:rPr lang="en-US" altLang="en-US" dirty="0"/>
              <a:t>Parameter passing by Stack is more convenient than by register</a:t>
            </a:r>
          </a:p>
          <a:p>
            <a:pPr eaLnBrk="1" hangingPunct="1"/>
            <a:r>
              <a:rPr lang="en-US" altLang="en-US" dirty="0"/>
              <a:t>You don’t have to save and restore registers</a:t>
            </a:r>
          </a:p>
          <a:p>
            <a:pPr eaLnBrk="1" hangingPunct="1"/>
            <a:r>
              <a:rPr lang="en-US" altLang="en-US" dirty="0"/>
              <a:t>You have variable number parameters especially if the number is more than registers</a:t>
            </a:r>
          </a:p>
          <a:p>
            <a:pPr eaLnBrk="1" hangingPunct="1"/>
            <a:r>
              <a:rPr lang="en-US" altLang="en-US" dirty="0"/>
              <a:t>Two possible ways of calling </a:t>
            </a:r>
            <a:r>
              <a:rPr lang="en-US" altLang="en-US" dirty="0" err="1"/>
              <a:t>DumpMem</a:t>
            </a:r>
            <a:r>
              <a:rPr lang="en-US" altLang="en-US" dirty="0"/>
              <a:t>. Which is easier?</a:t>
            </a:r>
          </a:p>
        </p:txBody>
      </p:sp>
      <p:sp>
        <p:nvSpPr>
          <p:cNvPr id="7174" name="Text Box 1028">
            <a:extLst>
              <a:ext uri="{FF2B5EF4-FFF2-40B4-BE49-F238E27FC236}">
                <a16:creationId xmlns:a16="http://schemas.microsoft.com/office/drawing/2014/main" id="{EBB5E88B-526B-4B09-9371-0E9E00E2354A}"/>
              </a:ext>
            </a:extLst>
          </p:cNvPr>
          <p:cNvSpPr txBox="1">
            <a:spLocks noChangeArrowheads="1"/>
          </p:cNvSpPr>
          <p:nvPr/>
        </p:nvSpPr>
        <p:spPr bwMode="auto">
          <a:xfrm>
            <a:off x="800100" y="3886200"/>
            <a:ext cx="3657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err="1">
                <a:latin typeface="Courier New" panose="02070309020205020404" pitchFamily="49" charset="0"/>
              </a:rPr>
              <a:t>pushad</a:t>
            </a:r>
            <a:endParaRPr lang="en-US" altLang="en-US" sz="1800" dirty="0">
              <a:latin typeface="Courier New" panose="02070309020205020404" pitchFamily="49" charset="0"/>
            </a:endParaRPr>
          </a:p>
          <a:p>
            <a:pPr eaLnBrk="1" hangingPunct="1">
              <a:lnSpc>
                <a:spcPct val="50000"/>
              </a:lnSpc>
              <a:spcBef>
                <a:spcPct val="50000"/>
              </a:spcBef>
              <a:buClrTx/>
              <a:buFontTx/>
              <a:buNone/>
            </a:pPr>
            <a:r>
              <a:rPr lang="en-US" altLang="en-US" sz="1800" dirty="0">
                <a:latin typeface="Courier New" panose="02070309020205020404" pitchFamily="49" charset="0"/>
              </a:rPr>
              <a:t>mov </a:t>
            </a:r>
            <a:r>
              <a:rPr lang="en-US" altLang="en-US" sz="1800" dirty="0" err="1">
                <a:latin typeface="Courier New" panose="02070309020205020404" pitchFamily="49" charset="0"/>
              </a:rPr>
              <a:t>esi,OFFSET</a:t>
            </a:r>
            <a:r>
              <a:rPr lang="en-US" altLang="en-US" sz="1800" dirty="0">
                <a:latin typeface="Courier New" panose="02070309020205020404" pitchFamily="49" charset="0"/>
              </a:rPr>
              <a:t> array</a:t>
            </a:r>
          </a:p>
          <a:p>
            <a:pPr eaLnBrk="1" hangingPunct="1">
              <a:lnSpc>
                <a:spcPct val="50000"/>
              </a:lnSpc>
              <a:spcBef>
                <a:spcPct val="50000"/>
              </a:spcBef>
              <a:buClrTx/>
              <a:buFontTx/>
              <a:buNone/>
            </a:pPr>
            <a:r>
              <a:rPr lang="en-US" altLang="en-US" sz="1800" dirty="0">
                <a:latin typeface="Courier New" panose="02070309020205020404" pitchFamily="49" charset="0"/>
              </a:rPr>
              <a:t>mov </a:t>
            </a:r>
            <a:r>
              <a:rPr lang="en-US" altLang="en-US" sz="1800" dirty="0" err="1">
                <a:latin typeface="Courier New" panose="02070309020205020404" pitchFamily="49" charset="0"/>
              </a:rPr>
              <a:t>ecx,LENGTHOF</a:t>
            </a:r>
            <a:r>
              <a:rPr lang="en-US" altLang="en-US" sz="1800" dirty="0">
                <a:latin typeface="Courier New" panose="02070309020205020404" pitchFamily="49" charset="0"/>
              </a:rPr>
              <a:t> array</a:t>
            </a:r>
          </a:p>
          <a:p>
            <a:pPr eaLnBrk="1" hangingPunct="1">
              <a:lnSpc>
                <a:spcPct val="50000"/>
              </a:lnSpc>
              <a:spcBef>
                <a:spcPct val="50000"/>
              </a:spcBef>
              <a:buClrTx/>
              <a:buFontTx/>
              <a:buNone/>
            </a:pPr>
            <a:r>
              <a:rPr lang="en-US" altLang="en-US" sz="1800" dirty="0">
                <a:latin typeface="Courier New" panose="02070309020205020404" pitchFamily="49" charset="0"/>
              </a:rPr>
              <a:t>mov </a:t>
            </a:r>
            <a:r>
              <a:rPr lang="en-US" altLang="en-US" sz="1800" dirty="0" err="1">
                <a:latin typeface="Courier New" panose="02070309020205020404" pitchFamily="49" charset="0"/>
              </a:rPr>
              <a:t>ebx,TYPE</a:t>
            </a:r>
            <a:r>
              <a:rPr lang="en-US" altLang="en-US" sz="1800" dirty="0">
                <a:latin typeface="Courier New" panose="02070309020205020404" pitchFamily="49" charset="0"/>
              </a:rPr>
              <a:t> array</a:t>
            </a:r>
          </a:p>
          <a:p>
            <a:pPr eaLnBrk="1" hangingPunct="1">
              <a:lnSpc>
                <a:spcPct val="50000"/>
              </a:lnSpc>
              <a:spcBef>
                <a:spcPct val="50000"/>
              </a:spcBef>
              <a:buClrTx/>
              <a:buFontTx/>
              <a:buNone/>
            </a:pPr>
            <a:r>
              <a:rPr lang="en-US" altLang="en-US" sz="1800" dirty="0">
                <a:latin typeface="Courier New" panose="02070309020205020404" pitchFamily="49" charset="0"/>
              </a:rPr>
              <a:t>call </a:t>
            </a:r>
            <a:r>
              <a:rPr lang="en-US" altLang="en-US" sz="1800" dirty="0" err="1">
                <a:latin typeface="Courier New" panose="02070309020205020404" pitchFamily="49" charset="0"/>
              </a:rPr>
              <a:t>DumpMem</a:t>
            </a:r>
            <a:endParaRPr lang="en-US" altLang="en-US" sz="1800" dirty="0">
              <a:latin typeface="Courier New" panose="02070309020205020404" pitchFamily="49" charset="0"/>
            </a:endParaRPr>
          </a:p>
          <a:p>
            <a:pPr eaLnBrk="1" hangingPunct="1">
              <a:lnSpc>
                <a:spcPct val="50000"/>
              </a:lnSpc>
              <a:spcBef>
                <a:spcPct val="50000"/>
              </a:spcBef>
              <a:buClrTx/>
              <a:buFontTx/>
              <a:buNone/>
            </a:pPr>
            <a:r>
              <a:rPr lang="en-US" altLang="en-US" sz="1800" dirty="0" err="1">
                <a:latin typeface="Courier New" panose="02070309020205020404" pitchFamily="49" charset="0"/>
              </a:rPr>
              <a:t>popad</a:t>
            </a:r>
            <a:endParaRPr lang="en-US" altLang="en-US" sz="1800" dirty="0">
              <a:latin typeface="Courier New" panose="02070309020205020404" pitchFamily="49" charset="0"/>
            </a:endParaRPr>
          </a:p>
        </p:txBody>
      </p:sp>
      <p:sp>
        <p:nvSpPr>
          <p:cNvPr id="7175" name="Text Box 1029">
            <a:extLst>
              <a:ext uri="{FF2B5EF4-FFF2-40B4-BE49-F238E27FC236}">
                <a16:creationId xmlns:a16="http://schemas.microsoft.com/office/drawing/2014/main" id="{8F2789B8-8B37-4D41-938B-4A1C73591EFF}"/>
              </a:ext>
            </a:extLst>
          </p:cNvPr>
          <p:cNvSpPr txBox="1">
            <a:spLocks noChangeArrowheads="1"/>
          </p:cNvSpPr>
          <p:nvPr/>
        </p:nvSpPr>
        <p:spPr bwMode="auto">
          <a:xfrm>
            <a:off x="4724400" y="3886200"/>
            <a:ext cx="3429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tabLst>
                <a:tab pos="457200" algn="l"/>
                <a:tab pos="3657600" algn="l"/>
                <a:tab pos="4114800" algn="l"/>
              </a:tabLst>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dirty="0">
                <a:latin typeface="Courier New" panose="02070309020205020404" pitchFamily="49" charset="0"/>
              </a:rPr>
              <a:t>push TYPE array</a:t>
            </a:r>
          </a:p>
          <a:p>
            <a:pPr eaLnBrk="1" hangingPunct="1">
              <a:lnSpc>
                <a:spcPct val="50000"/>
              </a:lnSpc>
              <a:spcBef>
                <a:spcPct val="50000"/>
              </a:spcBef>
              <a:buClrTx/>
              <a:buFontTx/>
              <a:buNone/>
            </a:pPr>
            <a:r>
              <a:rPr lang="en-US" altLang="en-US" sz="1800" dirty="0">
                <a:latin typeface="Courier New" panose="02070309020205020404" pitchFamily="49" charset="0"/>
              </a:rPr>
              <a:t>push LENGTHOF array</a:t>
            </a:r>
          </a:p>
          <a:p>
            <a:pPr eaLnBrk="1" hangingPunct="1">
              <a:lnSpc>
                <a:spcPct val="50000"/>
              </a:lnSpc>
              <a:spcBef>
                <a:spcPct val="50000"/>
              </a:spcBef>
              <a:buClrTx/>
              <a:buFontTx/>
              <a:buNone/>
            </a:pPr>
            <a:r>
              <a:rPr lang="en-US" altLang="en-US" sz="1800" dirty="0">
                <a:latin typeface="Courier New" panose="02070309020205020404" pitchFamily="49" charset="0"/>
              </a:rPr>
              <a:t>push OFFSET array</a:t>
            </a:r>
          </a:p>
          <a:p>
            <a:pPr eaLnBrk="1" hangingPunct="1">
              <a:lnSpc>
                <a:spcPct val="50000"/>
              </a:lnSpc>
              <a:spcBef>
                <a:spcPct val="50000"/>
              </a:spcBef>
              <a:buClrTx/>
              <a:buFontTx/>
              <a:buNone/>
            </a:pPr>
            <a:r>
              <a:rPr lang="en-US" altLang="en-US" sz="1800" dirty="0">
                <a:latin typeface="Courier New" panose="02070309020205020404" pitchFamily="49" charset="0"/>
              </a:rPr>
              <a:t>call </a:t>
            </a:r>
            <a:r>
              <a:rPr lang="en-US" altLang="en-US" sz="1800" dirty="0" err="1">
                <a:latin typeface="Courier New" panose="02070309020205020404" pitchFamily="49" charset="0"/>
              </a:rPr>
              <a:t>DumpMem</a:t>
            </a:r>
            <a:endParaRPr lang="en-US" altLang="en-US" sz="1800" dirty="0">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18BE-0D21-4E08-856C-AEC6D618F0A1}"/>
              </a:ext>
            </a:extLst>
          </p:cNvPr>
          <p:cNvSpPr>
            <a:spLocks noGrp="1"/>
          </p:cNvSpPr>
          <p:nvPr>
            <p:ph type="title"/>
          </p:nvPr>
        </p:nvSpPr>
        <p:spPr/>
        <p:txBody>
          <a:bodyPr/>
          <a:lstStyle/>
          <a:p>
            <a:r>
              <a:rPr lang="en-US" altLang="en-US" dirty="0"/>
              <a:t>Parameter Passing via Stack 2</a:t>
            </a:r>
            <a:endParaRPr lang="en-US" dirty="0"/>
          </a:p>
        </p:txBody>
      </p:sp>
      <p:sp>
        <p:nvSpPr>
          <p:cNvPr id="3" name="Content Placeholder 2">
            <a:extLst>
              <a:ext uri="{FF2B5EF4-FFF2-40B4-BE49-F238E27FC236}">
                <a16:creationId xmlns:a16="http://schemas.microsoft.com/office/drawing/2014/main" id="{35388463-E3DC-4AD7-8C98-9B18DA710036}"/>
              </a:ext>
            </a:extLst>
          </p:cNvPr>
          <p:cNvSpPr>
            <a:spLocks noGrp="1"/>
          </p:cNvSpPr>
          <p:nvPr>
            <p:ph idx="1"/>
          </p:nvPr>
        </p:nvSpPr>
        <p:spPr/>
        <p:txBody>
          <a:bodyPr/>
          <a:lstStyle/>
          <a:p>
            <a:r>
              <a:rPr lang="en-US" dirty="0"/>
              <a:t>By convention parameters are passed from right to left in most high level languages.</a:t>
            </a:r>
          </a:p>
          <a:p>
            <a:r>
              <a:rPr lang="en-US" dirty="0"/>
              <a:t>Parameters are </a:t>
            </a:r>
            <a:r>
              <a:rPr lang="en-US" dirty="0" err="1"/>
              <a:t>PUSHed</a:t>
            </a:r>
            <a:r>
              <a:rPr lang="en-US" dirty="0"/>
              <a:t> onto the Stack by main program prior to call</a:t>
            </a:r>
          </a:p>
          <a:p>
            <a:r>
              <a:rPr lang="en-US" dirty="0"/>
              <a:t>Who Removes (</a:t>
            </a:r>
            <a:r>
              <a:rPr lang="en-US" dirty="0" err="1"/>
              <a:t>ie</a:t>
            </a:r>
            <a:r>
              <a:rPr lang="en-US" dirty="0"/>
              <a:t>. Deallocates) parameters from Stack?</a:t>
            </a:r>
          </a:p>
          <a:p>
            <a:pPr lvl="1"/>
            <a:r>
              <a:rPr lang="en-US" dirty="0"/>
              <a:t>By Main Program (</a:t>
            </a:r>
            <a:r>
              <a:rPr lang="en-US" dirty="0" err="1"/>
              <a:t>ie</a:t>
            </a:r>
            <a:r>
              <a:rPr lang="en-US" dirty="0"/>
              <a:t>. Caller). This Calling Convention is used in C compilers  (</a:t>
            </a:r>
            <a:r>
              <a:rPr lang="en-US" b="1" dirty="0" err="1"/>
              <a:t>cdecl</a:t>
            </a:r>
            <a:r>
              <a:rPr lang="en-US" dirty="0"/>
              <a:t>) </a:t>
            </a:r>
          </a:p>
          <a:p>
            <a:pPr lvl="1"/>
            <a:r>
              <a:rPr lang="en-US" dirty="0"/>
              <a:t>By the Called Procedure (</a:t>
            </a:r>
            <a:r>
              <a:rPr lang="en-US" dirty="0" err="1"/>
              <a:t>Callee</a:t>
            </a:r>
            <a:r>
              <a:rPr lang="en-US" dirty="0"/>
              <a:t>). This is called Standard (STD Call Convention (</a:t>
            </a:r>
            <a:r>
              <a:rPr lang="en-US" b="1" dirty="0" err="1"/>
              <a:t>stdcall</a:t>
            </a:r>
            <a:r>
              <a:rPr lang="en-US" dirty="0"/>
              <a:t>). Used in Win32 API</a:t>
            </a:r>
          </a:p>
        </p:txBody>
      </p:sp>
      <p:sp>
        <p:nvSpPr>
          <p:cNvPr id="4" name="Footer Placeholder 3">
            <a:extLst>
              <a:ext uri="{FF2B5EF4-FFF2-40B4-BE49-F238E27FC236}">
                <a16:creationId xmlns:a16="http://schemas.microsoft.com/office/drawing/2014/main" id="{A1E0FB18-23A2-4F32-8EC6-A076FB32C673}"/>
              </a:ext>
            </a:extLst>
          </p:cNvPr>
          <p:cNvSpPr>
            <a:spLocks noGrp="1"/>
          </p:cNvSpPr>
          <p:nvPr>
            <p:ph type="ftr" sz="quarter" idx="10"/>
          </p:nvPr>
        </p:nvSpPr>
        <p:spPr/>
        <p:txBody>
          <a:bodyPr/>
          <a:lstStyle/>
          <a:p>
            <a:pPr>
              <a:defRPr/>
            </a:pPr>
            <a:r>
              <a:rPr lang="en-US" altLang="en-US"/>
              <a:t>CSC 35 Intro to Architecture: Dr. I. Ghansah</a:t>
            </a:r>
          </a:p>
        </p:txBody>
      </p:sp>
      <p:sp>
        <p:nvSpPr>
          <p:cNvPr id="5" name="Slide Number Placeholder 4">
            <a:extLst>
              <a:ext uri="{FF2B5EF4-FFF2-40B4-BE49-F238E27FC236}">
                <a16:creationId xmlns:a16="http://schemas.microsoft.com/office/drawing/2014/main" id="{0E4C4E0D-0A4A-4B64-926B-A059F5A5DB44}"/>
              </a:ext>
            </a:extLst>
          </p:cNvPr>
          <p:cNvSpPr>
            <a:spLocks noGrp="1"/>
          </p:cNvSpPr>
          <p:nvPr>
            <p:ph type="sldNum" sz="quarter" idx="11"/>
          </p:nvPr>
        </p:nvSpPr>
        <p:spPr/>
        <p:txBody>
          <a:bodyPr/>
          <a:lstStyle/>
          <a:p>
            <a:fld id="{818FE483-4AA2-4E10-9332-E886C6284315}" type="slidenum">
              <a:rPr lang="en-US" altLang="en-US" smtClean="0"/>
              <a:pPr/>
              <a:t>6</a:t>
            </a:fld>
            <a:endParaRPr lang="en-US" altLang="en-US"/>
          </a:p>
        </p:txBody>
      </p:sp>
    </p:spTree>
    <p:extLst>
      <p:ext uri="{BB962C8B-B14F-4D97-AF65-F5344CB8AC3E}">
        <p14:creationId xmlns:p14="http://schemas.microsoft.com/office/powerpoint/2010/main" val="425757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E382-A0B5-4207-98A0-25E8BD445F0F}"/>
              </a:ext>
            </a:extLst>
          </p:cNvPr>
          <p:cNvSpPr>
            <a:spLocks noGrp="1"/>
          </p:cNvSpPr>
          <p:nvPr>
            <p:ph type="title"/>
          </p:nvPr>
        </p:nvSpPr>
        <p:spPr/>
        <p:txBody>
          <a:bodyPr/>
          <a:lstStyle/>
          <a:p>
            <a:pPr>
              <a:defRPr/>
            </a:pPr>
            <a:r>
              <a:rPr lang="en-US" dirty="0"/>
              <a:t>Add2 Procedure Example in C-like Notation</a:t>
            </a:r>
          </a:p>
        </p:txBody>
      </p:sp>
      <p:sp>
        <p:nvSpPr>
          <p:cNvPr id="32771" name="Content Placeholder 2">
            <a:extLst>
              <a:ext uri="{FF2B5EF4-FFF2-40B4-BE49-F238E27FC236}">
                <a16:creationId xmlns:a16="http://schemas.microsoft.com/office/drawing/2014/main" id="{774A916F-9EE7-4143-8C74-2DCC9395DD27}"/>
              </a:ext>
            </a:extLst>
          </p:cNvPr>
          <p:cNvSpPr>
            <a:spLocks noGrp="1" noChangeArrowheads="1"/>
          </p:cNvSpPr>
          <p:nvPr>
            <p:ph sz="half" idx="1"/>
          </p:nvPr>
        </p:nvSpPr>
        <p:spPr/>
        <p:txBody>
          <a:bodyPr/>
          <a:lstStyle/>
          <a:p>
            <a:pPr marL="0" indent="0">
              <a:buFontTx/>
              <a:buNone/>
            </a:pPr>
            <a:r>
              <a:rPr lang="en-US" altLang="en-US" sz="2000" dirty="0"/>
              <a:t>C Program</a:t>
            </a:r>
          </a:p>
          <a:p>
            <a:pPr marL="0" indent="0">
              <a:buFontTx/>
              <a:buNone/>
            </a:pPr>
            <a:r>
              <a:rPr lang="en-US" altLang="en-US" sz="2000" dirty="0"/>
              <a:t>Main ()</a:t>
            </a:r>
          </a:p>
          <a:p>
            <a:pPr marL="0" indent="0">
              <a:buFontTx/>
              <a:buNone/>
            </a:pPr>
            <a:r>
              <a:rPr lang="en-US" altLang="en-US" sz="2000" dirty="0"/>
              <a:t>{ </a:t>
            </a:r>
          </a:p>
          <a:p>
            <a:pPr marL="0" indent="0">
              <a:buFontTx/>
              <a:buNone/>
            </a:pPr>
            <a:r>
              <a:rPr lang="en-US" altLang="en-US" sz="2000" dirty="0"/>
              <a:t>int  val1=5;</a:t>
            </a:r>
          </a:p>
          <a:p>
            <a:pPr marL="0" indent="0">
              <a:buFontTx/>
              <a:buNone/>
            </a:pPr>
            <a:r>
              <a:rPr lang="en-US" altLang="en-US" sz="2000" dirty="0"/>
              <a:t>Int val2=6;</a:t>
            </a:r>
          </a:p>
          <a:p>
            <a:pPr marL="0" indent="0">
              <a:buFontTx/>
              <a:buNone/>
            </a:pPr>
            <a:r>
              <a:rPr lang="en-US" altLang="en-US" sz="2000" dirty="0"/>
              <a:t>Int res;</a:t>
            </a:r>
          </a:p>
          <a:p>
            <a:pPr marL="0" indent="0">
              <a:buFontTx/>
              <a:buNone/>
            </a:pPr>
            <a:r>
              <a:rPr lang="en-US" altLang="en-US" sz="2000" dirty="0"/>
              <a:t>Res = add2(val1, val2)</a:t>
            </a:r>
          </a:p>
          <a:p>
            <a:pPr marL="0" indent="0">
              <a:buFontTx/>
              <a:buNone/>
            </a:pPr>
            <a:r>
              <a:rPr lang="en-US" altLang="en-US" sz="2000" dirty="0"/>
              <a:t>}</a:t>
            </a:r>
          </a:p>
          <a:p>
            <a:pPr marL="0" indent="0">
              <a:buFontTx/>
              <a:buNone/>
            </a:pPr>
            <a:r>
              <a:rPr lang="en-US" altLang="en-US" sz="2000" dirty="0"/>
              <a:t>add2 (int a, int b)</a:t>
            </a:r>
          </a:p>
          <a:p>
            <a:pPr marL="0" indent="0">
              <a:buFontTx/>
              <a:buNone/>
            </a:pPr>
            <a:r>
              <a:rPr lang="en-US" altLang="en-US" sz="2000" dirty="0"/>
              <a:t>Return (</a:t>
            </a:r>
            <a:r>
              <a:rPr lang="en-US" altLang="en-US" sz="2000" dirty="0" err="1"/>
              <a:t>a+b</a:t>
            </a:r>
            <a:r>
              <a:rPr lang="en-US" altLang="en-US" sz="2000" dirty="0"/>
              <a:t>)</a:t>
            </a:r>
          </a:p>
          <a:p>
            <a:pPr marL="0" indent="0">
              <a:buFontTx/>
              <a:buNone/>
            </a:pPr>
            <a:endParaRPr lang="en-US" altLang="en-US" sz="2000" dirty="0"/>
          </a:p>
          <a:p>
            <a:pPr marL="0" indent="0">
              <a:buFontTx/>
              <a:buNone/>
            </a:pPr>
            <a:endParaRPr lang="en-US" altLang="en-US" sz="2000" dirty="0"/>
          </a:p>
        </p:txBody>
      </p:sp>
      <p:sp>
        <p:nvSpPr>
          <p:cNvPr id="32772" name="Content Placeholder 3">
            <a:extLst>
              <a:ext uri="{FF2B5EF4-FFF2-40B4-BE49-F238E27FC236}">
                <a16:creationId xmlns:a16="http://schemas.microsoft.com/office/drawing/2014/main" id="{D236AF8B-0E03-4D5F-A758-C0563D5B4686}"/>
              </a:ext>
            </a:extLst>
          </p:cNvPr>
          <p:cNvSpPr>
            <a:spLocks noGrp="1" noChangeArrowheads="1"/>
          </p:cNvSpPr>
          <p:nvPr>
            <p:ph sz="half" idx="2"/>
          </p:nvPr>
        </p:nvSpPr>
        <p:spPr/>
        <p:txBody>
          <a:bodyPr/>
          <a:lstStyle/>
          <a:p>
            <a:pPr marL="0" indent="0">
              <a:buFontTx/>
              <a:buNone/>
            </a:pPr>
            <a:endParaRPr lang="en-US" altLang="en-US" sz="2000" dirty="0"/>
          </a:p>
        </p:txBody>
      </p:sp>
      <p:sp>
        <p:nvSpPr>
          <p:cNvPr id="32773" name="Footer Placeholder 4">
            <a:extLst>
              <a:ext uri="{FF2B5EF4-FFF2-40B4-BE49-F238E27FC236}">
                <a16:creationId xmlns:a16="http://schemas.microsoft.com/office/drawing/2014/main" id="{6E989405-2C94-4809-8F80-D2AC3260C96F}"/>
              </a:ext>
            </a:extLst>
          </p:cNvPr>
          <p:cNvSpPr>
            <a:spLocks noGrp="1"/>
          </p:cNvSpPr>
          <p:nvPr>
            <p:ph type="ftr" sz="quarter" idx="10"/>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1200"/>
              <a:t>Dr. Isaac Ghansah</a:t>
            </a:r>
          </a:p>
        </p:txBody>
      </p:sp>
      <p:sp>
        <p:nvSpPr>
          <p:cNvPr id="32774" name="Slide Number Placeholder 5">
            <a:extLst>
              <a:ext uri="{FF2B5EF4-FFF2-40B4-BE49-F238E27FC236}">
                <a16:creationId xmlns:a16="http://schemas.microsoft.com/office/drawing/2014/main" id="{0CEFB24F-DFEF-4EEB-AAB7-BBF573A195B8}"/>
              </a:ext>
            </a:extLst>
          </p:cNvPr>
          <p:cNvSpPr>
            <a:spLocks noGrp="1"/>
          </p:cNvSpPr>
          <p:nvPr>
            <p:ph type="sldNum" sz="quarter" idx="11"/>
          </p:nvPr>
        </p:nvSpPr>
        <p:spPr>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120162B7-10D0-4973-A665-16F38EB474A6}" type="slidenum">
              <a:rPr lang="en-US" altLang="en-US" sz="1600" smtClean="0">
                <a:latin typeface="Times New Roman" panose="02020603050405020304" pitchFamily="18" charset="0"/>
              </a:rPr>
              <a:pPr>
                <a:spcBef>
                  <a:spcPct val="0"/>
                </a:spcBef>
                <a:buClrTx/>
                <a:buFontTx/>
                <a:buNone/>
              </a:pPr>
              <a:t>7</a:t>
            </a:fld>
            <a:endParaRPr lang="en-US" altLang="en-US" sz="160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8E787C2E-B300-4C86-B5A3-131A445FBFA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8195" name="Slide Number Placeholder 4">
            <a:extLst>
              <a:ext uri="{FF2B5EF4-FFF2-40B4-BE49-F238E27FC236}">
                <a16:creationId xmlns:a16="http://schemas.microsoft.com/office/drawing/2014/main" id="{B4F9B024-2BDE-4E5D-AB12-BFF0BE709A8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A3B6FF5-672A-4A08-A258-4BD72AC9597C}" type="slidenum">
              <a:rPr lang="en-US" altLang="en-US" sz="1600">
                <a:latin typeface="Times New Roman" panose="02020603050405020304" pitchFamily="18" charset="0"/>
              </a:rPr>
              <a:pPr eaLnBrk="1" hangingPunct="1">
                <a:spcBef>
                  <a:spcPct val="0"/>
                </a:spcBef>
                <a:buClrTx/>
                <a:buFontTx/>
                <a:buNone/>
              </a:pPr>
              <a:t>8</a:t>
            </a:fld>
            <a:endParaRPr lang="en-US" altLang="en-US" sz="1600">
              <a:latin typeface="Times New Roman" panose="02020603050405020304" pitchFamily="18" charset="0"/>
            </a:endParaRPr>
          </a:p>
        </p:txBody>
      </p:sp>
      <p:sp>
        <p:nvSpPr>
          <p:cNvPr id="175106" name="Rectangle 2">
            <a:extLst>
              <a:ext uri="{FF2B5EF4-FFF2-40B4-BE49-F238E27FC236}">
                <a16:creationId xmlns:a16="http://schemas.microsoft.com/office/drawing/2014/main" id="{32E1AEFE-B3CE-4ADA-BDA5-E5FD4B6972C7}"/>
              </a:ext>
            </a:extLst>
          </p:cNvPr>
          <p:cNvSpPr>
            <a:spLocks noGrp="1" noChangeArrowheads="1"/>
          </p:cNvSpPr>
          <p:nvPr>
            <p:ph type="title"/>
          </p:nvPr>
        </p:nvSpPr>
        <p:spPr/>
        <p:txBody>
          <a:bodyPr/>
          <a:lstStyle/>
          <a:p>
            <a:pPr eaLnBrk="1" hangingPunct="1">
              <a:defRPr/>
            </a:pPr>
            <a:r>
              <a:rPr lang="en-US" altLang="en-US" dirty="0"/>
              <a:t>Parameter Passing by Value</a:t>
            </a:r>
          </a:p>
        </p:txBody>
      </p:sp>
      <p:sp>
        <p:nvSpPr>
          <p:cNvPr id="8197" name="Rectangle 3">
            <a:extLst>
              <a:ext uri="{FF2B5EF4-FFF2-40B4-BE49-F238E27FC236}">
                <a16:creationId xmlns:a16="http://schemas.microsoft.com/office/drawing/2014/main" id="{001F4466-E416-433E-AF63-542EC367E67D}"/>
              </a:ext>
            </a:extLst>
          </p:cNvPr>
          <p:cNvSpPr>
            <a:spLocks noGrp="1" noChangeArrowheads="1"/>
          </p:cNvSpPr>
          <p:nvPr>
            <p:ph type="body" idx="1"/>
          </p:nvPr>
        </p:nvSpPr>
        <p:spPr/>
        <p:txBody>
          <a:bodyPr/>
          <a:lstStyle/>
          <a:p>
            <a:pPr eaLnBrk="1" hangingPunct="1">
              <a:spcBef>
                <a:spcPct val="75000"/>
              </a:spcBef>
            </a:pPr>
            <a:r>
              <a:rPr lang="en-US" altLang="en-US" dirty="0"/>
              <a:t>Push parameter values on stack</a:t>
            </a:r>
          </a:p>
          <a:p>
            <a:pPr lvl="1" eaLnBrk="1" hangingPunct="1">
              <a:spcBef>
                <a:spcPct val="75000"/>
              </a:spcBef>
            </a:pPr>
            <a:r>
              <a:rPr lang="en-US" altLang="en-US" dirty="0"/>
              <a:t>(Use only 32-bit values in protected mode to keep the stack aligned)</a:t>
            </a:r>
          </a:p>
          <a:p>
            <a:pPr eaLnBrk="1" hangingPunct="1">
              <a:spcBef>
                <a:spcPct val="75000"/>
              </a:spcBef>
            </a:pPr>
            <a:r>
              <a:rPr lang="en-US" altLang="en-US" dirty="0"/>
              <a:t>Call the called-procedure</a:t>
            </a:r>
          </a:p>
          <a:p>
            <a:pPr eaLnBrk="1" hangingPunct="1">
              <a:spcBef>
                <a:spcPct val="75000"/>
              </a:spcBef>
            </a:pPr>
            <a:r>
              <a:rPr lang="en-US" altLang="en-US" dirty="0"/>
              <a:t>Accept a return value in AX or EAX, </a:t>
            </a:r>
            <a:r>
              <a:rPr lang="en-US" altLang="en-US" dirty="0" err="1"/>
              <a:t>etc</a:t>
            </a:r>
            <a:r>
              <a:rPr lang="en-US" altLang="en-US" dirty="0"/>
              <a:t> if any</a:t>
            </a:r>
          </a:p>
          <a:p>
            <a:pPr eaLnBrk="1" hangingPunct="1">
              <a:spcBef>
                <a:spcPct val="75000"/>
              </a:spcBef>
            </a:pPr>
            <a:r>
              <a:rPr lang="en-US" altLang="en-US" dirty="0"/>
              <a:t>Remove arguments from the stack if the called-procedure did not remove them</a:t>
            </a:r>
          </a:p>
          <a:p>
            <a:pPr eaLnBrk="1" hangingPunct="1"/>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a:extLst>
              <a:ext uri="{FF2B5EF4-FFF2-40B4-BE49-F238E27FC236}">
                <a16:creationId xmlns:a16="http://schemas.microsoft.com/office/drawing/2014/main" id="{277C85C8-C2E0-4985-B3BF-387A0CEC5EB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CSC 35 Intro to Architecture: Dr. I. Ghansah</a:t>
            </a:r>
          </a:p>
        </p:txBody>
      </p:sp>
      <p:sp>
        <p:nvSpPr>
          <p:cNvPr id="9219" name="Slide Number Placeholder 3">
            <a:extLst>
              <a:ext uri="{FF2B5EF4-FFF2-40B4-BE49-F238E27FC236}">
                <a16:creationId xmlns:a16="http://schemas.microsoft.com/office/drawing/2014/main" id="{2F7632A6-0037-4B7D-B7FF-8EEABE6B171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9B304B4-BAE2-4FC3-93D2-BE6B495208E1}" type="slidenum">
              <a:rPr lang="en-US" altLang="en-US" sz="1600">
                <a:latin typeface="Times New Roman" panose="02020603050405020304" pitchFamily="18" charset="0"/>
              </a:rPr>
              <a:pPr eaLnBrk="1" hangingPunct="1">
                <a:spcBef>
                  <a:spcPct val="0"/>
                </a:spcBef>
                <a:buClrTx/>
                <a:buFontTx/>
                <a:buNone/>
              </a:pPr>
              <a:t>9</a:t>
            </a:fld>
            <a:endParaRPr lang="en-US" altLang="en-US" sz="1600">
              <a:latin typeface="Times New Roman" panose="02020603050405020304" pitchFamily="18" charset="0"/>
            </a:endParaRPr>
          </a:p>
        </p:txBody>
      </p:sp>
      <p:sp>
        <p:nvSpPr>
          <p:cNvPr id="179202" name="Rectangle 2">
            <a:extLst>
              <a:ext uri="{FF2B5EF4-FFF2-40B4-BE49-F238E27FC236}">
                <a16:creationId xmlns:a16="http://schemas.microsoft.com/office/drawing/2014/main" id="{2F6D84A6-8F15-4D3B-9F49-99A9D0218F30}"/>
              </a:ext>
            </a:extLst>
          </p:cNvPr>
          <p:cNvSpPr>
            <a:spLocks noGrp="1" noChangeArrowheads="1"/>
          </p:cNvSpPr>
          <p:nvPr>
            <p:ph type="title"/>
          </p:nvPr>
        </p:nvSpPr>
        <p:spPr/>
        <p:txBody>
          <a:bodyPr/>
          <a:lstStyle/>
          <a:p>
            <a:pPr eaLnBrk="1" hangingPunct="1">
              <a:defRPr/>
            </a:pPr>
            <a:r>
              <a:rPr lang="en-US" altLang="en-US" dirty="0"/>
              <a:t>Pass by Value Example</a:t>
            </a:r>
          </a:p>
        </p:txBody>
      </p:sp>
      <p:sp>
        <p:nvSpPr>
          <p:cNvPr id="9221" name="Text Box 3">
            <a:extLst>
              <a:ext uri="{FF2B5EF4-FFF2-40B4-BE49-F238E27FC236}">
                <a16:creationId xmlns:a16="http://schemas.microsoft.com/office/drawing/2014/main" id="{FEF3EC88-7028-40A0-89FB-6E5921B75F44}"/>
              </a:ext>
            </a:extLst>
          </p:cNvPr>
          <p:cNvSpPr txBox="1">
            <a:spLocks noChangeArrowheads="1"/>
          </p:cNvSpPr>
          <p:nvPr/>
        </p:nvSpPr>
        <p:spPr bwMode="auto">
          <a:xfrm>
            <a:off x="898525" y="1890713"/>
            <a:ext cx="25876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100" b="0"/>
              <a:t> </a:t>
            </a:r>
            <a:endParaRPr lang="en-US" altLang="en-US" sz="2100"/>
          </a:p>
        </p:txBody>
      </p:sp>
      <p:sp>
        <p:nvSpPr>
          <p:cNvPr id="9222" name="Text Box 4">
            <a:extLst>
              <a:ext uri="{FF2B5EF4-FFF2-40B4-BE49-F238E27FC236}">
                <a16:creationId xmlns:a16="http://schemas.microsoft.com/office/drawing/2014/main" id="{367E8FFB-F8BC-42A4-B61C-C64E6F99F0AE}"/>
              </a:ext>
            </a:extLst>
          </p:cNvPr>
          <p:cNvSpPr txBox="1">
            <a:spLocks noChangeArrowheads="1"/>
          </p:cNvSpPr>
          <p:nvPr/>
        </p:nvSpPr>
        <p:spPr bwMode="auto">
          <a:xfrm>
            <a:off x="366823" y="1981200"/>
            <a:ext cx="4193985"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800" dirty="0">
                <a:latin typeface="Courier New" panose="02070309020205020404" pitchFamily="49" charset="0"/>
              </a:rPr>
              <a:t>.data</a:t>
            </a:r>
          </a:p>
          <a:p>
            <a:pPr eaLnBrk="1" hangingPunct="1">
              <a:spcBef>
                <a:spcPct val="0"/>
              </a:spcBef>
              <a:buClrTx/>
              <a:buFontTx/>
              <a:buNone/>
            </a:pPr>
            <a:r>
              <a:rPr lang="en-US" altLang="en-US" sz="1800" dirty="0">
                <a:latin typeface="Courier New" panose="02070309020205020404" pitchFamily="49" charset="0"/>
              </a:rPr>
              <a:t>00000000: val1  DWORD 5</a:t>
            </a:r>
          </a:p>
          <a:p>
            <a:pPr eaLnBrk="1" hangingPunct="1">
              <a:spcBef>
                <a:spcPct val="0"/>
              </a:spcBef>
              <a:buClrTx/>
              <a:buFontTx/>
              <a:buNone/>
            </a:pPr>
            <a:r>
              <a:rPr lang="en-US" altLang="en-US" sz="1800" dirty="0">
                <a:latin typeface="Courier New" panose="02070309020205020404" pitchFamily="49" charset="0"/>
              </a:rPr>
              <a:t>00000004: val2  DWORD 6</a:t>
            </a:r>
          </a:p>
          <a:p>
            <a:pPr eaLnBrk="1" hangingPunct="1">
              <a:spcBef>
                <a:spcPct val="0"/>
              </a:spcBef>
              <a:buClrTx/>
              <a:buFontTx/>
              <a:buNone/>
            </a:pPr>
            <a:endParaRPr lang="en-US" altLang="en-US" sz="1800" dirty="0">
              <a:latin typeface="Courier New" panose="02070309020205020404" pitchFamily="49" charset="0"/>
            </a:endParaRPr>
          </a:p>
          <a:p>
            <a:pPr eaLnBrk="1" hangingPunct="1">
              <a:spcBef>
                <a:spcPct val="0"/>
              </a:spcBef>
              <a:buClrTx/>
              <a:buFontTx/>
              <a:buNone/>
            </a:pPr>
            <a:r>
              <a:rPr lang="en-US" altLang="en-US" sz="1800" dirty="0">
                <a:latin typeface="Courier New" panose="02070309020205020404" pitchFamily="49" charset="0"/>
              </a:rPr>
              <a:t>.code</a:t>
            </a:r>
          </a:p>
          <a:p>
            <a:pPr eaLnBrk="1" hangingPunct="1">
              <a:spcBef>
                <a:spcPct val="0"/>
              </a:spcBef>
              <a:buClrTx/>
              <a:buFontTx/>
              <a:buNone/>
            </a:pPr>
            <a:r>
              <a:rPr lang="en-US" altLang="en-US" sz="1800" dirty="0">
                <a:latin typeface="Courier New" panose="02070309020205020404" pitchFamily="49" charset="0"/>
              </a:rPr>
              <a:t>push val2</a:t>
            </a:r>
          </a:p>
          <a:p>
            <a:pPr eaLnBrk="1" hangingPunct="1">
              <a:spcBef>
                <a:spcPct val="0"/>
              </a:spcBef>
              <a:buClrTx/>
              <a:buFontTx/>
              <a:buNone/>
            </a:pPr>
            <a:r>
              <a:rPr lang="en-US" altLang="en-US" sz="1800" dirty="0">
                <a:latin typeface="Courier New" panose="02070309020205020404" pitchFamily="49" charset="0"/>
              </a:rPr>
              <a:t>push val1</a:t>
            </a:r>
          </a:p>
          <a:p>
            <a:pPr eaLnBrk="1" hangingPunct="1">
              <a:spcBef>
                <a:spcPct val="0"/>
              </a:spcBef>
              <a:buClrTx/>
              <a:buFontTx/>
              <a:buNone/>
            </a:pPr>
            <a:endParaRPr lang="en-US" altLang="en-US" sz="1800" dirty="0">
              <a:latin typeface="Courier New" panose="02070309020205020404" pitchFamily="49" charset="0"/>
            </a:endParaRPr>
          </a:p>
        </p:txBody>
      </p:sp>
      <p:sp>
        <p:nvSpPr>
          <p:cNvPr id="9223" name="Rectangle 5">
            <a:extLst>
              <a:ext uri="{FF2B5EF4-FFF2-40B4-BE49-F238E27FC236}">
                <a16:creationId xmlns:a16="http://schemas.microsoft.com/office/drawing/2014/main" id="{CBA19DD7-F60F-4B4F-B91C-643329652EAB}"/>
              </a:ext>
            </a:extLst>
          </p:cNvPr>
          <p:cNvSpPr>
            <a:spLocks noChangeArrowheads="1"/>
          </p:cNvSpPr>
          <p:nvPr/>
        </p:nvSpPr>
        <p:spPr bwMode="auto">
          <a:xfrm>
            <a:off x="5257800" y="2209800"/>
            <a:ext cx="1219200" cy="1371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2100"/>
          </a:p>
        </p:txBody>
      </p:sp>
      <p:sp>
        <p:nvSpPr>
          <p:cNvPr id="9224" name="Text Box 6">
            <a:extLst>
              <a:ext uri="{FF2B5EF4-FFF2-40B4-BE49-F238E27FC236}">
                <a16:creationId xmlns:a16="http://schemas.microsoft.com/office/drawing/2014/main" id="{16D89AEC-59DF-4303-901B-65EE331CCCCB}"/>
              </a:ext>
            </a:extLst>
          </p:cNvPr>
          <p:cNvSpPr txBox="1">
            <a:spLocks noChangeArrowheads="1"/>
          </p:cNvSpPr>
          <p:nvPr/>
        </p:nvSpPr>
        <p:spPr bwMode="auto">
          <a:xfrm>
            <a:off x="4114800" y="2133600"/>
            <a:ext cx="380604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defRPr b="1">
                <a:solidFill>
                  <a:schemeClr val="tx2"/>
                </a:solidFill>
                <a:latin typeface="Courier New" panose="02070309020205020404" pitchFamily="49"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b="0" dirty="0"/>
              <a:t>(val2)             6</a:t>
            </a:r>
          </a:p>
          <a:p>
            <a:pPr eaLnBrk="1" hangingPunct="1">
              <a:spcBef>
                <a:spcPct val="0"/>
              </a:spcBef>
              <a:buClrTx/>
              <a:buFontTx/>
              <a:buNone/>
            </a:pPr>
            <a:r>
              <a:rPr lang="en-US" altLang="en-US" b="0" dirty="0"/>
              <a:t>(val1)             5        ESP</a:t>
            </a:r>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endParaRPr lang="en-US" altLang="en-US" b="0" dirty="0"/>
          </a:p>
          <a:p>
            <a:pPr eaLnBrk="1" hangingPunct="1">
              <a:spcBef>
                <a:spcPct val="0"/>
              </a:spcBef>
              <a:buClrTx/>
              <a:buFontTx/>
              <a:buNone/>
            </a:pPr>
            <a:r>
              <a:rPr lang="en-US" altLang="en-US" b="0" dirty="0"/>
              <a:t>Stack prior to CALL</a:t>
            </a:r>
          </a:p>
          <a:p>
            <a:pPr eaLnBrk="1" hangingPunct="1">
              <a:spcBef>
                <a:spcPct val="0"/>
              </a:spcBef>
              <a:buClrTx/>
              <a:buFontTx/>
              <a:buNone/>
            </a:pPr>
            <a:r>
              <a:rPr lang="en-US" altLang="en-US" b="0" dirty="0"/>
              <a:t> </a:t>
            </a:r>
            <a:r>
              <a:rPr lang="en-US" altLang="en-US" sz="2000" b="0" dirty="0"/>
              <a:t>NOTE: In the above picture</a:t>
            </a:r>
          </a:p>
          <a:p>
            <a:pPr eaLnBrk="1" hangingPunct="1">
              <a:spcBef>
                <a:spcPct val="0"/>
              </a:spcBef>
              <a:buClrTx/>
              <a:buFontTx/>
              <a:buNone/>
            </a:pPr>
            <a:r>
              <a:rPr lang="en-US" altLang="en-US" sz="2000" b="0" dirty="0"/>
              <a:t>High Address on top</a:t>
            </a:r>
          </a:p>
          <a:p>
            <a:pPr eaLnBrk="1" hangingPunct="1">
              <a:spcBef>
                <a:spcPct val="0"/>
              </a:spcBef>
              <a:buClrTx/>
              <a:buFontTx/>
              <a:buNone/>
            </a:pPr>
            <a:r>
              <a:rPr lang="en-US" altLang="en-US" sz="2000" b="0" dirty="0"/>
              <a:t>And low address at the bottom. </a:t>
            </a:r>
          </a:p>
          <a:p>
            <a:pPr eaLnBrk="1" hangingPunct="1">
              <a:spcBef>
                <a:spcPct val="0"/>
              </a:spcBef>
              <a:buClrTx/>
              <a:buFontTx/>
              <a:buNone/>
            </a:pPr>
            <a:r>
              <a:rPr lang="en-US" altLang="en-US" sz="2000" b="0" dirty="0" err="1"/>
              <a:t>Ie</a:t>
            </a:r>
            <a:r>
              <a:rPr lang="en-US" altLang="en-US" sz="2000" b="0" dirty="0"/>
              <a:t>. This stack grows from top to </a:t>
            </a:r>
          </a:p>
          <a:p>
            <a:pPr eaLnBrk="1" hangingPunct="1">
              <a:spcBef>
                <a:spcPct val="0"/>
              </a:spcBef>
              <a:buClrTx/>
              <a:buFontTx/>
              <a:buNone/>
            </a:pPr>
            <a:r>
              <a:rPr lang="en-US" altLang="en-US" sz="2000" b="0" dirty="0"/>
              <a:t>Bottom in the above picture</a:t>
            </a:r>
            <a:endParaRPr lang="en-US" altLang="en-US" sz="2000" dirty="0"/>
          </a:p>
        </p:txBody>
      </p:sp>
      <p:sp>
        <p:nvSpPr>
          <p:cNvPr id="9225" name="Line 7">
            <a:extLst>
              <a:ext uri="{FF2B5EF4-FFF2-40B4-BE49-F238E27FC236}">
                <a16:creationId xmlns:a16="http://schemas.microsoft.com/office/drawing/2014/main" id="{28BDBAD1-EF6E-4C52-AC0C-23CA3785AF9B}"/>
              </a:ext>
            </a:extLst>
          </p:cNvPr>
          <p:cNvSpPr>
            <a:spLocks noChangeShapeType="1"/>
          </p:cNvSpPr>
          <p:nvPr/>
        </p:nvSpPr>
        <p:spPr bwMode="auto">
          <a:xfrm flipH="1">
            <a:off x="5257800" y="2667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p>
            <a:endParaRPr lang="en-US"/>
          </a:p>
        </p:txBody>
      </p:sp>
      <p:sp>
        <p:nvSpPr>
          <p:cNvPr id="9226" name="Line 8">
            <a:extLst>
              <a:ext uri="{FF2B5EF4-FFF2-40B4-BE49-F238E27FC236}">
                <a16:creationId xmlns:a16="http://schemas.microsoft.com/office/drawing/2014/main" id="{CF495E33-A560-4F50-9371-F1E174E9DE77}"/>
              </a:ext>
            </a:extLst>
          </p:cNvPr>
          <p:cNvSpPr>
            <a:spLocks noChangeShapeType="1"/>
          </p:cNvSpPr>
          <p:nvPr/>
        </p:nvSpPr>
        <p:spPr bwMode="auto">
          <a:xfrm flipH="1">
            <a:off x="5257800" y="30480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9227" name="Line 9">
            <a:extLst>
              <a:ext uri="{FF2B5EF4-FFF2-40B4-BE49-F238E27FC236}">
                <a16:creationId xmlns:a16="http://schemas.microsoft.com/office/drawing/2014/main" id="{5DF8049D-E03C-4B70-A1E1-111F904C6A91}"/>
              </a:ext>
            </a:extLst>
          </p:cNvPr>
          <p:cNvSpPr>
            <a:spLocks noChangeShapeType="1"/>
          </p:cNvSpPr>
          <p:nvPr/>
        </p:nvSpPr>
        <p:spPr bwMode="auto">
          <a:xfrm flipH="1">
            <a:off x="6477000" y="2819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37160" bIns="137160" anchor="ctr">
            <a:spAutoFit/>
          </a:bodyPr>
          <a:lstStyle/>
          <a:p>
            <a:endParaRPr lang="en-US"/>
          </a:p>
        </p:txBody>
      </p:sp>
      <p:sp>
        <p:nvSpPr>
          <p:cNvPr id="12" name="Rectangle 11">
            <a:extLst>
              <a:ext uri="{FF2B5EF4-FFF2-40B4-BE49-F238E27FC236}">
                <a16:creationId xmlns:a16="http://schemas.microsoft.com/office/drawing/2014/main" id="{281B13F4-E933-4D31-B65A-6CEB082F0FBB}"/>
              </a:ext>
            </a:extLst>
          </p:cNvPr>
          <p:cNvSpPr/>
          <p:nvPr/>
        </p:nvSpPr>
        <p:spPr bwMode="auto">
          <a:xfrm>
            <a:off x="366823" y="4589155"/>
            <a:ext cx="3519377" cy="923330"/>
          </a:xfrm>
          <a:prstGeom prst="rect">
            <a:avLst/>
          </a:pr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dirty="0">
                <a:ln>
                  <a:noFill/>
                </a:ln>
                <a:solidFill>
                  <a:schemeClr val="tx1"/>
                </a:solidFill>
                <a:effectLst/>
                <a:highlight>
                  <a:srgbClr val="0000FF"/>
                </a:highlight>
                <a:latin typeface="Arial" charset="0"/>
              </a:rPr>
              <a:t>Add2 (int val1, int val2)</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2100" b="1" i="0" u="none" strike="noStrike" cap="none" normalizeH="0" baseline="0" dirty="0">
              <a:ln>
                <a:noFill/>
              </a:ln>
              <a:solidFill>
                <a:schemeClr val="tx1"/>
              </a:solidFill>
              <a:effectLst/>
              <a:highlight>
                <a:srgbClr val="0000FF"/>
              </a:highlight>
              <a:latin typeface="Arial" charset="0"/>
            </a:endParaRPr>
          </a:p>
        </p:txBody>
      </p:sp>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1"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6760</TotalTime>
  <Words>3201</Words>
  <Application>Microsoft Office PowerPoint</Application>
  <PresentationFormat>On-screen Show (4:3)</PresentationFormat>
  <Paragraphs>571</Paragraphs>
  <Slides>38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46" baseType="lpstr">
      <vt:lpstr>Arial</vt:lpstr>
      <vt:lpstr>Courier New</vt:lpstr>
      <vt:lpstr>Times New Roman</vt:lpstr>
      <vt:lpstr>Viner Hand ITC</vt:lpstr>
      <vt:lpstr>Wingdings</vt:lpstr>
      <vt:lpstr>Soaring</vt:lpstr>
      <vt:lpstr>VISIO</vt:lpstr>
      <vt:lpstr>Clip</vt:lpstr>
      <vt:lpstr>Assembly Language for x86 Processors 7th Edition </vt:lpstr>
      <vt:lpstr>Overview</vt:lpstr>
      <vt:lpstr>Stack Frames</vt:lpstr>
      <vt:lpstr>Stack Frame</vt:lpstr>
      <vt:lpstr>Parameter Passing via Stack</vt:lpstr>
      <vt:lpstr>Parameter Passing via Stack 2</vt:lpstr>
      <vt:lpstr>Add2 Procedure Example in C-like Notation</vt:lpstr>
      <vt:lpstr>Parameter Passing by Value</vt:lpstr>
      <vt:lpstr>Pass by Value Example</vt:lpstr>
      <vt:lpstr>PowerPoint Presentation</vt:lpstr>
      <vt:lpstr>Add2 Implementation-Call by Value and C-DECL Example (Caller Cleans Stack)</vt:lpstr>
      <vt:lpstr>PowerPoint Presentation</vt:lpstr>
      <vt:lpstr>Parameter Passing by Reference</vt:lpstr>
      <vt:lpstr>Pass by Reference Example</vt:lpstr>
      <vt:lpstr>Stack after the CALL</vt:lpstr>
      <vt:lpstr>Passing an Array by Reference  (1 of 2)</vt:lpstr>
      <vt:lpstr>Passing an Array by Reference  (2 of 2)</vt:lpstr>
      <vt:lpstr>Accessing Stack Parameters (C/C++)</vt:lpstr>
      <vt:lpstr>RET Instruction</vt:lpstr>
      <vt:lpstr>Stack Frame with Local Variables In Procedure</vt:lpstr>
      <vt:lpstr>Local Variables</vt:lpstr>
      <vt:lpstr>Creating LOCAL Variables for Add2Scale</vt:lpstr>
      <vt:lpstr>PowerPoint Presentation</vt:lpstr>
      <vt:lpstr>Add2Scale Implementation-Call by Value and C-DECL Example (Caller Cleans Stack)</vt:lpstr>
      <vt:lpstr>Add2Scale Implementation-Call by Value and C-DECL Example (Caller Cleans Stack) 2</vt:lpstr>
      <vt:lpstr>Stack Frame Security- Buffer Overflow Example</vt:lpstr>
      <vt:lpstr>Buffer Overflow Example 2</vt:lpstr>
      <vt:lpstr>Solutions to the Stack Buffer Overflow Problem</vt:lpstr>
      <vt:lpstr>Your turn . . .</vt:lpstr>
      <vt:lpstr>Passing 8-bit and 16-bit Arguments</vt:lpstr>
      <vt:lpstr>Passing Multiword Arguments</vt:lpstr>
      <vt:lpstr>Saving and Restoring Registers</vt:lpstr>
      <vt:lpstr>LEA Instruction</vt:lpstr>
      <vt:lpstr>LEA Example</vt:lpstr>
      <vt:lpstr>The Microsoft x64 Calling Convention</vt:lpstr>
      <vt:lpstr>The Microsoft x64 Calling Convention</vt:lpstr>
      <vt:lpstr>Summary</vt:lpstr>
      <vt:lpstr>The End</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subject>Advanced Procedures</dc:subject>
  <dc:creator>Kip Irvine</dc:creator>
  <cp:lastModifiedBy>Ghansah, Isaac</cp:lastModifiedBy>
  <cp:revision>645</cp:revision>
  <cp:lastPrinted>1601-01-01T00:00:00Z</cp:lastPrinted>
  <dcterms:created xsi:type="dcterms:W3CDTF">2002-05-30T02:31:33Z</dcterms:created>
  <dcterms:modified xsi:type="dcterms:W3CDTF">2020-04-17T23:03:01Z</dcterms:modified>
  <cp:contentStatus/>
</cp:coreProperties>
</file>