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0"/>
  </p:notesMasterIdLst>
  <p:handoutMasterIdLst>
    <p:handoutMasterId r:id="rId91"/>
  </p:handoutMasterIdLst>
  <p:sldIdLst>
    <p:sldId id="256" r:id="rId2"/>
    <p:sldId id="261" r:id="rId3"/>
    <p:sldId id="266" r:id="rId4"/>
    <p:sldId id="300" r:id="rId5"/>
    <p:sldId id="293" r:id="rId6"/>
    <p:sldId id="388" r:id="rId7"/>
    <p:sldId id="390" r:id="rId8"/>
    <p:sldId id="348" r:id="rId9"/>
    <p:sldId id="352" r:id="rId10"/>
    <p:sldId id="391" r:id="rId11"/>
    <p:sldId id="393" r:id="rId12"/>
    <p:sldId id="394" r:id="rId13"/>
    <p:sldId id="349" r:id="rId14"/>
    <p:sldId id="353" r:id="rId15"/>
    <p:sldId id="354" r:id="rId16"/>
    <p:sldId id="346" r:id="rId17"/>
    <p:sldId id="347" r:id="rId18"/>
    <p:sldId id="280" r:id="rId19"/>
    <p:sldId id="336" r:id="rId20"/>
    <p:sldId id="356" r:id="rId21"/>
    <p:sldId id="389" r:id="rId22"/>
    <p:sldId id="395" r:id="rId23"/>
    <p:sldId id="396" r:id="rId24"/>
    <p:sldId id="392" r:id="rId25"/>
    <p:sldId id="312" r:id="rId26"/>
    <p:sldId id="362" r:id="rId27"/>
    <p:sldId id="363" r:id="rId28"/>
    <p:sldId id="365" r:id="rId29"/>
    <p:sldId id="366" r:id="rId30"/>
    <p:sldId id="368" r:id="rId31"/>
    <p:sldId id="369" r:id="rId32"/>
    <p:sldId id="373" r:id="rId33"/>
    <p:sldId id="370" r:id="rId34"/>
    <p:sldId id="330" r:id="rId35"/>
    <p:sldId id="371" r:id="rId36"/>
    <p:sldId id="264" r:id="rId37"/>
    <p:sldId id="262" r:id="rId38"/>
    <p:sldId id="339" r:id="rId39"/>
    <p:sldId id="340" r:id="rId40"/>
    <p:sldId id="331" r:id="rId41"/>
    <p:sldId id="332" r:id="rId42"/>
    <p:sldId id="333" r:id="rId43"/>
    <p:sldId id="334" r:id="rId44"/>
    <p:sldId id="386" r:id="rId45"/>
    <p:sldId id="387" r:id="rId46"/>
    <p:sldId id="321" r:id="rId47"/>
    <p:sldId id="267" r:id="rId48"/>
    <p:sldId id="305" r:id="rId49"/>
    <p:sldId id="284" r:id="rId50"/>
    <p:sldId id="285" r:id="rId51"/>
    <p:sldId id="306" r:id="rId52"/>
    <p:sldId id="307" r:id="rId53"/>
    <p:sldId id="323" r:id="rId54"/>
    <p:sldId id="324" r:id="rId55"/>
    <p:sldId id="270" r:id="rId56"/>
    <p:sldId id="294" r:id="rId57"/>
    <p:sldId id="289" r:id="rId58"/>
    <p:sldId id="272" r:id="rId59"/>
    <p:sldId id="316" r:id="rId60"/>
    <p:sldId id="295" r:id="rId61"/>
    <p:sldId id="315" r:id="rId62"/>
    <p:sldId id="296" r:id="rId63"/>
    <p:sldId id="317" r:id="rId64"/>
    <p:sldId id="297" r:id="rId65"/>
    <p:sldId id="298" r:id="rId66"/>
    <p:sldId id="372" r:id="rId67"/>
    <p:sldId id="277" r:id="rId68"/>
    <p:sldId id="322" r:id="rId69"/>
    <p:sldId id="314" r:id="rId70"/>
    <p:sldId id="268" r:id="rId71"/>
    <p:sldId id="313" r:id="rId72"/>
    <p:sldId id="269" r:id="rId73"/>
    <p:sldId id="286" r:id="rId74"/>
    <p:sldId id="309" r:id="rId75"/>
    <p:sldId id="311" r:id="rId76"/>
    <p:sldId id="374" r:id="rId77"/>
    <p:sldId id="385" r:id="rId78"/>
    <p:sldId id="375" r:id="rId79"/>
    <p:sldId id="378" r:id="rId80"/>
    <p:sldId id="379" r:id="rId81"/>
    <p:sldId id="380" r:id="rId82"/>
    <p:sldId id="376" r:id="rId83"/>
    <p:sldId id="381" r:id="rId84"/>
    <p:sldId id="377" r:id="rId85"/>
    <p:sldId id="383" r:id="rId86"/>
    <p:sldId id="384" r:id="rId87"/>
    <p:sldId id="345" r:id="rId88"/>
    <p:sldId id="263" r:id="rId89"/>
  </p:sldIdLst>
  <p:sldSz cx="9144000" cy="6858000" type="screen4x3"/>
  <p:notesSz cx="7315200" cy="9601200"/>
  <p:defaultTextStyle>
    <a:defPPr>
      <a:defRPr lang="en-US"/>
    </a:defPPr>
    <a:lvl1pPr algn="l" rtl="0" fontAlgn="base">
      <a:spcBef>
        <a:spcPct val="0"/>
      </a:spcBef>
      <a:spcAft>
        <a:spcPct val="0"/>
      </a:spcAft>
      <a:defRPr sz="21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9504" autoAdjust="0"/>
  </p:normalViewPr>
  <p:slideViewPr>
    <p:cSldViewPr>
      <p:cViewPr varScale="1">
        <p:scale>
          <a:sx n="90" d="100"/>
          <a:sy n="90" d="100"/>
        </p:scale>
        <p:origin x="12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469D313-5D8A-466C-BC11-A95006A93EE4}"/>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AF407ECC-8D7F-495F-BFCD-6175EE8F07C0}"/>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229B6F69-EB30-4124-98C6-9ED573BE4931}"/>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BE82F688-D6F0-4167-949E-07E880ED9712}"/>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atin typeface="Times New Roman" panose="02020603050405020304" pitchFamily="18" charset="0"/>
              </a:defRPr>
            </a:lvl1pPr>
          </a:lstStyle>
          <a:p>
            <a:fld id="{D4975492-8C7B-436E-89B7-48CF18E1DC6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51ACEF5-7C33-41C2-84A6-CCB5E9A1705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E5B8E137-9C46-4C74-89D4-A27F342C4BCF}"/>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atin typeface="Arial" charset="0"/>
              </a:defRPr>
            </a:lvl1pPr>
          </a:lstStyle>
          <a:p>
            <a:pPr>
              <a:defRPr/>
            </a:pPr>
            <a:endParaRPr lang="en-US" altLang="en-US"/>
          </a:p>
        </p:txBody>
      </p:sp>
      <p:sp>
        <p:nvSpPr>
          <p:cNvPr id="83972" name="Rectangle 4">
            <a:extLst>
              <a:ext uri="{FF2B5EF4-FFF2-40B4-BE49-F238E27FC236}">
                <a16:creationId xmlns:a16="http://schemas.microsoft.com/office/drawing/2014/main" id="{68B2650F-5A3A-44BA-AD50-7324DA7B1E0A}"/>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84E5560B-987A-45F8-AB28-F156402BBA01}"/>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F6CFB4EF-C005-4BC8-8DE6-4D4108A98855}"/>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860C35BE-21AC-409D-82FD-560951C4744F}"/>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vl1pPr>
          </a:lstStyle>
          <a:p>
            <a:fld id="{A29E0307-4B36-45F2-AB34-211D9E1F725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D698D2D1-00A7-4CA1-BE2F-5894EA16C75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D32AA113-25DD-442B-841D-2476A2F0923B}"/>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6" name="Arc 4">
              <a:extLst>
                <a:ext uri="{FF2B5EF4-FFF2-40B4-BE49-F238E27FC236}">
                  <a16:creationId xmlns:a16="http://schemas.microsoft.com/office/drawing/2014/main" id="{E1A31DCF-56EC-4753-AB20-787031A22B55}"/>
                </a:ext>
              </a:extLst>
            </p:cNvPr>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1712192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1436EB4-F11A-4492-A1FE-78DE8E0B4077}"/>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07035304-F664-465E-8732-AE8D77F8D4B2}"/>
              </a:ext>
            </a:extLst>
          </p:cNvPr>
          <p:cNvSpPr>
            <a:spLocks noGrp="1" noChangeArrowheads="1"/>
          </p:cNvSpPr>
          <p:nvPr>
            <p:ph type="sldNum" sz="quarter" idx="11"/>
          </p:nvPr>
        </p:nvSpPr>
        <p:spPr>
          <a:ln/>
        </p:spPr>
        <p:txBody>
          <a:bodyPr/>
          <a:lstStyle>
            <a:lvl1pPr>
              <a:defRPr/>
            </a:lvl1pPr>
          </a:lstStyle>
          <a:p>
            <a:fld id="{EAE4B1B8-166B-4B77-A290-4CB295EEE502}" type="slidenum">
              <a:rPr lang="en-US" altLang="en-US"/>
              <a:pPr/>
              <a:t>‹#›</a:t>
            </a:fld>
            <a:endParaRPr lang="en-US" altLang="en-US"/>
          </a:p>
        </p:txBody>
      </p:sp>
    </p:spTree>
    <p:extLst>
      <p:ext uri="{BB962C8B-B14F-4D97-AF65-F5344CB8AC3E}">
        <p14:creationId xmlns:p14="http://schemas.microsoft.com/office/powerpoint/2010/main" val="349697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4D4C658C-4ECA-4CE7-B0EE-2C10251EF105}"/>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D916DF42-E0DA-407C-8372-DD61225237D3}"/>
              </a:ext>
            </a:extLst>
          </p:cNvPr>
          <p:cNvSpPr>
            <a:spLocks noGrp="1" noChangeArrowheads="1"/>
          </p:cNvSpPr>
          <p:nvPr>
            <p:ph type="sldNum" sz="quarter" idx="11"/>
          </p:nvPr>
        </p:nvSpPr>
        <p:spPr>
          <a:ln/>
        </p:spPr>
        <p:txBody>
          <a:bodyPr/>
          <a:lstStyle>
            <a:lvl1pPr>
              <a:defRPr/>
            </a:lvl1pPr>
          </a:lstStyle>
          <a:p>
            <a:fld id="{5D603A25-61D0-4194-B593-B71D3D963041}" type="slidenum">
              <a:rPr lang="en-US" altLang="en-US"/>
              <a:pPr/>
              <a:t>‹#›</a:t>
            </a:fld>
            <a:endParaRPr lang="en-US" altLang="en-US"/>
          </a:p>
        </p:txBody>
      </p:sp>
    </p:spTree>
    <p:extLst>
      <p:ext uri="{BB962C8B-B14F-4D97-AF65-F5344CB8AC3E}">
        <p14:creationId xmlns:p14="http://schemas.microsoft.com/office/powerpoint/2010/main" val="371548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19E777A-3F8D-4E15-AE59-1E06DFCC3F9F}"/>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974911D2-B709-49A9-A354-F2324A03123F}"/>
              </a:ext>
            </a:extLst>
          </p:cNvPr>
          <p:cNvSpPr>
            <a:spLocks noGrp="1" noChangeArrowheads="1"/>
          </p:cNvSpPr>
          <p:nvPr>
            <p:ph type="sldNum" sz="quarter" idx="11"/>
          </p:nvPr>
        </p:nvSpPr>
        <p:spPr>
          <a:ln/>
        </p:spPr>
        <p:txBody>
          <a:bodyPr/>
          <a:lstStyle>
            <a:lvl1pPr>
              <a:defRPr/>
            </a:lvl1pPr>
          </a:lstStyle>
          <a:p>
            <a:fld id="{818FE483-4AA2-4E10-9332-E886C6284315}" type="slidenum">
              <a:rPr lang="en-US" altLang="en-US"/>
              <a:pPr/>
              <a:t>‹#›</a:t>
            </a:fld>
            <a:endParaRPr lang="en-US" altLang="en-US"/>
          </a:p>
        </p:txBody>
      </p:sp>
    </p:spTree>
    <p:extLst>
      <p:ext uri="{BB962C8B-B14F-4D97-AF65-F5344CB8AC3E}">
        <p14:creationId xmlns:p14="http://schemas.microsoft.com/office/powerpoint/2010/main" val="342607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08393698-974C-4F90-BE4D-753FBF6CCA6E}"/>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AEF0F1C3-E2CD-4FB4-A9F1-A943492B67AF}"/>
              </a:ext>
            </a:extLst>
          </p:cNvPr>
          <p:cNvSpPr>
            <a:spLocks noGrp="1" noChangeArrowheads="1"/>
          </p:cNvSpPr>
          <p:nvPr>
            <p:ph type="sldNum" sz="quarter" idx="11"/>
          </p:nvPr>
        </p:nvSpPr>
        <p:spPr>
          <a:ln/>
        </p:spPr>
        <p:txBody>
          <a:bodyPr/>
          <a:lstStyle>
            <a:lvl1pPr>
              <a:defRPr/>
            </a:lvl1pPr>
          </a:lstStyle>
          <a:p>
            <a:fld id="{DF350E10-E245-4E19-8F34-4E23D07A6D5F}" type="slidenum">
              <a:rPr lang="en-US" altLang="en-US"/>
              <a:pPr/>
              <a:t>‹#›</a:t>
            </a:fld>
            <a:endParaRPr lang="en-US" altLang="en-US"/>
          </a:p>
        </p:txBody>
      </p:sp>
    </p:spTree>
    <p:extLst>
      <p:ext uri="{BB962C8B-B14F-4D97-AF65-F5344CB8AC3E}">
        <p14:creationId xmlns:p14="http://schemas.microsoft.com/office/powerpoint/2010/main" val="277556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CE56C109-E6B8-4C28-B5BA-876C3C6B5E0C}"/>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6" name="Rectangle 9">
            <a:extLst>
              <a:ext uri="{FF2B5EF4-FFF2-40B4-BE49-F238E27FC236}">
                <a16:creationId xmlns:a16="http://schemas.microsoft.com/office/drawing/2014/main" id="{C27C2F68-62A4-4FE8-AB2C-0A53D7CA0E95}"/>
              </a:ext>
            </a:extLst>
          </p:cNvPr>
          <p:cNvSpPr>
            <a:spLocks noGrp="1" noChangeArrowheads="1"/>
          </p:cNvSpPr>
          <p:nvPr>
            <p:ph type="sldNum" sz="quarter" idx="11"/>
          </p:nvPr>
        </p:nvSpPr>
        <p:spPr>
          <a:ln/>
        </p:spPr>
        <p:txBody>
          <a:bodyPr/>
          <a:lstStyle>
            <a:lvl1pPr>
              <a:defRPr/>
            </a:lvl1pPr>
          </a:lstStyle>
          <a:p>
            <a:fld id="{C308CD5A-C873-4C08-8055-D2BFB7E6FD31}" type="slidenum">
              <a:rPr lang="en-US" altLang="en-US"/>
              <a:pPr/>
              <a:t>‹#›</a:t>
            </a:fld>
            <a:endParaRPr lang="en-US" altLang="en-US"/>
          </a:p>
        </p:txBody>
      </p:sp>
    </p:spTree>
    <p:extLst>
      <p:ext uri="{BB962C8B-B14F-4D97-AF65-F5344CB8AC3E}">
        <p14:creationId xmlns:p14="http://schemas.microsoft.com/office/powerpoint/2010/main" val="314295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A14792C4-E103-46C3-B1D5-DCA30FF19FAE}"/>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8" name="Rectangle 9">
            <a:extLst>
              <a:ext uri="{FF2B5EF4-FFF2-40B4-BE49-F238E27FC236}">
                <a16:creationId xmlns:a16="http://schemas.microsoft.com/office/drawing/2014/main" id="{150403E2-1FBA-4847-A732-76D288649F1F}"/>
              </a:ext>
            </a:extLst>
          </p:cNvPr>
          <p:cNvSpPr>
            <a:spLocks noGrp="1" noChangeArrowheads="1"/>
          </p:cNvSpPr>
          <p:nvPr>
            <p:ph type="sldNum" sz="quarter" idx="11"/>
          </p:nvPr>
        </p:nvSpPr>
        <p:spPr>
          <a:ln/>
        </p:spPr>
        <p:txBody>
          <a:bodyPr/>
          <a:lstStyle>
            <a:lvl1pPr>
              <a:defRPr/>
            </a:lvl1pPr>
          </a:lstStyle>
          <a:p>
            <a:fld id="{498DAB6F-03C2-497F-808E-A25FA68CA851}" type="slidenum">
              <a:rPr lang="en-US" altLang="en-US"/>
              <a:pPr/>
              <a:t>‹#›</a:t>
            </a:fld>
            <a:endParaRPr lang="en-US" altLang="en-US"/>
          </a:p>
        </p:txBody>
      </p:sp>
    </p:spTree>
    <p:extLst>
      <p:ext uri="{BB962C8B-B14F-4D97-AF65-F5344CB8AC3E}">
        <p14:creationId xmlns:p14="http://schemas.microsoft.com/office/powerpoint/2010/main" val="114546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CEBC820A-F2B4-42D2-BFE5-4EC426CC0879}"/>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4" name="Rectangle 9">
            <a:extLst>
              <a:ext uri="{FF2B5EF4-FFF2-40B4-BE49-F238E27FC236}">
                <a16:creationId xmlns:a16="http://schemas.microsoft.com/office/drawing/2014/main" id="{5E5A8E10-B6C4-41B1-B99E-3324C54E05EF}"/>
              </a:ext>
            </a:extLst>
          </p:cNvPr>
          <p:cNvSpPr>
            <a:spLocks noGrp="1" noChangeArrowheads="1"/>
          </p:cNvSpPr>
          <p:nvPr>
            <p:ph type="sldNum" sz="quarter" idx="11"/>
          </p:nvPr>
        </p:nvSpPr>
        <p:spPr>
          <a:ln/>
        </p:spPr>
        <p:txBody>
          <a:bodyPr/>
          <a:lstStyle>
            <a:lvl1pPr>
              <a:defRPr/>
            </a:lvl1pPr>
          </a:lstStyle>
          <a:p>
            <a:fld id="{6BB65C4F-170C-439C-AF23-7AA3A4DC6B26}" type="slidenum">
              <a:rPr lang="en-US" altLang="en-US"/>
              <a:pPr/>
              <a:t>‹#›</a:t>
            </a:fld>
            <a:endParaRPr lang="en-US" altLang="en-US"/>
          </a:p>
        </p:txBody>
      </p:sp>
    </p:spTree>
    <p:extLst>
      <p:ext uri="{BB962C8B-B14F-4D97-AF65-F5344CB8AC3E}">
        <p14:creationId xmlns:p14="http://schemas.microsoft.com/office/powerpoint/2010/main" val="13491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CB9BCAA-7F1F-443E-9FED-14EF825C0AA1}"/>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3" name="Rectangle 9">
            <a:extLst>
              <a:ext uri="{FF2B5EF4-FFF2-40B4-BE49-F238E27FC236}">
                <a16:creationId xmlns:a16="http://schemas.microsoft.com/office/drawing/2014/main" id="{B29DB326-B4D9-4995-B7FA-A089941CA794}"/>
              </a:ext>
            </a:extLst>
          </p:cNvPr>
          <p:cNvSpPr>
            <a:spLocks noGrp="1" noChangeArrowheads="1"/>
          </p:cNvSpPr>
          <p:nvPr>
            <p:ph type="sldNum" sz="quarter" idx="11"/>
          </p:nvPr>
        </p:nvSpPr>
        <p:spPr>
          <a:ln/>
        </p:spPr>
        <p:txBody>
          <a:bodyPr/>
          <a:lstStyle>
            <a:lvl1pPr>
              <a:defRPr/>
            </a:lvl1pPr>
          </a:lstStyle>
          <a:p>
            <a:fld id="{5D06B20F-41F9-4BAE-A2E1-D07553337B9B}" type="slidenum">
              <a:rPr lang="en-US" altLang="en-US"/>
              <a:pPr/>
              <a:t>‹#›</a:t>
            </a:fld>
            <a:endParaRPr lang="en-US" altLang="en-US"/>
          </a:p>
        </p:txBody>
      </p:sp>
    </p:spTree>
    <p:extLst>
      <p:ext uri="{BB962C8B-B14F-4D97-AF65-F5344CB8AC3E}">
        <p14:creationId xmlns:p14="http://schemas.microsoft.com/office/powerpoint/2010/main" val="182179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33636C1E-A50D-4E8F-8C61-5B9410FF4E16}"/>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6" name="Rectangle 9">
            <a:extLst>
              <a:ext uri="{FF2B5EF4-FFF2-40B4-BE49-F238E27FC236}">
                <a16:creationId xmlns:a16="http://schemas.microsoft.com/office/drawing/2014/main" id="{A88BF3E6-6C59-4078-BE81-AC355B70A103}"/>
              </a:ext>
            </a:extLst>
          </p:cNvPr>
          <p:cNvSpPr>
            <a:spLocks noGrp="1" noChangeArrowheads="1"/>
          </p:cNvSpPr>
          <p:nvPr>
            <p:ph type="sldNum" sz="quarter" idx="11"/>
          </p:nvPr>
        </p:nvSpPr>
        <p:spPr>
          <a:ln/>
        </p:spPr>
        <p:txBody>
          <a:bodyPr/>
          <a:lstStyle>
            <a:lvl1pPr>
              <a:defRPr/>
            </a:lvl1pPr>
          </a:lstStyle>
          <a:p>
            <a:fld id="{177EA6EF-15DE-4762-8307-BBC99DE3B869}" type="slidenum">
              <a:rPr lang="en-US" altLang="en-US"/>
              <a:pPr/>
              <a:t>‹#›</a:t>
            </a:fld>
            <a:endParaRPr lang="en-US" altLang="en-US"/>
          </a:p>
        </p:txBody>
      </p:sp>
    </p:spTree>
    <p:extLst>
      <p:ext uri="{BB962C8B-B14F-4D97-AF65-F5344CB8AC3E}">
        <p14:creationId xmlns:p14="http://schemas.microsoft.com/office/powerpoint/2010/main" val="340925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39A5CC52-2856-4703-9D6D-021EDAAEC2CF}"/>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6" name="Rectangle 9">
            <a:extLst>
              <a:ext uri="{FF2B5EF4-FFF2-40B4-BE49-F238E27FC236}">
                <a16:creationId xmlns:a16="http://schemas.microsoft.com/office/drawing/2014/main" id="{A484BC73-84B2-4D72-9A61-9EBC4C10692A}"/>
              </a:ext>
            </a:extLst>
          </p:cNvPr>
          <p:cNvSpPr>
            <a:spLocks noGrp="1" noChangeArrowheads="1"/>
          </p:cNvSpPr>
          <p:nvPr>
            <p:ph type="sldNum" sz="quarter" idx="11"/>
          </p:nvPr>
        </p:nvSpPr>
        <p:spPr>
          <a:ln/>
        </p:spPr>
        <p:txBody>
          <a:bodyPr/>
          <a:lstStyle>
            <a:lvl1pPr>
              <a:defRPr/>
            </a:lvl1pPr>
          </a:lstStyle>
          <a:p>
            <a:fld id="{00C95225-35CC-4F1A-A987-25B096CCAAC2}" type="slidenum">
              <a:rPr lang="en-US" altLang="en-US"/>
              <a:pPr/>
              <a:t>‹#›</a:t>
            </a:fld>
            <a:endParaRPr lang="en-US" altLang="en-US"/>
          </a:p>
        </p:txBody>
      </p:sp>
    </p:spTree>
    <p:extLst>
      <p:ext uri="{BB962C8B-B14F-4D97-AF65-F5344CB8AC3E}">
        <p14:creationId xmlns:p14="http://schemas.microsoft.com/office/powerpoint/2010/main" val="80326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03481C94-40E3-4920-A76D-15867CBD9CAF}"/>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6B1801EC-3D06-4996-ACED-F885DA0DC3B1}"/>
              </a:ext>
            </a:extLst>
          </p:cNvPr>
          <p:cNvSpPr>
            <a:spLocks noGrp="1" noChangeArrowheads="1"/>
          </p:cNvSpPr>
          <p:nvPr>
            <p:ph type="ftr" sz="quarter" idx="3"/>
          </p:nvPr>
        </p:nvSpPr>
        <p:spPr bwMode="auto">
          <a:xfrm>
            <a:off x="533400" y="63404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b="0">
                <a:latin typeface="Arial" charset="0"/>
              </a:defRPr>
            </a:lvl1pPr>
          </a:lstStyle>
          <a:p>
            <a:pPr>
              <a:defRPr/>
            </a:pPr>
            <a:r>
              <a:rPr lang="en-US" altLang="en-US"/>
              <a:t>CSC 35 Intro to Architecture: Dr. I. Ghansah</a:t>
            </a:r>
          </a:p>
        </p:txBody>
      </p:sp>
      <p:sp>
        <p:nvSpPr>
          <p:cNvPr id="1028" name="Rectangle 11">
            <a:extLst>
              <a:ext uri="{FF2B5EF4-FFF2-40B4-BE49-F238E27FC236}">
                <a16:creationId xmlns:a16="http://schemas.microsoft.com/office/drawing/2014/main" id="{6F53C246-FAB6-4173-9979-EC7FEA231B34}"/>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22E2E507-BCC2-46CB-992C-31C35310C59B}"/>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b="1">
                <a:solidFill>
                  <a:schemeClr val="tx1"/>
                </a:solidFill>
                <a:latin typeface="Arial" charset="0"/>
              </a:defRPr>
            </a:lvl1pPr>
            <a:lvl2pPr marL="742950" indent="-285750" eaLnBrk="0" hangingPunct="0">
              <a:defRPr sz="2100" b="1">
                <a:solidFill>
                  <a:schemeClr val="tx1"/>
                </a:solidFill>
                <a:latin typeface="Arial" charset="0"/>
              </a:defRPr>
            </a:lvl2pPr>
            <a:lvl3pPr marL="1143000" indent="-228600" eaLnBrk="0" hangingPunct="0">
              <a:defRPr sz="2100" b="1">
                <a:solidFill>
                  <a:schemeClr val="tx1"/>
                </a:solidFill>
                <a:latin typeface="Arial" charset="0"/>
              </a:defRPr>
            </a:lvl3pPr>
            <a:lvl4pPr marL="1600200" indent="-228600" eaLnBrk="0" hangingPunct="0">
              <a:defRPr sz="2100" b="1">
                <a:solidFill>
                  <a:schemeClr val="tx1"/>
                </a:solidFill>
                <a:latin typeface="Arial" charset="0"/>
              </a:defRPr>
            </a:lvl4pPr>
            <a:lvl5pPr marL="2057400" indent="-228600" eaLnBrk="0" hangingPunct="0">
              <a:defRPr sz="2100" b="1">
                <a:solidFill>
                  <a:schemeClr val="tx1"/>
                </a:solidFill>
                <a:latin typeface="Arial" charset="0"/>
              </a:defRPr>
            </a:lvl5pPr>
            <a:lvl6pPr marL="2514600" indent="-228600" eaLnBrk="0" fontAlgn="base" hangingPunct="0">
              <a:spcBef>
                <a:spcPct val="0"/>
              </a:spcBef>
              <a:spcAft>
                <a:spcPct val="0"/>
              </a:spcAft>
              <a:defRPr sz="2100" b="1">
                <a:solidFill>
                  <a:schemeClr val="tx1"/>
                </a:solidFill>
                <a:latin typeface="Arial" charset="0"/>
              </a:defRPr>
            </a:lvl6pPr>
            <a:lvl7pPr marL="2971800" indent="-228600" eaLnBrk="0" fontAlgn="base" hangingPunct="0">
              <a:spcBef>
                <a:spcPct val="0"/>
              </a:spcBef>
              <a:spcAft>
                <a:spcPct val="0"/>
              </a:spcAft>
              <a:defRPr sz="2100" b="1">
                <a:solidFill>
                  <a:schemeClr val="tx1"/>
                </a:solidFill>
                <a:latin typeface="Arial" charset="0"/>
              </a:defRPr>
            </a:lvl7pPr>
            <a:lvl8pPr marL="3429000" indent="-228600" eaLnBrk="0" fontAlgn="base" hangingPunct="0">
              <a:spcBef>
                <a:spcPct val="0"/>
              </a:spcBef>
              <a:spcAft>
                <a:spcPct val="0"/>
              </a:spcAft>
              <a:defRPr sz="2100" b="1">
                <a:solidFill>
                  <a:schemeClr val="tx1"/>
                </a:solidFill>
                <a:latin typeface="Arial" charset="0"/>
              </a:defRPr>
            </a:lvl8pPr>
            <a:lvl9pPr marL="3886200" indent="-228600" eaLnBrk="0" fontAlgn="base" hangingPunct="0">
              <a:spcBef>
                <a:spcPct val="0"/>
              </a:spcBef>
              <a:spcAft>
                <a:spcPct val="0"/>
              </a:spcAft>
              <a:defRPr sz="2100" b="1">
                <a:solidFill>
                  <a:schemeClr val="tx1"/>
                </a:solidFill>
                <a:latin typeface="Arial" charset="0"/>
              </a:defRPr>
            </a:lvl9pPr>
          </a:lstStyle>
          <a:p>
            <a:pPr eaLnBrk="1" hangingPunct="1">
              <a:spcBef>
                <a:spcPct val="50000"/>
              </a:spcBef>
              <a:defRPr/>
            </a:pPr>
            <a:endParaRPr lang="en-US" altLang="en-US" b="0"/>
          </a:p>
        </p:txBody>
      </p:sp>
      <p:sp>
        <p:nvSpPr>
          <p:cNvPr id="2057" name="Rectangle 9">
            <a:extLst>
              <a:ext uri="{FF2B5EF4-FFF2-40B4-BE49-F238E27FC236}">
                <a16:creationId xmlns:a16="http://schemas.microsoft.com/office/drawing/2014/main" id="{C0605CA9-566F-4A00-9221-D732AE56A67F}"/>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b="0">
                <a:latin typeface="Times New Roman" panose="02020603050405020304" pitchFamily="18" charset="0"/>
              </a:defRPr>
            </a:lvl1pPr>
          </a:lstStyle>
          <a:p>
            <a:fld id="{53868683-2A7D-4F25-AF67-5708D6BB7A24}"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eaLnBrk="0" fontAlgn="base" hangingPunct="0">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eaLnBrk="0" fontAlgn="base" hangingPunct="0">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ArryFill.asm" TargetMode="Externa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49.xml.rels><?xml version="1.0" encoding="UTF-8" standalone="yes"?>
<Relationships xmlns="http://schemas.openxmlformats.org/package/2006/relationships"><Relationship Id="rId3" Type="http://schemas.openxmlformats.org/officeDocument/2006/relationships/hyperlink" Target="Csum.as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51.xml.rels><?xml version="1.0" encoding="UTF-8" standalone="yes"?>
<Relationships xmlns="http://schemas.openxmlformats.org/package/2006/relationships"><Relationship Id="rId2" Type="http://schemas.openxmlformats.org/officeDocument/2006/relationships/hyperlink" Target="Fact.as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hyperlink" Target="ModSum/_prompt.asm" TargetMode="External"/><Relationship Id="rId2" Type="http://schemas.openxmlformats.org/officeDocument/2006/relationships/hyperlink" Target="ModSum/Sum_main.asm" TargetMode="External"/><Relationship Id="rId1" Type="http://schemas.openxmlformats.org/officeDocument/2006/relationships/slideLayout" Target="../slideLayouts/slideLayout2.xml"/><Relationship Id="rId5" Type="http://schemas.openxmlformats.org/officeDocument/2006/relationships/hyperlink" Target="ModSum/_display.asm" TargetMode="External"/><Relationship Id="rId4" Type="http://schemas.openxmlformats.org/officeDocument/2006/relationships/hyperlink" Target="ModSum/_arrysum.as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038AFCD-B406-47E0-86C2-59226156710D}"/>
              </a:ext>
            </a:extLst>
          </p:cNvPr>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a:t>
            </a:r>
            <a:r>
              <a:rPr lang="en-US" altLang="en-US" sz="2400"/>
              <a:t>7th Edition</a:t>
            </a:r>
            <a:r>
              <a:rPr lang="en-US" altLang="en-US"/>
              <a:t> </a:t>
            </a:r>
          </a:p>
        </p:txBody>
      </p:sp>
      <p:sp>
        <p:nvSpPr>
          <p:cNvPr id="3075" name="Rectangle 3">
            <a:extLst>
              <a:ext uri="{FF2B5EF4-FFF2-40B4-BE49-F238E27FC236}">
                <a16:creationId xmlns:a16="http://schemas.microsoft.com/office/drawing/2014/main" id="{CE3B411B-B049-48B4-A790-0E5886036118}"/>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dirty="0"/>
              <a:t>Chapter 8: Advanced Procedures: Stack Frame</a:t>
            </a:r>
          </a:p>
        </p:txBody>
      </p:sp>
      <p:sp>
        <p:nvSpPr>
          <p:cNvPr id="3076" name="Text Box 4">
            <a:extLst>
              <a:ext uri="{FF2B5EF4-FFF2-40B4-BE49-F238E27FC236}">
                <a16:creationId xmlns:a16="http://schemas.microsoft.com/office/drawing/2014/main" id="{920A4D52-813E-4C6B-A061-8721B2E5FF93}"/>
              </a:ext>
            </a:extLst>
          </p:cNvPr>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b="0"/>
              <a:t>(c) Pearson Education, 2015. All rights reserved. You may modify and copy this slide show for your personal use, or for use in the classroom, as long as this copyright statement, the author's name, and the title are not changed.</a:t>
            </a:r>
          </a:p>
        </p:txBody>
      </p:sp>
      <p:sp>
        <p:nvSpPr>
          <p:cNvPr id="3077" name="Text Box 6">
            <a:extLst>
              <a:ext uri="{FF2B5EF4-FFF2-40B4-BE49-F238E27FC236}">
                <a16:creationId xmlns:a16="http://schemas.microsoft.com/office/drawing/2014/main" id="{41A227A1-0C18-4E75-9310-C8ADF1F83078}"/>
              </a:ext>
            </a:extLst>
          </p:cNvPr>
          <p:cNvSpPr txBox="1">
            <a:spLocks noChangeArrowheads="1"/>
          </p:cNvSpPr>
          <p:nvPr/>
        </p:nvSpPr>
        <p:spPr bwMode="auto">
          <a:xfrm>
            <a:off x="533400" y="4876800"/>
            <a:ext cx="5181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i="1" dirty="0"/>
              <a:t>Slides prepared by Dr. Isaac Ghansah.</a:t>
            </a:r>
          </a:p>
          <a:p>
            <a:pPr eaLnBrk="1" hangingPunct="1">
              <a:spcBef>
                <a:spcPct val="50000"/>
              </a:spcBef>
              <a:buClrTx/>
              <a:buFontTx/>
              <a:buNone/>
            </a:pPr>
            <a:r>
              <a:rPr lang="en-US" altLang="en-US" sz="1700" b="0" i="1" dirty="0"/>
              <a:t>Revision date</a:t>
            </a:r>
            <a:r>
              <a:rPr lang="en-US" altLang="en-US" sz="1700" b="0" i="1"/>
              <a:t>: 4/18/2021</a:t>
            </a:r>
            <a:endParaRPr lang="en-US" altLang="en-US" sz="1700" b="0" i="1" dirty="0"/>
          </a:p>
        </p:txBody>
      </p:sp>
      <p:sp>
        <p:nvSpPr>
          <p:cNvPr id="3078" name="Text Box 7">
            <a:extLst>
              <a:ext uri="{FF2B5EF4-FFF2-40B4-BE49-F238E27FC236}">
                <a16:creationId xmlns:a16="http://schemas.microsoft.com/office/drawing/2014/main" id="{A8DF3325-B247-45DC-AB1D-EE7806274B8C}"/>
              </a:ext>
            </a:extLst>
          </p:cNvPr>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b="0">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D8A3EF-7AEE-4325-8F48-72805ECF29CF}"/>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CD77A2A-2B7C-436E-AF08-D7657CA6C11E}"/>
              </a:ext>
            </a:extLst>
          </p:cNvPr>
          <p:cNvSpPr>
            <a:spLocks noGrp="1"/>
          </p:cNvSpPr>
          <p:nvPr>
            <p:ph type="sldNum" sz="quarter" idx="11"/>
          </p:nvPr>
        </p:nvSpPr>
        <p:spPr/>
        <p:txBody>
          <a:bodyPr/>
          <a:lstStyle/>
          <a:p>
            <a:fld id="{5D06B20F-41F9-4BAE-A2E1-D07553337B9B}" type="slidenum">
              <a:rPr lang="en-US" altLang="en-US" smtClean="0"/>
              <a:pPr/>
              <a:t>10</a:t>
            </a:fld>
            <a:endParaRPr lang="en-US" altLang="en-US"/>
          </a:p>
        </p:txBody>
      </p:sp>
      <p:sp>
        <p:nvSpPr>
          <p:cNvPr id="4" name="Text Placeholder 952">
            <a:extLst>
              <a:ext uri="{FF2B5EF4-FFF2-40B4-BE49-F238E27FC236}">
                <a16:creationId xmlns:a16="http://schemas.microsoft.com/office/drawing/2014/main" id="{7EFB71DC-52BF-4522-9A15-0D27ED87443D}"/>
              </a:ext>
            </a:extLst>
          </p:cNvPr>
          <p:cNvSpPr txBox="1">
            <a:spLocks/>
          </p:cNvSpPr>
          <p:nvPr/>
        </p:nvSpPr>
        <p:spPr bwMode="auto">
          <a:xfrm>
            <a:off x="-141782" y="40404"/>
            <a:ext cx="9604375" cy="7315200"/>
          </a:xfrm>
          <a:prstGeom prst="rect">
            <a:avLst/>
          </a:prstGeom>
          <a:solidFill>
            <a:srgbClr val="000098"/>
          </a:solidFill>
          <a:ln w="0" cmpd="sng">
            <a:noFill/>
            <a:prstDash val="soli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r>
              <a:rPr lang="en-US" sz="100"/>
              <a:t> </a:t>
            </a:r>
            <a:endParaRPr lang="en-US" sz="100" dirty="0"/>
          </a:p>
        </p:txBody>
      </p:sp>
      <p:pic>
        <p:nvPicPr>
          <p:cNvPr id="6" name="Image.jpg">
            <a:extLst>
              <a:ext uri="{FF2B5EF4-FFF2-40B4-BE49-F238E27FC236}">
                <a16:creationId xmlns:a16="http://schemas.microsoft.com/office/drawing/2014/main" id="{6D014053-ACCD-4C09-B6C0-5827A082F279}"/>
              </a:ext>
            </a:extLst>
          </p:cNvPr>
          <p:cNvPicPr/>
          <p:nvPr/>
        </p:nvPicPr>
        <p:blipFill>
          <a:blip r:embed="rId2"/>
          <a:stretch>
            <a:fillRect/>
          </a:stretch>
        </p:blipFill>
        <p:spPr>
          <a:xfrm>
            <a:off x="6251575" y="6696710"/>
            <a:ext cx="115570" cy="115570"/>
          </a:xfrm>
          <a:prstGeom prst="rect">
            <a:avLst/>
          </a:prstGeom>
        </p:spPr>
      </p:pic>
      <p:sp>
        <p:nvSpPr>
          <p:cNvPr id="7" name="Text Placeholder 950">
            <a:extLst>
              <a:ext uri="{FF2B5EF4-FFF2-40B4-BE49-F238E27FC236}">
                <a16:creationId xmlns:a16="http://schemas.microsoft.com/office/drawing/2014/main" id="{C323B48F-BAF1-4922-9D2E-B3EDBF1C4350}"/>
              </a:ext>
            </a:extLst>
          </p:cNvPr>
          <p:cNvSpPr txBox="1">
            <a:spLocks/>
          </p:cNvSpPr>
          <p:nvPr/>
        </p:nvSpPr>
        <p:spPr bwMode="auto">
          <a:xfrm>
            <a:off x="688975" y="6934835"/>
            <a:ext cx="8434070" cy="234315"/>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R="251460" algn="r">
              <a:lnSpc>
                <a:spcPct val="95999"/>
              </a:lnSpc>
              <a:spcAft>
                <a:spcPts val="0"/>
              </a:spcAft>
            </a:pPr>
            <a:endParaRPr lang="en-US" sz="100" dirty="0">
              <a:solidFill>
                <a:srgbClr val="FFFFFF"/>
              </a:solidFill>
              <a:latin typeface="Arial" panose="22635452340000000000" pitchFamily="2"/>
            </a:endParaRPr>
          </a:p>
        </p:txBody>
      </p:sp>
      <p:sp>
        <p:nvSpPr>
          <p:cNvPr id="9" name="Text Placeholder 953">
            <a:extLst>
              <a:ext uri="{FF2B5EF4-FFF2-40B4-BE49-F238E27FC236}">
                <a16:creationId xmlns:a16="http://schemas.microsoft.com/office/drawing/2014/main" id="{1F2F8345-A18B-4D0B-8B72-A5C5D2161A2A}"/>
              </a:ext>
            </a:extLst>
          </p:cNvPr>
          <p:cNvSpPr txBox="1">
            <a:spLocks/>
          </p:cNvSpPr>
          <p:nvPr/>
        </p:nvSpPr>
        <p:spPr bwMode="auto">
          <a:xfrm>
            <a:off x="-230188" y="76451"/>
            <a:ext cx="9604375" cy="226187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294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L="3383280">
              <a:lnSpc>
                <a:spcPct val="82559"/>
              </a:lnSpc>
              <a:spcAft>
                <a:spcPts val="7560"/>
              </a:spcAft>
            </a:pPr>
            <a:r>
              <a:rPr lang="en-US" sz="4700" dirty="0">
                <a:solidFill>
                  <a:srgbClr val="FFFFFF"/>
                </a:solidFill>
                <a:latin typeface="Arial" panose="22635452340000000000" pitchFamily="2"/>
              </a:rPr>
              <a:t>Stack View for Add2 </a:t>
            </a:r>
          </a:p>
        </p:txBody>
      </p:sp>
      <p:sp>
        <p:nvSpPr>
          <p:cNvPr id="10" name="Text Placeholder 954">
            <a:extLst>
              <a:ext uri="{FF2B5EF4-FFF2-40B4-BE49-F238E27FC236}">
                <a16:creationId xmlns:a16="http://schemas.microsoft.com/office/drawing/2014/main" id="{A50DD1E8-6015-4AB3-83D7-416A63426444}"/>
              </a:ext>
            </a:extLst>
          </p:cNvPr>
          <p:cNvSpPr txBox="1">
            <a:spLocks/>
          </p:cNvSpPr>
          <p:nvPr/>
        </p:nvSpPr>
        <p:spPr bwMode="auto">
          <a:xfrm>
            <a:off x="1240790" y="2490470"/>
            <a:ext cx="2057400" cy="420624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0876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algn="ctr">
              <a:lnSpc>
                <a:spcPct val="95999"/>
              </a:lnSpc>
              <a:spcAft>
                <a:spcPts val="0"/>
              </a:spcAft>
            </a:pPr>
            <a:r>
              <a:rPr lang="en-US" sz="2500" dirty="0">
                <a:solidFill>
                  <a:srgbClr val="FFFFFF"/>
                </a:solidFill>
                <a:latin typeface="Times New Roman" panose="22635452340000000000" pitchFamily="1"/>
              </a:rPr>
              <a:t>Stack </a:t>
            </a:r>
            <a:r>
              <a:rPr lang="en-US" sz="2500" b="1" i="1" dirty="0">
                <a:solidFill>
                  <a:srgbClr val="FFFFFF"/>
                </a:solidFill>
                <a:latin typeface="Times New Roman" panose="22635452340000000000" pitchFamily="1"/>
              </a:rPr>
              <a:t>frame </a:t>
            </a:r>
            <a:r>
              <a:rPr lang="en-US" sz="2500" dirty="0">
                <a:solidFill>
                  <a:srgbClr val="FFFFFF"/>
                </a:solidFill>
                <a:latin typeface="Times New Roman" panose="22635452340000000000" pitchFamily="1"/>
              </a:rPr>
              <a:t>for </a:t>
            </a:r>
          </a:p>
          <a:p>
            <a:pPr algn="ctr">
              <a:lnSpc>
                <a:spcPct val="81599"/>
              </a:lnSpc>
              <a:spcBef>
                <a:spcPts val="180"/>
              </a:spcBef>
              <a:spcAft>
                <a:spcPts val="15300"/>
              </a:spcAft>
            </a:pPr>
            <a:r>
              <a:rPr lang="en-US" sz="2500" dirty="0">
                <a:solidFill>
                  <a:srgbClr val="FFFFFF"/>
                </a:solidFill>
                <a:latin typeface="Times New Roman" panose="22635452340000000000" pitchFamily="1"/>
              </a:rPr>
              <a:t>function Add2 </a:t>
            </a:r>
          </a:p>
        </p:txBody>
      </p:sp>
      <p:graphicFrame>
        <p:nvGraphicFramePr>
          <p:cNvPr id="11" name="table 958">
            <a:extLst>
              <a:ext uri="{FF2B5EF4-FFF2-40B4-BE49-F238E27FC236}">
                <a16:creationId xmlns:a16="http://schemas.microsoft.com/office/drawing/2014/main" id="{E7459E8A-4987-45B3-A4CC-FF1983ADE972}"/>
              </a:ext>
            </a:extLst>
          </p:cNvPr>
          <p:cNvGraphicFramePr>
            <a:graphicFrameLocks noGrp="1"/>
          </p:cNvGraphicFramePr>
          <p:nvPr>
            <p:extLst>
              <p:ext uri="{D42A27DB-BD31-4B8C-83A1-F6EECF244321}">
                <p14:modId xmlns:p14="http://schemas.microsoft.com/office/powerpoint/2010/main" val="3360668123"/>
              </p:ext>
            </p:extLst>
          </p:nvPr>
        </p:nvGraphicFramePr>
        <p:xfrm>
          <a:off x="3816350" y="2490470"/>
          <a:ext cx="5669280" cy="3486785"/>
        </p:xfrm>
        <a:graphic>
          <a:graphicData uri="http://schemas.openxmlformats.org/drawingml/2006/table">
            <a:tbl>
              <a:tblPr/>
              <a:tblGrid>
                <a:gridCol w="198755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2170430">
                  <a:extLst>
                    <a:ext uri="{9D8B030D-6E8A-4147-A177-3AD203B41FA5}">
                      <a16:colId xmlns:a16="http://schemas.microsoft.com/office/drawing/2014/main" val="20002"/>
                    </a:ext>
                  </a:extLst>
                </a:gridCol>
              </a:tblGrid>
              <a:tr h="509270">
                <a:tc>
                  <a:txBody>
                    <a:bodyPr/>
                    <a:lstStyle/>
                    <a:p>
                      <a:pPr marL="0" marR="278130" indent="0" algn="r">
                        <a:lnSpc>
                          <a:spcPct val="95999"/>
                        </a:lnSpc>
                        <a:spcBef>
                          <a:spcPts val="0"/>
                        </a:spcBef>
                        <a:spcAft>
                          <a:spcPts val="0"/>
                        </a:spcAft>
                      </a:pPr>
                      <a:r>
                        <a:rPr lang="en-US" sz="2600" b="1" spc="0" dirty="0">
                          <a:solidFill>
                            <a:srgbClr val="FFFFFF"/>
                          </a:solidFill>
                          <a:latin typeface="Courier New" panose="22635452340000000000" pitchFamily="3"/>
                        </a:rPr>
                        <a:t>Address </a:t>
                      </a:r>
                    </a:p>
                  </a:txBody>
                  <a:tcPr marL="0" marR="0" marT="0" marB="0" anchor="ctr">
                    <a:lnL w="30480"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342265" indent="0" algn="r">
                        <a:lnSpc>
                          <a:spcPct val="95999"/>
                        </a:lnSpc>
                        <a:spcBef>
                          <a:spcPts val="0"/>
                        </a:spcBef>
                        <a:spcAft>
                          <a:spcPts val="0"/>
                        </a:spcAft>
                      </a:pPr>
                      <a:r>
                        <a:rPr lang="en-US" sz="2600" b="1" spc="0">
                          <a:solidFill>
                            <a:srgbClr val="FFFFFF"/>
                          </a:solidFill>
                          <a:latin typeface="Courier New" panose="22635452340000000000" pitchFamily="3"/>
                        </a:rPr>
                        <a:t>Name </a:t>
                      </a:r>
                    </a:p>
                  </a:txBody>
                  <a:tcPr marL="0" marR="0" marT="0" marB="0" anchor="ctr">
                    <a:lnL w="12065"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Size </a:t>
                      </a:r>
                    </a:p>
                  </a:txBody>
                  <a:tcPr marL="0" marR="0" marT="0" marB="0" anchor="ctr">
                    <a:lnL w="12065" cmpd="sng">
                      <a:solidFill>
                        <a:srgbClr val="000000"/>
                      </a:solidFill>
                      <a:prstDash val="solid"/>
                    </a:lnL>
                    <a:lnR w="30480"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0"/>
                  </a:ext>
                </a:extLst>
              </a:tr>
              <a:tr h="493395">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1"/>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[ebp+12]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val2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2"/>
                  </a:ext>
                </a:extLst>
              </a:tr>
              <a:tr h="49339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[ebp+8]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val1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3"/>
                  </a:ext>
                </a:extLst>
              </a:tr>
              <a:tr h="494030">
                <a:tc>
                  <a:txBody>
                    <a:bodyPr/>
                    <a:lstStyle/>
                    <a:p>
                      <a:pPr marL="0" marR="0" indent="0" algn="l">
                        <a:lnSpc>
                          <a:spcPct val="95999"/>
                        </a:lnSpc>
                        <a:spcBef>
                          <a:spcPts val="0"/>
                        </a:spcBef>
                        <a:spcAft>
                          <a:spcPts val="0"/>
                        </a:spcAft>
                      </a:pPr>
                      <a:r>
                        <a:rPr lang="en-US" sz="100" dirty="0">
                          <a:solidFill>
                            <a:srgbClr val="000000"/>
                          </a:solidFill>
                          <a:latin typeface="Times New Roman" panose="22635452340000000000" pitchFamily="1"/>
                        </a:rPr>
                        <a:t> </a:t>
                      </a:r>
                    </a:p>
                  </a:txBody>
                  <a:tcPr marL="0" marR="0" marT="0" marB="0">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400" b="1" spc="0" dirty="0">
                          <a:solidFill>
                            <a:srgbClr val="FFFFFF"/>
                          </a:solidFill>
                          <a:latin typeface="Courier New" panose="22635452340000000000" pitchFamily="3"/>
                        </a:rPr>
                        <a:t>Ret </a:t>
                      </a:r>
                      <a:r>
                        <a:rPr lang="en-US" sz="2400" b="1" spc="0" dirty="0" err="1">
                          <a:solidFill>
                            <a:srgbClr val="FFFFFF"/>
                          </a:solidFill>
                          <a:latin typeface="Courier New" panose="22635452340000000000" pitchFamily="3"/>
                        </a:rPr>
                        <a:t>Addr</a:t>
                      </a:r>
                      <a:r>
                        <a:rPr lang="en-US" sz="24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4"/>
                  </a:ext>
                </a:extLst>
              </a:tr>
              <a:tr h="494030">
                <a:tc>
                  <a:txBody>
                    <a:bodyPr/>
                    <a:lstStyle/>
                    <a:p>
                      <a:pPr marL="0" marR="278130" indent="0" algn="r">
                        <a:lnSpc>
                          <a:spcPct val="95999"/>
                        </a:lnSpc>
                        <a:spcBef>
                          <a:spcPts val="0"/>
                        </a:spcBef>
                        <a:spcAft>
                          <a:spcPts val="0"/>
                        </a:spcAft>
                      </a:pPr>
                      <a:r>
                        <a:rPr lang="en-US" sz="2600" b="1" spc="-10" dirty="0" err="1">
                          <a:solidFill>
                            <a:srgbClr val="FFFFFF"/>
                          </a:solidFill>
                          <a:latin typeface="Courier New" panose="22635452340000000000" pitchFamily="3"/>
                        </a:rPr>
                        <a:t>Ebp,esp</a:t>
                      </a:r>
                      <a:r>
                        <a:rPr lang="en-US" sz="2600" b="1" spc="-10" dirty="0">
                          <a:solidFill>
                            <a:srgbClr val="FFFFFF"/>
                          </a:solidFill>
                          <a:latin typeface="Courier New" panose="22635452340000000000" pitchFamily="3"/>
                        </a:rPr>
                        <a:t>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Old </a:t>
                      </a:r>
                      <a:r>
                        <a:rPr lang="en-US" sz="2600" b="1" spc="0" dirty="0" err="1">
                          <a:solidFill>
                            <a:srgbClr val="FFFFFF"/>
                          </a:solidFill>
                          <a:latin typeface="Courier New" panose="22635452340000000000" pitchFamily="3"/>
                        </a:rPr>
                        <a:t>ebp</a:t>
                      </a:r>
                      <a:r>
                        <a:rPr lang="en-US" sz="26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5"/>
                  </a:ext>
                </a:extLst>
              </a:tr>
              <a:tr h="508635">
                <a:tc>
                  <a:txBody>
                    <a:bodyPr/>
                    <a:lstStyle/>
                    <a:p>
                      <a:pPr marL="0" marR="278130" indent="0" algn="r">
                        <a:lnSpc>
                          <a:spcPct val="95999"/>
                        </a:lnSpc>
                        <a:spcBef>
                          <a:spcPts val="0"/>
                        </a:spcBef>
                        <a:spcAft>
                          <a:spcPts val="0"/>
                        </a:spcAft>
                      </a:pPr>
                      <a:endParaRPr lang="en-US" sz="2600" b="1" spc="-10" dirty="0">
                        <a:solidFill>
                          <a:srgbClr val="FFFFFF"/>
                        </a:solidFill>
                        <a:latin typeface="Courier New" panose="22635452340000000000" pitchFamily="3"/>
                      </a:endParaRP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extLst>
                  <a:ext uri="{0D108BD9-81ED-4DB2-BD59-A6C34878D82A}">
                    <a16:rowId xmlns:a16="http://schemas.microsoft.com/office/drawing/2014/main" val="10006"/>
                  </a:ext>
                </a:extLst>
              </a:tr>
            </a:tbl>
          </a:graphicData>
        </a:graphic>
      </p:graphicFrame>
      <p:cxnSp>
        <p:nvCxnSpPr>
          <p:cNvPr id="12" name="Straight Connector 11">
            <a:extLst>
              <a:ext uri="{FF2B5EF4-FFF2-40B4-BE49-F238E27FC236}">
                <a16:creationId xmlns:a16="http://schemas.microsoft.com/office/drawing/2014/main" id="{0437593F-6BF2-421A-A317-5AC76687F4F7}"/>
              </a:ext>
            </a:extLst>
          </p:cNvPr>
          <p:cNvCxnSpPr/>
          <p:nvPr/>
        </p:nvCxnSpPr>
        <p:spPr>
          <a:xfrm>
            <a:off x="6309360" y="5998210"/>
            <a:ext cx="0" cy="699135"/>
          </a:xfrm>
          <a:prstGeom prst="line">
            <a:avLst/>
          </a:prstGeom>
          <a:ln w="36830" cmpd="dbl">
            <a:solidFill>
              <a:srgbClr val="FFFFFF"/>
            </a:solidFill>
          </a:ln>
        </p:spPr>
      </p:cxnSp>
    </p:spTree>
    <p:extLst>
      <p:ext uri="{BB962C8B-B14F-4D97-AF65-F5344CB8AC3E}">
        <p14:creationId xmlns:p14="http://schemas.microsoft.com/office/powerpoint/2010/main" val="323844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86C-4B66-41AC-AF29-DBF8384CFF89}"/>
              </a:ext>
            </a:extLst>
          </p:cNvPr>
          <p:cNvSpPr>
            <a:spLocks noGrp="1"/>
          </p:cNvSpPr>
          <p:nvPr>
            <p:ph type="title"/>
          </p:nvPr>
        </p:nvSpPr>
        <p:spPr/>
        <p:txBody>
          <a:bodyPr/>
          <a:lstStyle/>
          <a:p>
            <a:r>
              <a:rPr lang="en-US" dirty="0"/>
              <a:t>Add2 Implementation-Call by Value and C-DECL Example (Caller Cleans Stack)</a:t>
            </a:r>
          </a:p>
        </p:txBody>
      </p:sp>
      <p:sp>
        <p:nvSpPr>
          <p:cNvPr id="3" name="Content Placeholder 2">
            <a:extLst>
              <a:ext uri="{FF2B5EF4-FFF2-40B4-BE49-F238E27FC236}">
                <a16:creationId xmlns:a16="http://schemas.microsoft.com/office/drawing/2014/main" id="{B2C16403-5522-42C8-8C40-BD4B0CEDA682}"/>
              </a:ext>
            </a:extLst>
          </p:cNvPr>
          <p:cNvSpPr>
            <a:spLocks noGrp="1"/>
          </p:cNvSpPr>
          <p:nvPr>
            <p:ph sz="half" idx="1"/>
          </p:nvPr>
        </p:nvSpPr>
        <p:spPr>
          <a:xfrm>
            <a:off x="685800" y="1143000"/>
            <a:ext cx="3810000" cy="4953000"/>
          </a:xfrm>
        </p:spPr>
        <p:txBody>
          <a:bodyPr/>
          <a:lstStyle/>
          <a:p>
            <a:pPr marL="0" indent="0">
              <a:buFontTx/>
              <a:buNone/>
            </a:pPr>
            <a:r>
              <a:rPr lang="en-US" altLang="en-US" sz="1800" dirty="0"/>
              <a:t>C Program</a:t>
            </a:r>
          </a:p>
          <a:p>
            <a:pPr marL="0" indent="0">
              <a:buFontTx/>
              <a:buNone/>
            </a:pPr>
            <a:r>
              <a:rPr lang="en-US" altLang="en-US" sz="1800" dirty="0"/>
              <a:t>Main ()</a:t>
            </a:r>
          </a:p>
          <a:p>
            <a:pPr marL="0" indent="0">
              <a:buFontTx/>
              <a:buNone/>
            </a:pPr>
            <a:r>
              <a:rPr lang="en-US" altLang="en-US" sz="1800" dirty="0"/>
              <a:t>{ </a:t>
            </a:r>
          </a:p>
          <a:p>
            <a:pPr marL="0" indent="0">
              <a:buFontTx/>
              <a:buNone/>
            </a:pPr>
            <a:r>
              <a:rPr lang="en-US" altLang="en-US" sz="1800" dirty="0"/>
              <a:t>int  val1=5;</a:t>
            </a:r>
          </a:p>
          <a:p>
            <a:pPr marL="0" indent="0">
              <a:buFontTx/>
              <a:buNone/>
            </a:pPr>
            <a:r>
              <a:rPr lang="en-US" altLang="en-US" sz="1800" dirty="0"/>
              <a:t>Int val2=6;</a:t>
            </a:r>
          </a:p>
          <a:p>
            <a:pPr marL="0" indent="0">
              <a:buFontTx/>
              <a:buNone/>
            </a:pPr>
            <a:r>
              <a:rPr lang="en-US" altLang="en-US" sz="1800" dirty="0"/>
              <a:t>Int res;</a:t>
            </a:r>
          </a:p>
          <a:p>
            <a:pPr marL="0" indent="0">
              <a:buFontTx/>
              <a:buNone/>
            </a:pPr>
            <a:r>
              <a:rPr lang="en-US" altLang="en-US" sz="1800" dirty="0"/>
              <a:t>Res = add2(val1, val2)</a:t>
            </a:r>
          </a:p>
          <a:p>
            <a:pPr marL="0" indent="0">
              <a:buFontTx/>
              <a:buNone/>
            </a:pPr>
            <a:r>
              <a:rPr lang="en-US" altLang="en-US" sz="1800" dirty="0"/>
              <a:t>}</a:t>
            </a:r>
          </a:p>
          <a:p>
            <a:pPr marL="0" indent="0">
              <a:buFontTx/>
              <a:buNone/>
            </a:pPr>
            <a:r>
              <a:rPr lang="en-US" altLang="en-US" sz="1800" dirty="0"/>
              <a:t>add2 (int a, int b)</a:t>
            </a:r>
          </a:p>
          <a:p>
            <a:pPr marL="0" indent="0">
              <a:buFontTx/>
              <a:buNone/>
            </a:pPr>
            <a:r>
              <a:rPr lang="en-US" altLang="en-US" sz="1800" dirty="0"/>
              <a:t>Return (</a:t>
            </a:r>
            <a:r>
              <a:rPr lang="en-US" altLang="en-US" sz="1800" dirty="0" err="1"/>
              <a:t>a+b</a:t>
            </a:r>
            <a:r>
              <a:rPr lang="en-US" altLang="en-US" sz="1800" dirty="0"/>
              <a:t>)</a:t>
            </a:r>
          </a:p>
          <a:p>
            <a:pPr marL="0" indent="0">
              <a:buNone/>
            </a:pPr>
            <a:r>
              <a:rPr lang="en-US" sz="1800" dirty="0"/>
              <a:t>.data</a:t>
            </a:r>
          </a:p>
          <a:p>
            <a:pPr marL="0" indent="0">
              <a:buNone/>
            </a:pPr>
            <a:r>
              <a:rPr lang="en-US" sz="1800" dirty="0"/>
              <a:t>Val1 DWORD 5</a:t>
            </a:r>
          </a:p>
          <a:p>
            <a:pPr marL="0" indent="0">
              <a:buNone/>
            </a:pPr>
            <a:r>
              <a:rPr lang="en-US" sz="1800" dirty="0"/>
              <a:t>Val2 DWORD 6</a:t>
            </a:r>
          </a:p>
          <a:p>
            <a:pPr marL="0" indent="0">
              <a:buNone/>
            </a:pPr>
            <a:r>
              <a:rPr lang="en-US" sz="1800" dirty="0"/>
              <a:t>Res DWORD ?</a:t>
            </a:r>
          </a:p>
          <a:p>
            <a:pPr marL="0" indent="0">
              <a:buNone/>
            </a:pPr>
            <a:r>
              <a:rPr lang="en-US" sz="1800" dirty="0"/>
              <a:t>.code</a:t>
            </a:r>
          </a:p>
          <a:p>
            <a:pPr marL="0" indent="0">
              <a:buNone/>
            </a:pPr>
            <a:endParaRPr lang="en-US" sz="1800" dirty="0"/>
          </a:p>
        </p:txBody>
      </p:sp>
      <p:sp>
        <p:nvSpPr>
          <p:cNvPr id="4" name="Content Placeholder 3">
            <a:extLst>
              <a:ext uri="{FF2B5EF4-FFF2-40B4-BE49-F238E27FC236}">
                <a16:creationId xmlns:a16="http://schemas.microsoft.com/office/drawing/2014/main" id="{45F9FC0E-D7E1-41FD-80AD-1FBFC85B34C2}"/>
              </a:ext>
            </a:extLst>
          </p:cNvPr>
          <p:cNvSpPr>
            <a:spLocks noGrp="1"/>
          </p:cNvSpPr>
          <p:nvPr>
            <p:ph sz="half" idx="2"/>
          </p:nvPr>
        </p:nvSpPr>
        <p:spPr>
          <a:xfrm>
            <a:off x="4648200" y="1142999"/>
            <a:ext cx="3810000" cy="5197475"/>
          </a:xfrm>
        </p:spPr>
        <p:txBody>
          <a:bodyPr/>
          <a:lstStyle/>
          <a:p>
            <a:pPr marL="0" indent="0">
              <a:buNone/>
            </a:pPr>
            <a:r>
              <a:rPr lang="en-US" sz="1800" dirty="0"/>
              <a:t>Main proc</a:t>
            </a:r>
          </a:p>
          <a:p>
            <a:pPr marL="0" indent="0">
              <a:buNone/>
            </a:pPr>
            <a:r>
              <a:rPr lang="en-US" sz="1800" dirty="0"/>
              <a:t>Push val2</a:t>
            </a:r>
          </a:p>
          <a:p>
            <a:pPr marL="0" indent="0">
              <a:buNone/>
            </a:pPr>
            <a:r>
              <a:rPr lang="en-US" sz="1800" dirty="0"/>
              <a:t>Push val1</a:t>
            </a:r>
          </a:p>
          <a:p>
            <a:pPr marL="0" indent="0">
              <a:buNone/>
            </a:pPr>
            <a:r>
              <a:rPr lang="en-US" sz="1800" dirty="0"/>
              <a:t>Call add2</a:t>
            </a:r>
          </a:p>
          <a:p>
            <a:pPr marL="0" indent="0">
              <a:buNone/>
            </a:pPr>
            <a:r>
              <a:rPr lang="en-US" sz="1800" dirty="0">
                <a:solidFill>
                  <a:schemeClr val="tx2">
                    <a:lumMod val="75000"/>
                  </a:schemeClr>
                </a:solidFill>
              </a:rPr>
              <a:t>Add </a:t>
            </a:r>
            <a:r>
              <a:rPr lang="en-US" sz="1800" dirty="0" err="1">
                <a:solidFill>
                  <a:schemeClr val="tx2">
                    <a:lumMod val="75000"/>
                  </a:schemeClr>
                </a:solidFill>
              </a:rPr>
              <a:t>esp</a:t>
            </a:r>
            <a:r>
              <a:rPr lang="en-US" sz="1800" dirty="0">
                <a:solidFill>
                  <a:schemeClr val="tx2">
                    <a:lumMod val="75000"/>
                  </a:schemeClr>
                </a:solidFill>
              </a:rPr>
              <a:t>, 8; Deallocate two 4B vars</a:t>
            </a:r>
          </a:p>
          <a:p>
            <a:pPr marL="0" indent="0">
              <a:buNone/>
            </a:pPr>
            <a:r>
              <a:rPr lang="en-US" sz="1800" dirty="0"/>
              <a:t>Mov res, </a:t>
            </a:r>
            <a:r>
              <a:rPr lang="en-US" sz="1800" dirty="0" err="1"/>
              <a:t>eax</a:t>
            </a:r>
            <a:endParaRPr lang="en-US" sz="1800" dirty="0"/>
          </a:p>
          <a:p>
            <a:pPr marL="0" indent="0">
              <a:buNone/>
            </a:pPr>
            <a:r>
              <a:rPr lang="en-US" sz="1800" dirty="0"/>
              <a:t>Main </a:t>
            </a:r>
            <a:r>
              <a:rPr lang="en-US" sz="1800" dirty="0" err="1"/>
              <a:t>endp</a:t>
            </a:r>
            <a:endParaRPr lang="en-US" sz="1800" dirty="0"/>
          </a:p>
          <a:p>
            <a:pPr marL="0" indent="0">
              <a:buNone/>
            </a:pPr>
            <a:endParaRPr lang="en-US" sz="1800" dirty="0"/>
          </a:p>
          <a:p>
            <a:pPr marL="0" indent="0">
              <a:buNone/>
            </a:pPr>
            <a:r>
              <a:rPr lang="en-US" sz="1800" dirty="0"/>
              <a:t>Add2 proc</a:t>
            </a:r>
          </a:p>
          <a:p>
            <a:pPr marL="0" indent="0">
              <a:buNone/>
            </a:pPr>
            <a:r>
              <a:rPr lang="en-US" sz="1800" dirty="0"/>
              <a:t>Push </a:t>
            </a:r>
            <a:r>
              <a:rPr lang="en-US" sz="1800" dirty="0" err="1"/>
              <a:t>ebp</a:t>
            </a:r>
            <a:endParaRPr lang="en-US" sz="1800" dirty="0"/>
          </a:p>
          <a:p>
            <a:pPr marL="0" indent="0">
              <a:buNone/>
            </a:pPr>
            <a:r>
              <a:rPr lang="en-US" sz="1800" dirty="0"/>
              <a:t>Mov </a:t>
            </a:r>
            <a:r>
              <a:rPr lang="en-US" sz="1800" dirty="0" err="1"/>
              <a:t>ebp</a:t>
            </a:r>
            <a:r>
              <a:rPr lang="en-US" sz="1800" dirty="0"/>
              <a:t>, </a:t>
            </a:r>
            <a:r>
              <a:rPr lang="en-US" sz="1800" dirty="0" err="1"/>
              <a:t>esp</a:t>
            </a:r>
            <a:endParaRPr lang="en-US" sz="1800" dirty="0"/>
          </a:p>
          <a:p>
            <a:pPr marL="0" indent="0">
              <a:buNone/>
            </a:pPr>
            <a:r>
              <a:rPr lang="en-US" sz="1800" dirty="0"/>
              <a:t>Mov </a:t>
            </a:r>
            <a:r>
              <a:rPr lang="en-US" sz="1800" dirty="0" err="1"/>
              <a:t>eax</a:t>
            </a:r>
            <a:r>
              <a:rPr lang="en-US" sz="1800" dirty="0"/>
              <a:t>, [ebp+12]</a:t>
            </a:r>
          </a:p>
          <a:p>
            <a:pPr marL="0" indent="0">
              <a:buNone/>
            </a:pPr>
            <a:r>
              <a:rPr lang="en-US" sz="1800" dirty="0"/>
              <a:t>Add </a:t>
            </a:r>
            <a:r>
              <a:rPr lang="en-US" sz="1800" dirty="0" err="1"/>
              <a:t>eax</a:t>
            </a:r>
            <a:r>
              <a:rPr lang="en-US" sz="1800" dirty="0"/>
              <a:t>, [ebp+8]</a:t>
            </a:r>
          </a:p>
          <a:p>
            <a:pPr marL="0" indent="0">
              <a:buNone/>
            </a:pPr>
            <a:r>
              <a:rPr lang="en-US" sz="1800" dirty="0"/>
              <a:t>Pop </a:t>
            </a:r>
            <a:r>
              <a:rPr lang="en-US" sz="1800" dirty="0" err="1"/>
              <a:t>ebp</a:t>
            </a:r>
            <a:endParaRPr lang="en-US" sz="1800" dirty="0"/>
          </a:p>
          <a:p>
            <a:pPr marL="0" indent="0">
              <a:buNone/>
            </a:pPr>
            <a:r>
              <a:rPr lang="en-US" sz="1800" dirty="0"/>
              <a:t>Ret</a:t>
            </a:r>
          </a:p>
          <a:p>
            <a:pPr marL="0" indent="0">
              <a:buNone/>
            </a:pPr>
            <a:r>
              <a:rPr lang="en-US" sz="1800" dirty="0"/>
              <a:t>Add2 </a:t>
            </a:r>
            <a:r>
              <a:rPr lang="en-US" sz="1800" dirty="0" err="1"/>
              <a:t>endp</a:t>
            </a:r>
            <a:endParaRPr lang="en-US" sz="1800" dirty="0"/>
          </a:p>
          <a:p>
            <a:pPr marL="0" indent="0">
              <a:buNone/>
            </a:pPr>
            <a:endParaRPr lang="en-US" sz="1800" dirty="0"/>
          </a:p>
        </p:txBody>
      </p:sp>
      <p:sp>
        <p:nvSpPr>
          <p:cNvPr id="5" name="Footer Placeholder 4">
            <a:extLst>
              <a:ext uri="{FF2B5EF4-FFF2-40B4-BE49-F238E27FC236}">
                <a16:creationId xmlns:a16="http://schemas.microsoft.com/office/drawing/2014/main" id="{15D3DBAE-9CB4-450A-818B-9C1452CDBE75}"/>
              </a:ext>
            </a:extLst>
          </p:cNvPr>
          <p:cNvSpPr>
            <a:spLocks noGrp="1"/>
          </p:cNvSpPr>
          <p:nvPr>
            <p:ph type="ftr" sz="quarter" idx="10"/>
          </p:nvPr>
        </p:nvSpPr>
        <p:spPr/>
        <p:txBody>
          <a:bodyPr/>
          <a:lstStyle/>
          <a:p>
            <a:pPr>
              <a:defRPr/>
            </a:pPr>
            <a:r>
              <a:rPr lang="en-US" altLang="en-US"/>
              <a:t>CSC 35 Intro to Architecture: Dr. I. Ghansah</a:t>
            </a:r>
          </a:p>
        </p:txBody>
      </p:sp>
      <p:sp>
        <p:nvSpPr>
          <p:cNvPr id="6" name="Slide Number Placeholder 5">
            <a:extLst>
              <a:ext uri="{FF2B5EF4-FFF2-40B4-BE49-F238E27FC236}">
                <a16:creationId xmlns:a16="http://schemas.microsoft.com/office/drawing/2014/main" id="{ABCB0BF4-5F5F-4940-8286-462559C1C211}"/>
              </a:ext>
            </a:extLst>
          </p:cNvPr>
          <p:cNvSpPr>
            <a:spLocks noGrp="1"/>
          </p:cNvSpPr>
          <p:nvPr>
            <p:ph type="sldNum" sz="quarter" idx="11"/>
          </p:nvPr>
        </p:nvSpPr>
        <p:spPr/>
        <p:txBody>
          <a:bodyPr/>
          <a:lstStyle/>
          <a:p>
            <a:fld id="{C308CD5A-C873-4C08-8055-D2BFB7E6FD31}" type="slidenum">
              <a:rPr lang="en-US" altLang="en-US" smtClean="0"/>
              <a:pPr/>
              <a:t>11</a:t>
            </a:fld>
            <a:endParaRPr lang="en-US" altLang="en-US"/>
          </a:p>
        </p:txBody>
      </p:sp>
    </p:spTree>
    <p:extLst>
      <p:ext uri="{BB962C8B-B14F-4D97-AF65-F5344CB8AC3E}">
        <p14:creationId xmlns:p14="http://schemas.microsoft.com/office/powerpoint/2010/main" val="327099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7E0DE2-3800-42D7-8C72-CFD5FF5A196F}"/>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940EFC8-2B9D-4562-827C-A224925EEBF6}"/>
              </a:ext>
            </a:extLst>
          </p:cNvPr>
          <p:cNvSpPr>
            <a:spLocks noGrp="1"/>
          </p:cNvSpPr>
          <p:nvPr>
            <p:ph type="sldNum" sz="quarter" idx="11"/>
          </p:nvPr>
        </p:nvSpPr>
        <p:spPr/>
        <p:txBody>
          <a:bodyPr/>
          <a:lstStyle/>
          <a:p>
            <a:fld id="{5D06B20F-41F9-4BAE-A2E1-D07553337B9B}" type="slidenum">
              <a:rPr lang="en-US" altLang="en-US" smtClean="0"/>
              <a:pPr/>
              <a:t>12</a:t>
            </a:fld>
            <a:endParaRPr lang="en-US" altLang="en-US"/>
          </a:p>
        </p:txBody>
      </p:sp>
      <p:sp>
        <p:nvSpPr>
          <p:cNvPr id="5" name="Title 1">
            <a:extLst>
              <a:ext uri="{FF2B5EF4-FFF2-40B4-BE49-F238E27FC236}">
                <a16:creationId xmlns:a16="http://schemas.microsoft.com/office/drawing/2014/main" id="{C619FC3F-FAA3-4B77-90AD-D4BA7CA7044D}"/>
              </a:ext>
            </a:extLst>
          </p:cNvPr>
          <p:cNvSpPr txBox="1">
            <a:spLocks/>
          </p:cNvSpPr>
          <p:nvPr/>
        </p:nvSpPr>
        <p:spPr>
          <a:xfrm>
            <a:off x="838200" y="381000"/>
            <a:ext cx="7772400" cy="609600"/>
          </a:xfrm>
          <a:prstGeom prst="rect">
            <a:avLst/>
          </a:prstGeom>
        </p:spPr>
        <p:txBody>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r>
              <a:rPr lang="en-US" b="0" kern="0" dirty="0"/>
              <a:t>Add2 Implementation-Call by Value and STD Call Example (</a:t>
            </a:r>
            <a:r>
              <a:rPr lang="en-US" b="0" kern="0" dirty="0" err="1"/>
              <a:t>Callee</a:t>
            </a:r>
            <a:r>
              <a:rPr lang="en-US" b="0" kern="0" dirty="0"/>
              <a:t> Cleans Stack)</a:t>
            </a:r>
          </a:p>
        </p:txBody>
      </p:sp>
      <p:sp>
        <p:nvSpPr>
          <p:cNvPr id="6" name="Content Placeholder 2">
            <a:extLst>
              <a:ext uri="{FF2B5EF4-FFF2-40B4-BE49-F238E27FC236}">
                <a16:creationId xmlns:a16="http://schemas.microsoft.com/office/drawing/2014/main" id="{D0E34E65-1EDA-459A-A279-9B2D38E8874A}"/>
              </a:ext>
            </a:extLst>
          </p:cNvPr>
          <p:cNvSpPr txBox="1">
            <a:spLocks/>
          </p:cNvSpPr>
          <p:nvPr/>
        </p:nvSpPr>
        <p:spPr>
          <a:xfrm>
            <a:off x="838200" y="1295400"/>
            <a:ext cx="3810000" cy="4953000"/>
          </a:xfrm>
          <a:prstGeom prst="rect">
            <a:avLst/>
          </a:prstGeom>
        </p:spPr>
        <p:txBody>
          <a:bodyPr/>
          <a:lstStyle>
            <a:lvl1pPr marL="342900" indent="-342900" algn="l" rtl="0" eaLnBrk="0" fontAlgn="base" hangingPunct="0">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eaLnBrk="0" fontAlgn="base" hangingPunct="0">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eaLnBrk="0" fontAlgn="base" hangingPunct="0">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a:lstStyle>
          <a:p>
            <a:pPr marL="0" indent="0">
              <a:buFontTx/>
              <a:buNone/>
            </a:pPr>
            <a:r>
              <a:rPr lang="en-US" altLang="en-US" sz="1800" b="0" kern="0"/>
              <a:t>C Program</a:t>
            </a:r>
          </a:p>
          <a:p>
            <a:pPr marL="0" indent="0">
              <a:buFontTx/>
              <a:buNone/>
            </a:pPr>
            <a:r>
              <a:rPr lang="en-US" altLang="en-US" sz="1800" b="0" kern="0"/>
              <a:t>Main ()</a:t>
            </a:r>
          </a:p>
          <a:p>
            <a:pPr marL="0" indent="0">
              <a:buFontTx/>
              <a:buNone/>
            </a:pPr>
            <a:r>
              <a:rPr lang="en-US" altLang="en-US" sz="1800" b="0" kern="0"/>
              <a:t>{ </a:t>
            </a:r>
          </a:p>
          <a:p>
            <a:pPr marL="0" indent="0">
              <a:buFontTx/>
              <a:buNone/>
            </a:pPr>
            <a:r>
              <a:rPr lang="en-US" altLang="en-US" sz="1800" b="0" kern="0"/>
              <a:t>int  val1=5;</a:t>
            </a:r>
          </a:p>
          <a:p>
            <a:pPr marL="0" indent="0">
              <a:buFontTx/>
              <a:buNone/>
            </a:pPr>
            <a:r>
              <a:rPr lang="en-US" altLang="en-US" sz="1800" b="0" kern="0"/>
              <a:t>Int val2=6;</a:t>
            </a:r>
          </a:p>
          <a:p>
            <a:pPr marL="0" indent="0">
              <a:buFontTx/>
              <a:buNone/>
            </a:pPr>
            <a:r>
              <a:rPr lang="en-US" altLang="en-US" sz="1800" b="0" kern="0"/>
              <a:t>Int res;</a:t>
            </a:r>
          </a:p>
          <a:p>
            <a:pPr marL="0" indent="0">
              <a:buFontTx/>
              <a:buNone/>
            </a:pPr>
            <a:r>
              <a:rPr lang="en-US" altLang="en-US" sz="1800" b="0" kern="0"/>
              <a:t>Res = add2(val1, val2)</a:t>
            </a:r>
          </a:p>
          <a:p>
            <a:pPr marL="0" indent="0">
              <a:buFontTx/>
              <a:buNone/>
            </a:pPr>
            <a:r>
              <a:rPr lang="en-US" altLang="en-US" sz="1800" b="0" kern="0"/>
              <a:t>}</a:t>
            </a:r>
          </a:p>
          <a:p>
            <a:pPr marL="0" indent="0">
              <a:buFontTx/>
              <a:buNone/>
            </a:pPr>
            <a:r>
              <a:rPr lang="en-US" altLang="en-US" sz="1800" b="0" kern="0"/>
              <a:t>add2 (int a, int b)</a:t>
            </a:r>
          </a:p>
          <a:p>
            <a:pPr marL="0" indent="0">
              <a:buFontTx/>
              <a:buNone/>
            </a:pPr>
            <a:r>
              <a:rPr lang="en-US" altLang="en-US" sz="1800" b="0" kern="0"/>
              <a:t>Return (a+b)</a:t>
            </a:r>
          </a:p>
          <a:p>
            <a:pPr marL="0" indent="0">
              <a:buFontTx/>
              <a:buNone/>
            </a:pPr>
            <a:r>
              <a:rPr lang="en-US" sz="1800" b="0" kern="0"/>
              <a:t>.data</a:t>
            </a:r>
          </a:p>
          <a:p>
            <a:pPr marL="0" indent="0">
              <a:buFontTx/>
              <a:buNone/>
            </a:pPr>
            <a:r>
              <a:rPr lang="en-US" sz="1800" b="0" kern="0"/>
              <a:t>Val1 DWORD 5</a:t>
            </a:r>
          </a:p>
          <a:p>
            <a:pPr marL="0" indent="0">
              <a:buFontTx/>
              <a:buNone/>
            </a:pPr>
            <a:r>
              <a:rPr lang="en-US" sz="1800" b="0" kern="0"/>
              <a:t>Val2 DWORD 6</a:t>
            </a:r>
          </a:p>
          <a:p>
            <a:pPr marL="0" indent="0">
              <a:buFontTx/>
              <a:buNone/>
            </a:pPr>
            <a:r>
              <a:rPr lang="en-US" sz="1800" b="0" kern="0"/>
              <a:t>Res DWORD ?</a:t>
            </a:r>
          </a:p>
          <a:p>
            <a:pPr marL="0" indent="0">
              <a:buFontTx/>
              <a:buNone/>
            </a:pPr>
            <a:r>
              <a:rPr lang="en-US" sz="1800" b="0" kern="0"/>
              <a:t>.code</a:t>
            </a:r>
          </a:p>
          <a:p>
            <a:pPr marL="0" indent="0">
              <a:buFontTx/>
              <a:buNone/>
            </a:pPr>
            <a:endParaRPr lang="en-US" sz="1800" b="0" kern="0" dirty="0"/>
          </a:p>
        </p:txBody>
      </p:sp>
      <p:sp>
        <p:nvSpPr>
          <p:cNvPr id="7" name="Content Placeholder 3">
            <a:extLst>
              <a:ext uri="{FF2B5EF4-FFF2-40B4-BE49-F238E27FC236}">
                <a16:creationId xmlns:a16="http://schemas.microsoft.com/office/drawing/2014/main" id="{3B25BFF9-7B98-43C2-B642-A35FF340A8AF}"/>
              </a:ext>
            </a:extLst>
          </p:cNvPr>
          <p:cNvSpPr txBox="1">
            <a:spLocks/>
          </p:cNvSpPr>
          <p:nvPr/>
        </p:nvSpPr>
        <p:spPr>
          <a:xfrm>
            <a:off x="4800600" y="1295399"/>
            <a:ext cx="3810000" cy="5197475"/>
          </a:xfrm>
          <a:prstGeom prst="rect">
            <a:avLst/>
          </a:prstGeom>
        </p:spPr>
        <p:txBody>
          <a:bodyPr/>
          <a:lstStyle>
            <a:lvl1pPr marL="342900" indent="-342900" algn="l" rtl="0" eaLnBrk="0" fontAlgn="base" hangingPunct="0">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eaLnBrk="0" fontAlgn="base" hangingPunct="0">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eaLnBrk="0" fontAlgn="base" hangingPunct="0">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a:lstStyle>
          <a:p>
            <a:pPr marL="0" indent="0">
              <a:buFontTx/>
              <a:buNone/>
            </a:pPr>
            <a:r>
              <a:rPr lang="en-US" sz="1800" b="0" kern="0" dirty="0"/>
              <a:t>Main proc</a:t>
            </a:r>
          </a:p>
          <a:p>
            <a:pPr marL="0" indent="0">
              <a:buFontTx/>
              <a:buNone/>
            </a:pPr>
            <a:r>
              <a:rPr lang="en-US" sz="1800" b="0" kern="0" dirty="0"/>
              <a:t>Push val2</a:t>
            </a:r>
          </a:p>
          <a:p>
            <a:pPr marL="0" indent="0">
              <a:buFontTx/>
              <a:buNone/>
            </a:pPr>
            <a:r>
              <a:rPr lang="en-US" sz="1800" b="0" kern="0" dirty="0"/>
              <a:t>Push val1</a:t>
            </a:r>
          </a:p>
          <a:p>
            <a:pPr marL="0" indent="0">
              <a:buFontTx/>
              <a:buNone/>
            </a:pPr>
            <a:r>
              <a:rPr lang="en-US" sz="1800" b="0" kern="0" dirty="0"/>
              <a:t>Call add2</a:t>
            </a:r>
          </a:p>
          <a:p>
            <a:pPr marL="0" indent="0">
              <a:buFontTx/>
              <a:buNone/>
            </a:pPr>
            <a:r>
              <a:rPr lang="en-US" sz="1800" b="0" kern="0" dirty="0"/>
              <a:t>Mov res, </a:t>
            </a:r>
            <a:r>
              <a:rPr lang="en-US" sz="1800" b="0" kern="0" dirty="0" err="1"/>
              <a:t>eax</a:t>
            </a:r>
            <a:endParaRPr lang="en-US" sz="1800" b="0" kern="0" dirty="0"/>
          </a:p>
          <a:p>
            <a:pPr marL="0" indent="0">
              <a:buFontTx/>
              <a:buNone/>
            </a:pPr>
            <a:r>
              <a:rPr lang="en-US" sz="1800" b="0" kern="0" dirty="0"/>
              <a:t>Main </a:t>
            </a:r>
            <a:r>
              <a:rPr lang="en-US" sz="1800" b="0" kern="0" dirty="0" err="1"/>
              <a:t>endp</a:t>
            </a:r>
            <a:endParaRPr lang="en-US" sz="1800" b="0" kern="0" dirty="0"/>
          </a:p>
          <a:p>
            <a:pPr marL="0" indent="0">
              <a:buFontTx/>
              <a:buNone/>
            </a:pPr>
            <a:endParaRPr lang="en-US" sz="1800" b="0" kern="0" dirty="0"/>
          </a:p>
          <a:p>
            <a:pPr marL="0" indent="0">
              <a:buFontTx/>
              <a:buNone/>
            </a:pPr>
            <a:r>
              <a:rPr lang="en-US" sz="1800" b="0" kern="0" dirty="0"/>
              <a:t>Add2 proc</a:t>
            </a:r>
          </a:p>
          <a:p>
            <a:pPr marL="0" indent="0">
              <a:buFontTx/>
              <a:buNone/>
            </a:pPr>
            <a:r>
              <a:rPr lang="en-US" sz="1800" b="0" kern="0" dirty="0"/>
              <a:t>Push </a:t>
            </a:r>
            <a:r>
              <a:rPr lang="en-US" sz="1800" b="0" kern="0" dirty="0" err="1"/>
              <a:t>ebp</a:t>
            </a:r>
            <a:endParaRPr lang="en-US" sz="1800" b="0" kern="0" dirty="0"/>
          </a:p>
          <a:p>
            <a:pPr marL="0" indent="0">
              <a:buFontTx/>
              <a:buNone/>
            </a:pPr>
            <a:r>
              <a:rPr lang="en-US" sz="1800" b="0" kern="0" dirty="0"/>
              <a:t>Mov </a:t>
            </a:r>
            <a:r>
              <a:rPr lang="en-US" sz="1800" b="0" kern="0" dirty="0" err="1"/>
              <a:t>ebp</a:t>
            </a:r>
            <a:r>
              <a:rPr lang="en-US" sz="1800" b="0" kern="0" dirty="0"/>
              <a:t>, </a:t>
            </a:r>
            <a:r>
              <a:rPr lang="en-US" sz="1800" b="0" kern="0" dirty="0" err="1"/>
              <a:t>esp</a:t>
            </a:r>
            <a:endParaRPr lang="en-US" sz="1800" b="0" kern="0" dirty="0"/>
          </a:p>
          <a:p>
            <a:pPr marL="0" indent="0">
              <a:buFontTx/>
              <a:buNone/>
            </a:pPr>
            <a:r>
              <a:rPr lang="en-US" sz="1800" b="0" kern="0" dirty="0"/>
              <a:t>Mov </a:t>
            </a:r>
            <a:r>
              <a:rPr lang="en-US" sz="1800" b="0" kern="0" dirty="0" err="1"/>
              <a:t>eax</a:t>
            </a:r>
            <a:r>
              <a:rPr lang="en-US" sz="1800" b="0" kern="0" dirty="0"/>
              <a:t>, [ebp+12]</a:t>
            </a:r>
          </a:p>
          <a:p>
            <a:pPr marL="0" indent="0">
              <a:buFontTx/>
              <a:buNone/>
            </a:pPr>
            <a:r>
              <a:rPr lang="en-US" sz="1800" b="0" kern="0" dirty="0"/>
              <a:t>Add </a:t>
            </a:r>
            <a:r>
              <a:rPr lang="en-US" sz="1800" b="0" kern="0" dirty="0" err="1"/>
              <a:t>eax</a:t>
            </a:r>
            <a:r>
              <a:rPr lang="en-US" sz="1800" b="0" kern="0" dirty="0"/>
              <a:t>, [ebp+8]</a:t>
            </a:r>
          </a:p>
          <a:p>
            <a:pPr marL="0" indent="0">
              <a:buFontTx/>
              <a:buNone/>
            </a:pPr>
            <a:r>
              <a:rPr lang="en-US" sz="1800" b="0" kern="0" dirty="0"/>
              <a:t>Pop </a:t>
            </a:r>
            <a:r>
              <a:rPr lang="en-US" sz="1800" b="0" kern="0" dirty="0" err="1"/>
              <a:t>ebp</a:t>
            </a:r>
            <a:endParaRPr lang="en-US" sz="1800" b="0" kern="0" dirty="0"/>
          </a:p>
          <a:p>
            <a:pPr marL="0" indent="0">
              <a:buNone/>
            </a:pPr>
            <a:r>
              <a:rPr lang="en-US" sz="1800" b="0" kern="0" dirty="0">
                <a:solidFill>
                  <a:schemeClr val="tx2">
                    <a:lumMod val="75000"/>
                  </a:schemeClr>
                </a:solidFill>
              </a:rPr>
              <a:t>Ret 8; Pop </a:t>
            </a:r>
            <a:r>
              <a:rPr lang="en-US" sz="1800" b="0" kern="0" dirty="0" err="1">
                <a:solidFill>
                  <a:schemeClr val="tx2">
                    <a:lumMod val="75000"/>
                  </a:schemeClr>
                </a:solidFill>
              </a:rPr>
              <a:t>RetAddr</a:t>
            </a:r>
            <a:r>
              <a:rPr lang="en-US" sz="1800" b="0" kern="0" dirty="0">
                <a:solidFill>
                  <a:schemeClr val="tx2">
                    <a:lumMod val="75000"/>
                  </a:schemeClr>
                </a:solidFill>
              </a:rPr>
              <a:t> to </a:t>
            </a:r>
            <a:r>
              <a:rPr lang="en-US" sz="1800" b="0" kern="0" dirty="0" err="1">
                <a:solidFill>
                  <a:schemeClr val="tx2">
                    <a:lumMod val="75000"/>
                  </a:schemeClr>
                </a:solidFill>
              </a:rPr>
              <a:t>eip</a:t>
            </a:r>
            <a:r>
              <a:rPr lang="en-US" sz="1800" b="0" kern="0" dirty="0">
                <a:solidFill>
                  <a:schemeClr val="tx2">
                    <a:lumMod val="75000"/>
                  </a:schemeClr>
                </a:solidFill>
              </a:rPr>
              <a:t> and  </a:t>
            </a:r>
          </a:p>
          <a:p>
            <a:pPr marL="0" indent="0">
              <a:buFontTx/>
              <a:buNone/>
            </a:pPr>
            <a:r>
              <a:rPr lang="en-US" sz="1800" b="0" kern="0" dirty="0"/>
              <a:t>         ; </a:t>
            </a:r>
            <a:r>
              <a:rPr lang="en-US" sz="1800" b="0" kern="0" dirty="0">
                <a:solidFill>
                  <a:schemeClr val="tx2">
                    <a:lumMod val="75000"/>
                  </a:schemeClr>
                </a:solidFill>
              </a:rPr>
              <a:t>add </a:t>
            </a:r>
            <a:r>
              <a:rPr lang="en-US" sz="1800" b="0" kern="0" dirty="0" err="1">
                <a:solidFill>
                  <a:schemeClr val="tx2">
                    <a:lumMod val="75000"/>
                  </a:schemeClr>
                </a:solidFill>
              </a:rPr>
              <a:t>esp</a:t>
            </a:r>
            <a:r>
              <a:rPr lang="en-US" sz="1800" b="0" kern="0" dirty="0">
                <a:solidFill>
                  <a:schemeClr val="tx2">
                    <a:lumMod val="75000"/>
                  </a:schemeClr>
                </a:solidFill>
              </a:rPr>
              <a:t>, 8</a:t>
            </a:r>
          </a:p>
          <a:p>
            <a:pPr marL="0" indent="0">
              <a:buFontTx/>
              <a:buNone/>
            </a:pPr>
            <a:r>
              <a:rPr lang="en-US" sz="1800" b="0" kern="0" dirty="0"/>
              <a:t>Add2 </a:t>
            </a:r>
            <a:r>
              <a:rPr lang="en-US" sz="1800" b="0" kern="0" dirty="0" err="1"/>
              <a:t>endp</a:t>
            </a:r>
            <a:endParaRPr lang="en-US" sz="1800" b="0" kern="0" dirty="0"/>
          </a:p>
          <a:p>
            <a:pPr marL="0" indent="0">
              <a:buFontTx/>
              <a:buNone/>
            </a:pPr>
            <a:endParaRPr lang="en-US" sz="1800" b="0" kern="0" dirty="0"/>
          </a:p>
        </p:txBody>
      </p:sp>
      <p:sp>
        <p:nvSpPr>
          <p:cNvPr id="8" name="Footer Placeholder 4">
            <a:extLst>
              <a:ext uri="{FF2B5EF4-FFF2-40B4-BE49-F238E27FC236}">
                <a16:creationId xmlns:a16="http://schemas.microsoft.com/office/drawing/2014/main" id="{734D976C-1291-44E5-893D-63D280C31022}"/>
              </a:ext>
            </a:extLst>
          </p:cNvPr>
          <p:cNvSpPr txBox="1">
            <a:spLocks/>
          </p:cNvSpPr>
          <p:nvPr/>
        </p:nvSpPr>
        <p:spPr bwMode="auto">
          <a:xfrm>
            <a:off x="685800" y="64928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a:defRPr/>
            </a:pPr>
            <a:r>
              <a:rPr lang="en-US" altLang="en-US"/>
              <a:t>CSC 35 Intro to Architecture: Dr. I. Ghansah</a:t>
            </a:r>
          </a:p>
        </p:txBody>
      </p:sp>
      <p:sp>
        <p:nvSpPr>
          <p:cNvPr id="9" name="Slide Number Placeholder 5">
            <a:extLst>
              <a:ext uri="{FF2B5EF4-FFF2-40B4-BE49-F238E27FC236}">
                <a16:creationId xmlns:a16="http://schemas.microsoft.com/office/drawing/2014/main" id="{6B6AE24E-D6FD-45AF-A705-847B17DD7189}"/>
              </a:ext>
            </a:extLst>
          </p:cNvPr>
          <p:cNvSpPr txBox="1">
            <a:spLocks/>
          </p:cNvSpPr>
          <p:nvPr/>
        </p:nvSpPr>
        <p:spPr bwMode="auto">
          <a:xfrm>
            <a:off x="7620000" y="64008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600" b="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fld id="{C308CD5A-C873-4C08-8055-D2BFB7E6FD31}" type="slidenum">
              <a:rPr lang="en-US" altLang="en-US" smtClean="0"/>
              <a:pPr/>
              <a:t>12</a:t>
            </a:fld>
            <a:endParaRPr lang="en-US" altLang="en-US"/>
          </a:p>
        </p:txBody>
      </p:sp>
    </p:spTree>
    <p:extLst>
      <p:ext uri="{BB962C8B-B14F-4D97-AF65-F5344CB8AC3E}">
        <p14:creationId xmlns:p14="http://schemas.microsoft.com/office/powerpoint/2010/main" val="22693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BD9C2E3E-1C72-4147-A9BB-425F0E7083D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0243" name="Slide Number Placeholder 4">
            <a:extLst>
              <a:ext uri="{FF2B5EF4-FFF2-40B4-BE49-F238E27FC236}">
                <a16:creationId xmlns:a16="http://schemas.microsoft.com/office/drawing/2014/main" id="{61F04B3B-694C-42EC-AB43-F3A1CCE6050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274B155-C361-4532-981D-8282A17EEFAC}" type="slidenum">
              <a:rPr lang="en-US" altLang="en-US" sz="1600">
                <a:latin typeface="Times New Roman" panose="02020603050405020304" pitchFamily="18" charset="0"/>
              </a:rPr>
              <a:pPr eaLnBrk="1" hangingPunct="1">
                <a:spcBef>
                  <a:spcPct val="0"/>
                </a:spcBef>
                <a:buClrTx/>
                <a:buFontTx/>
                <a:buNone/>
              </a:pPr>
              <a:t>13</a:t>
            </a:fld>
            <a:endParaRPr lang="en-US" altLang="en-US" sz="1600">
              <a:latin typeface="Times New Roman" panose="02020603050405020304" pitchFamily="18" charset="0"/>
            </a:endParaRPr>
          </a:p>
        </p:txBody>
      </p:sp>
      <p:sp>
        <p:nvSpPr>
          <p:cNvPr id="176130" name="Rectangle 2">
            <a:extLst>
              <a:ext uri="{FF2B5EF4-FFF2-40B4-BE49-F238E27FC236}">
                <a16:creationId xmlns:a16="http://schemas.microsoft.com/office/drawing/2014/main" id="{FCBCF13F-FB51-4655-9FB2-DD3A70FA2026}"/>
              </a:ext>
            </a:extLst>
          </p:cNvPr>
          <p:cNvSpPr>
            <a:spLocks noGrp="1" noChangeArrowheads="1"/>
          </p:cNvSpPr>
          <p:nvPr>
            <p:ph type="title"/>
          </p:nvPr>
        </p:nvSpPr>
        <p:spPr/>
        <p:txBody>
          <a:bodyPr/>
          <a:lstStyle/>
          <a:p>
            <a:pPr eaLnBrk="1" hangingPunct="1">
              <a:defRPr/>
            </a:pPr>
            <a:r>
              <a:rPr lang="en-US" altLang="en-US" dirty="0"/>
              <a:t>Parameter Passing by Reference</a:t>
            </a:r>
          </a:p>
        </p:txBody>
      </p:sp>
      <p:sp>
        <p:nvSpPr>
          <p:cNvPr id="10245" name="Rectangle 3">
            <a:extLst>
              <a:ext uri="{FF2B5EF4-FFF2-40B4-BE49-F238E27FC236}">
                <a16:creationId xmlns:a16="http://schemas.microsoft.com/office/drawing/2014/main" id="{2C3715E1-12DA-4092-81FC-90A8CE8105B3}"/>
              </a:ext>
            </a:extLst>
          </p:cNvPr>
          <p:cNvSpPr>
            <a:spLocks noGrp="1" noChangeArrowheads="1"/>
          </p:cNvSpPr>
          <p:nvPr>
            <p:ph type="body" idx="1"/>
          </p:nvPr>
        </p:nvSpPr>
        <p:spPr/>
        <p:txBody>
          <a:bodyPr/>
          <a:lstStyle/>
          <a:p>
            <a:pPr eaLnBrk="1" hangingPunct="1"/>
            <a:r>
              <a:rPr lang="en-US" altLang="en-US" dirty="0"/>
              <a:t>Push the OFFSETs (</a:t>
            </a:r>
            <a:r>
              <a:rPr lang="en-US" altLang="en-US" dirty="0" err="1"/>
              <a:t>ie</a:t>
            </a:r>
            <a:r>
              <a:rPr lang="en-US" altLang="en-US" dirty="0"/>
              <a:t>. Address, pointer) of values on the stack</a:t>
            </a:r>
          </a:p>
          <a:p>
            <a:pPr eaLnBrk="1" hangingPunct="1">
              <a:spcBef>
                <a:spcPct val="75000"/>
              </a:spcBef>
            </a:pPr>
            <a:r>
              <a:rPr lang="en-US" altLang="en-US" dirty="0"/>
              <a:t>Call the procedure</a:t>
            </a:r>
          </a:p>
          <a:p>
            <a:pPr eaLnBrk="1" hangingPunct="1">
              <a:spcBef>
                <a:spcPct val="75000"/>
              </a:spcBef>
            </a:pPr>
            <a:r>
              <a:rPr lang="en-US" altLang="en-US" dirty="0"/>
              <a:t>Accept a return value in EAX, if any</a:t>
            </a:r>
          </a:p>
          <a:p>
            <a:pPr eaLnBrk="1" hangingPunct="1">
              <a:spcBef>
                <a:spcPct val="75000"/>
              </a:spcBef>
            </a:pPr>
            <a:r>
              <a:rPr lang="en-US" altLang="en-US" dirty="0"/>
              <a:t>Remove arguments from the stack if the called procedure did not remove them</a:t>
            </a:r>
          </a:p>
          <a:p>
            <a:pPr eaLnBrk="1" hangingPunct="1">
              <a:buFontTx/>
              <a:buNone/>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0F9C3BC0-D653-4F5F-8896-25028DB2929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1267" name="Slide Number Placeholder 3">
            <a:extLst>
              <a:ext uri="{FF2B5EF4-FFF2-40B4-BE49-F238E27FC236}">
                <a16:creationId xmlns:a16="http://schemas.microsoft.com/office/drawing/2014/main" id="{07692CF0-A1DA-451D-AE2F-B3CF633AB09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AB6999F-F810-428F-AAF0-B1B68BD12054}" type="slidenum">
              <a:rPr lang="en-US" altLang="en-US" sz="1600">
                <a:latin typeface="Times New Roman" panose="02020603050405020304" pitchFamily="18" charset="0"/>
              </a:rPr>
              <a:pPr eaLnBrk="1" hangingPunct="1">
                <a:spcBef>
                  <a:spcPct val="0"/>
                </a:spcBef>
                <a:buClrTx/>
                <a:buFontTx/>
                <a:buNone/>
              </a:pPr>
              <a:t>14</a:t>
            </a:fld>
            <a:endParaRPr lang="en-US" altLang="en-US" sz="1600">
              <a:latin typeface="Times New Roman" panose="02020603050405020304" pitchFamily="18" charset="0"/>
            </a:endParaRPr>
          </a:p>
        </p:txBody>
      </p:sp>
      <p:sp>
        <p:nvSpPr>
          <p:cNvPr id="180226" name="Rectangle 2">
            <a:extLst>
              <a:ext uri="{FF2B5EF4-FFF2-40B4-BE49-F238E27FC236}">
                <a16:creationId xmlns:a16="http://schemas.microsoft.com/office/drawing/2014/main" id="{14218F9B-52D3-4C19-8DE9-A7226B6F8D17}"/>
              </a:ext>
            </a:extLst>
          </p:cNvPr>
          <p:cNvSpPr>
            <a:spLocks noGrp="1" noChangeArrowheads="1"/>
          </p:cNvSpPr>
          <p:nvPr>
            <p:ph type="title"/>
          </p:nvPr>
        </p:nvSpPr>
        <p:spPr/>
        <p:txBody>
          <a:bodyPr/>
          <a:lstStyle/>
          <a:p>
            <a:pPr eaLnBrk="1" hangingPunct="1">
              <a:defRPr/>
            </a:pPr>
            <a:r>
              <a:rPr lang="en-US" altLang="en-US" dirty="0"/>
              <a:t>Pass by Reference Example</a:t>
            </a:r>
          </a:p>
        </p:txBody>
      </p:sp>
      <p:sp>
        <p:nvSpPr>
          <p:cNvPr id="11269" name="Text Box 3">
            <a:extLst>
              <a:ext uri="{FF2B5EF4-FFF2-40B4-BE49-F238E27FC236}">
                <a16:creationId xmlns:a16="http://schemas.microsoft.com/office/drawing/2014/main" id="{978A44C5-8D6B-42FC-9C6E-451B61B1040A}"/>
              </a:ext>
            </a:extLst>
          </p:cNvPr>
          <p:cNvSpPr txBox="1">
            <a:spLocks noChangeArrowheads="1"/>
          </p:cNvSpPr>
          <p:nvPr/>
        </p:nvSpPr>
        <p:spPr bwMode="auto">
          <a:xfrm>
            <a:off x="898525" y="1890713"/>
            <a:ext cx="2587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 </a:t>
            </a:r>
            <a:endParaRPr lang="en-US" altLang="en-US" sz="2100"/>
          </a:p>
        </p:txBody>
      </p:sp>
      <p:sp>
        <p:nvSpPr>
          <p:cNvPr id="11270" name="Text Box 4">
            <a:extLst>
              <a:ext uri="{FF2B5EF4-FFF2-40B4-BE49-F238E27FC236}">
                <a16:creationId xmlns:a16="http://schemas.microsoft.com/office/drawing/2014/main" id="{E6B67675-ED4A-4D88-AD11-789B39DCA350}"/>
              </a:ext>
            </a:extLst>
          </p:cNvPr>
          <p:cNvSpPr txBox="1">
            <a:spLocks noChangeArrowheads="1"/>
          </p:cNvSpPr>
          <p:nvPr/>
        </p:nvSpPr>
        <p:spPr bwMode="auto">
          <a:xfrm>
            <a:off x="350874" y="1905000"/>
            <a:ext cx="376392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800" dirty="0">
                <a:latin typeface="Courier New" panose="02070309020205020404" pitchFamily="49" charset="0"/>
              </a:rPr>
              <a:t>.data</a:t>
            </a:r>
          </a:p>
          <a:p>
            <a:pPr eaLnBrk="1" hangingPunct="1">
              <a:spcBef>
                <a:spcPct val="0"/>
              </a:spcBef>
              <a:buClrTx/>
              <a:buFontTx/>
              <a:buNone/>
            </a:pPr>
            <a:r>
              <a:rPr lang="en-US" altLang="en-US" sz="1800" dirty="0">
                <a:latin typeface="Courier New" panose="02070309020205020404" pitchFamily="49" charset="0"/>
              </a:rPr>
              <a:t>00000000: val1  DWORD 5</a:t>
            </a:r>
          </a:p>
          <a:p>
            <a:pPr eaLnBrk="1" hangingPunct="1">
              <a:spcBef>
                <a:spcPct val="0"/>
              </a:spcBef>
              <a:buClrTx/>
              <a:buFontTx/>
              <a:buNone/>
            </a:pPr>
            <a:r>
              <a:rPr lang="en-US" altLang="en-US" sz="1800" dirty="0">
                <a:latin typeface="Courier New" panose="02070309020205020404" pitchFamily="49" charset="0"/>
              </a:rPr>
              <a:t>00000004: val2  DWORD 6</a:t>
            </a:r>
          </a:p>
          <a:p>
            <a:pPr eaLnBrk="1" hangingPunct="1">
              <a:spcBef>
                <a:spcPct val="0"/>
              </a:spcBef>
              <a:buClrTx/>
              <a:buFontTx/>
              <a:buNone/>
            </a:pP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.code</a:t>
            </a:r>
          </a:p>
          <a:p>
            <a:pPr eaLnBrk="1" hangingPunct="1">
              <a:spcBef>
                <a:spcPct val="0"/>
              </a:spcBef>
              <a:buClrTx/>
              <a:buFontTx/>
              <a:buNone/>
            </a:pPr>
            <a:r>
              <a:rPr lang="en-US" altLang="en-US" sz="1800" dirty="0">
                <a:latin typeface="Courier New" panose="02070309020205020404" pitchFamily="49" charset="0"/>
              </a:rPr>
              <a:t>push OFFSET val2</a:t>
            </a:r>
          </a:p>
          <a:p>
            <a:pPr eaLnBrk="1" hangingPunct="1">
              <a:spcBef>
                <a:spcPct val="0"/>
              </a:spcBef>
              <a:buClrTx/>
              <a:buFontTx/>
              <a:buNone/>
            </a:pPr>
            <a:r>
              <a:rPr lang="en-US" altLang="en-US" sz="1800" dirty="0">
                <a:latin typeface="Courier New" panose="02070309020205020404" pitchFamily="49" charset="0"/>
              </a:rPr>
              <a:t>push OFFSET val1</a:t>
            </a:r>
          </a:p>
          <a:p>
            <a:pPr eaLnBrk="1" hangingPunct="1">
              <a:spcBef>
                <a:spcPct val="0"/>
              </a:spcBef>
              <a:buClrTx/>
              <a:buFontTx/>
              <a:buNone/>
            </a:pPr>
            <a:endParaRPr lang="en-US" altLang="en-US" sz="1800" dirty="0">
              <a:latin typeface="Courier New" panose="02070309020205020404" pitchFamily="49" charset="0"/>
            </a:endParaRPr>
          </a:p>
        </p:txBody>
      </p:sp>
      <p:sp>
        <p:nvSpPr>
          <p:cNvPr id="11271" name="Rectangle 5">
            <a:extLst>
              <a:ext uri="{FF2B5EF4-FFF2-40B4-BE49-F238E27FC236}">
                <a16:creationId xmlns:a16="http://schemas.microsoft.com/office/drawing/2014/main" id="{E133D90A-0677-464A-BFD7-BDEF5AF8FA78}"/>
              </a:ext>
            </a:extLst>
          </p:cNvPr>
          <p:cNvSpPr>
            <a:spLocks noChangeArrowheads="1"/>
          </p:cNvSpPr>
          <p:nvPr/>
        </p:nvSpPr>
        <p:spPr bwMode="auto">
          <a:xfrm>
            <a:off x="6019800" y="1905000"/>
            <a:ext cx="1600200" cy="1371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11272" name="Text Box 6">
            <a:extLst>
              <a:ext uri="{FF2B5EF4-FFF2-40B4-BE49-F238E27FC236}">
                <a16:creationId xmlns:a16="http://schemas.microsoft.com/office/drawing/2014/main" id="{7A5194A3-C1BD-434B-9CFA-2C635EA7206D}"/>
              </a:ext>
            </a:extLst>
          </p:cNvPr>
          <p:cNvSpPr txBox="1">
            <a:spLocks noChangeArrowheads="1"/>
          </p:cNvSpPr>
          <p:nvPr/>
        </p:nvSpPr>
        <p:spPr bwMode="auto">
          <a:xfrm>
            <a:off x="4114800" y="1905000"/>
            <a:ext cx="47941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(offset val2)     00000004</a:t>
            </a:r>
          </a:p>
          <a:p>
            <a:pPr eaLnBrk="1" hangingPunct="1">
              <a:spcBef>
                <a:spcPct val="0"/>
              </a:spcBef>
              <a:buClrTx/>
              <a:buFontTx/>
              <a:buNone/>
            </a:pPr>
            <a:r>
              <a:rPr lang="en-US" altLang="en-US" b="0" dirty="0"/>
              <a:t>(offset val1)     00000000       ESP</a:t>
            </a:r>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r>
              <a:rPr lang="en-US" altLang="en-US" b="0" dirty="0"/>
              <a:t>        Stack prior to CALL</a:t>
            </a:r>
          </a:p>
          <a:p>
            <a:pPr eaLnBrk="1" hangingPunct="1">
              <a:spcBef>
                <a:spcPct val="0"/>
              </a:spcBef>
              <a:buClrTx/>
              <a:buFontTx/>
              <a:buNone/>
            </a:pPr>
            <a:r>
              <a:rPr lang="en-US" altLang="en-US" sz="2000" b="0" dirty="0"/>
              <a:t>NOTE: In the above picture</a:t>
            </a:r>
          </a:p>
          <a:p>
            <a:pPr eaLnBrk="1" hangingPunct="1">
              <a:spcBef>
                <a:spcPct val="0"/>
              </a:spcBef>
              <a:buClrTx/>
              <a:buFontTx/>
              <a:buNone/>
            </a:pPr>
            <a:r>
              <a:rPr lang="en-US" altLang="en-US" sz="2000" b="0" dirty="0"/>
              <a:t>High Address on top</a:t>
            </a:r>
          </a:p>
          <a:p>
            <a:pPr eaLnBrk="1" hangingPunct="1">
              <a:spcBef>
                <a:spcPct val="0"/>
              </a:spcBef>
              <a:buClrTx/>
              <a:buFontTx/>
              <a:buNone/>
            </a:pPr>
            <a:r>
              <a:rPr lang="en-US" altLang="en-US" sz="2000" b="0" dirty="0"/>
              <a:t>And low address at the bottom. </a:t>
            </a:r>
          </a:p>
          <a:p>
            <a:pPr eaLnBrk="1" hangingPunct="1">
              <a:spcBef>
                <a:spcPct val="0"/>
              </a:spcBef>
              <a:buClrTx/>
              <a:buFontTx/>
              <a:buNone/>
            </a:pPr>
            <a:r>
              <a:rPr lang="en-US" altLang="en-US" sz="2000" b="0" dirty="0" err="1"/>
              <a:t>Ie</a:t>
            </a:r>
            <a:r>
              <a:rPr lang="en-US" altLang="en-US" sz="2000" b="0" dirty="0"/>
              <a:t>. This stack grows from top to </a:t>
            </a:r>
          </a:p>
          <a:p>
            <a:pPr eaLnBrk="1" hangingPunct="1">
              <a:spcBef>
                <a:spcPct val="0"/>
              </a:spcBef>
              <a:buClrTx/>
              <a:buFontTx/>
              <a:buNone/>
            </a:pPr>
            <a:r>
              <a:rPr lang="en-US" altLang="en-US" sz="2000" b="0" dirty="0"/>
              <a:t>Bottom in the above picture</a:t>
            </a:r>
            <a:endParaRPr lang="en-US" altLang="en-US" sz="2000" dirty="0"/>
          </a:p>
          <a:p>
            <a:pPr eaLnBrk="1" hangingPunct="1">
              <a:spcBef>
                <a:spcPct val="0"/>
              </a:spcBef>
              <a:buClrTx/>
              <a:buFontTx/>
              <a:buNone/>
            </a:pPr>
            <a:r>
              <a:rPr lang="en-US" altLang="en-US" b="0" dirty="0"/>
              <a:t> </a:t>
            </a:r>
            <a:endParaRPr lang="en-US" altLang="en-US" sz="2100" dirty="0"/>
          </a:p>
        </p:txBody>
      </p:sp>
      <p:sp>
        <p:nvSpPr>
          <p:cNvPr id="11273" name="Line 7">
            <a:extLst>
              <a:ext uri="{FF2B5EF4-FFF2-40B4-BE49-F238E27FC236}">
                <a16:creationId xmlns:a16="http://schemas.microsoft.com/office/drawing/2014/main" id="{6C907C11-F0E7-4045-AF16-5209EAD01CBE}"/>
              </a:ext>
            </a:extLst>
          </p:cNvPr>
          <p:cNvSpPr>
            <a:spLocks noChangeShapeType="1"/>
          </p:cNvSpPr>
          <p:nvPr/>
        </p:nvSpPr>
        <p:spPr bwMode="auto">
          <a:xfrm flipH="1">
            <a:off x="6019800" y="2362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11274" name="Line 8">
            <a:extLst>
              <a:ext uri="{FF2B5EF4-FFF2-40B4-BE49-F238E27FC236}">
                <a16:creationId xmlns:a16="http://schemas.microsoft.com/office/drawing/2014/main" id="{85EC10D2-A31D-44C8-8281-571C0A568C25}"/>
              </a:ext>
            </a:extLst>
          </p:cNvPr>
          <p:cNvSpPr>
            <a:spLocks noChangeShapeType="1"/>
          </p:cNvSpPr>
          <p:nvPr/>
        </p:nvSpPr>
        <p:spPr bwMode="auto">
          <a:xfrm flipH="1">
            <a:off x="6019800" y="2819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11275" name="Line 9">
            <a:extLst>
              <a:ext uri="{FF2B5EF4-FFF2-40B4-BE49-F238E27FC236}">
                <a16:creationId xmlns:a16="http://schemas.microsoft.com/office/drawing/2014/main" id="{D76E2D67-E621-430B-A466-C622927EAEA8}"/>
              </a:ext>
            </a:extLst>
          </p:cNvPr>
          <p:cNvSpPr>
            <a:spLocks noChangeShapeType="1"/>
          </p:cNvSpPr>
          <p:nvPr/>
        </p:nvSpPr>
        <p:spPr bwMode="auto">
          <a:xfrm flipH="1">
            <a:off x="7696200" y="2590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 name="Rectangle 11">
            <a:extLst>
              <a:ext uri="{FF2B5EF4-FFF2-40B4-BE49-F238E27FC236}">
                <a16:creationId xmlns:a16="http://schemas.microsoft.com/office/drawing/2014/main" id="{363FC1B0-030C-4493-9409-71C4FE602250}"/>
              </a:ext>
            </a:extLst>
          </p:cNvPr>
          <p:cNvSpPr/>
          <p:nvPr/>
        </p:nvSpPr>
        <p:spPr bwMode="auto">
          <a:xfrm>
            <a:off x="350874" y="4588097"/>
            <a:ext cx="3535326" cy="600164"/>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0A09A264-88E7-47CE-9B44-A19629508AE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2291" name="Slide Number Placeholder 3">
            <a:extLst>
              <a:ext uri="{FF2B5EF4-FFF2-40B4-BE49-F238E27FC236}">
                <a16:creationId xmlns:a16="http://schemas.microsoft.com/office/drawing/2014/main" id="{3099B86B-DA61-4FF9-8505-4E1823903B1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8B3DC17-C465-410B-916E-0E75949EBDB7}" type="slidenum">
              <a:rPr lang="en-US" altLang="en-US" sz="1600">
                <a:latin typeface="Times New Roman" panose="02020603050405020304" pitchFamily="18" charset="0"/>
              </a:rPr>
              <a:pPr eaLnBrk="1" hangingPunct="1">
                <a:spcBef>
                  <a:spcPct val="0"/>
                </a:spcBef>
                <a:buClrTx/>
                <a:buFontTx/>
                <a:buNone/>
              </a:pPr>
              <a:t>15</a:t>
            </a:fld>
            <a:endParaRPr lang="en-US" altLang="en-US" sz="1600">
              <a:latin typeface="Times New Roman" panose="02020603050405020304" pitchFamily="18" charset="0"/>
            </a:endParaRPr>
          </a:p>
        </p:txBody>
      </p:sp>
      <p:sp>
        <p:nvSpPr>
          <p:cNvPr id="182274" name="Rectangle 2">
            <a:extLst>
              <a:ext uri="{FF2B5EF4-FFF2-40B4-BE49-F238E27FC236}">
                <a16:creationId xmlns:a16="http://schemas.microsoft.com/office/drawing/2014/main" id="{12702942-E9E4-40D5-A5E1-DB3738A11489}"/>
              </a:ext>
            </a:extLst>
          </p:cNvPr>
          <p:cNvSpPr>
            <a:spLocks noGrp="1" noChangeArrowheads="1"/>
          </p:cNvSpPr>
          <p:nvPr>
            <p:ph type="title"/>
          </p:nvPr>
        </p:nvSpPr>
        <p:spPr/>
        <p:txBody>
          <a:bodyPr/>
          <a:lstStyle/>
          <a:p>
            <a:pPr eaLnBrk="1" hangingPunct="1">
              <a:defRPr/>
            </a:pPr>
            <a:r>
              <a:rPr lang="en-US" altLang="en-US"/>
              <a:t>Stack after the CALL</a:t>
            </a:r>
          </a:p>
        </p:txBody>
      </p:sp>
      <p:sp>
        <p:nvSpPr>
          <p:cNvPr id="12293" name="Text Box 3">
            <a:extLst>
              <a:ext uri="{FF2B5EF4-FFF2-40B4-BE49-F238E27FC236}">
                <a16:creationId xmlns:a16="http://schemas.microsoft.com/office/drawing/2014/main" id="{15556C0D-92D3-4D0B-B100-92D71520EC8E}"/>
              </a:ext>
            </a:extLst>
          </p:cNvPr>
          <p:cNvSpPr txBox="1">
            <a:spLocks noChangeArrowheads="1"/>
          </p:cNvSpPr>
          <p:nvPr/>
        </p:nvSpPr>
        <p:spPr bwMode="auto">
          <a:xfrm>
            <a:off x="2590800" y="1371600"/>
            <a:ext cx="4359275"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value or </a:t>
            </a:r>
            <a:r>
              <a:rPr lang="en-US" altLang="en-US" b="0" dirty="0" err="1"/>
              <a:t>addr</a:t>
            </a:r>
            <a:r>
              <a:rPr lang="en-US" altLang="en-US" b="0" dirty="0"/>
              <a:t> of val2</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value or </a:t>
            </a:r>
            <a:r>
              <a:rPr lang="en-US" altLang="en-US" b="0" dirty="0" err="1"/>
              <a:t>addr</a:t>
            </a:r>
            <a:r>
              <a:rPr lang="en-US" altLang="en-US" b="0" dirty="0"/>
              <a:t> of val1</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return address                   ESP</a:t>
            </a:r>
            <a:endParaRPr lang="en-US" altLang="en-US" sz="2100" dirty="0"/>
          </a:p>
        </p:txBody>
      </p:sp>
      <p:sp>
        <p:nvSpPr>
          <p:cNvPr id="12294" name="Rectangle 4">
            <a:extLst>
              <a:ext uri="{FF2B5EF4-FFF2-40B4-BE49-F238E27FC236}">
                <a16:creationId xmlns:a16="http://schemas.microsoft.com/office/drawing/2014/main" id="{E3F7D0C9-A581-4BC2-9B2E-7288619819D2}"/>
              </a:ext>
            </a:extLst>
          </p:cNvPr>
          <p:cNvSpPr>
            <a:spLocks noChangeArrowheads="1"/>
          </p:cNvSpPr>
          <p:nvPr/>
        </p:nvSpPr>
        <p:spPr bwMode="auto">
          <a:xfrm>
            <a:off x="2362200" y="1371600"/>
            <a:ext cx="34290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12295" name="Line 5">
            <a:extLst>
              <a:ext uri="{FF2B5EF4-FFF2-40B4-BE49-F238E27FC236}">
                <a16:creationId xmlns:a16="http://schemas.microsoft.com/office/drawing/2014/main" id="{BC3A2317-B8D3-408A-80C9-0D5E245FF654}"/>
              </a:ext>
            </a:extLst>
          </p:cNvPr>
          <p:cNvSpPr>
            <a:spLocks noChangeShapeType="1"/>
          </p:cNvSpPr>
          <p:nvPr/>
        </p:nvSpPr>
        <p:spPr bwMode="auto">
          <a:xfrm>
            <a:off x="2362200" y="1981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296" name="Line 6">
            <a:extLst>
              <a:ext uri="{FF2B5EF4-FFF2-40B4-BE49-F238E27FC236}">
                <a16:creationId xmlns:a16="http://schemas.microsoft.com/office/drawing/2014/main" id="{20BE3425-70C2-4DF0-BEEF-E90916BD3B09}"/>
              </a:ext>
            </a:extLst>
          </p:cNvPr>
          <p:cNvSpPr>
            <a:spLocks noChangeShapeType="1"/>
          </p:cNvSpPr>
          <p:nvPr/>
        </p:nvSpPr>
        <p:spPr bwMode="auto">
          <a:xfrm>
            <a:off x="2362200" y="2743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297" name="Line 7">
            <a:extLst>
              <a:ext uri="{FF2B5EF4-FFF2-40B4-BE49-F238E27FC236}">
                <a16:creationId xmlns:a16="http://schemas.microsoft.com/office/drawing/2014/main" id="{D8647AD1-4476-4643-9A0A-49DA807F31ED}"/>
              </a:ext>
            </a:extLst>
          </p:cNvPr>
          <p:cNvSpPr>
            <a:spLocks noChangeShapeType="1"/>
          </p:cNvSpPr>
          <p:nvPr/>
        </p:nvSpPr>
        <p:spPr bwMode="auto">
          <a:xfrm flipH="1">
            <a:off x="5791200" y="3124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 name="Rectangle 1">
            <a:extLst>
              <a:ext uri="{FF2B5EF4-FFF2-40B4-BE49-F238E27FC236}">
                <a16:creationId xmlns:a16="http://schemas.microsoft.com/office/drawing/2014/main" id="{15F92431-F102-49F3-8965-E15D260BAF22}"/>
              </a:ext>
            </a:extLst>
          </p:cNvPr>
          <p:cNvSpPr/>
          <p:nvPr/>
        </p:nvSpPr>
        <p:spPr bwMode="auto">
          <a:xfrm>
            <a:off x="1905000" y="4724400"/>
            <a:ext cx="4191000" cy="1246495"/>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1" i="0" u="none" strike="noStrike" cap="none" normalizeH="0" baseline="0" dirty="0">
              <a:ln>
                <a:noFill/>
              </a:ln>
              <a:solidFill>
                <a:schemeClr val="tx1"/>
              </a:solidFill>
              <a:effectLst/>
              <a:highlight>
                <a:srgbClr val="0000FF"/>
              </a:highligh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DBF64E12-B749-44C3-B436-87346921D99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3315" name="Slide Number Placeholder 4">
            <a:extLst>
              <a:ext uri="{FF2B5EF4-FFF2-40B4-BE49-F238E27FC236}">
                <a16:creationId xmlns:a16="http://schemas.microsoft.com/office/drawing/2014/main" id="{967CABD8-1C61-4D7F-B41F-5B2393A5B96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2C56069-989C-45CA-BFDE-F1BA1DF7F063}" type="slidenum">
              <a:rPr lang="en-US" altLang="en-US" sz="1600">
                <a:latin typeface="Times New Roman" panose="02020603050405020304" pitchFamily="18" charset="0"/>
              </a:rPr>
              <a:pPr eaLnBrk="1" hangingPunct="1">
                <a:spcBef>
                  <a:spcPct val="0"/>
                </a:spcBef>
                <a:buClrTx/>
                <a:buFontTx/>
                <a:buNone/>
              </a:pPr>
              <a:t>16</a:t>
            </a:fld>
            <a:endParaRPr lang="en-US" altLang="en-US" sz="1600">
              <a:latin typeface="Times New Roman" panose="02020603050405020304" pitchFamily="18" charset="0"/>
            </a:endParaRPr>
          </a:p>
        </p:txBody>
      </p:sp>
      <p:sp>
        <p:nvSpPr>
          <p:cNvPr id="173058" name="Rectangle 2">
            <a:extLst>
              <a:ext uri="{FF2B5EF4-FFF2-40B4-BE49-F238E27FC236}">
                <a16:creationId xmlns:a16="http://schemas.microsoft.com/office/drawing/2014/main" id="{2B97CBC6-0A01-49DE-9BE8-1A932D3961C7}"/>
              </a:ext>
            </a:extLst>
          </p:cNvPr>
          <p:cNvSpPr>
            <a:spLocks noGrp="1" noChangeArrowheads="1"/>
          </p:cNvSpPr>
          <p:nvPr>
            <p:ph type="title"/>
          </p:nvPr>
        </p:nvSpPr>
        <p:spPr/>
        <p:txBody>
          <a:bodyPr/>
          <a:lstStyle/>
          <a:p>
            <a:pPr eaLnBrk="1" hangingPunct="1">
              <a:defRPr/>
            </a:pPr>
            <a:r>
              <a:rPr lang="en-US" altLang="en-US"/>
              <a:t>Passing an Array by Reference</a:t>
            </a:r>
            <a:r>
              <a:rPr lang="en-US" altLang="en-US" sz="2400"/>
              <a:t>  (1 of 2)</a:t>
            </a:r>
            <a:endParaRPr lang="en-US" altLang="en-US"/>
          </a:p>
        </p:txBody>
      </p:sp>
      <p:sp>
        <p:nvSpPr>
          <p:cNvPr id="13317" name="Rectangle 3">
            <a:extLst>
              <a:ext uri="{FF2B5EF4-FFF2-40B4-BE49-F238E27FC236}">
                <a16:creationId xmlns:a16="http://schemas.microsoft.com/office/drawing/2014/main" id="{93E8C4B4-6C6D-4FFA-A47B-00F36F3345E1}"/>
              </a:ext>
            </a:extLst>
          </p:cNvPr>
          <p:cNvSpPr>
            <a:spLocks noGrp="1" noChangeArrowheads="1"/>
          </p:cNvSpPr>
          <p:nvPr>
            <p:ph type="body" idx="1"/>
          </p:nvPr>
        </p:nvSpPr>
        <p:spPr>
          <a:xfrm>
            <a:off x="685800" y="1143000"/>
            <a:ext cx="7772400" cy="1676400"/>
          </a:xfrm>
        </p:spPr>
        <p:txBody>
          <a:bodyPr/>
          <a:lstStyle/>
          <a:p>
            <a:pPr eaLnBrk="1" hangingPunct="1"/>
            <a:r>
              <a:rPr lang="en-US" altLang="en-US"/>
              <a:t>The </a:t>
            </a:r>
            <a:r>
              <a:rPr lang="en-US" altLang="en-US">
                <a:solidFill>
                  <a:schemeClr val="tx2"/>
                </a:solidFill>
              </a:rPr>
              <a:t>ArrayFill</a:t>
            </a:r>
            <a:r>
              <a:rPr lang="en-US" altLang="en-US"/>
              <a:t> procedure fills an array with 16-bit random integers</a:t>
            </a:r>
          </a:p>
          <a:p>
            <a:pPr eaLnBrk="1" hangingPunct="1"/>
            <a:r>
              <a:rPr lang="en-US" altLang="en-US"/>
              <a:t>The calling program passes the address of the array, along with a count of the number of array elements:</a:t>
            </a:r>
          </a:p>
        </p:txBody>
      </p:sp>
      <p:sp>
        <p:nvSpPr>
          <p:cNvPr id="13318" name="Text Box 4">
            <a:extLst>
              <a:ext uri="{FF2B5EF4-FFF2-40B4-BE49-F238E27FC236}">
                <a16:creationId xmlns:a16="http://schemas.microsoft.com/office/drawing/2014/main" id="{A1874204-E95D-4FD8-B180-CEDFC9EA82DB}"/>
              </a:ext>
            </a:extLst>
          </p:cNvPr>
          <p:cNvSpPr txBox="1">
            <a:spLocks noChangeArrowheads="1"/>
          </p:cNvSpPr>
          <p:nvPr/>
        </p:nvSpPr>
        <p:spPr bwMode="auto">
          <a:xfrm>
            <a:off x="1981200" y="3124200"/>
            <a:ext cx="495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.data</a:t>
            </a:r>
          </a:p>
          <a:p>
            <a:pPr eaLnBrk="1" hangingPunct="1">
              <a:lnSpc>
                <a:spcPct val="50000"/>
              </a:lnSpc>
              <a:spcBef>
                <a:spcPct val="50000"/>
              </a:spcBef>
              <a:buClrTx/>
              <a:buFontTx/>
              <a:buNone/>
            </a:pPr>
            <a:r>
              <a:rPr lang="en-US" altLang="en-US" sz="1800">
                <a:latin typeface="Courier New" panose="02070309020205020404" pitchFamily="49" charset="0"/>
              </a:rPr>
              <a:t>count = 100</a:t>
            </a:r>
          </a:p>
          <a:p>
            <a:pPr eaLnBrk="1" hangingPunct="1">
              <a:lnSpc>
                <a:spcPct val="50000"/>
              </a:lnSpc>
              <a:spcBef>
                <a:spcPct val="50000"/>
              </a:spcBef>
              <a:buClrTx/>
              <a:buFontTx/>
              <a:buNone/>
            </a:pPr>
            <a:r>
              <a:rPr lang="en-US" altLang="en-US" sz="1800">
                <a:latin typeface="Courier New" panose="02070309020205020404" pitchFamily="49" charset="0"/>
              </a:rPr>
              <a:t>array WORD count DUP(?)</a:t>
            </a:r>
          </a:p>
          <a:p>
            <a:pPr eaLnBrk="1" hangingPunct="1">
              <a:lnSpc>
                <a:spcPct val="50000"/>
              </a:lnSpc>
              <a:spcBef>
                <a:spcPct val="50000"/>
              </a:spcBef>
              <a:buClrTx/>
              <a:buFontTx/>
              <a:buNone/>
            </a:pPr>
            <a:r>
              <a:rPr lang="en-US" altLang="en-US" sz="1800">
                <a:latin typeface="Courier New" panose="02070309020205020404" pitchFamily="49" charset="0"/>
              </a:rPr>
              <a:t>.code</a:t>
            </a:r>
          </a:p>
          <a:p>
            <a:pPr eaLnBrk="1" hangingPunct="1">
              <a:lnSpc>
                <a:spcPct val="50000"/>
              </a:lnSpc>
              <a:spcBef>
                <a:spcPct val="50000"/>
              </a:spcBef>
              <a:buClrTx/>
              <a:buFontTx/>
              <a:buNone/>
            </a:pPr>
            <a:r>
              <a:rPr lang="en-US" altLang="en-US" sz="1800">
                <a:latin typeface="Courier New" panose="02070309020205020404" pitchFamily="49" charset="0"/>
              </a:rPr>
              <a:t>	push OFFSET array</a:t>
            </a:r>
          </a:p>
          <a:p>
            <a:pPr eaLnBrk="1" hangingPunct="1">
              <a:lnSpc>
                <a:spcPct val="50000"/>
              </a:lnSpc>
              <a:spcBef>
                <a:spcPct val="50000"/>
              </a:spcBef>
              <a:buClrTx/>
              <a:buFontTx/>
              <a:buNone/>
            </a:pPr>
            <a:r>
              <a:rPr lang="en-US" altLang="en-US" sz="1800">
                <a:latin typeface="Courier New" panose="02070309020205020404" pitchFamily="49" charset="0"/>
              </a:rPr>
              <a:t>	push COUNT</a:t>
            </a:r>
          </a:p>
          <a:p>
            <a:pPr eaLnBrk="1" hangingPunct="1">
              <a:lnSpc>
                <a:spcPct val="50000"/>
              </a:lnSpc>
              <a:spcBef>
                <a:spcPct val="50000"/>
              </a:spcBef>
              <a:buClrTx/>
              <a:buFontTx/>
              <a:buNone/>
            </a:pPr>
            <a:r>
              <a:rPr lang="en-US" altLang="en-US" sz="1800">
                <a:latin typeface="Courier New" panose="02070309020205020404" pitchFamily="49" charset="0"/>
              </a:rPr>
              <a:t>	call ArrayFill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C49170E4-696E-4BD2-B1E7-1AAAD90E43D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4339" name="Slide Number Placeholder 4">
            <a:extLst>
              <a:ext uri="{FF2B5EF4-FFF2-40B4-BE49-F238E27FC236}">
                <a16:creationId xmlns:a16="http://schemas.microsoft.com/office/drawing/2014/main" id="{0A384E7C-BBD7-492C-8046-3B2B75B16E1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240DB37-888D-4884-A723-12E179CB689E}" type="slidenum">
              <a:rPr lang="en-US" altLang="en-US" sz="1600">
                <a:latin typeface="Times New Roman" panose="02020603050405020304" pitchFamily="18" charset="0"/>
              </a:rPr>
              <a:pPr eaLnBrk="1" hangingPunct="1">
                <a:spcBef>
                  <a:spcPct val="0"/>
                </a:spcBef>
                <a:buClrTx/>
                <a:buFontTx/>
                <a:buNone/>
              </a:pPr>
              <a:t>17</a:t>
            </a:fld>
            <a:endParaRPr lang="en-US" altLang="en-US" sz="1600">
              <a:latin typeface="Times New Roman" panose="02020603050405020304" pitchFamily="18" charset="0"/>
            </a:endParaRPr>
          </a:p>
        </p:txBody>
      </p:sp>
      <p:sp>
        <p:nvSpPr>
          <p:cNvPr id="174082" name="Rectangle 2">
            <a:extLst>
              <a:ext uri="{FF2B5EF4-FFF2-40B4-BE49-F238E27FC236}">
                <a16:creationId xmlns:a16="http://schemas.microsoft.com/office/drawing/2014/main" id="{1B459814-D7DB-4642-8C2C-0FCAE63F4B26}"/>
              </a:ext>
            </a:extLst>
          </p:cNvPr>
          <p:cNvSpPr>
            <a:spLocks noGrp="1" noChangeArrowheads="1"/>
          </p:cNvSpPr>
          <p:nvPr>
            <p:ph type="title"/>
          </p:nvPr>
        </p:nvSpPr>
        <p:spPr/>
        <p:txBody>
          <a:bodyPr/>
          <a:lstStyle/>
          <a:p>
            <a:pPr eaLnBrk="1" hangingPunct="1">
              <a:defRPr/>
            </a:pPr>
            <a:r>
              <a:rPr lang="en-US" altLang="en-US"/>
              <a:t>Passing an Array by Reference</a:t>
            </a:r>
            <a:r>
              <a:rPr lang="en-US" altLang="en-US" sz="2400"/>
              <a:t>  (2 of 2)</a:t>
            </a:r>
            <a:endParaRPr lang="en-US" altLang="en-US"/>
          </a:p>
        </p:txBody>
      </p:sp>
      <p:sp>
        <p:nvSpPr>
          <p:cNvPr id="14341" name="Text Box 3">
            <a:extLst>
              <a:ext uri="{FF2B5EF4-FFF2-40B4-BE49-F238E27FC236}">
                <a16:creationId xmlns:a16="http://schemas.microsoft.com/office/drawing/2014/main" id="{E00AB677-BA58-4D12-86BA-925EDA81DD48}"/>
              </a:ext>
            </a:extLst>
          </p:cNvPr>
          <p:cNvSpPr txBox="1">
            <a:spLocks noChangeArrowheads="1"/>
          </p:cNvSpPr>
          <p:nvPr/>
        </p:nvSpPr>
        <p:spPr bwMode="auto">
          <a:xfrm>
            <a:off x="685800" y="2209800"/>
            <a:ext cx="3581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ArrayFill PROC</a:t>
            </a:r>
          </a:p>
          <a:p>
            <a:pPr eaLnBrk="1" hangingPunct="1">
              <a:lnSpc>
                <a:spcPct val="50000"/>
              </a:lnSpc>
              <a:spcBef>
                <a:spcPct val="50000"/>
              </a:spcBef>
              <a:buClrTx/>
              <a:buFontTx/>
              <a:buNone/>
            </a:pPr>
            <a:r>
              <a:rPr lang="en-US" altLang="en-US" sz="1800">
                <a:latin typeface="Courier New" panose="02070309020205020404" pitchFamily="49" charset="0"/>
              </a:rPr>
              <a:t>	push ebp</a:t>
            </a:r>
          </a:p>
          <a:p>
            <a:pPr eaLnBrk="1" hangingPunct="1">
              <a:lnSpc>
                <a:spcPct val="50000"/>
              </a:lnSpc>
              <a:spcBef>
                <a:spcPct val="50000"/>
              </a:spcBef>
              <a:buClrTx/>
              <a:buFontTx/>
              <a:buNone/>
            </a:pPr>
            <a:r>
              <a:rPr lang="en-US" altLang="en-US" sz="1800">
                <a:latin typeface="Courier New" panose="02070309020205020404" pitchFamily="49" charset="0"/>
              </a:rPr>
              <a:t>	mov  ebp,esp</a:t>
            </a:r>
          </a:p>
          <a:p>
            <a:pPr eaLnBrk="1" hangingPunct="1">
              <a:lnSpc>
                <a:spcPct val="50000"/>
              </a:lnSpc>
              <a:spcBef>
                <a:spcPct val="50000"/>
              </a:spcBef>
              <a:buClrTx/>
              <a:buFontTx/>
              <a:buNone/>
            </a:pPr>
            <a:r>
              <a:rPr lang="en-US" altLang="en-US" sz="1800">
                <a:latin typeface="Courier New" panose="02070309020205020404" pitchFamily="49" charset="0"/>
              </a:rPr>
              <a:t>	pushad</a:t>
            </a:r>
          </a:p>
          <a:p>
            <a:pPr eaLnBrk="1" hangingPunct="1">
              <a:lnSpc>
                <a:spcPct val="50000"/>
              </a:lnSpc>
              <a:spcBef>
                <a:spcPct val="50000"/>
              </a:spcBef>
              <a:buClrTx/>
              <a:buFontTx/>
              <a:buNone/>
            </a:pPr>
            <a:r>
              <a:rPr lang="en-US" altLang="en-US" sz="1800">
                <a:latin typeface="Courier New" panose="02070309020205020404" pitchFamily="49" charset="0"/>
              </a:rPr>
              <a:t>	mov  esi,[ebp+12]</a:t>
            </a:r>
          </a:p>
          <a:p>
            <a:pPr eaLnBrk="1" hangingPunct="1">
              <a:lnSpc>
                <a:spcPct val="50000"/>
              </a:lnSpc>
              <a:spcBef>
                <a:spcPct val="50000"/>
              </a:spcBef>
              <a:buClrTx/>
              <a:buFontTx/>
              <a:buNone/>
            </a:pPr>
            <a:r>
              <a:rPr lang="en-US" altLang="en-US" sz="1800">
                <a:latin typeface="Courier New" panose="02070309020205020404" pitchFamily="49" charset="0"/>
              </a:rPr>
              <a:t>	mov  ecx,[ebp+8]</a:t>
            </a:r>
          </a:p>
          <a:p>
            <a:pPr eaLnBrk="1" hangingPunct="1">
              <a:lnSpc>
                <a:spcPct val="50000"/>
              </a:lnSpc>
              <a:spcBef>
                <a:spcPct val="50000"/>
              </a:spcBef>
              <a:buClrTx/>
              <a:buFontTx/>
              <a:buNone/>
            </a:pPr>
            <a:r>
              <a:rPr lang="en-US" altLang="en-US" sz="1800">
                <a:latin typeface="Courier New" panose="02070309020205020404" pitchFamily="49" charset="0"/>
              </a:rPr>
              <a:t>	.</a:t>
            </a:r>
          </a:p>
          <a:p>
            <a:pPr eaLnBrk="1" hangingPunct="1">
              <a:lnSpc>
                <a:spcPct val="50000"/>
              </a:lnSpc>
              <a:spcBef>
                <a:spcPct val="50000"/>
              </a:spcBef>
              <a:buClrTx/>
              <a:buFontTx/>
              <a:buNone/>
            </a:pPr>
            <a:r>
              <a:rPr lang="en-US" altLang="en-US" sz="1800">
                <a:latin typeface="Courier New" panose="02070309020205020404" pitchFamily="49" charset="0"/>
              </a:rPr>
              <a:t>	.</a:t>
            </a:r>
          </a:p>
        </p:txBody>
      </p:sp>
      <p:graphicFrame>
        <p:nvGraphicFramePr>
          <p:cNvPr id="174084" name="Object 4">
            <a:extLst>
              <a:ext uri="{FF2B5EF4-FFF2-40B4-BE49-F238E27FC236}">
                <a16:creationId xmlns:a16="http://schemas.microsoft.com/office/drawing/2014/main" id="{FE566FD9-9D21-49C8-96F1-E77690DD05B4}"/>
              </a:ext>
            </a:extLst>
          </p:cNvPr>
          <p:cNvGraphicFramePr>
            <a:graphicFrameLocks noChangeAspect="1"/>
          </p:cNvGraphicFramePr>
          <p:nvPr/>
        </p:nvGraphicFramePr>
        <p:xfrm>
          <a:off x="4816475" y="2438400"/>
          <a:ext cx="3014663" cy="1843088"/>
        </p:xfrm>
        <a:graphic>
          <a:graphicData uri="http://schemas.openxmlformats.org/presentationml/2006/ole">
            <mc:AlternateContent xmlns:mc="http://schemas.openxmlformats.org/markup-compatibility/2006">
              <mc:Choice xmlns:v="urn:schemas-microsoft-com:vml" Requires="v">
                <p:oleObj spid="_x0000_s14350" name="VISIO" r:id="rId3" imgW="2042160" imgH="1069848" progId="Visio.Drawing.6">
                  <p:embed/>
                </p:oleObj>
              </mc:Choice>
              <mc:Fallback>
                <p:oleObj name="VISIO" r:id="rId3" imgW="2042160" imgH="106984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127" t="-9013" r="8510"/>
                      <a:stretch>
                        <a:fillRect/>
                      </a:stretch>
                    </p:blipFill>
                    <p:spPr bwMode="auto">
                      <a:xfrm>
                        <a:off x="4816475" y="2438400"/>
                        <a:ext cx="3014663" cy="18430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85" name="Text Box 5">
            <a:extLst>
              <a:ext uri="{FF2B5EF4-FFF2-40B4-BE49-F238E27FC236}">
                <a16:creationId xmlns:a16="http://schemas.microsoft.com/office/drawing/2014/main" id="{97B9EF7A-FC3B-4256-877C-646F724E33DF}"/>
              </a:ext>
            </a:extLst>
          </p:cNvPr>
          <p:cNvSpPr txBox="1">
            <a:spLocks noChangeArrowheads="1"/>
          </p:cNvSpPr>
          <p:nvPr/>
        </p:nvSpPr>
        <p:spPr bwMode="auto">
          <a:xfrm>
            <a:off x="685800" y="4800600"/>
            <a:ext cx="7848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en-US" altLang="en-US" sz="2100" b="0"/>
              <a:t>ESI points to the beginning of the array, so it's easy to use a loop to access each array element. </a:t>
            </a:r>
            <a:r>
              <a:rPr lang="en-US" altLang="en-US" sz="2100" b="0">
                <a:hlinkClick r:id="rId5"/>
              </a:rPr>
              <a:t>View the complete program</a:t>
            </a:r>
            <a:r>
              <a:rPr lang="en-US" altLang="en-US" sz="2100" b="0"/>
              <a:t>.</a:t>
            </a:r>
          </a:p>
        </p:txBody>
      </p:sp>
      <p:sp>
        <p:nvSpPr>
          <p:cNvPr id="14344" name="Text Box 6">
            <a:extLst>
              <a:ext uri="{FF2B5EF4-FFF2-40B4-BE49-F238E27FC236}">
                <a16:creationId xmlns:a16="http://schemas.microsoft.com/office/drawing/2014/main" id="{A6A40B5A-18CF-45A3-86DB-1F11A039CE16}"/>
              </a:ext>
            </a:extLst>
          </p:cNvPr>
          <p:cNvSpPr txBox="1">
            <a:spLocks noChangeArrowheads="1"/>
          </p:cNvSpPr>
          <p:nvPr/>
        </p:nvSpPr>
        <p:spPr bwMode="auto">
          <a:xfrm>
            <a:off x="609600" y="1066800"/>
            <a:ext cx="7848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en-US" altLang="en-US" sz="2100" b="0"/>
              <a:t>ArrayFill can reference an array without knowing the array's 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box(in)">
                                      <p:cBhvr>
                                        <p:cTn id="7" dur="500"/>
                                        <p:tgtEl>
                                          <p:spTgt spid="174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085"/>
                                        </p:tgtEl>
                                        <p:attrNameLst>
                                          <p:attrName>style.visibility</p:attrName>
                                        </p:attrNameLst>
                                      </p:cBhvr>
                                      <p:to>
                                        <p:strVal val="visible"/>
                                      </p:to>
                                    </p:set>
                                    <p:animEffect transition="in" filter="box(in)">
                                      <p:cBhvr>
                                        <p:cTn id="12" dur="500"/>
                                        <p:tgtEl>
                                          <p:spTgt spid="17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977F6B3B-2F3B-4721-9131-97538E956CD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5363" name="Slide Number Placeholder 4">
            <a:extLst>
              <a:ext uri="{FF2B5EF4-FFF2-40B4-BE49-F238E27FC236}">
                <a16:creationId xmlns:a16="http://schemas.microsoft.com/office/drawing/2014/main" id="{0AD31A1C-61F9-4EC7-9365-B8BCBC84C2E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00E71CD-5F8E-4E65-8E6C-E54C1D99F41B}" type="slidenum">
              <a:rPr lang="en-US" altLang="en-US" sz="1600">
                <a:latin typeface="Times New Roman" panose="02020603050405020304" pitchFamily="18" charset="0"/>
              </a:rPr>
              <a:pPr eaLnBrk="1" hangingPunct="1">
                <a:spcBef>
                  <a:spcPct val="0"/>
                </a:spcBef>
                <a:buClrTx/>
                <a:buFontTx/>
                <a:buNone/>
              </a:pPr>
              <a:t>18</a:t>
            </a:fld>
            <a:endParaRPr lang="en-US" altLang="en-US" sz="1600">
              <a:latin typeface="Times New Roman" panose="02020603050405020304" pitchFamily="18" charset="0"/>
            </a:endParaRPr>
          </a:p>
        </p:txBody>
      </p:sp>
      <p:sp>
        <p:nvSpPr>
          <p:cNvPr id="96258" name="Rectangle 2">
            <a:extLst>
              <a:ext uri="{FF2B5EF4-FFF2-40B4-BE49-F238E27FC236}">
                <a16:creationId xmlns:a16="http://schemas.microsoft.com/office/drawing/2014/main" id="{7C12E5A3-A6AC-4A4E-B246-3CB71F88B0FA}"/>
              </a:ext>
            </a:extLst>
          </p:cNvPr>
          <p:cNvSpPr>
            <a:spLocks noGrp="1" noChangeArrowheads="1"/>
          </p:cNvSpPr>
          <p:nvPr>
            <p:ph type="title"/>
          </p:nvPr>
        </p:nvSpPr>
        <p:spPr/>
        <p:txBody>
          <a:bodyPr/>
          <a:lstStyle/>
          <a:p>
            <a:pPr eaLnBrk="1" hangingPunct="1">
              <a:defRPr/>
            </a:pPr>
            <a:r>
              <a:rPr lang="en-US" altLang="en-US"/>
              <a:t>Accessing Stack Parameters (C/C++)</a:t>
            </a:r>
          </a:p>
        </p:txBody>
      </p:sp>
      <p:sp>
        <p:nvSpPr>
          <p:cNvPr id="15365" name="Rectangle 3">
            <a:extLst>
              <a:ext uri="{FF2B5EF4-FFF2-40B4-BE49-F238E27FC236}">
                <a16:creationId xmlns:a16="http://schemas.microsoft.com/office/drawing/2014/main" id="{A225BB1E-EDF2-42B7-998F-6270D4DBD1B1}"/>
              </a:ext>
            </a:extLst>
          </p:cNvPr>
          <p:cNvSpPr>
            <a:spLocks noGrp="1" noChangeArrowheads="1"/>
          </p:cNvSpPr>
          <p:nvPr>
            <p:ph type="body" idx="1"/>
          </p:nvPr>
        </p:nvSpPr>
        <p:spPr>
          <a:xfrm>
            <a:off x="685800" y="1371600"/>
            <a:ext cx="7772400" cy="3810000"/>
          </a:xfrm>
        </p:spPr>
        <p:txBody>
          <a:bodyPr/>
          <a:lstStyle/>
          <a:p>
            <a:pPr eaLnBrk="1" hangingPunct="1">
              <a:lnSpc>
                <a:spcPct val="110000"/>
              </a:lnSpc>
            </a:pPr>
            <a:r>
              <a:rPr lang="en-US" altLang="en-US"/>
              <a:t>C and C++ functions access stack parameters using constant offsets from EBP</a:t>
            </a:r>
            <a:r>
              <a:rPr lang="en-US" altLang="en-US" baseline="30000"/>
              <a:t>1</a:t>
            </a:r>
            <a:r>
              <a:rPr lang="en-US" altLang="en-US"/>
              <a:t>.</a:t>
            </a:r>
          </a:p>
          <a:p>
            <a:pPr lvl="1" eaLnBrk="1" hangingPunct="1">
              <a:lnSpc>
                <a:spcPct val="110000"/>
              </a:lnSpc>
            </a:pPr>
            <a:r>
              <a:rPr lang="en-US" altLang="en-US"/>
              <a:t>Example: [ebp + 8]</a:t>
            </a:r>
          </a:p>
          <a:p>
            <a:pPr eaLnBrk="1" hangingPunct="1">
              <a:lnSpc>
                <a:spcPct val="110000"/>
              </a:lnSpc>
            </a:pPr>
            <a:r>
              <a:rPr lang="en-US" altLang="en-US"/>
              <a:t>EBP is called the </a:t>
            </a:r>
            <a:r>
              <a:rPr lang="en-US" altLang="en-US">
                <a:solidFill>
                  <a:schemeClr val="tx2"/>
                </a:solidFill>
              </a:rPr>
              <a:t>base pointer</a:t>
            </a:r>
            <a:r>
              <a:rPr lang="en-US" altLang="en-US"/>
              <a:t> or </a:t>
            </a:r>
            <a:r>
              <a:rPr lang="en-US" altLang="en-US">
                <a:solidFill>
                  <a:schemeClr val="tx2"/>
                </a:solidFill>
              </a:rPr>
              <a:t>frame pointer</a:t>
            </a:r>
            <a:r>
              <a:rPr lang="en-US" altLang="en-US"/>
              <a:t> because it holds the base address of the stack frame.</a:t>
            </a:r>
          </a:p>
          <a:p>
            <a:pPr eaLnBrk="1" hangingPunct="1">
              <a:lnSpc>
                <a:spcPct val="110000"/>
              </a:lnSpc>
            </a:pPr>
            <a:r>
              <a:rPr lang="en-US" altLang="en-US"/>
              <a:t>EBP does not change value during the function.</a:t>
            </a:r>
          </a:p>
          <a:p>
            <a:pPr eaLnBrk="1" hangingPunct="1">
              <a:lnSpc>
                <a:spcPct val="110000"/>
              </a:lnSpc>
            </a:pPr>
            <a:r>
              <a:rPr lang="en-US" altLang="en-US"/>
              <a:t>EBP must be restored to its original value when a function returns.</a:t>
            </a:r>
          </a:p>
        </p:txBody>
      </p:sp>
      <p:sp>
        <p:nvSpPr>
          <p:cNvPr id="15366" name="Text Box 4">
            <a:extLst>
              <a:ext uri="{FF2B5EF4-FFF2-40B4-BE49-F238E27FC236}">
                <a16:creationId xmlns:a16="http://schemas.microsoft.com/office/drawing/2014/main" id="{671435C2-246F-43A3-B056-D7ECEF2EBD2E}"/>
              </a:ext>
            </a:extLst>
          </p:cNvPr>
          <p:cNvSpPr txBox="1">
            <a:spLocks noChangeArrowheads="1"/>
          </p:cNvSpPr>
          <p:nvPr/>
        </p:nvSpPr>
        <p:spPr bwMode="auto">
          <a:xfrm>
            <a:off x="381000" y="5715000"/>
            <a:ext cx="7620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b="0" baseline="30000"/>
              <a:t>1</a:t>
            </a:r>
            <a:r>
              <a:rPr lang="en-US" altLang="en-US" sz="1900" b="0"/>
              <a:t> BP in Real-address mode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9101AADD-E4CE-42B9-B095-9C739AC9B67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6387" name="Slide Number Placeholder 4">
            <a:extLst>
              <a:ext uri="{FF2B5EF4-FFF2-40B4-BE49-F238E27FC236}">
                <a16:creationId xmlns:a16="http://schemas.microsoft.com/office/drawing/2014/main" id="{F5B4EBFE-F6BA-4008-B66D-89251E367E2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FC9B45B-A690-498D-87FA-2C90FC9FC07C}" type="slidenum">
              <a:rPr lang="en-US" altLang="en-US" sz="1600">
                <a:latin typeface="Times New Roman" panose="02020603050405020304" pitchFamily="18" charset="0"/>
              </a:rPr>
              <a:pPr eaLnBrk="1" hangingPunct="1">
                <a:spcBef>
                  <a:spcPct val="0"/>
                </a:spcBef>
                <a:buClrTx/>
                <a:buFontTx/>
                <a:buNone/>
              </a:pPr>
              <a:t>19</a:t>
            </a:fld>
            <a:endParaRPr lang="en-US" altLang="en-US" sz="1600">
              <a:latin typeface="Times New Roman" panose="02020603050405020304" pitchFamily="18" charset="0"/>
            </a:endParaRPr>
          </a:p>
        </p:txBody>
      </p:sp>
      <p:sp>
        <p:nvSpPr>
          <p:cNvPr id="161794" name="Rectangle 2">
            <a:extLst>
              <a:ext uri="{FF2B5EF4-FFF2-40B4-BE49-F238E27FC236}">
                <a16:creationId xmlns:a16="http://schemas.microsoft.com/office/drawing/2014/main" id="{F8B607AD-2D0D-4A3F-927F-EFD467C277E3}"/>
              </a:ext>
            </a:extLst>
          </p:cNvPr>
          <p:cNvSpPr>
            <a:spLocks noGrp="1" noChangeArrowheads="1"/>
          </p:cNvSpPr>
          <p:nvPr>
            <p:ph type="title"/>
          </p:nvPr>
        </p:nvSpPr>
        <p:spPr/>
        <p:txBody>
          <a:bodyPr/>
          <a:lstStyle/>
          <a:p>
            <a:pPr eaLnBrk="1" hangingPunct="1">
              <a:defRPr/>
            </a:pPr>
            <a:r>
              <a:rPr lang="en-US" altLang="en-US"/>
              <a:t>RET Instruction</a:t>
            </a:r>
          </a:p>
        </p:txBody>
      </p:sp>
      <p:sp>
        <p:nvSpPr>
          <p:cNvPr id="16389" name="Rectangle 3">
            <a:extLst>
              <a:ext uri="{FF2B5EF4-FFF2-40B4-BE49-F238E27FC236}">
                <a16:creationId xmlns:a16="http://schemas.microsoft.com/office/drawing/2014/main" id="{302E8DB4-6F82-47C7-AA3C-6CA0F14F443D}"/>
              </a:ext>
            </a:extLst>
          </p:cNvPr>
          <p:cNvSpPr>
            <a:spLocks noGrp="1" noChangeArrowheads="1"/>
          </p:cNvSpPr>
          <p:nvPr>
            <p:ph type="body" idx="1"/>
          </p:nvPr>
        </p:nvSpPr>
        <p:spPr>
          <a:xfrm>
            <a:off x="838200" y="1219200"/>
            <a:ext cx="7772400" cy="3200400"/>
          </a:xfrm>
        </p:spPr>
        <p:txBody>
          <a:bodyPr/>
          <a:lstStyle/>
          <a:p>
            <a:pPr eaLnBrk="1" hangingPunct="1">
              <a:lnSpc>
                <a:spcPct val="90000"/>
              </a:lnSpc>
            </a:pPr>
            <a:r>
              <a:rPr lang="en-US" altLang="en-US" i="1"/>
              <a:t>Return from subroutine</a:t>
            </a:r>
          </a:p>
          <a:p>
            <a:pPr eaLnBrk="1" hangingPunct="1">
              <a:lnSpc>
                <a:spcPct val="90000"/>
              </a:lnSpc>
            </a:pPr>
            <a:r>
              <a:rPr lang="en-US" altLang="en-US"/>
              <a:t>Pops stack into the instruction pointer (EIP or IP). Control transfers to the target address.</a:t>
            </a:r>
          </a:p>
          <a:p>
            <a:pPr eaLnBrk="1" hangingPunct="1">
              <a:lnSpc>
                <a:spcPct val="90000"/>
              </a:lnSpc>
            </a:pPr>
            <a:r>
              <a:rPr lang="en-US" altLang="en-US"/>
              <a:t>Syntax:</a:t>
            </a:r>
          </a:p>
          <a:p>
            <a:pPr lvl="1" eaLnBrk="1" hangingPunct="1">
              <a:lnSpc>
                <a:spcPct val="90000"/>
              </a:lnSpc>
            </a:pPr>
            <a:r>
              <a:rPr lang="en-US" altLang="en-US" b="1">
                <a:solidFill>
                  <a:schemeClr val="tx2"/>
                </a:solidFill>
              </a:rPr>
              <a:t>RET</a:t>
            </a:r>
          </a:p>
          <a:p>
            <a:pPr lvl="1" eaLnBrk="1" hangingPunct="1">
              <a:lnSpc>
                <a:spcPct val="90000"/>
              </a:lnSpc>
            </a:pPr>
            <a:r>
              <a:rPr lang="en-US" altLang="en-US" b="1">
                <a:solidFill>
                  <a:schemeClr val="tx2"/>
                </a:solidFill>
              </a:rPr>
              <a:t>RET</a:t>
            </a:r>
            <a:r>
              <a:rPr lang="en-US" altLang="en-US" i="1">
                <a:solidFill>
                  <a:schemeClr val="tx2"/>
                </a:solidFill>
              </a:rPr>
              <a:t> </a:t>
            </a:r>
            <a:r>
              <a:rPr lang="en-US" altLang="en-US" b="1" i="1">
                <a:solidFill>
                  <a:schemeClr val="tx2"/>
                </a:solidFill>
              </a:rPr>
              <a:t>n</a:t>
            </a:r>
          </a:p>
          <a:p>
            <a:pPr eaLnBrk="1" hangingPunct="1">
              <a:lnSpc>
                <a:spcPct val="90000"/>
              </a:lnSpc>
            </a:pPr>
            <a:r>
              <a:rPr lang="en-US" altLang="en-US"/>
              <a:t>Optional operand </a:t>
            </a:r>
            <a:r>
              <a:rPr lang="en-US" altLang="en-US" i="1"/>
              <a:t>n</a:t>
            </a:r>
            <a:r>
              <a:rPr lang="en-US" altLang="en-US"/>
              <a:t> causes </a:t>
            </a:r>
            <a:r>
              <a:rPr lang="en-US" altLang="en-US" i="1"/>
              <a:t>n</a:t>
            </a:r>
            <a:r>
              <a:rPr lang="en-US" altLang="en-US"/>
              <a:t> bytes to be added to the stack pointer after EIP (or IP) is assigned a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4C02C867-1481-4738-89CF-C2AD0A44A0C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099" name="Slide Number Placeholder 4">
            <a:extLst>
              <a:ext uri="{FF2B5EF4-FFF2-40B4-BE49-F238E27FC236}">
                <a16:creationId xmlns:a16="http://schemas.microsoft.com/office/drawing/2014/main" id="{B55F5979-8D97-4074-B354-995F394301F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67D31C8-2C50-4B26-B559-E151F2D68DA8}" type="slidenum">
              <a:rPr lang="en-US" altLang="en-US" sz="1600">
                <a:latin typeface="Times New Roman" panose="02020603050405020304" pitchFamily="18" charset="0"/>
              </a:rPr>
              <a:pPr eaLnBrk="1" hangingPunct="1">
                <a:spcBef>
                  <a:spcPct val="0"/>
                </a:spcBef>
                <a:buClrTx/>
                <a:buFontTx/>
                <a:buNone/>
              </a:pPr>
              <a:t>2</a:t>
            </a:fld>
            <a:endParaRPr lang="en-US" altLang="en-US" sz="1600">
              <a:latin typeface="Times New Roman" panose="02020603050405020304" pitchFamily="18" charset="0"/>
            </a:endParaRPr>
          </a:p>
        </p:txBody>
      </p:sp>
      <p:sp>
        <p:nvSpPr>
          <p:cNvPr id="37890" name="Rectangle 2">
            <a:extLst>
              <a:ext uri="{FF2B5EF4-FFF2-40B4-BE49-F238E27FC236}">
                <a16:creationId xmlns:a16="http://schemas.microsoft.com/office/drawing/2014/main" id="{25652D7E-B790-47A1-A782-2390DDD009EA}"/>
              </a:ext>
            </a:extLst>
          </p:cNvPr>
          <p:cNvSpPr>
            <a:spLocks noGrp="1" noChangeArrowheads="1"/>
          </p:cNvSpPr>
          <p:nvPr>
            <p:ph type="title"/>
          </p:nvPr>
        </p:nvSpPr>
        <p:spPr/>
        <p:txBody>
          <a:bodyPr/>
          <a:lstStyle/>
          <a:p>
            <a:pPr eaLnBrk="1" hangingPunct="1">
              <a:defRPr/>
            </a:pPr>
            <a:r>
              <a:rPr lang="en-US" altLang="en-US"/>
              <a:t>Chapter Overview</a:t>
            </a:r>
          </a:p>
        </p:txBody>
      </p:sp>
      <p:sp>
        <p:nvSpPr>
          <p:cNvPr id="4101" name="Rectangle 3">
            <a:extLst>
              <a:ext uri="{FF2B5EF4-FFF2-40B4-BE49-F238E27FC236}">
                <a16:creationId xmlns:a16="http://schemas.microsoft.com/office/drawing/2014/main" id="{FA7FA8E9-6A0C-4E1F-94ED-0DA578EB4260}"/>
              </a:ext>
            </a:extLst>
          </p:cNvPr>
          <p:cNvSpPr>
            <a:spLocks noGrp="1" noChangeArrowheads="1"/>
          </p:cNvSpPr>
          <p:nvPr>
            <p:ph type="body" idx="1"/>
          </p:nvPr>
        </p:nvSpPr>
        <p:spPr>
          <a:xfrm>
            <a:off x="1752600" y="1828800"/>
            <a:ext cx="5943600" cy="3048000"/>
          </a:xfrm>
        </p:spPr>
        <p:txBody>
          <a:bodyPr/>
          <a:lstStyle/>
          <a:p>
            <a:pPr eaLnBrk="1" hangingPunct="1"/>
            <a:r>
              <a:rPr lang="en-US" altLang="en-US" b="1" dirty="0">
                <a:solidFill>
                  <a:schemeClr val="tx2"/>
                </a:solidFill>
              </a:rPr>
              <a:t>Stack Frames</a:t>
            </a:r>
          </a:p>
          <a:p>
            <a:pPr eaLnBrk="1" hangingPunct="1"/>
            <a:r>
              <a:rPr lang="en-US" altLang="en-US" dirty="0"/>
              <a:t>Recursion (Skip)</a:t>
            </a:r>
          </a:p>
          <a:p>
            <a:pPr eaLnBrk="1" hangingPunct="1"/>
            <a:r>
              <a:rPr lang="en-US" altLang="en-US" dirty="0"/>
              <a:t>INVOKE, ADDR, PROC, and PROTO</a:t>
            </a:r>
          </a:p>
          <a:p>
            <a:pPr eaLnBrk="1" hangingPunct="1"/>
            <a:r>
              <a:rPr lang="en-US" altLang="en-US" dirty="0"/>
              <a:t>Creating Multimodule Programs</a:t>
            </a:r>
          </a:p>
          <a:p>
            <a:pPr eaLnBrk="1" hangingPunct="1"/>
            <a:r>
              <a:rPr lang="en-US" altLang="en-US" dirty="0"/>
              <a:t>Advanced Use of Parameters (optional)</a:t>
            </a:r>
          </a:p>
          <a:p>
            <a:pPr eaLnBrk="1" hangingPunct="1"/>
            <a:r>
              <a:rPr lang="en-US" altLang="en-US" dirty="0"/>
              <a:t>Java Bytecodes (optional)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a:extLst>
              <a:ext uri="{FF2B5EF4-FFF2-40B4-BE49-F238E27FC236}">
                <a16:creationId xmlns:a16="http://schemas.microsoft.com/office/drawing/2014/main" id="{D4AE589F-1C78-481D-A792-F3C214B2204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7411" name="Slide Number Placeholder 3">
            <a:extLst>
              <a:ext uri="{FF2B5EF4-FFF2-40B4-BE49-F238E27FC236}">
                <a16:creationId xmlns:a16="http://schemas.microsoft.com/office/drawing/2014/main" id="{2258221C-90F4-4340-A75F-2154A5D82D3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A211FA7-1C77-468C-8F47-FD31D14B3CEB}" type="slidenum">
              <a:rPr lang="en-US" altLang="en-US" sz="1600">
                <a:latin typeface="Times New Roman" panose="02020603050405020304" pitchFamily="18" charset="0"/>
              </a:rPr>
              <a:pPr eaLnBrk="1" hangingPunct="1">
                <a:spcBef>
                  <a:spcPct val="0"/>
                </a:spcBef>
                <a:buClrTx/>
                <a:buFontTx/>
                <a:buNone/>
              </a:pPr>
              <a:t>20</a:t>
            </a:fld>
            <a:endParaRPr lang="en-US" altLang="en-US" sz="1600">
              <a:latin typeface="Times New Roman" panose="02020603050405020304" pitchFamily="18" charset="0"/>
            </a:endParaRPr>
          </a:p>
        </p:txBody>
      </p:sp>
      <p:sp>
        <p:nvSpPr>
          <p:cNvPr id="17412" name="Rectangle 2">
            <a:extLst>
              <a:ext uri="{FF2B5EF4-FFF2-40B4-BE49-F238E27FC236}">
                <a16:creationId xmlns:a16="http://schemas.microsoft.com/office/drawing/2014/main" id="{5D980CAA-0B94-4904-A44F-DDB1FD7505F6}"/>
              </a:ext>
            </a:extLst>
          </p:cNvPr>
          <p:cNvSpPr>
            <a:spLocks noGrp="1" noChangeArrowheads="1"/>
          </p:cNvSpPr>
          <p:nvPr>
            <p:ph type="title"/>
          </p:nvPr>
        </p:nvSpPr>
        <p:spPr/>
        <p:txBody>
          <a:bodyPr/>
          <a:lstStyle/>
          <a:p>
            <a:pPr eaLnBrk="1" hangingPunct="1"/>
            <a:r>
              <a:rPr lang="en-US" altLang="en-US" sz="2800">
                <a:effectLst/>
              </a:rPr>
              <a:t>Who removes parameters from the stack?</a:t>
            </a:r>
            <a:endParaRPr lang="en-US" altLang="en-US" sz="2400">
              <a:solidFill>
                <a:schemeClr val="tx1"/>
              </a:solidFill>
              <a:effectLst/>
            </a:endParaRPr>
          </a:p>
        </p:txBody>
      </p:sp>
      <p:sp>
        <p:nvSpPr>
          <p:cNvPr id="17413" name="Text Box 3">
            <a:extLst>
              <a:ext uri="{FF2B5EF4-FFF2-40B4-BE49-F238E27FC236}">
                <a16:creationId xmlns:a16="http://schemas.microsoft.com/office/drawing/2014/main" id="{F805EBCF-DCD9-4D77-9927-F021C8769B3F}"/>
              </a:ext>
            </a:extLst>
          </p:cNvPr>
          <p:cNvSpPr txBox="1">
            <a:spLocks noChangeArrowheads="1"/>
          </p:cNvSpPr>
          <p:nvPr/>
        </p:nvSpPr>
        <p:spPr bwMode="auto">
          <a:xfrm>
            <a:off x="533400" y="1117600"/>
            <a:ext cx="8205788"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solidFill>
                  <a:schemeClr val="tx2"/>
                </a:solidFill>
              </a:rPr>
              <a:t>Caller (C)</a:t>
            </a:r>
            <a:r>
              <a:rPr lang="en-US" altLang="en-US" b="0" dirty="0"/>
              <a:t>     ...... or ......     </a:t>
            </a:r>
            <a:r>
              <a:rPr lang="en-US" altLang="en-US" b="0" dirty="0">
                <a:solidFill>
                  <a:schemeClr val="tx2"/>
                </a:solidFill>
              </a:rPr>
              <a:t>Called-procedure (STDCALL):</a:t>
            </a:r>
            <a:r>
              <a:rPr lang="en-US" altLang="en-US" b="0" dirty="0"/>
              <a:t>    </a:t>
            </a:r>
          </a:p>
          <a:p>
            <a:pPr eaLnBrk="1" hangingPunct="1">
              <a:spcBef>
                <a:spcPct val="50000"/>
              </a:spcBef>
              <a:buClrTx/>
              <a:buFontTx/>
              <a:buNone/>
            </a:pPr>
            <a:r>
              <a:rPr lang="en-US" altLang="en-US" b="0" dirty="0"/>
              <a:t>                                         </a:t>
            </a:r>
            <a:r>
              <a:rPr lang="en-US" altLang="en-US" b="0" dirty="0" err="1"/>
              <a:t>AddTwo</a:t>
            </a:r>
            <a:r>
              <a:rPr lang="en-US" altLang="en-US" b="0" dirty="0"/>
              <a:t> PROC</a:t>
            </a:r>
          </a:p>
          <a:p>
            <a:pPr eaLnBrk="1" hangingPunct="1">
              <a:spcBef>
                <a:spcPct val="0"/>
              </a:spcBef>
              <a:buClrTx/>
              <a:buFontTx/>
              <a:buNone/>
            </a:pPr>
            <a:r>
              <a:rPr lang="en-US" altLang="en-US" b="0" dirty="0"/>
              <a:t>push val2			   push  </a:t>
            </a:r>
            <a:r>
              <a:rPr lang="en-US" altLang="en-US" b="0" dirty="0" err="1"/>
              <a:t>ebp</a:t>
            </a:r>
            <a:endParaRPr lang="en-US" altLang="en-US" b="0" dirty="0"/>
          </a:p>
          <a:p>
            <a:pPr eaLnBrk="1" hangingPunct="1">
              <a:spcBef>
                <a:spcPct val="0"/>
              </a:spcBef>
              <a:buClrTx/>
              <a:buFontTx/>
              <a:buNone/>
            </a:pPr>
            <a:r>
              <a:rPr lang="en-US" altLang="en-US" b="0" dirty="0"/>
              <a:t>push val1		              mov   </a:t>
            </a:r>
            <a:r>
              <a:rPr lang="en-US" altLang="en-US" b="0" dirty="0" err="1"/>
              <a:t>ebp,esp</a:t>
            </a:r>
            <a:endParaRPr lang="en-US" altLang="en-US" b="0" dirty="0"/>
          </a:p>
          <a:p>
            <a:pPr eaLnBrk="1" hangingPunct="1">
              <a:spcBef>
                <a:spcPct val="0"/>
              </a:spcBef>
              <a:buClrTx/>
              <a:buFontTx/>
              <a:buNone/>
            </a:pPr>
            <a:r>
              <a:rPr lang="en-US" altLang="en-US" b="0" dirty="0"/>
              <a:t>call </a:t>
            </a:r>
            <a:r>
              <a:rPr lang="en-US" altLang="en-US" b="0" dirty="0" err="1"/>
              <a:t>AddTwo</a:t>
            </a:r>
            <a:r>
              <a:rPr lang="en-US" altLang="en-US" b="0" dirty="0"/>
              <a:t>			   mov   </a:t>
            </a:r>
            <a:r>
              <a:rPr lang="en-US" altLang="en-US" b="0" dirty="0" err="1"/>
              <a:t>eax</a:t>
            </a:r>
            <a:r>
              <a:rPr lang="en-US" altLang="en-US" b="0" dirty="0"/>
              <a:t>,[ebp+12]</a:t>
            </a:r>
          </a:p>
          <a:p>
            <a:pPr eaLnBrk="1" hangingPunct="1">
              <a:spcBef>
                <a:spcPct val="0"/>
              </a:spcBef>
              <a:buClrTx/>
              <a:buFontTx/>
              <a:buNone/>
            </a:pPr>
            <a:r>
              <a:rPr lang="en-US" altLang="en-US" dirty="0">
                <a:solidFill>
                  <a:schemeClr val="tx2"/>
                </a:solidFill>
              </a:rPr>
              <a:t>add   esp,8</a:t>
            </a:r>
            <a:r>
              <a:rPr lang="en-US" altLang="en-US" b="0" dirty="0">
                <a:solidFill>
                  <a:schemeClr val="tx2"/>
                </a:solidFill>
              </a:rPr>
              <a:t>			   </a:t>
            </a:r>
            <a:r>
              <a:rPr lang="en-US" altLang="en-US" b="0" dirty="0"/>
              <a:t>add    </a:t>
            </a:r>
            <a:r>
              <a:rPr lang="en-US" altLang="en-US" b="0" dirty="0" err="1"/>
              <a:t>eax</a:t>
            </a:r>
            <a:r>
              <a:rPr lang="en-US" altLang="en-US" b="0" dirty="0"/>
              <a:t>,[ebp+8]</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				   pop    </a:t>
            </a:r>
            <a:r>
              <a:rPr lang="en-US" altLang="en-US" b="0" dirty="0" err="1"/>
              <a:t>ebp</a:t>
            </a:r>
            <a:endParaRPr lang="en-US" altLang="en-US" b="0" dirty="0"/>
          </a:p>
          <a:p>
            <a:pPr eaLnBrk="1" hangingPunct="1">
              <a:spcBef>
                <a:spcPct val="0"/>
              </a:spcBef>
              <a:buClrTx/>
              <a:buFontTx/>
              <a:buNone/>
            </a:pPr>
            <a:r>
              <a:rPr lang="en-US" altLang="en-US" b="0" dirty="0"/>
              <a:t>				   </a:t>
            </a:r>
            <a:r>
              <a:rPr lang="en-US" altLang="en-US" dirty="0">
                <a:solidFill>
                  <a:schemeClr val="tx2"/>
                </a:solidFill>
              </a:rPr>
              <a:t>ret      8</a:t>
            </a:r>
          </a:p>
          <a:p>
            <a:pPr eaLnBrk="1" hangingPunct="1">
              <a:spcBef>
                <a:spcPct val="0"/>
              </a:spcBef>
              <a:buClrTx/>
              <a:buFontTx/>
              <a:buNone/>
            </a:pPr>
            <a:endParaRPr lang="en-US" altLang="en-US" dirty="0">
              <a:solidFill>
                <a:schemeClr val="tx2"/>
              </a:solidFill>
            </a:endParaRPr>
          </a:p>
          <a:p>
            <a:pPr eaLnBrk="1" hangingPunct="1">
              <a:spcBef>
                <a:spcPct val="0"/>
              </a:spcBef>
              <a:buClrTx/>
              <a:buFontTx/>
              <a:buNone/>
            </a:pPr>
            <a:r>
              <a:rPr lang="en-US" altLang="en-US" sz="2000" b="0" dirty="0"/>
              <a:t>( Covered later: The MODEL directive specifies calling conventions )</a:t>
            </a:r>
            <a:endParaRPr lang="en-US" altLang="en-US"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3332-D686-42E8-AC82-503A756B22B0}"/>
              </a:ext>
            </a:extLst>
          </p:cNvPr>
          <p:cNvSpPr>
            <a:spLocks noGrp="1"/>
          </p:cNvSpPr>
          <p:nvPr>
            <p:ph type="title"/>
          </p:nvPr>
        </p:nvSpPr>
        <p:spPr/>
        <p:txBody>
          <a:bodyPr/>
          <a:lstStyle/>
          <a:p>
            <a:endParaRPr lang="en-US" dirty="0"/>
          </a:p>
        </p:txBody>
      </p:sp>
      <p:sp>
        <p:nvSpPr>
          <p:cNvPr id="3" name="Footer Placeholder 2">
            <a:extLst>
              <a:ext uri="{FF2B5EF4-FFF2-40B4-BE49-F238E27FC236}">
                <a16:creationId xmlns:a16="http://schemas.microsoft.com/office/drawing/2014/main" id="{B0546753-CA5D-417A-9E34-EDA247C535B2}"/>
              </a:ext>
            </a:extLst>
          </p:cNvPr>
          <p:cNvSpPr>
            <a:spLocks noGrp="1"/>
          </p:cNvSpPr>
          <p:nvPr>
            <p:ph type="ftr" sz="quarter" idx="10"/>
          </p:nvPr>
        </p:nvSpPr>
        <p:spPr/>
        <p:txBody>
          <a:bodyPr/>
          <a:lstStyle/>
          <a:p>
            <a:pPr>
              <a:defRPr/>
            </a:pPr>
            <a:r>
              <a:rPr lang="en-US" altLang="en-US"/>
              <a:t>CSC 35 Intro to Architecture: Dr. I. Ghansah</a:t>
            </a:r>
          </a:p>
        </p:txBody>
      </p:sp>
      <p:sp>
        <p:nvSpPr>
          <p:cNvPr id="4" name="Slide Number Placeholder 3">
            <a:extLst>
              <a:ext uri="{FF2B5EF4-FFF2-40B4-BE49-F238E27FC236}">
                <a16:creationId xmlns:a16="http://schemas.microsoft.com/office/drawing/2014/main" id="{1023EE29-6152-4C36-AC78-C9BD5B6E1817}"/>
              </a:ext>
            </a:extLst>
          </p:cNvPr>
          <p:cNvSpPr>
            <a:spLocks noGrp="1"/>
          </p:cNvSpPr>
          <p:nvPr>
            <p:ph type="sldNum" sz="quarter" idx="11"/>
          </p:nvPr>
        </p:nvSpPr>
        <p:spPr/>
        <p:txBody>
          <a:bodyPr/>
          <a:lstStyle/>
          <a:p>
            <a:fld id="{6BB65C4F-170C-439C-AF23-7AA3A4DC6B26}" type="slidenum">
              <a:rPr lang="en-US" altLang="en-US" smtClean="0"/>
              <a:pPr/>
              <a:t>21</a:t>
            </a:fld>
            <a:endParaRPr lang="en-US" altLang="en-US"/>
          </a:p>
        </p:txBody>
      </p:sp>
      <p:sp>
        <p:nvSpPr>
          <p:cNvPr id="6" name="Text Box 3">
            <a:extLst>
              <a:ext uri="{FF2B5EF4-FFF2-40B4-BE49-F238E27FC236}">
                <a16:creationId xmlns:a16="http://schemas.microsoft.com/office/drawing/2014/main" id="{5EDCEE5D-9126-4EBF-9E5C-BA5B4CE1E2EE}"/>
              </a:ext>
            </a:extLst>
          </p:cNvPr>
          <p:cNvSpPr txBox="1">
            <a:spLocks noChangeArrowheads="1"/>
          </p:cNvSpPr>
          <p:nvPr/>
        </p:nvSpPr>
        <p:spPr bwMode="auto">
          <a:xfrm>
            <a:off x="533400" y="1117600"/>
            <a:ext cx="8205788"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solidFill>
                  <a:schemeClr val="tx2"/>
                </a:solidFill>
              </a:rPr>
              <a:t>Caller (C)</a:t>
            </a:r>
            <a:r>
              <a:rPr lang="en-US" altLang="en-US" b="0" dirty="0"/>
              <a:t>     ...... or ......     </a:t>
            </a:r>
            <a:r>
              <a:rPr lang="en-US" altLang="en-US" b="0" dirty="0">
                <a:solidFill>
                  <a:schemeClr val="tx2"/>
                </a:solidFill>
              </a:rPr>
              <a:t>Called-procedure (STDCALL):</a:t>
            </a:r>
            <a:r>
              <a:rPr lang="en-US" altLang="en-US" b="0" dirty="0"/>
              <a:t>    </a:t>
            </a:r>
          </a:p>
          <a:p>
            <a:pPr eaLnBrk="1" hangingPunct="1">
              <a:spcBef>
                <a:spcPct val="50000"/>
              </a:spcBef>
              <a:buClrTx/>
              <a:buFontTx/>
              <a:buNone/>
            </a:pPr>
            <a:r>
              <a:rPr lang="en-US" altLang="en-US" b="0" dirty="0"/>
              <a:t>                                         </a:t>
            </a:r>
            <a:r>
              <a:rPr lang="en-US" altLang="en-US" b="0" dirty="0" err="1"/>
              <a:t>AddTwo</a:t>
            </a:r>
            <a:r>
              <a:rPr lang="en-US" altLang="en-US" b="0" dirty="0"/>
              <a:t> PROC</a:t>
            </a:r>
          </a:p>
          <a:p>
            <a:pPr eaLnBrk="1" hangingPunct="1">
              <a:spcBef>
                <a:spcPct val="0"/>
              </a:spcBef>
              <a:buClrTx/>
              <a:buFontTx/>
              <a:buNone/>
            </a:pPr>
            <a:r>
              <a:rPr lang="en-US" altLang="en-US" b="0" dirty="0"/>
              <a:t>push val2			   push  </a:t>
            </a:r>
            <a:r>
              <a:rPr lang="en-US" altLang="en-US" b="0" dirty="0" err="1"/>
              <a:t>ebp</a:t>
            </a:r>
            <a:endParaRPr lang="en-US" altLang="en-US" b="0" dirty="0"/>
          </a:p>
          <a:p>
            <a:pPr eaLnBrk="1" hangingPunct="1">
              <a:spcBef>
                <a:spcPct val="0"/>
              </a:spcBef>
              <a:buClrTx/>
              <a:buFontTx/>
              <a:buNone/>
            </a:pPr>
            <a:r>
              <a:rPr lang="en-US" altLang="en-US" b="0" dirty="0"/>
              <a:t>push val1		              mov   </a:t>
            </a:r>
            <a:r>
              <a:rPr lang="en-US" altLang="en-US" b="0" dirty="0" err="1"/>
              <a:t>ebp,esp</a:t>
            </a:r>
            <a:endParaRPr lang="en-US" altLang="en-US" b="0" dirty="0"/>
          </a:p>
          <a:p>
            <a:pPr eaLnBrk="1" hangingPunct="1">
              <a:spcBef>
                <a:spcPct val="0"/>
              </a:spcBef>
              <a:buClrTx/>
              <a:buFontTx/>
              <a:buNone/>
            </a:pPr>
            <a:r>
              <a:rPr lang="en-US" altLang="en-US" b="0" dirty="0"/>
              <a:t>call </a:t>
            </a:r>
            <a:r>
              <a:rPr lang="en-US" altLang="en-US" b="0" dirty="0" err="1"/>
              <a:t>AddTwo</a:t>
            </a:r>
            <a:r>
              <a:rPr lang="en-US" altLang="en-US" b="0" dirty="0"/>
              <a:t>			   mov   </a:t>
            </a:r>
            <a:r>
              <a:rPr lang="en-US" altLang="en-US" b="0" dirty="0" err="1"/>
              <a:t>eax</a:t>
            </a:r>
            <a:r>
              <a:rPr lang="en-US" altLang="en-US" b="0" dirty="0"/>
              <a:t>,[ebp+12]</a:t>
            </a:r>
          </a:p>
          <a:p>
            <a:pPr eaLnBrk="1" hangingPunct="1">
              <a:spcBef>
                <a:spcPct val="0"/>
              </a:spcBef>
              <a:buClrTx/>
              <a:buFontTx/>
              <a:buNone/>
            </a:pPr>
            <a:r>
              <a:rPr lang="en-US" altLang="en-US" dirty="0">
                <a:solidFill>
                  <a:schemeClr val="tx2"/>
                </a:solidFill>
              </a:rPr>
              <a:t>add   esp,8</a:t>
            </a:r>
            <a:r>
              <a:rPr lang="en-US" altLang="en-US" b="0" dirty="0">
                <a:solidFill>
                  <a:schemeClr val="tx2"/>
                </a:solidFill>
              </a:rPr>
              <a:t>			   </a:t>
            </a:r>
            <a:r>
              <a:rPr lang="en-US" altLang="en-US" b="0" dirty="0"/>
              <a:t>add    </a:t>
            </a:r>
            <a:r>
              <a:rPr lang="en-US" altLang="en-US" b="0" dirty="0" err="1"/>
              <a:t>eax</a:t>
            </a:r>
            <a:r>
              <a:rPr lang="en-US" altLang="en-US" b="0" dirty="0"/>
              <a:t>,[ebp+8]</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				   pop    </a:t>
            </a:r>
            <a:r>
              <a:rPr lang="en-US" altLang="en-US" b="0" dirty="0" err="1"/>
              <a:t>ebp</a:t>
            </a:r>
            <a:endParaRPr lang="en-US" altLang="en-US" b="0" dirty="0"/>
          </a:p>
          <a:p>
            <a:pPr eaLnBrk="1" hangingPunct="1">
              <a:spcBef>
                <a:spcPct val="0"/>
              </a:spcBef>
              <a:buClrTx/>
              <a:buFontTx/>
              <a:buNone/>
            </a:pPr>
            <a:r>
              <a:rPr lang="en-US" altLang="en-US" b="0" dirty="0"/>
              <a:t>				   </a:t>
            </a:r>
            <a:r>
              <a:rPr lang="en-US" altLang="en-US" dirty="0">
                <a:solidFill>
                  <a:schemeClr val="tx2"/>
                </a:solidFill>
              </a:rPr>
              <a:t>ret      8</a:t>
            </a:r>
          </a:p>
          <a:p>
            <a:pPr eaLnBrk="1" hangingPunct="1">
              <a:spcBef>
                <a:spcPct val="0"/>
              </a:spcBef>
              <a:buClrTx/>
              <a:buFontTx/>
              <a:buNone/>
            </a:pPr>
            <a:endParaRPr lang="en-US" altLang="en-US" dirty="0">
              <a:solidFill>
                <a:schemeClr val="tx2"/>
              </a:solidFill>
            </a:endParaRPr>
          </a:p>
          <a:p>
            <a:pPr eaLnBrk="1" hangingPunct="1">
              <a:spcBef>
                <a:spcPct val="0"/>
              </a:spcBef>
              <a:buClrTx/>
              <a:buFontTx/>
              <a:buNone/>
            </a:pPr>
            <a:r>
              <a:rPr lang="en-US" altLang="en-US" sz="2000" b="0" dirty="0"/>
              <a:t>( Covered later: The MODEL directive specifies calling conventions )</a:t>
            </a:r>
            <a:endParaRPr lang="en-US" altLang="en-US" b="0" dirty="0"/>
          </a:p>
        </p:txBody>
      </p:sp>
    </p:spTree>
    <p:extLst>
      <p:ext uri="{BB962C8B-B14F-4D97-AF65-F5344CB8AC3E}">
        <p14:creationId xmlns:p14="http://schemas.microsoft.com/office/powerpoint/2010/main" val="21503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FFE8-0485-4EE1-ADF1-2B6D003C1CA1}"/>
              </a:ext>
            </a:extLst>
          </p:cNvPr>
          <p:cNvSpPr>
            <a:spLocks noGrp="1"/>
          </p:cNvSpPr>
          <p:nvPr>
            <p:ph type="title"/>
          </p:nvPr>
        </p:nvSpPr>
        <p:spPr/>
        <p:txBody>
          <a:bodyPr/>
          <a:lstStyle/>
          <a:p>
            <a:r>
              <a:rPr lang="en-US" sz="2800" dirty="0"/>
              <a:t>Stack Frame with Local Variables In Procedures</a:t>
            </a:r>
          </a:p>
        </p:txBody>
      </p:sp>
      <p:sp>
        <p:nvSpPr>
          <p:cNvPr id="3" name="Content Placeholder 2">
            <a:extLst>
              <a:ext uri="{FF2B5EF4-FFF2-40B4-BE49-F238E27FC236}">
                <a16:creationId xmlns:a16="http://schemas.microsoft.com/office/drawing/2014/main" id="{0FE37856-0577-4E1D-B972-DF72C25F67F9}"/>
              </a:ext>
            </a:extLst>
          </p:cNvPr>
          <p:cNvSpPr>
            <a:spLocks noGrp="1"/>
          </p:cNvSpPr>
          <p:nvPr>
            <p:ph idx="1"/>
          </p:nvPr>
        </p:nvSpPr>
        <p:spPr>
          <a:xfrm>
            <a:off x="685800" y="1066799"/>
            <a:ext cx="7772400" cy="4953001"/>
          </a:xfrm>
        </p:spPr>
        <p:txBody>
          <a:bodyPr/>
          <a:lstStyle/>
          <a:p>
            <a:r>
              <a:rPr lang="en-US" dirty="0"/>
              <a:t>Let’s Modify </a:t>
            </a:r>
            <a:r>
              <a:rPr lang="en-US" b="1" dirty="0"/>
              <a:t>Add2</a:t>
            </a:r>
            <a:r>
              <a:rPr lang="en-US" dirty="0"/>
              <a:t> function to </a:t>
            </a:r>
            <a:r>
              <a:rPr lang="en-US" b="1" dirty="0"/>
              <a:t>Add2Scale</a:t>
            </a:r>
            <a:r>
              <a:rPr lang="en-US" dirty="0"/>
              <a:t> function  such that it returns the result of the following calculation:</a:t>
            </a:r>
          </a:p>
          <a:p>
            <a:pPr marL="457200" lvl="1" indent="0">
              <a:buNone/>
            </a:pPr>
            <a:r>
              <a:rPr lang="en-US" sz="2400" b="1" i="1" dirty="0"/>
              <a:t>2*val1 + 4*val2</a:t>
            </a:r>
          </a:p>
          <a:p>
            <a:pPr marL="0" indent="0">
              <a:buNone/>
            </a:pPr>
            <a:r>
              <a:rPr lang="en-US" dirty="0"/>
              <a:t>with the scalars 2 and 4 being local variables created in function </a:t>
            </a:r>
            <a:r>
              <a:rPr lang="en-US" b="1" dirty="0"/>
              <a:t>Add2Scale </a:t>
            </a:r>
            <a:r>
              <a:rPr lang="en-US" dirty="0"/>
              <a:t>as follows</a:t>
            </a:r>
          </a:p>
          <a:p>
            <a:pPr marL="0" indent="0">
              <a:buNone/>
            </a:pPr>
            <a:endParaRPr lang="en-US" dirty="0"/>
          </a:p>
          <a:p>
            <a:pPr marL="0" indent="0">
              <a:buNone/>
            </a:pPr>
            <a:r>
              <a:rPr lang="en-US" sz="2000" dirty="0"/>
              <a:t>Int Add2Scale (int a, int b)</a:t>
            </a:r>
          </a:p>
          <a:p>
            <a:pPr marL="0" indent="0">
              <a:buNone/>
            </a:pPr>
            <a:r>
              <a:rPr lang="en-US" sz="2000" dirty="0"/>
              <a:t>{</a:t>
            </a:r>
          </a:p>
          <a:p>
            <a:pPr marL="0" indent="0">
              <a:buNone/>
            </a:pPr>
            <a:r>
              <a:rPr lang="en-US" sz="2000" dirty="0"/>
              <a:t>	int x=2; </a:t>
            </a:r>
          </a:p>
          <a:p>
            <a:pPr marL="0" indent="0">
              <a:buNone/>
            </a:pPr>
            <a:r>
              <a:rPr lang="en-US" sz="2000" dirty="0"/>
              <a:t>	int y=4;</a:t>
            </a:r>
          </a:p>
          <a:p>
            <a:pPr marL="0" indent="0">
              <a:buNone/>
            </a:pPr>
            <a:r>
              <a:rPr lang="en-US" sz="2000" dirty="0"/>
              <a:t>	return (a*x + b*y);</a:t>
            </a:r>
          </a:p>
          <a:p>
            <a:pPr marL="0" indent="0">
              <a:buNone/>
            </a:pPr>
            <a:r>
              <a:rPr lang="en-US" sz="2000" dirty="0"/>
              <a:t>}</a:t>
            </a:r>
          </a:p>
          <a:p>
            <a:pPr marL="0" indent="0">
              <a:buNone/>
            </a:pP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0550BCA1-A681-47A9-B016-F7D2C06FBC73}"/>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CFC7C0DB-4A03-4DCC-A58B-54EC49A71973}"/>
              </a:ext>
            </a:extLst>
          </p:cNvPr>
          <p:cNvSpPr>
            <a:spLocks noGrp="1"/>
          </p:cNvSpPr>
          <p:nvPr>
            <p:ph type="sldNum" sz="quarter" idx="11"/>
          </p:nvPr>
        </p:nvSpPr>
        <p:spPr/>
        <p:txBody>
          <a:bodyPr/>
          <a:lstStyle/>
          <a:p>
            <a:fld id="{818FE483-4AA2-4E10-9332-E886C6284315}" type="slidenum">
              <a:rPr lang="en-US" altLang="en-US" smtClean="0"/>
              <a:pPr/>
              <a:t>22</a:t>
            </a:fld>
            <a:endParaRPr lang="en-US" altLang="en-US"/>
          </a:p>
        </p:txBody>
      </p:sp>
    </p:spTree>
    <p:extLst>
      <p:ext uri="{BB962C8B-B14F-4D97-AF65-F5344CB8AC3E}">
        <p14:creationId xmlns:p14="http://schemas.microsoft.com/office/powerpoint/2010/main" val="257933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D8A3EF-7AEE-4325-8F48-72805ECF29CF}"/>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CD77A2A-2B7C-436E-AF08-D7657CA6C11E}"/>
              </a:ext>
            </a:extLst>
          </p:cNvPr>
          <p:cNvSpPr>
            <a:spLocks noGrp="1"/>
          </p:cNvSpPr>
          <p:nvPr>
            <p:ph type="sldNum" sz="quarter" idx="11"/>
          </p:nvPr>
        </p:nvSpPr>
        <p:spPr/>
        <p:txBody>
          <a:bodyPr/>
          <a:lstStyle/>
          <a:p>
            <a:fld id="{5D06B20F-41F9-4BAE-A2E1-D07553337B9B}" type="slidenum">
              <a:rPr lang="en-US" altLang="en-US" smtClean="0"/>
              <a:pPr/>
              <a:t>23</a:t>
            </a:fld>
            <a:endParaRPr lang="en-US" altLang="en-US"/>
          </a:p>
        </p:txBody>
      </p:sp>
      <p:sp>
        <p:nvSpPr>
          <p:cNvPr id="4" name="Text Placeholder 952">
            <a:extLst>
              <a:ext uri="{FF2B5EF4-FFF2-40B4-BE49-F238E27FC236}">
                <a16:creationId xmlns:a16="http://schemas.microsoft.com/office/drawing/2014/main" id="{7EFB71DC-52BF-4522-9A15-0D27ED87443D}"/>
              </a:ext>
            </a:extLst>
          </p:cNvPr>
          <p:cNvSpPr txBox="1">
            <a:spLocks/>
          </p:cNvSpPr>
          <p:nvPr/>
        </p:nvSpPr>
        <p:spPr bwMode="auto">
          <a:xfrm>
            <a:off x="-141782" y="40404"/>
            <a:ext cx="9604375" cy="7315200"/>
          </a:xfrm>
          <a:prstGeom prst="rect">
            <a:avLst/>
          </a:prstGeom>
          <a:solidFill>
            <a:srgbClr val="000098"/>
          </a:solidFill>
          <a:ln w="0" cmpd="sng">
            <a:noFill/>
            <a:prstDash val="soli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r>
              <a:rPr lang="en-US" sz="100" dirty="0"/>
              <a:t> </a:t>
            </a:r>
          </a:p>
        </p:txBody>
      </p:sp>
      <p:pic>
        <p:nvPicPr>
          <p:cNvPr id="6" name="Image.jpg">
            <a:extLst>
              <a:ext uri="{FF2B5EF4-FFF2-40B4-BE49-F238E27FC236}">
                <a16:creationId xmlns:a16="http://schemas.microsoft.com/office/drawing/2014/main" id="{6D014053-ACCD-4C09-B6C0-5827A082F279}"/>
              </a:ext>
            </a:extLst>
          </p:cNvPr>
          <p:cNvPicPr/>
          <p:nvPr/>
        </p:nvPicPr>
        <p:blipFill>
          <a:blip/>
          <a:stretch>
            <a:fillRect/>
          </a:stretch>
        </p:blipFill>
        <p:spPr>
          <a:xfrm>
            <a:off x="6251575" y="6696710"/>
            <a:ext cx="115570" cy="115570"/>
          </a:xfrm>
          <a:prstGeom prst="rect">
            <a:avLst/>
          </a:prstGeom>
        </p:spPr>
      </p:pic>
      <p:sp>
        <p:nvSpPr>
          <p:cNvPr id="7" name="Text Placeholder 950">
            <a:extLst>
              <a:ext uri="{FF2B5EF4-FFF2-40B4-BE49-F238E27FC236}">
                <a16:creationId xmlns:a16="http://schemas.microsoft.com/office/drawing/2014/main" id="{C323B48F-BAF1-4922-9D2E-B3EDBF1C4350}"/>
              </a:ext>
            </a:extLst>
          </p:cNvPr>
          <p:cNvSpPr txBox="1">
            <a:spLocks/>
          </p:cNvSpPr>
          <p:nvPr/>
        </p:nvSpPr>
        <p:spPr bwMode="auto">
          <a:xfrm>
            <a:off x="688975" y="6934835"/>
            <a:ext cx="8434070" cy="234315"/>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R="251460" algn="r">
              <a:lnSpc>
                <a:spcPct val="95999"/>
              </a:lnSpc>
              <a:spcAft>
                <a:spcPts val="0"/>
              </a:spcAft>
            </a:pPr>
            <a:endParaRPr lang="en-US" sz="100" dirty="0">
              <a:solidFill>
                <a:srgbClr val="FFFFFF"/>
              </a:solidFill>
              <a:latin typeface="Arial" panose="22635452340000000000" pitchFamily="2"/>
            </a:endParaRPr>
          </a:p>
        </p:txBody>
      </p:sp>
      <p:sp>
        <p:nvSpPr>
          <p:cNvPr id="9" name="Text Placeholder 953">
            <a:extLst>
              <a:ext uri="{FF2B5EF4-FFF2-40B4-BE49-F238E27FC236}">
                <a16:creationId xmlns:a16="http://schemas.microsoft.com/office/drawing/2014/main" id="{1F2F8345-A18B-4D0B-8B72-A5C5D2161A2A}"/>
              </a:ext>
            </a:extLst>
          </p:cNvPr>
          <p:cNvSpPr txBox="1">
            <a:spLocks/>
          </p:cNvSpPr>
          <p:nvPr/>
        </p:nvSpPr>
        <p:spPr bwMode="auto">
          <a:xfrm>
            <a:off x="-230188" y="76451"/>
            <a:ext cx="9604375" cy="226187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294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L="3383280">
              <a:lnSpc>
                <a:spcPct val="82559"/>
              </a:lnSpc>
              <a:spcAft>
                <a:spcPts val="7560"/>
              </a:spcAft>
            </a:pPr>
            <a:r>
              <a:rPr lang="en-US" sz="4700" dirty="0">
                <a:solidFill>
                  <a:srgbClr val="FFFFFF"/>
                </a:solidFill>
                <a:latin typeface="Arial" panose="22635452340000000000" pitchFamily="2"/>
              </a:rPr>
              <a:t>Stack View for Add2Scale </a:t>
            </a:r>
          </a:p>
        </p:txBody>
      </p:sp>
      <p:sp>
        <p:nvSpPr>
          <p:cNvPr id="10" name="Text Placeholder 954">
            <a:extLst>
              <a:ext uri="{FF2B5EF4-FFF2-40B4-BE49-F238E27FC236}">
                <a16:creationId xmlns:a16="http://schemas.microsoft.com/office/drawing/2014/main" id="{A50DD1E8-6015-4AB3-83D7-416A63426444}"/>
              </a:ext>
            </a:extLst>
          </p:cNvPr>
          <p:cNvSpPr txBox="1">
            <a:spLocks/>
          </p:cNvSpPr>
          <p:nvPr/>
        </p:nvSpPr>
        <p:spPr bwMode="auto">
          <a:xfrm>
            <a:off x="1240790" y="2490470"/>
            <a:ext cx="2057400" cy="420624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0876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algn="ctr">
              <a:lnSpc>
                <a:spcPct val="95999"/>
              </a:lnSpc>
              <a:spcAft>
                <a:spcPts val="0"/>
              </a:spcAft>
            </a:pPr>
            <a:r>
              <a:rPr lang="en-US" sz="2500" dirty="0">
                <a:solidFill>
                  <a:srgbClr val="FFFFFF"/>
                </a:solidFill>
                <a:latin typeface="Times New Roman" panose="22635452340000000000" pitchFamily="1"/>
              </a:rPr>
              <a:t>Stack </a:t>
            </a:r>
            <a:r>
              <a:rPr lang="en-US" sz="2500" b="1" i="1" dirty="0">
                <a:solidFill>
                  <a:srgbClr val="FFFFFF"/>
                </a:solidFill>
                <a:latin typeface="Times New Roman" panose="22635452340000000000" pitchFamily="1"/>
              </a:rPr>
              <a:t>frame </a:t>
            </a:r>
            <a:r>
              <a:rPr lang="en-US" sz="2500" dirty="0">
                <a:solidFill>
                  <a:srgbClr val="FFFFFF"/>
                </a:solidFill>
                <a:latin typeface="Times New Roman" panose="22635452340000000000" pitchFamily="1"/>
              </a:rPr>
              <a:t>for </a:t>
            </a:r>
          </a:p>
          <a:p>
            <a:pPr algn="ctr">
              <a:lnSpc>
                <a:spcPct val="81599"/>
              </a:lnSpc>
              <a:spcBef>
                <a:spcPts val="180"/>
              </a:spcBef>
              <a:spcAft>
                <a:spcPts val="15300"/>
              </a:spcAft>
            </a:pPr>
            <a:r>
              <a:rPr lang="en-US" sz="2500" dirty="0">
                <a:solidFill>
                  <a:srgbClr val="FFFFFF"/>
                </a:solidFill>
                <a:latin typeface="Times New Roman" panose="22635452340000000000" pitchFamily="1"/>
              </a:rPr>
              <a:t>function Add2. </a:t>
            </a:r>
            <a:r>
              <a:rPr lang="en-US" sz="2500" b="1" dirty="0" err="1">
                <a:solidFill>
                  <a:srgbClr val="FFFFFF"/>
                </a:solidFill>
                <a:latin typeface="Times New Roman" panose="22635452340000000000" pitchFamily="1"/>
              </a:rPr>
              <a:t>ebp</a:t>
            </a:r>
            <a:r>
              <a:rPr lang="en-US" sz="2500" b="1" dirty="0">
                <a:solidFill>
                  <a:srgbClr val="FFFFFF"/>
                </a:solidFill>
                <a:latin typeface="Times New Roman" panose="22635452340000000000" pitchFamily="1"/>
              </a:rPr>
              <a:t> and </a:t>
            </a:r>
            <a:r>
              <a:rPr lang="en-US" sz="2500" b="1" dirty="0" err="1">
                <a:solidFill>
                  <a:srgbClr val="FFFFFF"/>
                </a:solidFill>
                <a:latin typeface="Times New Roman" panose="22635452340000000000" pitchFamily="1"/>
              </a:rPr>
              <a:t>esp</a:t>
            </a:r>
            <a:r>
              <a:rPr lang="en-US" sz="2500" b="1" dirty="0">
                <a:solidFill>
                  <a:srgbClr val="FFFFFF"/>
                </a:solidFill>
                <a:latin typeface="Times New Roman" panose="22635452340000000000" pitchFamily="1"/>
              </a:rPr>
              <a:t> both point to Old </a:t>
            </a:r>
            <a:r>
              <a:rPr lang="en-US" sz="2500" b="1" dirty="0" err="1">
                <a:solidFill>
                  <a:srgbClr val="FFFFFF"/>
                </a:solidFill>
                <a:latin typeface="Times New Roman" panose="22635452340000000000" pitchFamily="1"/>
              </a:rPr>
              <a:t>ebp</a:t>
            </a:r>
            <a:r>
              <a:rPr lang="en-US" sz="2500" b="1" dirty="0">
                <a:solidFill>
                  <a:srgbClr val="FFFFFF"/>
                </a:solidFill>
                <a:latin typeface="Times New Roman" panose="22635452340000000000" pitchFamily="1"/>
              </a:rPr>
              <a:t> </a:t>
            </a:r>
            <a:r>
              <a:rPr lang="en-US" sz="2500" dirty="0">
                <a:solidFill>
                  <a:srgbClr val="FFFFFF"/>
                </a:solidFill>
                <a:latin typeface="Times New Roman" panose="22635452340000000000" pitchFamily="1"/>
              </a:rPr>
              <a:t>(caller’s </a:t>
            </a:r>
            <a:r>
              <a:rPr lang="en-US" sz="2500" dirty="0" err="1">
                <a:solidFill>
                  <a:srgbClr val="FFFFFF"/>
                </a:solidFill>
                <a:latin typeface="Times New Roman" panose="22635452340000000000" pitchFamily="1"/>
              </a:rPr>
              <a:t>ebp</a:t>
            </a:r>
            <a:r>
              <a:rPr lang="en-US" sz="2500" dirty="0">
                <a:solidFill>
                  <a:srgbClr val="FFFFFF"/>
                </a:solidFill>
                <a:latin typeface="Times New Roman" panose="22635452340000000000" pitchFamily="1"/>
              </a:rPr>
              <a:t>)</a:t>
            </a:r>
          </a:p>
          <a:p>
            <a:pPr algn="ctr">
              <a:lnSpc>
                <a:spcPct val="81599"/>
              </a:lnSpc>
              <a:spcBef>
                <a:spcPts val="180"/>
              </a:spcBef>
              <a:spcAft>
                <a:spcPts val="15300"/>
              </a:spcAft>
            </a:pPr>
            <a:r>
              <a:rPr lang="en-US" sz="2500" dirty="0">
                <a:solidFill>
                  <a:srgbClr val="FFFFFF"/>
                </a:solidFill>
                <a:latin typeface="Times New Roman" panose="22635452340000000000" pitchFamily="1"/>
              </a:rPr>
              <a:t> </a:t>
            </a:r>
          </a:p>
        </p:txBody>
      </p:sp>
      <p:graphicFrame>
        <p:nvGraphicFramePr>
          <p:cNvPr id="11" name="table 958">
            <a:extLst>
              <a:ext uri="{FF2B5EF4-FFF2-40B4-BE49-F238E27FC236}">
                <a16:creationId xmlns:a16="http://schemas.microsoft.com/office/drawing/2014/main" id="{E7459E8A-4987-45B3-A4CC-FF1983ADE972}"/>
              </a:ext>
            </a:extLst>
          </p:cNvPr>
          <p:cNvGraphicFramePr>
            <a:graphicFrameLocks noGrp="1"/>
          </p:cNvGraphicFramePr>
          <p:nvPr>
            <p:extLst>
              <p:ext uri="{D42A27DB-BD31-4B8C-83A1-F6EECF244321}">
                <p14:modId xmlns:p14="http://schemas.microsoft.com/office/powerpoint/2010/main" val="1725313599"/>
              </p:ext>
            </p:extLst>
          </p:nvPr>
        </p:nvGraphicFramePr>
        <p:xfrm>
          <a:off x="3816350" y="2490470"/>
          <a:ext cx="5556250" cy="3757422"/>
        </p:xfrm>
        <a:graphic>
          <a:graphicData uri="http://schemas.openxmlformats.org/drawingml/2006/table">
            <a:tbl>
              <a:tblPr/>
              <a:tblGrid>
                <a:gridCol w="198755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509270">
                <a:tc>
                  <a:txBody>
                    <a:bodyPr/>
                    <a:lstStyle/>
                    <a:p>
                      <a:pPr marL="0" marR="278130" indent="0" algn="r">
                        <a:lnSpc>
                          <a:spcPct val="95999"/>
                        </a:lnSpc>
                        <a:spcBef>
                          <a:spcPts val="0"/>
                        </a:spcBef>
                        <a:spcAft>
                          <a:spcPts val="0"/>
                        </a:spcAft>
                      </a:pPr>
                      <a:r>
                        <a:rPr lang="en-US" sz="2600" b="1" spc="0" dirty="0">
                          <a:solidFill>
                            <a:srgbClr val="FFFFFF"/>
                          </a:solidFill>
                          <a:latin typeface="Courier New" panose="22635452340000000000" pitchFamily="3"/>
                        </a:rPr>
                        <a:t>Address </a:t>
                      </a:r>
                    </a:p>
                  </a:txBody>
                  <a:tcPr marL="0" marR="0" marT="0" marB="0" anchor="ctr">
                    <a:lnL w="30480"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342265" indent="0" algn="r">
                        <a:lnSpc>
                          <a:spcPct val="95999"/>
                        </a:lnSpc>
                        <a:spcBef>
                          <a:spcPts val="0"/>
                        </a:spcBef>
                        <a:spcAft>
                          <a:spcPts val="0"/>
                        </a:spcAft>
                      </a:pPr>
                      <a:r>
                        <a:rPr lang="en-US" sz="2600" b="1" spc="0">
                          <a:solidFill>
                            <a:srgbClr val="FFFFFF"/>
                          </a:solidFill>
                          <a:latin typeface="Courier New" panose="22635452340000000000" pitchFamily="3"/>
                        </a:rPr>
                        <a:t>Name </a:t>
                      </a:r>
                    </a:p>
                  </a:txBody>
                  <a:tcPr marL="0" marR="0" marT="0" marB="0" anchor="ctr">
                    <a:lnL w="12065"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Size </a:t>
                      </a:r>
                    </a:p>
                  </a:txBody>
                  <a:tcPr marL="0" marR="0" marT="0" marB="0" anchor="ctr">
                    <a:lnL w="12065" cmpd="sng">
                      <a:solidFill>
                        <a:srgbClr val="000000"/>
                      </a:solidFill>
                      <a:prstDash val="solid"/>
                    </a:lnL>
                    <a:lnR w="30480"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0"/>
                  </a:ext>
                </a:extLst>
              </a:tr>
              <a:tr h="493395">
                <a:tc>
                  <a:txBody>
                    <a:bodyPr/>
                    <a:lstStyle/>
                    <a:p>
                      <a:pPr marL="0" marR="0" lvl="0" indent="0" algn="ctr" defTabSz="914400" rtl="0" eaLnBrk="1" fontAlgn="auto" latinLnBrk="0" hangingPunct="1">
                        <a:lnSpc>
                          <a:spcPct val="95999"/>
                        </a:lnSpc>
                        <a:spcBef>
                          <a:spcPts val="0"/>
                        </a:spcBef>
                        <a:spcAft>
                          <a:spcPts val="0"/>
                        </a:spcAft>
                        <a:buClrTx/>
                        <a:buSzTx/>
                        <a:buFontTx/>
                        <a:buNone/>
                        <a:tabLst/>
                        <a:defRPr/>
                      </a:pPr>
                      <a:r>
                        <a:rPr lang="en-US" sz="2600" b="1" spc="-10" dirty="0">
                          <a:solidFill>
                            <a:srgbClr val="FFFFFF"/>
                          </a:solidFill>
                          <a:latin typeface="Courier New" panose="22635452340000000000" pitchFamily="3"/>
                        </a:rPr>
                        <a:t>[ebp+12]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val2</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1"/>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[ebp+8]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val1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2"/>
                  </a:ext>
                </a:extLst>
              </a:tr>
              <a:tr h="49339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[ebp+4]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400" b="1" spc="0" dirty="0">
                          <a:solidFill>
                            <a:srgbClr val="FFFFFF"/>
                          </a:solidFill>
                          <a:latin typeface="Courier New" panose="22635452340000000000" pitchFamily="3"/>
                        </a:rPr>
                        <a:t>Ret </a:t>
                      </a:r>
                      <a:r>
                        <a:rPr lang="en-US" sz="2400" b="1" spc="0" dirty="0" err="1">
                          <a:solidFill>
                            <a:srgbClr val="FFFFFF"/>
                          </a:solidFill>
                          <a:latin typeface="Courier New" panose="22635452340000000000" pitchFamily="3"/>
                        </a:rPr>
                        <a:t>Addr</a:t>
                      </a:r>
                      <a:r>
                        <a:rPr lang="en-US" sz="24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3"/>
                  </a:ext>
                </a:extLst>
              </a:tr>
              <a:tr h="0">
                <a:tc>
                  <a:txBody>
                    <a:bodyPr/>
                    <a:lstStyle/>
                    <a:p>
                      <a:pPr marL="0" marR="0" indent="0" algn="l">
                        <a:lnSpc>
                          <a:spcPct val="95999"/>
                        </a:lnSpc>
                        <a:spcBef>
                          <a:spcPts val="0"/>
                        </a:spcBef>
                        <a:spcAft>
                          <a:spcPts val="0"/>
                        </a:spcAft>
                      </a:pPr>
                      <a:r>
                        <a:rPr lang="en-US" sz="100" dirty="0">
                          <a:solidFill>
                            <a:srgbClr val="000000"/>
                          </a:solidFill>
                          <a:latin typeface="Times New Roman" panose="22635452340000000000" pitchFamily="1"/>
                        </a:rPr>
                        <a:t> </a:t>
                      </a:r>
                    </a:p>
                  </a:txBody>
                  <a:tcPr marL="0" marR="0" marT="0" marB="0">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400" b="1" spc="0" dirty="0">
                          <a:solidFill>
                            <a:srgbClr val="FFFFFF"/>
                          </a:solidFill>
                          <a:latin typeface="Courier New" panose="22635452340000000000" pitchFamily="3"/>
                        </a:rPr>
                        <a:t>Old </a:t>
                      </a:r>
                      <a:r>
                        <a:rPr lang="en-US" sz="2400" b="1" spc="0" dirty="0" err="1">
                          <a:solidFill>
                            <a:srgbClr val="FFFFFF"/>
                          </a:solidFill>
                          <a:latin typeface="Courier New" panose="22635452340000000000" pitchFamily="3"/>
                        </a:rPr>
                        <a:t>ebp</a:t>
                      </a:r>
                      <a:endParaRPr lang="en-US" sz="24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err="1">
                          <a:solidFill>
                            <a:srgbClr val="FFFFFF"/>
                          </a:solidFill>
                          <a:latin typeface="Courier New" panose="22635452340000000000" pitchFamily="3"/>
                        </a:rPr>
                        <a:t>Ebp,esp</a:t>
                      </a:r>
                      <a:r>
                        <a:rPr lang="en-US" sz="2600" b="1" spc="0" dirty="0">
                          <a:solidFill>
                            <a:srgbClr val="FFFFFF"/>
                          </a:solidFill>
                          <a:latin typeface="Courier New" panose="22635452340000000000" pitchFamily="3"/>
                        </a:rPr>
                        <a:t> (4B)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4"/>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[ebp-4]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2 (x)</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5"/>
                  </a:ext>
                </a:extLst>
              </a:tr>
              <a:tr h="50863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[ebp-8]</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 (y)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extLst>
                  <a:ext uri="{0D108BD9-81ED-4DB2-BD59-A6C34878D82A}">
                    <a16:rowId xmlns:a16="http://schemas.microsoft.com/office/drawing/2014/main" val="10006"/>
                  </a:ext>
                </a:extLst>
              </a:tr>
            </a:tbl>
          </a:graphicData>
        </a:graphic>
      </p:graphicFrame>
      <p:cxnSp>
        <p:nvCxnSpPr>
          <p:cNvPr id="12" name="Straight Connector 11">
            <a:extLst>
              <a:ext uri="{FF2B5EF4-FFF2-40B4-BE49-F238E27FC236}">
                <a16:creationId xmlns:a16="http://schemas.microsoft.com/office/drawing/2014/main" id="{0437593F-6BF2-421A-A317-5AC76687F4F7}"/>
              </a:ext>
            </a:extLst>
          </p:cNvPr>
          <p:cNvCxnSpPr/>
          <p:nvPr/>
        </p:nvCxnSpPr>
        <p:spPr>
          <a:xfrm>
            <a:off x="6309360" y="5998210"/>
            <a:ext cx="0" cy="699135"/>
          </a:xfrm>
          <a:prstGeom prst="line">
            <a:avLst/>
          </a:prstGeom>
          <a:ln w="36830" cmpd="dbl">
            <a:solidFill>
              <a:srgbClr val="FFFFFF"/>
            </a:solidFill>
          </a:ln>
        </p:spPr>
      </p:cxnSp>
    </p:spTree>
    <p:extLst>
      <p:ext uri="{BB962C8B-B14F-4D97-AF65-F5344CB8AC3E}">
        <p14:creationId xmlns:p14="http://schemas.microsoft.com/office/powerpoint/2010/main" val="136905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7CB2F7-9B38-4129-B230-9A0BDC203F3C}"/>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5F3F0BD-E47B-41C5-92F0-15B9AE46C93A}"/>
              </a:ext>
            </a:extLst>
          </p:cNvPr>
          <p:cNvSpPr>
            <a:spLocks noGrp="1"/>
          </p:cNvSpPr>
          <p:nvPr>
            <p:ph type="sldNum" sz="quarter" idx="11"/>
          </p:nvPr>
        </p:nvSpPr>
        <p:spPr/>
        <p:txBody>
          <a:bodyPr/>
          <a:lstStyle/>
          <a:p>
            <a:fld id="{5D06B20F-41F9-4BAE-A2E1-D07553337B9B}" type="slidenum">
              <a:rPr lang="en-US" altLang="en-US" smtClean="0"/>
              <a:pPr/>
              <a:t>24</a:t>
            </a:fld>
            <a:endParaRPr lang="en-US" altLang="en-US"/>
          </a:p>
        </p:txBody>
      </p:sp>
      <p:sp>
        <p:nvSpPr>
          <p:cNvPr id="4" name="Text Placeholder 952">
            <a:extLst>
              <a:ext uri="{FF2B5EF4-FFF2-40B4-BE49-F238E27FC236}">
                <a16:creationId xmlns:a16="http://schemas.microsoft.com/office/drawing/2014/main" id="{B3AAC713-279A-4526-8C5A-1275715285E2}"/>
              </a:ext>
            </a:extLst>
          </p:cNvPr>
          <p:cNvSpPr txBox="1">
            <a:spLocks/>
          </p:cNvSpPr>
          <p:nvPr/>
        </p:nvSpPr>
        <p:spPr bwMode="auto">
          <a:xfrm>
            <a:off x="228600" y="228600"/>
            <a:ext cx="9604375" cy="7315200"/>
          </a:xfrm>
          <a:prstGeom prst="rect">
            <a:avLst/>
          </a:prstGeom>
          <a:solidFill>
            <a:srgbClr val="000098"/>
          </a:solidFill>
          <a:ln w="0" cmpd="sng">
            <a:noFill/>
            <a:prstDash val="soli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r>
              <a:rPr lang="en-US" sz="100"/>
              <a:t> </a:t>
            </a:r>
            <a:endParaRPr lang="en-US" sz="100" dirty="0"/>
          </a:p>
        </p:txBody>
      </p:sp>
      <p:pic>
        <p:nvPicPr>
          <p:cNvPr id="5" name="Image.jpg">
            <a:extLst>
              <a:ext uri="{FF2B5EF4-FFF2-40B4-BE49-F238E27FC236}">
                <a16:creationId xmlns:a16="http://schemas.microsoft.com/office/drawing/2014/main" id="{7308E3D4-98CD-4B34-B2D7-1524713D3E6B}"/>
              </a:ext>
            </a:extLst>
          </p:cNvPr>
          <p:cNvPicPr/>
          <p:nvPr/>
        </p:nvPicPr>
        <p:blipFill>
          <a:blip r:embed="rId2"/>
          <a:stretch>
            <a:fillRect/>
          </a:stretch>
        </p:blipFill>
        <p:spPr>
          <a:xfrm>
            <a:off x="3343910" y="2987040"/>
            <a:ext cx="325755" cy="2938145"/>
          </a:xfrm>
          <a:prstGeom prst="rect">
            <a:avLst/>
          </a:prstGeom>
        </p:spPr>
      </p:pic>
      <p:pic>
        <p:nvPicPr>
          <p:cNvPr id="6" name="Image.jpg">
            <a:extLst>
              <a:ext uri="{FF2B5EF4-FFF2-40B4-BE49-F238E27FC236}">
                <a16:creationId xmlns:a16="http://schemas.microsoft.com/office/drawing/2014/main" id="{CF21D6FC-0FDB-4C9C-917F-56E59B600CE3}"/>
              </a:ext>
            </a:extLst>
          </p:cNvPr>
          <p:cNvPicPr/>
          <p:nvPr/>
        </p:nvPicPr>
        <p:blipFill>
          <a:blip r:embed="rId3"/>
          <a:stretch>
            <a:fillRect/>
          </a:stretch>
        </p:blipFill>
        <p:spPr>
          <a:xfrm>
            <a:off x="6251575" y="6696710"/>
            <a:ext cx="115570" cy="115570"/>
          </a:xfrm>
          <a:prstGeom prst="rect">
            <a:avLst/>
          </a:prstGeom>
        </p:spPr>
      </p:pic>
      <p:sp>
        <p:nvSpPr>
          <p:cNvPr id="7" name="Text Placeholder 950">
            <a:extLst>
              <a:ext uri="{FF2B5EF4-FFF2-40B4-BE49-F238E27FC236}">
                <a16:creationId xmlns:a16="http://schemas.microsoft.com/office/drawing/2014/main" id="{32DF4F1C-4871-4259-8CCC-1544A93847F0}"/>
              </a:ext>
            </a:extLst>
          </p:cNvPr>
          <p:cNvSpPr txBox="1">
            <a:spLocks/>
          </p:cNvSpPr>
          <p:nvPr/>
        </p:nvSpPr>
        <p:spPr bwMode="auto">
          <a:xfrm>
            <a:off x="688975" y="6934835"/>
            <a:ext cx="8434070" cy="234315"/>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R="251460" algn="r">
              <a:lnSpc>
                <a:spcPct val="95999"/>
              </a:lnSpc>
              <a:spcAft>
                <a:spcPts val="0"/>
              </a:spcAft>
            </a:pPr>
            <a:r>
              <a:rPr lang="en-US" sz="1500">
                <a:solidFill>
                  <a:srgbClr val="FFFFFF"/>
                </a:solidFill>
                <a:latin typeface="Arial" panose="22635452340000000000" pitchFamily="2"/>
              </a:rPr>
              <a:t>151</a:t>
            </a:r>
            <a:r>
              <a:rPr lang="en-US" sz="100">
                <a:solidFill>
                  <a:srgbClr val="FFFFFF"/>
                </a:solidFill>
                <a:latin typeface="Arial" panose="22635452340000000000" pitchFamily="2"/>
              </a:rPr>
              <a:t> </a:t>
            </a:r>
          </a:p>
        </p:txBody>
      </p:sp>
      <p:sp>
        <p:nvSpPr>
          <p:cNvPr id="8" name="Text Placeholder 951">
            <a:extLst>
              <a:ext uri="{FF2B5EF4-FFF2-40B4-BE49-F238E27FC236}">
                <a16:creationId xmlns:a16="http://schemas.microsoft.com/office/drawing/2014/main" id="{DA258B6E-E282-4E4E-892B-A404A490F1D3}"/>
              </a:ext>
            </a:extLst>
          </p:cNvPr>
          <p:cNvSpPr txBox="1">
            <a:spLocks/>
          </p:cNvSpPr>
          <p:nvPr/>
        </p:nvSpPr>
        <p:spPr bwMode="auto">
          <a:xfrm>
            <a:off x="688975" y="6934835"/>
            <a:ext cx="8434070" cy="234315"/>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R="251460" algn="r">
              <a:lnSpc>
                <a:spcPct val="95999"/>
              </a:lnSpc>
              <a:spcAft>
                <a:spcPts val="0"/>
              </a:spcAft>
            </a:pPr>
            <a:r>
              <a:rPr lang="en-US" sz="1500">
                <a:solidFill>
                  <a:srgbClr val="FFFFFF"/>
                </a:solidFill>
                <a:latin typeface="Arial" panose="22635452340000000000" pitchFamily="2"/>
              </a:rPr>
              <a:t>151</a:t>
            </a:r>
            <a:r>
              <a:rPr lang="en-US" sz="100">
                <a:solidFill>
                  <a:srgbClr val="FFFFFF"/>
                </a:solidFill>
                <a:latin typeface="Arial" panose="22635452340000000000" pitchFamily="2"/>
              </a:rPr>
              <a:t> </a:t>
            </a:r>
          </a:p>
        </p:txBody>
      </p:sp>
      <p:sp>
        <p:nvSpPr>
          <p:cNvPr id="9" name="Text Placeholder 953">
            <a:extLst>
              <a:ext uri="{FF2B5EF4-FFF2-40B4-BE49-F238E27FC236}">
                <a16:creationId xmlns:a16="http://schemas.microsoft.com/office/drawing/2014/main" id="{024579D7-E710-467A-BE0E-5A71230647A1}"/>
              </a:ext>
            </a:extLst>
          </p:cNvPr>
          <p:cNvSpPr txBox="1">
            <a:spLocks/>
          </p:cNvSpPr>
          <p:nvPr/>
        </p:nvSpPr>
        <p:spPr bwMode="auto">
          <a:xfrm>
            <a:off x="228600" y="228600"/>
            <a:ext cx="9604375" cy="226187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294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L="3383280">
              <a:lnSpc>
                <a:spcPct val="82559"/>
              </a:lnSpc>
              <a:spcAft>
                <a:spcPts val="7560"/>
              </a:spcAft>
            </a:pPr>
            <a:r>
              <a:rPr lang="en-US" sz="4700">
                <a:solidFill>
                  <a:srgbClr val="FFFFFF"/>
                </a:solidFill>
                <a:latin typeface="Arial" panose="22635452340000000000" pitchFamily="2"/>
              </a:rPr>
              <a:t>Stack View </a:t>
            </a:r>
            <a:endParaRPr lang="en-US" sz="4700" dirty="0">
              <a:solidFill>
                <a:srgbClr val="FFFFFF"/>
              </a:solidFill>
              <a:latin typeface="Arial" panose="22635452340000000000" pitchFamily="2"/>
            </a:endParaRPr>
          </a:p>
        </p:txBody>
      </p:sp>
      <p:sp>
        <p:nvSpPr>
          <p:cNvPr id="10" name="Text Placeholder 954">
            <a:extLst>
              <a:ext uri="{FF2B5EF4-FFF2-40B4-BE49-F238E27FC236}">
                <a16:creationId xmlns:a16="http://schemas.microsoft.com/office/drawing/2014/main" id="{7BFF2AF8-5B70-432A-AA52-74A7D0AF1F4E}"/>
              </a:ext>
            </a:extLst>
          </p:cNvPr>
          <p:cNvSpPr txBox="1">
            <a:spLocks/>
          </p:cNvSpPr>
          <p:nvPr/>
        </p:nvSpPr>
        <p:spPr bwMode="auto">
          <a:xfrm>
            <a:off x="1240790" y="2490470"/>
            <a:ext cx="2057400" cy="420624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0876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algn="ctr">
              <a:lnSpc>
                <a:spcPct val="95999"/>
              </a:lnSpc>
              <a:spcAft>
                <a:spcPts val="0"/>
              </a:spcAft>
            </a:pPr>
            <a:r>
              <a:rPr lang="en-US" sz="2500" dirty="0">
                <a:solidFill>
                  <a:srgbClr val="FFFFFF"/>
                </a:solidFill>
                <a:latin typeface="Times New Roman" panose="22635452340000000000" pitchFamily="1"/>
              </a:rPr>
              <a:t>Stack </a:t>
            </a:r>
            <a:r>
              <a:rPr lang="en-US" sz="2500" b="1" i="1" dirty="0">
                <a:solidFill>
                  <a:srgbClr val="FFFFFF"/>
                </a:solidFill>
                <a:latin typeface="Times New Roman" panose="22635452340000000000" pitchFamily="1"/>
              </a:rPr>
              <a:t>frame </a:t>
            </a:r>
            <a:r>
              <a:rPr lang="en-US" sz="2500" dirty="0">
                <a:solidFill>
                  <a:srgbClr val="FFFFFF"/>
                </a:solidFill>
                <a:latin typeface="Times New Roman" panose="22635452340000000000" pitchFamily="1"/>
              </a:rPr>
              <a:t>for </a:t>
            </a:r>
          </a:p>
          <a:p>
            <a:pPr algn="ctr">
              <a:lnSpc>
                <a:spcPct val="81599"/>
              </a:lnSpc>
              <a:spcBef>
                <a:spcPts val="180"/>
              </a:spcBef>
              <a:spcAft>
                <a:spcPts val="15300"/>
              </a:spcAft>
            </a:pPr>
            <a:r>
              <a:rPr lang="en-US" sz="2500" dirty="0">
                <a:solidFill>
                  <a:srgbClr val="FFFFFF"/>
                </a:solidFill>
                <a:latin typeface="Times New Roman" panose="22635452340000000000" pitchFamily="1"/>
              </a:rPr>
              <a:t>function Add2 </a:t>
            </a:r>
          </a:p>
        </p:txBody>
      </p:sp>
      <p:graphicFrame>
        <p:nvGraphicFramePr>
          <p:cNvPr id="11" name="table 958">
            <a:extLst>
              <a:ext uri="{FF2B5EF4-FFF2-40B4-BE49-F238E27FC236}">
                <a16:creationId xmlns:a16="http://schemas.microsoft.com/office/drawing/2014/main" id="{DEB04F5E-AA2A-47D5-83D1-289EA43E1624}"/>
              </a:ext>
            </a:extLst>
          </p:cNvPr>
          <p:cNvGraphicFramePr>
            <a:graphicFrameLocks noGrp="1"/>
          </p:cNvGraphicFramePr>
          <p:nvPr/>
        </p:nvGraphicFramePr>
        <p:xfrm>
          <a:off x="3816350" y="2490470"/>
          <a:ext cx="5669280" cy="3486785"/>
        </p:xfrm>
        <a:graphic>
          <a:graphicData uri="http://schemas.openxmlformats.org/drawingml/2006/table">
            <a:tbl>
              <a:tblPr/>
              <a:tblGrid>
                <a:gridCol w="198755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2170430">
                  <a:extLst>
                    <a:ext uri="{9D8B030D-6E8A-4147-A177-3AD203B41FA5}">
                      <a16:colId xmlns:a16="http://schemas.microsoft.com/office/drawing/2014/main" val="20002"/>
                    </a:ext>
                  </a:extLst>
                </a:gridCol>
              </a:tblGrid>
              <a:tr h="509270">
                <a:tc>
                  <a:txBody>
                    <a:bodyPr/>
                    <a:lstStyle/>
                    <a:p>
                      <a:pPr marL="0" marR="278130" indent="0" algn="r">
                        <a:lnSpc>
                          <a:spcPct val="95999"/>
                        </a:lnSpc>
                        <a:spcBef>
                          <a:spcPts val="0"/>
                        </a:spcBef>
                        <a:spcAft>
                          <a:spcPts val="0"/>
                        </a:spcAft>
                      </a:pPr>
                      <a:r>
                        <a:rPr lang="en-US" sz="2600" b="1" spc="0">
                          <a:solidFill>
                            <a:srgbClr val="FFFFFF"/>
                          </a:solidFill>
                          <a:latin typeface="Courier New" panose="22635452340000000000" pitchFamily="3"/>
                        </a:rPr>
                        <a:t>Address </a:t>
                      </a:r>
                    </a:p>
                  </a:txBody>
                  <a:tcPr marL="0" marR="0" marT="0" marB="0" anchor="ctr">
                    <a:lnL w="30480"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342265" indent="0" algn="r">
                        <a:lnSpc>
                          <a:spcPct val="95999"/>
                        </a:lnSpc>
                        <a:spcBef>
                          <a:spcPts val="0"/>
                        </a:spcBef>
                        <a:spcAft>
                          <a:spcPts val="0"/>
                        </a:spcAft>
                      </a:pPr>
                      <a:r>
                        <a:rPr lang="en-US" sz="2600" b="1" spc="0">
                          <a:solidFill>
                            <a:srgbClr val="FFFFFF"/>
                          </a:solidFill>
                          <a:latin typeface="Courier New" panose="22635452340000000000" pitchFamily="3"/>
                        </a:rPr>
                        <a:t>Name </a:t>
                      </a:r>
                    </a:p>
                  </a:txBody>
                  <a:tcPr marL="0" marR="0" marT="0" marB="0" anchor="ctr">
                    <a:lnL w="12065"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Size </a:t>
                      </a:r>
                    </a:p>
                  </a:txBody>
                  <a:tcPr marL="0" marR="0" marT="0" marB="0" anchor="ctr">
                    <a:lnL w="12065" cmpd="sng">
                      <a:solidFill>
                        <a:srgbClr val="000000"/>
                      </a:solidFill>
                      <a:prstDash val="solid"/>
                    </a:lnL>
                    <a:lnR w="30480"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0"/>
                  </a:ext>
                </a:extLst>
              </a:tr>
              <a:tr h="493395">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[esp]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buf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32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1"/>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[esp+32]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y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8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2"/>
                  </a:ext>
                </a:extLst>
              </a:tr>
              <a:tr h="49339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[esp+40]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x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3"/>
                  </a:ext>
                </a:extLst>
              </a:tr>
              <a:tr h="494030">
                <a:tc>
                  <a:txBody>
                    <a:bodyPr/>
                    <a:lstStyle/>
                    <a:p>
                      <a:pPr marL="0" marR="0" indent="0" algn="l">
                        <a:lnSpc>
                          <a:spcPct val="95999"/>
                        </a:lnSpc>
                        <a:spcBef>
                          <a:spcPts val="0"/>
                        </a:spcBef>
                        <a:spcAft>
                          <a:spcPts val="0"/>
                        </a:spcAft>
                      </a:pPr>
                      <a:r>
                        <a:rPr lang="en-US" sz="100">
                          <a:solidFill>
                            <a:srgbClr val="000000"/>
                          </a:solidFill>
                          <a:latin typeface="Times New Roman" panose="22635452340000000000" pitchFamily="1"/>
                        </a:rPr>
                        <a:t> </a:t>
                      </a:r>
                    </a:p>
                  </a:txBody>
                  <a:tcPr marL="0" marR="0" marT="0" marB="0">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return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4"/>
                  </a:ext>
                </a:extLst>
              </a:tr>
              <a:tr h="494030">
                <a:tc>
                  <a:txBody>
                    <a:bodyPr/>
                    <a:lstStyle/>
                    <a:p>
                      <a:pPr marL="0" marR="278130" indent="0" algn="r">
                        <a:lnSpc>
                          <a:spcPct val="95999"/>
                        </a:lnSpc>
                        <a:spcBef>
                          <a:spcPts val="0"/>
                        </a:spcBef>
                        <a:spcAft>
                          <a:spcPts val="0"/>
                        </a:spcAft>
                      </a:pPr>
                      <a:r>
                        <a:rPr lang="en-US" sz="2600" b="1" spc="-10">
                          <a:solidFill>
                            <a:srgbClr val="FFFFFF"/>
                          </a:solidFill>
                          <a:latin typeface="Courier New" panose="22635452340000000000" pitchFamily="3"/>
                        </a:rPr>
                        <a:t>[esp+48]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bar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5"/>
                  </a:ext>
                </a:extLst>
              </a:tr>
              <a:tr h="508635">
                <a:tc>
                  <a:txBody>
                    <a:bodyPr/>
                    <a:lstStyle/>
                    <a:p>
                      <a:pPr marL="0" marR="278130" indent="0" algn="r">
                        <a:lnSpc>
                          <a:spcPct val="95999"/>
                        </a:lnSpc>
                        <a:spcBef>
                          <a:spcPts val="0"/>
                        </a:spcBef>
                        <a:spcAft>
                          <a:spcPts val="0"/>
                        </a:spcAft>
                      </a:pPr>
                      <a:r>
                        <a:rPr lang="en-US" sz="2600" b="1" spc="-10">
                          <a:solidFill>
                            <a:srgbClr val="FFFFFF"/>
                          </a:solidFill>
                          <a:latin typeface="Courier New" panose="22635452340000000000" pitchFamily="3"/>
                        </a:rPr>
                        <a:t>[esp+52]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str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extLst>
                  <a:ext uri="{0D108BD9-81ED-4DB2-BD59-A6C34878D82A}">
                    <a16:rowId xmlns:a16="http://schemas.microsoft.com/office/drawing/2014/main" val="10006"/>
                  </a:ext>
                </a:extLst>
              </a:tr>
            </a:tbl>
          </a:graphicData>
        </a:graphic>
      </p:graphicFrame>
      <p:cxnSp>
        <p:nvCxnSpPr>
          <p:cNvPr id="12" name="Straight Connector 11">
            <a:extLst>
              <a:ext uri="{FF2B5EF4-FFF2-40B4-BE49-F238E27FC236}">
                <a16:creationId xmlns:a16="http://schemas.microsoft.com/office/drawing/2014/main" id="{B995349C-2A0F-41C5-A279-FA583E424A08}"/>
              </a:ext>
            </a:extLst>
          </p:cNvPr>
          <p:cNvCxnSpPr/>
          <p:nvPr/>
        </p:nvCxnSpPr>
        <p:spPr>
          <a:xfrm>
            <a:off x="6309360" y="5998210"/>
            <a:ext cx="0" cy="699135"/>
          </a:xfrm>
          <a:prstGeom prst="line">
            <a:avLst/>
          </a:prstGeom>
          <a:ln w="36830" cmpd="dbl">
            <a:solidFill>
              <a:srgbClr val="FFFFFF"/>
            </a:solidFill>
          </a:ln>
        </p:spPr>
      </p:cxnSp>
    </p:spTree>
    <p:extLst>
      <p:ext uri="{BB962C8B-B14F-4D97-AF65-F5344CB8AC3E}">
        <p14:creationId xmlns:p14="http://schemas.microsoft.com/office/powerpoint/2010/main" val="1973648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71EE83DE-D13F-469A-BD59-7AD8C950B9F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8435" name="Slide Number Placeholder 4">
            <a:extLst>
              <a:ext uri="{FF2B5EF4-FFF2-40B4-BE49-F238E27FC236}">
                <a16:creationId xmlns:a16="http://schemas.microsoft.com/office/drawing/2014/main" id="{9431639B-4B20-4495-8B27-FF2EA3FF657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9C876FE-CCA1-4E2D-80B9-02F6EF82A3A9}" type="slidenum">
              <a:rPr lang="en-US" altLang="en-US" sz="1600">
                <a:latin typeface="Times New Roman" panose="02020603050405020304" pitchFamily="18" charset="0"/>
              </a:rPr>
              <a:pPr eaLnBrk="1" hangingPunct="1">
                <a:spcBef>
                  <a:spcPct val="0"/>
                </a:spcBef>
                <a:buClrTx/>
                <a:buFontTx/>
                <a:buNone/>
              </a:pPr>
              <a:t>25</a:t>
            </a:fld>
            <a:endParaRPr lang="en-US" altLang="en-US" sz="1600">
              <a:latin typeface="Times New Roman" panose="02020603050405020304" pitchFamily="18" charset="0"/>
            </a:endParaRPr>
          </a:p>
        </p:txBody>
      </p:sp>
      <p:sp>
        <p:nvSpPr>
          <p:cNvPr id="134146" name="Rectangle 2">
            <a:extLst>
              <a:ext uri="{FF2B5EF4-FFF2-40B4-BE49-F238E27FC236}">
                <a16:creationId xmlns:a16="http://schemas.microsoft.com/office/drawing/2014/main" id="{A7D25E3D-B2AD-4A64-BC7B-69EACC932EE9}"/>
              </a:ext>
            </a:extLst>
          </p:cNvPr>
          <p:cNvSpPr>
            <a:spLocks noGrp="1" noChangeArrowheads="1"/>
          </p:cNvSpPr>
          <p:nvPr>
            <p:ph type="title"/>
          </p:nvPr>
        </p:nvSpPr>
        <p:spPr/>
        <p:txBody>
          <a:bodyPr/>
          <a:lstStyle/>
          <a:p>
            <a:pPr eaLnBrk="1" hangingPunct="1">
              <a:defRPr/>
            </a:pPr>
            <a:r>
              <a:rPr lang="en-US" altLang="en-US"/>
              <a:t>Your turn . . .</a:t>
            </a:r>
          </a:p>
        </p:txBody>
      </p:sp>
      <p:sp>
        <p:nvSpPr>
          <p:cNvPr id="18437" name="Rectangle 3">
            <a:extLst>
              <a:ext uri="{FF2B5EF4-FFF2-40B4-BE49-F238E27FC236}">
                <a16:creationId xmlns:a16="http://schemas.microsoft.com/office/drawing/2014/main" id="{B786D123-F03B-43E2-B399-DE085B3B7ED3}"/>
              </a:ext>
            </a:extLst>
          </p:cNvPr>
          <p:cNvSpPr>
            <a:spLocks noGrp="1" noChangeArrowheads="1"/>
          </p:cNvSpPr>
          <p:nvPr>
            <p:ph type="body" idx="1"/>
          </p:nvPr>
        </p:nvSpPr>
        <p:spPr>
          <a:xfrm>
            <a:off x="685800" y="1143000"/>
            <a:ext cx="7772400" cy="2438400"/>
          </a:xfrm>
        </p:spPr>
        <p:txBody>
          <a:bodyPr/>
          <a:lstStyle/>
          <a:p>
            <a:pPr eaLnBrk="1" hangingPunct="1">
              <a:tabLst>
                <a:tab pos="4117975" algn="l"/>
              </a:tabLst>
            </a:pPr>
            <a:r>
              <a:rPr lang="en-US" altLang="en-US"/>
              <a:t>Create a procedure named Difference that subtracts the first argument from the second one. Following is a sample call:</a:t>
            </a:r>
          </a:p>
          <a:p>
            <a:pPr lvl="2" eaLnBrk="1" hangingPunct="1">
              <a:tabLst>
                <a:tab pos="4117975" algn="l"/>
              </a:tabLst>
            </a:pPr>
            <a:r>
              <a:rPr lang="en-US" altLang="en-US" sz="1600">
                <a:solidFill>
                  <a:schemeClr val="tx1"/>
                </a:solidFill>
              </a:rPr>
              <a:t>push 14	; first argument</a:t>
            </a:r>
          </a:p>
          <a:p>
            <a:pPr lvl="2" eaLnBrk="1" hangingPunct="1">
              <a:tabLst>
                <a:tab pos="4117975" algn="l"/>
              </a:tabLst>
            </a:pPr>
            <a:r>
              <a:rPr lang="en-US" altLang="en-US" sz="1600">
                <a:solidFill>
                  <a:schemeClr val="tx1"/>
                </a:solidFill>
              </a:rPr>
              <a:t>push 30	; second argument</a:t>
            </a:r>
          </a:p>
          <a:p>
            <a:pPr lvl="2" eaLnBrk="1" hangingPunct="1">
              <a:tabLst>
                <a:tab pos="4117975" algn="l"/>
              </a:tabLst>
            </a:pPr>
            <a:r>
              <a:rPr lang="en-US" altLang="en-US" sz="1600">
                <a:solidFill>
                  <a:schemeClr val="tx1"/>
                </a:solidFill>
              </a:rPr>
              <a:t>call Difference	; EAX = 16</a:t>
            </a:r>
          </a:p>
        </p:txBody>
      </p:sp>
      <p:sp>
        <p:nvSpPr>
          <p:cNvPr id="134148" name="Text Box 4">
            <a:extLst>
              <a:ext uri="{FF2B5EF4-FFF2-40B4-BE49-F238E27FC236}">
                <a16:creationId xmlns:a16="http://schemas.microsoft.com/office/drawing/2014/main" id="{1CFF239E-7CF3-4E51-BF71-19244BA013D8}"/>
              </a:ext>
            </a:extLst>
          </p:cNvPr>
          <p:cNvSpPr txBox="1">
            <a:spLocks noChangeArrowheads="1"/>
          </p:cNvSpPr>
          <p:nvPr/>
        </p:nvSpPr>
        <p:spPr bwMode="auto">
          <a:xfrm>
            <a:off x="914400" y="3581400"/>
            <a:ext cx="7162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Difference PROC</a:t>
            </a:r>
          </a:p>
          <a:p>
            <a:pPr lvl="1" eaLnBrk="1" hangingPunct="1">
              <a:lnSpc>
                <a:spcPct val="50000"/>
              </a:lnSpc>
              <a:spcBef>
                <a:spcPct val="50000"/>
              </a:spcBef>
              <a:buClrTx/>
              <a:buFontTx/>
              <a:buNone/>
            </a:pPr>
            <a:r>
              <a:rPr lang="en-US" altLang="en-US" sz="1800">
                <a:latin typeface="Courier New" panose="02070309020205020404" pitchFamily="49" charset="0"/>
              </a:rPr>
              <a:t>push ebp</a:t>
            </a:r>
          </a:p>
          <a:p>
            <a:pPr lvl="1" eaLnBrk="1" hangingPunct="1">
              <a:lnSpc>
                <a:spcPct val="50000"/>
              </a:lnSpc>
              <a:spcBef>
                <a:spcPct val="50000"/>
              </a:spcBef>
              <a:buClrTx/>
              <a:buFontTx/>
              <a:buNone/>
            </a:pPr>
            <a:r>
              <a:rPr lang="en-US" altLang="en-US" sz="1800">
                <a:latin typeface="Courier New" panose="02070309020205020404" pitchFamily="49" charset="0"/>
              </a:rPr>
              <a:t>mov  ebp,esp</a:t>
            </a:r>
          </a:p>
          <a:p>
            <a:pPr lvl="1" eaLnBrk="1" hangingPunct="1">
              <a:lnSpc>
                <a:spcPct val="50000"/>
              </a:lnSpc>
              <a:spcBef>
                <a:spcPct val="50000"/>
              </a:spcBef>
              <a:buClrTx/>
              <a:buFontTx/>
              <a:buNone/>
            </a:pPr>
            <a:r>
              <a:rPr lang="en-US" altLang="en-US" sz="1800">
                <a:latin typeface="Courier New" panose="02070309020205020404" pitchFamily="49" charset="0"/>
              </a:rPr>
              <a:t>mov  eax,[ebp + 8]	; second argument</a:t>
            </a:r>
          </a:p>
          <a:p>
            <a:pPr lvl="1" eaLnBrk="1" hangingPunct="1">
              <a:lnSpc>
                <a:spcPct val="50000"/>
              </a:lnSpc>
              <a:spcBef>
                <a:spcPct val="50000"/>
              </a:spcBef>
              <a:buClrTx/>
              <a:buFontTx/>
              <a:buNone/>
            </a:pPr>
            <a:r>
              <a:rPr lang="en-US" altLang="en-US" sz="1800">
                <a:latin typeface="Courier New" panose="02070309020205020404" pitchFamily="49" charset="0"/>
              </a:rPr>
              <a:t>sub  eax,[ebp + 12]	; first argument</a:t>
            </a:r>
          </a:p>
          <a:p>
            <a:pPr lvl="1" eaLnBrk="1" hangingPunct="1">
              <a:lnSpc>
                <a:spcPct val="50000"/>
              </a:lnSpc>
              <a:spcBef>
                <a:spcPct val="50000"/>
              </a:spcBef>
              <a:buClrTx/>
              <a:buFontTx/>
              <a:buNone/>
            </a:pPr>
            <a:r>
              <a:rPr lang="en-US" altLang="en-US" sz="1800">
                <a:latin typeface="Courier New" panose="02070309020205020404" pitchFamily="49" charset="0"/>
              </a:rPr>
              <a:t>pop  ebp</a:t>
            </a:r>
          </a:p>
          <a:p>
            <a:pPr lvl="1" eaLnBrk="1" hangingPunct="1">
              <a:lnSpc>
                <a:spcPct val="50000"/>
              </a:lnSpc>
              <a:spcBef>
                <a:spcPct val="50000"/>
              </a:spcBef>
              <a:buClrTx/>
              <a:buFontTx/>
              <a:buNone/>
            </a:pPr>
            <a:r>
              <a:rPr lang="en-US" altLang="en-US" sz="1800">
                <a:latin typeface="Courier New" panose="02070309020205020404" pitchFamily="49" charset="0"/>
              </a:rPr>
              <a:t>ret  8</a:t>
            </a:r>
          </a:p>
          <a:p>
            <a:pPr eaLnBrk="1" hangingPunct="1">
              <a:lnSpc>
                <a:spcPct val="50000"/>
              </a:lnSpc>
              <a:spcBef>
                <a:spcPct val="50000"/>
              </a:spcBef>
              <a:buClrTx/>
              <a:buFontTx/>
              <a:buNone/>
            </a:pPr>
            <a:r>
              <a:rPr lang="en-US" altLang="en-US" sz="1800">
                <a:latin typeface="Courier New" panose="02070309020205020404" pitchFamily="49" charset="0"/>
              </a:rPr>
              <a:t>Difference ENDP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dissolve">
                                      <p:cBhvr>
                                        <p:cTn id="7"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66E792B2-9024-4D6B-A0B9-7CE0E0D31A5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9459" name="Slide Number Placeholder 4">
            <a:extLst>
              <a:ext uri="{FF2B5EF4-FFF2-40B4-BE49-F238E27FC236}">
                <a16:creationId xmlns:a16="http://schemas.microsoft.com/office/drawing/2014/main" id="{A51C68F5-9BBE-4EC6-8D2A-9C68BA29C95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CCC157F-70B1-43C4-8CB3-164C7AF50EBB}" type="slidenum">
              <a:rPr lang="en-US" altLang="en-US" sz="1600">
                <a:latin typeface="Times New Roman" panose="02020603050405020304" pitchFamily="18" charset="0"/>
              </a:rPr>
              <a:pPr eaLnBrk="1" hangingPunct="1">
                <a:spcBef>
                  <a:spcPct val="0"/>
                </a:spcBef>
                <a:buClrTx/>
                <a:buFontTx/>
                <a:buNone/>
              </a:pPr>
              <a:t>26</a:t>
            </a:fld>
            <a:endParaRPr lang="en-US" altLang="en-US" sz="1600">
              <a:latin typeface="Times New Roman" panose="02020603050405020304" pitchFamily="18" charset="0"/>
            </a:endParaRPr>
          </a:p>
        </p:txBody>
      </p:sp>
      <p:sp>
        <p:nvSpPr>
          <p:cNvPr id="190466" name="Rectangle 2">
            <a:extLst>
              <a:ext uri="{FF2B5EF4-FFF2-40B4-BE49-F238E27FC236}">
                <a16:creationId xmlns:a16="http://schemas.microsoft.com/office/drawing/2014/main" id="{A5DA66CE-CDD1-468C-B76D-A6E6FFCA58DB}"/>
              </a:ext>
            </a:extLst>
          </p:cNvPr>
          <p:cNvSpPr>
            <a:spLocks noGrp="1" noChangeArrowheads="1"/>
          </p:cNvSpPr>
          <p:nvPr>
            <p:ph type="title"/>
          </p:nvPr>
        </p:nvSpPr>
        <p:spPr/>
        <p:txBody>
          <a:bodyPr/>
          <a:lstStyle/>
          <a:p>
            <a:pPr eaLnBrk="1" hangingPunct="1">
              <a:defRPr/>
            </a:pPr>
            <a:r>
              <a:rPr lang="en-US" altLang="en-US"/>
              <a:t>Passing 8-bit and 16-bit Arguments</a:t>
            </a:r>
          </a:p>
        </p:txBody>
      </p:sp>
      <p:sp>
        <p:nvSpPr>
          <p:cNvPr id="19461" name="Rectangle 3">
            <a:extLst>
              <a:ext uri="{FF2B5EF4-FFF2-40B4-BE49-F238E27FC236}">
                <a16:creationId xmlns:a16="http://schemas.microsoft.com/office/drawing/2014/main" id="{96920F89-3343-457D-9A18-32D72F086C3F}"/>
              </a:ext>
            </a:extLst>
          </p:cNvPr>
          <p:cNvSpPr>
            <a:spLocks noGrp="1" noChangeArrowheads="1"/>
          </p:cNvSpPr>
          <p:nvPr>
            <p:ph type="body" idx="1"/>
          </p:nvPr>
        </p:nvSpPr>
        <p:spPr/>
        <p:txBody>
          <a:bodyPr/>
          <a:lstStyle/>
          <a:p>
            <a:pPr eaLnBrk="1" hangingPunct="1"/>
            <a:r>
              <a:rPr lang="en-US" altLang="en-US"/>
              <a:t>Cannot push 8-bit values on stack</a:t>
            </a:r>
          </a:p>
          <a:p>
            <a:pPr eaLnBrk="1" hangingPunct="1"/>
            <a:r>
              <a:rPr lang="en-US" altLang="en-US"/>
              <a:t>Pushing 16-bit operand may cause page fault or  ESP alignment problem</a:t>
            </a:r>
          </a:p>
          <a:p>
            <a:pPr lvl="1" eaLnBrk="1" hangingPunct="1"/>
            <a:r>
              <a:rPr lang="en-US" altLang="en-US"/>
              <a:t>incompatible with Windows API functions</a:t>
            </a:r>
          </a:p>
          <a:p>
            <a:pPr eaLnBrk="1" hangingPunct="1"/>
            <a:r>
              <a:rPr lang="en-US" altLang="en-US"/>
              <a:t>Expand smaller arguments into 32-bit values, using MOVZX or MOVSX:</a:t>
            </a:r>
          </a:p>
          <a:p>
            <a:pPr lvl="2" eaLnBrk="1" hangingPunct="1"/>
            <a:r>
              <a:rPr lang="en-US" altLang="en-US">
                <a:solidFill>
                  <a:schemeClr val="tx1"/>
                </a:solidFill>
              </a:rPr>
              <a:t>.data</a:t>
            </a:r>
          </a:p>
          <a:p>
            <a:pPr lvl="2" eaLnBrk="1" hangingPunct="1"/>
            <a:r>
              <a:rPr lang="en-US" altLang="en-US">
                <a:solidFill>
                  <a:schemeClr val="tx1"/>
                </a:solidFill>
              </a:rPr>
              <a:t>charVal BYTE 'x'	</a:t>
            </a:r>
          </a:p>
          <a:p>
            <a:pPr lvl="2" eaLnBrk="1" hangingPunct="1"/>
            <a:r>
              <a:rPr lang="en-US" altLang="en-US">
                <a:solidFill>
                  <a:schemeClr val="tx1"/>
                </a:solidFill>
              </a:rPr>
              <a:t>.code</a:t>
            </a:r>
          </a:p>
          <a:p>
            <a:pPr lvl="2" eaLnBrk="1" hangingPunct="1"/>
            <a:r>
              <a:rPr lang="en-US" altLang="en-US">
                <a:solidFill>
                  <a:schemeClr val="tx1"/>
                </a:solidFill>
              </a:rPr>
              <a:t>	movzx	eax,charVal</a:t>
            </a:r>
          </a:p>
          <a:p>
            <a:pPr lvl="2" eaLnBrk="1" hangingPunct="1"/>
            <a:r>
              <a:rPr lang="en-US" altLang="en-US">
                <a:solidFill>
                  <a:schemeClr val="tx1"/>
                </a:solidFill>
              </a:rPr>
              <a:t>	push	eax</a:t>
            </a:r>
          </a:p>
          <a:p>
            <a:pPr lvl="2" eaLnBrk="1" hangingPunct="1"/>
            <a:r>
              <a:rPr lang="en-US" altLang="en-US">
                <a:solidFill>
                  <a:schemeClr val="tx1"/>
                </a:solidFill>
              </a:rPr>
              <a:t>	call	Uppercase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C2E55A89-39F2-4F35-B0FC-CC4B7C2920D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0483" name="Slide Number Placeholder 4">
            <a:extLst>
              <a:ext uri="{FF2B5EF4-FFF2-40B4-BE49-F238E27FC236}">
                <a16:creationId xmlns:a16="http://schemas.microsoft.com/office/drawing/2014/main" id="{82EE0F25-4A5C-4C03-9113-E2194A08E9C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815F287-454F-4A8A-B160-367C22182391}" type="slidenum">
              <a:rPr lang="en-US" altLang="en-US" sz="1600">
                <a:latin typeface="Times New Roman" panose="02020603050405020304" pitchFamily="18" charset="0"/>
              </a:rPr>
              <a:pPr eaLnBrk="1" hangingPunct="1">
                <a:spcBef>
                  <a:spcPct val="0"/>
                </a:spcBef>
                <a:buClrTx/>
                <a:buFontTx/>
                <a:buNone/>
              </a:pPr>
              <a:t>27</a:t>
            </a:fld>
            <a:endParaRPr lang="en-US" altLang="en-US" sz="1600">
              <a:latin typeface="Times New Roman" panose="02020603050405020304" pitchFamily="18" charset="0"/>
            </a:endParaRPr>
          </a:p>
        </p:txBody>
      </p:sp>
      <p:sp>
        <p:nvSpPr>
          <p:cNvPr id="191490" name="Rectangle 2">
            <a:extLst>
              <a:ext uri="{FF2B5EF4-FFF2-40B4-BE49-F238E27FC236}">
                <a16:creationId xmlns:a16="http://schemas.microsoft.com/office/drawing/2014/main" id="{C50DB044-3320-4F19-B08F-AD966102E719}"/>
              </a:ext>
            </a:extLst>
          </p:cNvPr>
          <p:cNvSpPr>
            <a:spLocks noGrp="1" noChangeArrowheads="1"/>
          </p:cNvSpPr>
          <p:nvPr>
            <p:ph type="title"/>
          </p:nvPr>
        </p:nvSpPr>
        <p:spPr/>
        <p:txBody>
          <a:bodyPr/>
          <a:lstStyle/>
          <a:p>
            <a:pPr eaLnBrk="1" hangingPunct="1">
              <a:defRPr/>
            </a:pPr>
            <a:r>
              <a:rPr lang="en-US" altLang="en-US"/>
              <a:t>Passing Multiword Arguments</a:t>
            </a:r>
          </a:p>
        </p:txBody>
      </p:sp>
      <p:sp>
        <p:nvSpPr>
          <p:cNvPr id="20485" name="Rectangle 3">
            <a:extLst>
              <a:ext uri="{FF2B5EF4-FFF2-40B4-BE49-F238E27FC236}">
                <a16:creationId xmlns:a16="http://schemas.microsoft.com/office/drawing/2014/main" id="{1D48743D-6F6B-469F-84FD-937EB32F7724}"/>
              </a:ext>
            </a:extLst>
          </p:cNvPr>
          <p:cNvSpPr>
            <a:spLocks noGrp="1" noChangeArrowheads="1"/>
          </p:cNvSpPr>
          <p:nvPr>
            <p:ph type="body" idx="1"/>
          </p:nvPr>
        </p:nvSpPr>
        <p:spPr>
          <a:xfrm>
            <a:off x="381000" y="1143000"/>
            <a:ext cx="8763000" cy="4495800"/>
          </a:xfrm>
        </p:spPr>
        <p:txBody>
          <a:bodyPr/>
          <a:lstStyle/>
          <a:p>
            <a:pPr eaLnBrk="1" hangingPunct="1"/>
            <a:r>
              <a:rPr lang="en-US" altLang="en-US"/>
              <a:t>Push high-order values on the stack first; work backward in memory</a:t>
            </a:r>
          </a:p>
          <a:p>
            <a:pPr eaLnBrk="1" hangingPunct="1"/>
            <a:r>
              <a:rPr lang="en-US" altLang="en-US"/>
              <a:t>Results in little-endian ordering of data</a:t>
            </a:r>
          </a:p>
          <a:p>
            <a:pPr eaLnBrk="1" hangingPunct="1"/>
            <a:r>
              <a:rPr lang="en-US" altLang="en-US"/>
              <a:t>Example:</a:t>
            </a:r>
          </a:p>
          <a:p>
            <a:pPr lvl="2" eaLnBrk="1" hangingPunct="1"/>
            <a:r>
              <a:rPr lang="en-US" altLang="en-US">
                <a:solidFill>
                  <a:schemeClr val="tx1"/>
                </a:solidFill>
              </a:rPr>
              <a:t>.data</a:t>
            </a:r>
          </a:p>
          <a:p>
            <a:pPr lvl="2" eaLnBrk="1" hangingPunct="1"/>
            <a:r>
              <a:rPr lang="en-US" altLang="en-US">
                <a:solidFill>
                  <a:schemeClr val="tx1"/>
                </a:solidFill>
              </a:rPr>
              <a:t>longVal DQ 1234567800ABCDEFh</a:t>
            </a:r>
          </a:p>
          <a:p>
            <a:pPr lvl="2" eaLnBrk="1" hangingPunct="1"/>
            <a:r>
              <a:rPr lang="en-US" altLang="en-US">
                <a:solidFill>
                  <a:schemeClr val="tx1"/>
                </a:solidFill>
              </a:rPr>
              <a:t>.code</a:t>
            </a:r>
          </a:p>
          <a:p>
            <a:pPr lvl="2" eaLnBrk="1" hangingPunct="1"/>
            <a:r>
              <a:rPr lang="en-US" altLang="en-US">
                <a:solidFill>
                  <a:schemeClr val="tx1"/>
                </a:solidFill>
              </a:rPr>
              <a:t>	push	DWORD PTR longVal + 4	; high doubleword</a:t>
            </a:r>
          </a:p>
          <a:p>
            <a:pPr lvl="2" eaLnBrk="1" hangingPunct="1"/>
            <a:r>
              <a:rPr lang="en-US" altLang="en-US">
                <a:solidFill>
                  <a:schemeClr val="tx1"/>
                </a:solidFill>
              </a:rPr>
              <a:t>	push	DWORD PTR longVal		; low doubleword</a:t>
            </a:r>
          </a:p>
          <a:p>
            <a:pPr lvl="2" eaLnBrk="1" hangingPunct="1"/>
            <a:r>
              <a:rPr lang="en-US" altLang="en-US">
                <a:solidFill>
                  <a:schemeClr val="tx1"/>
                </a:solidFill>
              </a:rPr>
              <a:t>	call	WriteHex64</a:t>
            </a:r>
          </a:p>
          <a:p>
            <a:pPr lvl="2" eaLnBrk="1" hangingPunct="1"/>
            <a:endParaRPr lang="en-US" altLang="en-US">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A0B1CCB0-E26E-4591-AB62-4802726F3C3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1507" name="Slide Number Placeholder 4">
            <a:extLst>
              <a:ext uri="{FF2B5EF4-FFF2-40B4-BE49-F238E27FC236}">
                <a16:creationId xmlns:a16="http://schemas.microsoft.com/office/drawing/2014/main" id="{9C99EEFF-F1F4-41EE-AD36-79883DBC8C1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44AD638-CF67-43F8-8C1A-C47A7EEFE239}" type="slidenum">
              <a:rPr lang="en-US" altLang="en-US" sz="1600">
                <a:latin typeface="Times New Roman" panose="02020603050405020304" pitchFamily="18" charset="0"/>
              </a:rPr>
              <a:pPr eaLnBrk="1" hangingPunct="1">
                <a:spcBef>
                  <a:spcPct val="0"/>
                </a:spcBef>
                <a:buClrTx/>
                <a:buFontTx/>
                <a:buNone/>
              </a:pPr>
              <a:t>28</a:t>
            </a:fld>
            <a:endParaRPr lang="en-US" altLang="en-US" sz="1600">
              <a:latin typeface="Times New Roman" panose="02020603050405020304" pitchFamily="18" charset="0"/>
            </a:endParaRPr>
          </a:p>
        </p:txBody>
      </p:sp>
      <p:sp>
        <p:nvSpPr>
          <p:cNvPr id="198658" name="Rectangle 2">
            <a:extLst>
              <a:ext uri="{FF2B5EF4-FFF2-40B4-BE49-F238E27FC236}">
                <a16:creationId xmlns:a16="http://schemas.microsoft.com/office/drawing/2014/main" id="{BFAF6527-3819-40A4-B42C-B1350CB39717}"/>
              </a:ext>
            </a:extLst>
          </p:cNvPr>
          <p:cNvSpPr>
            <a:spLocks noGrp="1" noChangeArrowheads="1"/>
          </p:cNvSpPr>
          <p:nvPr>
            <p:ph type="title"/>
          </p:nvPr>
        </p:nvSpPr>
        <p:spPr/>
        <p:txBody>
          <a:bodyPr/>
          <a:lstStyle/>
          <a:p>
            <a:pPr eaLnBrk="1" hangingPunct="1">
              <a:defRPr/>
            </a:pPr>
            <a:r>
              <a:rPr lang="en-US" altLang="en-US"/>
              <a:t>Saving and Restoring Registers</a:t>
            </a:r>
          </a:p>
        </p:txBody>
      </p:sp>
      <p:sp>
        <p:nvSpPr>
          <p:cNvPr id="21509" name="Rectangle 3">
            <a:extLst>
              <a:ext uri="{FF2B5EF4-FFF2-40B4-BE49-F238E27FC236}">
                <a16:creationId xmlns:a16="http://schemas.microsoft.com/office/drawing/2014/main" id="{17461550-27DF-4316-90B5-C774994ED887}"/>
              </a:ext>
            </a:extLst>
          </p:cNvPr>
          <p:cNvSpPr>
            <a:spLocks noGrp="1" noChangeArrowheads="1"/>
          </p:cNvSpPr>
          <p:nvPr>
            <p:ph type="body" idx="1"/>
          </p:nvPr>
        </p:nvSpPr>
        <p:spPr/>
        <p:txBody>
          <a:bodyPr/>
          <a:lstStyle/>
          <a:p>
            <a:pPr eaLnBrk="1" hangingPunct="1">
              <a:tabLst>
                <a:tab pos="1084263" algn="l"/>
              </a:tabLst>
            </a:pPr>
            <a:r>
              <a:rPr lang="en-US" altLang="en-US"/>
              <a:t>Push registers on stack just after assigning ESP to EBP</a:t>
            </a:r>
          </a:p>
          <a:p>
            <a:pPr lvl="1" eaLnBrk="1" hangingPunct="1">
              <a:tabLst>
                <a:tab pos="1084263" algn="l"/>
              </a:tabLst>
            </a:pPr>
            <a:r>
              <a:rPr lang="en-US" altLang="en-US"/>
              <a:t>local registers are modified inside the procedure</a:t>
            </a:r>
          </a:p>
          <a:p>
            <a:pPr lvl="1" eaLnBrk="1" hangingPunct="1">
              <a:tabLst>
                <a:tab pos="1084263" algn="l"/>
              </a:tabLst>
            </a:pPr>
            <a:endParaRPr lang="en-US" altLang="en-US"/>
          </a:p>
          <a:p>
            <a:pPr lvl="2" eaLnBrk="1" hangingPunct="1">
              <a:tabLst>
                <a:tab pos="1084263" algn="l"/>
              </a:tabLst>
            </a:pPr>
            <a:r>
              <a:rPr lang="en-US" altLang="en-US">
                <a:solidFill>
                  <a:schemeClr val="tx1"/>
                </a:solidFill>
              </a:rPr>
              <a:t>MySub PROC</a:t>
            </a:r>
          </a:p>
          <a:p>
            <a:pPr lvl="2" eaLnBrk="1" hangingPunct="1">
              <a:tabLst>
                <a:tab pos="1084263" algn="l"/>
              </a:tabLst>
            </a:pPr>
            <a:r>
              <a:rPr lang="en-US" altLang="en-US">
                <a:solidFill>
                  <a:schemeClr val="tx1"/>
                </a:solidFill>
              </a:rPr>
              <a:t>	push	ebp</a:t>
            </a:r>
          </a:p>
          <a:p>
            <a:pPr lvl="2" eaLnBrk="1" hangingPunct="1">
              <a:tabLst>
                <a:tab pos="1084263" algn="l"/>
              </a:tabLst>
            </a:pPr>
            <a:r>
              <a:rPr lang="en-US" altLang="en-US">
                <a:solidFill>
                  <a:schemeClr val="tx1"/>
                </a:solidFill>
              </a:rPr>
              <a:t>	mov	ebp,esp</a:t>
            </a:r>
          </a:p>
          <a:p>
            <a:pPr lvl="2" eaLnBrk="1" hangingPunct="1">
              <a:tabLst>
                <a:tab pos="1084263" algn="l"/>
              </a:tabLst>
            </a:pPr>
            <a:r>
              <a:rPr lang="en-US" altLang="en-US">
                <a:solidFill>
                  <a:schemeClr val="tx1"/>
                </a:solidFill>
              </a:rPr>
              <a:t>	push	ecx		; save local registers</a:t>
            </a:r>
          </a:p>
          <a:p>
            <a:pPr lvl="2" eaLnBrk="1" hangingPunct="1">
              <a:tabLst>
                <a:tab pos="1084263" algn="l"/>
              </a:tabLst>
            </a:pPr>
            <a:r>
              <a:rPr lang="en-US" altLang="en-US">
                <a:solidFill>
                  <a:schemeClr val="tx1"/>
                </a:solidFill>
              </a:rPr>
              <a:t>	push	edx</a:t>
            </a:r>
          </a:p>
          <a:p>
            <a:pPr lvl="2" eaLnBrk="1" hangingPunct="1">
              <a:tabLst>
                <a:tab pos="1084263" algn="l"/>
              </a:tabLst>
            </a:pPr>
            <a:r>
              <a:rPr lang="en-US" altLang="en-US">
                <a:solidFill>
                  <a:schemeClr val="tx1"/>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96576CB0-EF66-43A1-A5F3-43FA27D9277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2531" name="Slide Number Placeholder 4">
            <a:extLst>
              <a:ext uri="{FF2B5EF4-FFF2-40B4-BE49-F238E27FC236}">
                <a16:creationId xmlns:a16="http://schemas.microsoft.com/office/drawing/2014/main" id="{47CABCE4-5F3C-480C-93A1-A65BF9663C6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C87D616-2CAF-4FC3-9A3A-98CB215882D3}" type="slidenum">
              <a:rPr lang="en-US" altLang="en-US" sz="1600">
                <a:latin typeface="Times New Roman" panose="02020603050405020304" pitchFamily="18" charset="0"/>
              </a:rPr>
              <a:pPr eaLnBrk="1" hangingPunct="1">
                <a:spcBef>
                  <a:spcPct val="0"/>
                </a:spcBef>
                <a:buClrTx/>
                <a:buFontTx/>
                <a:buNone/>
              </a:pPr>
              <a:t>29</a:t>
            </a:fld>
            <a:endParaRPr lang="en-US" altLang="en-US" sz="1600">
              <a:latin typeface="Times New Roman" panose="02020603050405020304" pitchFamily="18" charset="0"/>
            </a:endParaRPr>
          </a:p>
        </p:txBody>
      </p:sp>
      <p:sp>
        <p:nvSpPr>
          <p:cNvPr id="199682" name="Rectangle 2">
            <a:extLst>
              <a:ext uri="{FF2B5EF4-FFF2-40B4-BE49-F238E27FC236}">
                <a16:creationId xmlns:a16="http://schemas.microsoft.com/office/drawing/2014/main" id="{4E274FEA-047E-493A-B9D8-9205E40390FC}"/>
              </a:ext>
            </a:extLst>
          </p:cNvPr>
          <p:cNvSpPr>
            <a:spLocks noGrp="1" noChangeArrowheads="1"/>
          </p:cNvSpPr>
          <p:nvPr>
            <p:ph type="title"/>
          </p:nvPr>
        </p:nvSpPr>
        <p:spPr/>
        <p:txBody>
          <a:bodyPr/>
          <a:lstStyle/>
          <a:p>
            <a:pPr eaLnBrk="1" hangingPunct="1">
              <a:defRPr/>
            </a:pPr>
            <a:r>
              <a:rPr lang="en-US" altLang="en-US"/>
              <a:t>Stack Affected by USES Operator</a:t>
            </a:r>
          </a:p>
        </p:txBody>
      </p:sp>
      <p:sp>
        <p:nvSpPr>
          <p:cNvPr id="22533" name="Rectangle 3">
            <a:extLst>
              <a:ext uri="{FF2B5EF4-FFF2-40B4-BE49-F238E27FC236}">
                <a16:creationId xmlns:a16="http://schemas.microsoft.com/office/drawing/2014/main" id="{6D07A3B5-3066-4CE0-9CE5-613A4B13425F}"/>
              </a:ext>
            </a:extLst>
          </p:cNvPr>
          <p:cNvSpPr>
            <a:spLocks noGrp="1" noChangeArrowheads="1"/>
          </p:cNvSpPr>
          <p:nvPr>
            <p:ph type="body" idx="1"/>
          </p:nvPr>
        </p:nvSpPr>
        <p:spPr/>
        <p:txBody>
          <a:bodyPr/>
          <a:lstStyle/>
          <a:p>
            <a:pPr marL="1203325" lvl="2" indent="-346075" eaLnBrk="1" hangingPunct="1">
              <a:lnSpc>
                <a:spcPct val="90000"/>
              </a:lnSpc>
            </a:pPr>
            <a:r>
              <a:rPr lang="en-US" altLang="en-US">
                <a:solidFill>
                  <a:schemeClr val="tx1"/>
                </a:solidFill>
              </a:rPr>
              <a:t>MySub1 PROC USES ecx edx</a:t>
            </a:r>
          </a:p>
          <a:p>
            <a:pPr marL="1203325" lvl="2" indent="-346075" eaLnBrk="1" hangingPunct="1">
              <a:lnSpc>
                <a:spcPct val="90000"/>
              </a:lnSpc>
            </a:pPr>
            <a:r>
              <a:rPr lang="en-US" altLang="en-US">
                <a:solidFill>
                  <a:schemeClr val="tx1"/>
                </a:solidFill>
              </a:rPr>
              <a:t>	ret</a:t>
            </a:r>
          </a:p>
          <a:p>
            <a:pPr marL="1203325" lvl="2" indent="-346075" eaLnBrk="1" hangingPunct="1">
              <a:lnSpc>
                <a:spcPct val="90000"/>
              </a:lnSpc>
            </a:pPr>
            <a:r>
              <a:rPr lang="en-US" altLang="en-US">
                <a:solidFill>
                  <a:schemeClr val="tx1"/>
                </a:solidFill>
              </a:rPr>
              <a:t>MySub1 ENDP</a:t>
            </a:r>
          </a:p>
          <a:p>
            <a:pPr marL="1203325" lvl="2" indent="-346075" eaLnBrk="1" hangingPunct="1">
              <a:lnSpc>
                <a:spcPct val="90000"/>
              </a:lnSpc>
            </a:pPr>
            <a:endParaRPr lang="en-US" altLang="en-US">
              <a:solidFill>
                <a:schemeClr val="tx1"/>
              </a:solidFill>
            </a:endParaRPr>
          </a:p>
          <a:p>
            <a:pPr eaLnBrk="1" hangingPunct="1">
              <a:lnSpc>
                <a:spcPct val="90000"/>
              </a:lnSpc>
            </a:pPr>
            <a:r>
              <a:rPr lang="en-US" altLang="en-US"/>
              <a:t>USES operator generates code to save and restore registers:</a:t>
            </a:r>
          </a:p>
          <a:p>
            <a:pPr marL="1203325" lvl="2" indent="-346075" eaLnBrk="1" hangingPunct="1">
              <a:lnSpc>
                <a:spcPct val="90000"/>
              </a:lnSpc>
            </a:pPr>
            <a:endParaRPr lang="en-US" altLang="en-US">
              <a:solidFill>
                <a:schemeClr val="tx1"/>
              </a:solidFill>
            </a:endParaRPr>
          </a:p>
          <a:p>
            <a:pPr marL="1203325" lvl="2" indent="-346075" eaLnBrk="1" hangingPunct="1">
              <a:lnSpc>
                <a:spcPct val="90000"/>
              </a:lnSpc>
            </a:pPr>
            <a:r>
              <a:rPr lang="en-US" altLang="en-US">
                <a:solidFill>
                  <a:schemeClr val="tx1"/>
                </a:solidFill>
              </a:rPr>
              <a:t>MySub1 PROC</a:t>
            </a:r>
          </a:p>
          <a:p>
            <a:pPr marL="1203325" lvl="2" indent="-346075" eaLnBrk="1" hangingPunct="1">
              <a:lnSpc>
                <a:spcPct val="90000"/>
              </a:lnSpc>
            </a:pPr>
            <a:r>
              <a:rPr lang="en-US" altLang="en-US">
                <a:solidFill>
                  <a:schemeClr val="tx1"/>
                </a:solidFill>
              </a:rPr>
              <a:t>	push	ecx</a:t>
            </a:r>
          </a:p>
          <a:p>
            <a:pPr marL="1203325" lvl="2" indent="-346075" eaLnBrk="1" hangingPunct="1">
              <a:lnSpc>
                <a:spcPct val="90000"/>
              </a:lnSpc>
            </a:pPr>
            <a:r>
              <a:rPr lang="en-US" altLang="en-US">
                <a:solidFill>
                  <a:schemeClr val="tx1"/>
                </a:solidFill>
              </a:rPr>
              <a:t>	push	edx</a:t>
            </a:r>
          </a:p>
          <a:p>
            <a:pPr marL="1203325" lvl="2" indent="-346075" eaLnBrk="1" hangingPunct="1">
              <a:lnSpc>
                <a:spcPct val="90000"/>
              </a:lnSpc>
            </a:pPr>
            <a:endParaRPr lang="en-US" altLang="en-US">
              <a:solidFill>
                <a:schemeClr val="tx1"/>
              </a:solidFill>
            </a:endParaRPr>
          </a:p>
          <a:p>
            <a:pPr marL="1203325" lvl="2" indent="-346075" eaLnBrk="1" hangingPunct="1">
              <a:lnSpc>
                <a:spcPct val="90000"/>
              </a:lnSpc>
            </a:pPr>
            <a:r>
              <a:rPr lang="en-US" altLang="en-US">
                <a:solidFill>
                  <a:schemeClr val="tx1"/>
                </a:solidFill>
              </a:rPr>
              <a:t>	pop	edx</a:t>
            </a:r>
          </a:p>
          <a:p>
            <a:pPr marL="1203325" lvl="2" indent="-346075" eaLnBrk="1" hangingPunct="1">
              <a:lnSpc>
                <a:spcPct val="90000"/>
              </a:lnSpc>
            </a:pPr>
            <a:r>
              <a:rPr lang="en-US" altLang="en-US">
                <a:solidFill>
                  <a:schemeClr val="tx1"/>
                </a:solidFill>
              </a:rPr>
              <a:t>	pop	ecx</a:t>
            </a:r>
          </a:p>
          <a:p>
            <a:pPr marL="1203325" lvl="2" indent="-346075" eaLnBrk="1" hangingPunct="1">
              <a:lnSpc>
                <a:spcPct val="90000"/>
              </a:lnSpc>
            </a:pPr>
            <a:r>
              <a:rPr lang="en-US" altLang="en-US">
                <a:solidFill>
                  <a:schemeClr val="tx1"/>
                </a:solidFill>
              </a:rPr>
              <a:t>ret</a:t>
            </a:r>
          </a:p>
          <a:p>
            <a:pPr marL="1203325" lvl="2" indent="-346075" eaLnBrk="1" hangingPunct="1">
              <a:lnSpc>
                <a:spcPct val="90000"/>
              </a:lnSpc>
            </a:pPr>
            <a:endParaRPr lang="en-US"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D8BD1794-8E5D-4A11-9F8B-1FAE168B520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123" name="Slide Number Placeholder 4">
            <a:extLst>
              <a:ext uri="{FF2B5EF4-FFF2-40B4-BE49-F238E27FC236}">
                <a16:creationId xmlns:a16="http://schemas.microsoft.com/office/drawing/2014/main" id="{FDE93826-31D1-44ED-A009-1625BEF9CA4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B8E117C-693A-4C57-A6DF-4910832DA9FD}" type="slidenum">
              <a:rPr lang="en-US" altLang="en-US" sz="1600">
                <a:latin typeface="Times New Roman" panose="02020603050405020304" pitchFamily="18" charset="0"/>
              </a:rPr>
              <a:pPr eaLnBrk="1" hangingPunct="1">
                <a:spcBef>
                  <a:spcPct val="0"/>
                </a:spcBef>
                <a:buClrTx/>
                <a:buFontTx/>
                <a:buNone/>
              </a:pPr>
              <a:t>3</a:t>
            </a:fld>
            <a:endParaRPr lang="en-US" altLang="en-US" sz="1600">
              <a:latin typeface="Times New Roman" panose="02020603050405020304" pitchFamily="18" charset="0"/>
            </a:endParaRPr>
          </a:p>
        </p:txBody>
      </p:sp>
      <p:sp>
        <p:nvSpPr>
          <p:cNvPr id="80898" name="Rectangle 2">
            <a:extLst>
              <a:ext uri="{FF2B5EF4-FFF2-40B4-BE49-F238E27FC236}">
                <a16:creationId xmlns:a16="http://schemas.microsoft.com/office/drawing/2014/main" id="{B81C5C7A-10CE-45C8-B32D-FC2BC9B079DC}"/>
              </a:ext>
            </a:extLst>
          </p:cNvPr>
          <p:cNvSpPr>
            <a:spLocks noGrp="1" noChangeArrowheads="1"/>
          </p:cNvSpPr>
          <p:nvPr>
            <p:ph type="title"/>
          </p:nvPr>
        </p:nvSpPr>
        <p:spPr/>
        <p:txBody>
          <a:bodyPr/>
          <a:lstStyle/>
          <a:p>
            <a:pPr eaLnBrk="1" hangingPunct="1">
              <a:defRPr/>
            </a:pPr>
            <a:r>
              <a:rPr lang="en-US" altLang="en-US"/>
              <a:t>Stack Frames</a:t>
            </a:r>
          </a:p>
        </p:txBody>
      </p:sp>
      <p:sp>
        <p:nvSpPr>
          <p:cNvPr id="5125" name="Rectangle 3">
            <a:extLst>
              <a:ext uri="{FF2B5EF4-FFF2-40B4-BE49-F238E27FC236}">
                <a16:creationId xmlns:a16="http://schemas.microsoft.com/office/drawing/2014/main" id="{48DC9030-2888-490D-921A-178B7855DBA8}"/>
              </a:ext>
            </a:extLst>
          </p:cNvPr>
          <p:cNvSpPr>
            <a:spLocks noGrp="1" noChangeArrowheads="1"/>
          </p:cNvSpPr>
          <p:nvPr>
            <p:ph type="body" idx="1"/>
          </p:nvPr>
        </p:nvSpPr>
        <p:spPr>
          <a:xfrm>
            <a:off x="1828800" y="1600200"/>
            <a:ext cx="6477000" cy="2667000"/>
          </a:xfrm>
        </p:spPr>
        <p:txBody>
          <a:bodyPr/>
          <a:lstStyle/>
          <a:p>
            <a:pPr eaLnBrk="1" hangingPunct="1"/>
            <a:r>
              <a:rPr lang="en-US" altLang="en-US"/>
              <a:t>Stack Parameters</a:t>
            </a:r>
          </a:p>
          <a:p>
            <a:pPr eaLnBrk="1" hangingPunct="1"/>
            <a:r>
              <a:rPr lang="en-US" altLang="en-US"/>
              <a:t>Local Variables</a:t>
            </a:r>
          </a:p>
          <a:p>
            <a:pPr eaLnBrk="1" hangingPunct="1"/>
            <a:r>
              <a:rPr lang="en-US" altLang="en-US"/>
              <a:t>ENTER and LEAVE Instructions</a:t>
            </a:r>
          </a:p>
          <a:p>
            <a:pPr eaLnBrk="1" hangingPunct="1"/>
            <a:r>
              <a:rPr lang="en-US" altLang="en-US"/>
              <a:t>LOCAL Directive</a:t>
            </a:r>
          </a:p>
          <a:p>
            <a:pPr eaLnBrk="1" hangingPunct="1"/>
            <a:r>
              <a:rPr lang="en-US" altLang="en-US"/>
              <a:t>WriteStackFrame Procedure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7A4CEDB5-A428-4741-8D7D-AB06F0D54A4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3555" name="Slide Number Placeholder 4">
            <a:extLst>
              <a:ext uri="{FF2B5EF4-FFF2-40B4-BE49-F238E27FC236}">
                <a16:creationId xmlns:a16="http://schemas.microsoft.com/office/drawing/2014/main" id="{4556619A-E464-490E-9708-15FE344EF17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14CD38F-6D8E-4BBE-92DA-483938D82B0F}" type="slidenum">
              <a:rPr lang="en-US" altLang="en-US" sz="1600">
                <a:latin typeface="Times New Roman" panose="02020603050405020304" pitchFamily="18" charset="0"/>
              </a:rPr>
              <a:pPr eaLnBrk="1" hangingPunct="1">
                <a:spcBef>
                  <a:spcPct val="0"/>
                </a:spcBef>
                <a:buClrTx/>
                <a:buFontTx/>
                <a:buNone/>
              </a:pPr>
              <a:t>30</a:t>
            </a:fld>
            <a:endParaRPr lang="en-US" altLang="en-US" sz="1600">
              <a:latin typeface="Times New Roman" panose="02020603050405020304" pitchFamily="18" charset="0"/>
            </a:endParaRPr>
          </a:p>
        </p:txBody>
      </p:sp>
      <p:sp>
        <p:nvSpPr>
          <p:cNvPr id="201730" name="Rectangle 2">
            <a:extLst>
              <a:ext uri="{FF2B5EF4-FFF2-40B4-BE49-F238E27FC236}">
                <a16:creationId xmlns:a16="http://schemas.microsoft.com/office/drawing/2014/main" id="{D04C6DA4-50FF-4073-90AD-C71139AC831F}"/>
              </a:ext>
            </a:extLst>
          </p:cNvPr>
          <p:cNvSpPr>
            <a:spLocks noGrp="1" noChangeArrowheads="1"/>
          </p:cNvSpPr>
          <p:nvPr>
            <p:ph type="title"/>
          </p:nvPr>
        </p:nvSpPr>
        <p:spPr/>
        <p:txBody>
          <a:bodyPr/>
          <a:lstStyle/>
          <a:p>
            <a:pPr eaLnBrk="1" hangingPunct="1">
              <a:defRPr/>
            </a:pPr>
            <a:r>
              <a:rPr lang="en-US" altLang="en-US"/>
              <a:t>Local Variables</a:t>
            </a:r>
          </a:p>
        </p:txBody>
      </p:sp>
      <p:sp>
        <p:nvSpPr>
          <p:cNvPr id="23557" name="Rectangle 3">
            <a:extLst>
              <a:ext uri="{FF2B5EF4-FFF2-40B4-BE49-F238E27FC236}">
                <a16:creationId xmlns:a16="http://schemas.microsoft.com/office/drawing/2014/main" id="{7589AAA9-D6E0-4E4F-90F2-7B4181F1D179}"/>
              </a:ext>
            </a:extLst>
          </p:cNvPr>
          <p:cNvSpPr>
            <a:spLocks noGrp="1" noChangeArrowheads="1"/>
          </p:cNvSpPr>
          <p:nvPr>
            <p:ph type="body" idx="1"/>
          </p:nvPr>
        </p:nvSpPr>
        <p:spPr/>
        <p:txBody>
          <a:bodyPr/>
          <a:lstStyle/>
          <a:p>
            <a:pPr eaLnBrk="1" hangingPunct="1"/>
            <a:r>
              <a:rPr lang="en-US" altLang="en-US"/>
              <a:t>Only statements within subroutine can view or modify local variables</a:t>
            </a:r>
          </a:p>
          <a:p>
            <a:pPr eaLnBrk="1" hangingPunct="1"/>
            <a:r>
              <a:rPr lang="en-US" altLang="en-US"/>
              <a:t>Storage used by local variables is released when subroutine ends</a:t>
            </a:r>
          </a:p>
          <a:p>
            <a:pPr eaLnBrk="1" hangingPunct="1"/>
            <a:r>
              <a:rPr lang="en-US" altLang="en-US"/>
              <a:t>local variable name can have the same name as a local variable in another function without creating a name clash</a:t>
            </a:r>
          </a:p>
          <a:p>
            <a:pPr eaLnBrk="1" hangingPunct="1"/>
            <a:r>
              <a:rPr lang="en-US" altLang="en-US"/>
              <a:t>Essential when writing recursive procedures, as well as procedures executed by multiple execution threads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C690F63C-D9E0-4BEB-8D53-2423F4AAAAE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4579" name="Slide Number Placeholder 3">
            <a:extLst>
              <a:ext uri="{FF2B5EF4-FFF2-40B4-BE49-F238E27FC236}">
                <a16:creationId xmlns:a16="http://schemas.microsoft.com/office/drawing/2014/main" id="{25B707D1-CBD1-4D99-B9FE-A5669033F96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8204FC0-814A-41C4-9B5A-8E4566191349}" type="slidenum">
              <a:rPr lang="en-US" altLang="en-US" sz="1600">
                <a:latin typeface="Times New Roman" panose="02020603050405020304" pitchFamily="18" charset="0"/>
              </a:rPr>
              <a:pPr eaLnBrk="1" hangingPunct="1">
                <a:spcBef>
                  <a:spcPct val="0"/>
                </a:spcBef>
                <a:buClrTx/>
                <a:buFontTx/>
                <a:buNone/>
              </a:pPr>
              <a:t>31</a:t>
            </a:fld>
            <a:endParaRPr lang="en-US" altLang="en-US" sz="1600">
              <a:latin typeface="Times New Roman" panose="02020603050405020304" pitchFamily="18" charset="0"/>
            </a:endParaRPr>
          </a:p>
        </p:txBody>
      </p:sp>
      <p:sp>
        <p:nvSpPr>
          <p:cNvPr id="202754" name="Rectangle 2">
            <a:extLst>
              <a:ext uri="{FF2B5EF4-FFF2-40B4-BE49-F238E27FC236}">
                <a16:creationId xmlns:a16="http://schemas.microsoft.com/office/drawing/2014/main" id="{13FFDA18-F676-4326-89AA-7DD269B43EAB}"/>
              </a:ext>
            </a:extLst>
          </p:cNvPr>
          <p:cNvSpPr>
            <a:spLocks noGrp="1" noChangeArrowheads="1"/>
          </p:cNvSpPr>
          <p:nvPr>
            <p:ph type="title"/>
          </p:nvPr>
        </p:nvSpPr>
        <p:spPr/>
        <p:txBody>
          <a:bodyPr/>
          <a:lstStyle/>
          <a:p>
            <a:pPr eaLnBrk="1" hangingPunct="1">
              <a:defRPr/>
            </a:pPr>
            <a:r>
              <a:rPr lang="en-US" altLang="en-US"/>
              <a:t>Creating LOCAL Variables</a:t>
            </a:r>
          </a:p>
        </p:txBody>
      </p:sp>
      <p:sp>
        <p:nvSpPr>
          <p:cNvPr id="24581" name="Text Box 3">
            <a:extLst>
              <a:ext uri="{FF2B5EF4-FFF2-40B4-BE49-F238E27FC236}">
                <a16:creationId xmlns:a16="http://schemas.microsoft.com/office/drawing/2014/main" id="{532D6831-22FA-42C4-8D22-FA27A746453D}"/>
              </a:ext>
            </a:extLst>
          </p:cNvPr>
          <p:cNvSpPr txBox="1">
            <a:spLocks noChangeArrowheads="1"/>
          </p:cNvSpPr>
          <p:nvPr/>
        </p:nvSpPr>
        <p:spPr bwMode="auto">
          <a:xfrm>
            <a:off x="898525" y="1244600"/>
            <a:ext cx="78041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Example - create two DWORD local variables:</a:t>
            </a:r>
          </a:p>
          <a:p>
            <a:pPr eaLnBrk="1" hangingPunct="1">
              <a:spcBef>
                <a:spcPct val="0"/>
              </a:spcBef>
              <a:buClrTx/>
              <a:buFontTx/>
              <a:buNone/>
            </a:pPr>
            <a:r>
              <a:rPr lang="en-US" altLang="en-US" b="0"/>
              <a:t>	Say: int x=10, y=20;</a:t>
            </a:r>
          </a:p>
          <a:p>
            <a:pPr eaLnBrk="1" hangingPunct="1">
              <a:spcBef>
                <a:spcPct val="0"/>
              </a:spcBef>
              <a:buClrTx/>
              <a:buFontTx/>
              <a:buNone/>
            </a:pPr>
            <a:r>
              <a:rPr lang="en-US" altLang="en-US" b="0"/>
              <a:t>					ret address</a:t>
            </a:r>
          </a:p>
          <a:p>
            <a:pPr eaLnBrk="1" hangingPunct="1">
              <a:spcBef>
                <a:spcPct val="0"/>
              </a:spcBef>
              <a:buClrTx/>
              <a:buFontTx/>
              <a:buNone/>
            </a:pPr>
            <a:r>
              <a:rPr lang="en-US" altLang="en-US" b="0"/>
              <a:t>					saved ebp        EBP</a:t>
            </a:r>
          </a:p>
          <a:p>
            <a:pPr eaLnBrk="1" hangingPunct="1">
              <a:spcBef>
                <a:spcPct val="0"/>
              </a:spcBef>
              <a:buClrTx/>
              <a:buFontTx/>
              <a:buNone/>
            </a:pPr>
            <a:r>
              <a:rPr lang="en-US" altLang="en-US" b="0"/>
              <a:t>					   10 (x)          [ebp-4]</a:t>
            </a:r>
          </a:p>
          <a:p>
            <a:pPr eaLnBrk="1" hangingPunct="1">
              <a:spcBef>
                <a:spcPct val="0"/>
              </a:spcBef>
              <a:buClrTx/>
              <a:buFontTx/>
              <a:buNone/>
            </a:pPr>
            <a:r>
              <a:rPr lang="en-US" altLang="en-US" sz="2000">
                <a:latin typeface="Courier New" panose="02070309020205020404" pitchFamily="49" charset="0"/>
              </a:rPr>
              <a:t>MySub PROC</a:t>
            </a:r>
            <a:r>
              <a:rPr lang="en-US" altLang="en-US" b="0"/>
              <a:t>			              20 (y)          [ebp-8]</a:t>
            </a:r>
          </a:p>
          <a:p>
            <a:pPr eaLnBrk="1" hangingPunct="1">
              <a:spcBef>
                <a:spcPct val="0"/>
              </a:spcBef>
              <a:buClrTx/>
              <a:buFontTx/>
              <a:buNone/>
            </a:pPr>
            <a:r>
              <a:rPr lang="en-US" altLang="en-US" b="0"/>
              <a:t>	</a:t>
            </a:r>
            <a:r>
              <a:rPr lang="en-US" altLang="en-US" sz="2000">
                <a:latin typeface="Courier New" panose="02070309020205020404" pitchFamily="49" charset="0"/>
              </a:rPr>
              <a:t>push	ebp</a:t>
            </a:r>
          </a:p>
          <a:p>
            <a:pPr eaLnBrk="1" hangingPunct="1">
              <a:spcBef>
                <a:spcPct val="0"/>
              </a:spcBef>
              <a:buClrTx/>
              <a:buFontTx/>
              <a:buNone/>
            </a:pPr>
            <a:r>
              <a:rPr lang="en-US" altLang="en-US" sz="2000">
                <a:latin typeface="Courier New" panose="02070309020205020404" pitchFamily="49" charset="0"/>
              </a:rPr>
              <a:t>	mov	ebp,esp</a:t>
            </a:r>
          </a:p>
          <a:p>
            <a:pPr eaLnBrk="1" hangingPunct="1">
              <a:spcBef>
                <a:spcPct val="0"/>
              </a:spcBef>
              <a:buClrTx/>
              <a:buFontTx/>
              <a:buNone/>
            </a:pPr>
            <a:r>
              <a:rPr lang="en-US" altLang="en-US" sz="2000">
                <a:latin typeface="Courier New" panose="02070309020205020404" pitchFamily="49" charset="0"/>
              </a:rPr>
              <a:t>	sub   esp,8		;create 2 DWORD variables</a:t>
            </a:r>
          </a:p>
          <a:p>
            <a:pPr eaLnBrk="1" hangingPunct="1">
              <a:spcBef>
                <a:spcPct val="0"/>
              </a:spcBef>
              <a:buClrTx/>
              <a:buFontTx/>
              <a:buNone/>
            </a:pPr>
            <a:endParaRPr lang="en-US" altLang="en-US" sz="2000">
              <a:latin typeface="Courier New" panose="02070309020205020404" pitchFamily="49" charset="0"/>
            </a:endParaRPr>
          </a:p>
          <a:p>
            <a:pPr eaLnBrk="1" hangingPunct="1">
              <a:spcBef>
                <a:spcPct val="0"/>
              </a:spcBef>
              <a:buClrTx/>
              <a:buFontTx/>
              <a:buNone/>
            </a:pPr>
            <a:r>
              <a:rPr lang="en-US" altLang="en-US" sz="2000">
                <a:latin typeface="Courier New" panose="02070309020205020404" pitchFamily="49" charset="0"/>
              </a:rPr>
              <a:t>	mov	DWORD PTR [ebp-4],10 ; initialize x=10</a:t>
            </a:r>
          </a:p>
          <a:p>
            <a:pPr eaLnBrk="1" hangingPunct="1">
              <a:spcBef>
                <a:spcPct val="0"/>
              </a:spcBef>
              <a:buClrTx/>
              <a:buFontTx/>
              <a:buNone/>
            </a:pPr>
            <a:r>
              <a:rPr lang="en-US" altLang="en-US" sz="2000">
                <a:latin typeface="Courier New" panose="02070309020205020404" pitchFamily="49" charset="0"/>
              </a:rPr>
              <a:t>	mov	DWORD PTR [ebp-8],20 ; initialize y=20</a:t>
            </a:r>
            <a:endParaRPr lang="en-US" altLang="en-US" sz="1900">
              <a:latin typeface="Courier New" panose="02070309020205020404" pitchFamily="49" charset="0"/>
            </a:endParaRPr>
          </a:p>
        </p:txBody>
      </p:sp>
      <p:sp>
        <p:nvSpPr>
          <p:cNvPr id="24582" name="Rectangle 4">
            <a:extLst>
              <a:ext uri="{FF2B5EF4-FFF2-40B4-BE49-F238E27FC236}">
                <a16:creationId xmlns:a16="http://schemas.microsoft.com/office/drawing/2014/main" id="{37A8FB18-015F-43F4-95DC-3706EF87646E}"/>
              </a:ext>
            </a:extLst>
          </p:cNvPr>
          <p:cNvSpPr>
            <a:spLocks noChangeArrowheads="1"/>
          </p:cNvSpPr>
          <p:nvPr/>
        </p:nvSpPr>
        <p:spPr bwMode="auto">
          <a:xfrm>
            <a:off x="5334000" y="2133600"/>
            <a:ext cx="1905000" cy="1600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24583" name="Line 5">
            <a:extLst>
              <a:ext uri="{FF2B5EF4-FFF2-40B4-BE49-F238E27FC236}">
                <a16:creationId xmlns:a16="http://schemas.microsoft.com/office/drawing/2014/main" id="{34661DBF-E5C6-47AE-A1B0-CCE83583E6EC}"/>
              </a:ext>
            </a:extLst>
          </p:cNvPr>
          <p:cNvSpPr>
            <a:spLocks noChangeShapeType="1"/>
          </p:cNvSpPr>
          <p:nvPr/>
        </p:nvSpPr>
        <p:spPr bwMode="auto">
          <a:xfrm>
            <a:off x="5334000" y="2514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4584" name="Line 6">
            <a:extLst>
              <a:ext uri="{FF2B5EF4-FFF2-40B4-BE49-F238E27FC236}">
                <a16:creationId xmlns:a16="http://schemas.microsoft.com/office/drawing/2014/main" id="{92B2323F-B108-470B-9F04-A4935D88F5B4}"/>
              </a:ext>
            </a:extLst>
          </p:cNvPr>
          <p:cNvSpPr>
            <a:spLocks noChangeShapeType="1"/>
          </p:cNvSpPr>
          <p:nvPr/>
        </p:nvSpPr>
        <p:spPr bwMode="auto">
          <a:xfrm>
            <a:off x="5334000" y="2868613"/>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4585" name="Line 7">
            <a:extLst>
              <a:ext uri="{FF2B5EF4-FFF2-40B4-BE49-F238E27FC236}">
                <a16:creationId xmlns:a16="http://schemas.microsoft.com/office/drawing/2014/main" id="{13E31A6E-D7B0-4583-A7F7-899FE2295008}"/>
              </a:ext>
            </a:extLst>
          </p:cNvPr>
          <p:cNvSpPr>
            <a:spLocks noChangeShapeType="1"/>
          </p:cNvSpPr>
          <p:nvPr/>
        </p:nvSpPr>
        <p:spPr bwMode="auto">
          <a:xfrm>
            <a:off x="5334000" y="3200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4586" name="Line 8">
            <a:extLst>
              <a:ext uri="{FF2B5EF4-FFF2-40B4-BE49-F238E27FC236}">
                <a16:creationId xmlns:a16="http://schemas.microsoft.com/office/drawing/2014/main" id="{ED4DDB30-B433-4C29-80B3-9B12152199BF}"/>
              </a:ext>
            </a:extLst>
          </p:cNvPr>
          <p:cNvSpPr>
            <a:spLocks noChangeShapeType="1"/>
          </p:cNvSpPr>
          <p:nvPr/>
        </p:nvSpPr>
        <p:spPr bwMode="auto">
          <a:xfrm flipH="1">
            <a:off x="7239000" y="2667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FFEA8D9B-C1C9-4EDA-9FB7-D684D9AA6BC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5603" name="Slide Number Placeholder 4">
            <a:extLst>
              <a:ext uri="{FF2B5EF4-FFF2-40B4-BE49-F238E27FC236}">
                <a16:creationId xmlns:a16="http://schemas.microsoft.com/office/drawing/2014/main" id="{A2E27DF4-2647-4290-90F5-53C5342B7B3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ED7BF3C-858D-4074-B58C-06D87D411444}" type="slidenum">
              <a:rPr lang="en-US" altLang="en-US" sz="1600">
                <a:latin typeface="Times New Roman" panose="02020603050405020304" pitchFamily="18" charset="0"/>
              </a:rPr>
              <a:pPr eaLnBrk="1" hangingPunct="1">
                <a:spcBef>
                  <a:spcPct val="0"/>
                </a:spcBef>
                <a:buClrTx/>
                <a:buFontTx/>
                <a:buNone/>
              </a:pPr>
              <a:t>32</a:t>
            </a:fld>
            <a:endParaRPr lang="en-US" altLang="en-US" sz="1600">
              <a:latin typeface="Times New Roman" panose="02020603050405020304" pitchFamily="18" charset="0"/>
            </a:endParaRPr>
          </a:p>
        </p:txBody>
      </p:sp>
      <p:sp>
        <p:nvSpPr>
          <p:cNvPr id="206850" name="Rectangle 2">
            <a:extLst>
              <a:ext uri="{FF2B5EF4-FFF2-40B4-BE49-F238E27FC236}">
                <a16:creationId xmlns:a16="http://schemas.microsoft.com/office/drawing/2014/main" id="{ED3C7AE1-D69A-4FFC-943E-9B1BCA69538B}"/>
              </a:ext>
            </a:extLst>
          </p:cNvPr>
          <p:cNvSpPr>
            <a:spLocks noGrp="1" noChangeArrowheads="1"/>
          </p:cNvSpPr>
          <p:nvPr>
            <p:ph type="title"/>
          </p:nvPr>
        </p:nvSpPr>
        <p:spPr/>
        <p:txBody>
          <a:bodyPr/>
          <a:lstStyle/>
          <a:p>
            <a:pPr eaLnBrk="1" hangingPunct="1">
              <a:defRPr/>
            </a:pPr>
            <a:r>
              <a:rPr lang="en-US" altLang="en-US"/>
              <a:t>LEA Instruction</a:t>
            </a:r>
          </a:p>
        </p:txBody>
      </p:sp>
      <p:sp>
        <p:nvSpPr>
          <p:cNvPr id="25605" name="Rectangle 3">
            <a:extLst>
              <a:ext uri="{FF2B5EF4-FFF2-40B4-BE49-F238E27FC236}">
                <a16:creationId xmlns:a16="http://schemas.microsoft.com/office/drawing/2014/main" id="{98734E50-0F66-4394-A824-42B75C29CAE5}"/>
              </a:ext>
            </a:extLst>
          </p:cNvPr>
          <p:cNvSpPr>
            <a:spLocks noGrp="1" noChangeArrowheads="1"/>
          </p:cNvSpPr>
          <p:nvPr>
            <p:ph type="body" idx="1"/>
          </p:nvPr>
        </p:nvSpPr>
        <p:spPr>
          <a:xfrm>
            <a:off x="685800" y="1143000"/>
            <a:ext cx="7772400" cy="2438400"/>
          </a:xfrm>
        </p:spPr>
        <p:txBody>
          <a:bodyPr/>
          <a:lstStyle/>
          <a:p>
            <a:pPr eaLnBrk="1" hangingPunct="1"/>
            <a:r>
              <a:rPr lang="en-US" altLang="en-US"/>
              <a:t>LEA returns offsets of direct and</a:t>
            </a:r>
            <a:r>
              <a:rPr lang="en-US" altLang="en-US">
                <a:solidFill>
                  <a:schemeClr val="tx2"/>
                </a:solidFill>
              </a:rPr>
              <a:t> </a:t>
            </a:r>
            <a:r>
              <a:rPr lang="en-US" altLang="en-US"/>
              <a:t>indirect operands</a:t>
            </a:r>
          </a:p>
          <a:p>
            <a:pPr lvl="1" eaLnBrk="1" hangingPunct="1"/>
            <a:r>
              <a:rPr lang="en-US" altLang="en-US"/>
              <a:t>OFFSET operator only returns constant offsets</a:t>
            </a:r>
          </a:p>
          <a:p>
            <a:pPr eaLnBrk="1" hangingPunct="1"/>
            <a:r>
              <a:rPr lang="en-US" altLang="en-US"/>
              <a:t>LEA required when obtaining offsets of stack parameters &amp; local variables</a:t>
            </a:r>
          </a:p>
          <a:p>
            <a:pPr eaLnBrk="1" hangingPunct="1"/>
            <a:r>
              <a:rPr lang="en-US" altLang="en-US"/>
              <a:t>Example</a:t>
            </a:r>
          </a:p>
        </p:txBody>
      </p:sp>
      <p:sp>
        <p:nvSpPr>
          <p:cNvPr id="206852" name="Text Box 4">
            <a:extLst>
              <a:ext uri="{FF2B5EF4-FFF2-40B4-BE49-F238E27FC236}">
                <a16:creationId xmlns:a16="http://schemas.microsoft.com/office/drawing/2014/main" id="{5DE4AD30-5039-414E-9FB6-DC8FA9504B95}"/>
              </a:ext>
            </a:extLst>
          </p:cNvPr>
          <p:cNvSpPr txBox="1">
            <a:spLocks noChangeArrowheads="1"/>
          </p:cNvSpPr>
          <p:nvPr/>
        </p:nvSpPr>
        <p:spPr bwMode="auto">
          <a:xfrm>
            <a:off x="1066800" y="3352800"/>
            <a:ext cx="7162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00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00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0038"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00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00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CopyString PROC,</a:t>
            </a:r>
          </a:p>
          <a:p>
            <a:pPr eaLnBrk="1" hangingPunct="1">
              <a:lnSpc>
                <a:spcPct val="50000"/>
              </a:lnSpc>
              <a:spcBef>
                <a:spcPct val="50000"/>
              </a:spcBef>
              <a:buClrTx/>
              <a:buFontTx/>
              <a:buNone/>
            </a:pPr>
            <a:r>
              <a:rPr lang="en-US" altLang="en-US" sz="1800">
                <a:latin typeface="Courier New" panose="02070309020205020404" pitchFamily="49" charset="0"/>
              </a:rPr>
              <a:t>	count:DWORD</a:t>
            </a:r>
          </a:p>
          <a:p>
            <a:pPr eaLnBrk="1" hangingPunct="1">
              <a:lnSpc>
                <a:spcPct val="50000"/>
              </a:lnSpc>
              <a:spcBef>
                <a:spcPct val="50000"/>
              </a:spcBef>
              <a:buClrTx/>
              <a:buFontTx/>
              <a:buNone/>
            </a:pPr>
            <a:r>
              <a:rPr lang="en-US" altLang="en-US" sz="1800">
                <a:latin typeface="Courier New" panose="02070309020205020404" pitchFamily="49" charset="0"/>
              </a:rPr>
              <a:t>	LOCAL temp[20]:BYTE</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	mov edi,OFFSET count	; invalid operand</a:t>
            </a:r>
          </a:p>
          <a:p>
            <a:pPr eaLnBrk="1" hangingPunct="1">
              <a:lnSpc>
                <a:spcPct val="50000"/>
              </a:lnSpc>
              <a:spcBef>
                <a:spcPct val="50000"/>
              </a:spcBef>
              <a:buClrTx/>
              <a:buFontTx/>
              <a:buNone/>
            </a:pPr>
            <a:r>
              <a:rPr lang="en-US" altLang="en-US" sz="1800">
                <a:latin typeface="Courier New" panose="02070309020205020404" pitchFamily="49" charset="0"/>
              </a:rPr>
              <a:t>	mov esi,OFFSET temp	; invalid operand</a:t>
            </a:r>
          </a:p>
          <a:p>
            <a:pPr eaLnBrk="1" hangingPunct="1">
              <a:lnSpc>
                <a:spcPct val="50000"/>
              </a:lnSpc>
              <a:spcBef>
                <a:spcPct val="50000"/>
              </a:spcBef>
              <a:buClrTx/>
              <a:buFontTx/>
              <a:buNone/>
            </a:pPr>
            <a:r>
              <a:rPr lang="en-US" altLang="en-US" sz="1800">
                <a:latin typeface="Courier New" panose="02070309020205020404" pitchFamily="49" charset="0"/>
              </a:rPr>
              <a:t>	lea edi,count	; ok</a:t>
            </a:r>
          </a:p>
          <a:p>
            <a:pPr eaLnBrk="1" hangingPunct="1">
              <a:lnSpc>
                <a:spcPct val="50000"/>
              </a:lnSpc>
              <a:spcBef>
                <a:spcPct val="50000"/>
              </a:spcBef>
              <a:buClrTx/>
              <a:buFontTx/>
              <a:buNone/>
            </a:pPr>
            <a:r>
              <a:rPr lang="en-US" altLang="en-US" sz="1800">
                <a:latin typeface="Courier New" panose="02070309020205020404" pitchFamily="49" charset="0"/>
              </a:rPr>
              <a:t>	lea esi,temp	;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box(in)">
                                      <p:cBhvr>
                                        <p:cTn id="7" dur="500"/>
                                        <p:tgtEl>
                                          <p:spTgt spid="206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a:extLst>
              <a:ext uri="{FF2B5EF4-FFF2-40B4-BE49-F238E27FC236}">
                <a16:creationId xmlns:a16="http://schemas.microsoft.com/office/drawing/2014/main" id="{323B3A65-4A41-4004-84E9-2A179449FDB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6627" name="Slide Number Placeholder 3">
            <a:extLst>
              <a:ext uri="{FF2B5EF4-FFF2-40B4-BE49-F238E27FC236}">
                <a16:creationId xmlns:a16="http://schemas.microsoft.com/office/drawing/2014/main" id="{56AF3DC2-3DB1-4E46-869F-4902885DFCA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BEADCB2-548D-4867-881C-C58AD9127C78}" type="slidenum">
              <a:rPr lang="en-US" altLang="en-US" sz="1600">
                <a:latin typeface="Times New Roman" panose="02020603050405020304" pitchFamily="18" charset="0"/>
              </a:rPr>
              <a:pPr eaLnBrk="1" hangingPunct="1">
                <a:spcBef>
                  <a:spcPct val="0"/>
                </a:spcBef>
                <a:buClrTx/>
                <a:buFontTx/>
                <a:buNone/>
              </a:pPr>
              <a:t>33</a:t>
            </a:fld>
            <a:endParaRPr lang="en-US" altLang="en-US" sz="1600">
              <a:latin typeface="Times New Roman" panose="02020603050405020304" pitchFamily="18" charset="0"/>
            </a:endParaRPr>
          </a:p>
        </p:txBody>
      </p:sp>
      <p:sp>
        <p:nvSpPr>
          <p:cNvPr id="203778" name="Rectangle 2">
            <a:extLst>
              <a:ext uri="{FF2B5EF4-FFF2-40B4-BE49-F238E27FC236}">
                <a16:creationId xmlns:a16="http://schemas.microsoft.com/office/drawing/2014/main" id="{77D177A8-E7E3-478C-9E42-F1877E280AF4}"/>
              </a:ext>
            </a:extLst>
          </p:cNvPr>
          <p:cNvSpPr>
            <a:spLocks noGrp="1" noChangeArrowheads="1"/>
          </p:cNvSpPr>
          <p:nvPr>
            <p:ph type="title"/>
          </p:nvPr>
        </p:nvSpPr>
        <p:spPr/>
        <p:txBody>
          <a:bodyPr/>
          <a:lstStyle/>
          <a:p>
            <a:pPr eaLnBrk="1" hangingPunct="1">
              <a:defRPr/>
            </a:pPr>
            <a:r>
              <a:rPr lang="en-US" altLang="en-US"/>
              <a:t>LEA Example</a:t>
            </a:r>
          </a:p>
        </p:txBody>
      </p:sp>
      <p:sp>
        <p:nvSpPr>
          <p:cNvPr id="26629" name="Text Box 3">
            <a:extLst>
              <a:ext uri="{FF2B5EF4-FFF2-40B4-BE49-F238E27FC236}">
                <a16:creationId xmlns:a16="http://schemas.microsoft.com/office/drawing/2014/main" id="{761B8313-B157-428E-9697-5ECF9F485BF8}"/>
              </a:ext>
            </a:extLst>
          </p:cNvPr>
          <p:cNvSpPr txBox="1">
            <a:spLocks noChangeArrowheads="1"/>
          </p:cNvSpPr>
          <p:nvPr/>
        </p:nvSpPr>
        <p:spPr bwMode="auto">
          <a:xfrm>
            <a:off x="822325" y="1204913"/>
            <a:ext cx="1841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26630" name="Text Box 4">
            <a:extLst>
              <a:ext uri="{FF2B5EF4-FFF2-40B4-BE49-F238E27FC236}">
                <a16:creationId xmlns:a16="http://schemas.microsoft.com/office/drawing/2014/main" id="{F1C68C54-AFF0-4FD2-B2E2-4C626A525314}"/>
              </a:ext>
            </a:extLst>
          </p:cNvPr>
          <p:cNvSpPr txBox="1">
            <a:spLocks noChangeArrowheads="1"/>
          </p:cNvSpPr>
          <p:nvPr/>
        </p:nvSpPr>
        <p:spPr bwMode="auto">
          <a:xfrm>
            <a:off x="838200" y="1371600"/>
            <a:ext cx="7439025"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Suppose you have a Local variable at [ebp-8]</a:t>
            </a:r>
          </a:p>
          <a:p>
            <a:pPr eaLnBrk="1" hangingPunct="1">
              <a:spcBef>
                <a:spcPct val="0"/>
              </a:spcBef>
              <a:buClrTx/>
              <a:buFontTx/>
              <a:buNone/>
            </a:pPr>
            <a:endParaRPr lang="en-US" altLang="en-US" b="0"/>
          </a:p>
          <a:p>
            <a:pPr eaLnBrk="1" hangingPunct="1">
              <a:spcBef>
                <a:spcPct val="0"/>
              </a:spcBef>
              <a:buClrTx/>
              <a:buFontTx/>
              <a:buNone/>
            </a:pPr>
            <a:r>
              <a:rPr lang="en-US" altLang="en-US" b="0"/>
              <a:t>And you need the address of that local variable in ESI</a:t>
            </a:r>
          </a:p>
          <a:p>
            <a:pPr eaLnBrk="1" hangingPunct="1">
              <a:spcBef>
                <a:spcPct val="0"/>
              </a:spcBef>
              <a:buClrTx/>
              <a:buFontTx/>
              <a:buNone/>
            </a:pPr>
            <a:endParaRPr lang="en-US" altLang="en-US" b="0"/>
          </a:p>
          <a:p>
            <a:pPr eaLnBrk="1" hangingPunct="1">
              <a:spcBef>
                <a:spcPct val="0"/>
              </a:spcBef>
              <a:buClrTx/>
              <a:buFontTx/>
              <a:buNone/>
            </a:pPr>
            <a:r>
              <a:rPr lang="en-US" altLang="en-US" b="0"/>
              <a:t>You cannot use this:	   </a:t>
            </a:r>
          </a:p>
          <a:p>
            <a:pPr eaLnBrk="1" hangingPunct="1">
              <a:spcBef>
                <a:spcPct val="0"/>
              </a:spcBef>
              <a:buClrTx/>
              <a:buFontTx/>
              <a:buNone/>
            </a:pPr>
            <a:r>
              <a:rPr lang="en-US" altLang="en-US" b="0"/>
              <a:t>	</a:t>
            </a:r>
            <a:r>
              <a:rPr lang="en-US" altLang="en-US" sz="2000">
                <a:latin typeface="Courier New" panose="02070309020205020404" pitchFamily="49" charset="0"/>
              </a:rPr>
              <a:t>mov esi, OFFSET [ebp-8]   	; error</a:t>
            </a:r>
          </a:p>
          <a:p>
            <a:pPr eaLnBrk="1" hangingPunct="1">
              <a:spcBef>
                <a:spcPct val="0"/>
              </a:spcBef>
              <a:buClrTx/>
              <a:buFontTx/>
              <a:buNone/>
            </a:pPr>
            <a:endParaRPr lang="en-US" altLang="en-US" sz="2000">
              <a:latin typeface="Courier New" panose="02070309020205020404" pitchFamily="49" charset="0"/>
            </a:endParaRPr>
          </a:p>
          <a:p>
            <a:pPr eaLnBrk="1" hangingPunct="1">
              <a:spcBef>
                <a:spcPct val="0"/>
              </a:spcBef>
              <a:buClrTx/>
              <a:buFontTx/>
              <a:buNone/>
            </a:pPr>
            <a:r>
              <a:rPr lang="en-US" altLang="en-US" b="0"/>
              <a:t>Use this instead:	</a:t>
            </a:r>
          </a:p>
          <a:p>
            <a:pPr eaLnBrk="1" hangingPunct="1">
              <a:spcBef>
                <a:spcPct val="0"/>
              </a:spcBef>
              <a:buClrTx/>
              <a:buFontTx/>
              <a:buNone/>
            </a:pPr>
            <a:r>
              <a:rPr lang="en-US" altLang="en-US" b="0"/>
              <a:t>	</a:t>
            </a:r>
            <a:r>
              <a:rPr lang="en-US" altLang="en-US" sz="2000">
                <a:latin typeface="Courier New" panose="02070309020205020404" pitchFamily="49" charset="0"/>
              </a:rPr>
              <a:t>lea esi,[ebp-8]</a:t>
            </a:r>
            <a:endParaRPr lang="en-US" altLang="en-US" sz="1900">
              <a:latin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87ABBBF9-EE4C-41C7-A822-219C62D3980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7651" name="Slide Number Placeholder 4">
            <a:extLst>
              <a:ext uri="{FF2B5EF4-FFF2-40B4-BE49-F238E27FC236}">
                <a16:creationId xmlns:a16="http://schemas.microsoft.com/office/drawing/2014/main" id="{35CB6546-9C00-4904-83A5-A39A233302F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699022A-873C-45DA-8140-CBEFB67E156E}" type="slidenum">
              <a:rPr lang="en-US" altLang="en-US" sz="1600">
                <a:latin typeface="Times New Roman" panose="02020603050405020304" pitchFamily="18" charset="0"/>
              </a:rPr>
              <a:pPr eaLnBrk="1" hangingPunct="1">
                <a:spcBef>
                  <a:spcPct val="0"/>
                </a:spcBef>
                <a:buClrTx/>
                <a:buFontTx/>
                <a:buNone/>
              </a:pPr>
              <a:t>34</a:t>
            </a:fld>
            <a:endParaRPr lang="en-US" altLang="en-US" sz="1600">
              <a:latin typeface="Times New Roman" panose="02020603050405020304" pitchFamily="18" charset="0"/>
            </a:endParaRPr>
          </a:p>
        </p:txBody>
      </p:sp>
      <p:sp>
        <p:nvSpPr>
          <p:cNvPr id="154626" name="Rectangle 2">
            <a:extLst>
              <a:ext uri="{FF2B5EF4-FFF2-40B4-BE49-F238E27FC236}">
                <a16:creationId xmlns:a16="http://schemas.microsoft.com/office/drawing/2014/main" id="{E8C46FEB-C504-4CDD-8ACD-842AD930E371}"/>
              </a:ext>
            </a:extLst>
          </p:cNvPr>
          <p:cNvSpPr>
            <a:spLocks noGrp="1" noChangeArrowheads="1"/>
          </p:cNvSpPr>
          <p:nvPr>
            <p:ph type="title"/>
          </p:nvPr>
        </p:nvSpPr>
        <p:spPr/>
        <p:txBody>
          <a:bodyPr/>
          <a:lstStyle/>
          <a:p>
            <a:pPr eaLnBrk="1" hangingPunct="1">
              <a:defRPr/>
            </a:pPr>
            <a:r>
              <a:rPr lang="en-US" altLang="en-US"/>
              <a:t>ENTER Instruction</a:t>
            </a:r>
          </a:p>
        </p:txBody>
      </p:sp>
      <p:sp>
        <p:nvSpPr>
          <p:cNvPr id="27653" name="Rectangle 3">
            <a:extLst>
              <a:ext uri="{FF2B5EF4-FFF2-40B4-BE49-F238E27FC236}">
                <a16:creationId xmlns:a16="http://schemas.microsoft.com/office/drawing/2014/main" id="{23592382-E72C-47FC-B428-D4A034ACF8BA}"/>
              </a:ext>
            </a:extLst>
          </p:cNvPr>
          <p:cNvSpPr>
            <a:spLocks noGrp="1" noChangeArrowheads="1"/>
          </p:cNvSpPr>
          <p:nvPr>
            <p:ph type="body" idx="1"/>
          </p:nvPr>
        </p:nvSpPr>
        <p:spPr/>
        <p:txBody>
          <a:bodyPr/>
          <a:lstStyle/>
          <a:p>
            <a:pPr eaLnBrk="1" hangingPunct="1">
              <a:lnSpc>
                <a:spcPct val="90000"/>
              </a:lnSpc>
            </a:pPr>
            <a:r>
              <a:rPr lang="en-US" altLang="en-US"/>
              <a:t>ENTER instruction creates stack frame for a called procedure</a:t>
            </a:r>
          </a:p>
          <a:p>
            <a:pPr lvl="1" eaLnBrk="1" hangingPunct="1">
              <a:lnSpc>
                <a:spcPct val="90000"/>
              </a:lnSpc>
            </a:pPr>
            <a:r>
              <a:rPr lang="en-US" altLang="en-US"/>
              <a:t>pushes EBP on the stack</a:t>
            </a:r>
          </a:p>
          <a:p>
            <a:pPr lvl="1" eaLnBrk="1" hangingPunct="1">
              <a:lnSpc>
                <a:spcPct val="90000"/>
              </a:lnSpc>
            </a:pPr>
            <a:r>
              <a:rPr lang="en-US" altLang="en-US"/>
              <a:t>sets EBP to the base of the stack frame</a:t>
            </a:r>
          </a:p>
          <a:p>
            <a:pPr lvl="1" eaLnBrk="1" hangingPunct="1">
              <a:lnSpc>
                <a:spcPct val="90000"/>
              </a:lnSpc>
            </a:pPr>
            <a:r>
              <a:rPr lang="en-US" altLang="en-US"/>
              <a:t>reserves space for local variables</a:t>
            </a:r>
          </a:p>
          <a:p>
            <a:pPr lvl="1" eaLnBrk="1" hangingPunct="1">
              <a:lnSpc>
                <a:spcPct val="90000"/>
              </a:lnSpc>
            </a:pPr>
            <a:r>
              <a:rPr lang="en-US" altLang="en-US"/>
              <a:t>Example:</a:t>
            </a:r>
          </a:p>
          <a:p>
            <a:pPr lvl="2" eaLnBrk="1" hangingPunct="1">
              <a:lnSpc>
                <a:spcPct val="90000"/>
              </a:lnSpc>
            </a:pPr>
            <a:r>
              <a:rPr lang="en-US" altLang="en-US">
                <a:solidFill>
                  <a:schemeClr val="tx1"/>
                </a:solidFill>
              </a:rPr>
              <a:t>MySub PROC</a:t>
            </a:r>
          </a:p>
          <a:p>
            <a:pPr lvl="2" eaLnBrk="1" hangingPunct="1">
              <a:lnSpc>
                <a:spcPct val="90000"/>
              </a:lnSpc>
            </a:pPr>
            <a:r>
              <a:rPr lang="en-US" altLang="en-US">
                <a:solidFill>
                  <a:schemeClr val="tx1"/>
                </a:solidFill>
              </a:rPr>
              <a:t>	enter 8,0</a:t>
            </a:r>
          </a:p>
          <a:p>
            <a:pPr lvl="1" eaLnBrk="1" hangingPunct="1">
              <a:lnSpc>
                <a:spcPct val="90000"/>
              </a:lnSpc>
            </a:pPr>
            <a:r>
              <a:rPr lang="en-US" altLang="en-US"/>
              <a:t>Equivalent to:</a:t>
            </a:r>
          </a:p>
          <a:p>
            <a:pPr lvl="2" eaLnBrk="1" hangingPunct="1">
              <a:lnSpc>
                <a:spcPct val="90000"/>
              </a:lnSpc>
            </a:pPr>
            <a:r>
              <a:rPr lang="en-US" altLang="en-US">
                <a:solidFill>
                  <a:schemeClr val="tx1"/>
                </a:solidFill>
              </a:rPr>
              <a:t>MySub PROC</a:t>
            </a:r>
          </a:p>
          <a:p>
            <a:pPr lvl="2" eaLnBrk="1" hangingPunct="1">
              <a:lnSpc>
                <a:spcPct val="90000"/>
              </a:lnSpc>
            </a:pPr>
            <a:r>
              <a:rPr lang="en-US" altLang="en-US">
                <a:solidFill>
                  <a:schemeClr val="tx1"/>
                </a:solidFill>
              </a:rPr>
              <a:t>	push ebp</a:t>
            </a:r>
          </a:p>
          <a:p>
            <a:pPr lvl="2" eaLnBrk="1" hangingPunct="1">
              <a:lnSpc>
                <a:spcPct val="90000"/>
              </a:lnSpc>
            </a:pPr>
            <a:r>
              <a:rPr lang="en-US" altLang="en-US">
                <a:solidFill>
                  <a:schemeClr val="tx1"/>
                </a:solidFill>
              </a:rPr>
              <a:t>	mov ebp,esp</a:t>
            </a:r>
          </a:p>
          <a:p>
            <a:pPr lvl="2" eaLnBrk="1" hangingPunct="1">
              <a:lnSpc>
                <a:spcPct val="90000"/>
              </a:lnSpc>
            </a:pPr>
            <a:r>
              <a:rPr lang="en-US" altLang="en-US">
                <a:solidFill>
                  <a:schemeClr val="tx1"/>
                </a:solidFill>
              </a:rPr>
              <a:t>	sub esp,8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a:extLst>
              <a:ext uri="{FF2B5EF4-FFF2-40B4-BE49-F238E27FC236}">
                <a16:creationId xmlns:a16="http://schemas.microsoft.com/office/drawing/2014/main" id="{AE321E42-9A01-46BC-9EF8-74A1F7A08DB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8675" name="Slide Number Placeholder 3">
            <a:extLst>
              <a:ext uri="{FF2B5EF4-FFF2-40B4-BE49-F238E27FC236}">
                <a16:creationId xmlns:a16="http://schemas.microsoft.com/office/drawing/2014/main" id="{39B424E8-6BEA-4275-B7FA-E40A4F97B3B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20D84F0-8282-4C6B-B2BD-401876893918}" type="slidenum">
              <a:rPr lang="en-US" altLang="en-US" sz="1600">
                <a:latin typeface="Times New Roman" panose="02020603050405020304" pitchFamily="18" charset="0"/>
              </a:rPr>
              <a:pPr eaLnBrk="1" hangingPunct="1">
                <a:spcBef>
                  <a:spcPct val="0"/>
                </a:spcBef>
                <a:buClrTx/>
                <a:buFontTx/>
                <a:buNone/>
              </a:pPr>
              <a:t>35</a:t>
            </a:fld>
            <a:endParaRPr lang="en-US" altLang="en-US" sz="1600">
              <a:latin typeface="Times New Roman" panose="02020603050405020304" pitchFamily="18" charset="0"/>
            </a:endParaRPr>
          </a:p>
        </p:txBody>
      </p:sp>
      <p:sp>
        <p:nvSpPr>
          <p:cNvPr id="204802" name="Rectangle 2">
            <a:extLst>
              <a:ext uri="{FF2B5EF4-FFF2-40B4-BE49-F238E27FC236}">
                <a16:creationId xmlns:a16="http://schemas.microsoft.com/office/drawing/2014/main" id="{97DD0A12-0F24-43A3-B70C-E1A4A9D2F4A3}"/>
              </a:ext>
            </a:extLst>
          </p:cNvPr>
          <p:cNvSpPr>
            <a:spLocks noGrp="1" noChangeArrowheads="1"/>
          </p:cNvSpPr>
          <p:nvPr>
            <p:ph type="title"/>
          </p:nvPr>
        </p:nvSpPr>
        <p:spPr/>
        <p:txBody>
          <a:bodyPr/>
          <a:lstStyle/>
          <a:p>
            <a:pPr eaLnBrk="1" hangingPunct="1">
              <a:defRPr/>
            </a:pPr>
            <a:r>
              <a:rPr lang="en-US" altLang="en-US"/>
              <a:t>LEAVE Instruction</a:t>
            </a:r>
          </a:p>
        </p:txBody>
      </p:sp>
      <p:sp>
        <p:nvSpPr>
          <p:cNvPr id="28677" name="Text Box 3">
            <a:extLst>
              <a:ext uri="{FF2B5EF4-FFF2-40B4-BE49-F238E27FC236}">
                <a16:creationId xmlns:a16="http://schemas.microsoft.com/office/drawing/2014/main" id="{D7197B9E-7B52-4616-A57E-3A7FB7B3D414}"/>
              </a:ext>
            </a:extLst>
          </p:cNvPr>
          <p:cNvSpPr txBox="1">
            <a:spLocks noChangeArrowheads="1"/>
          </p:cNvSpPr>
          <p:nvPr/>
        </p:nvSpPr>
        <p:spPr bwMode="auto">
          <a:xfrm>
            <a:off x="898525" y="1357313"/>
            <a:ext cx="1841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28678" name="Text Box 4">
            <a:extLst>
              <a:ext uri="{FF2B5EF4-FFF2-40B4-BE49-F238E27FC236}">
                <a16:creationId xmlns:a16="http://schemas.microsoft.com/office/drawing/2014/main" id="{176CB933-FFFC-4E24-929F-5AD8AF509E92}"/>
              </a:ext>
            </a:extLst>
          </p:cNvPr>
          <p:cNvSpPr txBox="1">
            <a:spLocks noChangeArrowheads="1"/>
          </p:cNvSpPr>
          <p:nvPr/>
        </p:nvSpPr>
        <p:spPr bwMode="auto">
          <a:xfrm>
            <a:off x="381000" y="914400"/>
            <a:ext cx="628173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Terminates the stack frame for a procedure.  </a:t>
            </a:r>
            <a:endParaRPr lang="en-US" altLang="en-US" sz="2100"/>
          </a:p>
        </p:txBody>
      </p:sp>
      <p:sp>
        <p:nvSpPr>
          <p:cNvPr id="28679" name="Text Box 5">
            <a:extLst>
              <a:ext uri="{FF2B5EF4-FFF2-40B4-BE49-F238E27FC236}">
                <a16:creationId xmlns:a16="http://schemas.microsoft.com/office/drawing/2014/main" id="{0653CF14-D671-4746-B561-4EF07A3DF1BC}"/>
              </a:ext>
            </a:extLst>
          </p:cNvPr>
          <p:cNvSpPr txBox="1">
            <a:spLocks noChangeArrowheads="1"/>
          </p:cNvSpPr>
          <p:nvPr/>
        </p:nvSpPr>
        <p:spPr bwMode="auto">
          <a:xfrm>
            <a:off x="669925" y="4405313"/>
            <a:ext cx="1841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28680" name="Text Box 6">
            <a:extLst>
              <a:ext uri="{FF2B5EF4-FFF2-40B4-BE49-F238E27FC236}">
                <a16:creationId xmlns:a16="http://schemas.microsoft.com/office/drawing/2014/main" id="{D8648555-4108-4B6A-8E54-954EDC703A99}"/>
              </a:ext>
            </a:extLst>
          </p:cNvPr>
          <p:cNvSpPr txBox="1">
            <a:spLocks noChangeArrowheads="1"/>
          </p:cNvSpPr>
          <p:nvPr/>
        </p:nvSpPr>
        <p:spPr bwMode="auto">
          <a:xfrm>
            <a:off x="838200" y="2209800"/>
            <a:ext cx="2301875"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MySub PROC</a:t>
            </a:r>
          </a:p>
          <a:p>
            <a:pPr eaLnBrk="1" hangingPunct="1">
              <a:spcBef>
                <a:spcPct val="0"/>
              </a:spcBef>
              <a:buClrTx/>
              <a:buFontTx/>
              <a:buNone/>
            </a:pPr>
            <a:r>
              <a:rPr lang="en-US" altLang="en-US" b="0"/>
              <a:t>	enter 8,0</a:t>
            </a:r>
          </a:p>
          <a:p>
            <a:pPr eaLnBrk="1" hangingPunct="1">
              <a:spcBef>
                <a:spcPct val="0"/>
              </a:spcBef>
              <a:buClrTx/>
              <a:buFontTx/>
              <a:buNone/>
            </a:pPr>
            <a:r>
              <a:rPr lang="en-US" altLang="en-US" b="0"/>
              <a:t>	...</a:t>
            </a:r>
          </a:p>
          <a:p>
            <a:pPr eaLnBrk="1" hangingPunct="1">
              <a:spcBef>
                <a:spcPct val="0"/>
              </a:spcBef>
              <a:buClrTx/>
              <a:buFontTx/>
              <a:buNone/>
            </a:pPr>
            <a:r>
              <a:rPr lang="en-US" altLang="en-US" b="0"/>
              <a:t>	...</a:t>
            </a:r>
          </a:p>
          <a:p>
            <a:pPr eaLnBrk="1" hangingPunct="1">
              <a:spcBef>
                <a:spcPct val="0"/>
              </a:spcBef>
              <a:buClrTx/>
              <a:buFontTx/>
              <a:buNone/>
            </a:pPr>
            <a:r>
              <a:rPr lang="en-US" altLang="en-US" b="0"/>
              <a:t>	...</a:t>
            </a:r>
          </a:p>
          <a:p>
            <a:pPr eaLnBrk="1" hangingPunct="1">
              <a:spcBef>
                <a:spcPct val="0"/>
              </a:spcBef>
              <a:buClrTx/>
              <a:buFontTx/>
              <a:buNone/>
            </a:pPr>
            <a:r>
              <a:rPr lang="en-US" altLang="en-US" b="0"/>
              <a:t>	leave</a:t>
            </a:r>
          </a:p>
          <a:p>
            <a:pPr eaLnBrk="1" hangingPunct="1">
              <a:spcBef>
                <a:spcPct val="0"/>
              </a:spcBef>
              <a:buClrTx/>
              <a:buFontTx/>
              <a:buNone/>
            </a:pPr>
            <a:r>
              <a:rPr lang="en-US" altLang="en-US" b="0"/>
              <a:t>	ret</a:t>
            </a:r>
          </a:p>
          <a:p>
            <a:pPr eaLnBrk="1" hangingPunct="1">
              <a:spcBef>
                <a:spcPct val="0"/>
              </a:spcBef>
              <a:buClrTx/>
              <a:buFontTx/>
              <a:buNone/>
            </a:pPr>
            <a:r>
              <a:rPr lang="en-US" altLang="en-US" b="0"/>
              <a:t>MySub ENDP</a:t>
            </a:r>
          </a:p>
        </p:txBody>
      </p:sp>
      <p:sp>
        <p:nvSpPr>
          <p:cNvPr id="28681" name="Text Box 7">
            <a:extLst>
              <a:ext uri="{FF2B5EF4-FFF2-40B4-BE49-F238E27FC236}">
                <a16:creationId xmlns:a16="http://schemas.microsoft.com/office/drawing/2014/main" id="{7DEC649B-EEC7-48D6-9091-A8C7A8FD25D1}"/>
              </a:ext>
            </a:extLst>
          </p:cNvPr>
          <p:cNvSpPr txBox="1">
            <a:spLocks noChangeArrowheads="1"/>
          </p:cNvSpPr>
          <p:nvPr/>
        </p:nvSpPr>
        <p:spPr bwMode="auto">
          <a:xfrm>
            <a:off x="7239000" y="1752600"/>
            <a:ext cx="18415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b="0"/>
          </a:p>
          <a:p>
            <a:pPr eaLnBrk="1" hangingPunct="1">
              <a:spcBef>
                <a:spcPct val="0"/>
              </a:spcBef>
              <a:buClrTx/>
              <a:buFontTx/>
              <a:buNone/>
            </a:pPr>
            <a:endParaRPr lang="en-US" altLang="en-US" b="0"/>
          </a:p>
        </p:txBody>
      </p:sp>
      <p:sp>
        <p:nvSpPr>
          <p:cNvPr id="28682" name="Text Box 8">
            <a:extLst>
              <a:ext uri="{FF2B5EF4-FFF2-40B4-BE49-F238E27FC236}">
                <a16:creationId xmlns:a16="http://schemas.microsoft.com/office/drawing/2014/main" id="{37C53DA2-B337-44AC-8208-A308220BC09B}"/>
              </a:ext>
            </a:extLst>
          </p:cNvPr>
          <p:cNvSpPr txBox="1">
            <a:spLocks noChangeArrowheads="1"/>
          </p:cNvSpPr>
          <p:nvPr/>
        </p:nvSpPr>
        <p:spPr bwMode="auto">
          <a:xfrm>
            <a:off x="3886200" y="2133600"/>
            <a:ext cx="4835525" cy="1381125"/>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push	ebp</a:t>
            </a:r>
          </a:p>
          <a:p>
            <a:pPr eaLnBrk="1" hangingPunct="1">
              <a:spcBef>
                <a:spcPct val="0"/>
              </a:spcBef>
              <a:buClrTx/>
              <a:buFontTx/>
              <a:buNone/>
            </a:pPr>
            <a:r>
              <a:rPr lang="en-US" altLang="en-US" b="0"/>
              <a:t>mov	ebp,esp</a:t>
            </a:r>
          </a:p>
          <a:p>
            <a:pPr eaLnBrk="1" hangingPunct="1">
              <a:spcBef>
                <a:spcPct val="0"/>
              </a:spcBef>
              <a:buClrTx/>
              <a:buFontTx/>
              <a:buNone/>
            </a:pPr>
            <a:r>
              <a:rPr lang="en-US" altLang="en-US" b="0"/>
              <a:t>sub	esp,8      ; 2 local DWORDs</a:t>
            </a:r>
            <a:endParaRPr lang="en-US" altLang="en-US" sz="2100"/>
          </a:p>
        </p:txBody>
      </p:sp>
      <p:sp>
        <p:nvSpPr>
          <p:cNvPr id="28683" name="Text Box 9">
            <a:extLst>
              <a:ext uri="{FF2B5EF4-FFF2-40B4-BE49-F238E27FC236}">
                <a16:creationId xmlns:a16="http://schemas.microsoft.com/office/drawing/2014/main" id="{65668D15-360E-4082-889F-69E65E9D71F3}"/>
              </a:ext>
            </a:extLst>
          </p:cNvPr>
          <p:cNvSpPr txBox="1">
            <a:spLocks noChangeArrowheads="1"/>
          </p:cNvSpPr>
          <p:nvPr/>
        </p:nvSpPr>
        <p:spPr bwMode="auto">
          <a:xfrm>
            <a:off x="3886200" y="3962400"/>
            <a:ext cx="4670425" cy="1016000"/>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mov	esp,ebp  ; free local space</a:t>
            </a:r>
          </a:p>
          <a:p>
            <a:pPr eaLnBrk="1" hangingPunct="1">
              <a:spcBef>
                <a:spcPct val="0"/>
              </a:spcBef>
              <a:buClrTx/>
              <a:buFontTx/>
              <a:buNone/>
            </a:pPr>
            <a:r>
              <a:rPr lang="en-US" altLang="en-US" b="0"/>
              <a:t>pop	ebp</a:t>
            </a:r>
            <a:endParaRPr lang="en-US" altLang="en-US" sz="2100"/>
          </a:p>
        </p:txBody>
      </p:sp>
      <p:sp>
        <p:nvSpPr>
          <p:cNvPr id="28684" name="Text Box 10">
            <a:extLst>
              <a:ext uri="{FF2B5EF4-FFF2-40B4-BE49-F238E27FC236}">
                <a16:creationId xmlns:a16="http://schemas.microsoft.com/office/drawing/2014/main" id="{5969827D-3168-4107-952C-97AB7EDD0E21}"/>
              </a:ext>
            </a:extLst>
          </p:cNvPr>
          <p:cNvSpPr txBox="1">
            <a:spLocks noChangeArrowheads="1"/>
          </p:cNvSpPr>
          <p:nvPr/>
        </p:nvSpPr>
        <p:spPr bwMode="auto">
          <a:xfrm>
            <a:off x="4648200" y="1524000"/>
            <a:ext cx="274161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Equivalent operations</a:t>
            </a:r>
            <a:endParaRPr lang="en-US" altLang="en-US" sz="2100"/>
          </a:p>
        </p:txBody>
      </p:sp>
      <p:sp>
        <p:nvSpPr>
          <p:cNvPr id="28685" name="Line 11">
            <a:extLst>
              <a:ext uri="{FF2B5EF4-FFF2-40B4-BE49-F238E27FC236}">
                <a16:creationId xmlns:a16="http://schemas.microsoft.com/office/drawing/2014/main" id="{42E445D1-1465-4458-A773-C5B471C69307}"/>
              </a:ext>
            </a:extLst>
          </p:cNvPr>
          <p:cNvSpPr>
            <a:spLocks noChangeShapeType="1"/>
          </p:cNvSpPr>
          <p:nvPr/>
        </p:nvSpPr>
        <p:spPr bwMode="auto">
          <a:xfrm>
            <a:off x="2667000" y="4343400"/>
            <a:ext cx="1219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8686" name="Line 12">
            <a:extLst>
              <a:ext uri="{FF2B5EF4-FFF2-40B4-BE49-F238E27FC236}">
                <a16:creationId xmlns:a16="http://schemas.microsoft.com/office/drawing/2014/main" id="{C436C05E-7FD7-4AEA-9FEB-E6E2642EE940}"/>
              </a:ext>
            </a:extLst>
          </p:cNvPr>
          <p:cNvSpPr>
            <a:spLocks noChangeShapeType="1"/>
          </p:cNvSpPr>
          <p:nvPr/>
        </p:nvSpPr>
        <p:spPr bwMode="auto">
          <a:xfrm>
            <a:off x="3200400" y="28956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B4AADCBC-6CB7-4271-BD38-CA38A832A28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9699" name="Slide Number Placeholder 4">
            <a:extLst>
              <a:ext uri="{FF2B5EF4-FFF2-40B4-BE49-F238E27FC236}">
                <a16:creationId xmlns:a16="http://schemas.microsoft.com/office/drawing/2014/main" id="{83BC9529-B830-45B9-9544-9B5500DB2CF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3E5BEB4-DF46-42DE-BB9F-8FA36AB5B5BF}" type="slidenum">
              <a:rPr lang="en-US" altLang="en-US" sz="1600">
                <a:latin typeface="Times New Roman" panose="02020603050405020304" pitchFamily="18" charset="0"/>
              </a:rPr>
              <a:pPr eaLnBrk="1" hangingPunct="1">
                <a:spcBef>
                  <a:spcPct val="0"/>
                </a:spcBef>
                <a:buClrTx/>
                <a:buFontTx/>
                <a:buNone/>
              </a:pPr>
              <a:t>36</a:t>
            </a:fld>
            <a:endParaRPr lang="en-US" altLang="en-US" sz="1600">
              <a:latin typeface="Times New Roman" panose="02020603050405020304" pitchFamily="18" charset="0"/>
            </a:endParaRPr>
          </a:p>
        </p:txBody>
      </p:sp>
      <p:sp>
        <p:nvSpPr>
          <p:cNvPr id="78850" name="Rectangle 2">
            <a:extLst>
              <a:ext uri="{FF2B5EF4-FFF2-40B4-BE49-F238E27FC236}">
                <a16:creationId xmlns:a16="http://schemas.microsoft.com/office/drawing/2014/main" id="{D58ABFAA-11F9-47A1-B269-BAE3550FBD46}"/>
              </a:ext>
            </a:extLst>
          </p:cNvPr>
          <p:cNvSpPr>
            <a:spLocks noGrp="1" noChangeArrowheads="1"/>
          </p:cNvSpPr>
          <p:nvPr>
            <p:ph type="title"/>
          </p:nvPr>
        </p:nvSpPr>
        <p:spPr/>
        <p:txBody>
          <a:bodyPr/>
          <a:lstStyle/>
          <a:p>
            <a:pPr eaLnBrk="1" hangingPunct="1">
              <a:defRPr/>
            </a:pPr>
            <a:r>
              <a:rPr lang="en-US" altLang="en-US"/>
              <a:t>LOCAL Directive</a:t>
            </a:r>
          </a:p>
        </p:txBody>
      </p:sp>
      <p:sp>
        <p:nvSpPr>
          <p:cNvPr id="29701" name="Rectangle 3">
            <a:extLst>
              <a:ext uri="{FF2B5EF4-FFF2-40B4-BE49-F238E27FC236}">
                <a16:creationId xmlns:a16="http://schemas.microsoft.com/office/drawing/2014/main" id="{C2FBD459-4FFF-46CD-9CFD-EA043A61448B}"/>
              </a:ext>
            </a:extLst>
          </p:cNvPr>
          <p:cNvSpPr>
            <a:spLocks noGrp="1" noChangeArrowheads="1"/>
          </p:cNvSpPr>
          <p:nvPr>
            <p:ph type="body" idx="1"/>
          </p:nvPr>
        </p:nvSpPr>
        <p:spPr>
          <a:xfrm>
            <a:off x="838200" y="1219200"/>
            <a:ext cx="7162800" cy="3962400"/>
          </a:xfrm>
        </p:spPr>
        <p:txBody>
          <a:bodyPr/>
          <a:lstStyle/>
          <a:p>
            <a:pPr eaLnBrk="1" hangingPunct="1"/>
            <a:r>
              <a:rPr lang="en-US" altLang="en-US"/>
              <a:t>The LOCAL directive declares a list of local variables</a:t>
            </a:r>
          </a:p>
          <a:p>
            <a:pPr lvl="1" eaLnBrk="1" hangingPunct="1"/>
            <a:r>
              <a:rPr lang="en-US" altLang="en-US"/>
              <a:t>immediately follows the PROC directive</a:t>
            </a:r>
          </a:p>
          <a:p>
            <a:pPr lvl="1" eaLnBrk="1" hangingPunct="1"/>
            <a:r>
              <a:rPr lang="en-US" altLang="en-US"/>
              <a:t>each variable is assigned a type</a:t>
            </a:r>
          </a:p>
          <a:p>
            <a:pPr eaLnBrk="1" hangingPunct="1"/>
            <a:r>
              <a:rPr lang="en-US" altLang="en-US"/>
              <a:t>Syntax:</a:t>
            </a:r>
          </a:p>
          <a:p>
            <a:pPr lvl="2" eaLnBrk="1" hangingPunct="1"/>
            <a:r>
              <a:rPr lang="en-US" altLang="en-US">
                <a:solidFill>
                  <a:schemeClr val="tx1"/>
                </a:solidFill>
              </a:rPr>
              <a:t>LOCAL </a:t>
            </a:r>
            <a:r>
              <a:rPr lang="en-US" altLang="en-US" i="1">
                <a:solidFill>
                  <a:schemeClr val="tx1"/>
                </a:solidFill>
              </a:rPr>
              <a:t>varlist</a:t>
            </a:r>
          </a:p>
          <a:p>
            <a:pPr eaLnBrk="1" hangingPunct="1">
              <a:buFontTx/>
              <a:buNone/>
            </a:pPr>
            <a:r>
              <a:rPr lang="en-US" altLang="en-US"/>
              <a:t>Example:</a:t>
            </a:r>
          </a:p>
        </p:txBody>
      </p:sp>
      <p:sp>
        <p:nvSpPr>
          <p:cNvPr id="29702" name="Text Box 4">
            <a:extLst>
              <a:ext uri="{FF2B5EF4-FFF2-40B4-BE49-F238E27FC236}">
                <a16:creationId xmlns:a16="http://schemas.microsoft.com/office/drawing/2014/main" id="{833E33AD-5AF8-4118-8FEE-B925A421E145}"/>
              </a:ext>
            </a:extLst>
          </p:cNvPr>
          <p:cNvSpPr txBox="1">
            <a:spLocks noChangeArrowheads="1"/>
          </p:cNvSpPr>
          <p:nvPr/>
        </p:nvSpPr>
        <p:spPr bwMode="auto">
          <a:xfrm>
            <a:off x="1371600" y="4343400"/>
            <a:ext cx="6172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MySub PROC</a:t>
            </a:r>
          </a:p>
          <a:p>
            <a:pPr eaLnBrk="1" hangingPunct="1">
              <a:lnSpc>
                <a:spcPct val="50000"/>
              </a:lnSpc>
              <a:spcBef>
                <a:spcPct val="50000"/>
              </a:spcBef>
              <a:buClrTx/>
              <a:buFontTx/>
              <a:buNone/>
            </a:pPr>
            <a:r>
              <a:rPr lang="en-US" altLang="en-US" sz="1800">
                <a:latin typeface="Courier New" panose="02070309020205020404" pitchFamily="49" charset="0"/>
              </a:rPr>
              <a:t>	LOCAL var1:BYTE, var2:WORD, var3:SDWORD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a:extLst>
              <a:ext uri="{FF2B5EF4-FFF2-40B4-BE49-F238E27FC236}">
                <a16:creationId xmlns:a16="http://schemas.microsoft.com/office/drawing/2014/main" id="{FAB1E97B-D84A-41B9-A615-20889047197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0723" name="Slide Number Placeholder 3">
            <a:extLst>
              <a:ext uri="{FF2B5EF4-FFF2-40B4-BE49-F238E27FC236}">
                <a16:creationId xmlns:a16="http://schemas.microsoft.com/office/drawing/2014/main" id="{B8DF2AC0-95F0-47F3-ACAC-DACD5E5D5CF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6F9AB92-67A5-4497-8267-901332B18280}" type="slidenum">
              <a:rPr lang="en-US" altLang="en-US" sz="1600">
                <a:latin typeface="Times New Roman" panose="02020603050405020304" pitchFamily="18" charset="0"/>
              </a:rPr>
              <a:pPr eaLnBrk="1" hangingPunct="1">
                <a:spcBef>
                  <a:spcPct val="0"/>
                </a:spcBef>
                <a:buClrTx/>
                <a:buFontTx/>
                <a:buNone/>
              </a:pPr>
              <a:t>37</a:t>
            </a:fld>
            <a:endParaRPr lang="en-US" altLang="en-US" sz="1600">
              <a:latin typeface="Times New Roman" panose="02020603050405020304" pitchFamily="18" charset="0"/>
            </a:endParaRPr>
          </a:p>
        </p:txBody>
      </p:sp>
      <p:sp>
        <p:nvSpPr>
          <p:cNvPr id="76802" name="Rectangle 2">
            <a:extLst>
              <a:ext uri="{FF2B5EF4-FFF2-40B4-BE49-F238E27FC236}">
                <a16:creationId xmlns:a16="http://schemas.microsoft.com/office/drawing/2014/main" id="{023EF3F1-F168-46E2-A4D6-603B7EB6959C}"/>
              </a:ext>
            </a:extLst>
          </p:cNvPr>
          <p:cNvSpPr>
            <a:spLocks noGrp="1" noChangeArrowheads="1"/>
          </p:cNvSpPr>
          <p:nvPr>
            <p:ph type="title"/>
          </p:nvPr>
        </p:nvSpPr>
        <p:spPr/>
        <p:txBody>
          <a:bodyPr/>
          <a:lstStyle/>
          <a:p>
            <a:pPr eaLnBrk="1" hangingPunct="1">
              <a:defRPr/>
            </a:pPr>
            <a:r>
              <a:rPr lang="en-US" altLang="en-US"/>
              <a:t>Using LOCAL</a:t>
            </a:r>
          </a:p>
        </p:txBody>
      </p:sp>
      <p:sp>
        <p:nvSpPr>
          <p:cNvPr id="30725" name="Text Box 3">
            <a:extLst>
              <a:ext uri="{FF2B5EF4-FFF2-40B4-BE49-F238E27FC236}">
                <a16:creationId xmlns:a16="http://schemas.microsoft.com/office/drawing/2014/main" id="{246433DE-2B83-48AE-8D5D-E0EDF3D776D6}"/>
              </a:ext>
            </a:extLst>
          </p:cNvPr>
          <p:cNvSpPr txBox="1">
            <a:spLocks noChangeArrowheads="1"/>
          </p:cNvSpPr>
          <p:nvPr/>
        </p:nvSpPr>
        <p:spPr bwMode="auto">
          <a:xfrm>
            <a:off x="762000" y="1981200"/>
            <a:ext cx="7162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LOCAL flagVals[20]:BYTE	; array of bytes</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LOCAL pArray:PTR WORD	; pointer to an array</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myProc PROC,	; procedure</a:t>
            </a:r>
          </a:p>
          <a:p>
            <a:pPr eaLnBrk="1" hangingPunct="1">
              <a:lnSpc>
                <a:spcPct val="50000"/>
              </a:lnSpc>
              <a:spcBef>
                <a:spcPct val="50000"/>
              </a:spcBef>
              <a:buClrTx/>
              <a:buFontTx/>
              <a:buNone/>
            </a:pPr>
            <a:r>
              <a:rPr lang="en-US" altLang="en-US" sz="1800">
                <a:latin typeface="Courier New" panose="02070309020205020404" pitchFamily="49" charset="0"/>
              </a:rPr>
              <a:t>	LOCAL t1:BYTE,	; local variables</a:t>
            </a:r>
          </a:p>
        </p:txBody>
      </p:sp>
      <p:sp>
        <p:nvSpPr>
          <p:cNvPr id="30726" name="Text Box 4">
            <a:extLst>
              <a:ext uri="{FF2B5EF4-FFF2-40B4-BE49-F238E27FC236}">
                <a16:creationId xmlns:a16="http://schemas.microsoft.com/office/drawing/2014/main" id="{3B0404CC-7C24-4945-8CA0-CC940E4309C1}"/>
              </a:ext>
            </a:extLst>
          </p:cNvPr>
          <p:cNvSpPr txBox="1">
            <a:spLocks noChangeArrowheads="1"/>
          </p:cNvSpPr>
          <p:nvPr/>
        </p:nvSpPr>
        <p:spPr bwMode="auto">
          <a:xfrm>
            <a:off x="685800" y="1066800"/>
            <a:ext cx="7696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b="0"/>
              <a:t>Examples: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a:extLst>
              <a:ext uri="{FF2B5EF4-FFF2-40B4-BE49-F238E27FC236}">
                <a16:creationId xmlns:a16="http://schemas.microsoft.com/office/drawing/2014/main" id="{F836330F-56A7-4786-9E78-9BF082B948A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1747" name="Slide Number Placeholder 3">
            <a:extLst>
              <a:ext uri="{FF2B5EF4-FFF2-40B4-BE49-F238E27FC236}">
                <a16:creationId xmlns:a16="http://schemas.microsoft.com/office/drawing/2014/main" id="{17247212-9A93-4EA1-974C-545B0BBE65E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BD7E7E7-00ED-46DA-8CA3-B8E7E3C90770}" type="slidenum">
              <a:rPr lang="en-US" altLang="en-US" sz="1600">
                <a:latin typeface="Times New Roman" panose="02020603050405020304" pitchFamily="18" charset="0"/>
              </a:rPr>
              <a:pPr eaLnBrk="1" hangingPunct="1">
                <a:spcBef>
                  <a:spcPct val="0"/>
                </a:spcBef>
                <a:buClrTx/>
                <a:buFontTx/>
                <a:buNone/>
              </a:pPr>
              <a:t>38</a:t>
            </a:fld>
            <a:endParaRPr lang="en-US" altLang="en-US" sz="1600">
              <a:latin typeface="Times New Roman" panose="02020603050405020304" pitchFamily="18" charset="0"/>
            </a:endParaRPr>
          </a:p>
        </p:txBody>
      </p:sp>
      <p:sp>
        <p:nvSpPr>
          <p:cNvPr id="165890" name="Rectangle 2">
            <a:extLst>
              <a:ext uri="{FF2B5EF4-FFF2-40B4-BE49-F238E27FC236}">
                <a16:creationId xmlns:a16="http://schemas.microsoft.com/office/drawing/2014/main" id="{B17705AA-9FDC-491A-871F-3FDF7B9DADFA}"/>
              </a:ext>
            </a:extLst>
          </p:cNvPr>
          <p:cNvSpPr>
            <a:spLocks noGrp="1" noChangeArrowheads="1"/>
          </p:cNvSpPr>
          <p:nvPr>
            <p:ph type="title"/>
          </p:nvPr>
        </p:nvSpPr>
        <p:spPr/>
        <p:txBody>
          <a:bodyPr/>
          <a:lstStyle/>
          <a:p>
            <a:pPr eaLnBrk="1" hangingPunct="1">
              <a:defRPr/>
            </a:pPr>
            <a:r>
              <a:rPr lang="en-US" altLang="en-US"/>
              <a:t>LOCAL Example</a:t>
            </a:r>
            <a:r>
              <a:rPr lang="en-US" altLang="en-US" sz="2400"/>
              <a:t>  (1 of 2)</a:t>
            </a:r>
          </a:p>
        </p:txBody>
      </p:sp>
      <p:sp>
        <p:nvSpPr>
          <p:cNvPr id="31749" name="Text Box 3">
            <a:extLst>
              <a:ext uri="{FF2B5EF4-FFF2-40B4-BE49-F238E27FC236}">
                <a16:creationId xmlns:a16="http://schemas.microsoft.com/office/drawing/2014/main" id="{C7E524BE-BD37-4481-8C77-380CFC3DF069}"/>
              </a:ext>
            </a:extLst>
          </p:cNvPr>
          <p:cNvSpPr txBox="1">
            <a:spLocks noChangeArrowheads="1"/>
          </p:cNvSpPr>
          <p:nvPr/>
        </p:nvSpPr>
        <p:spPr bwMode="auto">
          <a:xfrm>
            <a:off x="990600" y="1143000"/>
            <a:ext cx="6553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BubbleSort PROC</a:t>
            </a:r>
          </a:p>
          <a:p>
            <a:pPr eaLnBrk="1" hangingPunct="1">
              <a:lnSpc>
                <a:spcPct val="50000"/>
              </a:lnSpc>
              <a:spcBef>
                <a:spcPct val="50000"/>
              </a:spcBef>
              <a:buClrTx/>
              <a:buFontTx/>
              <a:buNone/>
            </a:pPr>
            <a:r>
              <a:rPr lang="en-US" altLang="en-US" sz="1800">
                <a:latin typeface="Courier New" panose="02070309020205020404" pitchFamily="49" charset="0"/>
              </a:rPr>
              <a:t>	LOCAL temp:DWORD, SwapFlag:BYTE</a:t>
            </a:r>
          </a:p>
          <a:p>
            <a:pPr eaLnBrk="1" hangingPunct="1">
              <a:lnSpc>
                <a:spcPct val="50000"/>
              </a:lnSpc>
              <a:spcBef>
                <a:spcPct val="50000"/>
              </a:spcBef>
              <a:buClrTx/>
              <a:buFontTx/>
              <a:buNone/>
            </a:pPr>
            <a:r>
              <a:rPr lang="en-US" altLang="en-US" sz="1800">
                <a:latin typeface="Courier New" panose="02070309020205020404" pitchFamily="49" charset="0"/>
              </a:rPr>
              <a:t>	. . .</a:t>
            </a:r>
          </a:p>
          <a:p>
            <a:pPr eaLnBrk="1" hangingPunct="1">
              <a:lnSpc>
                <a:spcPct val="50000"/>
              </a:lnSpc>
              <a:spcBef>
                <a:spcPct val="50000"/>
              </a:spcBef>
              <a:buClrTx/>
              <a:buFontTx/>
              <a:buNone/>
            </a:pPr>
            <a:r>
              <a:rPr lang="en-US" altLang="en-US" sz="1800">
                <a:latin typeface="Courier New" panose="02070309020205020404" pitchFamily="49" charset="0"/>
              </a:rPr>
              <a:t>	ret</a:t>
            </a:r>
          </a:p>
          <a:p>
            <a:pPr eaLnBrk="1" hangingPunct="1">
              <a:lnSpc>
                <a:spcPct val="50000"/>
              </a:lnSpc>
              <a:spcBef>
                <a:spcPct val="50000"/>
              </a:spcBef>
              <a:buClrTx/>
              <a:buFontTx/>
              <a:buNone/>
            </a:pPr>
            <a:r>
              <a:rPr lang="en-US" altLang="en-US" sz="1800">
                <a:latin typeface="Courier New" panose="02070309020205020404" pitchFamily="49" charset="0"/>
              </a:rPr>
              <a:t>BubbleSort ENDP</a:t>
            </a:r>
          </a:p>
        </p:txBody>
      </p:sp>
      <p:sp>
        <p:nvSpPr>
          <p:cNvPr id="31750" name="Text Box 4">
            <a:extLst>
              <a:ext uri="{FF2B5EF4-FFF2-40B4-BE49-F238E27FC236}">
                <a16:creationId xmlns:a16="http://schemas.microsoft.com/office/drawing/2014/main" id="{99A2E1DF-9841-42B4-B54C-60B192F7F3D3}"/>
              </a:ext>
            </a:extLst>
          </p:cNvPr>
          <p:cNvSpPr txBox="1">
            <a:spLocks noChangeArrowheads="1"/>
          </p:cNvSpPr>
          <p:nvPr/>
        </p:nvSpPr>
        <p:spPr bwMode="auto">
          <a:xfrm>
            <a:off x="990600" y="3429000"/>
            <a:ext cx="662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BubbleSort PROC</a:t>
            </a:r>
          </a:p>
          <a:p>
            <a:pPr eaLnBrk="1" hangingPunct="1">
              <a:lnSpc>
                <a:spcPct val="50000"/>
              </a:lnSpc>
              <a:spcBef>
                <a:spcPct val="50000"/>
              </a:spcBef>
              <a:buClrTx/>
              <a:buFontTx/>
              <a:buNone/>
            </a:pPr>
            <a:r>
              <a:rPr lang="en-US" altLang="en-US" sz="1800">
                <a:latin typeface="Courier New" panose="02070309020205020404" pitchFamily="49" charset="0"/>
              </a:rPr>
              <a:t>	push ebp</a:t>
            </a:r>
          </a:p>
          <a:p>
            <a:pPr eaLnBrk="1" hangingPunct="1">
              <a:lnSpc>
                <a:spcPct val="50000"/>
              </a:lnSpc>
              <a:spcBef>
                <a:spcPct val="50000"/>
              </a:spcBef>
              <a:buClrTx/>
              <a:buFontTx/>
              <a:buNone/>
            </a:pPr>
            <a:r>
              <a:rPr lang="en-US" altLang="en-US" sz="1800">
                <a:latin typeface="Courier New" panose="02070309020205020404" pitchFamily="49" charset="0"/>
              </a:rPr>
              <a:t>	mov  ebp,esp</a:t>
            </a:r>
          </a:p>
          <a:p>
            <a:pPr eaLnBrk="1" hangingPunct="1">
              <a:lnSpc>
                <a:spcPct val="50000"/>
              </a:lnSpc>
              <a:spcBef>
                <a:spcPct val="50000"/>
              </a:spcBef>
              <a:buClrTx/>
              <a:buFontTx/>
              <a:buNone/>
            </a:pPr>
            <a:r>
              <a:rPr lang="en-US" altLang="en-US" sz="1800">
                <a:latin typeface="Courier New" panose="02070309020205020404" pitchFamily="49" charset="0"/>
              </a:rPr>
              <a:t>	add  esp,0FFFFFFF8h	; add -8 to ESP</a:t>
            </a:r>
          </a:p>
          <a:p>
            <a:pPr eaLnBrk="1" hangingPunct="1">
              <a:lnSpc>
                <a:spcPct val="50000"/>
              </a:lnSpc>
              <a:spcBef>
                <a:spcPct val="50000"/>
              </a:spcBef>
              <a:buClrTx/>
              <a:buFontTx/>
              <a:buNone/>
            </a:pPr>
            <a:r>
              <a:rPr lang="en-US" altLang="en-US" sz="1800">
                <a:latin typeface="Courier New" panose="02070309020205020404" pitchFamily="49" charset="0"/>
              </a:rPr>
              <a:t>	. . .</a:t>
            </a:r>
          </a:p>
          <a:p>
            <a:pPr eaLnBrk="1" hangingPunct="1">
              <a:lnSpc>
                <a:spcPct val="50000"/>
              </a:lnSpc>
              <a:spcBef>
                <a:spcPct val="50000"/>
              </a:spcBef>
              <a:buClrTx/>
              <a:buFontTx/>
              <a:buNone/>
            </a:pPr>
            <a:r>
              <a:rPr lang="en-US" altLang="en-US" sz="1800">
                <a:latin typeface="Courier New" panose="02070309020205020404" pitchFamily="49" charset="0"/>
              </a:rPr>
              <a:t>	mov  esp,ebp</a:t>
            </a:r>
          </a:p>
          <a:p>
            <a:pPr eaLnBrk="1" hangingPunct="1">
              <a:lnSpc>
                <a:spcPct val="50000"/>
              </a:lnSpc>
              <a:spcBef>
                <a:spcPct val="50000"/>
              </a:spcBef>
              <a:buClrTx/>
              <a:buFontTx/>
              <a:buNone/>
            </a:pPr>
            <a:r>
              <a:rPr lang="en-US" altLang="en-US" sz="1800">
                <a:latin typeface="Courier New" panose="02070309020205020404" pitchFamily="49" charset="0"/>
              </a:rPr>
              <a:t>	pop  ebp</a:t>
            </a:r>
          </a:p>
          <a:p>
            <a:pPr eaLnBrk="1" hangingPunct="1">
              <a:lnSpc>
                <a:spcPct val="50000"/>
              </a:lnSpc>
              <a:spcBef>
                <a:spcPct val="50000"/>
              </a:spcBef>
              <a:buClrTx/>
              <a:buFontTx/>
              <a:buNone/>
            </a:pPr>
            <a:r>
              <a:rPr lang="en-US" altLang="en-US" sz="1800">
                <a:latin typeface="Courier New" panose="02070309020205020404" pitchFamily="49" charset="0"/>
              </a:rPr>
              <a:t>	ret</a:t>
            </a:r>
          </a:p>
          <a:p>
            <a:pPr eaLnBrk="1" hangingPunct="1">
              <a:lnSpc>
                <a:spcPct val="50000"/>
              </a:lnSpc>
              <a:spcBef>
                <a:spcPct val="50000"/>
              </a:spcBef>
              <a:buClrTx/>
              <a:buFontTx/>
              <a:buNone/>
            </a:pPr>
            <a:r>
              <a:rPr lang="en-US" altLang="en-US" sz="1800">
                <a:latin typeface="Courier New" panose="02070309020205020404" pitchFamily="49" charset="0"/>
              </a:rPr>
              <a:t>BubbleSort ENDP</a:t>
            </a:r>
          </a:p>
        </p:txBody>
      </p:sp>
      <p:sp>
        <p:nvSpPr>
          <p:cNvPr id="31751" name="Text Box 5">
            <a:extLst>
              <a:ext uri="{FF2B5EF4-FFF2-40B4-BE49-F238E27FC236}">
                <a16:creationId xmlns:a16="http://schemas.microsoft.com/office/drawing/2014/main" id="{957A9775-DC8A-4C30-9B8C-AC8B854466D9}"/>
              </a:ext>
            </a:extLst>
          </p:cNvPr>
          <p:cNvSpPr txBox="1">
            <a:spLocks noChangeArrowheads="1"/>
          </p:cNvSpPr>
          <p:nvPr/>
        </p:nvSpPr>
        <p:spPr bwMode="auto">
          <a:xfrm>
            <a:off x="457200" y="2667000"/>
            <a:ext cx="59436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b="0"/>
              <a:t>MASM generates the following code: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a:extLst>
              <a:ext uri="{FF2B5EF4-FFF2-40B4-BE49-F238E27FC236}">
                <a16:creationId xmlns:a16="http://schemas.microsoft.com/office/drawing/2014/main" id="{4D971E6D-E6D5-42BE-ADB9-0316F1B78E1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2771" name="Slide Number Placeholder 3">
            <a:extLst>
              <a:ext uri="{FF2B5EF4-FFF2-40B4-BE49-F238E27FC236}">
                <a16:creationId xmlns:a16="http://schemas.microsoft.com/office/drawing/2014/main" id="{2536D270-C8D7-401B-B736-709528D4FDB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3C0C547-214C-43AD-84BD-ADD03B925D54}" type="slidenum">
              <a:rPr lang="en-US" altLang="en-US" sz="1600">
                <a:latin typeface="Times New Roman" panose="02020603050405020304" pitchFamily="18" charset="0"/>
              </a:rPr>
              <a:pPr eaLnBrk="1" hangingPunct="1">
                <a:spcBef>
                  <a:spcPct val="0"/>
                </a:spcBef>
                <a:buClrTx/>
                <a:buFontTx/>
                <a:buNone/>
              </a:pPr>
              <a:t>39</a:t>
            </a:fld>
            <a:endParaRPr lang="en-US" altLang="en-US" sz="1600">
              <a:latin typeface="Times New Roman" panose="02020603050405020304" pitchFamily="18" charset="0"/>
            </a:endParaRPr>
          </a:p>
        </p:txBody>
      </p:sp>
      <p:sp>
        <p:nvSpPr>
          <p:cNvPr id="166914" name="Rectangle 2">
            <a:extLst>
              <a:ext uri="{FF2B5EF4-FFF2-40B4-BE49-F238E27FC236}">
                <a16:creationId xmlns:a16="http://schemas.microsoft.com/office/drawing/2014/main" id="{ED30CC19-4D73-4787-8DFC-61746A9B086F}"/>
              </a:ext>
            </a:extLst>
          </p:cNvPr>
          <p:cNvSpPr>
            <a:spLocks noGrp="1" noChangeArrowheads="1"/>
          </p:cNvSpPr>
          <p:nvPr>
            <p:ph type="title"/>
          </p:nvPr>
        </p:nvSpPr>
        <p:spPr/>
        <p:txBody>
          <a:bodyPr/>
          <a:lstStyle/>
          <a:p>
            <a:pPr eaLnBrk="1" hangingPunct="1">
              <a:defRPr/>
            </a:pPr>
            <a:r>
              <a:rPr lang="en-US" altLang="en-US"/>
              <a:t>LOCAL Example</a:t>
            </a:r>
            <a:r>
              <a:rPr lang="en-US" altLang="en-US" sz="2400"/>
              <a:t>  (2 of 2)</a:t>
            </a:r>
          </a:p>
        </p:txBody>
      </p:sp>
      <p:sp>
        <p:nvSpPr>
          <p:cNvPr id="32773" name="Text Box 3">
            <a:extLst>
              <a:ext uri="{FF2B5EF4-FFF2-40B4-BE49-F238E27FC236}">
                <a16:creationId xmlns:a16="http://schemas.microsoft.com/office/drawing/2014/main" id="{D21549B4-CF71-40C1-A49D-8A013CCE56FC}"/>
              </a:ext>
            </a:extLst>
          </p:cNvPr>
          <p:cNvSpPr txBox="1">
            <a:spLocks noChangeArrowheads="1"/>
          </p:cNvSpPr>
          <p:nvPr/>
        </p:nvSpPr>
        <p:spPr bwMode="auto">
          <a:xfrm>
            <a:off x="838200" y="1143000"/>
            <a:ext cx="74676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b="0"/>
              <a:t>Diagram of the stack frame for the BubbleSort procedure:</a:t>
            </a:r>
          </a:p>
        </p:txBody>
      </p:sp>
      <p:graphicFrame>
        <p:nvGraphicFramePr>
          <p:cNvPr id="32774" name="Object 4">
            <a:extLst>
              <a:ext uri="{FF2B5EF4-FFF2-40B4-BE49-F238E27FC236}">
                <a16:creationId xmlns:a16="http://schemas.microsoft.com/office/drawing/2014/main" id="{E45AB8BD-F3FB-48F1-BDFF-977A8BF296DE}"/>
              </a:ext>
            </a:extLst>
          </p:cNvPr>
          <p:cNvGraphicFramePr>
            <a:graphicFrameLocks noChangeAspect="1"/>
          </p:cNvGraphicFramePr>
          <p:nvPr/>
        </p:nvGraphicFramePr>
        <p:xfrm>
          <a:off x="1676400" y="2514600"/>
          <a:ext cx="4953000" cy="2382838"/>
        </p:xfrm>
        <a:graphic>
          <a:graphicData uri="http://schemas.openxmlformats.org/presentationml/2006/ole">
            <mc:AlternateContent xmlns:mc="http://schemas.openxmlformats.org/markup-compatibility/2006">
              <mc:Choice xmlns:v="urn:schemas-microsoft-com:vml" Requires="v">
                <p:oleObj spid="_x0000_s32780" name="VISIO" r:id="rId3" imgW="2749296" imgH="1069848" progId="Visio.Drawing.6">
                  <p:embed/>
                </p:oleObj>
              </mc:Choice>
              <mc:Fallback>
                <p:oleObj name="VISIO" r:id="rId3" imgW="2749296" imgH="106984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3999" t="-6833" r="9334"/>
                      <a:stretch>
                        <a:fillRect/>
                      </a:stretch>
                    </p:blipFill>
                    <p:spPr bwMode="auto">
                      <a:xfrm>
                        <a:off x="1676400" y="2514600"/>
                        <a:ext cx="4953000" cy="23828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7046091D-409E-49A2-B339-52E4A0A9E74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147" name="Slide Number Placeholder 4">
            <a:extLst>
              <a:ext uri="{FF2B5EF4-FFF2-40B4-BE49-F238E27FC236}">
                <a16:creationId xmlns:a16="http://schemas.microsoft.com/office/drawing/2014/main" id="{2FE1C9D8-3348-485F-8E10-98D3733694B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A93F0B-8C9E-48CD-B52B-ECE9268F7D8D}" type="slidenum">
              <a:rPr lang="en-US" altLang="en-US" sz="1600">
                <a:latin typeface="Times New Roman" panose="02020603050405020304" pitchFamily="18" charset="0"/>
              </a:rPr>
              <a:pPr eaLnBrk="1" hangingPunct="1">
                <a:spcBef>
                  <a:spcPct val="0"/>
                </a:spcBef>
                <a:buClrTx/>
                <a:buFontTx/>
                <a:buNone/>
              </a:pPr>
              <a:t>4</a:t>
            </a:fld>
            <a:endParaRPr lang="en-US" altLang="en-US" sz="1600">
              <a:latin typeface="Times New Roman" panose="02020603050405020304" pitchFamily="18" charset="0"/>
            </a:endParaRPr>
          </a:p>
        </p:txBody>
      </p:sp>
      <p:sp>
        <p:nvSpPr>
          <p:cNvPr id="121858" name="Rectangle 1026">
            <a:extLst>
              <a:ext uri="{FF2B5EF4-FFF2-40B4-BE49-F238E27FC236}">
                <a16:creationId xmlns:a16="http://schemas.microsoft.com/office/drawing/2014/main" id="{E2419693-4980-461A-A400-9E1872F36160}"/>
              </a:ext>
            </a:extLst>
          </p:cNvPr>
          <p:cNvSpPr>
            <a:spLocks noGrp="1" noChangeArrowheads="1"/>
          </p:cNvSpPr>
          <p:nvPr>
            <p:ph type="title"/>
          </p:nvPr>
        </p:nvSpPr>
        <p:spPr/>
        <p:txBody>
          <a:bodyPr/>
          <a:lstStyle/>
          <a:p>
            <a:pPr eaLnBrk="1" hangingPunct="1">
              <a:defRPr/>
            </a:pPr>
            <a:r>
              <a:rPr lang="en-US" altLang="en-US"/>
              <a:t>Stack Frame</a:t>
            </a:r>
          </a:p>
        </p:txBody>
      </p:sp>
      <p:sp>
        <p:nvSpPr>
          <p:cNvPr id="6149" name="Rectangle 1027">
            <a:extLst>
              <a:ext uri="{FF2B5EF4-FFF2-40B4-BE49-F238E27FC236}">
                <a16:creationId xmlns:a16="http://schemas.microsoft.com/office/drawing/2014/main" id="{AA612C58-3CA7-4C14-B3CB-8BED3FEF6F49}"/>
              </a:ext>
            </a:extLst>
          </p:cNvPr>
          <p:cNvSpPr>
            <a:spLocks noGrp="1" noChangeArrowheads="1"/>
          </p:cNvSpPr>
          <p:nvPr>
            <p:ph type="body" idx="1"/>
          </p:nvPr>
        </p:nvSpPr>
        <p:spPr>
          <a:xfrm>
            <a:off x="685800" y="1143000"/>
            <a:ext cx="7772400" cy="4724400"/>
          </a:xfrm>
        </p:spPr>
        <p:txBody>
          <a:bodyPr/>
          <a:lstStyle/>
          <a:p>
            <a:pPr eaLnBrk="1" hangingPunct="1"/>
            <a:r>
              <a:rPr lang="en-US" altLang="en-US" dirty="0"/>
              <a:t>Also known as an </a:t>
            </a:r>
            <a:r>
              <a:rPr lang="en-US" altLang="en-US" i="1" dirty="0">
                <a:solidFill>
                  <a:schemeClr val="tx2"/>
                </a:solidFill>
              </a:rPr>
              <a:t>activation record</a:t>
            </a:r>
          </a:p>
          <a:p>
            <a:pPr eaLnBrk="1" hangingPunct="1"/>
            <a:r>
              <a:rPr lang="en-US" altLang="en-US" dirty="0"/>
              <a:t>Area of the stack set aside for a procedure's return address, passed parameters, saved registers, and local variables</a:t>
            </a:r>
          </a:p>
          <a:p>
            <a:pPr eaLnBrk="1" hangingPunct="1"/>
            <a:r>
              <a:rPr lang="en-US" altLang="en-US" dirty="0"/>
              <a:t>Created by the following steps:</a:t>
            </a:r>
          </a:p>
          <a:p>
            <a:pPr lvl="1" eaLnBrk="1" hangingPunct="1"/>
            <a:r>
              <a:rPr lang="en-US" altLang="en-US" dirty="0"/>
              <a:t>Calling program pushes arguments on the stack and calls the procedure.</a:t>
            </a:r>
          </a:p>
          <a:p>
            <a:pPr lvl="1" eaLnBrk="1" hangingPunct="1"/>
            <a:r>
              <a:rPr lang="en-US" altLang="en-US" dirty="0"/>
              <a:t>The called procedure pushes EBP on the stack, and sets EBP to ESP.</a:t>
            </a:r>
          </a:p>
          <a:p>
            <a:pPr lvl="1" eaLnBrk="1" hangingPunct="1"/>
            <a:r>
              <a:rPr lang="en-US" altLang="en-US" dirty="0"/>
              <a:t>If local variables are needed, a constant is subtracted from ESP to make room on the stack.</a:t>
            </a:r>
          </a:p>
          <a:p>
            <a:pPr eaLnBrk="1" hangingPunct="1"/>
            <a:r>
              <a:rPr lang="en-US" altLang="en-US" dirty="0"/>
              <a:t>MORE ON THESE LATER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A41515A8-7495-4D19-9C30-77CF8E1EF5B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3795" name="Slide Number Placeholder 4">
            <a:extLst>
              <a:ext uri="{FF2B5EF4-FFF2-40B4-BE49-F238E27FC236}">
                <a16:creationId xmlns:a16="http://schemas.microsoft.com/office/drawing/2014/main" id="{57EE5868-4BB2-47E9-A081-A5BE6AF8335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9BEFDE9-1010-47E0-9714-D0076161CBB7}" type="slidenum">
              <a:rPr lang="en-US" altLang="en-US" sz="1600">
                <a:latin typeface="Times New Roman" panose="02020603050405020304" pitchFamily="18" charset="0"/>
              </a:rPr>
              <a:pPr eaLnBrk="1" hangingPunct="1">
                <a:spcBef>
                  <a:spcPct val="0"/>
                </a:spcBef>
                <a:buClrTx/>
                <a:buFontTx/>
                <a:buNone/>
              </a:pPr>
              <a:t>40</a:t>
            </a:fld>
            <a:endParaRPr lang="en-US" altLang="en-US" sz="1600">
              <a:latin typeface="Times New Roman" panose="02020603050405020304" pitchFamily="18" charset="0"/>
            </a:endParaRPr>
          </a:p>
        </p:txBody>
      </p:sp>
      <p:sp>
        <p:nvSpPr>
          <p:cNvPr id="156674" name="Rectangle 2">
            <a:extLst>
              <a:ext uri="{FF2B5EF4-FFF2-40B4-BE49-F238E27FC236}">
                <a16:creationId xmlns:a16="http://schemas.microsoft.com/office/drawing/2014/main" id="{BF801702-AC12-49B8-9687-EE4669BDA10E}"/>
              </a:ext>
            </a:extLst>
          </p:cNvPr>
          <p:cNvSpPr>
            <a:spLocks noGrp="1" noChangeArrowheads="1"/>
          </p:cNvSpPr>
          <p:nvPr>
            <p:ph type="title"/>
          </p:nvPr>
        </p:nvSpPr>
        <p:spPr/>
        <p:txBody>
          <a:bodyPr/>
          <a:lstStyle/>
          <a:p>
            <a:pPr eaLnBrk="1" hangingPunct="1">
              <a:defRPr/>
            </a:pPr>
            <a:r>
              <a:rPr lang="en-US" altLang="en-US"/>
              <a:t>Non-Doubleword Local Variables</a:t>
            </a:r>
          </a:p>
        </p:txBody>
      </p:sp>
      <p:sp>
        <p:nvSpPr>
          <p:cNvPr id="33797" name="Rectangle 3">
            <a:extLst>
              <a:ext uri="{FF2B5EF4-FFF2-40B4-BE49-F238E27FC236}">
                <a16:creationId xmlns:a16="http://schemas.microsoft.com/office/drawing/2014/main" id="{EB416BBA-CE3F-48A5-9BE3-DE1B53B7CCD5}"/>
              </a:ext>
            </a:extLst>
          </p:cNvPr>
          <p:cNvSpPr>
            <a:spLocks noGrp="1" noChangeArrowheads="1"/>
          </p:cNvSpPr>
          <p:nvPr>
            <p:ph type="body" idx="1"/>
          </p:nvPr>
        </p:nvSpPr>
        <p:spPr>
          <a:xfrm>
            <a:off x="685800" y="1295400"/>
            <a:ext cx="7772400" cy="4495800"/>
          </a:xfrm>
        </p:spPr>
        <p:txBody>
          <a:bodyPr/>
          <a:lstStyle/>
          <a:p>
            <a:pPr eaLnBrk="1" hangingPunct="1"/>
            <a:r>
              <a:rPr lang="en-US" altLang="en-US"/>
              <a:t>Local variables can be different sizes</a:t>
            </a:r>
          </a:p>
          <a:p>
            <a:pPr eaLnBrk="1" hangingPunct="1"/>
            <a:r>
              <a:rPr lang="en-US" altLang="en-US"/>
              <a:t>How created in the stack by LOCAL directive:</a:t>
            </a:r>
          </a:p>
          <a:p>
            <a:pPr lvl="1" eaLnBrk="1" hangingPunct="1"/>
            <a:r>
              <a:rPr lang="en-US" altLang="en-US"/>
              <a:t>8-bit: assigned to next available byte</a:t>
            </a:r>
          </a:p>
          <a:p>
            <a:pPr lvl="1" eaLnBrk="1" hangingPunct="1"/>
            <a:r>
              <a:rPr lang="en-US" altLang="en-US"/>
              <a:t>16-bit: assigned to next even (word) boundary</a:t>
            </a:r>
          </a:p>
          <a:p>
            <a:pPr lvl="1" eaLnBrk="1" hangingPunct="1"/>
            <a:r>
              <a:rPr lang="en-US" altLang="en-US"/>
              <a:t>32-bit: assigned to next doubleword boundary</a:t>
            </a:r>
          </a:p>
          <a:p>
            <a:pPr eaLnBrk="1" hangingPunct="1"/>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C4BC0396-CED8-446E-89AC-2AD04824972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4819" name="Slide Number Placeholder 4">
            <a:extLst>
              <a:ext uri="{FF2B5EF4-FFF2-40B4-BE49-F238E27FC236}">
                <a16:creationId xmlns:a16="http://schemas.microsoft.com/office/drawing/2014/main" id="{F1D079DD-A2C6-4483-B422-BF48410FB36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58F6FEB-38FB-4252-A1CE-2678BFFEA925}" type="slidenum">
              <a:rPr lang="en-US" altLang="en-US" sz="1600">
                <a:latin typeface="Times New Roman" panose="02020603050405020304" pitchFamily="18" charset="0"/>
              </a:rPr>
              <a:pPr eaLnBrk="1" hangingPunct="1">
                <a:spcBef>
                  <a:spcPct val="0"/>
                </a:spcBef>
                <a:buClrTx/>
                <a:buFontTx/>
                <a:buNone/>
              </a:pPr>
              <a:t>41</a:t>
            </a:fld>
            <a:endParaRPr lang="en-US" altLang="en-US" sz="1600">
              <a:latin typeface="Times New Roman" panose="02020603050405020304" pitchFamily="18" charset="0"/>
            </a:endParaRPr>
          </a:p>
        </p:txBody>
      </p:sp>
      <p:sp>
        <p:nvSpPr>
          <p:cNvPr id="157698" name="Rectangle 2">
            <a:extLst>
              <a:ext uri="{FF2B5EF4-FFF2-40B4-BE49-F238E27FC236}">
                <a16:creationId xmlns:a16="http://schemas.microsoft.com/office/drawing/2014/main" id="{0145B2AB-A0FE-4389-96A7-E131D83EAB9D}"/>
              </a:ext>
            </a:extLst>
          </p:cNvPr>
          <p:cNvSpPr>
            <a:spLocks noGrp="1" noChangeArrowheads="1"/>
          </p:cNvSpPr>
          <p:nvPr>
            <p:ph type="title"/>
          </p:nvPr>
        </p:nvSpPr>
        <p:spPr/>
        <p:txBody>
          <a:bodyPr/>
          <a:lstStyle/>
          <a:p>
            <a:pPr eaLnBrk="1" hangingPunct="1">
              <a:defRPr/>
            </a:pPr>
            <a:r>
              <a:rPr lang="en-US" altLang="en-US"/>
              <a:t>Local Byte Variable</a:t>
            </a:r>
          </a:p>
        </p:txBody>
      </p:sp>
      <p:sp>
        <p:nvSpPr>
          <p:cNvPr id="34821" name="Rectangle 3">
            <a:extLst>
              <a:ext uri="{FF2B5EF4-FFF2-40B4-BE49-F238E27FC236}">
                <a16:creationId xmlns:a16="http://schemas.microsoft.com/office/drawing/2014/main" id="{757DFEFA-BB03-4DFC-B7DE-013D14FFBC94}"/>
              </a:ext>
            </a:extLst>
          </p:cNvPr>
          <p:cNvSpPr>
            <a:spLocks noGrp="1" noChangeArrowheads="1"/>
          </p:cNvSpPr>
          <p:nvPr>
            <p:ph type="body" idx="1"/>
          </p:nvPr>
        </p:nvSpPr>
        <p:spPr/>
        <p:txBody>
          <a:bodyPr/>
          <a:lstStyle/>
          <a:p>
            <a:pPr lvl="2" eaLnBrk="1" hangingPunct="1"/>
            <a:endParaRPr lang="en-US" altLang="en-US">
              <a:solidFill>
                <a:schemeClr val="tx1"/>
              </a:solidFill>
            </a:endParaRPr>
          </a:p>
          <a:p>
            <a:pPr lvl="2" eaLnBrk="1" hangingPunct="1"/>
            <a:r>
              <a:rPr lang="en-US" altLang="en-US">
                <a:solidFill>
                  <a:schemeClr val="tx1"/>
                </a:solidFill>
              </a:rPr>
              <a:t>Example1 PROC</a:t>
            </a:r>
          </a:p>
          <a:p>
            <a:pPr lvl="2" eaLnBrk="1" hangingPunct="1"/>
            <a:r>
              <a:rPr lang="en-US" altLang="en-US">
                <a:solidFill>
                  <a:schemeClr val="tx1"/>
                </a:solidFill>
              </a:rPr>
              <a:t>   LOCAL var1:BYTE</a:t>
            </a:r>
          </a:p>
          <a:p>
            <a:pPr lvl="2" eaLnBrk="1" hangingPunct="1"/>
            <a:r>
              <a:rPr lang="en-US" altLang="en-US">
                <a:solidFill>
                  <a:schemeClr val="tx1"/>
                </a:solidFill>
              </a:rPr>
              <a:t>   mov al,var1            ; [EBP - 1]</a:t>
            </a:r>
          </a:p>
          <a:p>
            <a:pPr lvl="2" eaLnBrk="1" hangingPunct="1"/>
            <a:r>
              <a:rPr lang="en-US" altLang="en-US">
                <a:solidFill>
                  <a:schemeClr val="tx1"/>
                </a:solidFill>
              </a:rPr>
              <a:t>   ret</a:t>
            </a:r>
          </a:p>
          <a:p>
            <a:pPr lvl="2" eaLnBrk="1" hangingPunct="1"/>
            <a:r>
              <a:rPr lang="en-US" altLang="en-US">
                <a:solidFill>
                  <a:schemeClr val="tx1"/>
                </a:solidFill>
              </a:rPr>
              <a:t>Example1 ENDP</a:t>
            </a:r>
          </a:p>
        </p:txBody>
      </p:sp>
      <p:pic>
        <p:nvPicPr>
          <p:cNvPr id="34822" name="Picture 4">
            <a:extLst>
              <a:ext uri="{FF2B5EF4-FFF2-40B4-BE49-F238E27FC236}">
                <a16:creationId xmlns:a16="http://schemas.microsoft.com/office/drawing/2014/main" id="{6BE5BEEF-4EEA-4ECE-8BF0-37B118592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048000"/>
            <a:ext cx="28765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CF657A6C-B59F-41E5-9319-8EF2AD63481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5843" name="Slide Number Placeholder 4">
            <a:extLst>
              <a:ext uri="{FF2B5EF4-FFF2-40B4-BE49-F238E27FC236}">
                <a16:creationId xmlns:a16="http://schemas.microsoft.com/office/drawing/2014/main" id="{4A6854F0-4A25-4D0D-9B2E-CEE8CB25E1B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6655F19-61FD-47F2-A4D2-7DCD8F5B06D5}" type="slidenum">
              <a:rPr lang="en-US" altLang="en-US" sz="1600">
                <a:latin typeface="Times New Roman" panose="02020603050405020304" pitchFamily="18" charset="0"/>
              </a:rPr>
              <a:pPr eaLnBrk="1" hangingPunct="1">
                <a:spcBef>
                  <a:spcPct val="0"/>
                </a:spcBef>
                <a:buClrTx/>
                <a:buFontTx/>
                <a:buNone/>
              </a:pPr>
              <a:t>42</a:t>
            </a:fld>
            <a:endParaRPr lang="en-US" altLang="en-US" sz="1600">
              <a:latin typeface="Times New Roman" panose="02020603050405020304" pitchFamily="18" charset="0"/>
            </a:endParaRPr>
          </a:p>
        </p:txBody>
      </p:sp>
      <p:sp>
        <p:nvSpPr>
          <p:cNvPr id="158722" name="Rectangle 2">
            <a:extLst>
              <a:ext uri="{FF2B5EF4-FFF2-40B4-BE49-F238E27FC236}">
                <a16:creationId xmlns:a16="http://schemas.microsoft.com/office/drawing/2014/main" id="{E9F344FF-9904-4391-B9D3-32EA787A92BA}"/>
              </a:ext>
            </a:extLst>
          </p:cNvPr>
          <p:cNvSpPr>
            <a:spLocks noGrp="1" noChangeArrowheads="1"/>
          </p:cNvSpPr>
          <p:nvPr>
            <p:ph type="title"/>
          </p:nvPr>
        </p:nvSpPr>
        <p:spPr/>
        <p:txBody>
          <a:bodyPr/>
          <a:lstStyle/>
          <a:p>
            <a:pPr eaLnBrk="1" hangingPunct="1">
              <a:defRPr/>
            </a:pPr>
            <a:r>
              <a:rPr lang="en-US" altLang="en-US"/>
              <a:t>WriteStackFrame Procedure</a:t>
            </a:r>
          </a:p>
        </p:txBody>
      </p:sp>
      <p:sp>
        <p:nvSpPr>
          <p:cNvPr id="35845" name="Rectangle 3">
            <a:extLst>
              <a:ext uri="{FF2B5EF4-FFF2-40B4-BE49-F238E27FC236}">
                <a16:creationId xmlns:a16="http://schemas.microsoft.com/office/drawing/2014/main" id="{E2CD235D-3C40-4B1C-A66B-9B8E17D18AFA}"/>
              </a:ext>
            </a:extLst>
          </p:cNvPr>
          <p:cNvSpPr>
            <a:spLocks noGrp="1" noChangeArrowheads="1"/>
          </p:cNvSpPr>
          <p:nvPr>
            <p:ph type="body" idx="1"/>
          </p:nvPr>
        </p:nvSpPr>
        <p:spPr>
          <a:xfrm>
            <a:off x="304800" y="1143000"/>
            <a:ext cx="8458200" cy="4495800"/>
          </a:xfrm>
        </p:spPr>
        <p:txBody>
          <a:bodyPr/>
          <a:lstStyle/>
          <a:p>
            <a:pPr eaLnBrk="1" hangingPunct="1"/>
            <a:r>
              <a:rPr lang="en-US" altLang="en-US"/>
              <a:t>Displays contents of current stack frame</a:t>
            </a:r>
          </a:p>
          <a:p>
            <a:pPr lvl="1" eaLnBrk="1" hangingPunct="1"/>
            <a:r>
              <a:rPr lang="en-US" altLang="en-US"/>
              <a:t>Prototype:</a:t>
            </a:r>
          </a:p>
          <a:p>
            <a:pPr lvl="2" eaLnBrk="1" hangingPunct="1"/>
            <a:endParaRPr lang="en-US" altLang="en-US">
              <a:solidFill>
                <a:schemeClr val="tx1"/>
              </a:solidFill>
            </a:endParaRPr>
          </a:p>
          <a:p>
            <a:pPr lvl="2" eaLnBrk="1" hangingPunct="1"/>
            <a:r>
              <a:rPr lang="en-US" altLang="en-US">
                <a:solidFill>
                  <a:schemeClr val="tx1"/>
                </a:solidFill>
              </a:rPr>
              <a:t>WriteStackFrame PROTO,</a:t>
            </a:r>
          </a:p>
          <a:p>
            <a:pPr lvl="2" eaLnBrk="1" hangingPunct="1"/>
            <a:r>
              <a:rPr lang="en-US" altLang="en-US">
                <a:solidFill>
                  <a:schemeClr val="tx1"/>
                </a:solidFill>
              </a:rPr>
              <a:t>  numParam:DWORD,     ; number of passed parameters</a:t>
            </a:r>
          </a:p>
          <a:p>
            <a:pPr lvl="2" eaLnBrk="1" hangingPunct="1"/>
            <a:r>
              <a:rPr lang="en-US" altLang="en-US">
                <a:solidFill>
                  <a:schemeClr val="tx1"/>
                </a:solidFill>
              </a:rPr>
              <a:t>  numLocalVal: DWORD, ; number of DWordLocal variables</a:t>
            </a:r>
          </a:p>
          <a:p>
            <a:pPr lvl="2" eaLnBrk="1" hangingPunct="1"/>
            <a:r>
              <a:rPr lang="en-US" altLang="en-US">
                <a:solidFill>
                  <a:schemeClr val="tx1"/>
                </a:solidFill>
              </a:rPr>
              <a:t>  numSavedReg: DWORD  ; number of saved registers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000C1A47-CE17-4447-A893-A4CC71B8FC7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6867" name="Slide Number Placeholder 4">
            <a:extLst>
              <a:ext uri="{FF2B5EF4-FFF2-40B4-BE49-F238E27FC236}">
                <a16:creationId xmlns:a16="http://schemas.microsoft.com/office/drawing/2014/main" id="{E36EBFE2-0BC1-4DBC-A5BA-662079AA76E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E6344FB-6FDD-4AB0-9FCC-D42BD4EDCC8F}" type="slidenum">
              <a:rPr lang="en-US" altLang="en-US" sz="1600">
                <a:latin typeface="Times New Roman" panose="02020603050405020304" pitchFamily="18" charset="0"/>
              </a:rPr>
              <a:pPr eaLnBrk="1" hangingPunct="1">
                <a:spcBef>
                  <a:spcPct val="0"/>
                </a:spcBef>
                <a:buClrTx/>
                <a:buFontTx/>
                <a:buNone/>
              </a:pPr>
              <a:t>43</a:t>
            </a:fld>
            <a:endParaRPr lang="en-US" altLang="en-US" sz="1600">
              <a:latin typeface="Times New Roman" panose="02020603050405020304" pitchFamily="18" charset="0"/>
            </a:endParaRPr>
          </a:p>
        </p:txBody>
      </p:sp>
      <p:sp>
        <p:nvSpPr>
          <p:cNvPr id="159746" name="Rectangle 2">
            <a:extLst>
              <a:ext uri="{FF2B5EF4-FFF2-40B4-BE49-F238E27FC236}">
                <a16:creationId xmlns:a16="http://schemas.microsoft.com/office/drawing/2014/main" id="{5233D276-5425-4865-9DE3-A9A5AAF1A54B}"/>
              </a:ext>
            </a:extLst>
          </p:cNvPr>
          <p:cNvSpPr>
            <a:spLocks noGrp="1" noChangeArrowheads="1"/>
          </p:cNvSpPr>
          <p:nvPr>
            <p:ph type="title"/>
          </p:nvPr>
        </p:nvSpPr>
        <p:spPr/>
        <p:txBody>
          <a:bodyPr/>
          <a:lstStyle/>
          <a:p>
            <a:pPr eaLnBrk="1" hangingPunct="1">
              <a:defRPr/>
            </a:pPr>
            <a:r>
              <a:rPr lang="en-US" altLang="en-US"/>
              <a:t>WriteStackFrame Example</a:t>
            </a:r>
          </a:p>
        </p:txBody>
      </p:sp>
      <p:sp>
        <p:nvSpPr>
          <p:cNvPr id="36869" name="Rectangle 3">
            <a:extLst>
              <a:ext uri="{FF2B5EF4-FFF2-40B4-BE49-F238E27FC236}">
                <a16:creationId xmlns:a16="http://schemas.microsoft.com/office/drawing/2014/main" id="{893F4330-675B-4000-815D-ED14A548D5E7}"/>
              </a:ext>
            </a:extLst>
          </p:cNvPr>
          <p:cNvSpPr>
            <a:spLocks noGrp="1" noChangeArrowheads="1"/>
          </p:cNvSpPr>
          <p:nvPr>
            <p:ph type="body" idx="1"/>
          </p:nvPr>
        </p:nvSpPr>
        <p:spPr>
          <a:xfrm>
            <a:off x="-228600" y="1066800"/>
            <a:ext cx="9067800" cy="5257800"/>
          </a:xfrm>
        </p:spPr>
        <p:txBody>
          <a:bodyPr/>
          <a:lstStyle/>
          <a:p>
            <a:pPr marL="1138238" lvl="2" indent="-280988" eaLnBrk="1" hangingPunct="1">
              <a:lnSpc>
                <a:spcPct val="90000"/>
              </a:lnSpc>
            </a:pPr>
            <a:r>
              <a:rPr lang="en-US" altLang="en-US">
                <a:solidFill>
                  <a:schemeClr val="tx1"/>
                </a:solidFill>
              </a:rPr>
              <a:t>main PROC</a:t>
            </a:r>
          </a:p>
          <a:p>
            <a:pPr marL="1138238" lvl="2" indent="-280988" eaLnBrk="1" hangingPunct="1">
              <a:lnSpc>
                <a:spcPct val="90000"/>
              </a:lnSpc>
            </a:pPr>
            <a:r>
              <a:rPr lang="en-US" altLang="en-US">
                <a:solidFill>
                  <a:schemeClr val="tx1"/>
                </a:solidFill>
              </a:rPr>
              <a:t>	mov eax, 0EAEAEAEAh</a:t>
            </a:r>
          </a:p>
          <a:p>
            <a:pPr marL="1138238" lvl="2" indent="-280988" eaLnBrk="1" hangingPunct="1">
              <a:lnSpc>
                <a:spcPct val="90000"/>
              </a:lnSpc>
            </a:pPr>
            <a:r>
              <a:rPr lang="en-US" altLang="en-US">
                <a:solidFill>
                  <a:schemeClr val="tx1"/>
                </a:solidFill>
              </a:rPr>
              <a:t>	mov ebx, 0EBEBEBEBh</a:t>
            </a:r>
          </a:p>
          <a:p>
            <a:pPr marL="1138238" lvl="2" indent="-280988" eaLnBrk="1" hangingPunct="1">
              <a:lnSpc>
                <a:spcPct val="90000"/>
              </a:lnSpc>
            </a:pPr>
            <a:r>
              <a:rPr lang="en-US" altLang="en-US">
                <a:solidFill>
                  <a:schemeClr val="tx1"/>
                </a:solidFill>
              </a:rPr>
              <a:t>	INVOKE aProc, 1111h, 2222h</a:t>
            </a:r>
          </a:p>
          <a:p>
            <a:pPr marL="1138238" lvl="2" indent="-280988" eaLnBrk="1" hangingPunct="1">
              <a:lnSpc>
                <a:spcPct val="90000"/>
              </a:lnSpc>
            </a:pPr>
            <a:r>
              <a:rPr lang="en-US" altLang="en-US">
                <a:solidFill>
                  <a:schemeClr val="tx1"/>
                </a:solidFill>
              </a:rPr>
              <a:t>	exit</a:t>
            </a:r>
          </a:p>
          <a:p>
            <a:pPr marL="1138238" lvl="2" indent="-280988" eaLnBrk="1" hangingPunct="1">
              <a:lnSpc>
                <a:spcPct val="90000"/>
              </a:lnSpc>
            </a:pPr>
            <a:r>
              <a:rPr lang="en-US" altLang="en-US">
                <a:solidFill>
                  <a:schemeClr val="tx1"/>
                </a:solidFill>
              </a:rPr>
              <a:t>main ENDP</a:t>
            </a:r>
          </a:p>
          <a:p>
            <a:pPr marL="1138238" lvl="2" indent="-280988" eaLnBrk="1" hangingPunct="1">
              <a:lnSpc>
                <a:spcPct val="90000"/>
              </a:lnSpc>
            </a:pPr>
            <a:endParaRPr lang="en-US" altLang="en-US">
              <a:solidFill>
                <a:schemeClr val="tx1"/>
              </a:solidFill>
            </a:endParaRPr>
          </a:p>
          <a:p>
            <a:pPr marL="1138238" lvl="2" indent="-280988" eaLnBrk="1" hangingPunct="1">
              <a:lnSpc>
                <a:spcPct val="90000"/>
              </a:lnSpc>
            </a:pPr>
            <a:r>
              <a:rPr lang="en-US" altLang="en-US">
                <a:solidFill>
                  <a:schemeClr val="tx1"/>
                </a:solidFill>
              </a:rPr>
              <a:t>aProc PROC USES eax ebx,</a:t>
            </a:r>
          </a:p>
          <a:p>
            <a:pPr marL="1138238" lvl="2" indent="-280988" eaLnBrk="1" hangingPunct="1">
              <a:lnSpc>
                <a:spcPct val="90000"/>
              </a:lnSpc>
            </a:pPr>
            <a:r>
              <a:rPr lang="en-US" altLang="en-US">
                <a:solidFill>
                  <a:schemeClr val="tx1"/>
                </a:solidFill>
              </a:rPr>
              <a:t>	x: DWORD, y: DWORD</a:t>
            </a:r>
          </a:p>
          <a:p>
            <a:pPr marL="1138238" lvl="2" indent="-280988" eaLnBrk="1" hangingPunct="1">
              <a:lnSpc>
                <a:spcPct val="90000"/>
              </a:lnSpc>
            </a:pPr>
            <a:r>
              <a:rPr lang="en-US" altLang="en-US">
                <a:solidFill>
                  <a:schemeClr val="tx1"/>
                </a:solidFill>
              </a:rPr>
              <a:t>	LOCAL a:DWORD, b:DWORD</a:t>
            </a:r>
          </a:p>
          <a:p>
            <a:pPr marL="1138238" lvl="2" indent="-280988" eaLnBrk="1" hangingPunct="1">
              <a:lnSpc>
                <a:spcPct val="90000"/>
              </a:lnSpc>
            </a:pPr>
            <a:r>
              <a:rPr lang="en-US" altLang="en-US">
                <a:solidFill>
                  <a:schemeClr val="tx1"/>
                </a:solidFill>
              </a:rPr>
              <a:t>	PARAMS = 2</a:t>
            </a:r>
          </a:p>
          <a:p>
            <a:pPr marL="1138238" lvl="2" indent="-280988" eaLnBrk="1" hangingPunct="1">
              <a:lnSpc>
                <a:spcPct val="90000"/>
              </a:lnSpc>
            </a:pPr>
            <a:r>
              <a:rPr lang="en-US" altLang="en-US">
                <a:solidFill>
                  <a:schemeClr val="tx1"/>
                </a:solidFill>
              </a:rPr>
              <a:t>	LOCALS = 2</a:t>
            </a:r>
          </a:p>
          <a:p>
            <a:pPr marL="1138238" lvl="2" indent="-280988" eaLnBrk="1" hangingPunct="1">
              <a:lnSpc>
                <a:spcPct val="90000"/>
              </a:lnSpc>
            </a:pPr>
            <a:r>
              <a:rPr lang="en-US" altLang="en-US">
                <a:solidFill>
                  <a:schemeClr val="tx1"/>
                </a:solidFill>
              </a:rPr>
              <a:t>	SAVED_REGS = 2</a:t>
            </a:r>
          </a:p>
          <a:p>
            <a:pPr marL="1138238" lvl="2" indent="-280988" eaLnBrk="1" hangingPunct="1">
              <a:lnSpc>
                <a:spcPct val="90000"/>
              </a:lnSpc>
            </a:pPr>
            <a:r>
              <a:rPr lang="en-US" altLang="en-US">
                <a:solidFill>
                  <a:schemeClr val="tx1"/>
                </a:solidFill>
              </a:rPr>
              <a:t>	mov a,0AAAAh</a:t>
            </a:r>
          </a:p>
          <a:p>
            <a:pPr marL="1138238" lvl="2" indent="-280988" eaLnBrk="1" hangingPunct="1">
              <a:lnSpc>
                <a:spcPct val="90000"/>
              </a:lnSpc>
            </a:pPr>
            <a:r>
              <a:rPr lang="en-US" altLang="en-US">
                <a:solidFill>
                  <a:schemeClr val="tx1"/>
                </a:solidFill>
              </a:rPr>
              <a:t>	mov b,0BBBBh</a:t>
            </a:r>
          </a:p>
          <a:p>
            <a:pPr marL="1138238" lvl="2" indent="-280988" eaLnBrk="1" hangingPunct="1">
              <a:lnSpc>
                <a:spcPct val="90000"/>
              </a:lnSpc>
            </a:pPr>
            <a:r>
              <a:rPr lang="en-US" altLang="en-US">
                <a:solidFill>
                  <a:schemeClr val="tx1"/>
                </a:solidFill>
              </a:rPr>
              <a:t>	INVOKE WriteStackFrame, PARAMS, LOCALS, SAVED_REGS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D0D3-6645-4870-BED1-F27595CAA6E6}"/>
              </a:ext>
            </a:extLst>
          </p:cNvPr>
          <p:cNvSpPr>
            <a:spLocks noGrp="1"/>
          </p:cNvSpPr>
          <p:nvPr>
            <p:ph type="title"/>
          </p:nvPr>
        </p:nvSpPr>
        <p:spPr/>
        <p:txBody>
          <a:bodyPr/>
          <a:lstStyle/>
          <a:p>
            <a:pPr>
              <a:defRPr/>
            </a:pPr>
            <a:r>
              <a:rPr lang="en-US"/>
              <a:t>The Microsoft x64 Calling Convention</a:t>
            </a:r>
          </a:p>
        </p:txBody>
      </p:sp>
      <p:sp>
        <p:nvSpPr>
          <p:cNvPr id="37891" name="Content Placeholder 2">
            <a:extLst>
              <a:ext uri="{FF2B5EF4-FFF2-40B4-BE49-F238E27FC236}">
                <a16:creationId xmlns:a16="http://schemas.microsoft.com/office/drawing/2014/main" id="{4E08D3AA-3265-4C85-9CDD-00CD1BF26B69}"/>
              </a:ext>
            </a:extLst>
          </p:cNvPr>
          <p:cNvSpPr>
            <a:spLocks noGrp="1"/>
          </p:cNvSpPr>
          <p:nvPr>
            <p:ph idx="1"/>
          </p:nvPr>
        </p:nvSpPr>
        <p:spPr/>
        <p:txBody>
          <a:bodyPr/>
          <a:lstStyle/>
          <a:p>
            <a:r>
              <a:rPr lang="en-US" altLang="en-US"/>
              <a:t>CALL subtracts 8 from RSP</a:t>
            </a:r>
          </a:p>
          <a:p>
            <a:r>
              <a:rPr lang="en-US" altLang="en-US"/>
              <a:t>First four parameters are placed in RCX, RDX, R8, and R9. Additional parameters are pushed on the stack.</a:t>
            </a:r>
          </a:p>
          <a:p>
            <a:r>
              <a:rPr lang="en-US" altLang="en-US"/>
              <a:t>Parameters less than 64 bits long are not zero extended</a:t>
            </a:r>
          </a:p>
          <a:p>
            <a:r>
              <a:rPr lang="en-US" altLang="en-US"/>
              <a:t>Return value in RAX if &lt;= 64 bits</a:t>
            </a:r>
          </a:p>
          <a:p>
            <a:r>
              <a:rPr lang="en-US" altLang="en-US"/>
              <a:t>Caller must allocate at least 32 bytes of shadow space so the subroutine can copy parameter values</a:t>
            </a:r>
          </a:p>
          <a:p>
            <a:endParaRPr lang="en-US" altLang="en-US"/>
          </a:p>
        </p:txBody>
      </p:sp>
      <p:sp>
        <p:nvSpPr>
          <p:cNvPr id="37892" name="Footer Placeholder 3">
            <a:extLst>
              <a:ext uri="{FF2B5EF4-FFF2-40B4-BE49-F238E27FC236}">
                <a16:creationId xmlns:a16="http://schemas.microsoft.com/office/drawing/2014/main" id="{192FA058-4B36-4095-8FC3-A2CFDE4AADC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7893" name="Slide Number Placeholder 4">
            <a:extLst>
              <a:ext uri="{FF2B5EF4-FFF2-40B4-BE49-F238E27FC236}">
                <a16:creationId xmlns:a16="http://schemas.microsoft.com/office/drawing/2014/main" id="{CB813CC8-41E9-42FD-8140-3A5A0A6BAA6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930BB2B-23DB-41B6-BCD9-FBC47F3E2A8D}" type="slidenum">
              <a:rPr lang="en-US" altLang="en-US" sz="1600">
                <a:latin typeface="Times New Roman" panose="02020603050405020304" pitchFamily="18" charset="0"/>
              </a:rPr>
              <a:pPr eaLnBrk="1" hangingPunct="1">
                <a:spcBef>
                  <a:spcPct val="0"/>
                </a:spcBef>
                <a:buClrTx/>
                <a:buFontTx/>
                <a:buNone/>
              </a:pPr>
              <a:t>44</a:t>
            </a:fld>
            <a:endParaRPr lang="en-US" altLang="en-US" sz="160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71F0-6194-400E-8B4A-4F1C7CC2ADB7}"/>
              </a:ext>
            </a:extLst>
          </p:cNvPr>
          <p:cNvSpPr>
            <a:spLocks noGrp="1"/>
          </p:cNvSpPr>
          <p:nvPr>
            <p:ph type="title"/>
          </p:nvPr>
        </p:nvSpPr>
        <p:spPr/>
        <p:txBody>
          <a:bodyPr/>
          <a:lstStyle/>
          <a:p>
            <a:pPr>
              <a:defRPr/>
            </a:pPr>
            <a:r>
              <a:rPr lang="en-US"/>
              <a:t>The Microsoft x64 Calling Convention</a:t>
            </a:r>
          </a:p>
        </p:txBody>
      </p:sp>
      <p:sp>
        <p:nvSpPr>
          <p:cNvPr id="38915" name="Content Placeholder 2">
            <a:extLst>
              <a:ext uri="{FF2B5EF4-FFF2-40B4-BE49-F238E27FC236}">
                <a16:creationId xmlns:a16="http://schemas.microsoft.com/office/drawing/2014/main" id="{46C6CFC2-A960-4EAD-B8C4-45FFB01D6B93}"/>
              </a:ext>
            </a:extLst>
          </p:cNvPr>
          <p:cNvSpPr>
            <a:spLocks noGrp="1"/>
          </p:cNvSpPr>
          <p:nvPr>
            <p:ph idx="1"/>
          </p:nvPr>
        </p:nvSpPr>
        <p:spPr/>
        <p:txBody>
          <a:bodyPr/>
          <a:lstStyle/>
          <a:p>
            <a:r>
              <a:rPr lang="en-US" altLang="en-US"/>
              <a:t>Caller must align RSP to 16-byte boundary</a:t>
            </a:r>
          </a:p>
          <a:p>
            <a:r>
              <a:rPr lang="en-US" altLang="en-US"/>
              <a:t>Caller must remove all parameters from the stack after the call</a:t>
            </a:r>
          </a:p>
          <a:p>
            <a:r>
              <a:rPr lang="en-US" altLang="en-US"/>
              <a:t>Return value larger than 64 bits must be placed on the runtime stack, with RCX pointing to it</a:t>
            </a:r>
          </a:p>
          <a:p>
            <a:r>
              <a:rPr lang="en-US" altLang="en-US"/>
              <a:t>RBX, RBP, RDI, RSI, R12, R14, R14, and R15 registers are preserved by the subroutine; all others are not.</a:t>
            </a:r>
          </a:p>
          <a:p>
            <a:endParaRPr lang="en-US" altLang="en-US"/>
          </a:p>
        </p:txBody>
      </p:sp>
      <p:sp>
        <p:nvSpPr>
          <p:cNvPr id="38916" name="Footer Placeholder 3">
            <a:extLst>
              <a:ext uri="{FF2B5EF4-FFF2-40B4-BE49-F238E27FC236}">
                <a16:creationId xmlns:a16="http://schemas.microsoft.com/office/drawing/2014/main" id="{9BD04EF1-0B64-460A-BDC7-E7D84375C9A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8917" name="Slide Number Placeholder 4">
            <a:extLst>
              <a:ext uri="{FF2B5EF4-FFF2-40B4-BE49-F238E27FC236}">
                <a16:creationId xmlns:a16="http://schemas.microsoft.com/office/drawing/2014/main" id="{526C103C-9E79-4062-973D-FA8FCD6FFBC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6405B44-583C-440C-AF2B-60DDF3B0A565}" type="slidenum">
              <a:rPr lang="en-US" altLang="en-US" sz="1600">
                <a:latin typeface="Times New Roman" panose="02020603050405020304" pitchFamily="18" charset="0"/>
              </a:rPr>
              <a:pPr eaLnBrk="1" hangingPunct="1">
                <a:spcBef>
                  <a:spcPct val="0"/>
                </a:spcBef>
                <a:buClrTx/>
                <a:buFontTx/>
                <a:buNone/>
              </a:pPr>
              <a:t>45</a:t>
            </a:fld>
            <a:endParaRPr lang="en-US" altLang="en-US" sz="16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237EEC43-BCC9-4DCA-9C04-D64FD4FB399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9939" name="Slide Number Placeholder 4">
            <a:extLst>
              <a:ext uri="{FF2B5EF4-FFF2-40B4-BE49-F238E27FC236}">
                <a16:creationId xmlns:a16="http://schemas.microsoft.com/office/drawing/2014/main" id="{056CB808-F261-4405-A4C9-6E512D6EE86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7EDBB34-D711-4DED-B54F-DB2E30852F14}" type="slidenum">
              <a:rPr lang="en-US" altLang="en-US" sz="1600">
                <a:latin typeface="Times New Roman" panose="02020603050405020304" pitchFamily="18" charset="0"/>
              </a:rPr>
              <a:pPr eaLnBrk="1" hangingPunct="1">
                <a:spcBef>
                  <a:spcPct val="0"/>
                </a:spcBef>
                <a:buClrTx/>
                <a:buFontTx/>
                <a:buNone/>
              </a:pPr>
              <a:t>46</a:t>
            </a:fld>
            <a:endParaRPr lang="en-US" altLang="en-US" sz="1600">
              <a:latin typeface="Times New Roman" panose="02020603050405020304" pitchFamily="18" charset="0"/>
            </a:endParaRPr>
          </a:p>
        </p:txBody>
      </p:sp>
      <p:sp>
        <p:nvSpPr>
          <p:cNvPr id="145410" name="Rectangle 2">
            <a:extLst>
              <a:ext uri="{FF2B5EF4-FFF2-40B4-BE49-F238E27FC236}">
                <a16:creationId xmlns:a16="http://schemas.microsoft.com/office/drawing/2014/main" id="{0E15D282-64C4-49A4-A661-D96630BBF44D}"/>
              </a:ext>
            </a:extLst>
          </p:cNvPr>
          <p:cNvSpPr>
            <a:spLocks noGrp="1" noChangeArrowheads="1"/>
          </p:cNvSpPr>
          <p:nvPr>
            <p:ph type="title"/>
          </p:nvPr>
        </p:nvSpPr>
        <p:spPr/>
        <p:txBody>
          <a:bodyPr/>
          <a:lstStyle/>
          <a:p>
            <a:pPr eaLnBrk="1" hangingPunct="1">
              <a:defRPr/>
            </a:pPr>
            <a:r>
              <a:rPr lang="en-US" altLang="en-US"/>
              <a:t>What's Next</a:t>
            </a:r>
          </a:p>
        </p:txBody>
      </p:sp>
      <p:sp>
        <p:nvSpPr>
          <p:cNvPr id="39941" name="Rectangle 3">
            <a:extLst>
              <a:ext uri="{FF2B5EF4-FFF2-40B4-BE49-F238E27FC236}">
                <a16:creationId xmlns:a16="http://schemas.microsoft.com/office/drawing/2014/main" id="{03163506-A763-4278-99C9-478C12147895}"/>
              </a:ext>
            </a:extLst>
          </p:cNvPr>
          <p:cNvSpPr>
            <a:spLocks noGrp="1" noChangeArrowheads="1"/>
          </p:cNvSpPr>
          <p:nvPr>
            <p:ph type="body" idx="1"/>
          </p:nvPr>
        </p:nvSpPr>
        <p:spPr>
          <a:xfrm>
            <a:off x="1752600" y="1828800"/>
            <a:ext cx="5943600" cy="3048000"/>
          </a:xfrm>
        </p:spPr>
        <p:txBody>
          <a:bodyPr/>
          <a:lstStyle/>
          <a:p>
            <a:pPr eaLnBrk="1" hangingPunct="1"/>
            <a:r>
              <a:rPr lang="en-US" altLang="en-US"/>
              <a:t>Stack Frames</a:t>
            </a:r>
          </a:p>
          <a:p>
            <a:pPr eaLnBrk="1" hangingPunct="1"/>
            <a:r>
              <a:rPr lang="en-US" altLang="en-US" b="1">
                <a:solidFill>
                  <a:schemeClr val="tx2"/>
                </a:solidFill>
              </a:rPr>
              <a:t>Recursion</a:t>
            </a:r>
            <a:endParaRPr lang="en-US" altLang="en-US"/>
          </a:p>
          <a:p>
            <a:pPr eaLnBrk="1" hangingPunct="1"/>
            <a:r>
              <a:rPr lang="en-US" altLang="en-US"/>
              <a:t>INVOKE, ADDR, PROC, and PROTO</a:t>
            </a:r>
          </a:p>
          <a:p>
            <a:pPr eaLnBrk="1" hangingPunct="1"/>
            <a:r>
              <a:rPr lang="en-US" altLang="en-US"/>
              <a:t>Creating Multimodule Programs</a:t>
            </a:r>
          </a:p>
          <a:p>
            <a:pPr eaLnBrk="1" hangingPunct="1"/>
            <a:r>
              <a:rPr lang="en-US" altLang="en-US"/>
              <a:t>Advanced Use of Parameters (optional)</a:t>
            </a:r>
          </a:p>
          <a:p>
            <a:pPr eaLnBrk="1" hangingPunct="1"/>
            <a:r>
              <a:rPr lang="en-US" altLang="en-US"/>
              <a:t>Java Bytecodes (optional)</a:t>
            </a:r>
          </a:p>
          <a:p>
            <a:pPr eaLnBrk="1" hangingPunct="1"/>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69E9BECD-FE1B-4743-B1DD-8F6AC14D23E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0963" name="Slide Number Placeholder 4">
            <a:extLst>
              <a:ext uri="{FF2B5EF4-FFF2-40B4-BE49-F238E27FC236}">
                <a16:creationId xmlns:a16="http://schemas.microsoft.com/office/drawing/2014/main" id="{8A923348-64C8-48F3-B2A1-2529E3BBAEA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653946F-BC3B-4A21-BC92-83FFCA621D49}" type="slidenum">
              <a:rPr lang="en-US" altLang="en-US" sz="1600">
                <a:latin typeface="Times New Roman" panose="02020603050405020304" pitchFamily="18" charset="0"/>
              </a:rPr>
              <a:pPr eaLnBrk="1" hangingPunct="1">
                <a:spcBef>
                  <a:spcPct val="0"/>
                </a:spcBef>
                <a:buClrTx/>
                <a:buFontTx/>
                <a:buNone/>
              </a:pPr>
              <a:t>47</a:t>
            </a:fld>
            <a:endParaRPr lang="en-US" altLang="en-US" sz="1600">
              <a:latin typeface="Times New Roman" panose="02020603050405020304" pitchFamily="18" charset="0"/>
            </a:endParaRPr>
          </a:p>
        </p:txBody>
      </p:sp>
      <p:sp>
        <p:nvSpPr>
          <p:cNvPr id="81922" name="Rectangle 2">
            <a:extLst>
              <a:ext uri="{FF2B5EF4-FFF2-40B4-BE49-F238E27FC236}">
                <a16:creationId xmlns:a16="http://schemas.microsoft.com/office/drawing/2014/main" id="{D7079438-073A-44DC-AC0F-A8C6C89900D0}"/>
              </a:ext>
            </a:extLst>
          </p:cNvPr>
          <p:cNvSpPr>
            <a:spLocks noGrp="1" noChangeArrowheads="1"/>
          </p:cNvSpPr>
          <p:nvPr>
            <p:ph type="title"/>
          </p:nvPr>
        </p:nvSpPr>
        <p:spPr/>
        <p:txBody>
          <a:bodyPr/>
          <a:lstStyle/>
          <a:p>
            <a:pPr eaLnBrk="1" hangingPunct="1">
              <a:defRPr/>
            </a:pPr>
            <a:r>
              <a:rPr lang="en-US" altLang="en-US"/>
              <a:t>Recursion</a:t>
            </a:r>
          </a:p>
        </p:txBody>
      </p:sp>
      <p:sp>
        <p:nvSpPr>
          <p:cNvPr id="40965" name="Rectangle 3">
            <a:extLst>
              <a:ext uri="{FF2B5EF4-FFF2-40B4-BE49-F238E27FC236}">
                <a16:creationId xmlns:a16="http://schemas.microsoft.com/office/drawing/2014/main" id="{B970FD0F-C777-4EF7-942D-1761B1CB190E}"/>
              </a:ext>
            </a:extLst>
          </p:cNvPr>
          <p:cNvSpPr>
            <a:spLocks noGrp="1" noChangeArrowheads="1"/>
          </p:cNvSpPr>
          <p:nvPr>
            <p:ph type="body" idx="1"/>
          </p:nvPr>
        </p:nvSpPr>
        <p:spPr>
          <a:xfrm>
            <a:off x="1828800" y="1600200"/>
            <a:ext cx="5257800" cy="1524000"/>
          </a:xfrm>
        </p:spPr>
        <p:txBody>
          <a:bodyPr/>
          <a:lstStyle/>
          <a:p>
            <a:pPr eaLnBrk="1" hangingPunct="1"/>
            <a:r>
              <a:rPr lang="en-US" altLang="en-US"/>
              <a:t>What is Recursion?</a:t>
            </a:r>
          </a:p>
          <a:p>
            <a:pPr eaLnBrk="1" hangingPunct="1"/>
            <a:r>
              <a:rPr lang="en-US" altLang="en-US"/>
              <a:t>Recursively Calculating a Sum</a:t>
            </a:r>
          </a:p>
          <a:p>
            <a:pPr eaLnBrk="1" hangingPunct="1"/>
            <a:r>
              <a:rPr lang="en-US" altLang="en-US"/>
              <a:t>Calculating a Factorial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B764E848-7587-4DD8-80E0-9A886567E06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1987" name="Slide Number Placeholder 4">
            <a:extLst>
              <a:ext uri="{FF2B5EF4-FFF2-40B4-BE49-F238E27FC236}">
                <a16:creationId xmlns:a16="http://schemas.microsoft.com/office/drawing/2014/main" id="{16B1395D-1D12-4ADF-BFFE-F8FED45720A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CA41EE5-CC97-4ACF-983C-B0EE52939907}" type="slidenum">
              <a:rPr lang="en-US" altLang="en-US" sz="1600">
                <a:latin typeface="Times New Roman" panose="02020603050405020304" pitchFamily="18" charset="0"/>
              </a:rPr>
              <a:pPr eaLnBrk="1" hangingPunct="1">
                <a:spcBef>
                  <a:spcPct val="0"/>
                </a:spcBef>
                <a:buClrTx/>
                <a:buFontTx/>
                <a:buNone/>
              </a:pPr>
              <a:t>48</a:t>
            </a:fld>
            <a:endParaRPr lang="en-US" altLang="en-US" sz="1600">
              <a:latin typeface="Times New Roman" panose="02020603050405020304" pitchFamily="18" charset="0"/>
            </a:endParaRPr>
          </a:p>
        </p:txBody>
      </p:sp>
      <p:sp>
        <p:nvSpPr>
          <p:cNvPr id="126978" name="Rectangle 2">
            <a:extLst>
              <a:ext uri="{FF2B5EF4-FFF2-40B4-BE49-F238E27FC236}">
                <a16:creationId xmlns:a16="http://schemas.microsoft.com/office/drawing/2014/main" id="{63C628C9-1E2C-44AF-B174-5EC89A2AB6DC}"/>
              </a:ext>
            </a:extLst>
          </p:cNvPr>
          <p:cNvSpPr>
            <a:spLocks noGrp="1" noChangeArrowheads="1"/>
          </p:cNvSpPr>
          <p:nvPr>
            <p:ph type="title"/>
          </p:nvPr>
        </p:nvSpPr>
        <p:spPr/>
        <p:txBody>
          <a:bodyPr/>
          <a:lstStyle/>
          <a:p>
            <a:pPr eaLnBrk="1" hangingPunct="1">
              <a:defRPr/>
            </a:pPr>
            <a:r>
              <a:rPr lang="en-US" altLang="en-US"/>
              <a:t>What is Recursion?</a:t>
            </a:r>
          </a:p>
        </p:txBody>
      </p:sp>
      <p:sp>
        <p:nvSpPr>
          <p:cNvPr id="41989" name="Rectangle 3">
            <a:extLst>
              <a:ext uri="{FF2B5EF4-FFF2-40B4-BE49-F238E27FC236}">
                <a16:creationId xmlns:a16="http://schemas.microsoft.com/office/drawing/2014/main" id="{EAC7C807-476B-4BD8-AC30-6D8E930F9662}"/>
              </a:ext>
            </a:extLst>
          </p:cNvPr>
          <p:cNvSpPr>
            <a:spLocks noGrp="1" noChangeArrowheads="1"/>
          </p:cNvSpPr>
          <p:nvPr>
            <p:ph type="body" idx="1"/>
          </p:nvPr>
        </p:nvSpPr>
        <p:spPr>
          <a:xfrm>
            <a:off x="914400" y="1219200"/>
            <a:ext cx="7620000" cy="2895600"/>
          </a:xfrm>
        </p:spPr>
        <p:txBody>
          <a:bodyPr/>
          <a:lstStyle/>
          <a:p>
            <a:pPr eaLnBrk="1" hangingPunct="1"/>
            <a:r>
              <a:rPr lang="en-US" altLang="en-US"/>
              <a:t>The process created when . . .</a:t>
            </a:r>
          </a:p>
          <a:p>
            <a:pPr lvl="1" eaLnBrk="1" hangingPunct="1"/>
            <a:r>
              <a:rPr lang="en-US" altLang="en-US"/>
              <a:t>A procedure calls itself</a:t>
            </a:r>
          </a:p>
          <a:p>
            <a:pPr lvl="1" eaLnBrk="1" hangingPunct="1"/>
            <a:r>
              <a:rPr lang="en-US" altLang="en-US"/>
              <a:t>Procedure A calls procedure B, which in turn calls procedure A</a:t>
            </a:r>
          </a:p>
          <a:p>
            <a:pPr eaLnBrk="1" hangingPunct="1"/>
            <a:r>
              <a:rPr lang="en-US" altLang="en-US"/>
              <a:t>Using a graph in which each node is a procedure and each edge is a procedure call, recursion forms a </a:t>
            </a:r>
            <a:r>
              <a:rPr lang="en-US" altLang="en-US">
                <a:solidFill>
                  <a:schemeClr val="tx2"/>
                </a:solidFill>
              </a:rPr>
              <a:t>cycle</a:t>
            </a:r>
            <a:r>
              <a:rPr lang="en-US" altLang="en-US"/>
              <a:t>:</a:t>
            </a:r>
          </a:p>
        </p:txBody>
      </p:sp>
      <p:graphicFrame>
        <p:nvGraphicFramePr>
          <p:cNvPr id="41990" name="Object 5">
            <a:extLst>
              <a:ext uri="{FF2B5EF4-FFF2-40B4-BE49-F238E27FC236}">
                <a16:creationId xmlns:a16="http://schemas.microsoft.com/office/drawing/2014/main" id="{1630FA1E-A243-474A-89D8-6B0311AB79DF}"/>
              </a:ext>
            </a:extLst>
          </p:cNvPr>
          <p:cNvGraphicFramePr>
            <a:graphicFrameLocks noChangeAspect="1"/>
          </p:cNvGraphicFramePr>
          <p:nvPr/>
        </p:nvGraphicFramePr>
        <p:xfrm>
          <a:off x="3352800" y="3810000"/>
          <a:ext cx="2209800" cy="2057400"/>
        </p:xfrm>
        <a:graphic>
          <a:graphicData uri="http://schemas.openxmlformats.org/presentationml/2006/ole">
            <mc:AlternateContent xmlns:mc="http://schemas.openxmlformats.org/markup-compatibility/2006">
              <mc:Choice xmlns:v="urn:schemas-microsoft-com:vml" Requires="v">
                <p:oleObj spid="_x0000_s41996" name="VISIO" r:id="rId3" imgW="1293876" imgH="1176528" progId="Visio.Drawing.6">
                  <p:embed/>
                </p:oleObj>
              </mc:Choice>
              <mc:Fallback>
                <p:oleObj name="VISIO" r:id="rId3" imgW="1293876" imgH="117652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3703" t="-4065" r="-3703" b="-5673"/>
                      <a:stretch>
                        <a:fillRect/>
                      </a:stretch>
                    </p:blipFill>
                    <p:spPr bwMode="auto">
                      <a:xfrm>
                        <a:off x="3352800" y="3810000"/>
                        <a:ext cx="2209800" cy="205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283403C2-70CF-448A-A084-1D043F4D8A3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3011" name="Slide Number Placeholder 4">
            <a:extLst>
              <a:ext uri="{FF2B5EF4-FFF2-40B4-BE49-F238E27FC236}">
                <a16:creationId xmlns:a16="http://schemas.microsoft.com/office/drawing/2014/main" id="{15D35925-C8F9-43F0-A2E5-8E0FFEB0846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67C7F81-42A2-4083-A27D-5E65659B227E}" type="slidenum">
              <a:rPr lang="en-US" altLang="en-US" sz="1600">
                <a:latin typeface="Times New Roman" panose="02020603050405020304" pitchFamily="18" charset="0"/>
              </a:rPr>
              <a:pPr eaLnBrk="1" hangingPunct="1">
                <a:spcBef>
                  <a:spcPct val="0"/>
                </a:spcBef>
                <a:buClrTx/>
                <a:buFontTx/>
                <a:buNone/>
              </a:pPr>
              <a:t>49</a:t>
            </a:fld>
            <a:endParaRPr lang="en-US" altLang="en-US" sz="1600">
              <a:latin typeface="Times New Roman" panose="02020603050405020304" pitchFamily="18" charset="0"/>
            </a:endParaRPr>
          </a:p>
        </p:txBody>
      </p:sp>
      <p:sp>
        <p:nvSpPr>
          <p:cNvPr id="100354" name="Rectangle 2">
            <a:extLst>
              <a:ext uri="{FF2B5EF4-FFF2-40B4-BE49-F238E27FC236}">
                <a16:creationId xmlns:a16="http://schemas.microsoft.com/office/drawing/2014/main" id="{88993EE2-0B50-4FD5-B8C5-1184EECE73DF}"/>
              </a:ext>
            </a:extLst>
          </p:cNvPr>
          <p:cNvSpPr>
            <a:spLocks noGrp="1" noChangeArrowheads="1"/>
          </p:cNvSpPr>
          <p:nvPr>
            <p:ph type="title"/>
          </p:nvPr>
        </p:nvSpPr>
        <p:spPr/>
        <p:txBody>
          <a:bodyPr/>
          <a:lstStyle/>
          <a:p>
            <a:pPr eaLnBrk="1" hangingPunct="1">
              <a:defRPr/>
            </a:pPr>
            <a:r>
              <a:rPr lang="en-US" altLang="en-US"/>
              <a:t>Recursively Calculating a Sum</a:t>
            </a:r>
          </a:p>
        </p:txBody>
      </p:sp>
      <p:sp>
        <p:nvSpPr>
          <p:cNvPr id="43013" name="Text Box 4">
            <a:extLst>
              <a:ext uri="{FF2B5EF4-FFF2-40B4-BE49-F238E27FC236}">
                <a16:creationId xmlns:a16="http://schemas.microsoft.com/office/drawing/2014/main" id="{AD6B5F79-FDC0-442E-B28A-9E88B3346A89}"/>
              </a:ext>
            </a:extLst>
          </p:cNvPr>
          <p:cNvSpPr txBox="1">
            <a:spLocks noChangeArrowheads="1"/>
          </p:cNvSpPr>
          <p:nvPr/>
        </p:nvSpPr>
        <p:spPr bwMode="auto">
          <a:xfrm>
            <a:off x="838200" y="1752600"/>
            <a:ext cx="723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40000"/>
              </a:lnSpc>
              <a:spcBef>
                <a:spcPct val="50000"/>
              </a:spcBef>
              <a:buClrTx/>
              <a:buFontTx/>
              <a:buNone/>
            </a:pPr>
            <a:r>
              <a:rPr lang="en-US" altLang="en-US" sz="1800">
                <a:latin typeface="Courier New" panose="02070309020205020404" pitchFamily="49" charset="0"/>
              </a:rPr>
              <a:t>CalcSum PROC</a:t>
            </a:r>
          </a:p>
          <a:p>
            <a:pPr eaLnBrk="1" hangingPunct="1">
              <a:lnSpc>
                <a:spcPct val="40000"/>
              </a:lnSpc>
              <a:spcBef>
                <a:spcPct val="50000"/>
              </a:spcBef>
              <a:buClrTx/>
              <a:buFontTx/>
              <a:buNone/>
            </a:pPr>
            <a:r>
              <a:rPr lang="en-US" altLang="en-US" sz="1800">
                <a:latin typeface="Courier New" panose="02070309020205020404" pitchFamily="49" charset="0"/>
              </a:rPr>
              <a:t>	cmp ecx,0	; check counter value</a:t>
            </a:r>
          </a:p>
          <a:p>
            <a:pPr lvl="1" eaLnBrk="1" hangingPunct="1">
              <a:lnSpc>
                <a:spcPct val="40000"/>
              </a:lnSpc>
              <a:spcBef>
                <a:spcPct val="50000"/>
              </a:spcBef>
              <a:buClrTx/>
              <a:buFontTx/>
              <a:buNone/>
            </a:pPr>
            <a:r>
              <a:rPr lang="en-US" altLang="en-US" sz="1800">
                <a:latin typeface="Courier New" panose="02070309020205020404" pitchFamily="49" charset="0"/>
              </a:rPr>
              <a:t>jz L2	; quit if zero</a:t>
            </a:r>
          </a:p>
          <a:p>
            <a:pPr lvl="1" eaLnBrk="1" hangingPunct="1">
              <a:lnSpc>
                <a:spcPct val="40000"/>
              </a:lnSpc>
              <a:spcBef>
                <a:spcPct val="50000"/>
              </a:spcBef>
              <a:buClrTx/>
              <a:buFontTx/>
              <a:buNone/>
            </a:pPr>
            <a:r>
              <a:rPr lang="en-US" altLang="en-US" sz="1800">
                <a:latin typeface="Courier New" panose="02070309020205020404" pitchFamily="49" charset="0"/>
              </a:rPr>
              <a:t>add eax,ecx	; otherwise, add to sum</a:t>
            </a:r>
          </a:p>
          <a:p>
            <a:pPr lvl="1" eaLnBrk="1" hangingPunct="1">
              <a:lnSpc>
                <a:spcPct val="40000"/>
              </a:lnSpc>
              <a:spcBef>
                <a:spcPct val="50000"/>
              </a:spcBef>
              <a:buClrTx/>
              <a:buFontTx/>
              <a:buNone/>
            </a:pPr>
            <a:r>
              <a:rPr lang="en-US" altLang="en-US" sz="1800">
                <a:latin typeface="Courier New" panose="02070309020205020404" pitchFamily="49" charset="0"/>
              </a:rPr>
              <a:t>dec ecx	; decrement counter</a:t>
            </a:r>
          </a:p>
          <a:p>
            <a:pPr lvl="1" eaLnBrk="1" hangingPunct="1">
              <a:lnSpc>
                <a:spcPct val="40000"/>
              </a:lnSpc>
              <a:spcBef>
                <a:spcPct val="50000"/>
              </a:spcBef>
              <a:buClrTx/>
              <a:buFontTx/>
              <a:buNone/>
            </a:pPr>
            <a:r>
              <a:rPr lang="en-US" altLang="en-US" sz="1800">
                <a:solidFill>
                  <a:schemeClr val="tx2"/>
                </a:solidFill>
                <a:latin typeface="Courier New" panose="02070309020205020404" pitchFamily="49" charset="0"/>
              </a:rPr>
              <a:t>call CalcSum</a:t>
            </a:r>
            <a:r>
              <a:rPr lang="en-US" altLang="en-US" sz="1800">
                <a:latin typeface="Courier New" panose="02070309020205020404" pitchFamily="49" charset="0"/>
              </a:rPr>
              <a:t>	; recursive call</a:t>
            </a:r>
          </a:p>
          <a:p>
            <a:pPr eaLnBrk="1" hangingPunct="1">
              <a:lnSpc>
                <a:spcPct val="40000"/>
              </a:lnSpc>
              <a:spcBef>
                <a:spcPct val="50000"/>
              </a:spcBef>
              <a:buClrTx/>
              <a:buFontTx/>
              <a:buNone/>
            </a:pPr>
            <a:r>
              <a:rPr lang="en-US" altLang="en-US" sz="1800">
                <a:latin typeface="Courier New" panose="02070309020205020404" pitchFamily="49" charset="0"/>
              </a:rPr>
              <a:t>L2: ret</a:t>
            </a:r>
          </a:p>
          <a:p>
            <a:pPr eaLnBrk="1" hangingPunct="1">
              <a:lnSpc>
                <a:spcPct val="40000"/>
              </a:lnSpc>
              <a:spcBef>
                <a:spcPct val="50000"/>
              </a:spcBef>
              <a:buClrTx/>
              <a:buFontTx/>
              <a:buNone/>
            </a:pPr>
            <a:r>
              <a:rPr lang="en-US" altLang="en-US" sz="1800">
                <a:latin typeface="Courier New" panose="02070309020205020404" pitchFamily="49" charset="0"/>
              </a:rPr>
              <a:t>CalcSum ENDP</a:t>
            </a:r>
          </a:p>
        </p:txBody>
      </p:sp>
      <p:sp>
        <p:nvSpPr>
          <p:cNvPr id="43014" name="Text Box 5">
            <a:extLst>
              <a:ext uri="{FF2B5EF4-FFF2-40B4-BE49-F238E27FC236}">
                <a16:creationId xmlns:a16="http://schemas.microsoft.com/office/drawing/2014/main" id="{E77122B7-7537-4538-9613-245EBF98DD5E}"/>
              </a:ext>
            </a:extLst>
          </p:cNvPr>
          <p:cNvSpPr txBox="1">
            <a:spLocks noChangeArrowheads="1"/>
          </p:cNvSpPr>
          <p:nvPr/>
        </p:nvSpPr>
        <p:spPr bwMode="auto">
          <a:xfrm>
            <a:off x="685800" y="8382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a:t>The CalcSum procedure recursively calculates the sum of an array of integers. Receives: ECX = count. Returns: EAX = sum</a:t>
            </a:r>
          </a:p>
        </p:txBody>
      </p:sp>
      <p:grpSp>
        <p:nvGrpSpPr>
          <p:cNvPr id="100360" name="Group 8">
            <a:extLst>
              <a:ext uri="{FF2B5EF4-FFF2-40B4-BE49-F238E27FC236}">
                <a16:creationId xmlns:a16="http://schemas.microsoft.com/office/drawing/2014/main" id="{EC08C34D-8F27-4D3B-AEB8-902B5A9BF50E}"/>
              </a:ext>
            </a:extLst>
          </p:cNvPr>
          <p:cNvGrpSpPr>
            <a:grpSpLocks/>
          </p:cNvGrpSpPr>
          <p:nvPr/>
        </p:nvGrpSpPr>
        <p:grpSpPr bwMode="auto">
          <a:xfrm>
            <a:off x="152400" y="4038600"/>
            <a:ext cx="5486400" cy="1985963"/>
            <a:chOff x="720" y="2544"/>
            <a:chExt cx="3456" cy="1251"/>
          </a:xfrm>
        </p:grpSpPr>
        <p:pic>
          <p:nvPicPr>
            <p:cNvPr id="43017" name="Picture 6">
              <a:extLst>
                <a:ext uri="{FF2B5EF4-FFF2-40B4-BE49-F238E27FC236}">
                  <a16:creationId xmlns:a16="http://schemas.microsoft.com/office/drawing/2014/main" id="{F9E6E995-2D54-406A-A06D-2C8357E45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2544"/>
              <a:ext cx="1728" cy="1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8" name="Text Box 7">
              <a:extLst>
                <a:ext uri="{FF2B5EF4-FFF2-40B4-BE49-F238E27FC236}">
                  <a16:creationId xmlns:a16="http://schemas.microsoft.com/office/drawing/2014/main" id="{F6255349-91A9-4691-B4A4-ACE619979058}"/>
                </a:ext>
              </a:extLst>
            </p:cNvPr>
            <p:cNvSpPr txBox="1">
              <a:spLocks noChangeArrowheads="1"/>
            </p:cNvSpPr>
            <p:nvPr/>
          </p:nvSpPr>
          <p:spPr bwMode="auto">
            <a:xfrm>
              <a:off x="720" y="2976"/>
              <a:ext cx="153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2100" b="0"/>
                <a:t>Stack frame:</a:t>
              </a:r>
            </a:p>
          </p:txBody>
        </p:sp>
      </p:grpSp>
      <p:sp>
        <p:nvSpPr>
          <p:cNvPr id="100361" name="Text Box 9">
            <a:extLst>
              <a:ext uri="{FF2B5EF4-FFF2-40B4-BE49-F238E27FC236}">
                <a16:creationId xmlns:a16="http://schemas.microsoft.com/office/drawing/2014/main" id="{F0560079-CFC7-443E-A3DC-35F09666333B}"/>
              </a:ext>
            </a:extLst>
          </p:cNvPr>
          <p:cNvSpPr txBox="1">
            <a:spLocks noChangeArrowheads="1"/>
          </p:cNvSpPr>
          <p:nvPr/>
        </p:nvSpPr>
        <p:spPr bwMode="auto">
          <a:xfrm>
            <a:off x="5943600" y="4419600"/>
            <a:ext cx="2590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b="0"/>
              <a:t>View the </a:t>
            </a:r>
            <a:r>
              <a:rPr lang="en-US" altLang="en-US" sz="1700" b="0">
                <a:hlinkClick r:id="rId3"/>
              </a:rPr>
              <a:t>complete program</a:t>
            </a:r>
            <a:endParaRPr lang="en-US" altLang="en-US" sz="17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360"/>
                                        </p:tgtEl>
                                        <p:attrNameLst>
                                          <p:attrName>style.visibility</p:attrName>
                                        </p:attrNameLst>
                                      </p:cBhvr>
                                      <p:to>
                                        <p:strVal val="visible"/>
                                      </p:to>
                                    </p:set>
                                    <p:animEffect transition="in" filter="box(in)">
                                      <p:cBhvr>
                                        <p:cTn id="7" dur="500"/>
                                        <p:tgtEl>
                                          <p:spTgt spid="100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361"/>
                                        </p:tgtEl>
                                        <p:attrNameLst>
                                          <p:attrName>style.visibility</p:attrName>
                                        </p:attrNameLst>
                                      </p:cBhvr>
                                      <p:to>
                                        <p:strVal val="visible"/>
                                      </p:to>
                                    </p:set>
                                    <p:animEffect transition="in" filter="dissolve">
                                      <p:cBhvr>
                                        <p:cTn id="12" dur="500"/>
                                        <p:tgtEl>
                                          <p:spTgt spid="10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BF3AB5F0-78EC-4490-B1E9-1AA718AD5E8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171" name="Slide Number Placeholder 4">
            <a:extLst>
              <a:ext uri="{FF2B5EF4-FFF2-40B4-BE49-F238E27FC236}">
                <a16:creationId xmlns:a16="http://schemas.microsoft.com/office/drawing/2014/main" id="{E26BD0BE-D574-407C-8667-1E50307C922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425C36C-3682-48A0-A53F-5BDCD071E7EA}" type="slidenum">
              <a:rPr lang="en-US" altLang="en-US" sz="1600">
                <a:latin typeface="Times New Roman" panose="02020603050405020304" pitchFamily="18" charset="0"/>
              </a:rPr>
              <a:pPr eaLnBrk="1" hangingPunct="1">
                <a:spcBef>
                  <a:spcPct val="0"/>
                </a:spcBef>
                <a:buClrTx/>
                <a:buFontTx/>
                <a:buNone/>
              </a:pPr>
              <a:t>5</a:t>
            </a:fld>
            <a:endParaRPr lang="en-US" altLang="en-US" sz="1600">
              <a:latin typeface="Times New Roman" panose="02020603050405020304" pitchFamily="18" charset="0"/>
            </a:endParaRPr>
          </a:p>
        </p:txBody>
      </p:sp>
      <p:sp>
        <p:nvSpPr>
          <p:cNvPr id="113666" name="Rectangle 1026">
            <a:extLst>
              <a:ext uri="{FF2B5EF4-FFF2-40B4-BE49-F238E27FC236}">
                <a16:creationId xmlns:a16="http://schemas.microsoft.com/office/drawing/2014/main" id="{882E2373-CE1F-44D3-9F43-61272495048E}"/>
              </a:ext>
            </a:extLst>
          </p:cNvPr>
          <p:cNvSpPr>
            <a:spLocks noGrp="1" noChangeArrowheads="1"/>
          </p:cNvSpPr>
          <p:nvPr>
            <p:ph type="title"/>
          </p:nvPr>
        </p:nvSpPr>
        <p:spPr/>
        <p:txBody>
          <a:bodyPr/>
          <a:lstStyle/>
          <a:p>
            <a:pPr eaLnBrk="1" hangingPunct="1">
              <a:defRPr/>
            </a:pPr>
            <a:r>
              <a:rPr lang="en-US" altLang="en-US" dirty="0"/>
              <a:t>Parameter Passing via Stack</a:t>
            </a:r>
          </a:p>
        </p:txBody>
      </p:sp>
      <p:sp>
        <p:nvSpPr>
          <p:cNvPr id="7173" name="Rectangle 1027">
            <a:extLst>
              <a:ext uri="{FF2B5EF4-FFF2-40B4-BE49-F238E27FC236}">
                <a16:creationId xmlns:a16="http://schemas.microsoft.com/office/drawing/2014/main" id="{A9E4025C-A04B-40FD-8E89-337149442F82}"/>
              </a:ext>
            </a:extLst>
          </p:cNvPr>
          <p:cNvSpPr>
            <a:spLocks noGrp="1" noChangeArrowheads="1"/>
          </p:cNvSpPr>
          <p:nvPr>
            <p:ph type="body" idx="1"/>
          </p:nvPr>
        </p:nvSpPr>
        <p:spPr>
          <a:xfrm>
            <a:off x="685800" y="1143000"/>
            <a:ext cx="7772400" cy="1447800"/>
          </a:xfrm>
        </p:spPr>
        <p:txBody>
          <a:bodyPr/>
          <a:lstStyle/>
          <a:p>
            <a:pPr eaLnBrk="1" hangingPunct="1"/>
            <a:r>
              <a:rPr lang="en-US" altLang="en-US" dirty="0"/>
              <a:t>Parameter passing by Stack is more convenient than by register</a:t>
            </a:r>
          </a:p>
          <a:p>
            <a:pPr eaLnBrk="1" hangingPunct="1"/>
            <a:r>
              <a:rPr lang="en-US" altLang="en-US" dirty="0"/>
              <a:t>You don’t have to save and restore registers</a:t>
            </a:r>
          </a:p>
          <a:p>
            <a:pPr eaLnBrk="1" hangingPunct="1"/>
            <a:r>
              <a:rPr lang="en-US" altLang="en-US" dirty="0"/>
              <a:t>You have variable number parameters especially if the number is more than registers</a:t>
            </a:r>
          </a:p>
          <a:p>
            <a:pPr eaLnBrk="1" hangingPunct="1"/>
            <a:r>
              <a:rPr lang="en-US" altLang="en-US" dirty="0"/>
              <a:t>Two possible ways of calling </a:t>
            </a:r>
            <a:r>
              <a:rPr lang="en-US" altLang="en-US" dirty="0" err="1"/>
              <a:t>DumpMem</a:t>
            </a:r>
            <a:r>
              <a:rPr lang="en-US" altLang="en-US" dirty="0"/>
              <a:t>. Which is easier?</a:t>
            </a:r>
          </a:p>
        </p:txBody>
      </p:sp>
      <p:sp>
        <p:nvSpPr>
          <p:cNvPr id="7174" name="Text Box 1028">
            <a:extLst>
              <a:ext uri="{FF2B5EF4-FFF2-40B4-BE49-F238E27FC236}">
                <a16:creationId xmlns:a16="http://schemas.microsoft.com/office/drawing/2014/main" id="{EBB5E88B-526B-4B09-9371-0E9E00E2354A}"/>
              </a:ext>
            </a:extLst>
          </p:cNvPr>
          <p:cNvSpPr txBox="1">
            <a:spLocks noChangeArrowheads="1"/>
          </p:cNvSpPr>
          <p:nvPr/>
        </p:nvSpPr>
        <p:spPr bwMode="auto">
          <a:xfrm>
            <a:off x="800100" y="3886200"/>
            <a:ext cx="3657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Courier New" panose="02070309020205020404" pitchFamily="49" charset="0"/>
              </a:rPr>
              <a:t>pushad</a:t>
            </a:r>
            <a:endParaRPr lang="en-US" altLang="en-US" sz="1800" dirty="0">
              <a:latin typeface="Courier New" panose="02070309020205020404" pitchFamily="49" charset="0"/>
            </a:endParaRPr>
          </a:p>
          <a:p>
            <a:pPr eaLnBrk="1" hangingPunct="1">
              <a:lnSpc>
                <a:spcPct val="50000"/>
              </a:lnSpc>
              <a:spcBef>
                <a:spcPct val="50000"/>
              </a:spcBef>
              <a:buClrTx/>
              <a:buFontTx/>
              <a:buNone/>
            </a:pPr>
            <a:r>
              <a:rPr lang="en-US" altLang="en-US" sz="1800" dirty="0">
                <a:latin typeface="Courier New" panose="02070309020205020404" pitchFamily="49" charset="0"/>
              </a:rPr>
              <a:t>mov </a:t>
            </a:r>
            <a:r>
              <a:rPr lang="en-US" altLang="en-US" sz="1800" dirty="0" err="1">
                <a:latin typeface="Courier New" panose="02070309020205020404" pitchFamily="49" charset="0"/>
              </a:rPr>
              <a:t>esi,OFFSET</a:t>
            </a:r>
            <a:r>
              <a:rPr lang="en-US" altLang="en-US" sz="1800" dirty="0">
                <a:latin typeface="Courier New" panose="02070309020205020404" pitchFamily="49" charset="0"/>
              </a:rPr>
              <a:t> array</a:t>
            </a:r>
          </a:p>
          <a:p>
            <a:pPr eaLnBrk="1" hangingPunct="1">
              <a:lnSpc>
                <a:spcPct val="50000"/>
              </a:lnSpc>
              <a:spcBef>
                <a:spcPct val="50000"/>
              </a:spcBef>
              <a:buClrTx/>
              <a:buFontTx/>
              <a:buNone/>
            </a:pPr>
            <a:r>
              <a:rPr lang="en-US" altLang="en-US" sz="1800" dirty="0">
                <a:latin typeface="Courier New" panose="02070309020205020404" pitchFamily="49" charset="0"/>
              </a:rPr>
              <a:t>mov </a:t>
            </a:r>
            <a:r>
              <a:rPr lang="en-US" altLang="en-US" sz="1800" dirty="0" err="1">
                <a:latin typeface="Courier New" panose="02070309020205020404" pitchFamily="49" charset="0"/>
              </a:rPr>
              <a:t>ecx,LENGTHOF</a:t>
            </a:r>
            <a:r>
              <a:rPr lang="en-US" altLang="en-US" sz="1800" dirty="0">
                <a:latin typeface="Courier New" panose="02070309020205020404" pitchFamily="49" charset="0"/>
              </a:rPr>
              <a:t> array</a:t>
            </a:r>
          </a:p>
          <a:p>
            <a:pPr eaLnBrk="1" hangingPunct="1">
              <a:lnSpc>
                <a:spcPct val="50000"/>
              </a:lnSpc>
              <a:spcBef>
                <a:spcPct val="50000"/>
              </a:spcBef>
              <a:buClrTx/>
              <a:buFontTx/>
              <a:buNone/>
            </a:pPr>
            <a:r>
              <a:rPr lang="en-US" altLang="en-US" sz="1800" dirty="0">
                <a:latin typeface="Courier New" panose="02070309020205020404" pitchFamily="49" charset="0"/>
              </a:rPr>
              <a:t>mov </a:t>
            </a:r>
            <a:r>
              <a:rPr lang="en-US" altLang="en-US" sz="1800" dirty="0" err="1">
                <a:latin typeface="Courier New" panose="02070309020205020404" pitchFamily="49" charset="0"/>
              </a:rPr>
              <a:t>ebx,TYPE</a:t>
            </a:r>
            <a:r>
              <a:rPr lang="en-US" altLang="en-US" sz="1800" dirty="0">
                <a:latin typeface="Courier New" panose="02070309020205020404" pitchFamily="49" charset="0"/>
              </a:rPr>
              <a:t> array</a:t>
            </a:r>
          </a:p>
          <a:p>
            <a:pPr eaLnBrk="1" hangingPunct="1">
              <a:lnSpc>
                <a:spcPct val="50000"/>
              </a:lnSpc>
              <a:spcBef>
                <a:spcPct val="50000"/>
              </a:spcBef>
              <a:buClrTx/>
              <a:buFontTx/>
              <a:buNone/>
            </a:pPr>
            <a:r>
              <a:rPr lang="en-US" altLang="en-US" sz="1800" dirty="0">
                <a:latin typeface="Courier New" panose="02070309020205020404" pitchFamily="49" charset="0"/>
              </a:rPr>
              <a:t>call </a:t>
            </a:r>
            <a:r>
              <a:rPr lang="en-US" altLang="en-US" sz="1800" dirty="0" err="1">
                <a:latin typeface="Courier New" panose="02070309020205020404" pitchFamily="49" charset="0"/>
              </a:rPr>
              <a:t>DumpMem</a:t>
            </a:r>
            <a:endParaRPr lang="en-US" altLang="en-US" sz="1800" dirty="0">
              <a:latin typeface="Courier New" panose="02070309020205020404" pitchFamily="49" charset="0"/>
            </a:endParaRPr>
          </a:p>
          <a:p>
            <a:pPr eaLnBrk="1" hangingPunct="1">
              <a:lnSpc>
                <a:spcPct val="50000"/>
              </a:lnSpc>
              <a:spcBef>
                <a:spcPct val="50000"/>
              </a:spcBef>
              <a:buClrTx/>
              <a:buFontTx/>
              <a:buNone/>
            </a:pPr>
            <a:r>
              <a:rPr lang="en-US" altLang="en-US" sz="1800" dirty="0" err="1">
                <a:latin typeface="Courier New" panose="02070309020205020404" pitchFamily="49" charset="0"/>
              </a:rPr>
              <a:t>popad</a:t>
            </a:r>
            <a:endParaRPr lang="en-US" altLang="en-US" sz="1800" dirty="0">
              <a:latin typeface="Courier New" panose="02070309020205020404" pitchFamily="49" charset="0"/>
            </a:endParaRPr>
          </a:p>
        </p:txBody>
      </p:sp>
      <p:sp>
        <p:nvSpPr>
          <p:cNvPr id="7175" name="Text Box 1029">
            <a:extLst>
              <a:ext uri="{FF2B5EF4-FFF2-40B4-BE49-F238E27FC236}">
                <a16:creationId xmlns:a16="http://schemas.microsoft.com/office/drawing/2014/main" id="{8F2789B8-8B37-4D41-938B-4A1C73591EFF}"/>
              </a:ext>
            </a:extLst>
          </p:cNvPr>
          <p:cNvSpPr txBox="1">
            <a:spLocks noChangeArrowheads="1"/>
          </p:cNvSpPr>
          <p:nvPr/>
        </p:nvSpPr>
        <p:spPr bwMode="auto">
          <a:xfrm>
            <a:off x="4724400" y="3886200"/>
            <a:ext cx="3429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Courier New" panose="02070309020205020404" pitchFamily="49" charset="0"/>
              </a:rPr>
              <a:t>push TYPE array</a:t>
            </a:r>
          </a:p>
          <a:p>
            <a:pPr eaLnBrk="1" hangingPunct="1">
              <a:lnSpc>
                <a:spcPct val="50000"/>
              </a:lnSpc>
              <a:spcBef>
                <a:spcPct val="50000"/>
              </a:spcBef>
              <a:buClrTx/>
              <a:buFontTx/>
              <a:buNone/>
            </a:pPr>
            <a:r>
              <a:rPr lang="en-US" altLang="en-US" sz="1800" dirty="0">
                <a:latin typeface="Courier New" panose="02070309020205020404" pitchFamily="49" charset="0"/>
              </a:rPr>
              <a:t>push LENGTHOF array</a:t>
            </a:r>
          </a:p>
          <a:p>
            <a:pPr eaLnBrk="1" hangingPunct="1">
              <a:lnSpc>
                <a:spcPct val="50000"/>
              </a:lnSpc>
              <a:spcBef>
                <a:spcPct val="50000"/>
              </a:spcBef>
              <a:buClrTx/>
              <a:buFontTx/>
              <a:buNone/>
            </a:pPr>
            <a:r>
              <a:rPr lang="en-US" altLang="en-US" sz="1800" dirty="0">
                <a:latin typeface="Courier New" panose="02070309020205020404" pitchFamily="49" charset="0"/>
              </a:rPr>
              <a:t>push OFFSET array</a:t>
            </a:r>
          </a:p>
          <a:p>
            <a:pPr eaLnBrk="1" hangingPunct="1">
              <a:lnSpc>
                <a:spcPct val="50000"/>
              </a:lnSpc>
              <a:spcBef>
                <a:spcPct val="50000"/>
              </a:spcBef>
              <a:buClrTx/>
              <a:buFontTx/>
              <a:buNone/>
            </a:pPr>
            <a:r>
              <a:rPr lang="en-US" altLang="en-US" sz="1800" dirty="0">
                <a:latin typeface="Courier New" panose="02070309020205020404" pitchFamily="49" charset="0"/>
              </a:rPr>
              <a:t>call </a:t>
            </a:r>
            <a:r>
              <a:rPr lang="en-US" altLang="en-US" sz="1800" dirty="0" err="1">
                <a:latin typeface="Courier New" panose="02070309020205020404" pitchFamily="49" charset="0"/>
              </a:rPr>
              <a:t>DumpMem</a:t>
            </a:r>
            <a:endParaRPr lang="en-US" altLang="en-US" sz="1800" dirty="0">
              <a:latin typeface="Courier New" panose="02070309020205020404"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21201C13-0B35-412C-A69B-0E563409238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4035" name="Slide Number Placeholder 4">
            <a:extLst>
              <a:ext uri="{FF2B5EF4-FFF2-40B4-BE49-F238E27FC236}">
                <a16:creationId xmlns:a16="http://schemas.microsoft.com/office/drawing/2014/main" id="{39C6D353-9C75-4D1B-95E3-FB3B1AD933F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50F9522-5266-46D0-84E3-F29FE57D4AE3}" type="slidenum">
              <a:rPr lang="en-US" altLang="en-US" sz="1600">
                <a:latin typeface="Times New Roman" panose="02020603050405020304" pitchFamily="18" charset="0"/>
              </a:rPr>
              <a:pPr eaLnBrk="1" hangingPunct="1">
                <a:spcBef>
                  <a:spcPct val="0"/>
                </a:spcBef>
                <a:buClrTx/>
                <a:buFontTx/>
                <a:buNone/>
              </a:pPr>
              <a:t>50</a:t>
            </a:fld>
            <a:endParaRPr lang="en-US" altLang="en-US" sz="1600">
              <a:latin typeface="Times New Roman" panose="02020603050405020304" pitchFamily="18" charset="0"/>
            </a:endParaRPr>
          </a:p>
        </p:txBody>
      </p:sp>
      <p:sp>
        <p:nvSpPr>
          <p:cNvPr id="101378" name="Rectangle 2">
            <a:extLst>
              <a:ext uri="{FF2B5EF4-FFF2-40B4-BE49-F238E27FC236}">
                <a16:creationId xmlns:a16="http://schemas.microsoft.com/office/drawing/2014/main" id="{9CA023E3-940D-45F5-A5A1-1FE28BEA3388}"/>
              </a:ext>
            </a:extLst>
          </p:cNvPr>
          <p:cNvSpPr>
            <a:spLocks noGrp="1" noChangeArrowheads="1"/>
          </p:cNvSpPr>
          <p:nvPr>
            <p:ph type="title"/>
          </p:nvPr>
        </p:nvSpPr>
        <p:spPr/>
        <p:txBody>
          <a:bodyPr/>
          <a:lstStyle/>
          <a:p>
            <a:pPr eaLnBrk="1" hangingPunct="1">
              <a:defRPr/>
            </a:pPr>
            <a:r>
              <a:rPr lang="en-US" altLang="en-US"/>
              <a:t>Calculating a Factorial</a:t>
            </a:r>
            <a:r>
              <a:rPr lang="en-US" altLang="en-US" sz="2400"/>
              <a:t>  (1 of 3)</a:t>
            </a:r>
            <a:endParaRPr lang="en-US" altLang="en-US"/>
          </a:p>
        </p:txBody>
      </p:sp>
      <p:sp>
        <p:nvSpPr>
          <p:cNvPr id="44037" name="Text Box 4">
            <a:extLst>
              <a:ext uri="{FF2B5EF4-FFF2-40B4-BE49-F238E27FC236}">
                <a16:creationId xmlns:a16="http://schemas.microsoft.com/office/drawing/2014/main" id="{2CC1FB91-5BCC-4E35-8255-042642DE3DB7}"/>
              </a:ext>
            </a:extLst>
          </p:cNvPr>
          <p:cNvSpPr txBox="1">
            <a:spLocks noChangeArrowheads="1"/>
          </p:cNvSpPr>
          <p:nvPr/>
        </p:nvSpPr>
        <p:spPr bwMode="auto">
          <a:xfrm>
            <a:off x="609600" y="2133600"/>
            <a:ext cx="4724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int function factorial(int n)</a:t>
            </a:r>
          </a:p>
          <a:p>
            <a:pPr eaLnBrk="1" hangingPunct="1">
              <a:lnSpc>
                <a:spcPct val="50000"/>
              </a:lnSpc>
              <a:spcBef>
                <a:spcPct val="50000"/>
              </a:spcBef>
              <a:buClrTx/>
              <a:buFontTx/>
              <a:buNone/>
            </a:pPr>
            <a:r>
              <a:rPr lang="en-US" altLang="en-US" sz="1800">
                <a:latin typeface="Courier New" panose="02070309020205020404" pitchFamily="49" charset="0"/>
              </a:rPr>
              <a:t>{</a:t>
            </a:r>
          </a:p>
          <a:p>
            <a:pPr eaLnBrk="1" hangingPunct="1">
              <a:lnSpc>
                <a:spcPct val="50000"/>
              </a:lnSpc>
              <a:spcBef>
                <a:spcPct val="50000"/>
              </a:spcBef>
              <a:buClrTx/>
              <a:buFontTx/>
              <a:buNone/>
            </a:pPr>
            <a:r>
              <a:rPr lang="en-US" altLang="en-US" sz="1800">
                <a:latin typeface="Courier New" panose="02070309020205020404" pitchFamily="49" charset="0"/>
              </a:rPr>
              <a:t>	if(n == 0)</a:t>
            </a:r>
          </a:p>
          <a:p>
            <a:pPr eaLnBrk="1" hangingPunct="1">
              <a:lnSpc>
                <a:spcPct val="50000"/>
              </a:lnSpc>
              <a:spcBef>
                <a:spcPct val="50000"/>
              </a:spcBef>
              <a:buClrTx/>
              <a:buFontTx/>
              <a:buNone/>
            </a:pPr>
            <a:r>
              <a:rPr lang="en-US" altLang="en-US" sz="1800">
                <a:latin typeface="Courier New" panose="02070309020205020404" pitchFamily="49" charset="0"/>
              </a:rPr>
              <a:t>	  return 1;</a:t>
            </a:r>
          </a:p>
          <a:p>
            <a:pPr eaLnBrk="1" hangingPunct="1">
              <a:lnSpc>
                <a:spcPct val="50000"/>
              </a:lnSpc>
              <a:spcBef>
                <a:spcPct val="50000"/>
              </a:spcBef>
              <a:buClrTx/>
              <a:buFontTx/>
              <a:buNone/>
            </a:pPr>
            <a:r>
              <a:rPr lang="en-US" altLang="en-US" sz="1800">
                <a:latin typeface="Courier New" panose="02070309020205020404" pitchFamily="49" charset="0"/>
              </a:rPr>
              <a:t>	else</a:t>
            </a:r>
          </a:p>
          <a:p>
            <a:pPr eaLnBrk="1" hangingPunct="1">
              <a:lnSpc>
                <a:spcPct val="50000"/>
              </a:lnSpc>
              <a:spcBef>
                <a:spcPct val="50000"/>
              </a:spcBef>
              <a:buClrTx/>
              <a:buFontTx/>
              <a:buNone/>
            </a:pPr>
            <a:r>
              <a:rPr lang="en-US" altLang="en-US" sz="1800">
                <a:latin typeface="Courier New" panose="02070309020205020404" pitchFamily="49" charset="0"/>
              </a:rPr>
              <a:t>	  return n * factorial(n-1);</a:t>
            </a:r>
          </a:p>
          <a:p>
            <a:pPr eaLnBrk="1" hangingPunct="1">
              <a:lnSpc>
                <a:spcPct val="50000"/>
              </a:lnSpc>
              <a:spcBef>
                <a:spcPct val="50000"/>
              </a:spcBef>
              <a:buClrTx/>
              <a:buFontTx/>
              <a:buNone/>
            </a:pPr>
            <a:r>
              <a:rPr lang="en-US" altLang="en-US" sz="1800">
                <a:latin typeface="Courier New" panose="02070309020205020404" pitchFamily="49" charset="0"/>
              </a:rPr>
              <a:t>}</a:t>
            </a:r>
          </a:p>
        </p:txBody>
      </p:sp>
      <p:graphicFrame>
        <p:nvGraphicFramePr>
          <p:cNvPr id="101381" name="Object 5">
            <a:extLst>
              <a:ext uri="{FF2B5EF4-FFF2-40B4-BE49-F238E27FC236}">
                <a16:creationId xmlns:a16="http://schemas.microsoft.com/office/drawing/2014/main" id="{AA01FC30-98AB-47E3-9447-AE6C98D6FAB3}"/>
              </a:ext>
            </a:extLst>
          </p:cNvPr>
          <p:cNvGraphicFramePr>
            <a:graphicFrameLocks noChangeAspect="1"/>
          </p:cNvGraphicFramePr>
          <p:nvPr/>
        </p:nvGraphicFramePr>
        <p:xfrm>
          <a:off x="5638800" y="2133600"/>
          <a:ext cx="2919413" cy="3657600"/>
        </p:xfrm>
        <a:graphic>
          <a:graphicData uri="http://schemas.openxmlformats.org/presentationml/2006/ole">
            <mc:AlternateContent xmlns:mc="http://schemas.openxmlformats.org/markup-compatibility/2006">
              <mc:Choice xmlns:v="urn:schemas-microsoft-com:vml" Requires="v">
                <p:oleObj spid="_x0000_s44046" name="VISIO" r:id="rId3" imgW="1792224" imgH="2240280" progId="Visio.Drawing.6">
                  <p:embed/>
                </p:oleObj>
              </mc:Choice>
              <mc:Fallback>
                <p:oleObj name="VISIO" r:id="rId3" imgW="1792224" imgH="224028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133600"/>
                        <a:ext cx="2919413" cy="3657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9" name="Text Box 6">
            <a:extLst>
              <a:ext uri="{FF2B5EF4-FFF2-40B4-BE49-F238E27FC236}">
                <a16:creationId xmlns:a16="http://schemas.microsoft.com/office/drawing/2014/main" id="{6686AE85-4B52-448D-AE18-589BEF8DB224}"/>
              </a:ext>
            </a:extLst>
          </p:cNvPr>
          <p:cNvSpPr txBox="1">
            <a:spLocks noChangeArrowheads="1"/>
          </p:cNvSpPr>
          <p:nvPr/>
        </p:nvSpPr>
        <p:spPr bwMode="auto">
          <a:xfrm>
            <a:off x="609600" y="11430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a:t>This function calculates the factorial of integer </a:t>
            </a:r>
            <a:r>
              <a:rPr lang="en-US" altLang="en-US" sz="2100" b="0" i="1"/>
              <a:t>n</a:t>
            </a:r>
            <a:r>
              <a:rPr lang="en-US" altLang="en-US" sz="2100" b="0"/>
              <a:t>. A new value of </a:t>
            </a:r>
            <a:r>
              <a:rPr lang="en-US" altLang="en-US" sz="2100" b="0" i="1"/>
              <a:t>n</a:t>
            </a:r>
            <a:r>
              <a:rPr lang="en-US" altLang="en-US" sz="2100" b="0"/>
              <a:t> is saved in each stack frame:</a:t>
            </a:r>
          </a:p>
        </p:txBody>
      </p:sp>
      <p:sp>
        <p:nvSpPr>
          <p:cNvPr id="101383" name="Text Box 7">
            <a:extLst>
              <a:ext uri="{FF2B5EF4-FFF2-40B4-BE49-F238E27FC236}">
                <a16:creationId xmlns:a16="http://schemas.microsoft.com/office/drawing/2014/main" id="{13AAF0F0-679D-4979-BBDF-8DE8822C3984}"/>
              </a:ext>
            </a:extLst>
          </p:cNvPr>
          <p:cNvSpPr txBox="1">
            <a:spLocks noChangeArrowheads="1"/>
          </p:cNvSpPr>
          <p:nvPr/>
        </p:nvSpPr>
        <p:spPr bwMode="auto">
          <a:xfrm>
            <a:off x="609600" y="4495800"/>
            <a:ext cx="4648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a:t>As each call instance returns, the product it returns is multiplied by the previous value of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box(in)">
                                      <p:cBhvr>
                                        <p:cTn id="7" dur="500"/>
                                        <p:tgtEl>
                                          <p:spTgt spid="101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381"/>
                                        </p:tgtEl>
                                        <p:attrNameLst>
                                          <p:attrName>style.visibility</p:attrName>
                                        </p:attrNameLst>
                                      </p:cBhvr>
                                      <p:to>
                                        <p:strVal val="visible"/>
                                      </p:to>
                                    </p:set>
                                    <p:animEffect transition="in" filter="box(in)">
                                      <p:cBhvr>
                                        <p:cTn id="12"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58B5EF4A-F528-4701-9851-AB186D9EC99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5059" name="Slide Number Placeholder 4">
            <a:extLst>
              <a:ext uri="{FF2B5EF4-FFF2-40B4-BE49-F238E27FC236}">
                <a16:creationId xmlns:a16="http://schemas.microsoft.com/office/drawing/2014/main" id="{0027D977-65F8-475B-8486-6EA0FCFA915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F2C6D67-DFEF-47CC-922D-D022B5B4CADB}" type="slidenum">
              <a:rPr lang="en-US" altLang="en-US" sz="1600">
                <a:latin typeface="Times New Roman" panose="02020603050405020304" pitchFamily="18" charset="0"/>
              </a:rPr>
              <a:pPr eaLnBrk="1" hangingPunct="1">
                <a:spcBef>
                  <a:spcPct val="0"/>
                </a:spcBef>
                <a:buClrTx/>
                <a:buFontTx/>
                <a:buNone/>
              </a:pPr>
              <a:t>51</a:t>
            </a:fld>
            <a:endParaRPr lang="en-US" altLang="en-US" sz="1600">
              <a:latin typeface="Times New Roman" panose="02020603050405020304" pitchFamily="18" charset="0"/>
            </a:endParaRPr>
          </a:p>
        </p:txBody>
      </p:sp>
      <p:sp>
        <p:nvSpPr>
          <p:cNvPr id="128002" name="Rectangle 2">
            <a:extLst>
              <a:ext uri="{FF2B5EF4-FFF2-40B4-BE49-F238E27FC236}">
                <a16:creationId xmlns:a16="http://schemas.microsoft.com/office/drawing/2014/main" id="{0FE01AFD-B595-4DA6-BB7E-4AE0361C09C6}"/>
              </a:ext>
            </a:extLst>
          </p:cNvPr>
          <p:cNvSpPr>
            <a:spLocks noGrp="1" noChangeArrowheads="1"/>
          </p:cNvSpPr>
          <p:nvPr>
            <p:ph type="title"/>
          </p:nvPr>
        </p:nvSpPr>
        <p:spPr/>
        <p:txBody>
          <a:bodyPr/>
          <a:lstStyle/>
          <a:p>
            <a:pPr eaLnBrk="1" hangingPunct="1">
              <a:defRPr/>
            </a:pPr>
            <a:r>
              <a:rPr lang="en-US" altLang="en-US"/>
              <a:t>Calculating a Factorial</a:t>
            </a:r>
            <a:r>
              <a:rPr lang="en-US" altLang="en-US" sz="2400"/>
              <a:t>  (2 of 3)</a:t>
            </a:r>
            <a:endParaRPr lang="en-US" altLang="en-US"/>
          </a:p>
        </p:txBody>
      </p:sp>
      <p:sp>
        <p:nvSpPr>
          <p:cNvPr id="45061" name="Text Box 3">
            <a:extLst>
              <a:ext uri="{FF2B5EF4-FFF2-40B4-BE49-F238E27FC236}">
                <a16:creationId xmlns:a16="http://schemas.microsoft.com/office/drawing/2014/main" id="{4ACFBAB8-3556-4A9A-B443-070F17815DC6}"/>
              </a:ext>
            </a:extLst>
          </p:cNvPr>
          <p:cNvSpPr txBox="1">
            <a:spLocks noChangeArrowheads="1"/>
          </p:cNvSpPr>
          <p:nvPr/>
        </p:nvSpPr>
        <p:spPr bwMode="auto">
          <a:xfrm>
            <a:off x="1295400" y="1143000"/>
            <a:ext cx="6705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30000"/>
              </a:lnSpc>
              <a:spcBef>
                <a:spcPct val="50000"/>
              </a:spcBef>
              <a:buClrTx/>
              <a:buFontTx/>
              <a:buNone/>
            </a:pPr>
            <a:r>
              <a:rPr lang="en-US" altLang="en-US" sz="1600">
                <a:latin typeface="Courier New" panose="02070309020205020404" pitchFamily="49" charset="0"/>
              </a:rPr>
              <a:t>Factorial PROC</a:t>
            </a:r>
          </a:p>
          <a:p>
            <a:pPr eaLnBrk="1" hangingPunct="1">
              <a:lnSpc>
                <a:spcPct val="30000"/>
              </a:lnSpc>
              <a:spcBef>
                <a:spcPct val="50000"/>
              </a:spcBef>
              <a:buClrTx/>
              <a:buFontTx/>
              <a:buNone/>
            </a:pPr>
            <a:r>
              <a:rPr lang="en-US" altLang="en-US" sz="1600">
                <a:latin typeface="Courier New" panose="02070309020205020404" pitchFamily="49" charset="0"/>
              </a:rPr>
              <a:t>	push ebp</a:t>
            </a:r>
          </a:p>
          <a:p>
            <a:pPr eaLnBrk="1" hangingPunct="1">
              <a:lnSpc>
                <a:spcPct val="30000"/>
              </a:lnSpc>
              <a:spcBef>
                <a:spcPct val="50000"/>
              </a:spcBef>
              <a:buClrTx/>
              <a:buFontTx/>
              <a:buNone/>
            </a:pPr>
            <a:r>
              <a:rPr lang="en-US" altLang="en-US" sz="1600">
                <a:latin typeface="Courier New" panose="02070309020205020404" pitchFamily="49" charset="0"/>
              </a:rPr>
              <a:t>	mov  ebp,esp</a:t>
            </a:r>
          </a:p>
          <a:p>
            <a:pPr eaLnBrk="1" hangingPunct="1">
              <a:lnSpc>
                <a:spcPct val="30000"/>
              </a:lnSpc>
              <a:spcBef>
                <a:spcPct val="50000"/>
              </a:spcBef>
              <a:buClrTx/>
              <a:buFontTx/>
              <a:buNone/>
            </a:pPr>
            <a:r>
              <a:rPr lang="en-US" altLang="en-US" sz="1600">
                <a:latin typeface="Courier New" panose="02070309020205020404" pitchFamily="49" charset="0"/>
              </a:rPr>
              <a:t>	mov  eax,[ebp+8]		; get n</a:t>
            </a:r>
          </a:p>
          <a:p>
            <a:pPr eaLnBrk="1" hangingPunct="1">
              <a:lnSpc>
                <a:spcPct val="30000"/>
              </a:lnSpc>
              <a:spcBef>
                <a:spcPct val="50000"/>
              </a:spcBef>
              <a:buClrTx/>
              <a:buFontTx/>
              <a:buNone/>
            </a:pPr>
            <a:r>
              <a:rPr lang="en-US" altLang="en-US" sz="1600">
                <a:latin typeface="Courier New" panose="02070309020205020404" pitchFamily="49" charset="0"/>
              </a:rPr>
              <a:t>	cmp  eax,0		; n &lt; 0?</a:t>
            </a:r>
          </a:p>
          <a:p>
            <a:pPr eaLnBrk="1" hangingPunct="1">
              <a:lnSpc>
                <a:spcPct val="30000"/>
              </a:lnSpc>
              <a:spcBef>
                <a:spcPct val="50000"/>
              </a:spcBef>
              <a:buClrTx/>
              <a:buFontTx/>
              <a:buNone/>
            </a:pPr>
            <a:r>
              <a:rPr lang="en-US" altLang="en-US" sz="1600">
                <a:latin typeface="Courier New" panose="02070309020205020404" pitchFamily="49" charset="0"/>
              </a:rPr>
              <a:t>	ja   L1		; yes: continue</a:t>
            </a:r>
          </a:p>
          <a:p>
            <a:pPr eaLnBrk="1" hangingPunct="1">
              <a:lnSpc>
                <a:spcPct val="30000"/>
              </a:lnSpc>
              <a:spcBef>
                <a:spcPct val="50000"/>
              </a:spcBef>
              <a:buClrTx/>
              <a:buFontTx/>
              <a:buNone/>
            </a:pPr>
            <a:r>
              <a:rPr lang="en-US" altLang="en-US" sz="1600">
                <a:latin typeface="Courier New" panose="02070309020205020404" pitchFamily="49" charset="0"/>
              </a:rPr>
              <a:t>	mov  eax,1		; no: return 1</a:t>
            </a:r>
          </a:p>
          <a:p>
            <a:pPr eaLnBrk="1" hangingPunct="1">
              <a:lnSpc>
                <a:spcPct val="30000"/>
              </a:lnSpc>
              <a:spcBef>
                <a:spcPct val="50000"/>
              </a:spcBef>
              <a:buClrTx/>
              <a:buFontTx/>
              <a:buNone/>
            </a:pPr>
            <a:r>
              <a:rPr lang="en-US" altLang="en-US" sz="1600">
                <a:latin typeface="Courier New" panose="02070309020205020404" pitchFamily="49" charset="0"/>
              </a:rPr>
              <a:t>	jmp  L2</a:t>
            </a:r>
          </a:p>
          <a:p>
            <a:pPr eaLnBrk="1" hangingPunct="1">
              <a:lnSpc>
                <a:spcPct val="30000"/>
              </a:lnSpc>
              <a:spcBef>
                <a:spcPct val="50000"/>
              </a:spcBef>
              <a:buClrTx/>
              <a:buFontTx/>
              <a:buNone/>
            </a:pPr>
            <a:endParaRPr lang="en-US" altLang="en-US" sz="1600">
              <a:latin typeface="Courier New" panose="02070309020205020404" pitchFamily="49" charset="0"/>
            </a:endParaRPr>
          </a:p>
          <a:p>
            <a:pPr eaLnBrk="1" hangingPunct="1">
              <a:lnSpc>
                <a:spcPct val="30000"/>
              </a:lnSpc>
              <a:spcBef>
                <a:spcPct val="50000"/>
              </a:spcBef>
              <a:buClrTx/>
              <a:buFontTx/>
              <a:buNone/>
            </a:pPr>
            <a:r>
              <a:rPr lang="en-US" altLang="en-US" sz="1600">
                <a:latin typeface="Courier New" panose="02070309020205020404" pitchFamily="49" charset="0"/>
              </a:rPr>
              <a:t>L1:	dec  eax</a:t>
            </a:r>
          </a:p>
          <a:p>
            <a:pPr eaLnBrk="1" hangingPunct="1">
              <a:lnSpc>
                <a:spcPct val="30000"/>
              </a:lnSpc>
              <a:spcBef>
                <a:spcPct val="50000"/>
              </a:spcBef>
              <a:buClrTx/>
              <a:buFontTx/>
              <a:buNone/>
            </a:pPr>
            <a:r>
              <a:rPr lang="en-US" altLang="en-US" sz="1600">
                <a:latin typeface="Courier New" panose="02070309020205020404" pitchFamily="49" charset="0"/>
              </a:rPr>
              <a:t>	push eax		; Factorial(n-1)</a:t>
            </a:r>
          </a:p>
          <a:p>
            <a:pPr eaLnBrk="1" hangingPunct="1">
              <a:lnSpc>
                <a:spcPct val="30000"/>
              </a:lnSpc>
              <a:spcBef>
                <a:spcPct val="50000"/>
              </a:spcBef>
              <a:buClrTx/>
              <a:buFontTx/>
              <a:buNone/>
            </a:pPr>
            <a:r>
              <a:rPr lang="en-US" altLang="en-US" sz="1600">
                <a:latin typeface="Courier New" panose="02070309020205020404" pitchFamily="49" charset="0"/>
              </a:rPr>
              <a:t>	</a:t>
            </a:r>
            <a:r>
              <a:rPr lang="en-US" altLang="en-US" sz="1600">
                <a:solidFill>
                  <a:schemeClr val="tx2"/>
                </a:solidFill>
                <a:latin typeface="Courier New" panose="02070309020205020404" pitchFamily="49" charset="0"/>
              </a:rPr>
              <a:t>call Factorial</a:t>
            </a:r>
          </a:p>
          <a:p>
            <a:pPr eaLnBrk="1" hangingPunct="1">
              <a:lnSpc>
                <a:spcPct val="30000"/>
              </a:lnSpc>
              <a:spcBef>
                <a:spcPct val="50000"/>
              </a:spcBef>
              <a:buClrTx/>
              <a:buFontTx/>
              <a:buNone/>
            </a:pPr>
            <a:endParaRPr lang="en-US" altLang="en-US" sz="1600">
              <a:solidFill>
                <a:schemeClr val="tx2"/>
              </a:solidFill>
              <a:latin typeface="Courier New" panose="02070309020205020404" pitchFamily="49" charset="0"/>
            </a:endParaRPr>
          </a:p>
          <a:p>
            <a:pPr eaLnBrk="1" hangingPunct="1">
              <a:lnSpc>
                <a:spcPct val="30000"/>
              </a:lnSpc>
              <a:spcBef>
                <a:spcPct val="50000"/>
              </a:spcBef>
              <a:buClrTx/>
              <a:buFontTx/>
              <a:buNone/>
            </a:pPr>
            <a:r>
              <a:rPr lang="en-US" altLang="en-US" sz="1600">
                <a:latin typeface="Courier New" panose="02070309020205020404" pitchFamily="49" charset="0"/>
              </a:rPr>
              <a:t>; Instructions from this point on execute when each</a:t>
            </a:r>
          </a:p>
          <a:p>
            <a:pPr eaLnBrk="1" hangingPunct="1">
              <a:lnSpc>
                <a:spcPct val="30000"/>
              </a:lnSpc>
              <a:spcBef>
                <a:spcPct val="50000"/>
              </a:spcBef>
              <a:buClrTx/>
              <a:buFontTx/>
              <a:buNone/>
            </a:pPr>
            <a:r>
              <a:rPr lang="en-US" altLang="en-US" sz="1600">
                <a:latin typeface="Courier New" panose="02070309020205020404" pitchFamily="49" charset="0"/>
              </a:rPr>
              <a:t>; recursive call returns.</a:t>
            </a:r>
          </a:p>
          <a:p>
            <a:pPr eaLnBrk="1" hangingPunct="1">
              <a:lnSpc>
                <a:spcPct val="30000"/>
              </a:lnSpc>
              <a:spcBef>
                <a:spcPct val="50000"/>
              </a:spcBef>
              <a:buClrTx/>
              <a:buFontTx/>
              <a:buNone/>
            </a:pPr>
            <a:endParaRPr lang="en-US" altLang="en-US" sz="1600">
              <a:latin typeface="Courier New" panose="02070309020205020404" pitchFamily="49" charset="0"/>
            </a:endParaRPr>
          </a:p>
          <a:p>
            <a:pPr eaLnBrk="1" hangingPunct="1">
              <a:lnSpc>
                <a:spcPct val="30000"/>
              </a:lnSpc>
              <a:spcBef>
                <a:spcPct val="50000"/>
              </a:spcBef>
              <a:buClrTx/>
              <a:buFontTx/>
              <a:buNone/>
            </a:pPr>
            <a:r>
              <a:rPr lang="en-US" altLang="en-US" sz="1600">
                <a:latin typeface="Courier New" panose="02070309020205020404" pitchFamily="49" charset="0"/>
              </a:rPr>
              <a:t>ReturnFact:</a:t>
            </a:r>
          </a:p>
          <a:p>
            <a:pPr eaLnBrk="1" hangingPunct="1">
              <a:lnSpc>
                <a:spcPct val="30000"/>
              </a:lnSpc>
              <a:spcBef>
                <a:spcPct val="50000"/>
              </a:spcBef>
              <a:buClrTx/>
              <a:buFontTx/>
              <a:buNone/>
            </a:pPr>
            <a:r>
              <a:rPr lang="en-US" altLang="en-US" sz="1600">
                <a:latin typeface="Courier New" panose="02070309020205020404" pitchFamily="49" charset="0"/>
              </a:rPr>
              <a:t>	mov  ebx,[ebp+8]   		; get n</a:t>
            </a:r>
          </a:p>
          <a:p>
            <a:pPr eaLnBrk="1" hangingPunct="1">
              <a:lnSpc>
                <a:spcPct val="30000"/>
              </a:lnSpc>
              <a:spcBef>
                <a:spcPct val="50000"/>
              </a:spcBef>
              <a:buClrTx/>
              <a:buFontTx/>
              <a:buNone/>
            </a:pPr>
            <a:r>
              <a:rPr lang="en-US" altLang="en-US" sz="1600">
                <a:latin typeface="Courier New" panose="02070309020205020404" pitchFamily="49" charset="0"/>
              </a:rPr>
              <a:t>	mul  ebx          		; eax = eax * ebx</a:t>
            </a:r>
          </a:p>
          <a:p>
            <a:pPr eaLnBrk="1" hangingPunct="1">
              <a:lnSpc>
                <a:spcPct val="30000"/>
              </a:lnSpc>
              <a:spcBef>
                <a:spcPct val="50000"/>
              </a:spcBef>
              <a:buClrTx/>
              <a:buFontTx/>
              <a:buNone/>
            </a:pPr>
            <a:endParaRPr lang="en-US" altLang="en-US" sz="1600">
              <a:latin typeface="Courier New" panose="02070309020205020404" pitchFamily="49" charset="0"/>
            </a:endParaRPr>
          </a:p>
          <a:p>
            <a:pPr eaLnBrk="1" hangingPunct="1">
              <a:lnSpc>
                <a:spcPct val="30000"/>
              </a:lnSpc>
              <a:spcBef>
                <a:spcPct val="50000"/>
              </a:spcBef>
              <a:buClrTx/>
              <a:buFontTx/>
              <a:buNone/>
            </a:pPr>
            <a:r>
              <a:rPr lang="en-US" altLang="en-US" sz="1600">
                <a:latin typeface="Courier New" panose="02070309020205020404" pitchFamily="49" charset="0"/>
              </a:rPr>
              <a:t>L2:	pop  ebp		; return EAX</a:t>
            </a:r>
          </a:p>
          <a:p>
            <a:pPr eaLnBrk="1" hangingPunct="1">
              <a:lnSpc>
                <a:spcPct val="30000"/>
              </a:lnSpc>
              <a:spcBef>
                <a:spcPct val="50000"/>
              </a:spcBef>
              <a:buClrTx/>
              <a:buFontTx/>
              <a:buNone/>
            </a:pPr>
            <a:r>
              <a:rPr lang="en-US" altLang="en-US" sz="1600">
                <a:latin typeface="Courier New" panose="02070309020205020404" pitchFamily="49" charset="0"/>
              </a:rPr>
              <a:t>	ret  4		; clean up stack</a:t>
            </a:r>
          </a:p>
          <a:p>
            <a:pPr eaLnBrk="1" hangingPunct="1">
              <a:lnSpc>
                <a:spcPct val="30000"/>
              </a:lnSpc>
              <a:spcBef>
                <a:spcPct val="50000"/>
              </a:spcBef>
              <a:buClrTx/>
              <a:buFontTx/>
              <a:buNone/>
            </a:pPr>
            <a:r>
              <a:rPr lang="en-US" altLang="en-US" sz="1600">
                <a:latin typeface="Courier New" panose="02070309020205020404" pitchFamily="49" charset="0"/>
              </a:rPr>
              <a:t>Factorial ENDP</a:t>
            </a:r>
          </a:p>
        </p:txBody>
      </p:sp>
      <p:sp>
        <p:nvSpPr>
          <p:cNvPr id="45062" name="Text Box 7">
            <a:extLst>
              <a:ext uri="{FF2B5EF4-FFF2-40B4-BE49-F238E27FC236}">
                <a16:creationId xmlns:a16="http://schemas.microsoft.com/office/drawing/2014/main" id="{4051E9B4-6B07-4D5F-9655-5BFBF9CD4CB9}"/>
              </a:ext>
            </a:extLst>
          </p:cNvPr>
          <p:cNvSpPr txBox="1">
            <a:spLocks noChangeArrowheads="1"/>
          </p:cNvSpPr>
          <p:nvPr/>
        </p:nvSpPr>
        <p:spPr bwMode="auto">
          <a:xfrm>
            <a:off x="1295400" y="5867400"/>
            <a:ext cx="3581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b="0"/>
              <a:t>See the </a:t>
            </a:r>
            <a:r>
              <a:rPr lang="en-US" altLang="en-US" sz="1900" b="0">
                <a:hlinkClick r:id="rId2"/>
              </a:rPr>
              <a:t>program listing</a:t>
            </a:r>
            <a:endParaRPr lang="en-US" altLang="en-US" sz="1900" b="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D338518A-FC3E-436C-AE25-A042E8A1571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6083" name="Slide Number Placeholder 4">
            <a:extLst>
              <a:ext uri="{FF2B5EF4-FFF2-40B4-BE49-F238E27FC236}">
                <a16:creationId xmlns:a16="http://schemas.microsoft.com/office/drawing/2014/main" id="{32D0878A-725C-470C-B791-F6BCAD8302F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C9205BE-0F2F-4804-883B-23F183FCE703}" type="slidenum">
              <a:rPr lang="en-US" altLang="en-US" sz="1600">
                <a:latin typeface="Times New Roman" panose="02020603050405020304" pitchFamily="18" charset="0"/>
              </a:rPr>
              <a:pPr eaLnBrk="1" hangingPunct="1">
                <a:spcBef>
                  <a:spcPct val="0"/>
                </a:spcBef>
                <a:buClrTx/>
                <a:buFontTx/>
                <a:buNone/>
              </a:pPr>
              <a:t>52</a:t>
            </a:fld>
            <a:endParaRPr lang="en-US" altLang="en-US" sz="1600">
              <a:latin typeface="Times New Roman" panose="02020603050405020304" pitchFamily="18" charset="0"/>
            </a:endParaRPr>
          </a:p>
        </p:txBody>
      </p:sp>
      <p:sp>
        <p:nvSpPr>
          <p:cNvPr id="129026" name="Rectangle 2">
            <a:extLst>
              <a:ext uri="{FF2B5EF4-FFF2-40B4-BE49-F238E27FC236}">
                <a16:creationId xmlns:a16="http://schemas.microsoft.com/office/drawing/2014/main" id="{196F0EE8-53C0-4DE1-8BFF-BDFD220A7584}"/>
              </a:ext>
            </a:extLst>
          </p:cNvPr>
          <p:cNvSpPr>
            <a:spLocks noGrp="1" noChangeArrowheads="1"/>
          </p:cNvSpPr>
          <p:nvPr>
            <p:ph type="title"/>
          </p:nvPr>
        </p:nvSpPr>
        <p:spPr/>
        <p:txBody>
          <a:bodyPr/>
          <a:lstStyle/>
          <a:p>
            <a:pPr eaLnBrk="1" hangingPunct="1">
              <a:defRPr/>
            </a:pPr>
            <a:r>
              <a:rPr lang="en-US" altLang="en-US"/>
              <a:t>Calculating a Factorial</a:t>
            </a:r>
            <a:r>
              <a:rPr lang="en-US" altLang="en-US" sz="2400"/>
              <a:t>  (3 of 3)</a:t>
            </a:r>
            <a:endParaRPr lang="en-US" altLang="en-US"/>
          </a:p>
        </p:txBody>
      </p:sp>
      <p:graphicFrame>
        <p:nvGraphicFramePr>
          <p:cNvPr id="46085" name="Object 5">
            <a:extLst>
              <a:ext uri="{FF2B5EF4-FFF2-40B4-BE49-F238E27FC236}">
                <a16:creationId xmlns:a16="http://schemas.microsoft.com/office/drawing/2014/main" id="{43293253-7942-45AF-B7FC-214BD61E7954}"/>
              </a:ext>
            </a:extLst>
          </p:cNvPr>
          <p:cNvGraphicFramePr>
            <a:graphicFrameLocks noChangeAspect="1"/>
          </p:cNvGraphicFramePr>
          <p:nvPr/>
        </p:nvGraphicFramePr>
        <p:xfrm>
          <a:off x="4800600" y="914400"/>
          <a:ext cx="2590800" cy="4800600"/>
        </p:xfrm>
        <a:graphic>
          <a:graphicData uri="http://schemas.openxmlformats.org/presentationml/2006/ole">
            <mc:AlternateContent xmlns:mc="http://schemas.openxmlformats.org/markup-compatibility/2006">
              <mc:Choice xmlns:v="urn:schemas-microsoft-com:vml" Requires="v">
                <p:oleObj spid="_x0000_s46092" name="VISIO" r:id="rId3" imgW="2042160" imgH="3110484" progId="Visio.Drawing.6">
                  <p:embed/>
                </p:oleObj>
              </mc:Choice>
              <mc:Fallback>
                <p:oleObj name="VISIO" r:id="rId3" imgW="2042160" imgH="3110484"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4921" t="-1613" r="21271"/>
                      <a:stretch>
                        <a:fillRect/>
                      </a:stretch>
                    </p:blipFill>
                    <p:spPr bwMode="auto">
                      <a:xfrm>
                        <a:off x="4800600" y="914400"/>
                        <a:ext cx="2590800" cy="4800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6" name="Text Box 6">
            <a:extLst>
              <a:ext uri="{FF2B5EF4-FFF2-40B4-BE49-F238E27FC236}">
                <a16:creationId xmlns:a16="http://schemas.microsoft.com/office/drawing/2014/main" id="{72FD280A-531E-465A-BEFF-DCCB295898CB}"/>
              </a:ext>
            </a:extLst>
          </p:cNvPr>
          <p:cNvSpPr txBox="1">
            <a:spLocks noChangeArrowheads="1"/>
          </p:cNvSpPr>
          <p:nvPr/>
        </p:nvSpPr>
        <p:spPr bwMode="auto">
          <a:xfrm>
            <a:off x="990600" y="1752600"/>
            <a:ext cx="32766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a:t>Suppose we want to calculate 12! </a:t>
            </a:r>
          </a:p>
          <a:p>
            <a:pPr eaLnBrk="1" hangingPunct="1">
              <a:spcBef>
                <a:spcPct val="50000"/>
              </a:spcBef>
              <a:buClrTx/>
              <a:buFontTx/>
              <a:buNone/>
            </a:pPr>
            <a:r>
              <a:rPr lang="en-US" altLang="en-US" sz="2100" b="0"/>
              <a:t>This diagram shows the first few stack frames created by recursive calls to Factorial</a:t>
            </a:r>
          </a:p>
          <a:p>
            <a:pPr eaLnBrk="1" hangingPunct="1">
              <a:spcBef>
                <a:spcPct val="50000"/>
              </a:spcBef>
              <a:buClrTx/>
              <a:buFontTx/>
              <a:buNone/>
            </a:pPr>
            <a:r>
              <a:rPr lang="en-US" altLang="en-US" sz="2100" b="0"/>
              <a:t>Each recursive call uses 12 bytes of stack space.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1EBDD710-0FA0-4444-AFCF-5D5F9EF326E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7107" name="Slide Number Placeholder 4">
            <a:extLst>
              <a:ext uri="{FF2B5EF4-FFF2-40B4-BE49-F238E27FC236}">
                <a16:creationId xmlns:a16="http://schemas.microsoft.com/office/drawing/2014/main" id="{FFD4208C-8CB6-47A5-BCFC-90281DB7DEB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57934A3-01E8-4FAB-B480-2F2D8109D76F}" type="slidenum">
              <a:rPr lang="en-US" altLang="en-US" sz="1600">
                <a:latin typeface="Times New Roman" panose="02020603050405020304" pitchFamily="18" charset="0"/>
              </a:rPr>
              <a:pPr eaLnBrk="1" hangingPunct="1">
                <a:spcBef>
                  <a:spcPct val="0"/>
                </a:spcBef>
                <a:buClrTx/>
                <a:buFontTx/>
                <a:buNone/>
              </a:pPr>
              <a:t>53</a:t>
            </a:fld>
            <a:endParaRPr lang="en-US" altLang="en-US" sz="1600">
              <a:latin typeface="Times New Roman" panose="02020603050405020304" pitchFamily="18" charset="0"/>
            </a:endParaRPr>
          </a:p>
        </p:txBody>
      </p:sp>
      <p:sp>
        <p:nvSpPr>
          <p:cNvPr id="147458" name="Rectangle 2">
            <a:extLst>
              <a:ext uri="{FF2B5EF4-FFF2-40B4-BE49-F238E27FC236}">
                <a16:creationId xmlns:a16="http://schemas.microsoft.com/office/drawing/2014/main" id="{9501CAD3-E6A2-4FBE-B8B9-527228FD8D23}"/>
              </a:ext>
            </a:extLst>
          </p:cNvPr>
          <p:cNvSpPr>
            <a:spLocks noGrp="1" noChangeArrowheads="1"/>
          </p:cNvSpPr>
          <p:nvPr>
            <p:ph type="title"/>
          </p:nvPr>
        </p:nvSpPr>
        <p:spPr/>
        <p:txBody>
          <a:bodyPr/>
          <a:lstStyle/>
          <a:p>
            <a:pPr eaLnBrk="1" hangingPunct="1">
              <a:defRPr/>
            </a:pPr>
            <a:r>
              <a:rPr lang="en-US" altLang="en-US"/>
              <a:t>What's Next</a:t>
            </a:r>
          </a:p>
        </p:txBody>
      </p:sp>
      <p:sp>
        <p:nvSpPr>
          <p:cNvPr id="47109" name="Rectangle 3">
            <a:extLst>
              <a:ext uri="{FF2B5EF4-FFF2-40B4-BE49-F238E27FC236}">
                <a16:creationId xmlns:a16="http://schemas.microsoft.com/office/drawing/2014/main" id="{FB33ABDC-1581-4760-A847-D6719272DDDB}"/>
              </a:ext>
            </a:extLst>
          </p:cNvPr>
          <p:cNvSpPr>
            <a:spLocks noGrp="1" noChangeArrowheads="1"/>
          </p:cNvSpPr>
          <p:nvPr>
            <p:ph type="body" idx="1"/>
          </p:nvPr>
        </p:nvSpPr>
        <p:spPr>
          <a:xfrm>
            <a:off x="1752600" y="1828800"/>
            <a:ext cx="5943600" cy="3048000"/>
          </a:xfrm>
        </p:spPr>
        <p:txBody>
          <a:bodyPr/>
          <a:lstStyle/>
          <a:p>
            <a:pPr eaLnBrk="1" hangingPunct="1"/>
            <a:r>
              <a:rPr lang="en-US" altLang="en-US"/>
              <a:t>Stack Frames</a:t>
            </a:r>
          </a:p>
          <a:p>
            <a:pPr eaLnBrk="1" hangingPunct="1"/>
            <a:r>
              <a:rPr lang="en-US" altLang="en-US"/>
              <a:t>Recursion</a:t>
            </a:r>
          </a:p>
          <a:p>
            <a:pPr eaLnBrk="1" hangingPunct="1"/>
            <a:r>
              <a:rPr lang="en-US" altLang="en-US" b="1">
                <a:solidFill>
                  <a:schemeClr val="tx2"/>
                </a:solidFill>
              </a:rPr>
              <a:t>INVOKE, ADDR, PROC, and PROTO</a:t>
            </a:r>
          </a:p>
          <a:p>
            <a:pPr eaLnBrk="1" hangingPunct="1"/>
            <a:r>
              <a:rPr lang="en-US" altLang="en-US"/>
              <a:t>Creating Multimodule Programs</a:t>
            </a:r>
          </a:p>
          <a:p>
            <a:pPr eaLnBrk="1" hangingPunct="1"/>
            <a:r>
              <a:rPr lang="en-US" altLang="en-US"/>
              <a:t>Java Bytecodes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8BE8A836-660D-4B63-AB69-49461E789DD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8131" name="Slide Number Placeholder 4">
            <a:extLst>
              <a:ext uri="{FF2B5EF4-FFF2-40B4-BE49-F238E27FC236}">
                <a16:creationId xmlns:a16="http://schemas.microsoft.com/office/drawing/2014/main" id="{621CD70D-165F-4072-8BFA-A34DC8E6121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390FA5F-E6C2-42B3-8DE8-131D5DA1CF80}" type="slidenum">
              <a:rPr lang="en-US" altLang="en-US" sz="1600">
                <a:latin typeface="Times New Roman" panose="02020603050405020304" pitchFamily="18" charset="0"/>
              </a:rPr>
              <a:pPr eaLnBrk="1" hangingPunct="1">
                <a:spcBef>
                  <a:spcPct val="0"/>
                </a:spcBef>
                <a:buClrTx/>
                <a:buFontTx/>
                <a:buNone/>
              </a:pPr>
              <a:t>54</a:t>
            </a:fld>
            <a:endParaRPr lang="en-US" altLang="en-US" sz="1600">
              <a:latin typeface="Times New Roman" panose="02020603050405020304" pitchFamily="18" charset="0"/>
            </a:endParaRPr>
          </a:p>
        </p:txBody>
      </p:sp>
      <p:sp>
        <p:nvSpPr>
          <p:cNvPr id="148482" name="Rectangle 2">
            <a:extLst>
              <a:ext uri="{FF2B5EF4-FFF2-40B4-BE49-F238E27FC236}">
                <a16:creationId xmlns:a16="http://schemas.microsoft.com/office/drawing/2014/main" id="{D3F6C9AD-C630-4FBF-B25E-D8EE113170F8}"/>
              </a:ext>
            </a:extLst>
          </p:cNvPr>
          <p:cNvSpPr>
            <a:spLocks noGrp="1" noChangeArrowheads="1"/>
          </p:cNvSpPr>
          <p:nvPr>
            <p:ph type="title"/>
          </p:nvPr>
        </p:nvSpPr>
        <p:spPr>
          <a:xfrm>
            <a:off x="685800" y="228600"/>
            <a:ext cx="8229600" cy="609600"/>
          </a:xfrm>
        </p:spPr>
        <p:txBody>
          <a:bodyPr/>
          <a:lstStyle/>
          <a:p>
            <a:pPr eaLnBrk="1" hangingPunct="1">
              <a:defRPr/>
            </a:pPr>
            <a:r>
              <a:rPr lang="en-US" altLang="en-US"/>
              <a:t>INVOKE, ADDR, PROC, and PROTO</a:t>
            </a:r>
          </a:p>
        </p:txBody>
      </p:sp>
      <p:sp>
        <p:nvSpPr>
          <p:cNvPr id="48133" name="Rectangle 3">
            <a:extLst>
              <a:ext uri="{FF2B5EF4-FFF2-40B4-BE49-F238E27FC236}">
                <a16:creationId xmlns:a16="http://schemas.microsoft.com/office/drawing/2014/main" id="{D175B62A-B5E2-46E3-BCBD-03A621236D94}"/>
              </a:ext>
            </a:extLst>
          </p:cNvPr>
          <p:cNvSpPr>
            <a:spLocks noGrp="1" noChangeArrowheads="1"/>
          </p:cNvSpPr>
          <p:nvPr>
            <p:ph type="body" idx="1"/>
          </p:nvPr>
        </p:nvSpPr>
        <p:spPr>
          <a:xfrm>
            <a:off x="2362200" y="1524000"/>
            <a:ext cx="5791200" cy="3581400"/>
          </a:xfrm>
        </p:spPr>
        <p:txBody>
          <a:bodyPr/>
          <a:lstStyle/>
          <a:p>
            <a:pPr eaLnBrk="1" hangingPunct="1"/>
            <a:r>
              <a:rPr lang="en-US" altLang="en-US"/>
              <a:t>INVOKE Directive</a:t>
            </a:r>
          </a:p>
          <a:p>
            <a:pPr eaLnBrk="1" hangingPunct="1"/>
            <a:r>
              <a:rPr lang="en-US" altLang="en-US"/>
              <a:t>ADDR Operator</a:t>
            </a:r>
          </a:p>
          <a:p>
            <a:pPr eaLnBrk="1" hangingPunct="1"/>
            <a:r>
              <a:rPr lang="en-US" altLang="en-US"/>
              <a:t>PROC Directive</a:t>
            </a:r>
          </a:p>
          <a:p>
            <a:pPr eaLnBrk="1" hangingPunct="1"/>
            <a:r>
              <a:rPr lang="en-US" altLang="en-US"/>
              <a:t>PROTO Directive</a:t>
            </a:r>
          </a:p>
          <a:p>
            <a:pPr eaLnBrk="1" hangingPunct="1"/>
            <a:r>
              <a:rPr lang="en-US" altLang="en-US"/>
              <a:t>Parameter Classifications</a:t>
            </a:r>
          </a:p>
          <a:p>
            <a:pPr eaLnBrk="1" hangingPunct="1"/>
            <a:r>
              <a:rPr lang="en-US" altLang="en-US"/>
              <a:t>Example: Exchaning Two Integers</a:t>
            </a:r>
          </a:p>
          <a:p>
            <a:pPr eaLnBrk="1" hangingPunct="1"/>
            <a:r>
              <a:rPr lang="en-US" altLang="en-US"/>
              <a:t>Debugging Tips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B46DA81C-682E-4C4D-89FA-DE727540D57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9155" name="Slide Number Placeholder 4">
            <a:extLst>
              <a:ext uri="{FF2B5EF4-FFF2-40B4-BE49-F238E27FC236}">
                <a16:creationId xmlns:a16="http://schemas.microsoft.com/office/drawing/2014/main" id="{DB3E3F22-E8D6-400B-8876-D9C1D2F9FF3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3828A06-99B1-45A2-9238-6C79D6C85547}" type="slidenum">
              <a:rPr lang="en-US" altLang="en-US" sz="1600">
                <a:latin typeface="Times New Roman" panose="02020603050405020304" pitchFamily="18" charset="0"/>
              </a:rPr>
              <a:pPr eaLnBrk="1" hangingPunct="1">
                <a:spcBef>
                  <a:spcPct val="0"/>
                </a:spcBef>
                <a:buClrTx/>
                <a:buFontTx/>
                <a:buNone/>
              </a:pPr>
              <a:t>55</a:t>
            </a:fld>
            <a:endParaRPr lang="en-US" altLang="en-US" sz="1600">
              <a:latin typeface="Times New Roman" panose="02020603050405020304" pitchFamily="18" charset="0"/>
            </a:endParaRPr>
          </a:p>
        </p:txBody>
      </p:sp>
      <p:sp>
        <p:nvSpPr>
          <p:cNvPr id="84994" name="Rectangle 2">
            <a:extLst>
              <a:ext uri="{FF2B5EF4-FFF2-40B4-BE49-F238E27FC236}">
                <a16:creationId xmlns:a16="http://schemas.microsoft.com/office/drawing/2014/main" id="{32FDC3E3-B764-406D-867B-A66AD854DC2E}"/>
              </a:ext>
            </a:extLst>
          </p:cNvPr>
          <p:cNvSpPr>
            <a:spLocks noGrp="1" noChangeArrowheads="1"/>
          </p:cNvSpPr>
          <p:nvPr>
            <p:ph type="title"/>
          </p:nvPr>
        </p:nvSpPr>
        <p:spPr/>
        <p:txBody>
          <a:bodyPr/>
          <a:lstStyle/>
          <a:p>
            <a:pPr eaLnBrk="1" hangingPunct="1">
              <a:defRPr/>
            </a:pPr>
            <a:r>
              <a:rPr lang="en-US" altLang="en-US"/>
              <a:t>INVOKE Directive</a:t>
            </a:r>
          </a:p>
        </p:txBody>
      </p:sp>
      <p:sp>
        <p:nvSpPr>
          <p:cNvPr id="49157" name="Rectangle 3">
            <a:extLst>
              <a:ext uri="{FF2B5EF4-FFF2-40B4-BE49-F238E27FC236}">
                <a16:creationId xmlns:a16="http://schemas.microsoft.com/office/drawing/2014/main" id="{83DB47F7-0A23-41CD-BCB1-91EFDB4A019E}"/>
              </a:ext>
            </a:extLst>
          </p:cNvPr>
          <p:cNvSpPr>
            <a:spLocks noGrp="1" noChangeArrowheads="1"/>
          </p:cNvSpPr>
          <p:nvPr>
            <p:ph type="body" idx="1"/>
          </p:nvPr>
        </p:nvSpPr>
        <p:spPr>
          <a:xfrm>
            <a:off x="685800" y="1219200"/>
            <a:ext cx="7772400" cy="4572000"/>
          </a:xfrm>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lnSpc>
                <a:spcPct val="90000"/>
              </a:lnSpc>
            </a:pPr>
            <a:r>
              <a:rPr lang="en-US" altLang="en-US"/>
              <a:t>In 32-bit mode, the INVOKE directive is a powerful replacement for Intel’s CALL instruction that lets you pass multiple arguments </a:t>
            </a:r>
          </a:p>
          <a:p>
            <a:pPr eaLnBrk="1" hangingPunct="1">
              <a:lnSpc>
                <a:spcPct val="90000"/>
              </a:lnSpc>
            </a:pPr>
            <a:r>
              <a:rPr lang="en-US" altLang="en-US"/>
              <a:t>Syntax:</a:t>
            </a:r>
          </a:p>
          <a:p>
            <a:pPr lvl="2" eaLnBrk="1" hangingPunct="1">
              <a:lnSpc>
                <a:spcPct val="90000"/>
              </a:lnSpc>
            </a:pPr>
            <a:r>
              <a:rPr lang="en-US" altLang="en-US"/>
              <a:t>INVOKE </a:t>
            </a:r>
            <a:r>
              <a:rPr lang="en-US" altLang="en-US" i="1"/>
              <a:t>procedureName</a:t>
            </a:r>
            <a:r>
              <a:rPr lang="en-US" altLang="en-US"/>
              <a:t> [, </a:t>
            </a:r>
            <a:r>
              <a:rPr lang="en-US" altLang="en-US" i="1"/>
              <a:t>argumentList</a:t>
            </a:r>
            <a:r>
              <a:rPr lang="en-US" altLang="en-US"/>
              <a:t>]</a:t>
            </a:r>
          </a:p>
          <a:p>
            <a:pPr eaLnBrk="1" hangingPunct="1">
              <a:lnSpc>
                <a:spcPct val="90000"/>
              </a:lnSpc>
            </a:pPr>
            <a:r>
              <a:rPr lang="en-US" altLang="en-US" i="1"/>
              <a:t>ArgumentList</a:t>
            </a:r>
            <a:r>
              <a:rPr lang="en-US" altLang="en-US"/>
              <a:t> is an optional comma-delimited list of procedure arguments</a:t>
            </a:r>
          </a:p>
          <a:p>
            <a:pPr eaLnBrk="1" hangingPunct="1">
              <a:lnSpc>
                <a:spcPct val="90000"/>
              </a:lnSpc>
            </a:pPr>
            <a:r>
              <a:rPr lang="en-US" altLang="en-US"/>
              <a:t>Arguments can be:</a:t>
            </a:r>
          </a:p>
          <a:p>
            <a:pPr lvl="1" eaLnBrk="1" hangingPunct="1">
              <a:lnSpc>
                <a:spcPct val="90000"/>
              </a:lnSpc>
            </a:pPr>
            <a:r>
              <a:rPr lang="en-US" altLang="en-US"/>
              <a:t>immediate values and integer expressions</a:t>
            </a:r>
          </a:p>
          <a:p>
            <a:pPr lvl="1" eaLnBrk="1" hangingPunct="1">
              <a:lnSpc>
                <a:spcPct val="90000"/>
              </a:lnSpc>
            </a:pPr>
            <a:r>
              <a:rPr lang="en-US" altLang="en-US"/>
              <a:t>variable names</a:t>
            </a:r>
          </a:p>
          <a:p>
            <a:pPr lvl="1" eaLnBrk="1" hangingPunct="1">
              <a:lnSpc>
                <a:spcPct val="90000"/>
              </a:lnSpc>
            </a:pPr>
            <a:r>
              <a:rPr lang="en-US" altLang="en-US"/>
              <a:t>address and ADDR expressions</a:t>
            </a:r>
          </a:p>
          <a:p>
            <a:pPr lvl="1" eaLnBrk="1" hangingPunct="1">
              <a:lnSpc>
                <a:spcPct val="90000"/>
              </a:lnSpc>
            </a:pPr>
            <a:r>
              <a:rPr lang="en-US" altLang="en-US"/>
              <a:t>register names</a:t>
            </a:r>
          </a:p>
        </p:txBody>
      </p:sp>
      <p:sp>
        <p:nvSpPr>
          <p:cNvPr id="49158" name="TextBox 1">
            <a:extLst>
              <a:ext uri="{FF2B5EF4-FFF2-40B4-BE49-F238E27FC236}">
                <a16:creationId xmlns:a16="http://schemas.microsoft.com/office/drawing/2014/main" id="{0F08B344-D96C-4C67-A70E-36523633E213}"/>
              </a:ext>
            </a:extLst>
          </p:cNvPr>
          <p:cNvSpPr txBox="1">
            <a:spLocks noChangeArrowheads="1"/>
          </p:cNvSpPr>
          <p:nvPr/>
        </p:nvSpPr>
        <p:spPr bwMode="auto">
          <a:xfrm>
            <a:off x="381000" y="381000"/>
            <a:ext cx="1905000" cy="738188"/>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Not in 64-bit mode!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a:extLst>
              <a:ext uri="{FF2B5EF4-FFF2-40B4-BE49-F238E27FC236}">
                <a16:creationId xmlns:a16="http://schemas.microsoft.com/office/drawing/2014/main" id="{85BFEA6B-FBAC-425C-AEC8-858E5900123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0179" name="Slide Number Placeholder 3">
            <a:extLst>
              <a:ext uri="{FF2B5EF4-FFF2-40B4-BE49-F238E27FC236}">
                <a16:creationId xmlns:a16="http://schemas.microsoft.com/office/drawing/2014/main" id="{83D28D4F-042D-4A25-8432-0E763958183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2F93101-BFD8-4F53-93D1-D84AC45A0981}" type="slidenum">
              <a:rPr lang="en-US" altLang="en-US" sz="1600">
                <a:latin typeface="Times New Roman" panose="02020603050405020304" pitchFamily="18" charset="0"/>
              </a:rPr>
              <a:pPr eaLnBrk="1" hangingPunct="1">
                <a:spcBef>
                  <a:spcPct val="0"/>
                </a:spcBef>
                <a:buClrTx/>
                <a:buFontTx/>
                <a:buNone/>
              </a:pPr>
              <a:t>56</a:t>
            </a:fld>
            <a:endParaRPr lang="en-US" altLang="en-US" sz="1600">
              <a:latin typeface="Times New Roman" panose="02020603050405020304" pitchFamily="18" charset="0"/>
            </a:endParaRPr>
          </a:p>
        </p:txBody>
      </p:sp>
      <p:sp>
        <p:nvSpPr>
          <p:cNvPr id="114690" name="Rectangle 2">
            <a:extLst>
              <a:ext uri="{FF2B5EF4-FFF2-40B4-BE49-F238E27FC236}">
                <a16:creationId xmlns:a16="http://schemas.microsoft.com/office/drawing/2014/main" id="{CCA99D6F-70B0-4DD8-96CD-798DD95F0365}"/>
              </a:ext>
            </a:extLst>
          </p:cNvPr>
          <p:cNvSpPr>
            <a:spLocks noGrp="1" noChangeArrowheads="1"/>
          </p:cNvSpPr>
          <p:nvPr>
            <p:ph type="title"/>
          </p:nvPr>
        </p:nvSpPr>
        <p:spPr/>
        <p:txBody>
          <a:bodyPr/>
          <a:lstStyle/>
          <a:p>
            <a:pPr eaLnBrk="1" hangingPunct="1">
              <a:defRPr/>
            </a:pPr>
            <a:r>
              <a:rPr lang="en-US" altLang="en-US"/>
              <a:t>INVOKE Examples</a:t>
            </a:r>
          </a:p>
        </p:txBody>
      </p:sp>
      <p:sp>
        <p:nvSpPr>
          <p:cNvPr id="50181" name="Text Box 3">
            <a:extLst>
              <a:ext uri="{FF2B5EF4-FFF2-40B4-BE49-F238E27FC236}">
                <a16:creationId xmlns:a16="http://schemas.microsoft.com/office/drawing/2014/main" id="{7F0DA0A9-F733-477F-B00C-D9D893FBCFD1}"/>
              </a:ext>
            </a:extLst>
          </p:cNvPr>
          <p:cNvSpPr txBox="1">
            <a:spLocks noChangeArrowheads="1"/>
          </p:cNvSpPr>
          <p:nvPr/>
        </p:nvSpPr>
        <p:spPr bwMode="auto">
          <a:xfrm>
            <a:off x="1295400" y="1371600"/>
            <a:ext cx="6477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.data</a:t>
            </a:r>
          </a:p>
          <a:p>
            <a:pPr eaLnBrk="1" hangingPunct="1">
              <a:lnSpc>
                <a:spcPct val="50000"/>
              </a:lnSpc>
              <a:spcBef>
                <a:spcPct val="50000"/>
              </a:spcBef>
              <a:buClrTx/>
              <a:buFontTx/>
              <a:buNone/>
            </a:pPr>
            <a:r>
              <a:rPr lang="en-US" altLang="en-US" sz="1800">
                <a:latin typeface="Courier New" panose="02070309020205020404" pitchFamily="49" charset="0"/>
              </a:rPr>
              <a:t>byteVal BYTE 10</a:t>
            </a:r>
          </a:p>
          <a:p>
            <a:pPr eaLnBrk="1" hangingPunct="1">
              <a:lnSpc>
                <a:spcPct val="50000"/>
              </a:lnSpc>
              <a:spcBef>
                <a:spcPct val="50000"/>
              </a:spcBef>
              <a:buClrTx/>
              <a:buFontTx/>
              <a:buNone/>
            </a:pPr>
            <a:r>
              <a:rPr lang="en-US" altLang="en-US" sz="1800">
                <a:latin typeface="Courier New" panose="02070309020205020404" pitchFamily="49" charset="0"/>
              </a:rPr>
              <a:t>wordVal WORD 1000h</a:t>
            </a:r>
          </a:p>
          <a:p>
            <a:pPr eaLnBrk="1" hangingPunct="1">
              <a:lnSpc>
                <a:spcPct val="50000"/>
              </a:lnSpc>
              <a:spcBef>
                <a:spcPct val="50000"/>
              </a:spcBef>
              <a:buClrTx/>
              <a:buFontTx/>
              <a:buNone/>
            </a:pPr>
            <a:r>
              <a:rPr lang="en-US" altLang="en-US" sz="1800">
                <a:latin typeface="Courier New" panose="02070309020205020404" pitchFamily="49" charset="0"/>
              </a:rPr>
              <a:t>.code</a:t>
            </a:r>
          </a:p>
          <a:p>
            <a:pPr eaLnBrk="1" hangingPunct="1">
              <a:lnSpc>
                <a:spcPct val="50000"/>
              </a:lnSpc>
              <a:spcBef>
                <a:spcPct val="50000"/>
              </a:spcBef>
              <a:buClrTx/>
              <a:buFontTx/>
              <a:buNone/>
            </a:pPr>
            <a:r>
              <a:rPr lang="en-US" altLang="en-US" sz="1800">
                <a:latin typeface="Courier New" panose="02070309020205020404" pitchFamily="49" charset="0"/>
              </a:rPr>
              <a:t>	; direct operands:</a:t>
            </a:r>
          </a:p>
          <a:p>
            <a:pPr eaLnBrk="1" hangingPunct="1">
              <a:lnSpc>
                <a:spcPct val="50000"/>
              </a:lnSpc>
              <a:spcBef>
                <a:spcPct val="50000"/>
              </a:spcBef>
              <a:buClrTx/>
              <a:buFontTx/>
              <a:buNone/>
            </a:pPr>
            <a:r>
              <a:rPr lang="en-US" altLang="en-US" sz="1800">
                <a:latin typeface="Courier New" panose="02070309020205020404" pitchFamily="49" charset="0"/>
              </a:rPr>
              <a:t>	INVOKE Sub1,byteVal,wordVal</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	; address of variable:</a:t>
            </a:r>
          </a:p>
          <a:p>
            <a:pPr eaLnBrk="1" hangingPunct="1">
              <a:lnSpc>
                <a:spcPct val="50000"/>
              </a:lnSpc>
              <a:spcBef>
                <a:spcPct val="50000"/>
              </a:spcBef>
              <a:buClrTx/>
              <a:buFontTx/>
              <a:buNone/>
            </a:pPr>
            <a:r>
              <a:rPr lang="en-US" altLang="en-US" sz="1800">
                <a:latin typeface="Courier New" panose="02070309020205020404" pitchFamily="49" charset="0"/>
              </a:rPr>
              <a:t>	INVOKE Sub2,ADDR byteVal</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	; register name, integer expression:</a:t>
            </a:r>
          </a:p>
          <a:p>
            <a:pPr eaLnBrk="1" hangingPunct="1">
              <a:lnSpc>
                <a:spcPct val="50000"/>
              </a:lnSpc>
              <a:spcBef>
                <a:spcPct val="50000"/>
              </a:spcBef>
              <a:buClrTx/>
              <a:buFontTx/>
              <a:buNone/>
            </a:pPr>
            <a:r>
              <a:rPr lang="en-US" altLang="en-US" sz="1800">
                <a:latin typeface="Courier New" panose="02070309020205020404" pitchFamily="49" charset="0"/>
              </a:rPr>
              <a:t>	INVOKE Sub3,eax,(10 * 20)</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	; address expression (indirect operand):</a:t>
            </a:r>
          </a:p>
          <a:p>
            <a:pPr eaLnBrk="1" hangingPunct="1">
              <a:lnSpc>
                <a:spcPct val="50000"/>
              </a:lnSpc>
              <a:spcBef>
                <a:spcPct val="50000"/>
              </a:spcBef>
              <a:buClrTx/>
              <a:buFontTx/>
              <a:buNone/>
            </a:pPr>
            <a:r>
              <a:rPr lang="en-US" altLang="en-US" sz="1800">
                <a:latin typeface="Courier New" panose="02070309020205020404" pitchFamily="49" charset="0"/>
              </a:rPr>
              <a:t>	INVOKE Sub4,[ebx]</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a:extLst>
              <a:ext uri="{FF2B5EF4-FFF2-40B4-BE49-F238E27FC236}">
                <a16:creationId xmlns:a16="http://schemas.microsoft.com/office/drawing/2014/main" id="{95C864D7-0CB0-4A52-B807-B46DF97BDD5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1203" name="Slide Number Placeholder 3">
            <a:extLst>
              <a:ext uri="{FF2B5EF4-FFF2-40B4-BE49-F238E27FC236}">
                <a16:creationId xmlns:a16="http://schemas.microsoft.com/office/drawing/2014/main" id="{856964BF-B3F7-4DA4-B8A4-07EE18EE787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7141EDF-A8FA-459F-88D6-C68A5B01C59F}" type="slidenum">
              <a:rPr lang="en-US" altLang="en-US" sz="1600">
                <a:latin typeface="Times New Roman" panose="02020603050405020304" pitchFamily="18" charset="0"/>
              </a:rPr>
              <a:pPr eaLnBrk="1" hangingPunct="1">
                <a:spcBef>
                  <a:spcPct val="0"/>
                </a:spcBef>
                <a:buClrTx/>
                <a:buFontTx/>
                <a:buNone/>
              </a:pPr>
              <a:t>57</a:t>
            </a:fld>
            <a:endParaRPr lang="en-US" altLang="en-US" sz="1600">
              <a:latin typeface="Times New Roman" panose="02020603050405020304" pitchFamily="18" charset="0"/>
            </a:endParaRPr>
          </a:p>
        </p:txBody>
      </p:sp>
      <p:sp>
        <p:nvSpPr>
          <p:cNvPr id="109570" name="Rectangle 2">
            <a:extLst>
              <a:ext uri="{FF2B5EF4-FFF2-40B4-BE49-F238E27FC236}">
                <a16:creationId xmlns:a16="http://schemas.microsoft.com/office/drawing/2014/main" id="{6D0C0986-71B0-493A-BA11-906C71087405}"/>
              </a:ext>
            </a:extLst>
          </p:cNvPr>
          <p:cNvSpPr>
            <a:spLocks noGrp="1" noChangeArrowheads="1"/>
          </p:cNvSpPr>
          <p:nvPr>
            <p:ph type="title"/>
          </p:nvPr>
        </p:nvSpPr>
        <p:spPr/>
        <p:txBody>
          <a:bodyPr/>
          <a:lstStyle/>
          <a:p>
            <a:pPr eaLnBrk="1" hangingPunct="1">
              <a:defRPr/>
            </a:pPr>
            <a:r>
              <a:rPr lang="en-US" altLang="en-US"/>
              <a:t>ADDR Operator</a:t>
            </a:r>
          </a:p>
        </p:txBody>
      </p:sp>
      <p:sp>
        <p:nvSpPr>
          <p:cNvPr id="51205" name="Text Box 3">
            <a:extLst>
              <a:ext uri="{FF2B5EF4-FFF2-40B4-BE49-F238E27FC236}">
                <a16:creationId xmlns:a16="http://schemas.microsoft.com/office/drawing/2014/main" id="{1261C352-D15F-4594-89CC-276F65283875}"/>
              </a:ext>
            </a:extLst>
          </p:cNvPr>
          <p:cNvSpPr txBox="1">
            <a:spLocks noChangeArrowheads="1"/>
          </p:cNvSpPr>
          <p:nvPr/>
        </p:nvSpPr>
        <p:spPr bwMode="auto">
          <a:xfrm>
            <a:off x="2438400" y="3505200"/>
            <a:ext cx="4191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.data</a:t>
            </a:r>
          </a:p>
          <a:p>
            <a:pPr eaLnBrk="1" hangingPunct="1">
              <a:lnSpc>
                <a:spcPct val="50000"/>
              </a:lnSpc>
              <a:spcBef>
                <a:spcPct val="50000"/>
              </a:spcBef>
              <a:buClrTx/>
              <a:buFontTx/>
              <a:buNone/>
            </a:pPr>
            <a:r>
              <a:rPr lang="en-US" altLang="en-US" sz="1800">
                <a:latin typeface="Courier New" panose="02070309020205020404" pitchFamily="49" charset="0"/>
              </a:rPr>
              <a:t>myWord WORD ?</a:t>
            </a:r>
          </a:p>
          <a:p>
            <a:pPr eaLnBrk="1" hangingPunct="1">
              <a:lnSpc>
                <a:spcPct val="50000"/>
              </a:lnSpc>
              <a:spcBef>
                <a:spcPct val="50000"/>
              </a:spcBef>
              <a:buClrTx/>
              <a:buFontTx/>
              <a:buNone/>
            </a:pPr>
            <a:r>
              <a:rPr lang="en-US" altLang="en-US" sz="1800">
                <a:latin typeface="Courier New" panose="02070309020205020404" pitchFamily="49" charset="0"/>
              </a:rPr>
              <a:t>.code</a:t>
            </a:r>
          </a:p>
          <a:p>
            <a:pPr eaLnBrk="1" hangingPunct="1">
              <a:lnSpc>
                <a:spcPct val="50000"/>
              </a:lnSpc>
              <a:spcBef>
                <a:spcPct val="50000"/>
              </a:spcBef>
              <a:buClrTx/>
              <a:buFontTx/>
              <a:buNone/>
            </a:pPr>
            <a:r>
              <a:rPr lang="en-US" altLang="en-US" sz="1800">
                <a:latin typeface="Courier New" panose="02070309020205020404" pitchFamily="49" charset="0"/>
              </a:rPr>
              <a:t>INVOKE mySub,ADDR myWord</a:t>
            </a:r>
          </a:p>
        </p:txBody>
      </p:sp>
      <p:sp>
        <p:nvSpPr>
          <p:cNvPr id="51206" name="Text Box 4">
            <a:extLst>
              <a:ext uri="{FF2B5EF4-FFF2-40B4-BE49-F238E27FC236}">
                <a16:creationId xmlns:a16="http://schemas.microsoft.com/office/drawing/2014/main" id="{BDF90C77-3508-4AB3-B9BE-F10D37FF9046}"/>
              </a:ext>
            </a:extLst>
          </p:cNvPr>
          <p:cNvSpPr txBox="1">
            <a:spLocks noChangeArrowheads="1"/>
          </p:cNvSpPr>
          <p:nvPr/>
        </p:nvSpPr>
        <p:spPr bwMode="auto">
          <a:xfrm>
            <a:off x="685800" y="1066800"/>
            <a:ext cx="76962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31775" indent="-231775" eaLnBrk="0" hangingPunct="0">
              <a:spcBef>
                <a:spcPct val="20000"/>
              </a:spcBef>
              <a:buClr>
                <a:schemeClr val="tx1"/>
              </a:buClr>
              <a:buChar char="•"/>
              <a:defRPr sz="2400">
                <a:solidFill>
                  <a:schemeClr val="tx1"/>
                </a:solidFill>
                <a:latin typeface="Arial" panose="020B0604020202020204" pitchFamily="34" charset="0"/>
              </a:defRPr>
            </a:lvl1pPr>
            <a:lvl2pPr marL="630238" indent="-117475"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b="0"/>
              <a:t>Returns a near or far pointer to a variable, depending on which memory model your program uses:</a:t>
            </a:r>
          </a:p>
          <a:p>
            <a:pPr lvl="1" eaLnBrk="1" hangingPunct="1">
              <a:lnSpc>
                <a:spcPct val="60000"/>
              </a:lnSpc>
              <a:spcBef>
                <a:spcPct val="50000"/>
              </a:spcBef>
              <a:buClrTx/>
            </a:pPr>
            <a:r>
              <a:rPr lang="en-US" altLang="en-US" sz="2100" b="0"/>
              <a:t>	Small model: returns 16-bit offset</a:t>
            </a:r>
          </a:p>
          <a:p>
            <a:pPr lvl="1" eaLnBrk="1" hangingPunct="1">
              <a:lnSpc>
                <a:spcPct val="60000"/>
              </a:lnSpc>
              <a:spcBef>
                <a:spcPct val="50000"/>
              </a:spcBef>
              <a:buClrTx/>
            </a:pPr>
            <a:r>
              <a:rPr lang="en-US" altLang="en-US" sz="2100" b="0"/>
              <a:t>	Large model: returns 32-bit segment/offset</a:t>
            </a:r>
          </a:p>
          <a:p>
            <a:pPr lvl="1" eaLnBrk="1" hangingPunct="1">
              <a:lnSpc>
                <a:spcPct val="60000"/>
              </a:lnSpc>
              <a:spcBef>
                <a:spcPct val="50000"/>
              </a:spcBef>
              <a:buClrTx/>
            </a:pPr>
            <a:r>
              <a:rPr lang="en-US" altLang="en-US" sz="2100" b="0"/>
              <a:t>	Flat model: returns 32-bit offset</a:t>
            </a:r>
          </a:p>
          <a:p>
            <a:pPr eaLnBrk="1" hangingPunct="1">
              <a:lnSpc>
                <a:spcPct val="60000"/>
              </a:lnSpc>
              <a:spcBef>
                <a:spcPct val="50000"/>
              </a:spcBef>
              <a:buClrTx/>
            </a:pPr>
            <a:r>
              <a:rPr lang="en-US" altLang="en-US" sz="2100" b="0"/>
              <a:t>Simple example:</a:t>
            </a:r>
          </a:p>
        </p:txBody>
      </p:sp>
      <p:sp>
        <p:nvSpPr>
          <p:cNvPr id="51207" name="TextBox 6">
            <a:extLst>
              <a:ext uri="{FF2B5EF4-FFF2-40B4-BE49-F238E27FC236}">
                <a16:creationId xmlns:a16="http://schemas.microsoft.com/office/drawing/2014/main" id="{C15F0F6D-B003-4D61-B7B6-EF5E5FF49952}"/>
              </a:ext>
            </a:extLst>
          </p:cNvPr>
          <p:cNvSpPr txBox="1">
            <a:spLocks noChangeArrowheads="1"/>
          </p:cNvSpPr>
          <p:nvPr/>
        </p:nvSpPr>
        <p:spPr bwMode="auto">
          <a:xfrm>
            <a:off x="381000" y="381000"/>
            <a:ext cx="1905000" cy="738188"/>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Not in 64-bit mode!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0C2EB8E8-4C3E-41B5-8E87-93FE5E5F2B2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2227" name="Slide Number Placeholder 4">
            <a:extLst>
              <a:ext uri="{FF2B5EF4-FFF2-40B4-BE49-F238E27FC236}">
                <a16:creationId xmlns:a16="http://schemas.microsoft.com/office/drawing/2014/main" id="{4C41F718-1BAE-4A68-8FF6-AE5C072FE83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CAD478C-3935-40EF-B2D1-E4251FAE01CE}" type="slidenum">
              <a:rPr lang="en-US" altLang="en-US" sz="1600">
                <a:latin typeface="Times New Roman" panose="02020603050405020304" pitchFamily="18" charset="0"/>
              </a:rPr>
              <a:pPr eaLnBrk="1" hangingPunct="1">
                <a:spcBef>
                  <a:spcPct val="0"/>
                </a:spcBef>
                <a:buClrTx/>
                <a:buFontTx/>
                <a:buNone/>
              </a:pPr>
              <a:t>58</a:t>
            </a:fld>
            <a:endParaRPr lang="en-US" altLang="en-US" sz="1600">
              <a:latin typeface="Times New Roman" panose="02020603050405020304" pitchFamily="18" charset="0"/>
            </a:endParaRPr>
          </a:p>
        </p:txBody>
      </p:sp>
      <p:sp>
        <p:nvSpPr>
          <p:cNvPr id="87042" name="Rectangle 2">
            <a:extLst>
              <a:ext uri="{FF2B5EF4-FFF2-40B4-BE49-F238E27FC236}">
                <a16:creationId xmlns:a16="http://schemas.microsoft.com/office/drawing/2014/main" id="{9ED6FEEB-D43B-4BAB-A9EB-4539523743ED}"/>
              </a:ext>
            </a:extLst>
          </p:cNvPr>
          <p:cNvSpPr>
            <a:spLocks noGrp="1" noChangeArrowheads="1"/>
          </p:cNvSpPr>
          <p:nvPr>
            <p:ph type="title"/>
          </p:nvPr>
        </p:nvSpPr>
        <p:spPr/>
        <p:txBody>
          <a:bodyPr/>
          <a:lstStyle/>
          <a:p>
            <a:pPr eaLnBrk="1" hangingPunct="1">
              <a:defRPr/>
            </a:pPr>
            <a:r>
              <a:rPr lang="en-US" altLang="en-US"/>
              <a:t>PROC Directive</a:t>
            </a:r>
            <a:r>
              <a:rPr lang="en-US" altLang="en-US" sz="2400"/>
              <a:t>  (1 of 2)</a:t>
            </a:r>
          </a:p>
        </p:txBody>
      </p:sp>
      <p:sp>
        <p:nvSpPr>
          <p:cNvPr id="52229" name="Rectangle 3">
            <a:extLst>
              <a:ext uri="{FF2B5EF4-FFF2-40B4-BE49-F238E27FC236}">
                <a16:creationId xmlns:a16="http://schemas.microsoft.com/office/drawing/2014/main" id="{912F6B6C-8DBB-4ECC-85AE-C3838E46F453}"/>
              </a:ext>
            </a:extLst>
          </p:cNvPr>
          <p:cNvSpPr>
            <a:spLocks noGrp="1" noChangeArrowheads="1"/>
          </p:cNvSpPr>
          <p:nvPr>
            <p:ph type="body" idx="1"/>
          </p:nvPr>
        </p:nvSpPr>
        <p:spPr>
          <a:xfrm>
            <a:off x="685800" y="1143000"/>
            <a:ext cx="7772400" cy="4343400"/>
          </a:xfrm>
        </p:spPr>
        <p:txBody>
          <a:bodyPr/>
          <a:lstStyle/>
          <a:p>
            <a:pPr marL="227013" indent="-227013" eaLnBrk="1" hangingPunct="1">
              <a:lnSpc>
                <a:spcPct val="90000"/>
              </a:lnSpc>
            </a:pPr>
            <a:r>
              <a:rPr lang="en-US" altLang="en-US"/>
              <a:t>The PROC directive declares a procedure with an optional list of named parameters. </a:t>
            </a:r>
          </a:p>
          <a:p>
            <a:pPr marL="227013" indent="-227013" eaLnBrk="1" hangingPunct="1">
              <a:lnSpc>
                <a:spcPct val="90000"/>
              </a:lnSpc>
            </a:pPr>
            <a:r>
              <a:rPr lang="en-US" altLang="en-US"/>
              <a:t>Syntax:</a:t>
            </a:r>
          </a:p>
          <a:p>
            <a:pPr marL="795338" lvl="1" eaLnBrk="1" hangingPunct="1">
              <a:lnSpc>
                <a:spcPct val="90000"/>
              </a:lnSpc>
              <a:buFontTx/>
              <a:buNone/>
            </a:pPr>
            <a:r>
              <a:rPr lang="en-US" altLang="en-US" i="1">
                <a:solidFill>
                  <a:schemeClr val="tx2"/>
                </a:solidFill>
              </a:rPr>
              <a:t>label</a:t>
            </a:r>
            <a:r>
              <a:rPr lang="en-US" altLang="en-US">
                <a:solidFill>
                  <a:schemeClr val="tx2"/>
                </a:solidFill>
              </a:rPr>
              <a:t> PROC paramList</a:t>
            </a:r>
          </a:p>
          <a:p>
            <a:pPr marL="227013" indent="-227013" eaLnBrk="1" hangingPunct="1">
              <a:lnSpc>
                <a:spcPct val="90000"/>
              </a:lnSpc>
            </a:pPr>
            <a:r>
              <a:rPr lang="en-US" altLang="en-US" i="1"/>
              <a:t>paramList</a:t>
            </a:r>
            <a:r>
              <a:rPr lang="en-US" altLang="en-US"/>
              <a:t> is a list of parameters separated by commas. Each parameter has the following syntax:</a:t>
            </a:r>
          </a:p>
          <a:p>
            <a:pPr marL="795338" lvl="1" eaLnBrk="1" hangingPunct="1">
              <a:lnSpc>
                <a:spcPct val="90000"/>
              </a:lnSpc>
              <a:buFontTx/>
              <a:buNone/>
            </a:pPr>
            <a:r>
              <a:rPr lang="en-US" altLang="en-US" i="1">
                <a:solidFill>
                  <a:schemeClr val="tx2"/>
                </a:solidFill>
              </a:rPr>
              <a:t>paramName </a:t>
            </a:r>
            <a:r>
              <a:rPr lang="en-US" altLang="en-US" b="1">
                <a:solidFill>
                  <a:schemeClr val="tx2"/>
                </a:solidFill>
              </a:rPr>
              <a:t>: </a:t>
            </a:r>
            <a:r>
              <a:rPr lang="en-US" altLang="en-US" i="1">
                <a:solidFill>
                  <a:schemeClr val="tx2"/>
                </a:solidFill>
              </a:rPr>
              <a:t>type</a:t>
            </a:r>
          </a:p>
          <a:p>
            <a:pPr marL="227013" indent="-227013" eaLnBrk="1" hangingPunct="1">
              <a:lnSpc>
                <a:spcPct val="90000"/>
              </a:lnSpc>
              <a:buFontTx/>
              <a:buNone/>
            </a:pPr>
            <a:endParaRPr lang="en-US" altLang="en-US" sz="2000" i="1"/>
          </a:p>
          <a:p>
            <a:pPr marL="227013" indent="-227013" eaLnBrk="1" hangingPunct="1">
              <a:lnSpc>
                <a:spcPct val="90000"/>
              </a:lnSpc>
              <a:buFontTx/>
              <a:buNone/>
            </a:pPr>
            <a:r>
              <a:rPr lang="en-US" altLang="en-US" i="1"/>
              <a:t>type</a:t>
            </a:r>
            <a:r>
              <a:rPr lang="en-US" altLang="en-US"/>
              <a:t> must either be one of the standard ASM types  (BYTE, SBYTE, WORD, etc.), or it can be a pointer to one of these types. </a:t>
            </a:r>
          </a:p>
        </p:txBody>
      </p:sp>
      <p:sp>
        <p:nvSpPr>
          <p:cNvPr id="52230" name="TextBox 5">
            <a:extLst>
              <a:ext uri="{FF2B5EF4-FFF2-40B4-BE49-F238E27FC236}">
                <a16:creationId xmlns:a16="http://schemas.microsoft.com/office/drawing/2014/main" id="{AEFF9ECB-2A6C-46D2-96C6-57A9A1D7990B}"/>
              </a:ext>
            </a:extLst>
          </p:cNvPr>
          <p:cNvSpPr txBox="1">
            <a:spLocks noChangeArrowheads="1"/>
          </p:cNvSpPr>
          <p:nvPr/>
        </p:nvSpPr>
        <p:spPr bwMode="auto">
          <a:xfrm>
            <a:off x="381000" y="381000"/>
            <a:ext cx="1905000" cy="738188"/>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Not in 64-bit mode!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77BF992C-6C96-4EF9-AF86-933B5AB051B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3251" name="Slide Number Placeholder 4">
            <a:extLst>
              <a:ext uri="{FF2B5EF4-FFF2-40B4-BE49-F238E27FC236}">
                <a16:creationId xmlns:a16="http://schemas.microsoft.com/office/drawing/2014/main" id="{3BAE25E6-3668-4EF7-A777-0BB1D582741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F61AB77-C2C8-42B9-A296-434313483D92}" type="slidenum">
              <a:rPr lang="en-US" altLang="en-US" sz="1600">
                <a:latin typeface="Times New Roman" panose="02020603050405020304" pitchFamily="18" charset="0"/>
              </a:rPr>
              <a:pPr eaLnBrk="1" hangingPunct="1">
                <a:spcBef>
                  <a:spcPct val="0"/>
                </a:spcBef>
                <a:buClrTx/>
                <a:buFontTx/>
                <a:buNone/>
              </a:pPr>
              <a:t>59</a:t>
            </a:fld>
            <a:endParaRPr lang="en-US" altLang="en-US" sz="1600">
              <a:latin typeface="Times New Roman" panose="02020603050405020304" pitchFamily="18" charset="0"/>
            </a:endParaRPr>
          </a:p>
        </p:txBody>
      </p:sp>
      <p:sp>
        <p:nvSpPr>
          <p:cNvPr id="139266" name="Rectangle 2">
            <a:extLst>
              <a:ext uri="{FF2B5EF4-FFF2-40B4-BE49-F238E27FC236}">
                <a16:creationId xmlns:a16="http://schemas.microsoft.com/office/drawing/2014/main" id="{E6A1EE32-4F44-4F6F-9B89-445F9815B1DC}"/>
              </a:ext>
            </a:extLst>
          </p:cNvPr>
          <p:cNvSpPr>
            <a:spLocks noGrp="1" noChangeArrowheads="1"/>
          </p:cNvSpPr>
          <p:nvPr>
            <p:ph type="title"/>
          </p:nvPr>
        </p:nvSpPr>
        <p:spPr/>
        <p:txBody>
          <a:bodyPr/>
          <a:lstStyle/>
          <a:p>
            <a:pPr eaLnBrk="1" hangingPunct="1">
              <a:defRPr/>
            </a:pPr>
            <a:r>
              <a:rPr lang="en-US" altLang="en-US"/>
              <a:t>PROC Directive</a:t>
            </a:r>
            <a:r>
              <a:rPr lang="en-US" altLang="en-US" sz="2400"/>
              <a:t>  (2 of 2)</a:t>
            </a:r>
          </a:p>
        </p:txBody>
      </p:sp>
      <p:sp>
        <p:nvSpPr>
          <p:cNvPr id="53253" name="Rectangle 3">
            <a:extLst>
              <a:ext uri="{FF2B5EF4-FFF2-40B4-BE49-F238E27FC236}">
                <a16:creationId xmlns:a16="http://schemas.microsoft.com/office/drawing/2014/main" id="{335AAFB5-4485-430C-9B33-5F253F9A8F92}"/>
              </a:ext>
            </a:extLst>
          </p:cNvPr>
          <p:cNvSpPr>
            <a:spLocks noGrp="1" noChangeArrowheads="1"/>
          </p:cNvSpPr>
          <p:nvPr>
            <p:ph type="body" idx="1"/>
          </p:nvPr>
        </p:nvSpPr>
        <p:spPr>
          <a:xfrm>
            <a:off x="685800" y="1143000"/>
            <a:ext cx="7772400" cy="4876800"/>
          </a:xfrm>
        </p:spPr>
        <p:txBody>
          <a:bodyPr/>
          <a:lstStyle/>
          <a:p>
            <a:pPr marL="227013" indent="-227013" eaLnBrk="1" hangingPunct="1">
              <a:lnSpc>
                <a:spcPct val="110000"/>
              </a:lnSpc>
            </a:pPr>
            <a:r>
              <a:rPr lang="en-US" altLang="en-US"/>
              <a:t>Alternate format permits parameter list to be on one or more separate lines:</a:t>
            </a:r>
          </a:p>
          <a:p>
            <a:pPr marL="795338" lvl="1" eaLnBrk="1" hangingPunct="1">
              <a:lnSpc>
                <a:spcPct val="110000"/>
              </a:lnSpc>
              <a:buFontTx/>
              <a:buNone/>
            </a:pPr>
            <a:r>
              <a:rPr lang="en-US" altLang="en-US" sz="2000" i="1">
                <a:solidFill>
                  <a:schemeClr val="tx2"/>
                </a:solidFill>
              </a:rPr>
              <a:t>label</a:t>
            </a:r>
            <a:r>
              <a:rPr lang="en-US" altLang="en-US" sz="2000">
                <a:solidFill>
                  <a:schemeClr val="tx2"/>
                </a:solidFill>
              </a:rPr>
              <a:t> PROC</a:t>
            </a:r>
            <a:r>
              <a:rPr lang="en-US" altLang="en-US" sz="2000" b="1">
                <a:solidFill>
                  <a:schemeClr val="tx2"/>
                </a:solidFill>
              </a:rPr>
              <a:t>,</a:t>
            </a:r>
          </a:p>
          <a:p>
            <a:pPr marL="795338" lvl="1" eaLnBrk="1" hangingPunct="1">
              <a:lnSpc>
                <a:spcPct val="110000"/>
              </a:lnSpc>
              <a:buFontTx/>
              <a:buNone/>
            </a:pPr>
            <a:r>
              <a:rPr lang="en-US" altLang="en-US" sz="2000">
                <a:solidFill>
                  <a:schemeClr val="tx2"/>
                </a:solidFill>
              </a:rPr>
              <a:t>	paramList</a:t>
            </a:r>
            <a:endParaRPr lang="en-US" altLang="en-US" sz="2000" i="1"/>
          </a:p>
          <a:p>
            <a:pPr marL="227013" indent="-227013" eaLnBrk="1" hangingPunct="1">
              <a:lnSpc>
                <a:spcPct val="110000"/>
              </a:lnSpc>
            </a:pPr>
            <a:r>
              <a:rPr lang="en-US" altLang="en-US"/>
              <a:t>The parameters can be on the same line . . .</a:t>
            </a:r>
          </a:p>
          <a:p>
            <a:pPr marL="795338" lvl="1" eaLnBrk="1" hangingPunct="1">
              <a:lnSpc>
                <a:spcPct val="110000"/>
              </a:lnSpc>
              <a:buFontTx/>
              <a:buNone/>
            </a:pPr>
            <a:r>
              <a:rPr lang="en-US" altLang="en-US" sz="2000" i="1">
                <a:solidFill>
                  <a:schemeClr val="tx2"/>
                </a:solidFill>
              </a:rPr>
              <a:t>param-1:type-1, param-2:type-2, . . ., param-n:type-n</a:t>
            </a:r>
            <a:endParaRPr lang="en-US" altLang="en-US" sz="1800" i="1"/>
          </a:p>
          <a:p>
            <a:pPr marL="227013" indent="-227013" eaLnBrk="1" hangingPunct="1">
              <a:lnSpc>
                <a:spcPct val="110000"/>
              </a:lnSpc>
            </a:pPr>
            <a:r>
              <a:rPr lang="en-US" altLang="en-US"/>
              <a:t>Or they can be on separate lines:</a:t>
            </a:r>
          </a:p>
          <a:p>
            <a:pPr marL="795338" lvl="1" eaLnBrk="1" hangingPunct="1">
              <a:lnSpc>
                <a:spcPct val="110000"/>
              </a:lnSpc>
              <a:buFontTx/>
              <a:buNone/>
            </a:pPr>
            <a:r>
              <a:rPr lang="en-US" altLang="en-US" sz="2000" i="1">
                <a:solidFill>
                  <a:schemeClr val="tx2"/>
                </a:solidFill>
              </a:rPr>
              <a:t>param-1:type-1, </a:t>
            </a:r>
          </a:p>
          <a:p>
            <a:pPr marL="795338" lvl="1" eaLnBrk="1" hangingPunct="1">
              <a:lnSpc>
                <a:spcPct val="110000"/>
              </a:lnSpc>
              <a:buFontTx/>
              <a:buNone/>
            </a:pPr>
            <a:r>
              <a:rPr lang="en-US" altLang="en-US" sz="2000" i="1">
                <a:solidFill>
                  <a:schemeClr val="tx2"/>
                </a:solidFill>
              </a:rPr>
              <a:t>param-2:type-2,</a:t>
            </a:r>
          </a:p>
          <a:p>
            <a:pPr marL="795338" lvl="1" eaLnBrk="1" hangingPunct="1">
              <a:lnSpc>
                <a:spcPct val="110000"/>
              </a:lnSpc>
              <a:buFontTx/>
              <a:buNone/>
            </a:pPr>
            <a:r>
              <a:rPr lang="en-US" altLang="en-US" sz="2000" i="1">
                <a:solidFill>
                  <a:schemeClr val="tx2"/>
                </a:solidFill>
              </a:rPr>
              <a:t>. . ., </a:t>
            </a:r>
          </a:p>
          <a:p>
            <a:pPr marL="795338" lvl="1" eaLnBrk="1" hangingPunct="1">
              <a:lnSpc>
                <a:spcPct val="110000"/>
              </a:lnSpc>
              <a:buFontTx/>
              <a:buNone/>
            </a:pPr>
            <a:r>
              <a:rPr lang="en-US" altLang="en-US" sz="2000" i="1">
                <a:solidFill>
                  <a:schemeClr val="tx2"/>
                </a:solidFill>
              </a:rPr>
              <a:t>param-n:type-n</a:t>
            </a:r>
            <a:endParaRPr lang="en-US" altLang="en-US" sz="2000"/>
          </a:p>
        </p:txBody>
      </p:sp>
      <p:sp>
        <p:nvSpPr>
          <p:cNvPr id="53254" name="Line 4">
            <a:extLst>
              <a:ext uri="{FF2B5EF4-FFF2-40B4-BE49-F238E27FC236}">
                <a16:creationId xmlns:a16="http://schemas.microsoft.com/office/drawing/2014/main" id="{EE8D10A0-90B9-4DE6-8F5E-73950C16EBC7}"/>
              </a:ext>
            </a:extLst>
          </p:cNvPr>
          <p:cNvSpPr>
            <a:spLocks noChangeShapeType="1"/>
          </p:cNvSpPr>
          <p:nvPr/>
        </p:nvSpPr>
        <p:spPr bwMode="auto">
          <a:xfrm flipH="1">
            <a:off x="2971800" y="21336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3255" name="Text Box 5">
            <a:extLst>
              <a:ext uri="{FF2B5EF4-FFF2-40B4-BE49-F238E27FC236}">
                <a16:creationId xmlns:a16="http://schemas.microsoft.com/office/drawing/2014/main" id="{582FF627-1AB9-410B-B727-59ED3858BAEF}"/>
              </a:ext>
            </a:extLst>
          </p:cNvPr>
          <p:cNvSpPr txBox="1">
            <a:spLocks noChangeArrowheads="1"/>
          </p:cNvSpPr>
          <p:nvPr/>
        </p:nvSpPr>
        <p:spPr bwMode="auto">
          <a:xfrm>
            <a:off x="4648200" y="1876425"/>
            <a:ext cx="2362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b="0"/>
              <a:t>comma required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18BE-0D21-4E08-856C-AEC6D618F0A1}"/>
              </a:ext>
            </a:extLst>
          </p:cNvPr>
          <p:cNvSpPr>
            <a:spLocks noGrp="1"/>
          </p:cNvSpPr>
          <p:nvPr>
            <p:ph type="title"/>
          </p:nvPr>
        </p:nvSpPr>
        <p:spPr/>
        <p:txBody>
          <a:bodyPr/>
          <a:lstStyle/>
          <a:p>
            <a:r>
              <a:rPr lang="en-US" altLang="en-US" dirty="0"/>
              <a:t>Parameter Passing via Stack 2</a:t>
            </a:r>
            <a:endParaRPr lang="en-US" dirty="0"/>
          </a:p>
        </p:txBody>
      </p:sp>
      <p:sp>
        <p:nvSpPr>
          <p:cNvPr id="3" name="Content Placeholder 2">
            <a:extLst>
              <a:ext uri="{FF2B5EF4-FFF2-40B4-BE49-F238E27FC236}">
                <a16:creationId xmlns:a16="http://schemas.microsoft.com/office/drawing/2014/main" id="{35388463-E3DC-4AD7-8C98-9B18DA710036}"/>
              </a:ext>
            </a:extLst>
          </p:cNvPr>
          <p:cNvSpPr>
            <a:spLocks noGrp="1"/>
          </p:cNvSpPr>
          <p:nvPr>
            <p:ph idx="1"/>
          </p:nvPr>
        </p:nvSpPr>
        <p:spPr/>
        <p:txBody>
          <a:bodyPr/>
          <a:lstStyle/>
          <a:p>
            <a:r>
              <a:rPr lang="en-US" dirty="0"/>
              <a:t>By convention parameters are passed from right to left in most high level languages.</a:t>
            </a:r>
          </a:p>
          <a:p>
            <a:r>
              <a:rPr lang="en-US" dirty="0"/>
              <a:t>Parameters are </a:t>
            </a:r>
            <a:r>
              <a:rPr lang="en-US" dirty="0" err="1"/>
              <a:t>PUSHed</a:t>
            </a:r>
            <a:r>
              <a:rPr lang="en-US" dirty="0"/>
              <a:t> onto the Stack by main program prior to call</a:t>
            </a:r>
          </a:p>
          <a:p>
            <a:r>
              <a:rPr lang="en-US" dirty="0"/>
              <a:t>Parameters on Stack can be removed by Main Program (Caller). This Calling Convention is used in C DECL </a:t>
            </a:r>
          </a:p>
          <a:p>
            <a:r>
              <a:rPr lang="en-US" dirty="0"/>
              <a:t>Parameters can be removed by the Called Procedure. This is called STD Call Convention.</a:t>
            </a:r>
          </a:p>
        </p:txBody>
      </p:sp>
      <p:sp>
        <p:nvSpPr>
          <p:cNvPr id="4" name="Footer Placeholder 3">
            <a:extLst>
              <a:ext uri="{FF2B5EF4-FFF2-40B4-BE49-F238E27FC236}">
                <a16:creationId xmlns:a16="http://schemas.microsoft.com/office/drawing/2014/main" id="{A1E0FB18-23A2-4F32-8EC6-A076FB32C673}"/>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0E4C4E0D-0A4A-4B64-926B-A059F5A5DB44}"/>
              </a:ext>
            </a:extLst>
          </p:cNvPr>
          <p:cNvSpPr>
            <a:spLocks noGrp="1"/>
          </p:cNvSpPr>
          <p:nvPr>
            <p:ph type="sldNum" sz="quarter" idx="11"/>
          </p:nvPr>
        </p:nvSpPr>
        <p:spPr/>
        <p:txBody>
          <a:bodyPr/>
          <a:lstStyle/>
          <a:p>
            <a:fld id="{818FE483-4AA2-4E10-9332-E886C6284315}" type="slidenum">
              <a:rPr lang="en-US" altLang="en-US" smtClean="0"/>
              <a:pPr/>
              <a:t>6</a:t>
            </a:fld>
            <a:endParaRPr lang="en-US" altLang="en-US"/>
          </a:p>
        </p:txBody>
      </p:sp>
    </p:spTree>
    <p:extLst>
      <p:ext uri="{BB962C8B-B14F-4D97-AF65-F5344CB8AC3E}">
        <p14:creationId xmlns:p14="http://schemas.microsoft.com/office/powerpoint/2010/main" val="4257573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2">
            <a:extLst>
              <a:ext uri="{FF2B5EF4-FFF2-40B4-BE49-F238E27FC236}">
                <a16:creationId xmlns:a16="http://schemas.microsoft.com/office/drawing/2014/main" id="{A0BAAD5B-53A3-4144-93CA-0D4376FF3FB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4275" name="Slide Number Placeholder 3">
            <a:extLst>
              <a:ext uri="{FF2B5EF4-FFF2-40B4-BE49-F238E27FC236}">
                <a16:creationId xmlns:a16="http://schemas.microsoft.com/office/drawing/2014/main" id="{6786D967-BC65-4E14-8D3C-1517A894250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8A0C68B-3326-444E-9FC2-B2A044A87AA2}" type="slidenum">
              <a:rPr lang="en-US" altLang="en-US" sz="1600">
                <a:latin typeface="Times New Roman" panose="02020603050405020304" pitchFamily="18" charset="0"/>
              </a:rPr>
              <a:pPr eaLnBrk="1" hangingPunct="1">
                <a:spcBef>
                  <a:spcPct val="0"/>
                </a:spcBef>
                <a:buClrTx/>
                <a:buFontTx/>
                <a:buNone/>
              </a:pPr>
              <a:t>60</a:t>
            </a:fld>
            <a:endParaRPr lang="en-US" altLang="en-US" sz="1600">
              <a:latin typeface="Times New Roman" panose="02020603050405020304" pitchFamily="18" charset="0"/>
            </a:endParaRPr>
          </a:p>
        </p:txBody>
      </p:sp>
      <p:sp>
        <p:nvSpPr>
          <p:cNvPr id="115714" name="Rectangle 2">
            <a:extLst>
              <a:ext uri="{FF2B5EF4-FFF2-40B4-BE49-F238E27FC236}">
                <a16:creationId xmlns:a16="http://schemas.microsoft.com/office/drawing/2014/main" id="{18662077-92AC-449B-8AA6-15D973C5F2BB}"/>
              </a:ext>
            </a:extLst>
          </p:cNvPr>
          <p:cNvSpPr>
            <a:spLocks noGrp="1" noChangeArrowheads="1"/>
          </p:cNvSpPr>
          <p:nvPr>
            <p:ph type="title"/>
          </p:nvPr>
        </p:nvSpPr>
        <p:spPr/>
        <p:txBody>
          <a:bodyPr/>
          <a:lstStyle/>
          <a:p>
            <a:pPr eaLnBrk="1" hangingPunct="1">
              <a:defRPr/>
            </a:pPr>
            <a:r>
              <a:rPr lang="en-US" altLang="en-US"/>
              <a:t>AddTwo Procedure</a:t>
            </a:r>
            <a:r>
              <a:rPr lang="en-US" altLang="en-US" sz="2400"/>
              <a:t>  (1 of 2)</a:t>
            </a:r>
          </a:p>
        </p:txBody>
      </p:sp>
      <p:sp>
        <p:nvSpPr>
          <p:cNvPr id="54277" name="Text Box 3">
            <a:extLst>
              <a:ext uri="{FF2B5EF4-FFF2-40B4-BE49-F238E27FC236}">
                <a16:creationId xmlns:a16="http://schemas.microsoft.com/office/drawing/2014/main" id="{BEE75DF0-2F8C-45C7-8083-528836AACBD4}"/>
              </a:ext>
            </a:extLst>
          </p:cNvPr>
          <p:cNvSpPr txBox="1">
            <a:spLocks noChangeArrowheads="1"/>
          </p:cNvSpPr>
          <p:nvPr/>
        </p:nvSpPr>
        <p:spPr bwMode="auto">
          <a:xfrm>
            <a:off x="2667000" y="2209800"/>
            <a:ext cx="4114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AddTwo PROC,</a:t>
            </a:r>
          </a:p>
          <a:p>
            <a:pPr eaLnBrk="1" hangingPunct="1">
              <a:lnSpc>
                <a:spcPct val="50000"/>
              </a:lnSpc>
              <a:spcBef>
                <a:spcPct val="50000"/>
              </a:spcBef>
              <a:buClrTx/>
              <a:buFontTx/>
              <a:buNone/>
            </a:pPr>
            <a:r>
              <a:rPr lang="en-US" altLang="en-US" sz="1800">
                <a:latin typeface="Courier New" panose="02070309020205020404" pitchFamily="49" charset="0"/>
              </a:rPr>
              <a:t>	val1:DWORD, val2:DWORD</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	mov eax,val1</a:t>
            </a:r>
          </a:p>
          <a:p>
            <a:pPr eaLnBrk="1" hangingPunct="1">
              <a:lnSpc>
                <a:spcPct val="50000"/>
              </a:lnSpc>
              <a:spcBef>
                <a:spcPct val="50000"/>
              </a:spcBef>
              <a:buClrTx/>
              <a:buFontTx/>
              <a:buNone/>
            </a:pPr>
            <a:r>
              <a:rPr lang="en-US" altLang="en-US" sz="1800">
                <a:latin typeface="Courier New" panose="02070309020205020404" pitchFamily="49" charset="0"/>
              </a:rPr>
              <a:t>	add eax,val2</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	ret</a:t>
            </a:r>
          </a:p>
          <a:p>
            <a:pPr eaLnBrk="1" hangingPunct="1">
              <a:lnSpc>
                <a:spcPct val="50000"/>
              </a:lnSpc>
              <a:spcBef>
                <a:spcPct val="50000"/>
              </a:spcBef>
              <a:buClrTx/>
              <a:buFontTx/>
              <a:buNone/>
            </a:pPr>
            <a:r>
              <a:rPr lang="en-US" altLang="en-US" sz="1800">
                <a:latin typeface="Courier New" panose="02070309020205020404" pitchFamily="49" charset="0"/>
              </a:rPr>
              <a:t>AddTwo ENDP</a:t>
            </a:r>
          </a:p>
        </p:txBody>
      </p:sp>
      <p:sp>
        <p:nvSpPr>
          <p:cNvPr id="54278" name="Text Box 6">
            <a:extLst>
              <a:ext uri="{FF2B5EF4-FFF2-40B4-BE49-F238E27FC236}">
                <a16:creationId xmlns:a16="http://schemas.microsoft.com/office/drawing/2014/main" id="{3F3B9A55-30CA-44F0-9928-CA6319719F91}"/>
              </a:ext>
            </a:extLst>
          </p:cNvPr>
          <p:cNvSpPr txBox="1">
            <a:spLocks noChangeArrowheads="1"/>
          </p:cNvSpPr>
          <p:nvPr/>
        </p:nvSpPr>
        <p:spPr bwMode="auto">
          <a:xfrm>
            <a:off x="8382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90513" indent="-290513"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100" b="0"/>
              <a:t>The AddTwo procedure receives two integers and returns their sum in EAX.</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2">
            <a:extLst>
              <a:ext uri="{FF2B5EF4-FFF2-40B4-BE49-F238E27FC236}">
                <a16:creationId xmlns:a16="http://schemas.microsoft.com/office/drawing/2014/main" id="{68AC0E2C-1031-442F-ADF4-DEC1ADB926D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5299" name="Slide Number Placeholder 3">
            <a:extLst>
              <a:ext uri="{FF2B5EF4-FFF2-40B4-BE49-F238E27FC236}">
                <a16:creationId xmlns:a16="http://schemas.microsoft.com/office/drawing/2014/main" id="{0BA8CE84-2C37-47CD-9815-5A9B6CF0512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02F3FB0-4964-4770-B54C-68DBC71CB1BB}" type="slidenum">
              <a:rPr lang="en-US" altLang="en-US" sz="1600">
                <a:latin typeface="Times New Roman" panose="02020603050405020304" pitchFamily="18" charset="0"/>
              </a:rPr>
              <a:pPr eaLnBrk="1" hangingPunct="1">
                <a:spcBef>
                  <a:spcPct val="0"/>
                </a:spcBef>
                <a:buClrTx/>
                <a:buFontTx/>
                <a:buNone/>
              </a:pPr>
              <a:t>61</a:t>
            </a:fld>
            <a:endParaRPr lang="en-US" altLang="en-US" sz="1600">
              <a:latin typeface="Times New Roman" panose="02020603050405020304" pitchFamily="18" charset="0"/>
            </a:endParaRPr>
          </a:p>
        </p:txBody>
      </p:sp>
      <p:sp>
        <p:nvSpPr>
          <p:cNvPr id="138242" name="Rectangle 2">
            <a:extLst>
              <a:ext uri="{FF2B5EF4-FFF2-40B4-BE49-F238E27FC236}">
                <a16:creationId xmlns:a16="http://schemas.microsoft.com/office/drawing/2014/main" id="{53181A44-8504-49B9-B139-47D224F031C0}"/>
              </a:ext>
            </a:extLst>
          </p:cNvPr>
          <p:cNvSpPr>
            <a:spLocks noGrp="1" noChangeArrowheads="1"/>
          </p:cNvSpPr>
          <p:nvPr>
            <p:ph type="title"/>
          </p:nvPr>
        </p:nvSpPr>
        <p:spPr/>
        <p:txBody>
          <a:bodyPr/>
          <a:lstStyle/>
          <a:p>
            <a:pPr eaLnBrk="1" hangingPunct="1">
              <a:defRPr/>
            </a:pPr>
            <a:r>
              <a:rPr lang="en-US" altLang="en-US"/>
              <a:t>PROC Examples</a:t>
            </a:r>
            <a:r>
              <a:rPr lang="en-US" altLang="en-US" sz="2400"/>
              <a:t>  (2 of 3)</a:t>
            </a:r>
          </a:p>
        </p:txBody>
      </p:sp>
      <p:sp>
        <p:nvSpPr>
          <p:cNvPr id="138244" name="Text Box 4">
            <a:extLst>
              <a:ext uri="{FF2B5EF4-FFF2-40B4-BE49-F238E27FC236}">
                <a16:creationId xmlns:a16="http://schemas.microsoft.com/office/drawing/2014/main" id="{5770BF7A-8BE8-429E-852F-89C79C105227}"/>
              </a:ext>
            </a:extLst>
          </p:cNvPr>
          <p:cNvSpPr txBox="1">
            <a:spLocks noChangeArrowheads="1"/>
          </p:cNvSpPr>
          <p:nvPr/>
        </p:nvSpPr>
        <p:spPr bwMode="auto">
          <a:xfrm>
            <a:off x="1676400" y="2362200"/>
            <a:ext cx="5867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568325"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568325"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568325"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568325"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568325"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568325"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568325"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568325"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568325"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FillArray PROC,</a:t>
            </a:r>
          </a:p>
          <a:p>
            <a:pPr eaLnBrk="1" hangingPunct="1">
              <a:lnSpc>
                <a:spcPct val="50000"/>
              </a:lnSpc>
              <a:spcBef>
                <a:spcPct val="50000"/>
              </a:spcBef>
              <a:buClrTx/>
              <a:buFontTx/>
              <a:buNone/>
            </a:pPr>
            <a:r>
              <a:rPr lang="en-US" altLang="en-US" sz="1800">
                <a:latin typeface="Courier New" panose="02070309020205020404" pitchFamily="49" charset="0"/>
              </a:rPr>
              <a:t>	pArray:PTR BYTE, fillVal:BYTE</a:t>
            </a:r>
          </a:p>
          <a:p>
            <a:pPr eaLnBrk="1" hangingPunct="1">
              <a:lnSpc>
                <a:spcPct val="50000"/>
              </a:lnSpc>
              <a:spcBef>
                <a:spcPct val="50000"/>
              </a:spcBef>
              <a:buClrTx/>
              <a:buFontTx/>
              <a:buNone/>
            </a:pPr>
            <a:r>
              <a:rPr lang="en-US" altLang="en-US" sz="1800">
                <a:latin typeface="Courier New" panose="02070309020205020404" pitchFamily="49" charset="0"/>
              </a:rPr>
              <a:t>	arraySize:DWORD</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	mov ecx,arraySize</a:t>
            </a:r>
          </a:p>
          <a:p>
            <a:pPr eaLnBrk="1" hangingPunct="1">
              <a:lnSpc>
                <a:spcPct val="50000"/>
              </a:lnSpc>
              <a:spcBef>
                <a:spcPct val="50000"/>
              </a:spcBef>
              <a:buClrTx/>
              <a:buFontTx/>
              <a:buNone/>
            </a:pPr>
            <a:r>
              <a:rPr lang="en-US" altLang="en-US" sz="1800">
                <a:latin typeface="Courier New" panose="02070309020205020404" pitchFamily="49" charset="0"/>
              </a:rPr>
              <a:t>	mov esi,pArray</a:t>
            </a:r>
          </a:p>
          <a:p>
            <a:pPr eaLnBrk="1" hangingPunct="1">
              <a:lnSpc>
                <a:spcPct val="50000"/>
              </a:lnSpc>
              <a:spcBef>
                <a:spcPct val="50000"/>
              </a:spcBef>
              <a:buClrTx/>
              <a:buFontTx/>
              <a:buNone/>
            </a:pPr>
            <a:r>
              <a:rPr lang="en-US" altLang="en-US" sz="1800">
                <a:latin typeface="Courier New" panose="02070309020205020404" pitchFamily="49" charset="0"/>
              </a:rPr>
              <a:t>	mov al,fillVal</a:t>
            </a:r>
          </a:p>
          <a:p>
            <a:pPr eaLnBrk="1" hangingPunct="1">
              <a:lnSpc>
                <a:spcPct val="50000"/>
              </a:lnSpc>
              <a:spcBef>
                <a:spcPct val="50000"/>
              </a:spcBef>
              <a:buClrTx/>
              <a:buFontTx/>
              <a:buNone/>
            </a:pPr>
            <a:r>
              <a:rPr lang="en-US" altLang="en-US" sz="1800">
                <a:latin typeface="Courier New" panose="02070309020205020404" pitchFamily="49" charset="0"/>
              </a:rPr>
              <a:t>L1:	mov [esi],al</a:t>
            </a:r>
          </a:p>
          <a:p>
            <a:pPr eaLnBrk="1" hangingPunct="1">
              <a:lnSpc>
                <a:spcPct val="50000"/>
              </a:lnSpc>
              <a:spcBef>
                <a:spcPct val="50000"/>
              </a:spcBef>
              <a:buClrTx/>
              <a:buFontTx/>
              <a:buNone/>
            </a:pPr>
            <a:r>
              <a:rPr lang="en-US" altLang="en-US" sz="1800">
                <a:latin typeface="Courier New" panose="02070309020205020404" pitchFamily="49" charset="0"/>
              </a:rPr>
              <a:t>	inc esi</a:t>
            </a:r>
          </a:p>
          <a:p>
            <a:pPr eaLnBrk="1" hangingPunct="1">
              <a:lnSpc>
                <a:spcPct val="50000"/>
              </a:lnSpc>
              <a:spcBef>
                <a:spcPct val="50000"/>
              </a:spcBef>
              <a:buClrTx/>
              <a:buFontTx/>
              <a:buNone/>
            </a:pPr>
            <a:r>
              <a:rPr lang="en-US" altLang="en-US" sz="1800">
                <a:latin typeface="Courier New" panose="02070309020205020404" pitchFamily="49" charset="0"/>
              </a:rPr>
              <a:t>	loop L1</a:t>
            </a:r>
          </a:p>
          <a:p>
            <a:pPr eaLnBrk="1" hangingPunct="1">
              <a:lnSpc>
                <a:spcPct val="50000"/>
              </a:lnSpc>
              <a:spcBef>
                <a:spcPct val="50000"/>
              </a:spcBef>
              <a:buClrTx/>
              <a:buFontTx/>
              <a:buNone/>
            </a:pPr>
            <a:r>
              <a:rPr lang="en-US" altLang="en-US" sz="1800">
                <a:latin typeface="Courier New" panose="02070309020205020404" pitchFamily="49" charset="0"/>
              </a:rPr>
              <a:t>	ret</a:t>
            </a:r>
          </a:p>
          <a:p>
            <a:pPr eaLnBrk="1" hangingPunct="1">
              <a:lnSpc>
                <a:spcPct val="50000"/>
              </a:lnSpc>
              <a:spcBef>
                <a:spcPct val="50000"/>
              </a:spcBef>
              <a:buClrTx/>
              <a:buFontTx/>
              <a:buNone/>
            </a:pPr>
            <a:r>
              <a:rPr lang="en-US" altLang="en-US" sz="1800">
                <a:latin typeface="Courier New" panose="02070309020205020404" pitchFamily="49" charset="0"/>
              </a:rPr>
              <a:t>FillArray ENDP</a:t>
            </a:r>
          </a:p>
        </p:txBody>
      </p:sp>
      <p:sp>
        <p:nvSpPr>
          <p:cNvPr id="55302" name="Text Box 6">
            <a:extLst>
              <a:ext uri="{FF2B5EF4-FFF2-40B4-BE49-F238E27FC236}">
                <a16:creationId xmlns:a16="http://schemas.microsoft.com/office/drawing/2014/main" id="{FA1459DE-6668-4BB6-8DFD-E6C1B737B3E2}"/>
              </a:ext>
            </a:extLst>
          </p:cNvPr>
          <p:cNvSpPr txBox="1">
            <a:spLocks noChangeArrowheads="1"/>
          </p:cNvSpPr>
          <p:nvPr/>
        </p:nvSpPr>
        <p:spPr bwMode="auto">
          <a:xfrm>
            <a:off x="838200" y="10668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a:t>FillArray receives a pointer to an array of bytes, a single byte fill value that will be copied to each element of the array, and the size of the 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box(in)">
                                      <p:cBhvr>
                                        <p:cTn id="7"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2">
            <a:extLst>
              <a:ext uri="{FF2B5EF4-FFF2-40B4-BE49-F238E27FC236}">
                <a16:creationId xmlns:a16="http://schemas.microsoft.com/office/drawing/2014/main" id="{914B21B8-C43A-4D3D-8F39-FE2C52F9671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6323" name="Slide Number Placeholder 3">
            <a:extLst>
              <a:ext uri="{FF2B5EF4-FFF2-40B4-BE49-F238E27FC236}">
                <a16:creationId xmlns:a16="http://schemas.microsoft.com/office/drawing/2014/main" id="{ECB4662B-E852-42BE-AF47-68E5092A5F0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FB3C7F4-956F-4FB0-8476-C31BB7F393DA}" type="slidenum">
              <a:rPr lang="en-US" altLang="en-US" sz="1600">
                <a:latin typeface="Times New Roman" panose="02020603050405020304" pitchFamily="18" charset="0"/>
              </a:rPr>
              <a:pPr eaLnBrk="1" hangingPunct="1">
                <a:spcBef>
                  <a:spcPct val="0"/>
                </a:spcBef>
                <a:buClrTx/>
                <a:buFontTx/>
                <a:buNone/>
              </a:pPr>
              <a:t>62</a:t>
            </a:fld>
            <a:endParaRPr lang="en-US" altLang="en-US" sz="1600">
              <a:latin typeface="Times New Roman" panose="02020603050405020304" pitchFamily="18" charset="0"/>
            </a:endParaRPr>
          </a:p>
        </p:txBody>
      </p:sp>
      <p:sp>
        <p:nvSpPr>
          <p:cNvPr id="116738" name="Rectangle 2">
            <a:extLst>
              <a:ext uri="{FF2B5EF4-FFF2-40B4-BE49-F238E27FC236}">
                <a16:creationId xmlns:a16="http://schemas.microsoft.com/office/drawing/2014/main" id="{213137CB-FB8A-44D1-B766-6FA45C19A939}"/>
              </a:ext>
            </a:extLst>
          </p:cNvPr>
          <p:cNvSpPr>
            <a:spLocks noGrp="1" noChangeArrowheads="1"/>
          </p:cNvSpPr>
          <p:nvPr>
            <p:ph type="title"/>
          </p:nvPr>
        </p:nvSpPr>
        <p:spPr/>
        <p:txBody>
          <a:bodyPr/>
          <a:lstStyle/>
          <a:p>
            <a:pPr eaLnBrk="1" hangingPunct="1">
              <a:defRPr/>
            </a:pPr>
            <a:r>
              <a:rPr lang="en-US" altLang="en-US"/>
              <a:t>PROC Examples</a:t>
            </a:r>
            <a:r>
              <a:rPr lang="en-US" altLang="en-US" sz="2400"/>
              <a:t>  (3 of 3)</a:t>
            </a:r>
            <a:endParaRPr lang="en-US" altLang="en-US"/>
          </a:p>
        </p:txBody>
      </p:sp>
      <p:sp>
        <p:nvSpPr>
          <p:cNvPr id="116739" name="Text Box 3">
            <a:extLst>
              <a:ext uri="{FF2B5EF4-FFF2-40B4-BE49-F238E27FC236}">
                <a16:creationId xmlns:a16="http://schemas.microsoft.com/office/drawing/2014/main" id="{C9365FC9-2756-4700-8CD0-D0BD12FA058C}"/>
              </a:ext>
            </a:extLst>
          </p:cNvPr>
          <p:cNvSpPr txBox="1">
            <a:spLocks noChangeArrowheads="1"/>
          </p:cNvSpPr>
          <p:nvPr/>
        </p:nvSpPr>
        <p:spPr bwMode="auto">
          <a:xfrm>
            <a:off x="1143000" y="3657600"/>
            <a:ext cx="6019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ReadFile PROC,</a:t>
            </a:r>
          </a:p>
          <a:p>
            <a:pPr eaLnBrk="1" hangingPunct="1">
              <a:lnSpc>
                <a:spcPct val="50000"/>
              </a:lnSpc>
              <a:spcBef>
                <a:spcPct val="50000"/>
              </a:spcBef>
              <a:buClrTx/>
              <a:buFontTx/>
              <a:buNone/>
            </a:pPr>
            <a:r>
              <a:rPr lang="en-US" altLang="en-US" sz="1800">
                <a:latin typeface="Courier New" panose="02070309020205020404" pitchFamily="49" charset="0"/>
              </a:rPr>
              <a:t>	pBuffer:PTR BYTE</a:t>
            </a:r>
          </a:p>
          <a:p>
            <a:pPr eaLnBrk="1" hangingPunct="1">
              <a:lnSpc>
                <a:spcPct val="50000"/>
              </a:lnSpc>
              <a:spcBef>
                <a:spcPct val="50000"/>
              </a:spcBef>
              <a:buClrTx/>
              <a:buFontTx/>
              <a:buNone/>
            </a:pPr>
            <a:r>
              <a:rPr lang="en-US" altLang="en-US" sz="1800">
                <a:latin typeface="Courier New" panose="02070309020205020404" pitchFamily="49" charset="0"/>
              </a:rPr>
              <a:t>	LOCAL fileHandle:DWORD</a:t>
            </a:r>
          </a:p>
          <a:p>
            <a:pPr eaLnBrk="1" hangingPunct="1">
              <a:lnSpc>
                <a:spcPct val="50000"/>
              </a:lnSpc>
              <a:spcBef>
                <a:spcPct val="50000"/>
              </a:spcBef>
              <a:buClrTx/>
              <a:buFontTx/>
              <a:buNone/>
            </a:pPr>
            <a:r>
              <a:rPr lang="en-US" altLang="en-US" sz="1800">
                <a:latin typeface="Courier New" panose="02070309020205020404" pitchFamily="49" charset="0"/>
              </a:rPr>
              <a:t>	. . .</a:t>
            </a:r>
          </a:p>
          <a:p>
            <a:pPr eaLnBrk="1" hangingPunct="1">
              <a:lnSpc>
                <a:spcPct val="50000"/>
              </a:lnSpc>
              <a:spcBef>
                <a:spcPct val="50000"/>
              </a:spcBef>
              <a:buClrTx/>
              <a:buFontTx/>
              <a:buNone/>
            </a:pPr>
            <a:r>
              <a:rPr lang="en-US" altLang="en-US" sz="1800">
                <a:latin typeface="Courier New" panose="02070309020205020404" pitchFamily="49" charset="0"/>
              </a:rPr>
              <a:t>ReadFile ENDP</a:t>
            </a:r>
          </a:p>
        </p:txBody>
      </p:sp>
      <p:sp>
        <p:nvSpPr>
          <p:cNvPr id="56326" name="Text Box 5">
            <a:extLst>
              <a:ext uri="{FF2B5EF4-FFF2-40B4-BE49-F238E27FC236}">
                <a16:creationId xmlns:a16="http://schemas.microsoft.com/office/drawing/2014/main" id="{99769F93-E545-4B1C-B5E8-06ACF0CFB370}"/>
              </a:ext>
            </a:extLst>
          </p:cNvPr>
          <p:cNvSpPr txBox="1">
            <a:spLocks noChangeArrowheads="1"/>
          </p:cNvSpPr>
          <p:nvPr/>
        </p:nvSpPr>
        <p:spPr bwMode="auto">
          <a:xfrm>
            <a:off x="1143000" y="1447800"/>
            <a:ext cx="5943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Swap PROC,</a:t>
            </a:r>
          </a:p>
          <a:p>
            <a:pPr lvl="1" eaLnBrk="1" hangingPunct="1">
              <a:lnSpc>
                <a:spcPct val="50000"/>
              </a:lnSpc>
              <a:spcBef>
                <a:spcPct val="50000"/>
              </a:spcBef>
              <a:buClrTx/>
              <a:buFontTx/>
              <a:buNone/>
            </a:pPr>
            <a:r>
              <a:rPr lang="en-US" altLang="en-US" sz="1800">
                <a:latin typeface="Courier New" panose="02070309020205020404" pitchFamily="49" charset="0"/>
              </a:rPr>
              <a:t>pValX:PTR DWORD,</a:t>
            </a:r>
          </a:p>
          <a:p>
            <a:pPr lvl="1" eaLnBrk="1" hangingPunct="1">
              <a:lnSpc>
                <a:spcPct val="50000"/>
              </a:lnSpc>
              <a:spcBef>
                <a:spcPct val="50000"/>
              </a:spcBef>
              <a:buClrTx/>
              <a:buFontTx/>
              <a:buNone/>
            </a:pPr>
            <a:r>
              <a:rPr lang="en-US" altLang="en-US" sz="1800">
                <a:latin typeface="Courier New" panose="02070309020205020404" pitchFamily="49" charset="0"/>
              </a:rPr>
              <a:t>pValY:PTR DWORD</a:t>
            </a:r>
          </a:p>
          <a:p>
            <a:pPr lvl="1" eaLnBrk="1" hangingPunct="1">
              <a:lnSpc>
                <a:spcPct val="50000"/>
              </a:lnSpc>
              <a:spcBef>
                <a:spcPct val="50000"/>
              </a:spcBef>
              <a:buClrTx/>
              <a:buFontTx/>
              <a:buNone/>
            </a:pPr>
            <a:r>
              <a:rPr lang="en-US" altLang="en-US" sz="1800">
                <a:latin typeface="Courier New" panose="02070309020205020404" pitchFamily="49" charset="0"/>
              </a:rPr>
              <a:t>. . .</a:t>
            </a:r>
          </a:p>
          <a:p>
            <a:pPr eaLnBrk="1" hangingPunct="1">
              <a:lnSpc>
                <a:spcPct val="50000"/>
              </a:lnSpc>
              <a:spcBef>
                <a:spcPct val="50000"/>
              </a:spcBef>
              <a:buClrTx/>
              <a:buFontTx/>
              <a:buNone/>
            </a:pPr>
            <a:r>
              <a:rPr lang="en-US" altLang="en-US" sz="1800">
                <a:latin typeface="Courier New" panose="02070309020205020404" pitchFamily="49" charset="0"/>
              </a:rPr>
              <a:t>Swap ENDP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box(in)">
                                      <p:cBhvr>
                                        <p:cTn id="7" dur="5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4EA91864-3E62-41BD-83D2-80CD3A75933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7347" name="Slide Number Placeholder 4">
            <a:extLst>
              <a:ext uri="{FF2B5EF4-FFF2-40B4-BE49-F238E27FC236}">
                <a16:creationId xmlns:a16="http://schemas.microsoft.com/office/drawing/2014/main" id="{1F116852-BEDE-40D9-90C0-66D06643A71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4B41959-DE75-415B-9121-CBBC486915E5}" type="slidenum">
              <a:rPr lang="en-US" altLang="en-US" sz="1600">
                <a:latin typeface="Times New Roman" panose="02020603050405020304" pitchFamily="18" charset="0"/>
              </a:rPr>
              <a:pPr eaLnBrk="1" hangingPunct="1">
                <a:spcBef>
                  <a:spcPct val="0"/>
                </a:spcBef>
                <a:buClrTx/>
                <a:buFontTx/>
                <a:buNone/>
              </a:pPr>
              <a:t>63</a:t>
            </a:fld>
            <a:endParaRPr lang="en-US" altLang="en-US" sz="1600">
              <a:latin typeface="Times New Roman" panose="02020603050405020304" pitchFamily="18" charset="0"/>
            </a:endParaRPr>
          </a:p>
        </p:txBody>
      </p:sp>
      <p:sp>
        <p:nvSpPr>
          <p:cNvPr id="140290" name="Rectangle 2">
            <a:extLst>
              <a:ext uri="{FF2B5EF4-FFF2-40B4-BE49-F238E27FC236}">
                <a16:creationId xmlns:a16="http://schemas.microsoft.com/office/drawing/2014/main" id="{04436C5B-B6D2-4185-85B5-8097A6ED94E0}"/>
              </a:ext>
            </a:extLst>
          </p:cNvPr>
          <p:cNvSpPr>
            <a:spLocks noGrp="1" noChangeArrowheads="1"/>
          </p:cNvSpPr>
          <p:nvPr>
            <p:ph type="title"/>
          </p:nvPr>
        </p:nvSpPr>
        <p:spPr/>
        <p:txBody>
          <a:bodyPr/>
          <a:lstStyle/>
          <a:p>
            <a:pPr eaLnBrk="1" hangingPunct="1">
              <a:defRPr/>
            </a:pPr>
            <a:r>
              <a:rPr lang="en-US" altLang="en-US"/>
              <a:t>PROTO Directive</a:t>
            </a:r>
          </a:p>
        </p:txBody>
      </p:sp>
      <p:sp>
        <p:nvSpPr>
          <p:cNvPr id="57349" name="Rectangle 3">
            <a:extLst>
              <a:ext uri="{FF2B5EF4-FFF2-40B4-BE49-F238E27FC236}">
                <a16:creationId xmlns:a16="http://schemas.microsoft.com/office/drawing/2014/main" id="{76C3C529-75B0-4C97-AA50-B99931429312}"/>
              </a:ext>
            </a:extLst>
          </p:cNvPr>
          <p:cNvSpPr>
            <a:spLocks noGrp="1" noChangeArrowheads="1"/>
          </p:cNvSpPr>
          <p:nvPr>
            <p:ph type="body" idx="1"/>
          </p:nvPr>
        </p:nvSpPr>
        <p:spPr>
          <a:xfrm>
            <a:off x="762000" y="1524000"/>
            <a:ext cx="7772400" cy="3581400"/>
          </a:xfrm>
        </p:spPr>
        <p:txBody>
          <a:bodyPr/>
          <a:lstStyle/>
          <a:p>
            <a:pPr eaLnBrk="1" hangingPunct="1"/>
            <a:r>
              <a:rPr lang="en-US" altLang="en-US"/>
              <a:t>Creates a procedure prototype</a:t>
            </a:r>
          </a:p>
          <a:p>
            <a:pPr eaLnBrk="1" hangingPunct="1"/>
            <a:r>
              <a:rPr lang="en-US" altLang="en-US"/>
              <a:t>Syntax:</a:t>
            </a:r>
          </a:p>
          <a:p>
            <a:pPr lvl="1" eaLnBrk="1" hangingPunct="1"/>
            <a:r>
              <a:rPr lang="en-US" altLang="en-US" i="1">
                <a:solidFill>
                  <a:schemeClr val="tx2"/>
                </a:solidFill>
              </a:rPr>
              <a:t>label </a:t>
            </a:r>
            <a:r>
              <a:rPr lang="en-US" altLang="en-US">
                <a:solidFill>
                  <a:schemeClr val="tx2"/>
                </a:solidFill>
              </a:rPr>
              <a:t> PROTO  </a:t>
            </a:r>
            <a:r>
              <a:rPr lang="en-US" altLang="en-US" i="1">
                <a:solidFill>
                  <a:schemeClr val="tx2"/>
                </a:solidFill>
              </a:rPr>
              <a:t>paramList</a:t>
            </a:r>
          </a:p>
          <a:p>
            <a:pPr eaLnBrk="1" hangingPunct="1"/>
            <a:r>
              <a:rPr lang="en-US" altLang="en-US"/>
              <a:t>Parameter list not permitted in 64-bit mode</a:t>
            </a:r>
          </a:p>
          <a:p>
            <a:pPr eaLnBrk="1" hangingPunct="1"/>
            <a:r>
              <a:rPr lang="en-US" altLang="en-US"/>
              <a:t>Every procedure called by the INVOKE directive must have a prototype</a:t>
            </a:r>
          </a:p>
          <a:p>
            <a:pPr eaLnBrk="1" hangingPunct="1"/>
            <a:r>
              <a:rPr lang="en-US" altLang="en-US"/>
              <a:t>A complete procedure definition can also serve as its own prototype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9BE48852-6BBB-4B32-9DEA-2B8EE8BAB91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8371" name="Slide Number Placeholder 4">
            <a:extLst>
              <a:ext uri="{FF2B5EF4-FFF2-40B4-BE49-F238E27FC236}">
                <a16:creationId xmlns:a16="http://schemas.microsoft.com/office/drawing/2014/main" id="{0FCE8499-BC72-4F11-8CD0-60EFB2A8281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E607E7A-6532-45A7-BDAC-E8B10830209D}" type="slidenum">
              <a:rPr lang="en-US" altLang="en-US" sz="1600">
                <a:latin typeface="Times New Roman" panose="02020603050405020304" pitchFamily="18" charset="0"/>
              </a:rPr>
              <a:pPr eaLnBrk="1" hangingPunct="1">
                <a:spcBef>
                  <a:spcPct val="0"/>
                </a:spcBef>
                <a:buClrTx/>
                <a:buFontTx/>
                <a:buNone/>
              </a:pPr>
              <a:t>64</a:t>
            </a:fld>
            <a:endParaRPr lang="en-US" altLang="en-US" sz="1600">
              <a:latin typeface="Times New Roman" panose="02020603050405020304" pitchFamily="18" charset="0"/>
            </a:endParaRPr>
          </a:p>
        </p:txBody>
      </p:sp>
      <p:sp>
        <p:nvSpPr>
          <p:cNvPr id="117762" name="Rectangle 2">
            <a:extLst>
              <a:ext uri="{FF2B5EF4-FFF2-40B4-BE49-F238E27FC236}">
                <a16:creationId xmlns:a16="http://schemas.microsoft.com/office/drawing/2014/main" id="{3448E3A1-2BA8-460D-A845-701074F98A33}"/>
              </a:ext>
            </a:extLst>
          </p:cNvPr>
          <p:cNvSpPr>
            <a:spLocks noGrp="1" noChangeArrowheads="1"/>
          </p:cNvSpPr>
          <p:nvPr>
            <p:ph type="title"/>
          </p:nvPr>
        </p:nvSpPr>
        <p:spPr/>
        <p:txBody>
          <a:bodyPr/>
          <a:lstStyle/>
          <a:p>
            <a:pPr eaLnBrk="1" hangingPunct="1">
              <a:defRPr/>
            </a:pPr>
            <a:r>
              <a:rPr lang="en-US" altLang="en-US"/>
              <a:t>PROTO Directive</a:t>
            </a:r>
          </a:p>
        </p:txBody>
      </p:sp>
      <p:sp>
        <p:nvSpPr>
          <p:cNvPr id="58373" name="Rectangle 3">
            <a:extLst>
              <a:ext uri="{FF2B5EF4-FFF2-40B4-BE49-F238E27FC236}">
                <a16:creationId xmlns:a16="http://schemas.microsoft.com/office/drawing/2014/main" id="{2021B809-DAF4-4EF6-BAF4-10424A3F6AA8}"/>
              </a:ext>
            </a:extLst>
          </p:cNvPr>
          <p:cNvSpPr>
            <a:spLocks noGrp="1" noChangeArrowheads="1"/>
          </p:cNvSpPr>
          <p:nvPr>
            <p:ph type="body" idx="1"/>
          </p:nvPr>
        </p:nvSpPr>
        <p:spPr>
          <a:xfrm>
            <a:off x="685800" y="1143000"/>
            <a:ext cx="7924800" cy="1143000"/>
          </a:xfrm>
        </p:spPr>
        <p:txBody>
          <a:bodyPr/>
          <a:lstStyle/>
          <a:p>
            <a:pPr eaLnBrk="1" hangingPunct="1">
              <a:lnSpc>
                <a:spcPct val="110000"/>
              </a:lnSpc>
            </a:pPr>
            <a:r>
              <a:rPr lang="en-US" altLang="en-US" sz="2000"/>
              <a:t>Standard configuration: PROTO appears at top of the program listing, INVOKE appears in the code segment, and the procedure implementation occurs later in the program:</a:t>
            </a:r>
          </a:p>
        </p:txBody>
      </p:sp>
      <p:sp>
        <p:nvSpPr>
          <p:cNvPr id="58374" name="Text Box 4">
            <a:extLst>
              <a:ext uri="{FF2B5EF4-FFF2-40B4-BE49-F238E27FC236}">
                <a16:creationId xmlns:a16="http://schemas.microsoft.com/office/drawing/2014/main" id="{09F8ADB6-C352-44CB-818A-FEA2165419A6}"/>
              </a:ext>
            </a:extLst>
          </p:cNvPr>
          <p:cNvSpPr txBox="1">
            <a:spLocks noChangeArrowheads="1"/>
          </p:cNvSpPr>
          <p:nvPr/>
        </p:nvSpPr>
        <p:spPr bwMode="auto">
          <a:xfrm>
            <a:off x="1219200" y="2590800"/>
            <a:ext cx="7086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6812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6812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2681288"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26812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12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12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12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12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12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MySub PROTO  	; procedure prototype</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.code</a:t>
            </a:r>
          </a:p>
          <a:p>
            <a:pPr eaLnBrk="1" hangingPunct="1">
              <a:lnSpc>
                <a:spcPct val="50000"/>
              </a:lnSpc>
              <a:spcBef>
                <a:spcPct val="50000"/>
              </a:spcBef>
              <a:buClrTx/>
              <a:buFontTx/>
              <a:buNone/>
            </a:pPr>
            <a:r>
              <a:rPr lang="en-US" altLang="en-US" sz="1800">
                <a:latin typeface="Courier New" panose="02070309020205020404" pitchFamily="49" charset="0"/>
              </a:rPr>
              <a:t>INVOKE MySub 	; procedure call</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MySub PROC 	; procedure implementation</a:t>
            </a:r>
          </a:p>
          <a:p>
            <a:pPr eaLnBrk="1" hangingPunct="1">
              <a:lnSpc>
                <a:spcPct val="50000"/>
              </a:lnSpc>
              <a:spcBef>
                <a:spcPct val="50000"/>
              </a:spcBef>
              <a:buClrTx/>
              <a:buFontTx/>
              <a:buNone/>
            </a:pPr>
            <a:r>
              <a:rPr lang="en-US" altLang="en-US" sz="1800">
                <a:latin typeface="Courier New" panose="02070309020205020404" pitchFamily="49" charset="0"/>
              </a:rPr>
              <a:t>	.</a:t>
            </a:r>
          </a:p>
          <a:p>
            <a:pPr eaLnBrk="1" hangingPunct="1">
              <a:lnSpc>
                <a:spcPct val="50000"/>
              </a:lnSpc>
              <a:spcBef>
                <a:spcPct val="50000"/>
              </a:spcBef>
              <a:buClrTx/>
              <a:buFontTx/>
              <a:buNone/>
            </a:pPr>
            <a:r>
              <a:rPr lang="en-US" altLang="en-US" sz="1800">
                <a:latin typeface="Courier New" panose="02070309020205020404" pitchFamily="49" charset="0"/>
              </a:rPr>
              <a:t>	.</a:t>
            </a:r>
          </a:p>
          <a:p>
            <a:pPr eaLnBrk="1" hangingPunct="1">
              <a:lnSpc>
                <a:spcPct val="50000"/>
              </a:lnSpc>
              <a:spcBef>
                <a:spcPct val="50000"/>
              </a:spcBef>
              <a:buClrTx/>
              <a:buFontTx/>
              <a:buNone/>
            </a:pPr>
            <a:r>
              <a:rPr lang="en-US" altLang="en-US" sz="1800">
                <a:latin typeface="Courier New" panose="02070309020205020404" pitchFamily="49" charset="0"/>
              </a:rPr>
              <a:t>MySub ENDP</a:t>
            </a:r>
          </a:p>
          <a:p>
            <a:pPr eaLnBrk="1" hangingPunct="1">
              <a:lnSpc>
                <a:spcPct val="50000"/>
              </a:lnSpc>
              <a:spcBef>
                <a:spcPct val="50000"/>
              </a:spcBef>
              <a:buClrTx/>
              <a:buFontTx/>
              <a:buNone/>
            </a:pPr>
            <a:endParaRPr lang="en-US" altLang="en-US" sz="1800">
              <a:latin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A57B803B-FB11-402D-80DF-19B8E2521F6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9395" name="Slide Number Placeholder 4">
            <a:extLst>
              <a:ext uri="{FF2B5EF4-FFF2-40B4-BE49-F238E27FC236}">
                <a16:creationId xmlns:a16="http://schemas.microsoft.com/office/drawing/2014/main" id="{E8678A7F-3F51-4559-AB94-CFEB8F17EEE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202E8CC-E647-4DAC-93B6-6CF395BEE738}" type="slidenum">
              <a:rPr lang="en-US" altLang="en-US" sz="1600">
                <a:latin typeface="Times New Roman" panose="02020603050405020304" pitchFamily="18" charset="0"/>
              </a:rPr>
              <a:pPr eaLnBrk="1" hangingPunct="1">
                <a:spcBef>
                  <a:spcPct val="0"/>
                </a:spcBef>
                <a:buClrTx/>
                <a:buFontTx/>
                <a:buNone/>
              </a:pPr>
              <a:t>65</a:t>
            </a:fld>
            <a:endParaRPr lang="en-US" altLang="en-US" sz="1600">
              <a:latin typeface="Times New Roman" panose="02020603050405020304" pitchFamily="18" charset="0"/>
            </a:endParaRPr>
          </a:p>
        </p:txBody>
      </p:sp>
      <p:sp>
        <p:nvSpPr>
          <p:cNvPr id="118786" name="Rectangle 2">
            <a:extLst>
              <a:ext uri="{FF2B5EF4-FFF2-40B4-BE49-F238E27FC236}">
                <a16:creationId xmlns:a16="http://schemas.microsoft.com/office/drawing/2014/main" id="{6FE71631-4F6A-4C40-A73B-170D5A394240}"/>
              </a:ext>
            </a:extLst>
          </p:cNvPr>
          <p:cNvSpPr>
            <a:spLocks noGrp="1" noChangeArrowheads="1"/>
          </p:cNvSpPr>
          <p:nvPr>
            <p:ph type="title"/>
          </p:nvPr>
        </p:nvSpPr>
        <p:spPr/>
        <p:txBody>
          <a:bodyPr/>
          <a:lstStyle/>
          <a:p>
            <a:pPr eaLnBrk="1" hangingPunct="1">
              <a:defRPr/>
            </a:pPr>
            <a:r>
              <a:rPr lang="en-US" altLang="en-US"/>
              <a:t>PROTO Example</a:t>
            </a:r>
          </a:p>
        </p:txBody>
      </p:sp>
      <p:sp>
        <p:nvSpPr>
          <p:cNvPr id="59397" name="Rectangle 3">
            <a:extLst>
              <a:ext uri="{FF2B5EF4-FFF2-40B4-BE49-F238E27FC236}">
                <a16:creationId xmlns:a16="http://schemas.microsoft.com/office/drawing/2014/main" id="{BCF0B308-95F5-480A-AD36-33342C3574B5}"/>
              </a:ext>
            </a:extLst>
          </p:cNvPr>
          <p:cNvSpPr>
            <a:spLocks noGrp="1" noChangeArrowheads="1"/>
          </p:cNvSpPr>
          <p:nvPr>
            <p:ph type="body" idx="1"/>
          </p:nvPr>
        </p:nvSpPr>
        <p:spPr>
          <a:xfrm>
            <a:off x="685800" y="1143000"/>
            <a:ext cx="8001000" cy="914400"/>
          </a:xfrm>
        </p:spPr>
        <p:txBody>
          <a:bodyPr/>
          <a:lstStyle/>
          <a:p>
            <a:pPr eaLnBrk="1" hangingPunct="1"/>
            <a:r>
              <a:rPr lang="en-US" altLang="en-US"/>
              <a:t>Prototype for the ArraySum procedure, showing its parameter list:</a:t>
            </a:r>
          </a:p>
        </p:txBody>
      </p:sp>
      <p:sp>
        <p:nvSpPr>
          <p:cNvPr id="59398" name="Text Box 4">
            <a:extLst>
              <a:ext uri="{FF2B5EF4-FFF2-40B4-BE49-F238E27FC236}">
                <a16:creationId xmlns:a16="http://schemas.microsoft.com/office/drawing/2014/main" id="{1CFB4EA9-31C6-4272-A597-EF3D8852A00A}"/>
              </a:ext>
            </a:extLst>
          </p:cNvPr>
          <p:cNvSpPr txBox="1">
            <a:spLocks noChangeArrowheads="1"/>
          </p:cNvSpPr>
          <p:nvPr/>
        </p:nvSpPr>
        <p:spPr bwMode="auto">
          <a:xfrm>
            <a:off x="1219200" y="2362200"/>
            <a:ext cx="7086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60775"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60775"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60775"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60775"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607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607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607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607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60775"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ArraySum PROTO,</a:t>
            </a:r>
          </a:p>
          <a:p>
            <a:pPr eaLnBrk="1" hangingPunct="1">
              <a:lnSpc>
                <a:spcPct val="50000"/>
              </a:lnSpc>
              <a:spcBef>
                <a:spcPct val="50000"/>
              </a:spcBef>
              <a:buClrTx/>
              <a:buFontTx/>
              <a:buNone/>
            </a:pPr>
            <a:r>
              <a:rPr lang="en-US" altLang="en-US" sz="1800">
                <a:latin typeface="Courier New" panose="02070309020205020404" pitchFamily="49" charset="0"/>
              </a:rPr>
              <a:t>	ptrArray:PTR DWORD,	; points to the array</a:t>
            </a:r>
          </a:p>
          <a:p>
            <a:pPr eaLnBrk="1" hangingPunct="1">
              <a:lnSpc>
                <a:spcPct val="50000"/>
              </a:lnSpc>
              <a:spcBef>
                <a:spcPct val="50000"/>
              </a:spcBef>
              <a:buClrTx/>
              <a:buFontTx/>
              <a:buNone/>
            </a:pPr>
            <a:r>
              <a:rPr lang="en-US" altLang="en-US" sz="1800">
                <a:latin typeface="Courier New" panose="02070309020205020404" pitchFamily="49" charset="0"/>
              </a:rPr>
              <a:t>	szArray:DWORD	; array size</a:t>
            </a:r>
          </a:p>
        </p:txBody>
      </p:sp>
      <p:sp>
        <p:nvSpPr>
          <p:cNvPr id="59399" name="TextBox 6">
            <a:extLst>
              <a:ext uri="{FF2B5EF4-FFF2-40B4-BE49-F238E27FC236}">
                <a16:creationId xmlns:a16="http://schemas.microsoft.com/office/drawing/2014/main" id="{DB1BE4BB-FC05-43C3-8BD8-462D5D32A866}"/>
              </a:ext>
            </a:extLst>
          </p:cNvPr>
          <p:cNvSpPr txBox="1">
            <a:spLocks noChangeArrowheads="1"/>
          </p:cNvSpPr>
          <p:nvPr/>
        </p:nvSpPr>
        <p:spPr bwMode="auto">
          <a:xfrm>
            <a:off x="1066800" y="3810000"/>
            <a:ext cx="6324600" cy="415925"/>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Parameters are not permitted in 64-bit mode.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10F46276-B318-42A3-8B1E-A357CB20432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0419" name="Slide Number Placeholder 4">
            <a:extLst>
              <a:ext uri="{FF2B5EF4-FFF2-40B4-BE49-F238E27FC236}">
                <a16:creationId xmlns:a16="http://schemas.microsoft.com/office/drawing/2014/main" id="{3C908147-4E6E-4950-B160-84177B82221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F21C016-D23B-4E61-A0E3-9CAF5F3D4294}" type="slidenum">
              <a:rPr lang="en-US" altLang="en-US" sz="1600">
                <a:latin typeface="Times New Roman" panose="02020603050405020304" pitchFamily="18" charset="0"/>
              </a:rPr>
              <a:pPr eaLnBrk="1" hangingPunct="1">
                <a:spcBef>
                  <a:spcPct val="0"/>
                </a:spcBef>
                <a:buClrTx/>
                <a:buFontTx/>
                <a:buNone/>
              </a:pPr>
              <a:t>66</a:t>
            </a:fld>
            <a:endParaRPr lang="en-US" altLang="en-US" sz="1600">
              <a:latin typeface="Times New Roman" panose="02020603050405020304" pitchFamily="18" charset="0"/>
            </a:endParaRPr>
          </a:p>
        </p:txBody>
      </p:sp>
      <p:sp>
        <p:nvSpPr>
          <p:cNvPr id="205826" name="Rectangle 2">
            <a:extLst>
              <a:ext uri="{FF2B5EF4-FFF2-40B4-BE49-F238E27FC236}">
                <a16:creationId xmlns:a16="http://schemas.microsoft.com/office/drawing/2014/main" id="{9A97DBDF-5630-41BC-A7C7-E60759F7E7F0}"/>
              </a:ext>
            </a:extLst>
          </p:cNvPr>
          <p:cNvSpPr>
            <a:spLocks noGrp="1" noChangeArrowheads="1"/>
          </p:cNvSpPr>
          <p:nvPr>
            <p:ph type="title"/>
          </p:nvPr>
        </p:nvSpPr>
        <p:spPr/>
        <p:txBody>
          <a:bodyPr/>
          <a:lstStyle/>
          <a:p>
            <a:pPr eaLnBrk="1" hangingPunct="1">
              <a:defRPr/>
            </a:pPr>
            <a:r>
              <a:rPr lang="en-US" altLang="en-US"/>
              <a:t>Parameter Classifications</a:t>
            </a:r>
          </a:p>
        </p:txBody>
      </p:sp>
      <p:sp>
        <p:nvSpPr>
          <p:cNvPr id="60421" name="Rectangle 3">
            <a:extLst>
              <a:ext uri="{FF2B5EF4-FFF2-40B4-BE49-F238E27FC236}">
                <a16:creationId xmlns:a16="http://schemas.microsoft.com/office/drawing/2014/main" id="{6697253B-CB94-46AC-9C88-097A6F69ECF0}"/>
              </a:ext>
            </a:extLst>
          </p:cNvPr>
          <p:cNvSpPr>
            <a:spLocks noGrp="1" noChangeArrowheads="1"/>
          </p:cNvSpPr>
          <p:nvPr>
            <p:ph type="body" idx="1"/>
          </p:nvPr>
        </p:nvSpPr>
        <p:spPr>
          <a:xfrm>
            <a:off x="685800" y="1143000"/>
            <a:ext cx="7772400" cy="1828800"/>
          </a:xfrm>
        </p:spPr>
        <p:txBody>
          <a:bodyPr/>
          <a:lstStyle/>
          <a:p>
            <a:pPr eaLnBrk="1" hangingPunct="1"/>
            <a:r>
              <a:rPr lang="en-US" altLang="en-US" sz="2000"/>
              <a:t>An </a:t>
            </a:r>
            <a:r>
              <a:rPr lang="en-US" altLang="en-US" sz="2000">
                <a:solidFill>
                  <a:schemeClr val="tx2"/>
                </a:solidFill>
              </a:rPr>
              <a:t>input parameter</a:t>
            </a:r>
            <a:r>
              <a:rPr lang="en-US" altLang="en-US" sz="2000"/>
              <a:t> is data passed by a calling program to a procedure. </a:t>
            </a:r>
          </a:p>
          <a:p>
            <a:pPr lvl="1" eaLnBrk="1" hangingPunct="1"/>
            <a:r>
              <a:rPr lang="en-US" altLang="en-US" sz="2000"/>
              <a:t>The called procedure is not expected to modify the corresponding parameter variable, and even if it does, the modification is confined to the procedure itself.</a:t>
            </a:r>
          </a:p>
        </p:txBody>
      </p:sp>
      <p:sp>
        <p:nvSpPr>
          <p:cNvPr id="205828" name="Text Box 4">
            <a:extLst>
              <a:ext uri="{FF2B5EF4-FFF2-40B4-BE49-F238E27FC236}">
                <a16:creationId xmlns:a16="http://schemas.microsoft.com/office/drawing/2014/main" id="{244BA19A-4A0D-4713-AF93-88CA0E521532}"/>
              </a:ext>
            </a:extLst>
          </p:cNvPr>
          <p:cNvSpPr txBox="1">
            <a:spLocks noChangeArrowheads="1"/>
          </p:cNvSpPr>
          <p:nvPr/>
        </p:nvSpPr>
        <p:spPr bwMode="auto">
          <a:xfrm>
            <a:off x="685800" y="4419600"/>
            <a:ext cx="82296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341313" indent="-341313" eaLnBrk="0" hangingPunct="0">
              <a:spcBef>
                <a:spcPct val="20000"/>
              </a:spcBef>
              <a:buClr>
                <a:schemeClr val="tx1"/>
              </a:buClr>
              <a:buChar char="•"/>
              <a:defRPr sz="2400">
                <a:solidFill>
                  <a:schemeClr val="tx1"/>
                </a:solidFill>
                <a:latin typeface="Arial" panose="020B0604020202020204" pitchFamily="34" charset="0"/>
              </a:defRPr>
            </a:lvl1pPr>
            <a:lvl2pPr marL="739775" indent="-282575"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sz="2000" b="0"/>
              <a:t>An </a:t>
            </a:r>
            <a:r>
              <a:rPr lang="en-US" altLang="en-US" sz="2000" b="0">
                <a:solidFill>
                  <a:schemeClr val="tx2"/>
                </a:solidFill>
              </a:rPr>
              <a:t>input-output parameter</a:t>
            </a:r>
            <a:r>
              <a:rPr lang="en-US" altLang="en-US" sz="2000" b="0"/>
              <a:t> is a pointer to a variable containing input that will be both used and modified by the procedure. </a:t>
            </a:r>
          </a:p>
          <a:p>
            <a:pPr lvl="1" eaLnBrk="1" hangingPunct="1"/>
            <a:r>
              <a:rPr lang="en-US" altLang="en-US" sz="2000" b="0"/>
              <a:t>The variable passed by the calling program is modified.</a:t>
            </a:r>
            <a:endParaRPr lang="en-US" altLang="en-US" sz="2100"/>
          </a:p>
        </p:txBody>
      </p:sp>
      <p:sp>
        <p:nvSpPr>
          <p:cNvPr id="205829" name="Rectangle 5">
            <a:extLst>
              <a:ext uri="{FF2B5EF4-FFF2-40B4-BE49-F238E27FC236}">
                <a16:creationId xmlns:a16="http://schemas.microsoft.com/office/drawing/2014/main" id="{744BEFFB-1573-4ECD-AD37-AF20D154A1BB}"/>
              </a:ext>
            </a:extLst>
          </p:cNvPr>
          <p:cNvSpPr>
            <a:spLocks noChangeArrowheads="1"/>
          </p:cNvSpPr>
          <p:nvPr/>
        </p:nvSpPr>
        <p:spPr bwMode="auto">
          <a:xfrm>
            <a:off x="685800" y="2819400"/>
            <a:ext cx="83820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341313" indent="-341313" eaLnBrk="0" hangingPunct="0">
              <a:spcBef>
                <a:spcPct val="20000"/>
              </a:spcBef>
              <a:buClr>
                <a:schemeClr val="tx1"/>
              </a:buClr>
              <a:buChar char="•"/>
              <a:defRPr sz="2400">
                <a:solidFill>
                  <a:schemeClr val="tx1"/>
                </a:solidFill>
                <a:latin typeface="Arial" panose="020B0604020202020204" pitchFamily="34" charset="0"/>
              </a:defRPr>
            </a:lvl1pPr>
            <a:lvl2pPr marL="682625" indent="-227013"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pPr>
            <a:r>
              <a:rPr lang="en-US" altLang="en-US" sz="2000" b="0"/>
              <a:t>An </a:t>
            </a:r>
            <a:r>
              <a:rPr lang="en-US" altLang="en-US" sz="2000" b="0">
                <a:solidFill>
                  <a:schemeClr val="tx2"/>
                </a:solidFill>
              </a:rPr>
              <a:t>output parameter</a:t>
            </a:r>
            <a:r>
              <a:rPr lang="en-US" altLang="en-US" sz="2000" b="0"/>
              <a:t> is created by passing a pointer to a variable when a procedure is called. </a:t>
            </a:r>
          </a:p>
          <a:p>
            <a:pPr lvl="1" eaLnBrk="1" hangingPunct="1">
              <a:spcBef>
                <a:spcPct val="50000"/>
              </a:spcBef>
            </a:pPr>
            <a:r>
              <a:rPr lang="en-US" altLang="en-US" sz="2000" b="0"/>
              <a:t>The procedure does not use any existing data from the variable, but it fills in a new value before it returns.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Effect transition="in" filter="box(in)">
                                      <p:cBhvr>
                                        <p:cTn id="7" dur="500"/>
                                        <p:tgtEl>
                                          <p:spTgt spid="205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5828"/>
                                        </p:tgtEl>
                                        <p:attrNameLst>
                                          <p:attrName>style.visibility</p:attrName>
                                        </p:attrNameLst>
                                      </p:cBhvr>
                                      <p:to>
                                        <p:strVal val="visible"/>
                                      </p:to>
                                    </p:set>
                                    <p:animEffect transition="in" filter="box(in)">
                                      <p:cBhvr>
                                        <p:cTn id="12"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autoUpdateAnimBg="0"/>
      <p:bldP spid="20582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FBEEE783-B7B4-4028-B62F-4BA9F43ECC6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1443" name="Slide Number Placeholder 4">
            <a:extLst>
              <a:ext uri="{FF2B5EF4-FFF2-40B4-BE49-F238E27FC236}">
                <a16:creationId xmlns:a16="http://schemas.microsoft.com/office/drawing/2014/main" id="{847CEE27-04E9-46EC-99B8-015B229D261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65C4D39-D0AD-44E1-B670-B11B665D31C9}" type="slidenum">
              <a:rPr lang="en-US" altLang="en-US" sz="1600">
                <a:latin typeface="Times New Roman" panose="02020603050405020304" pitchFamily="18" charset="0"/>
              </a:rPr>
              <a:pPr eaLnBrk="1" hangingPunct="1">
                <a:spcBef>
                  <a:spcPct val="0"/>
                </a:spcBef>
                <a:buClrTx/>
                <a:buFontTx/>
                <a:buNone/>
              </a:pPr>
              <a:t>67</a:t>
            </a:fld>
            <a:endParaRPr lang="en-US" altLang="en-US" sz="1600">
              <a:latin typeface="Times New Roman" panose="02020603050405020304" pitchFamily="18" charset="0"/>
            </a:endParaRPr>
          </a:p>
        </p:txBody>
      </p:sp>
      <p:sp>
        <p:nvSpPr>
          <p:cNvPr id="92162" name="Rectangle 2">
            <a:extLst>
              <a:ext uri="{FF2B5EF4-FFF2-40B4-BE49-F238E27FC236}">
                <a16:creationId xmlns:a16="http://schemas.microsoft.com/office/drawing/2014/main" id="{4E5F0131-2FAB-48B5-A2F3-5416EA314E1C}"/>
              </a:ext>
            </a:extLst>
          </p:cNvPr>
          <p:cNvSpPr>
            <a:spLocks noGrp="1" noChangeArrowheads="1"/>
          </p:cNvSpPr>
          <p:nvPr>
            <p:ph type="title"/>
          </p:nvPr>
        </p:nvSpPr>
        <p:spPr/>
        <p:txBody>
          <a:bodyPr/>
          <a:lstStyle/>
          <a:p>
            <a:pPr eaLnBrk="1" hangingPunct="1">
              <a:defRPr/>
            </a:pPr>
            <a:r>
              <a:rPr lang="en-US" altLang="en-US"/>
              <a:t>Trouble-Shooting Tips</a:t>
            </a:r>
          </a:p>
        </p:txBody>
      </p:sp>
      <p:sp>
        <p:nvSpPr>
          <p:cNvPr id="61445" name="Rectangle 3">
            <a:extLst>
              <a:ext uri="{FF2B5EF4-FFF2-40B4-BE49-F238E27FC236}">
                <a16:creationId xmlns:a16="http://schemas.microsoft.com/office/drawing/2014/main" id="{10E7E099-B45E-4384-988A-6A18BA8F7558}"/>
              </a:ext>
            </a:extLst>
          </p:cNvPr>
          <p:cNvSpPr>
            <a:spLocks noGrp="1" noChangeArrowheads="1"/>
          </p:cNvSpPr>
          <p:nvPr>
            <p:ph type="body" idx="1"/>
          </p:nvPr>
        </p:nvSpPr>
        <p:spPr>
          <a:xfrm>
            <a:off x="609600" y="1295400"/>
            <a:ext cx="7772400" cy="1295400"/>
          </a:xfrm>
        </p:spPr>
        <p:txBody>
          <a:bodyPr/>
          <a:lstStyle/>
          <a:p>
            <a:pPr eaLnBrk="1" hangingPunct="1"/>
            <a:r>
              <a:rPr lang="en-US" altLang="en-US" sz="2000"/>
              <a:t>Save and restore registers when they are modified by a procedure.</a:t>
            </a:r>
          </a:p>
          <a:p>
            <a:pPr lvl="1" eaLnBrk="1" hangingPunct="1"/>
            <a:r>
              <a:rPr lang="en-US" altLang="en-US" sz="2000"/>
              <a:t>Except a register that returns a function result</a:t>
            </a:r>
          </a:p>
        </p:txBody>
      </p:sp>
      <p:sp>
        <p:nvSpPr>
          <p:cNvPr id="92164" name="Rectangle 4">
            <a:extLst>
              <a:ext uri="{FF2B5EF4-FFF2-40B4-BE49-F238E27FC236}">
                <a16:creationId xmlns:a16="http://schemas.microsoft.com/office/drawing/2014/main" id="{E0304523-B4A5-4414-B699-7BDB54DCDD9A}"/>
              </a:ext>
            </a:extLst>
          </p:cNvPr>
          <p:cNvSpPr>
            <a:spLocks noChangeArrowheads="1"/>
          </p:cNvSpPr>
          <p:nvPr/>
        </p:nvSpPr>
        <p:spPr bwMode="auto">
          <a:xfrm>
            <a:off x="609600" y="2514600"/>
            <a:ext cx="7848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90000"/>
              </a:lnSpc>
            </a:pPr>
            <a:r>
              <a:rPr lang="en-US" altLang="en-US" sz="2000" b="0"/>
              <a:t>When using INVOKE, be careful to pass a pointer to the correct data type.</a:t>
            </a:r>
          </a:p>
          <a:p>
            <a:pPr lvl="1" eaLnBrk="1" hangingPunct="1">
              <a:lnSpc>
                <a:spcPct val="110000"/>
              </a:lnSpc>
            </a:pPr>
            <a:r>
              <a:rPr lang="en-US" altLang="en-US" sz="2000" b="0"/>
              <a:t>For example, MASM cannot distinguish between a DWORD argument and a PTR BYTE argument.</a:t>
            </a:r>
          </a:p>
        </p:txBody>
      </p:sp>
      <p:sp>
        <p:nvSpPr>
          <p:cNvPr id="92165" name="Rectangle 5">
            <a:extLst>
              <a:ext uri="{FF2B5EF4-FFF2-40B4-BE49-F238E27FC236}">
                <a16:creationId xmlns:a16="http://schemas.microsoft.com/office/drawing/2014/main" id="{D6DA5BDF-AB01-4423-9448-82E5624B0632}"/>
              </a:ext>
            </a:extLst>
          </p:cNvPr>
          <p:cNvSpPr>
            <a:spLocks noChangeArrowheads="1"/>
          </p:cNvSpPr>
          <p:nvPr/>
        </p:nvSpPr>
        <p:spPr bwMode="auto">
          <a:xfrm>
            <a:off x="609600" y="4114800"/>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90000"/>
              </a:lnSpc>
            </a:pPr>
            <a:r>
              <a:rPr lang="en-US" altLang="en-US" sz="2000" b="0"/>
              <a:t>Do not pass an immediate value to a procedure that expects a reference parameter.</a:t>
            </a:r>
          </a:p>
          <a:p>
            <a:pPr lvl="1" eaLnBrk="1" hangingPunct="1">
              <a:lnSpc>
                <a:spcPct val="90000"/>
              </a:lnSpc>
            </a:pPr>
            <a:r>
              <a:rPr lang="en-US" altLang="en-US" sz="2000" b="0"/>
              <a:t>Dereferencing its address will likely cause a general-protection fault.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ox(in)">
                                      <p:cBhvr>
                                        <p:cTn id="7" dur="500"/>
                                        <p:tgtEl>
                                          <p:spTgt spid="9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box(in)">
                                      <p:cBhvr>
                                        <p:cTn id="12" dur="500"/>
                                        <p:tgtEl>
                                          <p:spTgt spid="9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utoUpdateAnimBg="0"/>
      <p:bldP spid="9216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BEC1B29F-F198-4B99-96AD-3FEC42533DB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2467" name="Slide Number Placeholder 4">
            <a:extLst>
              <a:ext uri="{FF2B5EF4-FFF2-40B4-BE49-F238E27FC236}">
                <a16:creationId xmlns:a16="http://schemas.microsoft.com/office/drawing/2014/main" id="{F69AB407-7A25-4AD3-9F4C-1702E9E1367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4555D4D-41C7-4702-A806-5F65CA176B2B}" type="slidenum">
              <a:rPr lang="en-US" altLang="en-US" sz="1600">
                <a:latin typeface="Times New Roman" panose="02020603050405020304" pitchFamily="18" charset="0"/>
              </a:rPr>
              <a:pPr eaLnBrk="1" hangingPunct="1">
                <a:spcBef>
                  <a:spcPct val="0"/>
                </a:spcBef>
                <a:buClrTx/>
                <a:buFontTx/>
                <a:buNone/>
              </a:pPr>
              <a:t>68</a:t>
            </a:fld>
            <a:endParaRPr lang="en-US" altLang="en-US" sz="1600">
              <a:latin typeface="Times New Roman" panose="02020603050405020304" pitchFamily="18" charset="0"/>
            </a:endParaRPr>
          </a:p>
        </p:txBody>
      </p:sp>
      <p:sp>
        <p:nvSpPr>
          <p:cNvPr id="146434" name="Rectangle 2">
            <a:extLst>
              <a:ext uri="{FF2B5EF4-FFF2-40B4-BE49-F238E27FC236}">
                <a16:creationId xmlns:a16="http://schemas.microsoft.com/office/drawing/2014/main" id="{F3EB7307-3BA5-464A-92DB-B8A078DA666A}"/>
              </a:ext>
            </a:extLst>
          </p:cNvPr>
          <p:cNvSpPr>
            <a:spLocks noGrp="1" noChangeArrowheads="1"/>
          </p:cNvSpPr>
          <p:nvPr>
            <p:ph type="title"/>
          </p:nvPr>
        </p:nvSpPr>
        <p:spPr/>
        <p:txBody>
          <a:bodyPr/>
          <a:lstStyle/>
          <a:p>
            <a:pPr eaLnBrk="1" hangingPunct="1">
              <a:defRPr/>
            </a:pPr>
            <a:r>
              <a:rPr lang="en-US" altLang="en-US"/>
              <a:t>What's Next</a:t>
            </a:r>
          </a:p>
        </p:txBody>
      </p:sp>
      <p:sp>
        <p:nvSpPr>
          <p:cNvPr id="62469" name="Rectangle 3">
            <a:extLst>
              <a:ext uri="{FF2B5EF4-FFF2-40B4-BE49-F238E27FC236}">
                <a16:creationId xmlns:a16="http://schemas.microsoft.com/office/drawing/2014/main" id="{14726009-12DE-4C88-B087-BCFA9D18DF44}"/>
              </a:ext>
            </a:extLst>
          </p:cNvPr>
          <p:cNvSpPr>
            <a:spLocks noGrp="1" noChangeArrowheads="1"/>
          </p:cNvSpPr>
          <p:nvPr>
            <p:ph type="body" idx="1"/>
          </p:nvPr>
        </p:nvSpPr>
        <p:spPr>
          <a:xfrm>
            <a:off x="1752600" y="1828800"/>
            <a:ext cx="5943600" cy="2971800"/>
          </a:xfrm>
        </p:spPr>
        <p:txBody>
          <a:bodyPr/>
          <a:lstStyle/>
          <a:p>
            <a:pPr eaLnBrk="1" hangingPunct="1"/>
            <a:r>
              <a:rPr lang="en-US" altLang="en-US"/>
              <a:t>Stack Frames</a:t>
            </a:r>
          </a:p>
          <a:p>
            <a:pPr eaLnBrk="1" hangingPunct="1"/>
            <a:r>
              <a:rPr lang="en-US" altLang="en-US"/>
              <a:t>Recursion</a:t>
            </a:r>
          </a:p>
          <a:p>
            <a:pPr eaLnBrk="1" hangingPunct="1"/>
            <a:r>
              <a:rPr lang="en-US" altLang="en-US"/>
              <a:t>INVOKE, ADDR, PROC, and PROTO</a:t>
            </a:r>
          </a:p>
          <a:p>
            <a:pPr eaLnBrk="1" hangingPunct="1"/>
            <a:r>
              <a:rPr lang="en-US" altLang="en-US" b="1">
                <a:solidFill>
                  <a:schemeClr val="tx2"/>
                </a:solidFill>
              </a:rPr>
              <a:t>Creating Multimodule Programs</a:t>
            </a:r>
          </a:p>
          <a:p>
            <a:pPr eaLnBrk="1" hangingPunct="1"/>
            <a:r>
              <a:rPr lang="en-US" altLang="en-US"/>
              <a:t>Advanced Use of Parameters (optional)</a:t>
            </a:r>
          </a:p>
          <a:p>
            <a:pPr eaLnBrk="1" hangingPunct="1"/>
            <a:r>
              <a:rPr lang="en-US" altLang="en-US"/>
              <a:t>Java Bytecodes (optional)</a:t>
            </a:r>
          </a:p>
          <a:p>
            <a:pPr eaLnBrk="1" hangingPunct="1"/>
            <a:endParaRPr lang="en-US" altLang="en-US" b="1">
              <a:solidFill>
                <a:schemeClr val="tx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5B37C727-8ED4-4733-A6E9-D0F6CD5EBEE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3491" name="Slide Number Placeholder 4">
            <a:extLst>
              <a:ext uri="{FF2B5EF4-FFF2-40B4-BE49-F238E27FC236}">
                <a16:creationId xmlns:a16="http://schemas.microsoft.com/office/drawing/2014/main" id="{0B1CFCC5-BE04-4C46-BB06-9B9EACD2721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C304C47-2F10-4435-9D15-9E47340DE4BB}" type="slidenum">
              <a:rPr lang="en-US" altLang="en-US" sz="1600">
                <a:latin typeface="Times New Roman" panose="02020603050405020304" pitchFamily="18" charset="0"/>
              </a:rPr>
              <a:pPr eaLnBrk="1" hangingPunct="1">
                <a:spcBef>
                  <a:spcPct val="0"/>
                </a:spcBef>
                <a:buClrTx/>
                <a:buFontTx/>
                <a:buNone/>
              </a:pPr>
              <a:t>69</a:t>
            </a:fld>
            <a:endParaRPr lang="en-US" altLang="en-US" sz="1600">
              <a:latin typeface="Times New Roman" panose="02020603050405020304" pitchFamily="18" charset="0"/>
            </a:endParaRPr>
          </a:p>
        </p:txBody>
      </p:sp>
      <p:sp>
        <p:nvSpPr>
          <p:cNvPr id="137218" name="Rectangle 2">
            <a:extLst>
              <a:ext uri="{FF2B5EF4-FFF2-40B4-BE49-F238E27FC236}">
                <a16:creationId xmlns:a16="http://schemas.microsoft.com/office/drawing/2014/main" id="{2EE773F6-9031-4FEF-95B8-F512401AF55F}"/>
              </a:ext>
            </a:extLst>
          </p:cNvPr>
          <p:cNvSpPr>
            <a:spLocks noGrp="1" noChangeArrowheads="1"/>
          </p:cNvSpPr>
          <p:nvPr>
            <p:ph type="title"/>
          </p:nvPr>
        </p:nvSpPr>
        <p:spPr/>
        <p:txBody>
          <a:bodyPr/>
          <a:lstStyle/>
          <a:p>
            <a:pPr eaLnBrk="1" hangingPunct="1">
              <a:defRPr/>
            </a:pPr>
            <a:r>
              <a:rPr lang="en-US" altLang="en-US"/>
              <a:t>Multimodule Programs</a:t>
            </a:r>
          </a:p>
        </p:txBody>
      </p:sp>
      <p:sp>
        <p:nvSpPr>
          <p:cNvPr id="63493" name="Rectangle 3">
            <a:extLst>
              <a:ext uri="{FF2B5EF4-FFF2-40B4-BE49-F238E27FC236}">
                <a16:creationId xmlns:a16="http://schemas.microsoft.com/office/drawing/2014/main" id="{E30E855F-A455-4F28-81CC-78E292969071}"/>
              </a:ext>
            </a:extLst>
          </p:cNvPr>
          <p:cNvSpPr>
            <a:spLocks noGrp="1" noChangeArrowheads="1"/>
          </p:cNvSpPr>
          <p:nvPr>
            <p:ph type="body" idx="1"/>
          </p:nvPr>
        </p:nvSpPr>
        <p:spPr>
          <a:xfrm>
            <a:off x="685800" y="1219200"/>
            <a:ext cx="7772400" cy="4495800"/>
          </a:xfrm>
        </p:spPr>
        <p:txBody>
          <a:bodyPr/>
          <a:lstStyle/>
          <a:p>
            <a:pPr eaLnBrk="1" hangingPunct="1">
              <a:lnSpc>
                <a:spcPct val="110000"/>
              </a:lnSpc>
            </a:pPr>
            <a:r>
              <a:rPr lang="en-US" altLang="en-US"/>
              <a:t>A </a:t>
            </a:r>
            <a:r>
              <a:rPr lang="en-US" altLang="en-US">
                <a:solidFill>
                  <a:schemeClr val="tx2"/>
                </a:solidFill>
              </a:rPr>
              <a:t>multimodule program</a:t>
            </a:r>
            <a:r>
              <a:rPr lang="en-US" altLang="en-US"/>
              <a:t> is a program whose source code has been divided up into separate ASM files.</a:t>
            </a:r>
          </a:p>
          <a:p>
            <a:pPr eaLnBrk="1" hangingPunct="1">
              <a:lnSpc>
                <a:spcPct val="110000"/>
              </a:lnSpc>
            </a:pPr>
            <a:r>
              <a:rPr lang="en-US" altLang="en-US"/>
              <a:t>Each ASM file (module) is assembled into a separate OBJ file.</a:t>
            </a:r>
          </a:p>
          <a:p>
            <a:pPr eaLnBrk="1" hangingPunct="1">
              <a:lnSpc>
                <a:spcPct val="110000"/>
              </a:lnSpc>
            </a:pPr>
            <a:r>
              <a:rPr lang="en-US" altLang="en-US"/>
              <a:t>All OBJ files belonging to the same program are linked using the </a:t>
            </a:r>
            <a:r>
              <a:rPr lang="en-US" altLang="en-US">
                <a:solidFill>
                  <a:schemeClr val="tx2"/>
                </a:solidFill>
              </a:rPr>
              <a:t>link</a:t>
            </a:r>
            <a:r>
              <a:rPr lang="en-US" altLang="en-US"/>
              <a:t> utility into a single EXE file.</a:t>
            </a:r>
          </a:p>
          <a:p>
            <a:pPr lvl="1" eaLnBrk="1" hangingPunct="1">
              <a:lnSpc>
                <a:spcPct val="110000"/>
              </a:lnSpc>
            </a:pPr>
            <a:r>
              <a:rPr lang="en-US" altLang="en-US"/>
              <a:t>This process is called </a:t>
            </a:r>
            <a:r>
              <a:rPr lang="en-US" altLang="en-US">
                <a:solidFill>
                  <a:schemeClr val="tx2"/>
                </a:solidFill>
              </a:rPr>
              <a:t>static linking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E382-A0B5-4207-98A0-25E8BD445F0F}"/>
              </a:ext>
            </a:extLst>
          </p:cNvPr>
          <p:cNvSpPr>
            <a:spLocks noGrp="1"/>
          </p:cNvSpPr>
          <p:nvPr>
            <p:ph type="title"/>
          </p:nvPr>
        </p:nvSpPr>
        <p:spPr/>
        <p:txBody>
          <a:bodyPr/>
          <a:lstStyle/>
          <a:p>
            <a:pPr>
              <a:defRPr/>
            </a:pPr>
            <a:r>
              <a:rPr lang="en-US" dirty="0"/>
              <a:t>Add2 Procedure Example in C-like Notation</a:t>
            </a:r>
          </a:p>
        </p:txBody>
      </p:sp>
      <p:sp>
        <p:nvSpPr>
          <p:cNvPr id="32771" name="Content Placeholder 2">
            <a:extLst>
              <a:ext uri="{FF2B5EF4-FFF2-40B4-BE49-F238E27FC236}">
                <a16:creationId xmlns:a16="http://schemas.microsoft.com/office/drawing/2014/main" id="{774A916F-9EE7-4143-8C74-2DCC9395DD27}"/>
              </a:ext>
            </a:extLst>
          </p:cNvPr>
          <p:cNvSpPr>
            <a:spLocks noGrp="1" noChangeArrowheads="1"/>
          </p:cNvSpPr>
          <p:nvPr>
            <p:ph sz="half" idx="1"/>
          </p:nvPr>
        </p:nvSpPr>
        <p:spPr/>
        <p:txBody>
          <a:bodyPr/>
          <a:lstStyle/>
          <a:p>
            <a:pPr marL="0" indent="0">
              <a:buFontTx/>
              <a:buNone/>
            </a:pPr>
            <a:r>
              <a:rPr lang="en-US" altLang="en-US" sz="2000" dirty="0"/>
              <a:t>C Program</a:t>
            </a:r>
          </a:p>
          <a:p>
            <a:pPr marL="0" indent="0">
              <a:buFontTx/>
              <a:buNone/>
            </a:pPr>
            <a:r>
              <a:rPr lang="en-US" altLang="en-US" sz="2000" dirty="0"/>
              <a:t>Main ()</a:t>
            </a:r>
          </a:p>
          <a:p>
            <a:pPr marL="0" indent="0">
              <a:buFontTx/>
              <a:buNone/>
            </a:pPr>
            <a:r>
              <a:rPr lang="en-US" altLang="en-US" sz="2000" dirty="0"/>
              <a:t>{ </a:t>
            </a:r>
          </a:p>
          <a:p>
            <a:pPr marL="0" indent="0">
              <a:buFontTx/>
              <a:buNone/>
            </a:pPr>
            <a:r>
              <a:rPr lang="en-US" altLang="en-US" sz="2000" dirty="0"/>
              <a:t>int  val1=5;</a:t>
            </a:r>
          </a:p>
          <a:p>
            <a:pPr marL="0" indent="0">
              <a:buFontTx/>
              <a:buNone/>
            </a:pPr>
            <a:r>
              <a:rPr lang="en-US" altLang="en-US" sz="2000" dirty="0"/>
              <a:t>Int val2=6;</a:t>
            </a:r>
          </a:p>
          <a:p>
            <a:pPr marL="0" indent="0">
              <a:buFontTx/>
              <a:buNone/>
            </a:pPr>
            <a:r>
              <a:rPr lang="en-US" altLang="en-US" sz="2000" dirty="0"/>
              <a:t>Int res;</a:t>
            </a:r>
          </a:p>
          <a:p>
            <a:pPr marL="0" indent="0">
              <a:buFontTx/>
              <a:buNone/>
            </a:pPr>
            <a:r>
              <a:rPr lang="en-US" altLang="en-US" sz="2000" dirty="0"/>
              <a:t>Res = add2(val1, val2)</a:t>
            </a:r>
          </a:p>
          <a:p>
            <a:pPr marL="0" indent="0">
              <a:buFontTx/>
              <a:buNone/>
            </a:pPr>
            <a:r>
              <a:rPr lang="en-US" altLang="en-US" sz="2000" dirty="0"/>
              <a:t>}</a:t>
            </a:r>
          </a:p>
          <a:p>
            <a:pPr marL="0" indent="0">
              <a:buFontTx/>
              <a:buNone/>
            </a:pPr>
            <a:r>
              <a:rPr lang="en-US" altLang="en-US" sz="2000" dirty="0"/>
              <a:t>add2 (int a, int b)</a:t>
            </a:r>
          </a:p>
          <a:p>
            <a:pPr marL="0" indent="0">
              <a:buFontTx/>
              <a:buNone/>
            </a:pPr>
            <a:r>
              <a:rPr lang="en-US" altLang="en-US" sz="2000" dirty="0"/>
              <a:t>Return (</a:t>
            </a:r>
            <a:r>
              <a:rPr lang="en-US" altLang="en-US" sz="2000" dirty="0" err="1"/>
              <a:t>a+b</a:t>
            </a:r>
            <a:r>
              <a:rPr lang="en-US" altLang="en-US" sz="2000" dirty="0"/>
              <a:t>)</a:t>
            </a:r>
          </a:p>
          <a:p>
            <a:pPr marL="0" indent="0">
              <a:buFontTx/>
              <a:buNone/>
            </a:pPr>
            <a:endParaRPr lang="en-US" altLang="en-US" sz="2000" dirty="0"/>
          </a:p>
          <a:p>
            <a:pPr marL="0" indent="0">
              <a:buFontTx/>
              <a:buNone/>
            </a:pPr>
            <a:endParaRPr lang="en-US" altLang="en-US" sz="2000" dirty="0"/>
          </a:p>
        </p:txBody>
      </p:sp>
      <p:sp>
        <p:nvSpPr>
          <p:cNvPr id="32772" name="Content Placeholder 3">
            <a:extLst>
              <a:ext uri="{FF2B5EF4-FFF2-40B4-BE49-F238E27FC236}">
                <a16:creationId xmlns:a16="http://schemas.microsoft.com/office/drawing/2014/main" id="{D236AF8B-0E03-4D5F-A758-C0563D5B4686}"/>
              </a:ext>
            </a:extLst>
          </p:cNvPr>
          <p:cNvSpPr>
            <a:spLocks noGrp="1" noChangeArrowheads="1"/>
          </p:cNvSpPr>
          <p:nvPr>
            <p:ph sz="half" idx="2"/>
          </p:nvPr>
        </p:nvSpPr>
        <p:spPr/>
        <p:txBody>
          <a:bodyPr/>
          <a:lstStyle/>
          <a:p>
            <a:pPr marL="0" indent="0">
              <a:buFontTx/>
              <a:buNone/>
            </a:pPr>
            <a:endParaRPr lang="en-US" altLang="en-US" sz="2000" dirty="0"/>
          </a:p>
        </p:txBody>
      </p:sp>
      <p:sp>
        <p:nvSpPr>
          <p:cNvPr id="32773" name="Footer Placeholder 4">
            <a:extLst>
              <a:ext uri="{FF2B5EF4-FFF2-40B4-BE49-F238E27FC236}">
                <a16:creationId xmlns:a16="http://schemas.microsoft.com/office/drawing/2014/main" id="{6E989405-2C94-4809-8F80-D2AC3260C96F}"/>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32774" name="Slide Number Placeholder 5">
            <a:extLst>
              <a:ext uri="{FF2B5EF4-FFF2-40B4-BE49-F238E27FC236}">
                <a16:creationId xmlns:a16="http://schemas.microsoft.com/office/drawing/2014/main" id="{0CEFB24F-DFEF-4EEB-AAB7-BBF573A195B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20162B7-10D0-4973-A665-16F38EB474A6}" type="slidenum">
              <a:rPr lang="en-US" altLang="en-US" sz="1600" smtClean="0">
                <a:latin typeface="Times New Roman" panose="02020603050405020304" pitchFamily="18" charset="0"/>
              </a:rPr>
              <a:pPr>
                <a:spcBef>
                  <a:spcPct val="0"/>
                </a:spcBef>
                <a:buClrTx/>
                <a:buFontTx/>
                <a:buNone/>
              </a:pPr>
              <a:t>7</a:t>
            </a:fld>
            <a:endParaRPr lang="en-US" altLang="en-US" sz="160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A58DA8CA-7DEF-4ECD-AA25-D8420437F46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4515" name="Slide Number Placeholder 4">
            <a:extLst>
              <a:ext uri="{FF2B5EF4-FFF2-40B4-BE49-F238E27FC236}">
                <a16:creationId xmlns:a16="http://schemas.microsoft.com/office/drawing/2014/main" id="{E180CF82-C366-4890-8006-1A7722DCD9E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B0BC1DF-E30F-4DE3-868C-0D0B01C4C1DF}" type="slidenum">
              <a:rPr lang="en-US" altLang="en-US" sz="1600">
                <a:latin typeface="Times New Roman" panose="02020603050405020304" pitchFamily="18" charset="0"/>
              </a:rPr>
              <a:pPr eaLnBrk="1" hangingPunct="1">
                <a:spcBef>
                  <a:spcPct val="0"/>
                </a:spcBef>
                <a:buClrTx/>
                <a:buFontTx/>
                <a:buNone/>
              </a:pPr>
              <a:t>70</a:t>
            </a:fld>
            <a:endParaRPr lang="en-US" altLang="en-US" sz="1600">
              <a:latin typeface="Times New Roman" panose="02020603050405020304" pitchFamily="18" charset="0"/>
            </a:endParaRPr>
          </a:p>
        </p:txBody>
      </p:sp>
      <p:sp>
        <p:nvSpPr>
          <p:cNvPr id="82946" name="Rectangle 2">
            <a:extLst>
              <a:ext uri="{FF2B5EF4-FFF2-40B4-BE49-F238E27FC236}">
                <a16:creationId xmlns:a16="http://schemas.microsoft.com/office/drawing/2014/main" id="{99CE806A-C797-435A-AFE1-CD07F9C918A4}"/>
              </a:ext>
            </a:extLst>
          </p:cNvPr>
          <p:cNvSpPr>
            <a:spLocks noGrp="1" noChangeArrowheads="1"/>
          </p:cNvSpPr>
          <p:nvPr>
            <p:ph type="title"/>
          </p:nvPr>
        </p:nvSpPr>
        <p:spPr/>
        <p:txBody>
          <a:bodyPr/>
          <a:lstStyle/>
          <a:p>
            <a:pPr eaLnBrk="1" hangingPunct="1">
              <a:defRPr/>
            </a:pPr>
            <a:r>
              <a:rPr lang="en-US" altLang="en-US"/>
              <a:t>Advantages</a:t>
            </a:r>
          </a:p>
        </p:txBody>
      </p:sp>
      <p:sp>
        <p:nvSpPr>
          <p:cNvPr id="64517" name="Rectangle 3">
            <a:extLst>
              <a:ext uri="{FF2B5EF4-FFF2-40B4-BE49-F238E27FC236}">
                <a16:creationId xmlns:a16="http://schemas.microsoft.com/office/drawing/2014/main" id="{87A18142-F6CD-4228-BCD1-2EF228E03011}"/>
              </a:ext>
            </a:extLst>
          </p:cNvPr>
          <p:cNvSpPr>
            <a:spLocks noGrp="1" noChangeArrowheads="1"/>
          </p:cNvSpPr>
          <p:nvPr>
            <p:ph type="body" idx="1"/>
          </p:nvPr>
        </p:nvSpPr>
        <p:spPr>
          <a:xfrm>
            <a:off x="685800" y="1143000"/>
            <a:ext cx="7696200" cy="1295400"/>
          </a:xfrm>
        </p:spPr>
        <p:txBody>
          <a:bodyPr/>
          <a:lstStyle/>
          <a:p>
            <a:pPr eaLnBrk="1" hangingPunct="1"/>
            <a:r>
              <a:rPr lang="en-US" altLang="en-US"/>
              <a:t>Large programs are easier to write, maintain, and debug when divided into separate source code modules.</a:t>
            </a:r>
          </a:p>
        </p:txBody>
      </p:sp>
      <p:sp>
        <p:nvSpPr>
          <p:cNvPr id="82948" name="Rectangle 4">
            <a:extLst>
              <a:ext uri="{FF2B5EF4-FFF2-40B4-BE49-F238E27FC236}">
                <a16:creationId xmlns:a16="http://schemas.microsoft.com/office/drawing/2014/main" id="{27B3CAA1-675F-469A-BB00-93EA87C32682}"/>
              </a:ext>
            </a:extLst>
          </p:cNvPr>
          <p:cNvSpPr>
            <a:spLocks noChangeArrowheads="1"/>
          </p:cNvSpPr>
          <p:nvPr/>
        </p:nvSpPr>
        <p:spPr bwMode="auto">
          <a:xfrm>
            <a:off x="685800" y="24384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90000"/>
              </a:lnSpc>
            </a:pPr>
            <a:r>
              <a:rPr lang="en-US" altLang="en-US" sz="2200" b="0"/>
              <a:t>When changing a line of code, only its enclosing module needs to be assembled again. Linking assembled modules requires little time.</a:t>
            </a:r>
            <a:endParaRPr lang="en-US" altLang="en-US" b="0"/>
          </a:p>
        </p:txBody>
      </p:sp>
      <p:sp>
        <p:nvSpPr>
          <p:cNvPr id="82949" name="Rectangle 5">
            <a:extLst>
              <a:ext uri="{FF2B5EF4-FFF2-40B4-BE49-F238E27FC236}">
                <a16:creationId xmlns:a16="http://schemas.microsoft.com/office/drawing/2014/main" id="{B2975726-E33C-4147-8EFB-06331F4EE6CF}"/>
              </a:ext>
            </a:extLst>
          </p:cNvPr>
          <p:cNvSpPr>
            <a:spLocks noChangeArrowheads="1"/>
          </p:cNvSpPr>
          <p:nvPr/>
        </p:nvSpPr>
        <p:spPr bwMode="auto">
          <a:xfrm>
            <a:off x="685800" y="3581400"/>
            <a:ext cx="7620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b="0"/>
              <a:t>A module can be a container for logically related code and data (think object-oriented here...)</a:t>
            </a:r>
          </a:p>
          <a:p>
            <a:pPr lvl="1" eaLnBrk="1" hangingPunct="1"/>
            <a:r>
              <a:rPr lang="en-US" altLang="en-US" b="0">
                <a:solidFill>
                  <a:schemeClr val="tx2"/>
                </a:solidFill>
              </a:rPr>
              <a:t>encapsulation:</a:t>
            </a:r>
            <a:r>
              <a:rPr lang="en-US" altLang="en-US" b="0"/>
              <a:t> procedures and variables are automatically hidden in a module unless you declare them public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ox(in)">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box(in)">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P spid="82949"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8766EB92-8692-417B-93D9-45323FF7ACC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5539" name="Slide Number Placeholder 4">
            <a:extLst>
              <a:ext uri="{FF2B5EF4-FFF2-40B4-BE49-F238E27FC236}">
                <a16:creationId xmlns:a16="http://schemas.microsoft.com/office/drawing/2014/main" id="{505C297B-B4AF-4145-9265-98F0C815C5D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1DC3EA3-FF1F-4247-8A94-DC9BEC68D987}" type="slidenum">
              <a:rPr lang="en-US" altLang="en-US" sz="1600">
                <a:latin typeface="Times New Roman" panose="02020603050405020304" pitchFamily="18" charset="0"/>
              </a:rPr>
              <a:pPr eaLnBrk="1" hangingPunct="1">
                <a:spcBef>
                  <a:spcPct val="0"/>
                </a:spcBef>
                <a:buClrTx/>
                <a:buFontTx/>
                <a:buNone/>
              </a:pPr>
              <a:t>71</a:t>
            </a:fld>
            <a:endParaRPr lang="en-US" altLang="en-US" sz="1600">
              <a:latin typeface="Times New Roman" panose="02020603050405020304" pitchFamily="18" charset="0"/>
            </a:endParaRPr>
          </a:p>
        </p:txBody>
      </p:sp>
      <p:sp>
        <p:nvSpPr>
          <p:cNvPr id="135170" name="Rectangle 2">
            <a:extLst>
              <a:ext uri="{FF2B5EF4-FFF2-40B4-BE49-F238E27FC236}">
                <a16:creationId xmlns:a16="http://schemas.microsoft.com/office/drawing/2014/main" id="{D84886A4-D555-4D00-AE74-5594B32DCE16}"/>
              </a:ext>
            </a:extLst>
          </p:cNvPr>
          <p:cNvSpPr>
            <a:spLocks noGrp="1" noChangeArrowheads="1"/>
          </p:cNvSpPr>
          <p:nvPr>
            <p:ph type="title"/>
          </p:nvPr>
        </p:nvSpPr>
        <p:spPr/>
        <p:txBody>
          <a:bodyPr/>
          <a:lstStyle/>
          <a:p>
            <a:pPr eaLnBrk="1" hangingPunct="1">
              <a:defRPr/>
            </a:pPr>
            <a:r>
              <a:rPr lang="en-US" altLang="en-US"/>
              <a:t>Creating a Multimodule Program</a:t>
            </a:r>
          </a:p>
        </p:txBody>
      </p:sp>
      <p:sp>
        <p:nvSpPr>
          <p:cNvPr id="65541" name="Rectangle 3">
            <a:extLst>
              <a:ext uri="{FF2B5EF4-FFF2-40B4-BE49-F238E27FC236}">
                <a16:creationId xmlns:a16="http://schemas.microsoft.com/office/drawing/2014/main" id="{F9EA5A5F-AAF8-4773-9115-BDCBE9F44ECC}"/>
              </a:ext>
            </a:extLst>
          </p:cNvPr>
          <p:cNvSpPr>
            <a:spLocks noGrp="1" noChangeArrowheads="1"/>
          </p:cNvSpPr>
          <p:nvPr>
            <p:ph type="body" idx="1"/>
          </p:nvPr>
        </p:nvSpPr>
        <p:spPr>
          <a:xfrm>
            <a:off x="762000" y="1295400"/>
            <a:ext cx="7162800" cy="4800600"/>
          </a:xfrm>
        </p:spPr>
        <p:txBody>
          <a:bodyPr/>
          <a:lstStyle/>
          <a:p>
            <a:pPr eaLnBrk="1" hangingPunct="1">
              <a:lnSpc>
                <a:spcPct val="110000"/>
              </a:lnSpc>
            </a:pPr>
            <a:r>
              <a:rPr lang="en-US" altLang="en-US"/>
              <a:t>Here are some basic steps to follow when creating a multimodule program:</a:t>
            </a:r>
          </a:p>
          <a:p>
            <a:pPr lvl="1" eaLnBrk="1" hangingPunct="1">
              <a:lnSpc>
                <a:spcPct val="110000"/>
              </a:lnSpc>
            </a:pPr>
            <a:r>
              <a:rPr lang="en-US" altLang="en-US"/>
              <a:t>Create the main module</a:t>
            </a:r>
          </a:p>
          <a:p>
            <a:pPr lvl="1" eaLnBrk="1" hangingPunct="1">
              <a:lnSpc>
                <a:spcPct val="110000"/>
              </a:lnSpc>
            </a:pPr>
            <a:r>
              <a:rPr lang="en-US" altLang="en-US"/>
              <a:t>Create a separate source code module for each procedure or set of related procedures</a:t>
            </a:r>
          </a:p>
          <a:p>
            <a:pPr lvl="1" eaLnBrk="1" hangingPunct="1">
              <a:lnSpc>
                <a:spcPct val="110000"/>
              </a:lnSpc>
            </a:pPr>
            <a:r>
              <a:rPr lang="en-US" altLang="en-US"/>
              <a:t>Create an include file that contains procedure prototypes for </a:t>
            </a:r>
            <a:r>
              <a:rPr lang="en-US" altLang="en-US">
                <a:solidFill>
                  <a:schemeClr val="tx2"/>
                </a:solidFill>
              </a:rPr>
              <a:t>external</a:t>
            </a:r>
            <a:r>
              <a:rPr lang="en-US" altLang="en-US"/>
              <a:t> </a:t>
            </a:r>
            <a:r>
              <a:rPr lang="en-US" altLang="en-US">
                <a:solidFill>
                  <a:schemeClr val="tx2"/>
                </a:solidFill>
              </a:rPr>
              <a:t>procedures</a:t>
            </a:r>
            <a:r>
              <a:rPr lang="en-US" altLang="en-US"/>
              <a:t> (ones that are called between modules)</a:t>
            </a:r>
          </a:p>
          <a:p>
            <a:pPr lvl="1" eaLnBrk="1" hangingPunct="1">
              <a:lnSpc>
                <a:spcPct val="110000"/>
              </a:lnSpc>
            </a:pPr>
            <a:r>
              <a:rPr lang="en-US" altLang="en-US"/>
              <a:t>Use the INCLUDE directive to make your procedure prototypes available to each module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1036DC46-1B9B-4C28-BFE3-A9969FEE957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6563" name="Slide Number Placeholder 4">
            <a:extLst>
              <a:ext uri="{FF2B5EF4-FFF2-40B4-BE49-F238E27FC236}">
                <a16:creationId xmlns:a16="http://schemas.microsoft.com/office/drawing/2014/main" id="{1648C6E7-AAEF-4F63-A745-326AA204786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82A5D79-BEF9-4F45-81CE-B55CCB027B36}" type="slidenum">
              <a:rPr lang="en-US" altLang="en-US" sz="1600">
                <a:latin typeface="Times New Roman" panose="02020603050405020304" pitchFamily="18" charset="0"/>
              </a:rPr>
              <a:pPr eaLnBrk="1" hangingPunct="1">
                <a:spcBef>
                  <a:spcPct val="0"/>
                </a:spcBef>
                <a:buClrTx/>
                <a:buFontTx/>
                <a:buNone/>
              </a:pPr>
              <a:t>72</a:t>
            </a:fld>
            <a:endParaRPr lang="en-US" altLang="en-US" sz="1600">
              <a:latin typeface="Times New Roman" panose="02020603050405020304" pitchFamily="18" charset="0"/>
            </a:endParaRPr>
          </a:p>
        </p:txBody>
      </p:sp>
      <p:sp>
        <p:nvSpPr>
          <p:cNvPr id="83970" name="Rectangle 2">
            <a:extLst>
              <a:ext uri="{FF2B5EF4-FFF2-40B4-BE49-F238E27FC236}">
                <a16:creationId xmlns:a16="http://schemas.microsoft.com/office/drawing/2014/main" id="{D6B9B8D7-0B54-4907-B0E8-B4FBE2CCA7DE}"/>
              </a:ext>
            </a:extLst>
          </p:cNvPr>
          <p:cNvSpPr>
            <a:spLocks noGrp="1" noChangeArrowheads="1"/>
          </p:cNvSpPr>
          <p:nvPr>
            <p:ph type="title"/>
          </p:nvPr>
        </p:nvSpPr>
        <p:spPr/>
        <p:txBody>
          <a:bodyPr/>
          <a:lstStyle/>
          <a:p>
            <a:pPr eaLnBrk="1" hangingPunct="1">
              <a:defRPr/>
            </a:pPr>
            <a:r>
              <a:rPr lang="en-US" altLang="en-US"/>
              <a:t>Example: ArraySum Program</a:t>
            </a:r>
          </a:p>
        </p:txBody>
      </p:sp>
      <p:sp>
        <p:nvSpPr>
          <p:cNvPr id="66565" name="Rectangle 3">
            <a:extLst>
              <a:ext uri="{FF2B5EF4-FFF2-40B4-BE49-F238E27FC236}">
                <a16:creationId xmlns:a16="http://schemas.microsoft.com/office/drawing/2014/main" id="{552E2D5C-77D5-42AE-88BA-DA8C3A076AFF}"/>
              </a:ext>
            </a:extLst>
          </p:cNvPr>
          <p:cNvSpPr>
            <a:spLocks noGrp="1" noChangeArrowheads="1"/>
          </p:cNvSpPr>
          <p:nvPr>
            <p:ph type="body" idx="1"/>
          </p:nvPr>
        </p:nvSpPr>
        <p:spPr>
          <a:xfrm>
            <a:off x="685800" y="1143000"/>
            <a:ext cx="7772400" cy="609600"/>
          </a:xfrm>
        </p:spPr>
        <p:txBody>
          <a:bodyPr/>
          <a:lstStyle/>
          <a:p>
            <a:pPr eaLnBrk="1" hangingPunct="1"/>
            <a:r>
              <a:rPr lang="en-US" altLang="en-US"/>
              <a:t>Let's review the ArraySum program from Chapter 5. </a:t>
            </a:r>
          </a:p>
        </p:txBody>
      </p:sp>
      <p:graphicFrame>
        <p:nvGraphicFramePr>
          <p:cNvPr id="66566" name="Object 4">
            <a:extLst>
              <a:ext uri="{FF2B5EF4-FFF2-40B4-BE49-F238E27FC236}">
                <a16:creationId xmlns:a16="http://schemas.microsoft.com/office/drawing/2014/main" id="{C7C4CFE2-0036-49D7-B3E5-BB054E6AE9E0}"/>
              </a:ext>
            </a:extLst>
          </p:cNvPr>
          <p:cNvGraphicFramePr>
            <a:graphicFrameLocks noChangeAspect="1"/>
          </p:cNvGraphicFramePr>
          <p:nvPr/>
        </p:nvGraphicFramePr>
        <p:xfrm>
          <a:off x="838200" y="1752600"/>
          <a:ext cx="7391400" cy="3429000"/>
        </p:xfrm>
        <a:graphic>
          <a:graphicData uri="http://schemas.openxmlformats.org/presentationml/2006/ole">
            <mc:AlternateContent xmlns:mc="http://schemas.openxmlformats.org/markup-compatibility/2006">
              <mc:Choice xmlns:v="urn:schemas-microsoft-com:vml" Requires="v">
                <p:oleObj spid="_x0000_s66573" name="VISIO" r:id="rId3" imgW="4478881" imgH="1989087" progId="Visio.Drawing.6">
                  <p:embed/>
                </p:oleObj>
              </mc:Choice>
              <mc:Fallback>
                <p:oleObj name="VISIO" r:id="rId3" imgW="4478881" imgH="1989087"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053" t="-2367" r="-1053" b="-4143"/>
                      <a:stretch>
                        <a:fillRect/>
                      </a:stretch>
                    </p:blipFill>
                    <p:spPr bwMode="auto">
                      <a:xfrm>
                        <a:off x="838200" y="1752600"/>
                        <a:ext cx="7391400" cy="3429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Text Box 5">
            <a:extLst>
              <a:ext uri="{FF2B5EF4-FFF2-40B4-BE49-F238E27FC236}">
                <a16:creationId xmlns:a16="http://schemas.microsoft.com/office/drawing/2014/main" id="{103A2ADD-2646-492A-ADE3-9E25F3AF73BC}"/>
              </a:ext>
            </a:extLst>
          </p:cNvPr>
          <p:cNvSpPr txBox="1">
            <a:spLocks noChangeArrowheads="1"/>
          </p:cNvSpPr>
          <p:nvPr/>
        </p:nvSpPr>
        <p:spPr bwMode="auto">
          <a:xfrm>
            <a:off x="838200" y="5334000"/>
            <a:ext cx="74676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a:t>Each of the four white rectangles will become a module. This will be a 32-bit application.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animEffect transition="in" filter="box(in)">
                                      <p:cBhvr>
                                        <p:cTn id="7"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2">
            <a:extLst>
              <a:ext uri="{FF2B5EF4-FFF2-40B4-BE49-F238E27FC236}">
                <a16:creationId xmlns:a16="http://schemas.microsoft.com/office/drawing/2014/main" id="{FFC7D389-5CDB-48CC-A7F7-1D301DF23B3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7587" name="Slide Number Placeholder 3">
            <a:extLst>
              <a:ext uri="{FF2B5EF4-FFF2-40B4-BE49-F238E27FC236}">
                <a16:creationId xmlns:a16="http://schemas.microsoft.com/office/drawing/2014/main" id="{3C34008F-D0DE-425C-8644-540B53809B0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048C069-6CE2-4064-8A4D-4DFB534E0E43}" type="slidenum">
              <a:rPr lang="en-US" altLang="en-US" sz="1600">
                <a:latin typeface="Times New Roman" panose="02020603050405020304" pitchFamily="18" charset="0"/>
              </a:rPr>
              <a:pPr eaLnBrk="1" hangingPunct="1">
                <a:spcBef>
                  <a:spcPct val="0"/>
                </a:spcBef>
                <a:buClrTx/>
                <a:buFontTx/>
                <a:buNone/>
              </a:pPr>
              <a:t>73</a:t>
            </a:fld>
            <a:endParaRPr lang="en-US" altLang="en-US" sz="1600">
              <a:latin typeface="Times New Roman" panose="02020603050405020304" pitchFamily="18" charset="0"/>
            </a:endParaRPr>
          </a:p>
        </p:txBody>
      </p:sp>
      <p:sp>
        <p:nvSpPr>
          <p:cNvPr id="103426" name="Rectangle 2">
            <a:extLst>
              <a:ext uri="{FF2B5EF4-FFF2-40B4-BE49-F238E27FC236}">
                <a16:creationId xmlns:a16="http://schemas.microsoft.com/office/drawing/2014/main" id="{86A07481-A7B0-4A57-B946-BBE260C90B64}"/>
              </a:ext>
            </a:extLst>
          </p:cNvPr>
          <p:cNvSpPr>
            <a:spLocks noGrp="1" noChangeArrowheads="1"/>
          </p:cNvSpPr>
          <p:nvPr>
            <p:ph type="title"/>
          </p:nvPr>
        </p:nvSpPr>
        <p:spPr/>
        <p:txBody>
          <a:bodyPr/>
          <a:lstStyle/>
          <a:p>
            <a:pPr eaLnBrk="1" hangingPunct="1">
              <a:defRPr/>
            </a:pPr>
            <a:r>
              <a:rPr lang="en-US" altLang="en-US"/>
              <a:t>Sample Program output</a:t>
            </a:r>
          </a:p>
        </p:txBody>
      </p:sp>
      <p:sp>
        <p:nvSpPr>
          <p:cNvPr id="67589" name="Text Box 3">
            <a:extLst>
              <a:ext uri="{FF2B5EF4-FFF2-40B4-BE49-F238E27FC236}">
                <a16:creationId xmlns:a16="http://schemas.microsoft.com/office/drawing/2014/main" id="{0F925F3C-5A1D-4585-A935-4C88A5C925B9}"/>
              </a:ext>
            </a:extLst>
          </p:cNvPr>
          <p:cNvSpPr txBox="1">
            <a:spLocks noChangeArrowheads="1"/>
          </p:cNvSpPr>
          <p:nvPr/>
        </p:nvSpPr>
        <p:spPr bwMode="auto">
          <a:xfrm>
            <a:off x="1981200" y="1981200"/>
            <a:ext cx="5410200" cy="22098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Enter a signed integer: -25</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Enter a signed integer: 36</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Enter a signed integer: 42</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The sum of the integers is: +53</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2">
            <a:extLst>
              <a:ext uri="{FF2B5EF4-FFF2-40B4-BE49-F238E27FC236}">
                <a16:creationId xmlns:a16="http://schemas.microsoft.com/office/drawing/2014/main" id="{42DB4DA6-9971-4AF7-8B45-6DAA20A0803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8611" name="Slide Number Placeholder 3">
            <a:extLst>
              <a:ext uri="{FF2B5EF4-FFF2-40B4-BE49-F238E27FC236}">
                <a16:creationId xmlns:a16="http://schemas.microsoft.com/office/drawing/2014/main" id="{A27BE6AF-D818-447E-8FDA-C7956DBD303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DA5435B-CDDE-435A-AA8A-452FC7E77DDF}" type="slidenum">
              <a:rPr lang="en-US" altLang="en-US" sz="1600">
                <a:latin typeface="Times New Roman" panose="02020603050405020304" pitchFamily="18" charset="0"/>
              </a:rPr>
              <a:pPr eaLnBrk="1" hangingPunct="1">
                <a:spcBef>
                  <a:spcPct val="0"/>
                </a:spcBef>
                <a:buClrTx/>
                <a:buFontTx/>
                <a:buNone/>
              </a:pPr>
              <a:t>74</a:t>
            </a:fld>
            <a:endParaRPr lang="en-US" altLang="en-US" sz="1600">
              <a:latin typeface="Times New Roman" panose="02020603050405020304" pitchFamily="18" charset="0"/>
            </a:endParaRPr>
          </a:p>
        </p:txBody>
      </p:sp>
      <p:sp>
        <p:nvSpPr>
          <p:cNvPr id="131074" name="Rectangle 2">
            <a:extLst>
              <a:ext uri="{FF2B5EF4-FFF2-40B4-BE49-F238E27FC236}">
                <a16:creationId xmlns:a16="http://schemas.microsoft.com/office/drawing/2014/main" id="{96F7A1D5-C11C-4175-AA27-C0C287353D86}"/>
              </a:ext>
            </a:extLst>
          </p:cNvPr>
          <p:cNvSpPr>
            <a:spLocks noGrp="1" noChangeArrowheads="1"/>
          </p:cNvSpPr>
          <p:nvPr>
            <p:ph type="title"/>
          </p:nvPr>
        </p:nvSpPr>
        <p:spPr/>
        <p:txBody>
          <a:bodyPr/>
          <a:lstStyle/>
          <a:p>
            <a:pPr eaLnBrk="1" hangingPunct="1">
              <a:defRPr/>
            </a:pPr>
            <a:r>
              <a:rPr lang="en-US" altLang="en-US"/>
              <a:t>INCLUDE File</a:t>
            </a:r>
          </a:p>
        </p:txBody>
      </p:sp>
      <p:sp>
        <p:nvSpPr>
          <p:cNvPr id="68613" name="Text Box 3">
            <a:extLst>
              <a:ext uri="{FF2B5EF4-FFF2-40B4-BE49-F238E27FC236}">
                <a16:creationId xmlns:a16="http://schemas.microsoft.com/office/drawing/2014/main" id="{1A0CED25-10E1-44F9-B911-29C2378FC2F1}"/>
              </a:ext>
            </a:extLst>
          </p:cNvPr>
          <p:cNvSpPr txBox="1">
            <a:spLocks noChangeArrowheads="1"/>
          </p:cNvSpPr>
          <p:nvPr/>
        </p:nvSpPr>
        <p:spPr bwMode="auto">
          <a:xfrm>
            <a:off x="762000" y="1828800"/>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INCLUDE Irvine32.inc</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solidFill>
                  <a:schemeClr val="tx2"/>
                </a:solidFill>
                <a:latin typeface="Courier New" panose="02070309020205020404" pitchFamily="49" charset="0"/>
              </a:rPr>
              <a:t>PromptForIntegers</a:t>
            </a:r>
            <a:r>
              <a:rPr lang="en-US" altLang="en-US" sz="1800">
                <a:latin typeface="Courier New" panose="02070309020205020404" pitchFamily="49" charset="0"/>
              </a:rPr>
              <a:t> PROTO,</a:t>
            </a:r>
          </a:p>
          <a:p>
            <a:pPr eaLnBrk="1" hangingPunct="1">
              <a:lnSpc>
                <a:spcPct val="50000"/>
              </a:lnSpc>
              <a:spcBef>
                <a:spcPct val="50000"/>
              </a:spcBef>
              <a:buClrTx/>
              <a:buFontTx/>
              <a:buNone/>
            </a:pPr>
            <a:r>
              <a:rPr lang="en-US" altLang="en-US" sz="1800">
                <a:latin typeface="Courier New" panose="02070309020205020404" pitchFamily="49" charset="0"/>
              </a:rPr>
              <a:t>	ptrPrompt:PTR BYTE,		; prompt string</a:t>
            </a:r>
          </a:p>
          <a:p>
            <a:pPr eaLnBrk="1" hangingPunct="1">
              <a:lnSpc>
                <a:spcPct val="50000"/>
              </a:lnSpc>
              <a:spcBef>
                <a:spcPct val="50000"/>
              </a:spcBef>
              <a:buClrTx/>
              <a:buFontTx/>
              <a:buNone/>
            </a:pPr>
            <a:r>
              <a:rPr lang="en-US" altLang="en-US" sz="1800">
                <a:latin typeface="Courier New" panose="02070309020205020404" pitchFamily="49" charset="0"/>
              </a:rPr>
              <a:t>	ptrArray:PTR DWORD,		; points to the array</a:t>
            </a:r>
          </a:p>
          <a:p>
            <a:pPr eaLnBrk="1" hangingPunct="1">
              <a:lnSpc>
                <a:spcPct val="50000"/>
              </a:lnSpc>
              <a:spcBef>
                <a:spcPct val="50000"/>
              </a:spcBef>
              <a:buClrTx/>
              <a:buFontTx/>
              <a:buNone/>
            </a:pPr>
            <a:r>
              <a:rPr lang="en-US" altLang="en-US" sz="1800">
                <a:latin typeface="Courier New" panose="02070309020205020404" pitchFamily="49" charset="0"/>
              </a:rPr>
              <a:t>	arraySize:DWORD		; size of the array</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solidFill>
                  <a:schemeClr val="tx2"/>
                </a:solidFill>
                <a:latin typeface="Courier New" panose="02070309020205020404" pitchFamily="49" charset="0"/>
              </a:rPr>
              <a:t>ArraySum</a:t>
            </a:r>
            <a:r>
              <a:rPr lang="en-US" altLang="en-US" sz="1800">
                <a:latin typeface="Courier New" panose="02070309020205020404" pitchFamily="49" charset="0"/>
              </a:rPr>
              <a:t> PROTO,</a:t>
            </a:r>
          </a:p>
          <a:p>
            <a:pPr eaLnBrk="1" hangingPunct="1">
              <a:lnSpc>
                <a:spcPct val="50000"/>
              </a:lnSpc>
              <a:spcBef>
                <a:spcPct val="50000"/>
              </a:spcBef>
              <a:buClrTx/>
              <a:buFontTx/>
              <a:buNone/>
            </a:pPr>
            <a:r>
              <a:rPr lang="en-US" altLang="en-US" sz="1800">
                <a:latin typeface="Courier New" panose="02070309020205020404" pitchFamily="49" charset="0"/>
              </a:rPr>
              <a:t>	ptrArray:PTR DWORD,		; points to the array</a:t>
            </a:r>
          </a:p>
          <a:p>
            <a:pPr eaLnBrk="1" hangingPunct="1">
              <a:lnSpc>
                <a:spcPct val="50000"/>
              </a:lnSpc>
              <a:spcBef>
                <a:spcPct val="50000"/>
              </a:spcBef>
              <a:buClrTx/>
              <a:buFontTx/>
              <a:buNone/>
            </a:pPr>
            <a:r>
              <a:rPr lang="en-US" altLang="en-US" sz="1800">
                <a:latin typeface="Courier New" panose="02070309020205020404" pitchFamily="49" charset="0"/>
              </a:rPr>
              <a:t>	count:DWORD		; size of the array</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solidFill>
                  <a:schemeClr val="tx2"/>
                </a:solidFill>
                <a:latin typeface="Courier New" panose="02070309020205020404" pitchFamily="49" charset="0"/>
              </a:rPr>
              <a:t>DisplaySum</a:t>
            </a:r>
            <a:r>
              <a:rPr lang="en-US" altLang="en-US" sz="1800">
                <a:latin typeface="Courier New" panose="02070309020205020404" pitchFamily="49" charset="0"/>
              </a:rPr>
              <a:t> PROTO,</a:t>
            </a:r>
          </a:p>
          <a:p>
            <a:pPr eaLnBrk="1" hangingPunct="1">
              <a:lnSpc>
                <a:spcPct val="50000"/>
              </a:lnSpc>
              <a:spcBef>
                <a:spcPct val="50000"/>
              </a:spcBef>
              <a:buClrTx/>
              <a:buFontTx/>
              <a:buNone/>
            </a:pPr>
            <a:r>
              <a:rPr lang="en-US" altLang="en-US" sz="1800">
                <a:latin typeface="Courier New" panose="02070309020205020404" pitchFamily="49" charset="0"/>
              </a:rPr>
              <a:t>	ptrPrompt:PTR BYTE,		; prompt string</a:t>
            </a:r>
          </a:p>
          <a:p>
            <a:pPr eaLnBrk="1" hangingPunct="1">
              <a:lnSpc>
                <a:spcPct val="50000"/>
              </a:lnSpc>
              <a:spcBef>
                <a:spcPct val="50000"/>
              </a:spcBef>
              <a:buClrTx/>
              <a:buFontTx/>
              <a:buNone/>
            </a:pPr>
            <a:r>
              <a:rPr lang="en-US" altLang="en-US" sz="1800">
                <a:latin typeface="Courier New" panose="02070309020205020404" pitchFamily="49" charset="0"/>
              </a:rPr>
              <a:t>	theSum:DWORD		; sum of the array</a:t>
            </a:r>
          </a:p>
        </p:txBody>
      </p:sp>
      <p:sp>
        <p:nvSpPr>
          <p:cNvPr id="68614" name="Text Box 4">
            <a:extLst>
              <a:ext uri="{FF2B5EF4-FFF2-40B4-BE49-F238E27FC236}">
                <a16:creationId xmlns:a16="http://schemas.microsoft.com/office/drawing/2014/main" id="{70871C4D-A0F2-4946-9B76-0B9CAD060878}"/>
              </a:ext>
            </a:extLst>
          </p:cNvPr>
          <p:cNvSpPr txBox="1">
            <a:spLocks noChangeArrowheads="1"/>
          </p:cNvSpPr>
          <p:nvPr/>
        </p:nvSpPr>
        <p:spPr bwMode="auto">
          <a:xfrm>
            <a:off x="685800" y="9144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a:t>The </a:t>
            </a:r>
            <a:r>
              <a:rPr lang="en-US" altLang="en-US" sz="2100" b="0">
                <a:solidFill>
                  <a:schemeClr val="tx2"/>
                </a:solidFill>
              </a:rPr>
              <a:t>sum.inc</a:t>
            </a:r>
            <a:r>
              <a:rPr lang="en-US" altLang="en-US" sz="2100" b="0"/>
              <a:t> file contains prototypes for external functions that are not in the Irvine32 library: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E93DC8F2-86B1-45BA-ABB8-98C49BC1F59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9635" name="Slide Number Placeholder 4">
            <a:extLst>
              <a:ext uri="{FF2B5EF4-FFF2-40B4-BE49-F238E27FC236}">
                <a16:creationId xmlns:a16="http://schemas.microsoft.com/office/drawing/2014/main" id="{2DD4638E-4378-4EC1-ADC3-868CF27767A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1FDDB8B-0F40-4EDE-97C6-85299DAC3290}" type="slidenum">
              <a:rPr lang="en-US" altLang="en-US" sz="1600">
                <a:latin typeface="Times New Roman" panose="02020603050405020304" pitchFamily="18" charset="0"/>
              </a:rPr>
              <a:pPr eaLnBrk="1" hangingPunct="1">
                <a:spcBef>
                  <a:spcPct val="0"/>
                </a:spcBef>
                <a:buClrTx/>
                <a:buFontTx/>
                <a:buNone/>
              </a:pPr>
              <a:t>75</a:t>
            </a:fld>
            <a:endParaRPr lang="en-US" altLang="en-US" sz="1600">
              <a:latin typeface="Times New Roman" panose="02020603050405020304" pitchFamily="18" charset="0"/>
            </a:endParaRPr>
          </a:p>
        </p:txBody>
      </p:sp>
      <p:sp>
        <p:nvSpPr>
          <p:cNvPr id="133122" name="Rectangle 2">
            <a:extLst>
              <a:ext uri="{FF2B5EF4-FFF2-40B4-BE49-F238E27FC236}">
                <a16:creationId xmlns:a16="http://schemas.microsoft.com/office/drawing/2014/main" id="{E60B59B0-8042-4B4B-95C0-03F5C4015742}"/>
              </a:ext>
            </a:extLst>
          </p:cNvPr>
          <p:cNvSpPr>
            <a:spLocks noGrp="1" noChangeArrowheads="1"/>
          </p:cNvSpPr>
          <p:nvPr>
            <p:ph type="title"/>
          </p:nvPr>
        </p:nvSpPr>
        <p:spPr/>
        <p:txBody>
          <a:bodyPr/>
          <a:lstStyle/>
          <a:p>
            <a:pPr eaLnBrk="1" hangingPunct="1">
              <a:defRPr/>
            </a:pPr>
            <a:r>
              <a:rPr lang="en-US" altLang="en-US"/>
              <a:t>Inspect Individual Modules</a:t>
            </a:r>
          </a:p>
        </p:txBody>
      </p:sp>
      <p:sp>
        <p:nvSpPr>
          <p:cNvPr id="69637" name="Rectangle 3">
            <a:extLst>
              <a:ext uri="{FF2B5EF4-FFF2-40B4-BE49-F238E27FC236}">
                <a16:creationId xmlns:a16="http://schemas.microsoft.com/office/drawing/2014/main" id="{8138521A-CDF6-495B-B600-2E1C255E694F}"/>
              </a:ext>
            </a:extLst>
          </p:cNvPr>
          <p:cNvSpPr>
            <a:spLocks noGrp="1" noChangeArrowheads="1"/>
          </p:cNvSpPr>
          <p:nvPr>
            <p:ph type="body" idx="1"/>
          </p:nvPr>
        </p:nvSpPr>
        <p:spPr>
          <a:xfrm>
            <a:off x="1828800" y="1600200"/>
            <a:ext cx="5715000" cy="1981200"/>
          </a:xfrm>
        </p:spPr>
        <p:txBody>
          <a:bodyPr/>
          <a:lstStyle/>
          <a:p>
            <a:pPr eaLnBrk="1" hangingPunct="1"/>
            <a:r>
              <a:rPr lang="en-US" altLang="en-US">
                <a:hlinkClick r:id="rId2" action="ppaction://hlinkfile"/>
              </a:rPr>
              <a:t>Main</a:t>
            </a:r>
            <a:endParaRPr lang="en-US" altLang="en-US"/>
          </a:p>
          <a:p>
            <a:pPr eaLnBrk="1" hangingPunct="1"/>
            <a:r>
              <a:rPr lang="en-US" altLang="en-US">
                <a:hlinkClick r:id="rId3" action="ppaction://hlinkfile"/>
              </a:rPr>
              <a:t>PromptForIntegers</a:t>
            </a:r>
            <a:endParaRPr lang="en-US" altLang="en-US"/>
          </a:p>
          <a:p>
            <a:pPr eaLnBrk="1" hangingPunct="1"/>
            <a:r>
              <a:rPr lang="en-US" altLang="en-US">
                <a:hlinkClick r:id="rId4" action="ppaction://hlinkfile"/>
              </a:rPr>
              <a:t>ArraySum</a:t>
            </a:r>
            <a:endParaRPr lang="en-US" altLang="en-US"/>
          </a:p>
          <a:p>
            <a:pPr eaLnBrk="1" hangingPunct="1"/>
            <a:r>
              <a:rPr lang="en-US" altLang="en-US">
                <a:hlinkClick r:id="rId5" action="ppaction://hlinkfile"/>
              </a:rPr>
              <a:t>DisplaySum</a:t>
            </a:r>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a:extLst>
              <a:ext uri="{FF2B5EF4-FFF2-40B4-BE49-F238E27FC236}">
                <a16:creationId xmlns:a16="http://schemas.microsoft.com/office/drawing/2014/main" id="{27EAABB2-A38F-4D33-83B8-1978F8C1CF0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0659" name="Slide Number Placeholder 4">
            <a:extLst>
              <a:ext uri="{FF2B5EF4-FFF2-40B4-BE49-F238E27FC236}">
                <a16:creationId xmlns:a16="http://schemas.microsoft.com/office/drawing/2014/main" id="{8F3C86A9-1317-4326-9C86-EDB2BC74A80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17991F2-1669-4787-99CD-500E0C5FE650}" type="slidenum">
              <a:rPr lang="en-US" altLang="en-US" sz="1600">
                <a:latin typeface="Times New Roman" panose="02020603050405020304" pitchFamily="18" charset="0"/>
              </a:rPr>
              <a:pPr eaLnBrk="1" hangingPunct="1">
                <a:spcBef>
                  <a:spcPct val="0"/>
                </a:spcBef>
                <a:buClrTx/>
                <a:buFontTx/>
                <a:buNone/>
              </a:pPr>
              <a:t>76</a:t>
            </a:fld>
            <a:endParaRPr lang="en-US" altLang="en-US" sz="1600">
              <a:latin typeface="Times New Roman" panose="02020603050405020304" pitchFamily="18" charset="0"/>
            </a:endParaRPr>
          </a:p>
        </p:txBody>
      </p:sp>
      <p:sp>
        <p:nvSpPr>
          <p:cNvPr id="207874" name="Rectangle 2">
            <a:extLst>
              <a:ext uri="{FF2B5EF4-FFF2-40B4-BE49-F238E27FC236}">
                <a16:creationId xmlns:a16="http://schemas.microsoft.com/office/drawing/2014/main" id="{7D83EC40-3F8E-41B8-9745-CA780694DA8F}"/>
              </a:ext>
            </a:extLst>
          </p:cNvPr>
          <p:cNvSpPr>
            <a:spLocks noGrp="1" noChangeArrowheads="1"/>
          </p:cNvSpPr>
          <p:nvPr>
            <p:ph type="title"/>
          </p:nvPr>
        </p:nvSpPr>
        <p:spPr/>
        <p:txBody>
          <a:bodyPr/>
          <a:lstStyle/>
          <a:p>
            <a:pPr eaLnBrk="1" hangingPunct="1">
              <a:defRPr/>
            </a:pPr>
            <a:r>
              <a:rPr lang="en-US" altLang="en-US"/>
              <a:t>What's Next</a:t>
            </a:r>
          </a:p>
        </p:txBody>
      </p:sp>
      <p:sp>
        <p:nvSpPr>
          <p:cNvPr id="70661" name="Rectangle 5">
            <a:extLst>
              <a:ext uri="{FF2B5EF4-FFF2-40B4-BE49-F238E27FC236}">
                <a16:creationId xmlns:a16="http://schemas.microsoft.com/office/drawing/2014/main" id="{140A437A-37A5-4BF5-9B82-E12D9AA5E7F3}"/>
              </a:ext>
            </a:extLst>
          </p:cNvPr>
          <p:cNvSpPr>
            <a:spLocks noGrp="1" noChangeArrowheads="1"/>
          </p:cNvSpPr>
          <p:nvPr>
            <p:ph type="body" idx="1"/>
          </p:nvPr>
        </p:nvSpPr>
        <p:spPr>
          <a:xfrm>
            <a:off x="1676400" y="1905000"/>
            <a:ext cx="6477000" cy="3429000"/>
          </a:xfrm>
          <a:noFill/>
        </p:spPr>
        <p:txBody>
          <a:bodyPr/>
          <a:lstStyle/>
          <a:p>
            <a:pPr eaLnBrk="1" hangingPunct="1"/>
            <a:r>
              <a:rPr lang="en-US" altLang="en-US"/>
              <a:t>Stack Frames</a:t>
            </a:r>
          </a:p>
          <a:p>
            <a:pPr eaLnBrk="1" hangingPunct="1"/>
            <a:r>
              <a:rPr lang="en-US" altLang="en-US"/>
              <a:t>Recursion</a:t>
            </a:r>
          </a:p>
          <a:p>
            <a:pPr eaLnBrk="1" hangingPunct="1"/>
            <a:r>
              <a:rPr lang="en-US" altLang="en-US"/>
              <a:t>INVOKE, ADDR, PROC, and PROTO</a:t>
            </a:r>
          </a:p>
          <a:p>
            <a:pPr eaLnBrk="1" hangingPunct="1"/>
            <a:r>
              <a:rPr lang="en-US" altLang="en-US"/>
              <a:t>Creating Multimodule Programs</a:t>
            </a:r>
          </a:p>
          <a:p>
            <a:pPr eaLnBrk="1" hangingPunct="1"/>
            <a:r>
              <a:rPr lang="en-US" altLang="en-US"/>
              <a:t>Advanced Use of Parameters (optional)</a:t>
            </a:r>
          </a:p>
          <a:p>
            <a:pPr eaLnBrk="1" hangingPunct="1"/>
            <a:r>
              <a:rPr lang="en-US" altLang="en-US" b="1">
                <a:solidFill>
                  <a:schemeClr val="tx2"/>
                </a:solidFill>
              </a:rPr>
              <a:t>Java Bytecodes (optional)</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a:extLst>
              <a:ext uri="{FF2B5EF4-FFF2-40B4-BE49-F238E27FC236}">
                <a16:creationId xmlns:a16="http://schemas.microsoft.com/office/drawing/2014/main" id="{2E06E464-5508-47DB-8D91-BF4470E604C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1683" name="Slide Number Placeholder 4">
            <a:extLst>
              <a:ext uri="{FF2B5EF4-FFF2-40B4-BE49-F238E27FC236}">
                <a16:creationId xmlns:a16="http://schemas.microsoft.com/office/drawing/2014/main" id="{86DDE272-87C5-438C-A59E-E32BA9DA0CB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8CE9A70-829B-48B5-81F4-99B62C1ED25B}" type="slidenum">
              <a:rPr lang="en-US" altLang="en-US" sz="1600">
                <a:latin typeface="Times New Roman" panose="02020603050405020304" pitchFamily="18" charset="0"/>
              </a:rPr>
              <a:pPr eaLnBrk="1" hangingPunct="1">
                <a:spcBef>
                  <a:spcPct val="0"/>
                </a:spcBef>
                <a:buClrTx/>
                <a:buFontTx/>
                <a:buNone/>
              </a:pPr>
              <a:t>77</a:t>
            </a:fld>
            <a:endParaRPr lang="en-US" altLang="en-US" sz="1600">
              <a:latin typeface="Times New Roman" panose="02020603050405020304" pitchFamily="18" charset="0"/>
            </a:endParaRPr>
          </a:p>
        </p:txBody>
      </p:sp>
      <p:sp>
        <p:nvSpPr>
          <p:cNvPr id="221186" name="Rectangle 2">
            <a:extLst>
              <a:ext uri="{FF2B5EF4-FFF2-40B4-BE49-F238E27FC236}">
                <a16:creationId xmlns:a16="http://schemas.microsoft.com/office/drawing/2014/main" id="{97B21BA2-D5B8-48DB-9446-E5498DF5502B}"/>
              </a:ext>
            </a:extLst>
          </p:cNvPr>
          <p:cNvSpPr>
            <a:spLocks noGrp="1" noChangeArrowheads="1"/>
          </p:cNvSpPr>
          <p:nvPr>
            <p:ph type="title"/>
          </p:nvPr>
        </p:nvSpPr>
        <p:spPr/>
        <p:txBody>
          <a:bodyPr/>
          <a:lstStyle/>
          <a:p>
            <a:pPr eaLnBrk="1" hangingPunct="1">
              <a:defRPr/>
            </a:pPr>
            <a:r>
              <a:rPr lang="en-US" altLang="en-US"/>
              <a:t>Java Bytecodes</a:t>
            </a:r>
          </a:p>
        </p:txBody>
      </p:sp>
      <p:sp>
        <p:nvSpPr>
          <p:cNvPr id="71685" name="Rectangle 3">
            <a:extLst>
              <a:ext uri="{FF2B5EF4-FFF2-40B4-BE49-F238E27FC236}">
                <a16:creationId xmlns:a16="http://schemas.microsoft.com/office/drawing/2014/main" id="{7133EBE4-535E-4E43-B121-813F502DC217}"/>
              </a:ext>
            </a:extLst>
          </p:cNvPr>
          <p:cNvSpPr>
            <a:spLocks noGrp="1" noChangeArrowheads="1"/>
          </p:cNvSpPr>
          <p:nvPr>
            <p:ph type="body" idx="1"/>
          </p:nvPr>
        </p:nvSpPr>
        <p:spPr/>
        <p:txBody>
          <a:bodyPr/>
          <a:lstStyle/>
          <a:p>
            <a:pPr eaLnBrk="1" hangingPunct="1"/>
            <a:r>
              <a:rPr lang="en-US" altLang="en-US"/>
              <a:t>Stack-oriented instruction format</a:t>
            </a:r>
          </a:p>
          <a:p>
            <a:pPr lvl="1" eaLnBrk="1" hangingPunct="1"/>
            <a:r>
              <a:rPr lang="en-US" altLang="en-US"/>
              <a:t>operands are on the stack</a:t>
            </a:r>
          </a:p>
          <a:p>
            <a:pPr lvl="1" eaLnBrk="1" hangingPunct="1"/>
            <a:r>
              <a:rPr lang="en-US" altLang="en-US"/>
              <a:t>instructions pop the operands, process, and push result back on stack</a:t>
            </a:r>
          </a:p>
          <a:p>
            <a:pPr eaLnBrk="1" hangingPunct="1"/>
            <a:r>
              <a:rPr lang="en-US" altLang="en-US"/>
              <a:t>Each operation is atomic</a:t>
            </a:r>
          </a:p>
          <a:p>
            <a:pPr eaLnBrk="1" hangingPunct="1"/>
            <a:r>
              <a:rPr lang="en-US" altLang="en-US"/>
              <a:t>Might be be translated into native code by a </a:t>
            </a:r>
            <a:r>
              <a:rPr lang="en-US" altLang="en-US" i="1"/>
              <a:t>just in time</a:t>
            </a:r>
            <a:r>
              <a:rPr lang="en-US" altLang="en-US"/>
              <a:t> compiler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1A7A0AA1-888C-4377-9BB7-14DAD268789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2707" name="Slide Number Placeholder 4">
            <a:extLst>
              <a:ext uri="{FF2B5EF4-FFF2-40B4-BE49-F238E27FC236}">
                <a16:creationId xmlns:a16="http://schemas.microsoft.com/office/drawing/2014/main" id="{ED493EDB-ACC0-4486-8EF0-701A4C66E1E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D12FC4C-6AE2-4DFF-9EDE-6EDAE28E2620}" type="slidenum">
              <a:rPr lang="en-US" altLang="en-US" sz="1600">
                <a:latin typeface="Times New Roman" panose="02020603050405020304" pitchFamily="18" charset="0"/>
              </a:rPr>
              <a:pPr eaLnBrk="1" hangingPunct="1">
                <a:spcBef>
                  <a:spcPct val="0"/>
                </a:spcBef>
                <a:buClrTx/>
                <a:buFontTx/>
                <a:buNone/>
              </a:pPr>
              <a:t>78</a:t>
            </a:fld>
            <a:endParaRPr lang="en-US" altLang="en-US" sz="1600">
              <a:latin typeface="Times New Roman" panose="02020603050405020304" pitchFamily="18" charset="0"/>
            </a:endParaRPr>
          </a:p>
        </p:txBody>
      </p:sp>
      <p:sp>
        <p:nvSpPr>
          <p:cNvPr id="208898" name="Rectangle 2">
            <a:extLst>
              <a:ext uri="{FF2B5EF4-FFF2-40B4-BE49-F238E27FC236}">
                <a16:creationId xmlns:a16="http://schemas.microsoft.com/office/drawing/2014/main" id="{DA4EF846-82A9-4D18-9404-0B88D7AFD82D}"/>
              </a:ext>
            </a:extLst>
          </p:cNvPr>
          <p:cNvSpPr>
            <a:spLocks noGrp="1" noChangeArrowheads="1"/>
          </p:cNvSpPr>
          <p:nvPr>
            <p:ph type="title"/>
          </p:nvPr>
        </p:nvSpPr>
        <p:spPr/>
        <p:txBody>
          <a:bodyPr/>
          <a:lstStyle/>
          <a:p>
            <a:pPr eaLnBrk="1" hangingPunct="1">
              <a:defRPr/>
            </a:pPr>
            <a:r>
              <a:rPr lang="en-US" altLang="en-US"/>
              <a:t>Java Virual Machine (JVM)</a:t>
            </a:r>
          </a:p>
        </p:txBody>
      </p:sp>
      <p:sp>
        <p:nvSpPr>
          <p:cNvPr id="72709" name="Rectangle 3">
            <a:extLst>
              <a:ext uri="{FF2B5EF4-FFF2-40B4-BE49-F238E27FC236}">
                <a16:creationId xmlns:a16="http://schemas.microsoft.com/office/drawing/2014/main" id="{57BBBE62-D57B-40FD-8515-36505822A998}"/>
              </a:ext>
            </a:extLst>
          </p:cNvPr>
          <p:cNvSpPr>
            <a:spLocks noGrp="1" noChangeArrowheads="1"/>
          </p:cNvSpPr>
          <p:nvPr>
            <p:ph type="body" idx="1"/>
          </p:nvPr>
        </p:nvSpPr>
        <p:spPr/>
        <p:txBody>
          <a:bodyPr/>
          <a:lstStyle/>
          <a:p>
            <a:pPr eaLnBrk="1" hangingPunct="1"/>
            <a:r>
              <a:rPr lang="en-US" altLang="en-US"/>
              <a:t>Essential part of the Java Platform</a:t>
            </a:r>
          </a:p>
          <a:p>
            <a:pPr eaLnBrk="1" hangingPunct="1"/>
            <a:r>
              <a:rPr lang="en-US" altLang="en-US"/>
              <a:t>Executes compiled bytecodes</a:t>
            </a:r>
          </a:p>
          <a:p>
            <a:pPr lvl="1" eaLnBrk="1" hangingPunct="1"/>
            <a:r>
              <a:rPr lang="en-US" altLang="en-US"/>
              <a:t>machine language of compiled Java programs</a:t>
            </a:r>
          </a:p>
          <a:p>
            <a:pPr eaLnBrk="1" hangingPunct="1"/>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a:extLst>
              <a:ext uri="{FF2B5EF4-FFF2-40B4-BE49-F238E27FC236}">
                <a16:creationId xmlns:a16="http://schemas.microsoft.com/office/drawing/2014/main" id="{16A2E01D-0964-4FD3-9AC1-E2F9A912C00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3731" name="Slide Number Placeholder 4">
            <a:extLst>
              <a:ext uri="{FF2B5EF4-FFF2-40B4-BE49-F238E27FC236}">
                <a16:creationId xmlns:a16="http://schemas.microsoft.com/office/drawing/2014/main" id="{680471C4-3D40-4C99-A220-7D2B472B6EE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2E16DCD-3BE1-4950-AE79-A11AF236C59D}" type="slidenum">
              <a:rPr lang="en-US" altLang="en-US" sz="1600">
                <a:latin typeface="Times New Roman" panose="02020603050405020304" pitchFamily="18" charset="0"/>
              </a:rPr>
              <a:pPr eaLnBrk="1" hangingPunct="1">
                <a:spcBef>
                  <a:spcPct val="0"/>
                </a:spcBef>
                <a:buClrTx/>
                <a:buFontTx/>
                <a:buNone/>
              </a:pPr>
              <a:t>79</a:t>
            </a:fld>
            <a:endParaRPr lang="en-US" altLang="en-US" sz="1600">
              <a:latin typeface="Times New Roman" panose="02020603050405020304" pitchFamily="18" charset="0"/>
            </a:endParaRPr>
          </a:p>
        </p:txBody>
      </p:sp>
      <p:sp>
        <p:nvSpPr>
          <p:cNvPr id="211970" name="Rectangle 2">
            <a:extLst>
              <a:ext uri="{FF2B5EF4-FFF2-40B4-BE49-F238E27FC236}">
                <a16:creationId xmlns:a16="http://schemas.microsoft.com/office/drawing/2014/main" id="{CBF07ACE-3534-4E1D-B83F-C5130039D59F}"/>
              </a:ext>
            </a:extLst>
          </p:cNvPr>
          <p:cNvSpPr>
            <a:spLocks noGrp="1" noChangeArrowheads="1"/>
          </p:cNvSpPr>
          <p:nvPr>
            <p:ph type="title"/>
          </p:nvPr>
        </p:nvSpPr>
        <p:spPr/>
        <p:txBody>
          <a:bodyPr/>
          <a:lstStyle/>
          <a:p>
            <a:pPr eaLnBrk="1" hangingPunct="1">
              <a:defRPr/>
            </a:pPr>
            <a:r>
              <a:rPr lang="en-US" altLang="en-US"/>
              <a:t>Java Methods</a:t>
            </a:r>
          </a:p>
        </p:txBody>
      </p:sp>
      <p:sp>
        <p:nvSpPr>
          <p:cNvPr id="73733" name="Rectangle 3">
            <a:extLst>
              <a:ext uri="{FF2B5EF4-FFF2-40B4-BE49-F238E27FC236}">
                <a16:creationId xmlns:a16="http://schemas.microsoft.com/office/drawing/2014/main" id="{0F3E73F5-ABD4-4931-B6B5-B3C0FA750B66}"/>
              </a:ext>
            </a:extLst>
          </p:cNvPr>
          <p:cNvSpPr>
            <a:spLocks noGrp="1" noChangeArrowheads="1"/>
          </p:cNvSpPr>
          <p:nvPr>
            <p:ph type="body" idx="1"/>
          </p:nvPr>
        </p:nvSpPr>
        <p:spPr/>
        <p:txBody>
          <a:bodyPr/>
          <a:lstStyle/>
          <a:p>
            <a:pPr eaLnBrk="1" hangingPunct="1"/>
            <a:r>
              <a:rPr lang="en-US" altLang="en-US"/>
              <a:t>Each method has its own stack frame</a:t>
            </a:r>
          </a:p>
          <a:p>
            <a:pPr eaLnBrk="1" hangingPunct="1"/>
            <a:r>
              <a:rPr lang="en-US" altLang="en-US"/>
              <a:t>Areas of the stack frame:</a:t>
            </a:r>
          </a:p>
          <a:p>
            <a:pPr lvl="1" eaLnBrk="1" hangingPunct="1"/>
            <a:r>
              <a:rPr lang="en-US" altLang="en-US"/>
              <a:t>local variables</a:t>
            </a:r>
          </a:p>
          <a:p>
            <a:pPr lvl="1" eaLnBrk="1" hangingPunct="1"/>
            <a:r>
              <a:rPr lang="en-US" altLang="en-US"/>
              <a:t>operands</a:t>
            </a:r>
          </a:p>
          <a:p>
            <a:pPr lvl="1" eaLnBrk="1" hangingPunct="1"/>
            <a:r>
              <a:rPr lang="en-US" altLang="en-US"/>
              <a:t>execution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8E787C2E-B300-4C86-B5A3-131A445FBFA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195" name="Slide Number Placeholder 4">
            <a:extLst>
              <a:ext uri="{FF2B5EF4-FFF2-40B4-BE49-F238E27FC236}">
                <a16:creationId xmlns:a16="http://schemas.microsoft.com/office/drawing/2014/main" id="{B4F9B024-2BDE-4E5D-AB12-BFF0BE709A8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A3B6FF5-672A-4A08-A258-4BD72AC9597C}" type="slidenum">
              <a:rPr lang="en-US" altLang="en-US" sz="1600">
                <a:latin typeface="Times New Roman" panose="02020603050405020304" pitchFamily="18" charset="0"/>
              </a:rPr>
              <a:pPr eaLnBrk="1" hangingPunct="1">
                <a:spcBef>
                  <a:spcPct val="0"/>
                </a:spcBef>
                <a:buClrTx/>
                <a:buFontTx/>
                <a:buNone/>
              </a:pPr>
              <a:t>8</a:t>
            </a:fld>
            <a:endParaRPr lang="en-US" altLang="en-US" sz="1600">
              <a:latin typeface="Times New Roman" panose="02020603050405020304" pitchFamily="18" charset="0"/>
            </a:endParaRPr>
          </a:p>
        </p:txBody>
      </p:sp>
      <p:sp>
        <p:nvSpPr>
          <p:cNvPr id="175106" name="Rectangle 2">
            <a:extLst>
              <a:ext uri="{FF2B5EF4-FFF2-40B4-BE49-F238E27FC236}">
                <a16:creationId xmlns:a16="http://schemas.microsoft.com/office/drawing/2014/main" id="{32E1AEFE-B3CE-4ADA-BDA5-E5FD4B6972C7}"/>
              </a:ext>
            </a:extLst>
          </p:cNvPr>
          <p:cNvSpPr>
            <a:spLocks noGrp="1" noChangeArrowheads="1"/>
          </p:cNvSpPr>
          <p:nvPr>
            <p:ph type="title"/>
          </p:nvPr>
        </p:nvSpPr>
        <p:spPr/>
        <p:txBody>
          <a:bodyPr/>
          <a:lstStyle/>
          <a:p>
            <a:pPr eaLnBrk="1" hangingPunct="1">
              <a:defRPr/>
            </a:pPr>
            <a:r>
              <a:rPr lang="en-US" altLang="en-US" dirty="0"/>
              <a:t>Parameter Passing by Value</a:t>
            </a:r>
          </a:p>
        </p:txBody>
      </p:sp>
      <p:sp>
        <p:nvSpPr>
          <p:cNvPr id="8197" name="Rectangle 3">
            <a:extLst>
              <a:ext uri="{FF2B5EF4-FFF2-40B4-BE49-F238E27FC236}">
                <a16:creationId xmlns:a16="http://schemas.microsoft.com/office/drawing/2014/main" id="{001F4466-E416-433E-AF63-542EC367E67D}"/>
              </a:ext>
            </a:extLst>
          </p:cNvPr>
          <p:cNvSpPr>
            <a:spLocks noGrp="1" noChangeArrowheads="1"/>
          </p:cNvSpPr>
          <p:nvPr>
            <p:ph type="body" idx="1"/>
          </p:nvPr>
        </p:nvSpPr>
        <p:spPr/>
        <p:txBody>
          <a:bodyPr/>
          <a:lstStyle/>
          <a:p>
            <a:pPr eaLnBrk="1" hangingPunct="1">
              <a:spcBef>
                <a:spcPct val="75000"/>
              </a:spcBef>
            </a:pPr>
            <a:r>
              <a:rPr lang="en-US" altLang="en-US" dirty="0"/>
              <a:t>Push parameter values on stack</a:t>
            </a:r>
          </a:p>
          <a:p>
            <a:pPr lvl="1" eaLnBrk="1" hangingPunct="1">
              <a:spcBef>
                <a:spcPct val="75000"/>
              </a:spcBef>
            </a:pPr>
            <a:r>
              <a:rPr lang="en-US" altLang="en-US" dirty="0"/>
              <a:t>(Use only 32-bit values in protected mode to keep the stack aligned)</a:t>
            </a:r>
          </a:p>
          <a:p>
            <a:pPr eaLnBrk="1" hangingPunct="1">
              <a:spcBef>
                <a:spcPct val="75000"/>
              </a:spcBef>
            </a:pPr>
            <a:r>
              <a:rPr lang="en-US" altLang="en-US" dirty="0"/>
              <a:t>Call the called-procedure</a:t>
            </a:r>
          </a:p>
          <a:p>
            <a:pPr eaLnBrk="1" hangingPunct="1">
              <a:spcBef>
                <a:spcPct val="75000"/>
              </a:spcBef>
            </a:pPr>
            <a:r>
              <a:rPr lang="en-US" altLang="en-US" dirty="0"/>
              <a:t>Accept a return value in AX, EAX, </a:t>
            </a:r>
            <a:r>
              <a:rPr lang="en-US" altLang="en-US" dirty="0" err="1"/>
              <a:t>etc</a:t>
            </a:r>
            <a:r>
              <a:rPr lang="en-US" altLang="en-US" dirty="0"/>
              <a:t> if any</a:t>
            </a:r>
          </a:p>
          <a:p>
            <a:pPr eaLnBrk="1" hangingPunct="1">
              <a:spcBef>
                <a:spcPct val="75000"/>
              </a:spcBef>
            </a:pPr>
            <a:r>
              <a:rPr lang="en-US" altLang="en-US" dirty="0"/>
              <a:t>Remove arguments from the stack if the called-procedure did not remove them</a:t>
            </a:r>
          </a:p>
          <a:p>
            <a:pPr eaLnBrk="1" hangingPunct="1"/>
            <a:endParaRPr lang="en-US"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69F36EA4-CD19-4C1F-A15C-66CB18F7647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4755" name="Slide Number Placeholder 4">
            <a:extLst>
              <a:ext uri="{FF2B5EF4-FFF2-40B4-BE49-F238E27FC236}">
                <a16:creationId xmlns:a16="http://schemas.microsoft.com/office/drawing/2014/main" id="{DD41731D-0350-4C3C-91CB-C04A62EAE6C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E6E55FC-8461-4592-88B4-232A9B6B614F}" type="slidenum">
              <a:rPr lang="en-US" altLang="en-US" sz="1600">
                <a:latin typeface="Times New Roman" panose="02020603050405020304" pitchFamily="18" charset="0"/>
              </a:rPr>
              <a:pPr eaLnBrk="1" hangingPunct="1">
                <a:spcBef>
                  <a:spcPct val="0"/>
                </a:spcBef>
                <a:buClrTx/>
                <a:buFontTx/>
                <a:buNone/>
              </a:pPr>
              <a:t>80</a:t>
            </a:fld>
            <a:endParaRPr lang="en-US" altLang="en-US" sz="1600">
              <a:latin typeface="Times New Roman" panose="02020603050405020304" pitchFamily="18" charset="0"/>
            </a:endParaRPr>
          </a:p>
        </p:txBody>
      </p:sp>
      <p:sp>
        <p:nvSpPr>
          <p:cNvPr id="212994" name="Rectangle 2">
            <a:extLst>
              <a:ext uri="{FF2B5EF4-FFF2-40B4-BE49-F238E27FC236}">
                <a16:creationId xmlns:a16="http://schemas.microsoft.com/office/drawing/2014/main" id="{6C5DE16C-A3C0-4A24-8817-DE5BCB5FFAC8}"/>
              </a:ext>
            </a:extLst>
          </p:cNvPr>
          <p:cNvSpPr>
            <a:spLocks noGrp="1" noChangeArrowheads="1"/>
          </p:cNvSpPr>
          <p:nvPr>
            <p:ph type="title"/>
          </p:nvPr>
        </p:nvSpPr>
        <p:spPr/>
        <p:txBody>
          <a:bodyPr/>
          <a:lstStyle/>
          <a:p>
            <a:pPr eaLnBrk="1" hangingPunct="1">
              <a:defRPr/>
            </a:pPr>
            <a:r>
              <a:rPr lang="en-US" altLang="en-US"/>
              <a:t>Bytecode Instruction Format</a:t>
            </a:r>
          </a:p>
        </p:txBody>
      </p:sp>
      <p:sp>
        <p:nvSpPr>
          <p:cNvPr id="74757" name="Rectangle 3">
            <a:extLst>
              <a:ext uri="{FF2B5EF4-FFF2-40B4-BE49-F238E27FC236}">
                <a16:creationId xmlns:a16="http://schemas.microsoft.com/office/drawing/2014/main" id="{82F4B825-C672-4DA7-8663-4AC37D8317BF}"/>
              </a:ext>
            </a:extLst>
          </p:cNvPr>
          <p:cNvSpPr>
            <a:spLocks noGrp="1" noChangeArrowheads="1"/>
          </p:cNvSpPr>
          <p:nvPr>
            <p:ph type="body" idx="1"/>
          </p:nvPr>
        </p:nvSpPr>
        <p:spPr/>
        <p:txBody>
          <a:bodyPr/>
          <a:lstStyle/>
          <a:p>
            <a:pPr eaLnBrk="1" hangingPunct="1"/>
            <a:r>
              <a:rPr lang="en-US" altLang="en-US"/>
              <a:t>1-byte opcode</a:t>
            </a:r>
          </a:p>
          <a:p>
            <a:pPr lvl="1" eaLnBrk="1" hangingPunct="1"/>
            <a:r>
              <a:rPr lang="en-US" altLang="en-US"/>
              <a:t>iload, istore, imul, goto, etc.</a:t>
            </a:r>
          </a:p>
          <a:p>
            <a:pPr eaLnBrk="1" hangingPunct="1"/>
            <a:r>
              <a:rPr lang="en-US" altLang="en-US"/>
              <a:t>zero or more operands</a:t>
            </a:r>
          </a:p>
          <a:p>
            <a:pPr eaLnBrk="1" hangingPunct="1"/>
            <a:endParaRPr lang="en-US" altLang="en-US"/>
          </a:p>
          <a:p>
            <a:pPr eaLnBrk="1" hangingPunct="1"/>
            <a:r>
              <a:rPr lang="en-US" altLang="en-US"/>
              <a:t>Disassembling Bytecodes</a:t>
            </a:r>
          </a:p>
          <a:p>
            <a:pPr lvl="1" eaLnBrk="1" hangingPunct="1"/>
            <a:r>
              <a:rPr lang="en-US" altLang="en-US"/>
              <a:t>use javap.exe, in the Java Development Kit (JDK)</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265ABF4E-F9B7-4A41-84E2-D6BACBFE45F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5779" name="Slide Number Placeholder 4">
            <a:extLst>
              <a:ext uri="{FF2B5EF4-FFF2-40B4-BE49-F238E27FC236}">
                <a16:creationId xmlns:a16="http://schemas.microsoft.com/office/drawing/2014/main" id="{51F7632A-7ABD-49E7-A663-F932B97731C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767EADD-F693-4599-AD29-6E032DA25484}" type="slidenum">
              <a:rPr lang="en-US" altLang="en-US" sz="1600">
                <a:latin typeface="Times New Roman" panose="02020603050405020304" pitchFamily="18" charset="0"/>
              </a:rPr>
              <a:pPr eaLnBrk="1" hangingPunct="1">
                <a:spcBef>
                  <a:spcPct val="0"/>
                </a:spcBef>
                <a:buClrTx/>
                <a:buFontTx/>
                <a:buNone/>
              </a:pPr>
              <a:t>81</a:t>
            </a:fld>
            <a:endParaRPr lang="en-US" altLang="en-US" sz="1600">
              <a:latin typeface="Times New Roman" panose="02020603050405020304" pitchFamily="18" charset="0"/>
            </a:endParaRPr>
          </a:p>
        </p:txBody>
      </p:sp>
      <p:sp>
        <p:nvSpPr>
          <p:cNvPr id="214018" name="Rectangle 2">
            <a:extLst>
              <a:ext uri="{FF2B5EF4-FFF2-40B4-BE49-F238E27FC236}">
                <a16:creationId xmlns:a16="http://schemas.microsoft.com/office/drawing/2014/main" id="{6B595F88-455E-4C91-B0F6-501FE04C5299}"/>
              </a:ext>
            </a:extLst>
          </p:cNvPr>
          <p:cNvSpPr>
            <a:spLocks noGrp="1" noChangeArrowheads="1"/>
          </p:cNvSpPr>
          <p:nvPr>
            <p:ph type="title"/>
          </p:nvPr>
        </p:nvSpPr>
        <p:spPr/>
        <p:txBody>
          <a:bodyPr/>
          <a:lstStyle/>
          <a:p>
            <a:pPr eaLnBrk="1" hangingPunct="1">
              <a:defRPr/>
            </a:pPr>
            <a:r>
              <a:rPr lang="en-US" altLang="en-US"/>
              <a:t>Primitive Data Types</a:t>
            </a:r>
          </a:p>
        </p:txBody>
      </p:sp>
      <p:sp>
        <p:nvSpPr>
          <p:cNvPr id="75781" name="Rectangle 3">
            <a:extLst>
              <a:ext uri="{FF2B5EF4-FFF2-40B4-BE49-F238E27FC236}">
                <a16:creationId xmlns:a16="http://schemas.microsoft.com/office/drawing/2014/main" id="{F6550032-DC8D-43B8-A892-755E6F6A6D6E}"/>
              </a:ext>
            </a:extLst>
          </p:cNvPr>
          <p:cNvSpPr>
            <a:spLocks noGrp="1" noChangeArrowheads="1"/>
          </p:cNvSpPr>
          <p:nvPr>
            <p:ph type="body" idx="1"/>
          </p:nvPr>
        </p:nvSpPr>
        <p:spPr>
          <a:xfrm>
            <a:off x="685800" y="1143000"/>
            <a:ext cx="7772400" cy="1066800"/>
          </a:xfrm>
        </p:spPr>
        <p:txBody>
          <a:bodyPr/>
          <a:lstStyle/>
          <a:p>
            <a:pPr eaLnBrk="1" hangingPunct="1"/>
            <a:r>
              <a:rPr lang="en-US" altLang="en-US"/>
              <a:t>Signed integers are in twos complement format, stored in big-endian order</a:t>
            </a:r>
          </a:p>
        </p:txBody>
      </p:sp>
      <p:pic>
        <p:nvPicPr>
          <p:cNvPr id="75782" name="Picture 4">
            <a:extLst>
              <a:ext uri="{FF2B5EF4-FFF2-40B4-BE49-F238E27FC236}">
                <a16:creationId xmlns:a16="http://schemas.microsoft.com/office/drawing/2014/main" id="{1B7434F1-13F4-4319-8CED-D2DC50792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43434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F12A6485-A09E-493B-8155-C5F9ADE6692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6803" name="Slide Number Placeholder 4">
            <a:extLst>
              <a:ext uri="{FF2B5EF4-FFF2-40B4-BE49-F238E27FC236}">
                <a16:creationId xmlns:a16="http://schemas.microsoft.com/office/drawing/2014/main" id="{CE8BF01A-4D64-434F-9EBB-D78CF8E6D07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5A29DB9-E2FB-4E45-8208-41F43A6AECC1}" type="slidenum">
              <a:rPr lang="en-US" altLang="en-US" sz="1600">
                <a:latin typeface="Times New Roman" panose="02020603050405020304" pitchFamily="18" charset="0"/>
              </a:rPr>
              <a:pPr eaLnBrk="1" hangingPunct="1">
                <a:spcBef>
                  <a:spcPct val="0"/>
                </a:spcBef>
                <a:buClrTx/>
                <a:buFontTx/>
                <a:buNone/>
              </a:pPr>
              <a:t>82</a:t>
            </a:fld>
            <a:endParaRPr lang="en-US" altLang="en-US" sz="1600">
              <a:latin typeface="Times New Roman" panose="02020603050405020304" pitchFamily="18" charset="0"/>
            </a:endParaRPr>
          </a:p>
        </p:txBody>
      </p:sp>
      <p:sp>
        <p:nvSpPr>
          <p:cNvPr id="209922" name="Rectangle 2">
            <a:extLst>
              <a:ext uri="{FF2B5EF4-FFF2-40B4-BE49-F238E27FC236}">
                <a16:creationId xmlns:a16="http://schemas.microsoft.com/office/drawing/2014/main" id="{EF62EE5E-1F3A-4397-8398-62A57BA62C7C}"/>
              </a:ext>
            </a:extLst>
          </p:cNvPr>
          <p:cNvSpPr>
            <a:spLocks noGrp="1" noChangeArrowheads="1"/>
          </p:cNvSpPr>
          <p:nvPr>
            <p:ph type="title"/>
          </p:nvPr>
        </p:nvSpPr>
        <p:spPr/>
        <p:txBody>
          <a:bodyPr/>
          <a:lstStyle/>
          <a:p>
            <a:pPr eaLnBrk="1" hangingPunct="1">
              <a:defRPr/>
            </a:pPr>
            <a:r>
              <a:rPr lang="en-US" altLang="en-US"/>
              <a:t>JVM Instruction Set</a:t>
            </a:r>
          </a:p>
        </p:txBody>
      </p:sp>
      <p:sp>
        <p:nvSpPr>
          <p:cNvPr id="76805" name="Rectangle 3">
            <a:extLst>
              <a:ext uri="{FF2B5EF4-FFF2-40B4-BE49-F238E27FC236}">
                <a16:creationId xmlns:a16="http://schemas.microsoft.com/office/drawing/2014/main" id="{9C745BB9-F1A0-4397-8B08-B27247EF5B8F}"/>
              </a:ext>
            </a:extLst>
          </p:cNvPr>
          <p:cNvSpPr>
            <a:spLocks noGrp="1" noChangeArrowheads="1"/>
          </p:cNvSpPr>
          <p:nvPr>
            <p:ph type="body" idx="1"/>
          </p:nvPr>
        </p:nvSpPr>
        <p:spPr>
          <a:xfrm>
            <a:off x="685800" y="1143000"/>
            <a:ext cx="7696200" cy="2438400"/>
          </a:xfrm>
        </p:spPr>
        <p:txBody>
          <a:bodyPr/>
          <a:lstStyle/>
          <a:p>
            <a:pPr eaLnBrk="1" hangingPunct="1"/>
            <a:r>
              <a:rPr lang="en-US" altLang="en-US"/>
              <a:t>Comparison Instructions pop two operands off the stack, compare them, and push the result of the comparison back on the stack</a:t>
            </a:r>
          </a:p>
          <a:p>
            <a:pPr eaLnBrk="1" hangingPunct="1"/>
            <a:r>
              <a:rPr lang="en-US" altLang="en-US"/>
              <a:t>Examples: fcmp and dcmp</a:t>
            </a:r>
          </a:p>
          <a:p>
            <a:pPr eaLnBrk="1" hangingPunct="1"/>
            <a:endParaRPr lang="en-US" altLang="en-US"/>
          </a:p>
        </p:txBody>
      </p:sp>
      <p:pic>
        <p:nvPicPr>
          <p:cNvPr id="76806" name="Picture 4">
            <a:extLst>
              <a:ext uri="{FF2B5EF4-FFF2-40B4-BE49-F238E27FC236}">
                <a16:creationId xmlns:a16="http://schemas.microsoft.com/office/drawing/2014/main" id="{C1FA822F-D868-4CDE-A7B5-3AAEDF970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352800"/>
            <a:ext cx="52578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a:extLst>
              <a:ext uri="{FF2B5EF4-FFF2-40B4-BE49-F238E27FC236}">
                <a16:creationId xmlns:a16="http://schemas.microsoft.com/office/drawing/2014/main" id="{F41CB538-0E71-4348-B1B4-E8A0FBA971B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7827" name="Slide Number Placeholder 4">
            <a:extLst>
              <a:ext uri="{FF2B5EF4-FFF2-40B4-BE49-F238E27FC236}">
                <a16:creationId xmlns:a16="http://schemas.microsoft.com/office/drawing/2014/main" id="{DB96758F-AC84-4519-8904-A1D9FDDB2FB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7EB7760-C0E9-432A-AD16-50909344EDCD}" type="slidenum">
              <a:rPr lang="en-US" altLang="en-US" sz="1600">
                <a:latin typeface="Times New Roman" panose="02020603050405020304" pitchFamily="18" charset="0"/>
              </a:rPr>
              <a:pPr eaLnBrk="1" hangingPunct="1">
                <a:spcBef>
                  <a:spcPct val="0"/>
                </a:spcBef>
                <a:buClrTx/>
                <a:buFontTx/>
                <a:buNone/>
              </a:pPr>
              <a:t>83</a:t>
            </a:fld>
            <a:endParaRPr lang="en-US" altLang="en-US" sz="1600">
              <a:latin typeface="Times New Roman" panose="02020603050405020304" pitchFamily="18" charset="0"/>
            </a:endParaRPr>
          </a:p>
        </p:txBody>
      </p:sp>
      <p:sp>
        <p:nvSpPr>
          <p:cNvPr id="215042" name="Rectangle 2">
            <a:extLst>
              <a:ext uri="{FF2B5EF4-FFF2-40B4-BE49-F238E27FC236}">
                <a16:creationId xmlns:a16="http://schemas.microsoft.com/office/drawing/2014/main" id="{0E81F75A-A345-4356-94BC-91A8D6EB468F}"/>
              </a:ext>
            </a:extLst>
          </p:cNvPr>
          <p:cNvSpPr>
            <a:spLocks noGrp="1" noChangeArrowheads="1"/>
          </p:cNvSpPr>
          <p:nvPr>
            <p:ph type="title"/>
          </p:nvPr>
        </p:nvSpPr>
        <p:spPr/>
        <p:txBody>
          <a:bodyPr/>
          <a:lstStyle/>
          <a:p>
            <a:pPr eaLnBrk="1" hangingPunct="1">
              <a:defRPr/>
            </a:pPr>
            <a:r>
              <a:rPr lang="en-US" altLang="en-US"/>
              <a:t>JVM Instruction Set</a:t>
            </a:r>
          </a:p>
        </p:txBody>
      </p:sp>
      <p:sp>
        <p:nvSpPr>
          <p:cNvPr id="77829" name="Rectangle 3">
            <a:extLst>
              <a:ext uri="{FF2B5EF4-FFF2-40B4-BE49-F238E27FC236}">
                <a16:creationId xmlns:a16="http://schemas.microsoft.com/office/drawing/2014/main" id="{1585E14F-ACCC-4DF3-837A-E37C9DA4D867}"/>
              </a:ext>
            </a:extLst>
          </p:cNvPr>
          <p:cNvSpPr>
            <a:spLocks noGrp="1" noChangeArrowheads="1"/>
          </p:cNvSpPr>
          <p:nvPr>
            <p:ph type="body" idx="1"/>
          </p:nvPr>
        </p:nvSpPr>
        <p:spPr/>
        <p:txBody>
          <a:bodyPr/>
          <a:lstStyle/>
          <a:p>
            <a:pPr eaLnBrk="1" hangingPunct="1"/>
            <a:r>
              <a:rPr lang="en-US" altLang="en-US"/>
              <a:t>Conditional Branching </a:t>
            </a:r>
          </a:p>
          <a:p>
            <a:pPr lvl="1" eaLnBrk="1" hangingPunct="1"/>
            <a:r>
              <a:rPr lang="en-US" altLang="en-US"/>
              <a:t>jump to label if st(0) &lt;= 0</a:t>
            </a:r>
          </a:p>
          <a:p>
            <a:pPr lvl="2" eaLnBrk="1" hangingPunct="1"/>
            <a:r>
              <a:rPr lang="en-US" altLang="en-US"/>
              <a:t>ifle label	</a:t>
            </a:r>
          </a:p>
          <a:p>
            <a:pPr eaLnBrk="1" hangingPunct="1"/>
            <a:r>
              <a:rPr lang="en-US" altLang="en-US"/>
              <a:t>Unconditional Branching</a:t>
            </a:r>
          </a:p>
          <a:p>
            <a:pPr lvl="1" eaLnBrk="1" hangingPunct="1"/>
            <a:r>
              <a:rPr lang="en-US" altLang="en-US"/>
              <a:t>call subroutine</a:t>
            </a:r>
          </a:p>
          <a:p>
            <a:pPr lvl="2" eaLnBrk="1" hangingPunct="1"/>
            <a:r>
              <a:rPr lang="en-US" altLang="en-US"/>
              <a:t>jsr label</a:t>
            </a:r>
          </a:p>
          <a:p>
            <a:pPr lvl="2" eaLnBrk="1" hangingPunct="1"/>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D7E1D379-1F8E-4E05-AF3E-C267071511B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8851" name="Slide Number Placeholder 4">
            <a:extLst>
              <a:ext uri="{FF2B5EF4-FFF2-40B4-BE49-F238E27FC236}">
                <a16:creationId xmlns:a16="http://schemas.microsoft.com/office/drawing/2014/main" id="{A2A72996-EA4E-4120-A145-DB6D0226EB7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6BD0725-6411-4FEB-B449-2B5454F287BC}" type="slidenum">
              <a:rPr lang="en-US" altLang="en-US" sz="1600">
                <a:latin typeface="Times New Roman" panose="02020603050405020304" pitchFamily="18" charset="0"/>
              </a:rPr>
              <a:pPr eaLnBrk="1" hangingPunct="1">
                <a:spcBef>
                  <a:spcPct val="0"/>
                </a:spcBef>
                <a:buClrTx/>
                <a:buFontTx/>
                <a:buNone/>
              </a:pPr>
              <a:t>84</a:t>
            </a:fld>
            <a:endParaRPr lang="en-US" altLang="en-US" sz="1600">
              <a:latin typeface="Times New Roman" panose="02020603050405020304" pitchFamily="18" charset="0"/>
            </a:endParaRPr>
          </a:p>
        </p:txBody>
      </p:sp>
      <p:sp>
        <p:nvSpPr>
          <p:cNvPr id="210946" name="Rectangle 2">
            <a:extLst>
              <a:ext uri="{FF2B5EF4-FFF2-40B4-BE49-F238E27FC236}">
                <a16:creationId xmlns:a16="http://schemas.microsoft.com/office/drawing/2014/main" id="{2A3C1BA5-FBC2-48C9-B22D-ED3CC39C63EB}"/>
              </a:ext>
            </a:extLst>
          </p:cNvPr>
          <p:cNvSpPr>
            <a:spLocks noGrp="1" noChangeArrowheads="1"/>
          </p:cNvSpPr>
          <p:nvPr>
            <p:ph type="title"/>
          </p:nvPr>
        </p:nvSpPr>
        <p:spPr/>
        <p:txBody>
          <a:bodyPr/>
          <a:lstStyle/>
          <a:p>
            <a:pPr eaLnBrk="1" hangingPunct="1">
              <a:defRPr/>
            </a:pPr>
            <a:r>
              <a:rPr lang="en-US" altLang="en-US"/>
              <a:t>Java Disassembly Examples</a:t>
            </a:r>
          </a:p>
        </p:txBody>
      </p:sp>
      <p:sp>
        <p:nvSpPr>
          <p:cNvPr id="78853" name="Rectangle 3">
            <a:extLst>
              <a:ext uri="{FF2B5EF4-FFF2-40B4-BE49-F238E27FC236}">
                <a16:creationId xmlns:a16="http://schemas.microsoft.com/office/drawing/2014/main" id="{6DCB2828-E15C-4984-AB9A-22FB74D611DC}"/>
              </a:ext>
            </a:extLst>
          </p:cNvPr>
          <p:cNvSpPr>
            <a:spLocks noGrp="1" noChangeArrowheads="1"/>
          </p:cNvSpPr>
          <p:nvPr>
            <p:ph type="body" idx="1"/>
          </p:nvPr>
        </p:nvSpPr>
        <p:spPr/>
        <p:txBody>
          <a:bodyPr/>
          <a:lstStyle/>
          <a:p>
            <a:pPr eaLnBrk="1" hangingPunct="1"/>
            <a:r>
              <a:rPr lang="en-US" altLang="en-US"/>
              <a:t>Adding Two Integers</a:t>
            </a:r>
          </a:p>
          <a:p>
            <a:pPr lvl="2" eaLnBrk="1" hangingPunct="1"/>
            <a:endParaRPr lang="en-US" altLang="en-US"/>
          </a:p>
          <a:p>
            <a:pPr lvl="2" eaLnBrk="1" hangingPunct="1"/>
            <a:r>
              <a:rPr lang="en-US" altLang="en-US"/>
              <a:t>int A = 3;</a:t>
            </a:r>
          </a:p>
          <a:p>
            <a:pPr lvl="2" eaLnBrk="1" hangingPunct="1"/>
            <a:r>
              <a:rPr lang="en-US" altLang="en-US"/>
              <a:t>int B = 2;</a:t>
            </a:r>
          </a:p>
          <a:p>
            <a:pPr lvl="2" eaLnBrk="1" hangingPunct="1"/>
            <a:r>
              <a:rPr lang="en-US" altLang="en-US"/>
              <a:t>int sum = 0;</a:t>
            </a:r>
          </a:p>
          <a:p>
            <a:pPr lvl="2" eaLnBrk="1" hangingPunct="1"/>
            <a:r>
              <a:rPr lang="en-US" altLang="en-US"/>
              <a:t>sum = A + B;</a:t>
            </a:r>
          </a:p>
          <a:p>
            <a:pPr eaLnBrk="1" hangingPunct="1">
              <a:buFontTx/>
              <a:buNone/>
            </a:pPr>
            <a:endParaRPr lang="en-US" altLang="en-US"/>
          </a:p>
        </p:txBody>
      </p:sp>
      <p:pic>
        <p:nvPicPr>
          <p:cNvPr id="78854" name="Picture 4">
            <a:extLst>
              <a:ext uri="{FF2B5EF4-FFF2-40B4-BE49-F238E27FC236}">
                <a16:creationId xmlns:a16="http://schemas.microsoft.com/office/drawing/2014/main" id="{0E59FE73-3539-4A7A-B39C-A29EE1E5E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905000"/>
            <a:ext cx="15509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a:extLst>
              <a:ext uri="{FF2B5EF4-FFF2-40B4-BE49-F238E27FC236}">
                <a16:creationId xmlns:a16="http://schemas.microsoft.com/office/drawing/2014/main" id="{F131700C-0E9A-4119-AFCD-94A7167F59B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9875" name="Slide Number Placeholder 4">
            <a:extLst>
              <a:ext uri="{FF2B5EF4-FFF2-40B4-BE49-F238E27FC236}">
                <a16:creationId xmlns:a16="http://schemas.microsoft.com/office/drawing/2014/main" id="{A53C870D-E09B-4349-AB4C-481E17DABDE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C3A1479-C890-43E6-BD74-5D2445A19619}" type="slidenum">
              <a:rPr lang="en-US" altLang="en-US" sz="1600">
                <a:latin typeface="Times New Roman" panose="02020603050405020304" pitchFamily="18" charset="0"/>
              </a:rPr>
              <a:pPr eaLnBrk="1" hangingPunct="1">
                <a:spcBef>
                  <a:spcPct val="0"/>
                </a:spcBef>
                <a:buClrTx/>
                <a:buFontTx/>
                <a:buNone/>
              </a:pPr>
              <a:t>85</a:t>
            </a:fld>
            <a:endParaRPr lang="en-US" altLang="en-US" sz="1600">
              <a:latin typeface="Times New Roman" panose="02020603050405020304" pitchFamily="18" charset="0"/>
            </a:endParaRPr>
          </a:p>
        </p:txBody>
      </p:sp>
      <p:sp>
        <p:nvSpPr>
          <p:cNvPr id="219138" name="Rectangle 2">
            <a:extLst>
              <a:ext uri="{FF2B5EF4-FFF2-40B4-BE49-F238E27FC236}">
                <a16:creationId xmlns:a16="http://schemas.microsoft.com/office/drawing/2014/main" id="{2D49AEEE-5DA9-492F-8518-0F9BB4EFC72C}"/>
              </a:ext>
            </a:extLst>
          </p:cNvPr>
          <p:cNvSpPr>
            <a:spLocks noGrp="1" noChangeArrowheads="1"/>
          </p:cNvSpPr>
          <p:nvPr>
            <p:ph type="title"/>
          </p:nvPr>
        </p:nvSpPr>
        <p:spPr/>
        <p:txBody>
          <a:bodyPr/>
          <a:lstStyle/>
          <a:p>
            <a:pPr eaLnBrk="1" hangingPunct="1">
              <a:defRPr/>
            </a:pPr>
            <a:r>
              <a:rPr lang="en-US" altLang="en-US"/>
              <a:t>Java Disassembly Examples</a:t>
            </a:r>
          </a:p>
        </p:txBody>
      </p:sp>
      <p:sp>
        <p:nvSpPr>
          <p:cNvPr id="79877" name="Rectangle 3">
            <a:extLst>
              <a:ext uri="{FF2B5EF4-FFF2-40B4-BE49-F238E27FC236}">
                <a16:creationId xmlns:a16="http://schemas.microsoft.com/office/drawing/2014/main" id="{9A7E216E-A6DB-40E0-9BDD-085B06641C59}"/>
              </a:ext>
            </a:extLst>
          </p:cNvPr>
          <p:cNvSpPr>
            <a:spLocks noGrp="1" noChangeArrowheads="1"/>
          </p:cNvSpPr>
          <p:nvPr>
            <p:ph type="body" idx="1"/>
          </p:nvPr>
        </p:nvSpPr>
        <p:spPr/>
        <p:txBody>
          <a:bodyPr/>
          <a:lstStyle/>
          <a:p>
            <a:pPr eaLnBrk="1" hangingPunct="1"/>
            <a:r>
              <a:rPr lang="en-US" altLang="en-US"/>
              <a:t>Adding Two Doubles</a:t>
            </a:r>
          </a:p>
          <a:p>
            <a:pPr lvl="2" eaLnBrk="1" hangingPunct="1"/>
            <a:endParaRPr lang="en-US" altLang="en-US"/>
          </a:p>
          <a:p>
            <a:pPr lvl="2" eaLnBrk="1" hangingPunct="1"/>
            <a:r>
              <a:rPr lang="en-US" altLang="en-US"/>
              <a:t>double A = 3.1;</a:t>
            </a:r>
          </a:p>
          <a:p>
            <a:pPr lvl="2" eaLnBrk="1" hangingPunct="1"/>
            <a:r>
              <a:rPr lang="en-US" altLang="en-US"/>
              <a:t>double B = 2;</a:t>
            </a:r>
          </a:p>
          <a:p>
            <a:pPr lvl="2" eaLnBrk="1" hangingPunct="1"/>
            <a:r>
              <a:rPr lang="en-US" altLang="en-US"/>
              <a:t>double sum = A + B;</a:t>
            </a:r>
          </a:p>
          <a:p>
            <a:pPr eaLnBrk="1" hangingPunct="1">
              <a:buFontTx/>
              <a:buNone/>
            </a:pPr>
            <a:endParaRPr lang="en-US" altLang="en-US" b="1"/>
          </a:p>
        </p:txBody>
      </p:sp>
      <p:pic>
        <p:nvPicPr>
          <p:cNvPr id="79878" name="Picture 5">
            <a:extLst>
              <a:ext uri="{FF2B5EF4-FFF2-40B4-BE49-F238E27FC236}">
                <a16:creationId xmlns:a16="http://schemas.microsoft.com/office/drawing/2014/main" id="{8C6F745F-A38F-4F93-9F38-BD95270B6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76600"/>
            <a:ext cx="5334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1E15ABA5-32BE-4971-8619-2EC46F54D0F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0899" name="Slide Number Placeholder 4">
            <a:extLst>
              <a:ext uri="{FF2B5EF4-FFF2-40B4-BE49-F238E27FC236}">
                <a16:creationId xmlns:a16="http://schemas.microsoft.com/office/drawing/2014/main" id="{92419DDD-A81C-4DB6-9270-929C2588DC5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9264D1A-1A97-4AEF-87E4-71C6A1D8B614}" type="slidenum">
              <a:rPr lang="en-US" altLang="en-US" sz="1600">
                <a:latin typeface="Times New Roman" panose="02020603050405020304" pitchFamily="18" charset="0"/>
              </a:rPr>
              <a:pPr eaLnBrk="1" hangingPunct="1">
                <a:spcBef>
                  <a:spcPct val="0"/>
                </a:spcBef>
                <a:buClrTx/>
                <a:buFontTx/>
                <a:buNone/>
              </a:pPr>
              <a:t>86</a:t>
            </a:fld>
            <a:endParaRPr lang="en-US" altLang="en-US" sz="1600">
              <a:latin typeface="Times New Roman" panose="02020603050405020304" pitchFamily="18" charset="0"/>
            </a:endParaRPr>
          </a:p>
        </p:txBody>
      </p:sp>
      <p:sp>
        <p:nvSpPr>
          <p:cNvPr id="220162" name="Rectangle 2">
            <a:extLst>
              <a:ext uri="{FF2B5EF4-FFF2-40B4-BE49-F238E27FC236}">
                <a16:creationId xmlns:a16="http://schemas.microsoft.com/office/drawing/2014/main" id="{21AF947F-37E1-4D79-81AB-B62D920701E2}"/>
              </a:ext>
            </a:extLst>
          </p:cNvPr>
          <p:cNvSpPr>
            <a:spLocks noGrp="1" noChangeArrowheads="1"/>
          </p:cNvSpPr>
          <p:nvPr>
            <p:ph type="title"/>
          </p:nvPr>
        </p:nvSpPr>
        <p:spPr/>
        <p:txBody>
          <a:bodyPr/>
          <a:lstStyle/>
          <a:p>
            <a:pPr eaLnBrk="1" hangingPunct="1">
              <a:defRPr/>
            </a:pPr>
            <a:r>
              <a:rPr lang="en-US" altLang="en-US"/>
              <a:t>Java Disassembly Examples</a:t>
            </a:r>
          </a:p>
        </p:txBody>
      </p:sp>
      <p:sp>
        <p:nvSpPr>
          <p:cNvPr id="80901" name="Rectangle 3">
            <a:extLst>
              <a:ext uri="{FF2B5EF4-FFF2-40B4-BE49-F238E27FC236}">
                <a16:creationId xmlns:a16="http://schemas.microsoft.com/office/drawing/2014/main" id="{897373B0-ABBF-424E-B80A-D0E0554A1BE2}"/>
              </a:ext>
            </a:extLst>
          </p:cNvPr>
          <p:cNvSpPr>
            <a:spLocks noGrp="1" noChangeArrowheads="1"/>
          </p:cNvSpPr>
          <p:nvPr>
            <p:ph type="body" idx="1"/>
          </p:nvPr>
        </p:nvSpPr>
        <p:spPr/>
        <p:txBody>
          <a:bodyPr/>
          <a:lstStyle/>
          <a:p>
            <a:pPr eaLnBrk="1" hangingPunct="1"/>
            <a:r>
              <a:rPr lang="en-US" altLang="en-US"/>
              <a:t>Conditional Branch</a:t>
            </a:r>
          </a:p>
          <a:p>
            <a:pPr lvl="2" eaLnBrk="1" hangingPunct="1">
              <a:lnSpc>
                <a:spcPct val="80000"/>
              </a:lnSpc>
            </a:pPr>
            <a:r>
              <a:rPr lang="en-US" altLang="en-US"/>
              <a:t>double A = 3.0;</a:t>
            </a:r>
          </a:p>
          <a:p>
            <a:pPr lvl="2" eaLnBrk="1" hangingPunct="1">
              <a:lnSpc>
                <a:spcPct val="80000"/>
              </a:lnSpc>
            </a:pPr>
            <a:r>
              <a:rPr lang="en-US" altLang="en-US"/>
              <a:t>boolean result = false;</a:t>
            </a:r>
          </a:p>
          <a:p>
            <a:pPr lvl="2" eaLnBrk="1" hangingPunct="1">
              <a:lnSpc>
                <a:spcPct val="80000"/>
              </a:lnSpc>
            </a:pPr>
            <a:r>
              <a:rPr lang="en-US" altLang="en-US"/>
              <a:t>if( A &gt; 2.0 )</a:t>
            </a:r>
          </a:p>
          <a:p>
            <a:pPr lvl="2" eaLnBrk="1" hangingPunct="1">
              <a:lnSpc>
                <a:spcPct val="80000"/>
              </a:lnSpc>
            </a:pPr>
            <a:r>
              <a:rPr lang="en-US" altLang="en-US"/>
              <a:t>   result = false;</a:t>
            </a:r>
          </a:p>
          <a:p>
            <a:pPr lvl="2" eaLnBrk="1" hangingPunct="1">
              <a:lnSpc>
                <a:spcPct val="80000"/>
              </a:lnSpc>
            </a:pPr>
            <a:r>
              <a:rPr lang="en-US" altLang="en-US"/>
              <a:t>else</a:t>
            </a:r>
          </a:p>
          <a:p>
            <a:pPr lvl="2" eaLnBrk="1" hangingPunct="1">
              <a:lnSpc>
                <a:spcPct val="80000"/>
              </a:lnSpc>
            </a:pPr>
            <a:r>
              <a:rPr lang="en-US" altLang="en-US"/>
              <a:t>   result = true;</a:t>
            </a:r>
          </a:p>
        </p:txBody>
      </p:sp>
      <p:pic>
        <p:nvPicPr>
          <p:cNvPr id="80902" name="Picture 5">
            <a:extLst>
              <a:ext uri="{FF2B5EF4-FFF2-40B4-BE49-F238E27FC236}">
                <a16:creationId xmlns:a16="http://schemas.microsoft.com/office/drawing/2014/main" id="{947A9C03-15C9-477E-84AD-0DAAEE23F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325813"/>
            <a:ext cx="5307013"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3" name="Picture 6">
            <a:extLst>
              <a:ext uri="{FF2B5EF4-FFF2-40B4-BE49-F238E27FC236}">
                <a16:creationId xmlns:a16="http://schemas.microsoft.com/office/drawing/2014/main" id="{2157EE1F-A3F8-451B-924F-EE785B2F5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4968875"/>
            <a:ext cx="56880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3856AB6B-82BB-451E-860D-0FC43D75413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1923" name="Slide Number Placeholder 4">
            <a:extLst>
              <a:ext uri="{FF2B5EF4-FFF2-40B4-BE49-F238E27FC236}">
                <a16:creationId xmlns:a16="http://schemas.microsoft.com/office/drawing/2014/main" id="{BD480AA4-EB8C-4258-8D32-4A3A9FA0756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6DD29D0-6D1C-4615-AA65-2ADBB6504EC4}" type="slidenum">
              <a:rPr lang="en-US" altLang="en-US" sz="1600">
                <a:latin typeface="Times New Roman" panose="02020603050405020304" pitchFamily="18" charset="0"/>
              </a:rPr>
              <a:pPr eaLnBrk="1" hangingPunct="1">
                <a:spcBef>
                  <a:spcPct val="0"/>
                </a:spcBef>
                <a:buClrTx/>
                <a:buFontTx/>
                <a:buNone/>
              </a:pPr>
              <a:t>87</a:t>
            </a:fld>
            <a:endParaRPr lang="en-US" altLang="en-US" sz="1600">
              <a:latin typeface="Times New Roman" panose="02020603050405020304" pitchFamily="18" charset="0"/>
            </a:endParaRPr>
          </a:p>
        </p:txBody>
      </p:sp>
      <p:sp>
        <p:nvSpPr>
          <p:cNvPr id="172034" name="Rectangle 2">
            <a:extLst>
              <a:ext uri="{FF2B5EF4-FFF2-40B4-BE49-F238E27FC236}">
                <a16:creationId xmlns:a16="http://schemas.microsoft.com/office/drawing/2014/main" id="{66F98FD2-87AF-41F9-BA97-05F2278061A0}"/>
              </a:ext>
            </a:extLst>
          </p:cNvPr>
          <p:cNvSpPr>
            <a:spLocks noGrp="1" noChangeArrowheads="1"/>
          </p:cNvSpPr>
          <p:nvPr>
            <p:ph type="title"/>
          </p:nvPr>
        </p:nvSpPr>
        <p:spPr/>
        <p:txBody>
          <a:bodyPr/>
          <a:lstStyle/>
          <a:p>
            <a:pPr eaLnBrk="1" hangingPunct="1">
              <a:defRPr/>
            </a:pPr>
            <a:r>
              <a:rPr lang="en-US" altLang="en-US"/>
              <a:t>Summary</a:t>
            </a:r>
          </a:p>
        </p:txBody>
      </p:sp>
      <p:sp>
        <p:nvSpPr>
          <p:cNvPr id="81925" name="Rectangle 3">
            <a:extLst>
              <a:ext uri="{FF2B5EF4-FFF2-40B4-BE49-F238E27FC236}">
                <a16:creationId xmlns:a16="http://schemas.microsoft.com/office/drawing/2014/main" id="{8CE3FF6D-2AD9-4853-9054-3E5CB0CF18C0}"/>
              </a:ext>
            </a:extLst>
          </p:cNvPr>
          <p:cNvSpPr>
            <a:spLocks noGrp="1" noChangeArrowheads="1"/>
          </p:cNvSpPr>
          <p:nvPr>
            <p:ph type="body" idx="1"/>
          </p:nvPr>
        </p:nvSpPr>
        <p:spPr>
          <a:xfrm>
            <a:off x="685800" y="1143000"/>
            <a:ext cx="7772400" cy="5029200"/>
          </a:xfrm>
        </p:spPr>
        <p:txBody>
          <a:bodyPr/>
          <a:lstStyle/>
          <a:p>
            <a:pPr eaLnBrk="1" hangingPunct="1">
              <a:lnSpc>
                <a:spcPct val="90000"/>
              </a:lnSpc>
            </a:pPr>
            <a:r>
              <a:rPr lang="en-US" altLang="en-US" dirty="0"/>
              <a:t>Stack parameters</a:t>
            </a:r>
          </a:p>
          <a:p>
            <a:pPr lvl="1" eaLnBrk="1" hangingPunct="1">
              <a:lnSpc>
                <a:spcPct val="90000"/>
              </a:lnSpc>
            </a:pPr>
            <a:r>
              <a:rPr lang="en-US" altLang="en-US" dirty="0"/>
              <a:t>more convenient than register parameters</a:t>
            </a:r>
          </a:p>
          <a:p>
            <a:pPr lvl="1" eaLnBrk="1" hangingPunct="1">
              <a:lnSpc>
                <a:spcPct val="90000"/>
              </a:lnSpc>
            </a:pPr>
            <a:r>
              <a:rPr lang="en-US" altLang="en-US" dirty="0"/>
              <a:t>passed by value or reference</a:t>
            </a:r>
          </a:p>
          <a:p>
            <a:pPr lvl="1" eaLnBrk="1" hangingPunct="1">
              <a:lnSpc>
                <a:spcPct val="90000"/>
              </a:lnSpc>
            </a:pPr>
            <a:r>
              <a:rPr lang="en-US" altLang="en-US" dirty="0"/>
              <a:t>ENTER and LEAVE instructions</a:t>
            </a:r>
          </a:p>
          <a:p>
            <a:pPr eaLnBrk="1" hangingPunct="1">
              <a:lnSpc>
                <a:spcPct val="90000"/>
              </a:lnSpc>
            </a:pPr>
            <a:r>
              <a:rPr lang="en-US" altLang="en-US" dirty="0"/>
              <a:t>Local variables</a:t>
            </a:r>
          </a:p>
          <a:p>
            <a:pPr lvl="1" eaLnBrk="1" hangingPunct="1">
              <a:lnSpc>
                <a:spcPct val="90000"/>
              </a:lnSpc>
            </a:pPr>
            <a:r>
              <a:rPr lang="en-US" altLang="en-US" dirty="0"/>
              <a:t>created on the stack below stack pointer</a:t>
            </a:r>
          </a:p>
          <a:p>
            <a:pPr lvl="1" eaLnBrk="1" hangingPunct="1">
              <a:lnSpc>
                <a:spcPct val="90000"/>
              </a:lnSpc>
            </a:pPr>
            <a:r>
              <a:rPr lang="en-US" altLang="en-US" dirty="0"/>
              <a:t>LOCAL directive</a:t>
            </a:r>
          </a:p>
          <a:p>
            <a:pPr eaLnBrk="1" hangingPunct="1">
              <a:lnSpc>
                <a:spcPct val="90000"/>
              </a:lnSpc>
            </a:pPr>
            <a:r>
              <a:rPr lang="en-US" altLang="en-US" dirty="0"/>
              <a:t>Recursive procedure calls itself</a:t>
            </a:r>
          </a:p>
          <a:p>
            <a:pPr eaLnBrk="1" hangingPunct="1">
              <a:lnSpc>
                <a:spcPct val="90000"/>
              </a:lnSpc>
            </a:pPr>
            <a:r>
              <a:rPr lang="en-US" altLang="en-US" dirty="0"/>
              <a:t>Calling conventions (C, </a:t>
            </a:r>
            <a:r>
              <a:rPr lang="en-US" altLang="en-US" dirty="0" err="1"/>
              <a:t>stdcall</a:t>
            </a:r>
            <a:r>
              <a:rPr lang="en-US" altLang="en-US" dirty="0"/>
              <a:t>)</a:t>
            </a:r>
          </a:p>
          <a:p>
            <a:pPr eaLnBrk="1" hangingPunct="1">
              <a:lnSpc>
                <a:spcPct val="90000"/>
              </a:lnSpc>
            </a:pPr>
            <a:r>
              <a:rPr lang="en-US" altLang="en-US" dirty="0"/>
              <a:t>MASM procedure-related directives</a:t>
            </a:r>
          </a:p>
          <a:p>
            <a:pPr lvl="1" eaLnBrk="1" hangingPunct="1">
              <a:lnSpc>
                <a:spcPct val="90000"/>
              </a:lnSpc>
            </a:pPr>
            <a:r>
              <a:rPr lang="en-US" altLang="en-US" dirty="0"/>
              <a:t>INVOKE, PROC, PROTO</a:t>
            </a:r>
          </a:p>
          <a:p>
            <a:pPr eaLnBrk="1" hangingPunct="1">
              <a:lnSpc>
                <a:spcPct val="90000"/>
              </a:lnSpc>
            </a:pPr>
            <a:r>
              <a:rPr lang="en-US" altLang="en-US" dirty="0"/>
              <a:t>Java Bytecodes – another </a:t>
            </a:r>
            <a:r>
              <a:rPr lang="en-US" altLang="en-US" dirty="0" err="1"/>
              <a:t>approch</a:t>
            </a:r>
            <a:r>
              <a:rPr lang="en-US" altLang="en-US" dirty="0"/>
              <a:t> to programming</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2">
            <a:extLst>
              <a:ext uri="{FF2B5EF4-FFF2-40B4-BE49-F238E27FC236}">
                <a16:creationId xmlns:a16="http://schemas.microsoft.com/office/drawing/2014/main" id="{37409D15-AFA3-46F4-8F94-7CF3B184527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2947" name="Slide Number Placeholder 3">
            <a:extLst>
              <a:ext uri="{FF2B5EF4-FFF2-40B4-BE49-F238E27FC236}">
                <a16:creationId xmlns:a16="http://schemas.microsoft.com/office/drawing/2014/main" id="{382C122A-1BFC-4D52-A170-2DC8571BF15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9344DCB-693D-4148-B957-804D8C7037A9}" type="slidenum">
              <a:rPr lang="en-US" altLang="en-US" sz="1600">
                <a:latin typeface="Times New Roman" panose="02020603050405020304" pitchFamily="18" charset="0"/>
              </a:rPr>
              <a:pPr eaLnBrk="1" hangingPunct="1">
                <a:spcBef>
                  <a:spcPct val="0"/>
                </a:spcBef>
                <a:buClrTx/>
                <a:buFontTx/>
                <a:buNone/>
              </a:pPr>
              <a:t>88</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17AA7BC0-EAAB-4300-BFAE-C7FCE7937255}"/>
              </a:ext>
            </a:extLst>
          </p:cNvPr>
          <p:cNvSpPr>
            <a:spLocks noGrp="1" noChangeArrowheads="1"/>
          </p:cNvSpPr>
          <p:nvPr>
            <p:ph type="title"/>
          </p:nvPr>
        </p:nvSpPr>
        <p:spPr>
          <a:xfrm>
            <a:off x="838200" y="3352800"/>
            <a:ext cx="7772400" cy="533400"/>
          </a:xfrm>
        </p:spPr>
        <p:txBody>
          <a:bodyPr/>
          <a:lstStyle/>
          <a:p>
            <a:pPr eaLnBrk="1" hangingPunct="1">
              <a:defRPr/>
            </a:pPr>
            <a:r>
              <a:rPr lang="en-US" altLang="en-US">
                <a:latin typeface="Viner Hand ITC" pitchFamily="66" charset="0"/>
              </a:rPr>
              <a:t>53 68 75 72 79 6F</a:t>
            </a:r>
          </a:p>
        </p:txBody>
      </p:sp>
      <p:graphicFrame>
        <p:nvGraphicFramePr>
          <p:cNvPr id="82949" name="Object 3">
            <a:extLst>
              <a:ext uri="{FF2B5EF4-FFF2-40B4-BE49-F238E27FC236}">
                <a16:creationId xmlns:a16="http://schemas.microsoft.com/office/drawing/2014/main" id="{430A877F-2F28-4604-9D0A-7A434F981D8D}"/>
              </a:ext>
            </a:extLst>
          </p:cNvPr>
          <p:cNvGraphicFramePr>
            <a:graphicFrameLocks noChangeAspect="1"/>
          </p:cNvGraphicFramePr>
          <p:nvPr/>
        </p:nvGraphicFramePr>
        <p:xfrm>
          <a:off x="4114800" y="2438400"/>
          <a:ext cx="1295400" cy="688975"/>
        </p:xfrm>
        <a:graphic>
          <a:graphicData uri="http://schemas.openxmlformats.org/presentationml/2006/ole">
            <mc:AlternateContent xmlns:mc="http://schemas.openxmlformats.org/markup-compatibility/2006">
              <mc:Choice xmlns:v="urn:schemas-microsoft-com:vml" Requires="v">
                <p:oleObj spid="_x0000_s82955"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id="{277C85C8-C2E0-4985-B3BF-387A0CEC5EB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9219" name="Slide Number Placeholder 3">
            <a:extLst>
              <a:ext uri="{FF2B5EF4-FFF2-40B4-BE49-F238E27FC236}">
                <a16:creationId xmlns:a16="http://schemas.microsoft.com/office/drawing/2014/main" id="{2F7632A6-0037-4B7D-B7FF-8EEABE6B171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9B304B4-BAE2-4FC3-93D2-BE6B495208E1}" type="slidenum">
              <a:rPr lang="en-US" altLang="en-US" sz="1600">
                <a:latin typeface="Times New Roman" panose="02020603050405020304" pitchFamily="18" charset="0"/>
              </a:rPr>
              <a:pPr eaLnBrk="1" hangingPunct="1">
                <a:spcBef>
                  <a:spcPct val="0"/>
                </a:spcBef>
                <a:buClrTx/>
                <a:buFontTx/>
                <a:buNone/>
              </a:pPr>
              <a:t>9</a:t>
            </a:fld>
            <a:endParaRPr lang="en-US" altLang="en-US" sz="1600">
              <a:latin typeface="Times New Roman" panose="02020603050405020304" pitchFamily="18" charset="0"/>
            </a:endParaRPr>
          </a:p>
        </p:txBody>
      </p:sp>
      <p:sp>
        <p:nvSpPr>
          <p:cNvPr id="179202" name="Rectangle 2">
            <a:extLst>
              <a:ext uri="{FF2B5EF4-FFF2-40B4-BE49-F238E27FC236}">
                <a16:creationId xmlns:a16="http://schemas.microsoft.com/office/drawing/2014/main" id="{2F6D84A6-8F15-4D3B-9F49-99A9D0218F30}"/>
              </a:ext>
            </a:extLst>
          </p:cNvPr>
          <p:cNvSpPr>
            <a:spLocks noGrp="1" noChangeArrowheads="1"/>
          </p:cNvSpPr>
          <p:nvPr>
            <p:ph type="title"/>
          </p:nvPr>
        </p:nvSpPr>
        <p:spPr/>
        <p:txBody>
          <a:bodyPr/>
          <a:lstStyle/>
          <a:p>
            <a:pPr eaLnBrk="1" hangingPunct="1">
              <a:defRPr/>
            </a:pPr>
            <a:r>
              <a:rPr lang="en-US" altLang="en-US" dirty="0"/>
              <a:t>Pass by Value Example</a:t>
            </a:r>
          </a:p>
        </p:txBody>
      </p:sp>
      <p:sp>
        <p:nvSpPr>
          <p:cNvPr id="9221" name="Text Box 3">
            <a:extLst>
              <a:ext uri="{FF2B5EF4-FFF2-40B4-BE49-F238E27FC236}">
                <a16:creationId xmlns:a16="http://schemas.microsoft.com/office/drawing/2014/main" id="{FEF3EC88-7028-40A0-89FB-6E5921B75F44}"/>
              </a:ext>
            </a:extLst>
          </p:cNvPr>
          <p:cNvSpPr txBox="1">
            <a:spLocks noChangeArrowheads="1"/>
          </p:cNvSpPr>
          <p:nvPr/>
        </p:nvSpPr>
        <p:spPr bwMode="auto">
          <a:xfrm>
            <a:off x="898525" y="1890713"/>
            <a:ext cx="2587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 </a:t>
            </a:r>
            <a:endParaRPr lang="en-US" altLang="en-US" sz="2100"/>
          </a:p>
        </p:txBody>
      </p:sp>
      <p:sp>
        <p:nvSpPr>
          <p:cNvPr id="9222" name="Text Box 4">
            <a:extLst>
              <a:ext uri="{FF2B5EF4-FFF2-40B4-BE49-F238E27FC236}">
                <a16:creationId xmlns:a16="http://schemas.microsoft.com/office/drawing/2014/main" id="{367E8FFB-F8BC-42A4-B61C-C64E6F99F0AE}"/>
              </a:ext>
            </a:extLst>
          </p:cNvPr>
          <p:cNvSpPr txBox="1">
            <a:spLocks noChangeArrowheads="1"/>
          </p:cNvSpPr>
          <p:nvPr/>
        </p:nvSpPr>
        <p:spPr bwMode="auto">
          <a:xfrm>
            <a:off x="366823" y="1981200"/>
            <a:ext cx="419398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800" dirty="0">
                <a:latin typeface="Courier New" panose="02070309020205020404" pitchFamily="49" charset="0"/>
              </a:rPr>
              <a:t>.data</a:t>
            </a:r>
          </a:p>
          <a:p>
            <a:pPr eaLnBrk="1" hangingPunct="1">
              <a:spcBef>
                <a:spcPct val="0"/>
              </a:spcBef>
              <a:buClrTx/>
              <a:buFontTx/>
              <a:buNone/>
            </a:pPr>
            <a:r>
              <a:rPr lang="en-US" altLang="en-US" sz="1800" dirty="0">
                <a:latin typeface="Courier New" panose="02070309020205020404" pitchFamily="49" charset="0"/>
              </a:rPr>
              <a:t>00000000: val1  DWORD 5</a:t>
            </a:r>
          </a:p>
          <a:p>
            <a:pPr eaLnBrk="1" hangingPunct="1">
              <a:spcBef>
                <a:spcPct val="0"/>
              </a:spcBef>
              <a:buClrTx/>
              <a:buFontTx/>
              <a:buNone/>
            </a:pPr>
            <a:r>
              <a:rPr lang="en-US" altLang="en-US" sz="1800" dirty="0">
                <a:latin typeface="Courier New" panose="02070309020205020404" pitchFamily="49" charset="0"/>
              </a:rPr>
              <a:t>00000004: val2  DWORD 6</a:t>
            </a:r>
          </a:p>
          <a:p>
            <a:pPr eaLnBrk="1" hangingPunct="1">
              <a:spcBef>
                <a:spcPct val="0"/>
              </a:spcBef>
              <a:buClrTx/>
              <a:buFontTx/>
              <a:buNone/>
            </a:pP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.code</a:t>
            </a:r>
          </a:p>
          <a:p>
            <a:pPr eaLnBrk="1" hangingPunct="1">
              <a:spcBef>
                <a:spcPct val="0"/>
              </a:spcBef>
              <a:buClrTx/>
              <a:buFontTx/>
              <a:buNone/>
            </a:pPr>
            <a:r>
              <a:rPr lang="en-US" altLang="en-US" sz="1800" dirty="0">
                <a:latin typeface="Courier New" panose="02070309020205020404" pitchFamily="49" charset="0"/>
              </a:rPr>
              <a:t>push val2</a:t>
            </a:r>
          </a:p>
          <a:p>
            <a:pPr eaLnBrk="1" hangingPunct="1">
              <a:spcBef>
                <a:spcPct val="0"/>
              </a:spcBef>
              <a:buClrTx/>
              <a:buFontTx/>
              <a:buNone/>
            </a:pPr>
            <a:r>
              <a:rPr lang="en-US" altLang="en-US" sz="1800" dirty="0">
                <a:latin typeface="Courier New" panose="02070309020205020404" pitchFamily="49" charset="0"/>
              </a:rPr>
              <a:t>push val1</a:t>
            </a:r>
          </a:p>
          <a:p>
            <a:pPr eaLnBrk="1" hangingPunct="1">
              <a:spcBef>
                <a:spcPct val="0"/>
              </a:spcBef>
              <a:buClrTx/>
              <a:buFontTx/>
              <a:buNone/>
            </a:pPr>
            <a:endParaRPr lang="en-US" altLang="en-US" sz="1800" dirty="0">
              <a:latin typeface="Courier New" panose="02070309020205020404" pitchFamily="49" charset="0"/>
            </a:endParaRPr>
          </a:p>
        </p:txBody>
      </p:sp>
      <p:sp>
        <p:nvSpPr>
          <p:cNvPr id="9223" name="Rectangle 5">
            <a:extLst>
              <a:ext uri="{FF2B5EF4-FFF2-40B4-BE49-F238E27FC236}">
                <a16:creationId xmlns:a16="http://schemas.microsoft.com/office/drawing/2014/main" id="{CBA19DD7-F60F-4B4F-B91C-643329652EAB}"/>
              </a:ext>
            </a:extLst>
          </p:cNvPr>
          <p:cNvSpPr>
            <a:spLocks noChangeArrowheads="1"/>
          </p:cNvSpPr>
          <p:nvPr/>
        </p:nvSpPr>
        <p:spPr bwMode="auto">
          <a:xfrm>
            <a:off x="5257800" y="2209800"/>
            <a:ext cx="1219200" cy="1371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9224" name="Text Box 6">
            <a:extLst>
              <a:ext uri="{FF2B5EF4-FFF2-40B4-BE49-F238E27FC236}">
                <a16:creationId xmlns:a16="http://schemas.microsoft.com/office/drawing/2014/main" id="{16D89AEC-59DF-4303-901B-65EE331CCCCB}"/>
              </a:ext>
            </a:extLst>
          </p:cNvPr>
          <p:cNvSpPr txBox="1">
            <a:spLocks noChangeArrowheads="1"/>
          </p:cNvSpPr>
          <p:nvPr/>
        </p:nvSpPr>
        <p:spPr bwMode="auto">
          <a:xfrm>
            <a:off x="4114800" y="2133600"/>
            <a:ext cx="380604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(val2)             6</a:t>
            </a:r>
          </a:p>
          <a:p>
            <a:pPr eaLnBrk="1" hangingPunct="1">
              <a:spcBef>
                <a:spcPct val="0"/>
              </a:spcBef>
              <a:buClrTx/>
              <a:buFontTx/>
              <a:buNone/>
            </a:pPr>
            <a:r>
              <a:rPr lang="en-US" altLang="en-US" b="0" dirty="0"/>
              <a:t>(val1)             5        ESP</a:t>
            </a:r>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r>
              <a:rPr lang="en-US" altLang="en-US" b="0" dirty="0"/>
              <a:t>Stack prior to CALL</a:t>
            </a:r>
          </a:p>
          <a:p>
            <a:pPr eaLnBrk="1" hangingPunct="1">
              <a:spcBef>
                <a:spcPct val="0"/>
              </a:spcBef>
              <a:buClrTx/>
              <a:buFontTx/>
              <a:buNone/>
            </a:pPr>
            <a:r>
              <a:rPr lang="en-US" altLang="en-US" b="0" dirty="0"/>
              <a:t> </a:t>
            </a:r>
            <a:r>
              <a:rPr lang="en-US" altLang="en-US" sz="2000" b="0" dirty="0"/>
              <a:t>NOTE: In the above picture</a:t>
            </a:r>
          </a:p>
          <a:p>
            <a:pPr eaLnBrk="1" hangingPunct="1">
              <a:spcBef>
                <a:spcPct val="0"/>
              </a:spcBef>
              <a:buClrTx/>
              <a:buFontTx/>
              <a:buNone/>
            </a:pPr>
            <a:r>
              <a:rPr lang="en-US" altLang="en-US" sz="2000" b="0" dirty="0"/>
              <a:t>High Address on top</a:t>
            </a:r>
          </a:p>
          <a:p>
            <a:pPr eaLnBrk="1" hangingPunct="1">
              <a:spcBef>
                <a:spcPct val="0"/>
              </a:spcBef>
              <a:buClrTx/>
              <a:buFontTx/>
              <a:buNone/>
            </a:pPr>
            <a:r>
              <a:rPr lang="en-US" altLang="en-US" sz="2000" b="0" dirty="0"/>
              <a:t>And low address at the bottom. </a:t>
            </a:r>
          </a:p>
          <a:p>
            <a:pPr eaLnBrk="1" hangingPunct="1">
              <a:spcBef>
                <a:spcPct val="0"/>
              </a:spcBef>
              <a:buClrTx/>
              <a:buFontTx/>
              <a:buNone/>
            </a:pPr>
            <a:r>
              <a:rPr lang="en-US" altLang="en-US" sz="2000" b="0" dirty="0" err="1"/>
              <a:t>Ie</a:t>
            </a:r>
            <a:r>
              <a:rPr lang="en-US" altLang="en-US" sz="2000" b="0" dirty="0"/>
              <a:t>. This stack grows from top to </a:t>
            </a:r>
          </a:p>
          <a:p>
            <a:pPr eaLnBrk="1" hangingPunct="1">
              <a:spcBef>
                <a:spcPct val="0"/>
              </a:spcBef>
              <a:buClrTx/>
              <a:buFontTx/>
              <a:buNone/>
            </a:pPr>
            <a:r>
              <a:rPr lang="en-US" altLang="en-US" sz="2000" b="0" dirty="0"/>
              <a:t>Bottom in the above picture</a:t>
            </a:r>
            <a:endParaRPr lang="en-US" altLang="en-US" sz="2000" dirty="0"/>
          </a:p>
        </p:txBody>
      </p:sp>
      <p:sp>
        <p:nvSpPr>
          <p:cNvPr id="9225" name="Line 7">
            <a:extLst>
              <a:ext uri="{FF2B5EF4-FFF2-40B4-BE49-F238E27FC236}">
                <a16:creationId xmlns:a16="http://schemas.microsoft.com/office/drawing/2014/main" id="{28BDBAD1-EF6E-4C52-AC0C-23CA3785AF9B}"/>
              </a:ext>
            </a:extLst>
          </p:cNvPr>
          <p:cNvSpPr>
            <a:spLocks noChangeShapeType="1"/>
          </p:cNvSpPr>
          <p:nvPr/>
        </p:nvSpPr>
        <p:spPr bwMode="auto">
          <a:xfrm flipH="1">
            <a:off x="5257800" y="2667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9226" name="Line 8">
            <a:extLst>
              <a:ext uri="{FF2B5EF4-FFF2-40B4-BE49-F238E27FC236}">
                <a16:creationId xmlns:a16="http://schemas.microsoft.com/office/drawing/2014/main" id="{CF495E33-A560-4F50-9371-F1E174E9DE77}"/>
              </a:ext>
            </a:extLst>
          </p:cNvPr>
          <p:cNvSpPr>
            <a:spLocks noChangeShapeType="1"/>
          </p:cNvSpPr>
          <p:nvPr/>
        </p:nvSpPr>
        <p:spPr bwMode="auto">
          <a:xfrm flipH="1">
            <a:off x="5257800" y="3048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9227" name="Line 9">
            <a:extLst>
              <a:ext uri="{FF2B5EF4-FFF2-40B4-BE49-F238E27FC236}">
                <a16:creationId xmlns:a16="http://schemas.microsoft.com/office/drawing/2014/main" id="{5DF8049D-E03C-4B70-A1E1-111F904C6A91}"/>
              </a:ext>
            </a:extLst>
          </p:cNvPr>
          <p:cNvSpPr>
            <a:spLocks noChangeShapeType="1"/>
          </p:cNvSpPr>
          <p:nvPr/>
        </p:nvSpPr>
        <p:spPr bwMode="auto">
          <a:xfrm flipH="1">
            <a:off x="6477000" y="2819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 name="Rectangle 11">
            <a:extLst>
              <a:ext uri="{FF2B5EF4-FFF2-40B4-BE49-F238E27FC236}">
                <a16:creationId xmlns:a16="http://schemas.microsoft.com/office/drawing/2014/main" id="{281B13F4-E933-4D31-B65A-6CEB082F0FBB}"/>
              </a:ext>
            </a:extLst>
          </p:cNvPr>
          <p:cNvSpPr/>
          <p:nvPr/>
        </p:nvSpPr>
        <p:spPr bwMode="auto">
          <a:xfrm>
            <a:off x="366823" y="4589155"/>
            <a:ext cx="3519377" cy="923330"/>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1" i="0" u="none" strike="noStrike" cap="none" normalizeH="0" baseline="0" dirty="0">
              <a:ln>
                <a:noFill/>
              </a:ln>
              <a:solidFill>
                <a:schemeClr val="tx1"/>
              </a:solidFill>
              <a:effectLst/>
              <a:highlight>
                <a:srgbClr val="0000FF"/>
              </a:highlight>
              <a:latin typeface="Arial" charset="0"/>
            </a:endParaRPr>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6536</TotalTime>
  <Words>5990</Words>
  <Application>Microsoft Office PowerPoint</Application>
  <PresentationFormat>On-screen Show (4:3)</PresentationFormat>
  <Paragraphs>1063</Paragraphs>
  <Slides>88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95" baseType="lpstr">
      <vt:lpstr>Arial</vt:lpstr>
      <vt:lpstr>Courier New</vt:lpstr>
      <vt:lpstr>Times New Roman</vt:lpstr>
      <vt:lpstr>Viner Hand ITC</vt:lpstr>
      <vt:lpstr>Soaring</vt:lpstr>
      <vt:lpstr>VISIO</vt:lpstr>
      <vt:lpstr>Clip</vt:lpstr>
      <vt:lpstr>Assembly Language for x86 Processors 7th Edition </vt:lpstr>
      <vt:lpstr>Chapter Overview</vt:lpstr>
      <vt:lpstr>Stack Frames</vt:lpstr>
      <vt:lpstr>Stack Frame</vt:lpstr>
      <vt:lpstr>Parameter Passing via Stack</vt:lpstr>
      <vt:lpstr>Parameter Passing via Stack 2</vt:lpstr>
      <vt:lpstr>Add2 Procedure Example in C-like Notation</vt:lpstr>
      <vt:lpstr>Parameter Passing by Value</vt:lpstr>
      <vt:lpstr>Pass by Value Example</vt:lpstr>
      <vt:lpstr>PowerPoint Presentation</vt:lpstr>
      <vt:lpstr>Add2 Implementation-Call by Value and C-DECL Example (Caller Cleans Stack)</vt:lpstr>
      <vt:lpstr>PowerPoint Presentation</vt:lpstr>
      <vt:lpstr>Parameter Passing by Reference</vt:lpstr>
      <vt:lpstr>Pass by Reference Example</vt:lpstr>
      <vt:lpstr>Stack after the CALL</vt:lpstr>
      <vt:lpstr>Passing an Array by Reference  (1 of 2)</vt:lpstr>
      <vt:lpstr>Passing an Array by Reference  (2 of 2)</vt:lpstr>
      <vt:lpstr>Accessing Stack Parameters (C/C++)</vt:lpstr>
      <vt:lpstr>RET Instruction</vt:lpstr>
      <vt:lpstr>Who removes parameters from the stack?</vt:lpstr>
      <vt:lpstr>PowerPoint Presentation</vt:lpstr>
      <vt:lpstr>Stack Frame with Local Variables In Procedures</vt:lpstr>
      <vt:lpstr>PowerPoint Presentation</vt:lpstr>
      <vt:lpstr>PowerPoint Presentation</vt:lpstr>
      <vt:lpstr>Your turn . . .</vt:lpstr>
      <vt:lpstr>Passing 8-bit and 16-bit Arguments</vt:lpstr>
      <vt:lpstr>Passing Multiword Arguments</vt:lpstr>
      <vt:lpstr>Saving and Restoring Registers</vt:lpstr>
      <vt:lpstr>Stack Affected by USES Operator</vt:lpstr>
      <vt:lpstr>Local Variables</vt:lpstr>
      <vt:lpstr>Creating LOCAL Variables</vt:lpstr>
      <vt:lpstr>LEA Instruction</vt:lpstr>
      <vt:lpstr>LEA Example</vt:lpstr>
      <vt:lpstr>ENTER Instruction</vt:lpstr>
      <vt:lpstr>LEAVE Instruction</vt:lpstr>
      <vt:lpstr>LOCAL Directive</vt:lpstr>
      <vt:lpstr>Using LOCAL</vt:lpstr>
      <vt:lpstr>LOCAL Example  (1 of 2)</vt:lpstr>
      <vt:lpstr>LOCAL Example  (2 of 2)</vt:lpstr>
      <vt:lpstr>Non-Doubleword Local Variables</vt:lpstr>
      <vt:lpstr>Local Byte Variable</vt:lpstr>
      <vt:lpstr>WriteStackFrame Procedure</vt:lpstr>
      <vt:lpstr>WriteStackFrame Example</vt:lpstr>
      <vt:lpstr>The Microsoft x64 Calling Convention</vt:lpstr>
      <vt:lpstr>The Microsoft x64 Calling Convention</vt:lpstr>
      <vt:lpstr>What's Next</vt:lpstr>
      <vt:lpstr>Recursion</vt:lpstr>
      <vt:lpstr>What is Recursion?</vt:lpstr>
      <vt:lpstr>Recursively Calculating a Sum</vt:lpstr>
      <vt:lpstr>Calculating a Factorial  (1 of 3)</vt:lpstr>
      <vt:lpstr>Calculating a Factorial  (2 of 3)</vt:lpstr>
      <vt:lpstr>Calculating a Factorial  (3 of 3)</vt:lpstr>
      <vt:lpstr>What's Next</vt:lpstr>
      <vt:lpstr>INVOKE, ADDR, PROC, and PROTO</vt:lpstr>
      <vt:lpstr>INVOKE Directive</vt:lpstr>
      <vt:lpstr>INVOKE Examples</vt:lpstr>
      <vt:lpstr>ADDR Operator</vt:lpstr>
      <vt:lpstr>PROC Directive  (1 of 2)</vt:lpstr>
      <vt:lpstr>PROC Directive  (2 of 2)</vt:lpstr>
      <vt:lpstr>AddTwo Procedure  (1 of 2)</vt:lpstr>
      <vt:lpstr>PROC Examples  (2 of 3)</vt:lpstr>
      <vt:lpstr>PROC Examples  (3 of 3)</vt:lpstr>
      <vt:lpstr>PROTO Directive</vt:lpstr>
      <vt:lpstr>PROTO Directive</vt:lpstr>
      <vt:lpstr>PROTO Example</vt:lpstr>
      <vt:lpstr>Parameter Classifications</vt:lpstr>
      <vt:lpstr>Trouble-Shooting Tips</vt:lpstr>
      <vt:lpstr>What's Next</vt:lpstr>
      <vt:lpstr>Multimodule Programs</vt:lpstr>
      <vt:lpstr>Advantages</vt:lpstr>
      <vt:lpstr>Creating a Multimodule Program</vt:lpstr>
      <vt:lpstr>Example: ArraySum Program</vt:lpstr>
      <vt:lpstr>Sample Program output</vt:lpstr>
      <vt:lpstr>INCLUDE File</vt:lpstr>
      <vt:lpstr>Inspect Individual Modules</vt:lpstr>
      <vt:lpstr>What's Next</vt:lpstr>
      <vt:lpstr>Java Bytecodes</vt:lpstr>
      <vt:lpstr>Java Virual Machine (JVM)</vt:lpstr>
      <vt:lpstr>Java Methods</vt:lpstr>
      <vt:lpstr>Bytecode Instruction Format</vt:lpstr>
      <vt:lpstr>Primitive Data Types</vt:lpstr>
      <vt:lpstr>JVM Instruction Set</vt:lpstr>
      <vt:lpstr>JVM Instruction Set</vt:lpstr>
      <vt:lpstr>Java Disassembly Examples</vt:lpstr>
      <vt:lpstr>Java Disassembly Examples</vt:lpstr>
      <vt:lpstr>Java Disassembly Examples</vt:lpstr>
      <vt:lpstr>Summary</vt:lpstr>
      <vt:lpstr>53 68 75 72 79 6F</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subject>Advanced Procedures</dc:subject>
  <dc:creator>Kip Irvine</dc:creator>
  <cp:lastModifiedBy>Ghansah, Isaac</cp:lastModifiedBy>
  <cp:revision>624</cp:revision>
  <cp:lastPrinted>1601-01-01T00:00:00Z</cp:lastPrinted>
  <dcterms:created xsi:type="dcterms:W3CDTF">2002-05-30T02:31:33Z</dcterms:created>
  <dcterms:modified xsi:type="dcterms:W3CDTF">2021-04-19T05:59:54Z</dcterms:modified>
  <cp:contentStatus/>
</cp:coreProperties>
</file>