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handoutMasterIdLst>
    <p:handoutMasterId r:id="rId41"/>
  </p:handoutMasterIdLst>
  <p:sldIdLst>
    <p:sldId id="256" r:id="rId2"/>
    <p:sldId id="261" r:id="rId3"/>
    <p:sldId id="266" r:id="rId4"/>
    <p:sldId id="300" r:id="rId5"/>
    <p:sldId id="293" r:id="rId6"/>
    <p:sldId id="388" r:id="rId7"/>
    <p:sldId id="390" r:id="rId8"/>
    <p:sldId id="348" r:id="rId9"/>
    <p:sldId id="352" r:id="rId10"/>
    <p:sldId id="391" r:id="rId11"/>
    <p:sldId id="393" r:id="rId12"/>
    <p:sldId id="394" r:id="rId13"/>
    <p:sldId id="349" r:id="rId14"/>
    <p:sldId id="353" r:id="rId15"/>
    <p:sldId id="354" r:id="rId16"/>
    <p:sldId id="346" r:id="rId17"/>
    <p:sldId id="347" r:id="rId18"/>
    <p:sldId id="280" r:id="rId19"/>
    <p:sldId id="336" r:id="rId20"/>
    <p:sldId id="395" r:id="rId21"/>
    <p:sldId id="402" r:id="rId22"/>
    <p:sldId id="403" r:id="rId23"/>
    <p:sldId id="396" r:id="rId24"/>
    <p:sldId id="397" r:id="rId25"/>
    <p:sldId id="398" r:id="rId26"/>
    <p:sldId id="399" r:id="rId27"/>
    <p:sldId id="400" r:id="rId28"/>
    <p:sldId id="401" r:id="rId29"/>
    <p:sldId id="312" r:id="rId30"/>
    <p:sldId id="362" r:id="rId31"/>
    <p:sldId id="363" r:id="rId32"/>
    <p:sldId id="365" r:id="rId33"/>
    <p:sldId id="373" r:id="rId34"/>
    <p:sldId id="370" r:id="rId35"/>
    <p:sldId id="386" r:id="rId36"/>
    <p:sldId id="387" r:id="rId37"/>
    <p:sldId id="345" r:id="rId38"/>
    <p:sldId id="263" r:id="rId39"/>
  </p:sldIdLst>
  <p:sldSz cx="9144000" cy="6858000" type="screen4x3"/>
  <p:notesSz cx="7315200" cy="9601200"/>
  <p:defaultTextStyle>
    <a:defPPr>
      <a:defRPr lang="en-US"/>
    </a:defPPr>
    <a:lvl1pPr algn="l" rtl="0" fontAlgn="base">
      <a:spcBef>
        <a:spcPct val="0"/>
      </a:spcBef>
      <a:spcAft>
        <a:spcPct val="0"/>
      </a:spcAft>
      <a:defRPr sz="21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9504" autoAdjust="0"/>
  </p:normalViewPr>
  <p:slideViewPr>
    <p:cSldViewPr>
      <p:cViewPr varScale="1">
        <p:scale>
          <a:sx n="90" d="100"/>
          <a:sy n="90" d="100"/>
        </p:scale>
        <p:origin x="12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469D313-5D8A-466C-BC11-A95006A93EE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AF407ECC-8D7F-495F-BFCD-6175EE8F07C0}"/>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229B6F69-EB30-4124-98C6-9ED573BE4931}"/>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BE82F688-D6F0-4167-949E-07E880ED9712}"/>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atin typeface="Times New Roman" panose="02020603050405020304" pitchFamily="18" charset="0"/>
              </a:defRPr>
            </a:lvl1pPr>
          </a:lstStyle>
          <a:p>
            <a:fld id="{D4975492-8C7B-436E-89B7-48CF18E1DC6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51ACEF5-7C33-41C2-84A6-CCB5E9A1705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E5B8E137-9C46-4C74-89D4-A27F342C4BCF}"/>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Arial" charset="0"/>
              </a:defRPr>
            </a:lvl1pPr>
          </a:lstStyle>
          <a:p>
            <a:pPr>
              <a:defRPr/>
            </a:pPr>
            <a:endParaRPr lang="en-US" altLang="en-US"/>
          </a:p>
        </p:txBody>
      </p:sp>
      <p:sp>
        <p:nvSpPr>
          <p:cNvPr id="83972" name="Rectangle 4">
            <a:extLst>
              <a:ext uri="{FF2B5EF4-FFF2-40B4-BE49-F238E27FC236}">
                <a16:creationId xmlns:a16="http://schemas.microsoft.com/office/drawing/2014/main" id="{68B2650F-5A3A-44BA-AD50-7324DA7B1E0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84E5560B-987A-45F8-AB28-F156402BBA01}"/>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F6CFB4EF-C005-4BC8-8DE6-4D4108A98855}"/>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860C35BE-21AC-409D-82FD-560951C4744F}"/>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vl1pPr>
          </a:lstStyle>
          <a:p>
            <a:fld id="{A29E0307-4B36-45F2-AB34-211D9E1F72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D698D2D1-00A7-4CA1-BE2F-5894EA16C75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D32AA113-25DD-442B-841D-2476A2F0923B}"/>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E1A31DCF-56EC-4753-AB20-787031A22B55}"/>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71219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1436EB4-F11A-4492-A1FE-78DE8E0B4077}"/>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07035304-F664-465E-8732-AE8D77F8D4B2}"/>
              </a:ext>
            </a:extLst>
          </p:cNvPr>
          <p:cNvSpPr>
            <a:spLocks noGrp="1" noChangeArrowheads="1"/>
          </p:cNvSpPr>
          <p:nvPr>
            <p:ph type="sldNum" sz="quarter" idx="11"/>
          </p:nvPr>
        </p:nvSpPr>
        <p:spPr>
          <a:ln/>
        </p:spPr>
        <p:txBody>
          <a:bodyPr/>
          <a:lstStyle>
            <a:lvl1pPr>
              <a:defRPr/>
            </a:lvl1pPr>
          </a:lstStyle>
          <a:p>
            <a:fld id="{EAE4B1B8-166B-4B77-A290-4CB295EEE502}" type="slidenum">
              <a:rPr lang="en-US" altLang="en-US"/>
              <a:pPr/>
              <a:t>‹#›</a:t>
            </a:fld>
            <a:endParaRPr lang="en-US" altLang="en-US"/>
          </a:p>
        </p:txBody>
      </p:sp>
    </p:spTree>
    <p:extLst>
      <p:ext uri="{BB962C8B-B14F-4D97-AF65-F5344CB8AC3E}">
        <p14:creationId xmlns:p14="http://schemas.microsoft.com/office/powerpoint/2010/main" val="349697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4D4C658C-4ECA-4CE7-B0EE-2C10251EF105}"/>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D916DF42-E0DA-407C-8372-DD61225237D3}"/>
              </a:ext>
            </a:extLst>
          </p:cNvPr>
          <p:cNvSpPr>
            <a:spLocks noGrp="1" noChangeArrowheads="1"/>
          </p:cNvSpPr>
          <p:nvPr>
            <p:ph type="sldNum" sz="quarter" idx="11"/>
          </p:nvPr>
        </p:nvSpPr>
        <p:spPr>
          <a:ln/>
        </p:spPr>
        <p:txBody>
          <a:bodyPr/>
          <a:lstStyle>
            <a:lvl1pPr>
              <a:defRPr/>
            </a:lvl1pPr>
          </a:lstStyle>
          <a:p>
            <a:fld id="{5D603A25-61D0-4194-B593-B71D3D963041}" type="slidenum">
              <a:rPr lang="en-US" altLang="en-US"/>
              <a:pPr/>
              <a:t>‹#›</a:t>
            </a:fld>
            <a:endParaRPr lang="en-US" altLang="en-US"/>
          </a:p>
        </p:txBody>
      </p:sp>
    </p:spTree>
    <p:extLst>
      <p:ext uri="{BB962C8B-B14F-4D97-AF65-F5344CB8AC3E}">
        <p14:creationId xmlns:p14="http://schemas.microsoft.com/office/powerpoint/2010/main" val="371548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19E777A-3F8D-4E15-AE59-1E06DFCC3F9F}"/>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974911D2-B709-49A9-A354-F2324A03123F}"/>
              </a:ext>
            </a:extLst>
          </p:cNvPr>
          <p:cNvSpPr>
            <a:spLocks noGrp="1" noChangeArrowheads="1"/>
          </p:cNvSpPr>
          <p:nvPr>
            <p:ph type="sldNum" sz="quarter" idx="11"/>
          </p:nvPr>
        </p:nvSpPr>
        <p:spPr>
          <a:ln/>
        </p:spPr>
        <p:txBody>
          <a:bodyPr/>
          <a:lstStyle>
            <a:lvl1pPr>
              <a:defRPr/>
            </a:lvl1pPr>
          </a:lstStyle>
          <a:p>
            <a:fld id="{818FE483-4AA2-4E10-9332-E886C6284315}" type="slidenum">
              <a:rPr lang="en-US" altLang="en-US"/>
              <a:pPr/>
              <a:t>‹#›</a:t>
            </a:fld>
            <a:endParaRPr lang="en-US" altLang="en-US"/>
          </a:p>
        </p:txBody>
      </p:sp>
    </p:spTree>
    <p:extLst>
      <p:ext uri="{BB962C8B-B14F-4D97-AF65-F5344CB8AC3E}">
        <p14:creationId xmlns:p14="http://schemas.microsoft.com/office/powerpoint/2010/main" val="342607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08393698-974C-4F90-BE4D-753FBF6CCA6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AEF0F1C3-E2CD-4FB4-A9F1-A943492B67AF}"/>
              </a:ext>
            </a:extLst>
          </p:cNvPr>
          <p:cNvSpPr>
            <a:spLocks noGrp="1" noChangeArrowheads="1"/>
          </p:cNvSpPr>
          <p:nvPr>
            <p:ph type="sldNum" sz="quarter" idx="11"/>
          </p:nvPr>
        </p:nvSpPr>
        <p:spPr>
          <a:ln/>
        </p:spPr>
        <p:txBody>
          <a:bodyPr/>
          <a:lstStyle>
            <a:lvl1pPr>
              <a:defRPr/>
            </a:lvl1pPr>
          </a:lstStyle>
          <a:p>
            <a:fld id="{DF350E10-E245-4E19-8F34-4E23D07A6D5F}" type="slidenum">
              <a:rPr lang="en-US" altLang="en-US"/>
              <a:pPr/>
              <a:t>‹#›</a:t>
            </a:fld>
            <a:endParaRPr lang="en-US" altLang="en-US"/>
          </a:p>
        </p:txBody>
      </p:sp>
    </p:spTree>
    <p:extLst>
      <p:ext uri="{BB962C8B-B14F-4D97-AF65-F5344CB8AC3E}">
        <p14:creationId xmlns:p14="http://schemas.microsoft.com/office/powerpoint/2010/main" val="27755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CE56C109-E6B8-4C28-B5BA-876C3C6B5E0C}"/>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C27C2F68-62A4-4FE8-AB2C-0A53D7CA0E95}"/>
              </a:ext>
            </a:extLst>
          </p:cNvPr>
          <p:cNvSpPr>
            <a:spLocks noGrp="1" noChangeArrowheads="1"/>
          </p:cNvSpPr>
          <p:nvPr>
            <p:ph type="sldNum" sz="quarter" idx="11"/>
          </p:nvPr>
        </p:nvSpPr>
        <p:spPr>
          <a:ln/>
        </p:spPr>
        <p:txBody>
          <a:bodyPr/>
          <a:lstStyle>
            <a:lvl1pPr>
              <a:defRPr/>
            </a:lvl1pPr>
          </a:lstStyle>
          <a:p>
            <a:fld id="{C308CD5A-C873-4C08-8055-D2BFB7E6FD31}" type="slidenum">
              <a:rPr lang="en-US" altLang="en-US"/>
              <a:pPr/>
              <a:t>‹#›</a:t>
            </a:fld>
            <a:endParaRPr lang="en-US" altLang="en-US"/>
          </a:p>
        </p:txBody>
      </p:sp>
    </p:spTree>
    <p:extLst>
      <p:ext uri="{BB962C8B-B14F-4D97-AF65-F5344CB8AC3E}">
        <p14:creationId xmlns:p14="http://schemas.microsoft.com/office/powerpoint/2010/main" val="314295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A14792C4-E103-46C3-B1D5-DCA30FF19FA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8" name="Rectangle 9">
            <a:extLst>
              <a:ext uri="{FF2B5EF4-FFF2-40B4-BE49-F238E27FC236}">
                <a16:creationId xmlns:a16="http://schemas.microsoft.com/office/drawing/2014/main" id="{150403E2-1FBA-4847-A732-76D288649F1F}"/>
              </a:ext>
            </a:extLst>
          </p:cNvPr>
          <p:cNvSpPr>
            <a:spLocks noGrp="1" noChangeArrowheads="1"/>
          </p:cNvSpPr>
          <p:nvPr>
            <p:ph type="sldNum" sz="quarter" idx="11"/>
          </p:nvPr>
        </p:nvSpPr>
        <p:spPr>
          <a:ln/>
        </p:spPr>
        <p:txBody>
          <a:bodyPr/>
          <a:lstStyle>
            <a:lvl1pPr>
              <a:defRPr/>
            </a:lvl1pPr>
          </a:lstStyle>
          <a:p>
            <a:fld id="{498DAB6F-03C2-497F-808E-A25FA68CA851}" type="slidenum">
              <a:rPr lang="en-US" altLang="en-US"/>
              <a:pPr/>
              <a:t>‹#›</a:t>
            </a:fld>
            <a:endParaRPr lang="en-US" altLang="en-US"/>
          </a:p>
        </p:txBody>
      </p:sp>
    </p:spTree>
    <p:extLst>
      <p:ext uri="{BB962C8B-B14F-4D97-AF65-F5344CB8AC3E}">
        <p14:creationId xmlns:p14="http://schemas.microsoft.com/office/powerpoint/2010/main" val="114546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CEBC820A-F2B4-42D2-BFE5-4EC426CC0879}"/>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4" name="Rectangle 9">
            <a:extLst>
              <a:ext uri="{FF2B5EF4-FFF2-40B4-BE49-F238E27FC236}">
                <a16:creationId xmlns:a16="http://schemas.microsoft.com/office/drawing/2014/main" id="{5E5A8E10-B6C4-41B1-B99E-3324C54E05EF}"/>
              </a:ext>
            </a:extLst>
          </p:cNvPr>
          <p:cNvSpPr>
            <a:spLocks noGrp="1" noChangeArrowheads="1"/>
          </p:cNvSpPr>
          <p:nvPr>
            <p:ph type="sldNum" sz="quarter" idx="11"/>
          </p:nvPr>
        </p:nvSpPr>
        <p:spPr>
          <a:ln/>
        </p:spPr>
        <p:txBody>
          <a:bodyPr/>
          <a:lstStyle>
            <a:lvl1pPr>
              <a:defRPr/>
            </a:lvl1pPr>
          </a:lstStyle>
          <a:p>
            <a:fld id="{6BB65C4F-170C-439C-AF23-7AA3A4DC6B26}" type="slidenum">
              <a:rPr lang="en-US" altLang="en-US"/>
              <a:pPr/>
              <a:t>‹#›</a:t>
            </a:fld>
            <a:endParaRPr lang="en-US" altLang="en-US"/>
          </a:p>
        </p:txBody>
      </p:sp>
    </p:spTree>
    <p:extLst>
      <p:ext uri="{BB962C8B-B14F-4D97-AF65-F5344CB8AC3E}">
        <p14:creationId xmlns:p14="http://schemas.microsoft.com/office/powerpoint/2010/main" val="13491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CB9BCAA-7F1F-443E-9FED-14EF825C0AA1}"/>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3" name="Rectangle 9">
            <a:extLst>
              <a:ext uri="{FF2B5EF4-FFF2-40B4-BE49-F238E27FC236}">
                <a16:creationId xmlns:a16="http://schemas.microsoft.com/office/drawing/2014/main" id="{B29DB326-B4D9-4995-B7FA-A089941CA794}"/>
              </a:ext>
            </a:extLst>
          </p:cNvPr>
          <p:cNvSpPr>
            <a:spLocks noGrp="1" noChangeArrowheads="1"/>
          </p:cNvSpPr>
          <p:nvPr>
            <p:ph type="sldNum" sz="quarter" idx="11"/>
          </p:nvPr>
        </p:nvSpPr>
        <p:spPr>
          <a:ln/>
        </p:spPr>
        <p:txBody>
          <a:bodyPr/>
          <a:lstStyle>
            <a:lvl1pPr>
              <a:defRPr/>
            </a:lvl1pPr>
          </a:lstStyle>
          <a:p>
            <a:fld id="{5D06B20F-41F9-4BAE-A2E1-D07553337B9B}" type="slidenum">
              <a:rPr lang="en-US" altLang="en-US"/>
              <a:pPr/>
              <a:t>‹#›</a:t>
            </a:fld>
            <a:endParaRPr lang="en-US" altLang="en-US"/>
          </a:p>
        </p:txBody>
      </p:sp>
    </p:spTree>
    <p:extLst>
      <p:ext uri="{BB962C8B-B14F-4D97-AF65-F5344CB8AC3E}">
        <p14:creationId xmlns:p14="http://schemas.microsoft.com/office/powerpoint/2010/main" val="18217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3636C1E-A50D-4E8F-8C61-5B9410FF4E16}"/>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A88BF3E6-6C59-4078-BE81-AC355B70A103}"/>
              </a:ext>
            </a:extLst>
          </p:cNvPr>
          <p:cNvSpPr>
            <a:spLocks noGrp="1" noChangeArrowheads="1"/>
          </p:cNvSpPr>
          <p:nvPr>
            <p:ph type="sldNum" sz="quarter" idx="11"/>
          </p:nvPr>
        </p:nvSpPr>
        <p:spPr>
          <a:ln/>
        </p:spPr>
        <p:txBody>
          <a:bodyPr/>
          <a:lstStyle>
            <a:lvl1pPr>
              <a:defRPr/>
            </a:lvl1pPr>
          </a:lstStyle>
          <a:p>
            <a:fld id="{177EA6EF-15DE-4762-8307-BBC99DE3B869}" type="slidenum">
              <a:rPr lang="en-US" altLang="en-US"/>
              <a:pPr/>
              <a:t>‹#›</a:t>
            </a:fld>
            <a:endParaRPr lang="en-US" altLang="en-US"/>
          </a:p>
        </p:txBody>
      </p:sp>
    </p:spTree>
    <p:extLst>
      <p:ext uri="{BB962C8B-B14F-4D97-AF65-F5344CB8AC3E}">
        <p14:creationId xmlns:p14="http://schemas.microsoft.com/office/powerpoint/2010/main" val="340925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9A5CC52-2856-4703-9D6D-021EDAAEC2CF}"/>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A484BC73-84B2-4D72-9A61-9EBC4C10692A}"/>
              </a:ext>
            </a:extLst>
          </p:cNvPr>
          <p:cNvSpPr>
            <a:spLocks noGrp="1" noChangeArrowheads="1"/>
          </p:cNvSpPr>
          <p:nvPr>
            <p:ph type="sldNum" sz="quarter" idx="11"/>
          </p:nvPr>
        </p:nvSpPr>
        <p:spPr>
          <a:ln/>
        </p:spPr>
        <p:txBody>
          <a:bodyPr/>
          <a:lstStyle>
            <a:lvl1pPr>
              <a:defRPr/>
            </a:lvl1pPr>
          </a:lstStyle>
          <a:p>
            <a:fld id="{00C95225-35CC-4F1A-A987-25B096CCAAC2}" type="slidenum">
              <a:rPr lang="en-US" altLang="en-US"/>
              <a:pPr/>
              <a:t>‹#›</a:t>
            </a:fld>
            <a:endParaRPr lang="en-US" altLang="en-US"/>
          </a:p>
        </p:txBody>
      </p:sp>
    </p:spTree>
    <p:extLst>
      <p:ext uri="{BB962C8B-B14F-4D97-AF65-F5344CB8AC3E}">
        <p14:creationId xmlns:p14="http://schemas.microsoft.com/office/powerpoint/2010/main" val="80326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03481C94-40E3-4920-A76D-15867CBD9CAF}"/>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6B1801EC-3D06-4996-ACED-F885DA0DC3B1}"/>
              </a:ext>
            </a:extLst>
          </p:cNvPr>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atin typeface="Arial" charset="0"/>
              </a:defRPr>
            </a:lvl1pPr>
          </a:lstStyle>
          <a:p>
            <a:pPr>
              <a:defRPr/>
            </a:pPr>
            <a:r>
              <a:rPr lang="en-US" altLang="en-US"/>
              <a:t>CSC 35 Intro to Architecture: Dr. I. Ghansah</a:t>
            </a:r>
          </a:p>
        </p:txBody>
      </p:sp>
      <p:sp>
        <p:nvSpPr>
          <p:cNvPr id="1028" name="Rectangle 11">
            <a:extLst>
              <a:ext uri="{FF2B5EF4-FFF2-40B4-BE49-F238E27FC236}">
                <a16:creationId xmlns:a16="http://schemas.microsoft.com/office/drawing/2014/main" id="{6F53C246-FAB6-4173-9979-EC7FEA231B34}"/>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22E2E507-BCC2-46CB-992C-31C35310C59B}"/>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b="1">
                <a:solidFill>
                  <a:schemeClr val="tx1"/>
                </a:solidFill>
                <a:latin typeface="Arial" charset="0"/>
              </a:defRPr>
            </a:lvl1pPr>
            <a:lvl2pPr marL="742950" indent="-285750" eaLnBrk="0" hangingPunct="0">
              <a:defRPr sz="2100" b="1">
                <a:solidFill>
                  <a:schemeClr val="tx1"/>
                </a:solidFill>
                <a:latin typeface="Arial" charset="0"/>
              </a:defRPr>
            </a:lvl2pPr>
            <a:lvl3pPr marL="1143000" indent="-228600" eaLnBrk="0" hangingPunct="0">
              <a:defRPr sz="2100" b="1">
                <a:solidFill>
                  <a:schemeClr val="tx1"/>
                </a:solidFill>
                <a:latin typeface="Arial" charset="0"/>
              </a:defRPr>
            </a:lvl3pPr>
            <a:lvl4pPr marL="1600200" indent="-228600" eaLnBrk="0" hangingPunct="0">
              <a:defRPr sz="2100" b="1">
                <a:solidFill>
                  <a:schemeClr val="tx1"/>
                </a:solidFill>
                <a:latin typeface="Arial" charset="0"/>
              </a:defRPr>
            </a:lvl4pPr>
            <a:lvl5pPr marL="2057400" indent="-228600" eaLnBrk="0" hangingPunct="0">
              <a:defRPr sz="2100" b="1">
                <a:solidFill>
                  <a:schemeClr val="tx1"/>
                </a:solidFill>
                <a:latin typeface="Arial" charset="0"/>
              </a:defRPr>
            </a:lvl5pPr>
            <a:lvl6pPr marL="2514600" indent="-228600" eaLnBrk="0" fontAlgn="base" hangingPunct="0">
              <a:spcBef>
                <a:spcPct val="0"/>
              </a:spcBef>
              <a:spcAft>
                <a:spcPct val="0"/>
              </a:spcAft>
              <a:defRPr sz="2100" b="1">
                <a:solidFill>
                  <a:schemeClr val="tx1"/>
                </a:solidFill>
                <a:latin typeface="Arial" charset="0"/>
              </a:defRPr>
            </a:lvl6pPr>
            <a:lvl7pPr marL="2971800" indent="-228600" eaLnBrk="0" fontAlgn="base" hangingPunct="0">
              <a:spcBef>
                <a:spcPct val="0"/>
              </a:spcBef>
              <a:spcAft>
                <a:spcPct val="0"/>
              </a:spcAft>
              <a:defRPr sz="2100" b="1">
                <a:solidFill>
                  <a:schemeClr val="tx1"/>
                </a:solidFill>
                <a:latin typeface="Arial" charset="0"/>
              </a:defRPr>
            </a:lvl7pPr>
            <a:lvl8pPr marL="3429000" indent="-228600" eaLnBrk="0" fontAlgn="base" hangingPunct="0">
              <a:spcBef>
                <a:spcPct val="0"/>
              </a:spcBef>
              <a:spcAft>
                <a:spcPct val="0"/>
              </a:spcAft>
              <a:defRPr sz="2100" b="1">
                <a:solidFill>
                  <a:schemeClr val="tx1"/>
                </a:solidFill>
                <a:latin typeface="Arial" charset="0"/>
              </a:defRPr>
            </a:lvl8pPr>
            <a:lvl9pPr marL="3886200" indent="-228600" eaLnBrk="0" fontAlgn="base" hangingPunct="0">
              <a:spcBef>
                <a:spcPct val="0"/>
              </a:spcBef>
              <a:spcAft>
                <a:spcPct val="0"/>
              </a:spcAft>
              <a:defRPr sz="2100" b="1">
                <a:solidFill>
                  <a:schemeClr val="tx1"/>
                </a:solidFill>
                <a:latin typeface="Arial" charset="0"/>
              </a:defRPr>
            </a:lvl9pPr>
          </a:lstStyle>
          <a:p>
            <a:pPr eaLnBrk="1" hangingPunct="1">
              <a:spcBef>
                <a:spcPct val="50000"/>
              </a:spcBef>
              <a:defRPr/>
            </a:pPr>
            <a:endParaRPr lang="en-US" altLang="en-US" b="0"/>
          </a:p>
        </p:txBody>
      </p:sp>
      <p:sp>
        <p:nvSpPr>
          <p:cNvPr id="2057" name="Rectangle 9">
            <a:extLst>
              <a:ext uri="{FF2B5EF4-FFF2-40B4-BE49-F238E27FC236}">
                <a16:creationId xmlns:a16="http://schemas.microsoft.com/office/drawing/2014/main" id="{C0605CA9-566F-4A00-9221-D732AE56A67F}"/>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anose="02020603050405020304" pitchFamily="18" charset="0"/>
              </a:defRPr>
            </a:lvl1pPr>
          </a:lstStyle>
          <a:p>
            <a:fld id="{53868683-2A7D-4F25-AF67-5708D6BB7A24}"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ArryFill.asm" TargetMode="Externa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038AFCD-B406-47E0-86C2-59226156710D}"/>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400"/>
              <a:t>7th Edition</a:t>
            </a:r>
            <a:r>
              <a:rPr lang="en-US" altLang="en-US"/>
              <a:t> </a:t>
            </a:r>
          </a:p>
        </p:txBody>
      </p:sp>
      <p:sp>
        <p:nvSpPr>
          <p:cNvPr id="3075" name="Rectangle 3">
            <a:extLst>
              <a:ext uri="{FF2B5EF4-FFF2-40B4-BE49-F238E27FC236}">
                <a16:creationId xmlns:a16="http://schemas.microsoft.com/office/drawing/2014/main" id="{CE3B411B-B049-48B4-A790-0E5886036118}"/>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8: Advanced Procedures: Stack Frame</a:t>
            </a:r>
          </a:p>
        </p:txBody>
      </p:sp>
      <p:sp>
        <p:nvSpPr>
          <p:cNvPr id="3076" name="Text Box 4">
            <a:extLst>
              <a:ext uri="{FF2B5EF4-FFF2-40B4-BE49-F238E27FC236}">
                <a16:creationId xmlns:a16="http://schemas.microsoft.com/office/drawing/2014/main" id="{920A4D52-813E-4C6B-A061-8721B2E5FF93}"/>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b="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41A227A1-0C18-4E75-9310-C8ADF1F83078}"/>
              </a:ext>
            </a:extLst>
          </p:cNvPr>
          <p:cNvSpPr txBox="1">
            <a:spLocks noChangeArrowheads="1"/>
          </p:cNvSpPr>
          <p:nvPr/>
        </p:nvSpPr>
        <p:spPr bwMode="auto">
          <a:xfrm>
            <a:off x="533400" y="48768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i="1" dirty="0"/>
              <a:t>Slides prepared by Dr. Isaac Ghansah.</a:t>
            </a:r>
          </a:p>
          <a:p>
            <a:pPr eaLnBrk="1" hangingPunct="1">
              <a:spcBef>
                <a:spcPct val="50000"/>
              </a:spcBef>
              <a:buClrTx/>
              <a:buFontTx/>
              <a:buNone/>
            </a:pPr>
            <a:r>
              <a:rPr lang="en-US" altLang="en-US" sz="1700" b="0" i="1" dirty="0"/>
              <a:t>Revision date: 4/15/2020</a:t>
            </a:r>
          </a:p>
        </p:txBody>
      </p:sp>
      <p:sp>
        <p:nvSpPr>
          <p:cNvPr id="3078" name="Text Box 7">
            <a:extLst>
              <a:ext uri="{FF2B5EF4-FFF2-40B4-BE49-F238E27FC236}">
                <a16:creationId xmlns:a16="http://schemas.microsoft.com/office/drawing/2014/main" id="{A8DF3325-B247-45DC-AB1D-EE7806274B8C}"/>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b="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D8A3EF-7AEE-4325-8F48-72805ECF29C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CD77A2A-2B7C-436E-AF08-D7657CA6C11E}"/>
              </a:ext>
            </a:extLst>
          </p:cNvPr>
          <p:cNvSpPr>
            <a:spLocks noGrp="1"/>
          </p:cNvSpPr>
          <p:nvPr>
            <p:ph type="sldNum" sz="quarter" idx="11"/>
          </p:nvPr>
        </p:nvSpPr>
        <p:spPr/>
        <p:txBody>
          <a:bodyPr/>
          <a:lstStyle/>
          <a:p>
            <a:fld id="{5D06B20F-41F9-4BAE-A2E1-D07553337B9B}" type="slidenum">
              <a:rPr lang="en-US" altLang="en-US" smtClean="0"/>
              <a:pPr/>
              <a:t>10</a:t>
            </a:fld>
            <a:endParaRPr lang="en-US" altLang="en-US"/>
          </a:p>
        </p:txBody>
      </p:sp>
      <p:sp>
        <p:nvSpPr>
          <p:cNvPr id="4" name="Text Placeholder 952">
            <a:extLst>
              <a:ext uri="{FF2B5EF4-FFF2-40B4-BE49-F238E27FC236}">
                <a16:creationId xmlns:a16="http://schemas.microsoft.com/office/drawing/2014/main" id="{7EFB71DC-52BF-4522-9A15-0D27ED87443D}"/>
              </a:ext>
            </a:extLst>
          </p:cNvPr>
          <p:cNvSpPr txBox="1">
            <a:spLocks/>
          </p:cNvSpPr>
          <p:nvPr/>
        </p:nvSpPr>
        <p:spPr bwMode="auto">
          <a:xfrm>
            <a:off x="-141782" y="40404"/>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a:t> </a:t>
            </a:r>
            <a:endParaRPr lang="en-US" sz="100" dirty="0"/>
          </a:p>
        </p:txBody>
      </p:sp>
      <p:pic>
        <p:nvPicPr>
          <p:cNvPr id="6" name="Image.jpg">
            <a:extLst>
              <a:ext uri="{FF2B5EF4-FFF2-40B4-BE49-F238E27FC236}">
                <a16:creationId xmlns:a16="http://schemas.microsoft.com/office/drawing/2014/main" id="{6D014053-ACCD-4C09-B6C0-5827A082F279}"/>
              </a:ext>
            </a:extLst>
          </p:cNvPr>
          <p:cNvPicPr/>
          <p:nvPr/>
        </p:nvPicPr>
        <p:blipFill>
          <a:blip r:embed="rId2"/>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C323B48F-BAF1-4922-9D2E-B3EDBF1C435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endParaRPr lang="en-US" sz="100" dirty="0">
              <a:solidFill>
                <a:srgbClr val="FFFFFF"/>
              </a:solidFill>
              <a:latin typeface="Arial" panose="22635452340000000000" pitchFamily="2"/>
            </a:endParaRPr>
          </a:p>
        </p:txBody>
      </p:sp>
      <p:sp>
        <p:nvSpPr>
          <p:cNvPr id="9" name="Text Placeholder 953">
            <a:extLst>
              <a:ext uri="{FF2B5EF4-FFF2-40B4-BE49-F238E27FC236}">
                <a16:creationId xmlns:a16="http://schemas.microsoft.com/office/drawing/2014/main" id="{1F2F8345-A18B-4D0B-8B72-A5C5D2161A2A}"/>
              </a:ext>
            </a:extLst>
          </p:cNvPr>
          <p:cNvSpPr txBox="1">
            <a:spLocks/>
          </p:cNvSpPr>
          <p:nvPr/>
        </p:nvSpPr>
        <p:spPr bwMode="auto">
          <a:xfrm>
            <a:off x="-230188" y="76451"/>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dirty="0">
                <a:solidFill>
                  <a:srgbClr val="FFFFFF"/>
                </a:solidFill>
                <a:latin typeface="Arial" panose="22635452340000000000" pitchFamily="2"/>
              </a:rPr>
              <a:t>Stack View for Add2 </a:t>
            </a:r>
          </a:p>
        </p:txBody>
      </p:sp>
      <p:sp>
        <p:nvSpPr>
          <p:cNvPr id="10" name="Text Placeholder 954">
            <a:extLst>
              <a:ext uri="{FF2B5EF4-FFF2-40B4-BE49-F238E27FC236}">
                <a16:creationId xmlns:a16="http://schemas.microsoft.com/office/drawing/2014/main" id="{A50DD1E8-6015-4AB3-83D7-416A63426444}"/>
              </a:ext>
            </a:extLst>
          </p:cNvPr>
          <p:cNvSpPr txBox="1">
            <a:spLocks/>
          </p:cNvSpPr>
          <p:nvPr/>
        </p:nvSpPr>
        <p:spPr bwMode="auto">
          <a:xfrm>
            <a:off x="1240790" y="2490470"/>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p>
        </p:txBody>
      </p:sp>
      <p:graphicFrame>
        <p:nvGraphicFramePr>
          <p:cNvPr id="11" name="table 958">
            <a:extLst>
              <a:ext uri="{FF2B5EF4-FFF2-40B4-BE49-F238E27FC236}">
                <a16:creationId xmlns:a16="http://schemas.microsoft.com/office/drawing/2014/main" id="{E7459E8A-4987-45B3-A4CC-FF1983ADE972}"/>
              </a:ext>
            </a:extLst>
          </p:cNvPr>
          <p:cNvGraphicFramePr>
            <a:graphicFrameLocks noGrp="1"/>
          </p:cNvGraphicFramePr>
          <p:nvPr>
            <p:extLst>
              <p:ext uri="{D42A27DB-BD31-4B8C-83A1-F6EECF244321}">
                <p14:modId xmlns:p14="http://schemas.microsoft.com/office/powerpoint/2010/main" val="2363752769"/>
              </p:ext>
            </p:extLst>
          </p:nvPr>
        </p:nvGraphicFramePr>
        <p:xfrm>
          <a:off x="3663516" y="2162741"/>
          <a:ext cx="5442257" cy="3698685"/>
        </p:xfrm>
        <a:graphic>
          <a:graphicData uri="http://schemas.openxmlformats.org/drawingml/2006/table">
            <a:tbl>
              <a:tblPr/>
              <a:tblGrid>
                <a:gridCol w="1907960">
                  <a:extLst>
                    <a:ext uri="{9D8B030D-6E8A-4147-A177-3AD203B41FA5}">
                      <a16:colId xmlns:a16="http://schemas.microsoft.com/office/drawing/2014/main" val="20000"/>
                    </a:ext>
                  </a:extLst>
                </a:gridCol>
                <a:gridCol w="1450781">
                  <a:extLst>
                    <a:ext uri="{9D8B030D-6E8A-4147-A177-3AD203B41FA5}">
                      <a16:colId xmlns:a16="http://schemas.microsoft.com/office/drawing/2014/main" val="20001"/>
                    </a:ext>
                  </a:extLst>
                </a:gridCol>
                <a:gridCol w="2083516">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dirty="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[ebp+12]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val2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494030">
                <a:tc>
                  <a:txBody>
                    <a:bodyPr/>
                    <a:lstStyle/>
                    <a:p>
                      <a:pPr marL="0" marR="0" indent="0" algn="l">
                        <a:lnSpc>
                          <a:spcPct val="95999"/>
                        </a:lnSpc>
                        <a:spcBef>
                          <a:spcPts val="0"/>
                        </a:spcBef>
                        <a:spcAft>
                          <a:spcPts val="0"/>
                        </a:spcAft>
                      </a:pPr>
                      <a:r>
                        <a:rPr lang="en-US" sz="100" dirty="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Ret </a:t>
                      </a:r>
                      <a:r>
                        <a:rPr lang="en-US" sz="2400" b="1" spc="0" dirty="0" err="1">
                          <a:solidFill>
                            <a:srgbClr val="FFFFFF"/>
                          </a:solidFill>
                          <a:latin typeface="Courier New" panose="22635452340000000000" pitchFamily="3"/>
                        </a:rPr>
                        <a:t>Addr</a:t>
                      </a:r>
                      <a:r>
                        <a:rPr lang="en-US" sz="24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dirty="0" err="1">
                          <a:solidFill>
                            <a:srgbClr val="FFFFFF"/>
                          </a:solidFill>
                          <a:latin typeface="Courier New" panose="22635452340000000000" pitchFamily="3"/>
                        </a:rPr>
                        <a:t>Ebp,esp</a:t>
                      </a:r>
                      <a:r>
                        <a:rPr lang="en-US" sz="2600" b="1" spc="-10" dirty="0">
                          <a:solidFill>
                            <a:srgbClr val="FFFFFF"/>
                          </a:solidFill>
                          <a:latin typeface="Courier New" panose="22635452340000000000" pitchFamily="3"/>
                        </a:rPr>
                        <a:t>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Old </a:t>
                      </a:r>
                      <a:r>
                        <a:rPr lang="en-US" sz="2600" b="1" spc="0" dirty="0" err="1">
                          <a:solidFill>
                            <a:srgbClr val="FFFFFF"/>
                          </a:solidFill>
                          <a:latin typeface="Courier New" panose="22635452340000000000" pitchFamily="3"/>
                        </a:rPr>
                        <a:t>ebp</a:t>
                      </a:r>
                      <a:r>
                        <a:rPr lang="en-US" sz="26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endParaRPr lang="en-US" sz="2600" b="1" spc="-10" dirty="0">
                        <a:solidFill>
                          <a:srgbClr val="FFFFFF"/>
                        </a:solidFill>
                        <a:latin typeface="Courier New" panose="22635452340000000000" pitchFamily="3"/>
                      </a:endParaRP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0437593F-6BF2-421A-A317-5AC76687F4F7}"/>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323844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dirty="0"/>
              <a:t>Add2 Implementation-Call by Value and C-DECL Example (Caller Cleans Stack)</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810000" cy="4953000"/>
          </a:xfrm>
        </p:spPr>
        <p:txBody>
          <a:bodyPr/>
          <a:lstStyle/>
          <a:p>
            <a:pPr marL="0" indent="0">
              <a:buFontTx/>
              <a:buNone/>
            </a:pPr>
            <a:r>
              <a:rPr lang="en-US" altLang="en-US" sz="1800" dirty="0"/>
              <a:t>C Program</a:t>
            </a:r>
          </a:p>
          <a:p>
            <a:pPr marL="0" indent="0">
              <a:buFontTx/>
              <a:buNone/>
            </a:pPr>
            <a:r>
              <a:rPr lang="en-US" altLang="en-US" sz="1800" dirty="0"/>
              <a:t>Main ()</a:t>
            </a:r>
          </a:p>
          <a:p>
            <a:pPr marL="0" indent="0">
              <a:buFontTx/>
              <a:buNone/>
            </a:pPr>
            <a:r>
              <a:rPr lang="en-US" altLang="en-US" sz="1800" dirty="0"/>
              <a:t>{ </a:t>
            </a:r>
          </a:p>
          <a:p>
            <a:pPr marL="0" indent="0">
              <a:buFontTx/>
              <a:buNone/>
            </a:pPr>
            <a:r>
              <a:rPr lang="en-US" altLang="en-US" sz="1800" dirty="0"/>
              <a:t>int  val1=5;</a:t>
            </a:r>
          </a:p>
          <a:p>
            <a:pPr marL="0" indent="0">
              <a:buFontTx/>
              <a:buNone/>
            </a:pPr>
            <a:r>
              <a:rPr lang="en-US" altLang="en-US" sz="1800" dirty="0"/>
              <a:t>Int val2=6;</a:t>
            </a:r>
          </a:p>
          <a:p>
            <a:pPr marL="0" indent="0">
              <a:buFontTx/>
              <a:buNone/>
            </a:pPr>
            <a:r>
              <a:rPr lang="en-US" altLang="en-US" sz="1800" dirty="0"/>
              <a:t>Int res;</a:t>
            </a:r>
          </a:p>
          <a:p>
            <a:pPr marL="0" indent="0">
              <a:buFontTx/>
              <a:buNone/>
            </a:pPr>
            <a:r>
              <a:rPr lang="en-US" altLang="en-US" sz="1800" dirty="0"/>
              <a:t>Res = add2(val1, val2)</a:t>
            </a:r>
          </a:p>
          <a:p>
            <a:pPr marL="0" indent="0">
              <a:buFontTx/>
              <a:buNone/>
            </a:pPr>
            <a:r>
              <a:rPr lang="en-US" altLang="en-US" sz="1800" dirty="0"/>
              <a:t>}</a:t>
            </a:r>
          </a:p>
          <a:p>
            <a:pPr marL="0" indent="0">
              <a:buFontTx/>
              <a:buNone/>
            </a:pPr>
            <a:r>
              <a:rPr lang="en-US" altLang="en-US" sz="1800" dirty="0"/>
              <a:t>add2 (int a, int b)</a:t>
            </a:r>
          </a:p>
          <a:p>
            <a:pPr marL="0" indent="0">
              <a:buFontTx/>
              <a:buNone/>
            </a:pPr>
            <a:r>
              <a:rPr lang="en-US" altLang="en-US" sz="1800" dirty="0"/>
              <a:t>Return (</a:t>
            </a:r>
            <a:r>
              <a:rPr lang="en-US" altLang="en-US" sz="1800" dirty="0" err="1"/>
              <a:t>a+b</a:t>
            </a:r>
            <a:r>
              <a:rPr lang="en-US" altLang="en-US" sz="1800" dirty="0"/>
              <a:t>)</a:t>
            </a:r>
          </a:p>
          <a:p>
            <a:pPr marL="0" indent="0">
              <a:buNone/>
            </a:pPr>
            <a:r>
              <a:rPr lang="en-US" sz="1800" dirty="0"/>
              <a:t>.data</a:t>
            </a:r>
          </a:p>
          <a:p>
            <a:pPr marL="0" indent="0">
              <a:buNone/>
            </a:pPr>
            <a:r>
              <a:rPr lang="en-US" sz="1800" dirty="0"/>
              <a:t>Val1 DWORD 5</a:t>
            </a:r>
          </a:p>
          <a:p>
            <a:pPr marL="0" indent="0">
              <a:buNone/>
            </a:pPr>
            <a:r>
              <a:rPr lang="en-US" sz="1800" dirty="0"/>
              <a:t>Val2 DWORD 6</a:t>
            </a:r>
          </a:p>
          <a:p>
            <a:pPr marL="0" indent="0">
              <a:buNone/>
            </a:pPr>
            <a:r>
              <a:rPr lang="en-US" sz="1800" dirty="0"/>
              <a:t>Res DWORD ?</a:t>
            </a:r>
          </a:p>
          <a:p>
            <a:pPr marL="0" indent="0">
              <a:buNone/>
            </a:pPr>
            <a:r>
              <a:rPr lang="en-US" sz="1800" dirty="0"/>
              <a:t>.code</a:t>
            </a:r>
          </a:p>
          <a:p>
            <a:pPr marL="0" indent="0">
              <a:buNone/>
            </a:pPr>
            <a:endParaRPr lang="en-US" sz="1800" dirty="0"/>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648200" y="1142999"/>
            <a:ext cx="3810000" cy="5197475"/>
          </a:xfrm>
        </p:spPr>
        <p:txBody>
          <a:bodyPr/>
          <a:lstStyle/>
          <a:p>
            <a:pPr marL="0" indent="0">
              <a:buNone/>
            </a:pPr>
            <a:r>
              <a:rPr lang="en-US" sz="1800" dirty="0"/>
              <a:t>Main proc</a:t>
            </a:r>
          </a:p>
          <a:p>
            <a:pPr marL="0" indent="0">
              <a:buNone/>
            </a:pPr>
            <a:r>
              <a:rPr lang="en-US" sz="1800" dirty="0"/>
              <a:t>Push val2</a:t>
            </a:r>
          </a:p>
          <a:p>
            <a:pPr marL="0" indent="0">
              <a:buNone/>
            </a:pPr>
            <a:r>
              <a:rPr lang="en-US" sz="1800" dirty="0"/>
              <a:t>Push val1</a:t>
            </a:r>
          </a:p>
          <a:p>
            <a:pPr marL="0" indent="0">
              <a:buNone/>
            </a:pPr>
            <a:r>
              <a:rPr lang="en-US" sz="1800" dirty="0"/>
              <a:t>Call add2</a:t>
            </a:r>
          </a:p>
          <a:p>
            <a:pPr marL="0" indent="0">
              <a:buNone/>
            </a:pPr>
            <a:r>
              <a:rPr lang="en-US" sz="1800" dirty="0">
                <a:solidFill>
                  <a:schemeClr val="tx2">
                    <a:lumMod val="75000"/>
                  </a:schemeClr>
                </a:solidFill>
              </a:rPr>
              <a:t>Add </a:t>
            </a:r>
            <a:r>
              <a:rPr lang="en-US" sz="1800" dirty="0" err="1">
                <a:solidFill>
                  <a:schemeClr val="tx2">
                    <a:lumMod val="75000"/>
                  </a:schemeClr>
                </a:solidFill>
              </a:rPr>
              <a:t>esp</a:t>
            </a:r>
            <a:r>
              <a:rPr lang="en-US" sz="1800" dirty="0">
                <a:solidFill>
                  <a:schemeClr val="tx2">
                    <a:lumMod val="75000"/>
                  </a:schemeClr>
                </a:solidFill>
              </a:rPr>
              <a:t>, 8; Deallocate two 4B vars</a:t>
            </a:r>
          </a:p>
          <a:p>
            <a:pPr marL="0" indent="0">
              <a:buNone/>
            </a:pPr>
            <a:r>
              <a:rPr lang="en-US" sz="1800" dirty="0"/>
              <a:t>Mov res, </a:t>
            </a:r>
            <a:r>
              <a:rPr lang="en-US" sz="1800" dirty="0" err="1"/>
              <a:t>eax</a:t>
            </a:r>
            <a:endParaRPr lang="en-US" sz="1800" dirty="0"/>
          </a:p>
          <a:p>
            <a:pPr marL="0" indent="0">
              <a:buNone/>
            </a:pPr>
            <a:r>
              <a:rPr lang="en-US" sz="1800" dirty="0"/>
              <a:t>Main </a:t>
            </a:r>
            <a:r>
              <a:rPr lang="en-US" sz="1800" dirty="0" err="1"/>
              <a:t>endp</a:t>
            </a:r>
            <a:endParaRPr lang="en-US" sz="1800" dirty="0"/>
          </a:p>
          <a:p>
            <a:pPr marL="0" indent="0">
              <a:buNone/>
            </a:pPr>
            <a:endParaRPr lang="en-US" sz="1800" dirty="0"/>
          </a:p>
          <a:p>
            <a:pPr marL="0" indent="0">
              <a:buNone/>
            </a:pPr>
            <a:r>
              <a:rPr lang="en-US" sz="1800" dirty="0"/>
              <a:t>Add2 proc</a:t>
            </a:r>
          </a:p>
          <a:p>
            <a:pPr marL="0" indent="0">
              <a:buNone/>
            </a:pPr>
            <a:r>
              <a:rPr lang="en-US" sz="1800" dirty="0"/>
              <a:t>Push </a:t>
            </a:r>
            <a:r>
              <a:rPr lang="en-US" sz="1800" dirty="0" err="1"/>
              <a:t>ebp</a:t>
            </a:r>
            <a:endParaRPr lang="en-US" sz="1800" dirty="0"/>
          </a:p>
          <a:p>
            <a:pPr marL="0" indent="0">
              <a:buNone/>
            </a:pPr>
            <a:r>
              <a:rPr lang="en-US" sz="1800" dirty="0"/>
              <a:t>Mov </a:t>
            </a:r>
            <a:r>
              <a:rPr lang="en-US" sz="1800" dirty="0" err="1"/>
              <a:t>ebp</a:t>
            </a:r>
            <a:r>
              <a:rPr lang="en-US" sz="1800" dirty="0"/>
              <a:t>, </a:t>
            </a:r>
            <a:r>
              <a:rPr lang="en-US" sz="1800" dirty="0" err="1"/>
              <a:t>esp</a:t>
            </a:r>
            <a:endParaRPr lang="en-US" sz="1800" dirty="0"/>
          </a:p>
          <a:p>
            <a:pPr marL="0" indent="0">
              <a:buNone/>
            </a:pPr>
            <a:r>
              <a:rPr lang="en-US" sz="1800" dirty="0"/>
              <a:t>Mov </a:t>
            </a:r>
            <a:r>
              <a:rPr lang="en-US" sz="1800" dirty="0" err="1"/>
              <a:t>eax</a:t>
            </a:r>
            <a:r>
              <a:rPr lang="en-US" sz="1800" dirty="0"/>
              <a:t>, [ebp+12]</a:t>
            </a:r>
          </a:p>
          <a:p>
            <a:pPr marL="0" indent="0">
              <a:buNone/>
            </a:pPr>
            <a:r>
              <a:rPr lang="en-US" sz="1800" dirty="0"/>
              <a:t>Add </a:t>
            </a:r>
            <a:r>
              <a:rPr lang="en-US" sz="1800" dirty="0" err="1"/>
              <a:t>eax</a:t>
            </a:r>
            <a:r>
              <a:rPr lang="en-US" sz="1800" dirty="0"/>
              <a:t>, [ebp+8]</a:t>
            </a:r>
          </a:p>
          <a:p>
            <a:pPr marL="0" indent="0">
              <a:buNone/>
            </a:pPr>
            <a:r>
              <a:rPr lang="en-US" sz="1800" dirty="0"/>
              <a:t>Pop </a:t>
            </a:r>
            <a:r>
              <a:rPr lang="en-US" sz="1800" dirty="0" err="1"/>
              <a:t>ebp</a:t>
            </a:r>
            <a:endParaRPr lang="en-US" sz="1800" dirty="0"/>
          </a:p>
          <a:p>
            <a:pPr marL="0" indent="0">
              <a:buNone/>
            </a:pPr>
            <a:r>
              <a:rPr lang="en-US" sz="1800" dirty="0"/>
              <a:t>Ret</a:t>
            </a:r>
          </a:p>
          <a:p>
            <a:pPr marL="0" indent="0">
              <a:buNone/>
            </a:pPr>
            <a:r>
              <a:rPr lang="en-US" sz="1800" dirty="0"/>
              <a:t>Add2 </a:t>
            </a:r>
            <a:r>
              <a:rPr lang="en-US" sz="1800" dirty="0" err="1"/>
              <a:t>endp</a:t>
            </a:r>
            <a:endParaRPr lang="en-US" sz="1800"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11</a:t>
            </a:fld>
            <a:endParaRPr lang="en-US" altLang="en-US"/>
          </a:p>
        </p:txBody>
      </p:sp>
    </p:spTree>
    <p:extLst>
      <p:ext uri="{BB962C8B-B14F-4D97-AF65-F5344CB8AC3E}">
        <p14:creationId xmlns:p14="http://schemas.microsoft.com/office/powerpoint/2010/main" val="327099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E0DE2-3800-42D7-8C72-CFD5FF5A196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940EFC8-2B9D-4562-827C-A224925EEBF6}"/>
              </a:ext>
            </a:extLst>
          </p:cNvPr>
          <p:cNvSpPr>
            <a:spLocks noGrp="1"/>
          </p:cNvSpPr>
          <p:nvPr>
            <p:ph type="sldNum" sz="quarter" idx="11"/>
          </p:nvPr>
        </p:nvSpPr>
        <p:spPr/>
        <p:txBody>
          <a:bodyPr/>
          <a:lstStyle/>
          <a:p>
            <a:fld id="{5D06B20F-41F9-4BAE-A2E1-D07553337B9B}" type="slidenum">
              <a:rPr lang="en-US" altLang="en-US" smtClean="0"/>
              <a:pPr/>
              <a:t>12</a:t>
            </a:fld>
            <a:endParaRPr lang="en-US" altLang="en-US" dirty="0"/>
          </a:p>
        </p:txBody>
      </p:sp>
      <p:sp>
        <p:nvSpPr>
          <p:cNvPr id="5" name="Title 1">
            <a:extLst>
              <a:ext uri="{FF2B5EF4-FFF2-40B4-BE49-F238E27FC236}">
                <a16:creationId xmlns:a16="http://schemas.microsoft.com/office/drawing/2014/main" id="{C619FC3F-FAA3-4B77-90AD-D4BA7CA7044D}"/>
              </a:ext>
            </a:extLst>
          </p:cNvPr>
          <p:cNvSpPr txBox="1">
            <a:spLocks/>
          </p:cNvSpPr>
          <p:nvPr/>
        </p:nvSpPr>
        <p:spPr>
          <a:xfrm>
            <a:off x="838200" y="381000"/>
            <a:ext cx="7772400" cy="609600"/>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r>
              <a:rPr lang="en-US" b="0" kern="0" dirty="0"/>
              <a:t>Add2 Implementation-Call by Value and STD Call Example (</a:t>
            </a:r>
            <a:r>
              <a:rPr lang="en-US" b="0" kern="0" dirty="0" err="1"/>
              <a:t>Callee</a:t>
            </a:r>
            <a:r>
              <a:rPr lang="en-US" b="0" kern="0" dirty="0"/>
              <a:t> Cleans Stack)</a:t>
            </a:r>
          </a:p>
        </p:txBody>
      </p:sp>
      <p:sp>
        <p:nvSpPr>
          <p:cNvPr id="6" name="Content Placeholder 2">
            <a:extLst>
              <a:ext uri="{FF2B5EF4-FFF2-40B4-BE49-F238E27FC236}">
                <a16:creationId xmlns:a16="http://schemas.microsoft.com/office/drawing/2014/main" id="{D0E34E65-1EDA-459A-A279-9B2D38E8874A}"/>
              </a:ext>
            </a:extLst>
          </p:cNvPr>
          <p:cNvSpPr txBox="1">
            <a:spLocks/>
          </p:cNvSpPr>
          <p:nvPr/>
        </p:nvSpPr>
        <p:spPr>
          <a:xfrm>
            <a:off x="838200" y="1295400"/>
            <a:ext cx="3810000" cy="4953000"/>
          </a:xfrm>
          <a:prstGeom prst="rect">
            <a:avLst/>
          </a:prstGeom>
        </p:spPr>
        <p:txBody>
          <a:bodyPr/>
          <a:lst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a:lstStyle>
          <a:p>
            <a:pPr marL="0" indent="0">
              <a:buFontTx/>
              <a:buNone/>
            </a:pPr>
            <a:r>
              <a:rPr lang="en-US" altLang="en-US" sz="1800" b="0" kern="0" dirty="0"/>
              <a:t>C Program</a:t>
            </a:r>
          </a:p>
          <a:p>
            <a:pPr marL="0" indent="0">
              <a:buFontTx/>
              <a:buNone/>
            </a:pPr>
            <a:r>
              <a:rPr lang="en-US" altLang="en-US" sz="1800" b="0" kern="0" dirty="0"/>
              <a:t>Main ()</a:t>
            </a:r>
          </a:p>
          <a:p>
            <a:pPr marL="0" indent="0">
              <a:buFontTx/>
              <a:buNone/>
            </a:pPr>
            <a:r>
              <a:rPr lang="en-US" altLang="en-US" sz="1800" b="0" kern="0" dirty="0"/>
              <a:t>{ </a:t>
            </a:r>
          </a:p>
          <a:p>
            <a:pPr marL="0" indent="0">
              <a:buFontTx/>
              <a:buNone/>
            </a:pPr>
            <a:r>
              <a:rPr lang="en-US" altLang="en-US" sz="1800" b="0" kern="0" dirty="0"/>
              <a:t>int  val1=5;</a:t>
            </a:r>
          </a:p>
          <a:p>
            <a:pPr marL="0" indent="0">
              <a:buFontTx/>
              <a:buNone/>
            </a:pPr>
            <a:r>
              <a:rPr lang="en-US" altLang="en-US" sz="1800" b="0" kern="0" dirty="0"/>
              <a:t>Int val2=6;</a:t>
            </a:r>
          </a:p>
          <a:p>
            <a:pPr marL="0" indent="0">
              <a:buFontTx/>
              <a:buNone/>
            </a:pPr>
            <a:r>
              <a:rPr lang="en-US" altLang="en-US" sz="1800" b="0" kern="0" dirty="0"/>
              <a:t>Int res;</a:t>
            </a:r>
          </a:p>
          <a:p>
            <a:pPr marL="0" indent="0">
              <a:buFontTx/>
              <a:buNone/>
            </a:pPr>
            <a:r>
              <a:rPr lang="en-US" altLang="en-US" sz="1800" b="0" kern="0" dirty="0"/>
              <a:t>Res = add2(val1, val2)</a:t>
            </a:r>
          </a:p>
          <a:p>
            <a:pPr marL="0" indent="0">
              <a:buFontTx/>
              <a:buNone/>
            </a:pPr>
            <a:r>
              <a:rPr lang="en-US" altLang="en-US" sz="1800" b="0" kern="0" dirty="0"/>
              <a:t>}</a:t>
            </a:r>
          </a:p>
          <a:p>
            <a:pPr marL="0" indent="0">
              <a:buFontTx/>
              <a:buNone/>
            </a:pPr>
            <a:r>
              <a:rPr lang="en-US" altLang="en-US" sz="1800" b="0" kern="0" dirty="0"/>
              <a:t>add2 (int a, int b)</a:t>
            </a:r>
          </a:p>
          <a:p>
            <a:pPr marL="0" indent="0">
              <a:buFontTx/>
              <a:buNone/>
            </a:pPr>
            <a:r>
              <a:rPr lang="en-US" altLang="en-US" sz="1800" b="0" kern="0" dirty="0"/>
              <a:t>Return (</a:t>
            </a:r>
            <a:r>
              <a:rPr lang="en-US" altLang="en-US" sz="1800" b="0" kern="0" dirty="0" err="1"/>
              <a:t>a+b</a:t>
            </a:r>
            <a:r>
              <a:rPr lang="en-US" altLang="en-US" sz="1800" b="0" kern="0" dirty="0"/>
              <a:t>)</a:t>
            </a:r>
          </a:p>
          <a:p>
            <a:pPr marL="0" indent="0">
              <a:buFontTx/>
              <a:buNone/>
            </a:pPr>
            <a:r>
              <a:rPr lang="en-US" sz="1800" b="0" kern="0" dirty="0"/>
              <a:t>.data</a:t>
            </a:r>
          </a:p>
          <a:p>
            <a:pPr marL="0" indent="0">
              <a:buFontTx/>
              <a:buNone/>
            </a:pPr>
            <a:r>
              <a:rPr lang="en-US" sz="1800" b="0" kern="0" dirty="0"/>
              <a:t>Val1 DWORD 5</a:t>
            </a:r>
          </a:p>
          <a:p>
            <a:pPr marL="0" indent="0">
              <a:buFontTx/>
              <a:buNone/>
            </a:pPr>
            <a:r>
              <a:rPr lang="en-US" sz="1800" b="0" kern="0" dirty="0"/>
              <a:t>Val2 DWORD 6</a:t>
            </a:r>
          </a:p>
          <a:p>
            <a:pPr marL="0" indent="0">
              <a:buFontTx/>
              <a:buNone/>
            </a:pPr>
            <a:r>
              <a:rPr lang="en-US" sz="1800" b="0" kern="0" dirty="0"/>
              <a:t>Res DWORD ?</a:t>
            </a:r>
          </a:p>
          <a:p>
            <a:pPr marL="0" indent="0">
              <a:buFontTx/>
              <a:buNone/>
            </a:pPr>
            <a:r>
              <a:rPr lang="en-US" sz="1800" b="0" kern="0" dirty="0"/>
              <a:t>.code</a:t>
            </a:r>
          </a:p>
          <a:p>
            <a:pPr marL="0" indent="0">
              <a:buFontTx/>
              <a:buNone/>
            </a:pPr>
            <a:endParaRPr lang="en-US" sz="1800" b="0" kern="0" dirty="0"/>
          </a:p>
        </p:txBody>
      </p:sp>
      <p:sp>
        <p:nvSpPr>
          <p:cNvPr id="7" name="Content Placeholder 3">
            <a:extLst>
              <a:ext uri="{FF2B5EF4-FFF2-40B4-BE49-F238E27FC236}">
                <a16:creationId xmlns:a16="http://schemas.microsoft.com/office/drawing/2014/main" id="{3B25BFF9-7B98-43C2-B642-A35FF340A8AF}"/>
              </a:ext>
            </a:extLst>
          </p:cNvPr>
          <p:cNvSpPr txBox="1">
            <a:spLocks/>
          </p:cNvSpPr>
          <p:nvPr/>
        </p:nvSpPr>
        <p:spPr>
          <a:xfrm>
            <a:off x="4800600" y="1295399"/>
            <a:ext cx="3810000" cy="5197475"/>
          </a:xfrm>
          <a:prstGeom prst="rect">
            <a:avLst/>
          </a:prstGeom>
        </p:spPr>
        <p:txBody>
          <a:bodyPr/>
          <a:lst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a:lstStyle>
          <a:p>
            <a:pPr marL="0" indent="0">
              <a:buFontTx/>
              <a:buNone/>
            </a:pPr>
            <a:r>
              <a:rPr lang="en-US" sz="1800" b="0" kern="0" dirty="0"/>
              <a:t>Main proc</a:t>
            </a:r>
          </a:p>
          <a:p>
            <a:pPr marL="0" indent="0">
              <a:buFontTx/>
              <a:buNone/>
            </a:pPr>
            <a:r>
              <a:rPr lang="en-US" sz="1800" b="0" kern="0" dirty="0"/>
              <a:t>Push val2</a:t>
            </a:r>
          </a:p>
          <a:p>
            <a:pPr marL="0" indent="0">
              <a:buFontTx/>
              <a:buNone/>
            </a:pPr>
            <a:r>
              <a:rPr lang="en-US" sz="1800" b="0" kern="0" dirty="0"/>
              <a:t>Push val1</a:t>
            </a:r>
          </a:p>
          <a:p>
            <a:pPr marL="0" indent="0">
              <a:buFontTx/>
              <a:buNone/>
            </a:pPr>
            <a:r>
              <a:rPr lang="en-US" sz="1800" b="0" kern="0" dirty="0"/>
              <a:t>Call add2</a:t>
            </a:r>
          </a:p>
          <a:p>
            <a:pPr marL="0" indent="0">
              <a:buFontTx/>
              <a:buNone/>
            </a:pPr>
            <a:r>
              <a:rPr lang="en-US" sz="1800" b="0" kern="0" dirty="0"/>
              <a:t>Mov res, </a:t>
            </a:r>
            <a:r>
              <a:rPr lang="en-US" sz="1800" b="0" kern="0" dirty="0" err="1"/>
              <a:t>eax</a:t>
            </a:r>
            <a:endParaRPr lang="en-US" sz="1800" b="0" kern="0" dirty="0"/>
          </a:p>
          <a:p>
            <a:pPr marL="0" indent="0">
              <a:buFontTx/>
              <a:buNone/>
            </a:pPr>
            <a:r>
              <a:rPr lang="en-US" sz="1800" b="0" kern="0" dirty="0"/>
              <a:t>Main </a:t>
            </a:r>
            <a:r>
              <a:rPr lang="en-US" sz="1800" b="0" kern="0" dirty="0" err="1"/>
              <a:t>endp</a:t>
            </a:r>
            <a:endParaRPr lang="en-US" sz="1800" b="0" kern="0" dirty="0"/>
          </a:p>
          <a:p>
            <a:pPr marL="0" indent="0">
              <a:buFontTx/>
              <a:buNone/>
            </a:pPr>
            <a:endParaRPr lang="en-US" sz="1800" b="0" kern="0" dirty="0"/>
          </a:p>
          <a:p>
            <a:pPr marL="0" indent="0">
              <a:buFontTx/>
              <a:buNone/>
            </a:pPr>
            <a:r>
              <a:rPr lang="en-US" sz="1800" b="0" kern="0" dirty="0"/>
              <a:t>Add2 proc</a:t>
            </a:r>
          </a:p>
          <a:p>
            <a:pPr marL="0" indent="0">
              <a:buFontTx/>
              <a:buNone/>
            </a:pPr>
            <a:r>
              <a:rPr lang="en-US" sz="1800" b="0" kern="0" dirty="0"/>
              <a:t>Push </a:t>
            </a:r>
            <a:r>
              <a:rPr lang="en-US" sz="1800" b="0" kern="0" dirty="0" err="1"/>
              <a:t>ebp</a:t>
            </a:r>
            <a:endParaRPr lang="en-US" sz="1800" b="0" kern="0" dirty="0"/>
          </a:p>
          <a:p>
            <a:pPr marL="0" indent="0">
              <a:buFontTx/>
              <a:buNone/>
            </a:pPr>
            <a:r>
              <a:rPr lang="en-US" sz="1800" b="0" kern="0" dirty="0"/>
              <a:t>Mov </a:t>
            </a:r>
            <a:r>
              <a:rPr lang="en-US" sz="1800" b="0" kern="0" dirty="0" err="1"/>
              <a:t>ebp</a:t>
            </a:r>
            <a:r>
              <a:rPr lang="en-US" sz="1800" b="0" kern="0" dirty="0"/>
              <a:t>, </a:t>
            </a:r>
            <a:r>
              <a:rPr lang="en-US" sz="1800" b="0" kern="0" dirty="0" err="1"/>
              <a:t>esp</a:t>
            </a:r>
            <a:endParaRPr lang="en-US" sz="1800" b="0" kern="0" dirty="0"/>
          </a:p>
          <a:p>
            <a:pPr marL="0" indent="0">
              <a:buFontTx/>
              <a:buNone/>
            </a:pPr>
            <a:r>
              <a:rPr lang="en-US" sz="1800" b="0" kern="0" dirty="0"/>
              <a:t>Mov </a:t>
            </a:r>
            <a:r>
              <a:rPr lang="en-US" sz="1800" b="0" kern="0" dirty="0" err="1"/>
              <a:t>eax</a:t>
            </a:r>
            <a:r>
              <a:rPr lang="en-US" sz="1800" b="0" kern="0" dirty="0"/>
              <a:t>, [ebp+12]</a:t>
            </a:r>
          </a:p>
          <a:p>
            <a:pPr marL="0" indent="0">
              <a:buFontTx/>
              <a:buNone/>
            </a:pPr>
            <a:r>
              <a:rPr lang="en-US" sz="1800" b="0" kern="0" dirty="0"/>
              <a:t>Add </a:t>
            </a:r>
            <a:r>
              <a:rPr lang="en-US" sz="1800" b="0" kern="0" dirty="0" err="1"/>
              <a:t>eax</a:t>
            </a:r>
            <a:r>
              <a:rPr lang="en-US" sz="1800" b="0" kern="0" dirty="0"/>
              <a:t>, [ebp+8]</a:t>
            </a:r>
          </a:p>
          <a:p>
            <a:pPr marL="0" indent="0">
              <a:buFontTx/>
              <a:buNone/>
            </a:pPr>
            <a:r>
              <a:rPr lang="en-US" sz="1800" b="0" kern="0" dirty="0"/>
              <a:t>Pop </a:t>
            </a:r>
            <a:r>
              <a:rPr lang="en-US" sz="1800" b="0" kern="0" dirty="0" err="1"/>
              <a:t>ebp</a:t>
            </a:r>
            <a:endParaRPr lang="en-US" sz="1800" b="0" kern="0" dirty="0"/>
          </a:p>
          <a:p>
            <a:pPr marL="0" indent="0">
              <a:buNone/>
            </a:pPr>
            <a:r>
              <a:rPr lang="en-US" sz="1800" b="0" kern="0" dirty="0">
                <a:solidFill>
                  <a:schemeClr val="tx2">
                    <a:lumMod val="75000"/>
                  </a:schemeClr>
                </a:solidFill>
              </a:rPr>
              <a:t>Ret 8; Pop </a:t>
            </a:r>
            <a:r>
              <a:rPr lang="en-US" sz="1800" b="0" kern="0" dirty="0" err="1">
                <a:solidFill>
                  <a:schemeClr val="tx2">
                    <a:lumMod val="75000"/>
                  </a:schemeClr>
                </a:solidFill>
              </a:rPr>
              <a:t>RetAddr</a:t>
            </a:r>
            <a:r>
              <a:rPr lang="en-US" sz="1800" b="0" kern="0" dirty="0">
                <a:solidFill>
                  <a:schemeClr val="tx2">
                    <a:lumMod val="75000"/>
                  </a:schemeClr>
                </a:solidFill>
              </a:rPr>
              <a:t> to </a:t>
            </a:r>
            <a:r>
              <a:rPr lang="en-US" sz="1800" b="0" kern="0" dirty="0" err="1">
                <a:solidFill>
                  <a:schemeClr val="tx2">
                    <a:lumMod val="75000"/>
                  </a:schemeClr>
                </a:solidFill>
              </a:rPr>
              <a:t>eip</a:t>
            </a:r>
            <a:r>
              <a:rPr lang="en-US" sz="1800" b="0" kern="0" dirty="0">
                <a:solidFill>
                  <a:schemeClr val="tx2">
                    <a:lumMod val="75000"/>
                  </a:schemeClr>
                </a:solidFill>
              </a:rPr>
              <a:t> and  </a:t>
            </a:r>
          </a:p>
          <a:p>
            <a:pPr marL="0" indent="0">
              <a:buFontTx/>
              <a:buNone/>
            </a:pPr>
            <a:r>
              <a:rPr lang="en-US" sz="1800" b="0" kern="0" dirty="0"/>
              <a:t>         ; </a:t>
            </a:r>
            <a:r>
              <a:rPr lang="en-US" sz="1800" b="0" kern="0" dirty="0">
                <a:solidFill>
                  <a:schemeClr val="tx2">
                    <a:lumMod val="75000"/>
                  </a:schemeClr>
                </a:solidFill>
              </a:rPr>
              <a:t>add </a:t>
            </a:r>
            <a:r>
              <a:rPr lang="en-US" sz="1800" b="0" kern="0" dirty="0" err="1">
                <a:solidFill>
                  <a:schemeClr val="tx2">
                    <a:lumMod val="75000"/>
                  </a:schemeClr>
                </a:solidFill>
              </a:rPr>
              <a:t>esp</a:t>
            </a:r>
            <a:r>
              <a:rPr lang="en-US" sz="1800" b="0" kern="0" dirty="0">
                <a:solidFill>
                  <a:schemeClr val="tx2">
                    <a:lumMod val="75000"/>
                  </a:schemeClr>
                </a:solidFill>
              </a:rPr>
              <a:t>, 8</a:t>
            </a:r>
          </a:p>
          <a:p>
            <a:pPr marL="0" indent="0">
              <a:buFontTx/>
              <a:buNone/>
            </a:pPr>
            <a:r>
              <a:rPr lang="en-US" sz="1800" b="0" kern="0" dirty="0"/>
              <a:t>Add2 </a:t>
            </a:r>
            <a:r>
              <a:rPr lang="en-US" sz="1800" b="0" kern="0" dirty="0" err="1"/>
              <a:t>endp</a:t>
            </a:r>
            <a:endParaRPr lang="en-US" sz="1800" b="0" kern="0" dirty="0"/>
          </a:p>
          <a:p>
            <a:pPr marL="0" indent="0">
              <a:buFontTx/>
              <a:buNone/>
            </a:pPr>
            <a:endParaRPr lang="en-US" sz="1800" b="0" kern="0" dirty="0"/>
          </a:p>
        </p:txBody>
      </p:sp>
      <p:sp>
        <p:nvSpPr>
          <p:cNvPr id="9" name="Slide Number Placeholder 5">
            <a:extLst>
              <a:ext uri="{FF2B5EF4-FFF2-40B4-BE49-F238E27FC236}">
                <a16:creationId xmlns:a16="http://schemas.microsoft.com/office/drawing/2014/main" id="{6B6AE24E-D6FD-45AF-A705-847B17DD7189}"/>
              </a:ext>
            </a:extLst>
          </p:cNvPr>
          <p:cNvSpPr txBox="1">
            <a:spLocks/>
          </p:cNvSpPr>
          <p:nvPr/>
        </p:nvSpPr>
        <p:spPr bwMode="auto">
          <a:xfrm>
            <a:off x="7620000" y="64008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600" b="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endParaRPr lang="en-US" altLang="en-US" dirty="0"/>
          </a:p>
        </p:txBody>
      </p:sp>
    </p:spTree>
    <p:extLst>
      <p:ext uri="{BB962C8B-B14F-4D97-AF65-F5344CB8AC3E}">
        <p14:creationId xmlns:p14="http://schemas.microsoft.com/office/powerpoint/2010/main" val="22693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BD9C2E3E-1C72-4147-A9BB-425F0E7083D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0243" name="Slide Number Placeholder 4">
            <a:extLst>
              <a:ext uri="{FF2B5EF4-FFF2-40B4-BE49-F238E27FC236}">
                <a16:creationId xmlns:a16="http://schemas.microsoft.com/office/drawing/2014/main" id="{61F04B3B-694C-42EC-AB43-F3A1CCE6050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274B155-C361-4532-981D-8282A17EEFAC}"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176130" name="Rectangle 2">
            <a:extLst>
              <a:ext uri="{FF2B5EF4-FFF2-40B4-BE49-F238E27FC236}">
                <a16:creationId xmlns:a16="http://schemas.microsoft.com/office/drawing/2014/main" id="{FCBCF13F-FB51-4655-9FB2-DD3A70FA2026}"/>
              </a:ext>
            </a:extLst>
          </p:cNvPr>
          <p:cNvSpPr>
            <a:spLocks noGrp="1" noChangeArrowheads="1"/>
          </p:cNvSpPr>
          <p:nvPr>
            <p:ph type="title"/>
          </p:nvPr>
        </p:nvSpPr>
        <p:spPr/>
        <p:txBody>
          <a:bodyPr/>
          <a:lstStyle/>
          <a:p>
            <a:pPr eaLnBrk="1" hangingPunct="1">
              <a:defRPr/>
            </a:pPr>
            <a:r>
              <a:rPr lang="en-US" altLang="en-US" dirty="0"/>
              <a:t>Parameter Passing by Reference</a:t>
            </a:r>
          </a:p>
        </p:txBody>
      </p:sp>
      <p:sp>
        <p:nvSpPr>
          <p:cNvPr id="10245" name="Rectangle 3">
            <a:extLst>
              <a:ext uri="{FF2B5EF4-FFF2-40B4-BE49-F238E27FC236}">
                <a16:creationId xmlns:a16="http://schemas.microsoft.com/office/drawing/2014/main" id="{2C3715E1-12DA-4092-81FC-90A8CE8105B3}"/>
              </a:ext>
            </a:extLst>
          </p:cNvPr>
          <p:cNvSpPr>
            <a:spLocks noGrp="1" noChangeArrowheads="1"/>
          </p:cNvSpPr>
          <p:nvPr>
            <p:ph type="body" idx="1"/>
          </p:nvPr>
        </p:nvSpPr>
        <p:spPr/>
        <p:txBody>
          <a:bodyPr/>
          <a:lstStyle/>
          <a:p>
            <a:pPr eaLnBrk="1" hangingPunct="1"/>
            <a:r>
              <a:rPr lang="en-US" altLang="en-US" dirty="0"/>
              <a:t>Push the OFFSETs (</a:t>
            </a:r>
            <a:r>
              <a:rPr lang="en-US" altLang="en-US" dirty="0" err="1"/>
              <a:t>ie</a:t>
            </a:r>
            <a:r>
              <a:rPr lang="en-US" altLang="en-US" dirty="0"/>
              <a:t>. Address, pointer) of values on the stack</a:t>
            </a:r>
          </a:p>
          <a:p>
            <a:pPr eaLnBrk="1" hangingPunct="1">
              <a:spcBef>
                <a:spcPct val="75000"/>
              </a:spcBef>
            </a:pPr>
            <a:r>
              <a:rPr lang="en-US" altLang="en-US" dirty="0"/>
              <a:t>Call the procedure</a:t>
            </a:r>
          </a:p>
          <a:p>
            <a:pPr eaLnBrk="1" hangingPunct="1">
              <a:spcBef>
                <a:spcPct val="75000"/>
              </a:spcBef>
            </a:pPr>
            <a:r>
              <a:rPr lang="en-US" altLang="en-US" dirty="0"/>
              <a:t>Accept a return value in EAX, if any</a:t>
            </a:r>
          </a:p>
          <a:p>
            <a:pPr eaLnBrk="1" hangingPunct="1">
              <a:spcBef>
                <a:spcPct val="75000"/>
              </a:spcBef>
            </a:pPr>
            <a:r>
              <a:rPr lang="en-US" altLang="en-US" dirty="0"/>
              <a:t>Remove arguments from the stack if the called procedure did not remove them</a:t>
            </a:r>
          </a:p>
          <a:p>
            <a:pPr eaLnBrk="1" hangingPunct="1">
              <a:buFontTx/>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0F9C3BC0-D653-4F5F-8896-25028DB2929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1267" name="Slide Number Placeholder 3">
            <a:extLst>
              <a:ext uri="{FF2B5EF4-FFF2-40B4-BE49-F238E27FC236}">
                <a16:creationId xmlns:a16="http://schemas.microsoft.com/office/drawing/2014/main" id="{07692CF0-A1DA-451D-AE2F-B3CF633AB09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AB6999F-F810-428F-AAF0-B1B68BD12054}"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80226" name="Rectangle 2">
            <a:extLst>
              <a:ext uri="{FF2B5EF4-FFF2-40B4-BE49-F238E27FC236}">
                <a16:creationId xmlns:a16="http://schemas.microsoft.com/office/drawing/2014/main" id="{14218F9B-52D3-4C19-8DE9-A7226B6F8D17}"/>
              </a:ext>
            </a:extLst>
          </p:cNvPr>
          <p:cNvSpPr>
            <a:spLocks noGrp="1" noChangeArrowheads="1"/>
          </p:cNvSpPr>
          <p:nvPr>
            <p:ph type="title"/>
          </p:nvPr>
        </p:nvSpPr>
        <p:spPr/>
        <p:txBody>
          <a:bodyPr/>
          <a:lstStyle/>
          <a:p>
            <a:pPr eaLnBrk="1" hangingPunct="1">
              <a:defRPr/>
            </a:pPr>
            <a:r>
              <a:rPr lang="en-US" altLang="en-US" dirty="0"/>
              <a:t>Pass by Reference Example</a:t>
            </a:r>
          </a:p>
        </p:txBody>
      </p:sp>
      <p:sp>
        <p:nvSpPr>
          <p:cNvPr id="11269" name="Text Box 3">
            <a:extLst>
              <a:ext uri="{FF2B5EF4-FFF2-40B4-BE49-F238E27FC236}">
                <a16:creationId xmlns:a16="http://schemas.microsoft.com/office/drawing/2014/main" id="{978A44C5-8D6B-42FC-9C6E-451B61B1040A}"/>
              </a:ext>
            </a:extLst>
          </p:cNvPr>
          <p:cNvSpPr txBox="1">
            <a:spLocks noChangeArrowheads="1"/>
          </p:cNvSpPr>
          <p:nvPr/>
        </p:nvSpPr>
        <p:spPr bwMode="auto">
          <a:xfrm>
            <a:off x="898525" y="1890713"/>
            <a:ext cx="2587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 </a:t>
            </a:r>
            <a:endParaRPr lang="en-US" altLang="en-US" sz="2100"/>
          </a:p>
        </p:txBody>
      </p:sp>
      <p:sp>
        <p:nvSpPr>
          <p:cNvPr id="11270" name="Text Box 4">
            <a:extLst>
              <a:ext uri="{FF2B5EF4-FFF2-40B4-BE49-F238E27FC236}">
                <a16:creationId xmlns:a16="http://schemas.microsoft.com/office/drawing/2014/main" id="{E6B67675-ED4A-4D88-AD11-789B39DCA350}"/>
              </a:ext>
            </a:extLst>
          </p:cNvPr>
          <p:cNvSpPr txBox="1">
            <a:spLocks noChangeArrowheads="1"/>
          </p:cNvSpPr>
          <p:nvPr/>
        </p:nvSpPr>
        <p:spPr bwMode="auto">
          <a:xfrm>
            <a:off x="350874" y="1905000"/>
            <a:ext cx="376392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dirty="0">
                <a:latin typeface="Courier New" panose="02070309020205020404" pitchFamily="49" charset="0"/>
              </a:rPr>
              <a:t>.data</a:t>
            </a:r>
          </a:p>
          <a:p>
            <a:pPr eaLnBrk="1" hangingPunct="1">
              <a:spcBef>
                <a:spcPct val="0"/>
              </a:spcBef>
              <a:buClrTx/>
              <a:buFontTx/>
              <a:buNone/>
            </a:pPr>
            <a:r>
              <a:rPr lang="en-US" altLang="en-US" sz="1800" dirty="0">
                <a:latin typeface="Courier New" panose="02070309020205020404" pitchFamily="49" charset="0"/>
              </a:rPr>
              <a:t>00000000: val1  DWORD 5</a:t>
            </a:r>
          </a:p>
          <a:p>
            <a:pPr eaLnBrk="1" hangingPunct="1">
              <a:spcBef>
                <a:spcPct val="0"/>
              </a:spcBef>
              <a:buClrTx/>
              <a:buFontTx/>
              <a:buNone/>
            </a:pPr>
            <a:r>
              <a:rPr lang="en-US" altLang="en-US" sz="1800" dirty="0">
                <a:latin typeface="Courier New" panose="02070309020205020404" pitchFamily="49" charset="0"/>
              </a:rPr>
              <a:t>00000004: val2  DWORD 6</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.code</a:t>
            </a:r>
          </a:p>
          <a:p>
            <a:pPr eaLnBrk="1" hangingPunct="1">
              <a:spcBef>
                <a:spcPct val="0"/>
              </a:spcBef>
              <a:buClrTx/>
              <a:buFontTx/>
              <a:buNone/>
            </a:pPr>
            <a:r>
              <a:rPr lang="en-US" altLang="en-US" sz="1800" dirty="0">
                <a:latin typeface="Courier New" panose="02070309020205020404" pitchFamily="49" charset="0"/>
              </a:rPr>
              <a:t>push OFFSET val2</a:t>
            </a:r>
          </a:p>
          <a:p>
            <a:pPr eaLnBrk="1" hangingPunct="1">
              <a:spcBef>
                <a:spcPct val="0"/>
              </a:spcBef>
              <a:buClrTx/>
              <a:buFontTx/>
              <a:buNone/>
            </a:pPr>
            <a:r>
              <a:rPr lang="en-US" altLang="en-US" sz="1800" dirty="0">
                <a:latin typeface="Courier New" panose="02070309020205020404" pitchFamily="49" charset="0"/>
              </a:rPr>
              <a:t>push OFFSET val1</a:t>
            </a:r>
          </a:p>
          <a:p>
            <a:pPr eaLnBrk="1" hangingPunct="1">
              <a:spcBef>
                <a:spcPct val="0"/>
              </a:spcBef>
              <a:buClrTx/>
              <a:buFontTx/>
              <a:buNone/>
            </a:pPr>
            <a:endParaRPr lang="en-US" altLang="en-US" sz="1800" dirty="0">
              <a:latin typeface="Courier New" panose="02070309020205020404" pitchFamily="49" charset="0"/>
            </a:endParaRPr>
          </a:p>
        </p:txBody>
      </p:sp>
      <p:sp>
        <p:nvSpPr>
          <p:cNvPr id="11271" name="Rectangle 5">
            <a:extLst>
              <a:ext uri="{FF2B5EF4-FFF2-40B4-BE49-F238E27FC236}">
                <a16:creationId xmlns:a16="http://schemas.microsoft.com/office/drawing/2014/main" id="{E133D90A-0677-464A-BFD7-BDEF5AF8FA78}"/>
              </a:ext>
            </a:extLst>
          </p:cNvPr>
          <p:cNvSpPr>
            <a:spLocks noChangeArrowheads="1"/>
          </p:cNvSpPr>
          <p:nvPr/>
        </p:nvSpPr>
        <p:spPr bwMode="auto">
          <a:xfrm>
            <a:off x="6019800" y="1905000"/>
            <a:ext cx="1600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11272" name="Text Box 6">
            <a:extLst>
              <a:ext uri="{FF2B5EF4-FFF2-40B4-BE49-F238E27FC236}">
                <a16:creationId xmlns:a16="http://schemas.microsoft.com/office/drawing/2014/main" id="{7A5194A3-C1BD-434B-9CFA-2C635EA7206D}"/>
              </a:ext>
            </a:extLst>
          </p:cNvPr>
          <p:cNvSpPr txBox="1">
            <a:spLocks noChangeArrowheads="1"/>
          </p:cNvSpPr>
          <p:nvPr/>
        </p:nvSpPr>
        <p:spPr bwMode="auto">
          <a:xfrm>
            <a:off x="4114800" y="1905000"/>
            <a:ext cx="47941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(offset val2)     00000004</a:t>
            </a:r>
          </a:p>
          <a:p>
            <a:pPr eaLnBrk="1" hangingPunct="1">
              <a:spcBef>
                <a:spcPct val="0"/>
              </a:spcBef>
              <a:buClrTx/>
              <a:buFontTx/>
              <a:buNone/>
            </a:pPr>
            <a:r>
              <a:rPr lang="en-US" altLang="en-US" b="0" dirty="0"/>
              <a:t>(offset val1)     00000000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        Stack prior to CALL</a:t>
            </a:r>
          </a:p>
          <a:p>
            <a:pPr eaLnBrk="1" hangingPunct="1">
              <a:spcBef>
                <a:spcPct val="0"/>
              </a:spcBef>
              <a:buClrTx/>
              <a:buFontTx/>
              <a:buNone/>
            </a:pPr>
            <a:r>
              <a:rPr lang="en-US" altLang="en-US" sz="2000" b="0" dirty="0"/>
              <a:t>NOTE: In the above picture</a:t>
            </a:r>
          </a:p>
          <a:p>
            <a:pPr eaLnBrk="1" hangingPunct="1">
              <a:spcBef>
                <a:spcPct val="0"/>
              </a:spcBef>
              <a:buClrTx/>
              <a:buFontTx/>
              <a:buNone/>
            </a:pPr>
            <a:r>
              <a:rPr lang="en-US" altLang="en-US" sz="2000" b="0" dirty="0"/>
              <a:t>High Address on top</a:t>
            </a:r>
          </a:p>
          <a:p>
            <a:pPr eaLnBrk="1" hangingPunct="1">
              <a:spcBef>
                <a:spcPct val="0"/>
              </a:spcBef>
              <a:buClrTx/>
              <a:buFontTx/>
              <a:buNone/>
            </a:pPr>
            <a:r>
              <a:rPr lang="en-US" altLang="en-US" sz="2000" b="0" dirty="0"/>
              <a:t>And low address at the bottom. </a:t>
            </a:r>
          </a:p>
          <a:p>
            <a:pPr eaLnBrk="1" hangingPunct="1">
              <a:spcBef>
                <a:spcPct val="0"/>
              </a:spcBef>
              <a:buClrTx/>
              <a:buFontTx/>
              <a:buNone/>
            </a:pPr>
            <a:r>
              <a:rPr lang="en-US" altLang="en-US" sz="2000" b="0" dirty="0" err="1"/>
              <a:t>Ie</a:t>
            </a:r>
            <a:r>
              <a:rPr lang="en-US" altLang="en-US" sz="2000" b="0" dirty="0"/>
              <a:t>. This stack grows from top to </a:t>
            </a:r>
          </a:p>
          <a:p>
            <a:pPr eaLnBrk="1" hangingPunct="1">
              <a:spcBef>
                <a:spcPct val="0"/>
              </a:spcBef>
              <a:buClrTx/>
              <a:buFontTx/>
              <a:buNone/>
            </a:pPr>
            <a:r>
              <a:rPr lang="en-US" altLang="en-US" sz="2000" b="0" dirty="0"/>
              <a:t>Bottom in the above picture</a:t>
            </a:r>
            <a:endParaRPr lang="en-US" altLang="en-US" sz="2000" dirty="0"/>
          </a:p>
          <a:p>
            <a:pPr eaLnBrk="1" hangingPunct="1">
              <a:spcBef>
                <a:spcPct val="0"/>
              </a:spcBef>
              <a:buClrTx/>
              <a:buFontTx/>
              <a:buNone/>
            </a:pPr>
            <a:r>
              <a:rPr lang="en-US" altLang="en-US" b="0" dirty="0"/>
              <a:t> </a:t>
            </a:r>
            <a:endParaRPr lang="en-US" altLang="en-US" sz="2100" dirty="0"/>
          </a:p>
        </p:txBody>
      </p:sp>
      <p:sp>
        <p:nvSpPr>
          <p:cNvPr id="11273" name="Line 7">
            <a:extLst>
              <a:ext uri="{FF2B5EF4-FFF2-40B4-BE49-F238E27FC236}">
                <a16:creationId xmlns:a16="http://schemas.microsoft.com/office/drawing/2014/main" id="{6C907C11-F0E7-4045-AF16-5209EAD01CBE}"/>
              </a:ext>
            </a:extLst>
          </p:cNvPr>
          <p:cNvSpPr>
            <a:spLocks noChangeShapeType="1"/>
          </p:cNvSpPr>
          <p:nvPr/>
        </p:nvSpPr>
        <p:spPr bwMode="auto">
          <a:xfrm flipH="1">
            <a:off x="6019800" y="2362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1274" name="Line 8">
            <a:extLst>
              <a:ext uri="{FF2B5EF4-FFF2-40B4-BE49-F238E27FC236}">
                <a16:creationId xmlns:a16="http://schemas.microsoft.com/office/drawing/2014/main" id="{85EC10D2-A31D-44C8-8281-571C0A568C25}"/>
              </a:ext>
            </a:extLst>
          </p:cNvPr>
          <p:cNvSpPr>
            <a:spLocks noChangeShapeType="1"/>
          </p:cNvSpPr>
          <p:nvPr/>
        </p:nvSpPr>
        <p:spPr bwMode="auto">
          <a:xfrm flipH="1">
            <a:off x="6019800" y="2819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1275" name="Line 9">
            <a:extLst>
              <a:ext uri="{FF2B5EF4-FFF2-40B4-BE49-F238E27FC236}">
                <a16:creationId xmlns:a16="http://schemas.microsoft.com/office/drawing/2014/main" id="{D76E2D67-E621-430B-A466-C622927EAEA8}"/>
              </a:ext>
            </a:extLst>
          </p:cNvPr>
          <p:cNvSpPr>
            <a:spLocks noChangeShapeType="1"/>
          </p:cNvSpPr>
          <p:nvPr/>
        </p:nvSpPr>
        <p:spPr bwMode="auto">
          <a:xfrm flipH="1">
            <a:off x="7696200" y="2590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 name="Rectangle 11">
            <a:extLst>
              <a:ext uri="{FF2B5EF4-FFF2-40B4-BE49-F238E27FC236}">
                <a16:creationId xmlns:a16="http://schemas.microsoft.com/office/drawing/2014/main" id="{363FC1B0-030C-4493-9409-71C4FE602250}"/>
              </a:ext>
            </a:extLst>
          </p:cNvPr>
          <p:cNvSpPr/>
          <p:nvPr/>
        </p:nvSpPr>
        <p:spPr bwMode="auto">
          <a:xfrm>
            <a:off x="350874" y="4588097"/>
            <a:ext cx="3535326" cy="600164"/>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0A09A264-88E7-47CE-9B44-A19629508AE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2291" name="Slide Number Placeholder 3">
            <a:extLst>
              <a:ext uri="{FF2B5EF4-FFF2-40B4-BE49-F238E27FC236}">
                <a16:creationId xmlns:a16="http://schemas.microsoft.com/office/drawing/2014/main" id="{3099B86B-DA61-4FF9-8505-4E1823903B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8B3DC17-C465-410B-916E-0E75949EBDB7}"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82274" name="Rectangle 2">
            <a:extLst>
              <a:ext uri="{FF2B5EF4-FFF2-40B4-BE49-F238E27FC236}">
                <a16:creationId xmlns:a16="http://schemas.microsoft.com/office/drawing/2014/main" id="{12702942-E9E4-40D5-A5E1-DB3738A11489}"/>
              </a:ext>
            </a:extLst>
          </p:cNvPr>
          <p:cNvSpPr>
            <a:spLocks noGrp="1" noChangeArrowheads="1"/>
          </p:cNvSpPr>
          <p:nvPr>
            <p:ph type="title"/>
          </p:nvPr>
        </p:nvSpPr>
        <p:spPr/>
        <p:txBody>
          <a:bodyPr/>
          <a:lstStyle/>
          <a:p>
            <a:pPr eaLnBrk="1" hangingPunct="1">
              <a:defRPr/>
            </a:pPr>
            <a:r>
              <a:rPr lang="en-US" altLang="en-US"/>
              <a:t>Stack after the CALL</a:t>
            </a:r>
          </a:p>
        </p:txBody>
      </p:sp>
      <p:sp>
        <p:nvSpPr>
          <p:cNvPr id="12293" name="Text Box 3">
            <a:extLst>
              <a:ext uri="{FF2B5EF4-FFF2-40B4-BE49-F238E27FC236}">
                <a16:creationId xmlns:a16="http://schemas.microsoft.com/office/drawing/2014/main" id="{15556C0D-92D3-4D0B-B100-92D71520EC8E}"/>
              </a:ext>
            </a:extLst>
          </p:cNvPr>
          <p:cNvSpPr txBox="1">
            <a:spLocks noChangeArrowheads="1"/>
          </p:cNvSpPr>
          <p:nvPr/>
        </p:nvSpPr>
        <p:spPr bwMode="auto">
          <a:xfrm>
            <a:off x="2590800" y="1371600"/>
            <a:ext cx="43592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value or </a:t>
            </a:r>
            <a:r>
              <a:rPr lang="en-US" altLang="en-US" b="0" dirty="0" err="1"/>
              <a:t>addr</a:t>
            </a:r>
            <a:r>
              <a:rPr lang="en-US" altLang="en-US" b="0" dirty="0"/>
              <a:t> of val2</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value or </a:t>
            </a:r>
            <a:r>
              <a:rPr lang="en-US" altLang="en-US" b="0" dirty="0" err="1"/>
              <a:t>addr</a:t>
            </a:r>
            <a:r>
              <a:rPr lang="en-US" altLang="en-US" b="0" dirty="0"/>
              <a:t> of val1</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return address                   ESP</a:t>
            </a:r>
            <a:endParaRPr lang="en-US" altLang="en-US" sz="2100" dirty="0"/>
          </a:p>
        </p:txBody>
      </p:sp>
      <p:sp>
        <p:nvSpPr>
          <p:cNvPr id="12294" name="Rectangle 4">
            <a:extLst>
              <a:ext uri="{FF2B5EF4-FFF2-40B4-BE49-F238E27FC236}">
                <a16:creationId xmlns:a16="http://schemas.microsoft.com/office/drawing/2014/main" id="{E3F7D0C9-A581-4BC2-9B2E-7288619819D2}"/>
              </a:ext>
            </a:extLst>
          </p:cNvPr>
          <p:cNvSpPr>
            <a:spLocks noChangeArrowheads="1"/>
          </p:cNvSpPr>
          <p:nvPr/>
        </p:nvSpPr>
        <p:spPr bwMode="auto">
          <a:xfrm>
            <a:off x="2362200" y="1371600"/>
            <a:ext cx="3429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12295" name="Line 5">
            <a:extLst>
              <a:ext uri="{FF2B5EF4-FFF2-40B4-BE49-F238E27FC236}">
                <a16:creationId xmlns:a16="http://schemas.microsoft.com/office/drawing/2014/main" id="{BC3A2317-B8D3-408A-80C9-0D5E245FF654}"/>
              </a:ext>
            </a:extLst>
          </p:cNvPr>
          <p:cNvSpPr>
            <a:spLocks noChangeShapeType="1"/>
          </p:cNvSpPr>
          <p:nvPr/>
        </p:nvSpPr>
        <p:spPr bwMode="auto">
          <a:xfrm>
            <a:off x="2362200" y="1981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296" name="Line 6">
            <a:extLst>
              <a:ext uri="{FF2B5EF4-FFF2-40B4-BE49-F238E27FC236}">
                <a16:creationId xmlns:a16="http://schemas.microsoft.com/office/drawing/2014/main" id="{20BE3425-70C2-4DF0-BEEF-E90916BD3B09}"/>
              </a:ext>
            </a:extLst>
          </p:cNvPr>
          <p:cNvSpPr>
            <a:spLocks noChangeShapeType="1"/>
          </p:cNvSpPr>
          <p:nvPr/>
        </p:nvSpPr>
        <p:spPr bwMode="auto">
          <a:xfrm>
            <a:off x="2362200" y="2743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297" name="Line 7">
            <a:extLst>
              <a:ext uri="{FF2B5EF4-FFF2-40B4-BE49-F238E27FC236}">
                <a16:creationId xmlns:a16="http://schemas.microsoft.com/office/drawing/2014/main" id="{D8647AD1-4476-4643-9A0A-49DA807F31ED}"/>
              </a:ext>
            </a:extLst>
          </p:cNvPr>
          <p:cNvSpPr>
            <a:spLocks noChangeShapeType="1"/>
          </p:cNvSpPr>
          <p:nvPr/>
        </p:nvSpPr>
        <p:spPr bwMode="auto">
          <a:xfrm flipH="1">
            <a:off x="5791200" y="3124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 name="Rectangle 1">
            <a:extLst>
              <a:ext uri="{FF2B5EF4-FFF2-40B4-BE49-F238E27FC236}">
                <a16:creationId xmlns:a16="http://schemas.microsoft.com/office/drawing/2014/main" id="{15F92431-F102-49F3-8965-E15D260BAF22}"/>
              </a:ext>
            </a:extLst>
          </p:cNvPr>
          <p:cNvSpPr/>
          <p:nvPr/>
        </p:nvSpPr>
        <p:spPr bwMode="auto">
          <a:xfrm>
            <a:off x="1905000" y="4724400"/>
            <a:ext cx="4191000" cy="1246495"/>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a:ln>
                <a:noFill/>
              </a:ln>
              <a:solidFill>
                <a:schemeClr val="tx1"/>
              </a:solidFill>
              <a:effectLst/>
              <a:highlight>
                <a:srgbClr val="0000FF"/>
              </a:highligh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BF64E12-B749-44C3-B436-87346921D99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3315" name="Slide Number Placeholder 4">
            <a:extLst>
              <a:ext uri="{FF2B5EF4-FFF2-40B4-BE49-F238E27FC236}">
                <a16:creationId xmlns:a16="http://schemas.microsoft.com/office/drawing/2014/main" id="{967CABD8-1C61-4D7F-B41F-5B2393A5B9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2C56069-989C-45CA-BFDE-F1BA1DF7F063}"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173058" name="Rectangle 2">
            <a:extLst>
              <a:ext uri="{FF2B5EF4-FFF2-40B4-BE49-F238E27FC236}">
                <a16:creationId xmlns:a16="http://schemas.microsoft.com/office/drawing/2014/main" id="{2B97CBC6-0A01-49DE-9BE8-1A932D3961C7}"/>
              </a:ext>
            </a:extLst>
          </p:cNvPr>
          <p:cNvSpPr>
            <a:spLocks noGrp="1" noChangeArrowheads="1"/>
          </p:cNvSpPr>
          <p:nvPr>
            <p:ph type="title"/>
          </p:nvPr>
        </p:nvSpPr>
        <p:spPr/>
        <p:txBody>
          <a:bodyPr/>
          <a:lstStyle/>
          <a:p>
            <a:pPr eaLnBrk="1" hangingPunct="1">
              <a:defRPr/>
            </a:pPr>
            <a:r>
              <a:rPr lang="en-US" altLang="en-US"/>
              <a:t>Passing an Array by Reference</a:t>
            </a:r>
            <a:r>
              <a:rPr lang="en-US" altLang="en-US" sz="2400"/>
              <a:t>  (1 of 2)</a:t>
            </a:r>
            <a:endParaRPr lang="en-US" altLang="en-US"/>
          </a:p>
        </p:txBody>
      </p:sp>
      <p:sp>
        <p:nvSpPr>
          <p:cNvPr id="13317" name="Rectangle 3">
            <a:extLst>
              <a:ext uri="{FF2B5EF4-FFF2-40B4-BE49-F238E27FC236}">
                <a16:creationId xmlns:a16="http://schemas.microsoft.com/office/drawing/2014/main" id="{93E8C4B4-6C6D-4FFA-A47B-00F36F3345E1}"/>
              </a:ext>
            </a:extLst>
          </p:cNvPr>
          <p:cNvSpPr>
            <a:spLocks noGrp="1" noChangeArrowheads="1"/>
          </p:cNvSpPr>
          <p:nvPr>
            <p:ph type="body" idx="1"/>
          </p:nvPr>
        </p:nvSpPr>
        <p:spPr>
          <a:xfrm>
            <a:off x="685800" y="1143000"/>
            <a:ext cx="7772400" cy="1676400"/>
          </a:xfrm>
        </p:spPr>
        <p:txBody>
          <a:bodyPr/>
          <a:lstStyle/>
          <a:p>
            <a:pPr eaLnBrk="1" hangingPunct="1"/>
            <a:r>
              <a:rPr lang="en-US" altLang="en-US"/>
              <a:t>The </a:t>
            </a:r>
            <a:r>
              <a:rPr lang="en-US" altLang="en-US">
                <a:solidFill>
                  <a:schemeClr val="tx2"/>
                </a:solidFill>
              </a:rPr>
              <a:t>ArrayFill</a:t>
            </a:r>
            <a:r>
              <a:rPr lang="en-US" altLang="en-US"/>
              <a:t> procedure fills an array with 16-bit random integers</a:t>
            </a:r>
          </a:p>
          <a:p>
            <a:pPr eaLnBrk="1" hangingPunct="1"/>
            <a:r>
              <a:rPr lang="en-US" altLang="en-US"/>
              <a:t>The calling program passes the address of the array, along with a count of the number of array elements:</a:t>
            </a:r>
          </a:p>
        </p:txBody>
      </p:sp>
      <p:sp>
        <p:nvSpPr>
          <p:cNvPr id="13318" name="Text Box 4">
            <a:extLst>
              <a:ext uri="{FF2B5EF4-FFF2-40B4-BE49-F238E27FC236}">
                <a16:creationId xmlns:a16="http://schemas.microsoft.com/office/drawing/2014/main" id="{A1874204-E95D-4FD8-B180-CEDFC9EA82DB}"/>
              </a:ext>
            </a:extLst>
          </p:cNvPr>
          <p:cNvSpPr txBox="1">
            <a:spLocks noChangeArrowheads="1"/>
          </p:cNvSpPr>
          <p:nvPr/>
        </p:nvSpPr>
        <p:spPr bwMode="auto">
          <a:xfrm>
            <a:off x="1981200" y="31242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.data</a:t>
            </a:r>
          </a:p>
          <a:p>
            <a:pPr eaLnBrk="1" hangingPunct="1">
              <a:lnSpc>
                <a:spcPct val="50000"/>
              </a:lnSpc>
              <a:spcBef>
                <a:spcPct val="50000"/>
              </a:spcBef>
              <a:buClrTx/>
              <a:buFontTx/>
              <a:buNone/>
            </a:pPr>
            <a:r>
              <a:rPr lang="en-US" altLang="en-US" sz="1800">
                <a:latin typeface="Courier New" panose="02070309020205020404" pitchFamily="49" charset="0"/>
              </a:rPr>
              <a:t>count = 100</a:t>
            </a:r>
          </a:p>
          <a:p>
            <a:pPr eaLnBrk="1" hangingPunct="1">
              <a:lnSpc>
                <a:spcPct val="50000"/>
              </a:lnSpc>
              <a:spcBef>
                <a:spcPct val="50000"/>
              </a:spcBef>
              <a:buClrTx/>
              <a:buFontTx/>
              <a:buNone/>
            </a:pPr>
            <a:r>
              <a:rPr lang="en-US" altLang="en-US" sz="1800">
                <a:latin typeface="Courier New" panose="02070309020205020404" pitchFamily="49" charset="0"/>
              </a:rPr>
              <a:t>array WORD count DUP(?)</a:t>
            </a:r>
          </a:p>
          <a:p>
            <a:pPr eaLnBrk="1" hangingPunct="1">
              <a:lnSpc>
                <a:spcPct val="50000"/>
              </a:lnSpc>
              <a:spcBef>
                <a:spcPct val="50000"/>
              </a:spcBef>
              <a:buClrTx/>
              <a:buFontTx/>
              <a:buNone/>
            </a:pPr>
            <a:r>
              <a:rPr lang="en-US" altLang="en-US" sz="1800">
                <a:latin typeface="Courier New" panose="02070309020205020404" pitchFamily="49" charset="0"/>
              </a:rPr>
              <a:t>.code</a:t>
            </a:r>
          </a:p>
          <a:p>
            <a:pPr eaLnBrk="1" hangingPunct="1">
              <a:lnSpc>
                <a:spcPct val="50000"/>
              </a:lnSpc>
              <a:spcBef>
                <a:spcPct val="50000"/>
              </a:spcBef>
              <a:buClrTx/>
              <a:buFontTx/>
              <a:buNone/>
            </a:pPr>
            <a:r>
              <a:rPr lang="en-US" altLang="en-US" sz="1800">
                <a:latin typeface="Courier New" panose="02070309020205020404" pitchFamily="49" charset="0"/>
              </a:rPr>
              <a:t>	push OFFSET array</a:t>
            </a:r>
          </a:p>
          <a:p>
            <a:pPr eaLnBrk="1" hangingPunct="1">
              <a:lnSpc>
                <a:spcPct val="50000"/>
              </a:lnSpc>
              <a:spcBef>
                <a:spcPct val="50000"/>
              </a:spcBef>
              <a:buClrTx/>
              <a:buFontTx/>
              <a:buNone/>
            </a:pPr>
            <a:r>
              <a:rPr lang="en-US" altLang="en-US" sz="1800">
                <a:latin typeface="Courier New" panose="02070309020205020404" pitchFamily="49" charset="0"/>
              </a:rPr>
              <a:t>	push COUNT</a:t>
            </a:r>
          </a:p>
          <a:p>
            <a:pPr eaLnBrk="1" hangingPunct="1">
              <a:lnSpc>
                <a:spcPct val="50000"/>
              </a:lnSpc>
              <a:spcBef>
                <a:spcPct val="50000"/>
              </a:spcBef>
              <a:buClrTx/>
              <a:buFontTx/>
              <a:buNone/>
            </a:pPr>
            <a:r>
              <a:rPr lang="en-US" altLang="en-US" sz="1800">
                <a:latin typeface="Courier New" panose="02070309020205020404" pitchFamily="49" charset="0"/>
              </a:rPr>
              <a:t>	call ArrayFill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C49170E4-696E-4BD2-B1E7-1AAAD90E43D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4339" name="Slide Number Placeholder 4">
            <a:extLst>
              <a:ext uri="{FF2B5EF4-FFF2-40B4-BE49-F238E27FC236}">
                <a16:creationId xmlns:a16="http://schemas.microsoft.com/office/drawing/2014/main" id="{0A384E7C-BBD7-492C-8046-3B2B75B16E1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240DB37-888D-4884-A723-12E179CB689E}"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174082" name="Rectangle 2">
            <a:extLst>
              <a:ext uri="{FF2B5EF4-FFF2-40B4-BE49-F238E27FC236}">
                <a16:creationId xmlns:a16="http://schemas.microsoft.com/office/drawing/2014/main" id="{1B459814-D7DB-4642-8C2C-0FCAE63F4B26}"/>
              </a:ext>
            </a:extLst>
          </p:cNvPr>
          <p:cNvSpPr>
            <a:spLocks noGrp="1" noChangeArrowheads="1"/>
          </p:cNvSpPr>
          <p:nvPr>
            <p:ph type="title"/>
          </p:nvPr>
        </p:nvSpPr>
        <p:spPr/>
        <p:txBody>
          <a:bodyPr/>
          <a:lstStyle/>
          <a:p>
            <a:pPr eaLnBrk="1" hangingPunct="1">
              <a:defRPr/>
            </a:pPr>
            <a:r>
              <a:rPr lang="en-US" altLang="en-US"/>
              <a:t>Passing an Array by Reference</a:t>
            </a:r>
            <a:r>
              <a:rPr lang="en-US" altLang="en-US" sz="2400"/>
              <a:t>  (2 of 2)</a:t>
            </a:r>
            <a:endParaRPr lang="en-US" altLang="en-US"/>
          </a:p>
        </p:txBody>
      </p:sp>
      <p:sp>
        <p:nvSpPr>
          <p:cNvPr id="14341" name="Text Box 3">
            <a:extLst>
              <a:ext uri="{FF2B5EF4-FFF2-40B4-BE49-F238E27FC236}">
                <a16:creationId xmlns:a16="http://schemas.microsoft.com/office/drawing/2014/main" id="{E00AB677-BA58-4D12-86BA-925EDA81DD48}"/>
              </a:ext>
            </a:extLst>
          </p:cNvPr>
          <p:cNvSpPr txBox="1">
            <a:spLocks noChangeArrowheads="1"/>
          </p:cNvSpPr>
          <p:nvPr/>
        </p:nvSpPr>
        <p:spPr bwMode="auto">
          <a:xfrm>
            <a:off x="685800" y="2209800"/>
            <a:ext cx="3581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ArrayFill PROC</a:t>
            </a:r>
          </a:p>
          <a:p>
            <a:pPr eaLnBrk="1" hangingPunct="1">
              <a:lnSpc>
                <a:spcPct val="50000"/>
              </a:lnSpc>
              <a:spcBef>
                <a:spcPct val="50000"/>
              </a:spcBef>
              <a:buClrTx/>
              <a:buFontTx/>
              <a:buNone/>
            </a:pPr>
            <a:r>
              <a:rPr lang="en-US" altLang="en-US" sz="1800">
                <a:latin typeface="Courier New" panose="02070309020205020404" pitchFamily="49" charset="0"/>
              </a:rPr>
              <a:t>	push ebp</a:t>
            </a:r>
          </a:p>
          <a:p>
            <a:pPr eaLnBrk="1" hangingPunct="1">
              <a:lnSpc>
                <a:spcPct val="50000"/>
              </a:lnSpc>
              <a:spcBef>
                <a:spcPct val="50000"/>
              </a:spcBef>
              <a:buClrTx/>
              <a:buFontTx/>
              <a:buNone/>
            </a:pPr>
            <a:r>
              <a:rPr lang="en-US" altLang="en-US" sz="1800">
                <a:latin typeface="Courier New" panose="02070309020205020404" pitchFamily="49" charset="0"/>
              </a:rPr>
              <a:t>	mov  ebp,esp</a:t>
            </a:r>
          </a:p>
          <a:p>
            <a:pPr eaLnBrk="1" hangingPunct="1">
              <a:lnSpc>
                <a:spcPct val="50000"/>
              </a:lnSpc>
              <a:spcBef>
                <a:spcPct val="50000"/>
              </a:spcBef>
              <a:buClrTx/>
              <a:buFontTx/>
              <a:buNone/>
            </a:pPr>
            <a:r>
              <a:rPr lang="en-US" altLang="en-US" sz="1800">
                <a:latin typeface="Courier New" panose="02070309020205020404" pitchFamily="49" charset="0"/>
              </a:rPr>
              <a:t>	pushad</a:t>
            </a:r>
          </a:p>
          <a:p>
            <a:pPr eaLnBrk="1" hangingPunct="1">
              <a:lnSpc>
                <a:spcPct val="50000"/>
              </a:lnSpc>
              <a:spcBef>
                <a:spcPct val="50000"/>
              </a:spcBef>
              <a:buClrTx/>
              <a:buFontTx/>
              <a:buNone/>
            </a:pPr>
            <a:r>
              <a:rPr lang="en-US" altLang="en-US" sz="1800">
                <a:latin typeface="Courier New" panose="02070309020205020404" pitchFamily="49" charset="0"/>
              </a:rPr>
              <a:t>	mov  esi,[ebp+12]</a:t>
            </a:r>
          </a:p>
          <a:p>
            <a:pPr eaLnBrk="1" hangingPunct="1">
              <a:lnSpc>
                <a:spcPct val="50000"/>
              </a:lnSpc>
              <a:spcBef>
                <a:spcPct val="50000"/>
              </a:spcBef>
              <a:buClrTx/>
              <a:buFontTx/>
              <a:buNone/>
            </a:pPr>
            <a:r>
              <a:rPr lang="en-US" altLang="en-US" sz="1800">
                <a:latin typeface="Courier New" panose="02070309020205020404" pitchFamily="49" charset="0"/>
              </a:rPr>
              <a:t>	mov  ecx,[ebp+8]</a:t>
            </a:r>
          </a:p>
          <a:p>
            <a:pPr eaLnBrk="1" hangingPunct="1">
              <a:lnSpc>
                <a:spcPct val="50000"/>
              </a:lnSpc>
              <a:spcBef>
                <a:spcPct val="50000"/>
              </a:spcBef>
              <a:buClrTx/>
              <a:buFontTx/>
              <a:buNone/>
            </a:pPr>
            <a:r>
              <a:rPr lang="en-US" altLang="en-US" sz="1800">
                <a:latin typeface="Courier New" panose="02070309020205020404" pitchFamily="49" charset="0"/>
              </a:rPr>
              <a:t>	.</a:t>
            </a:r>
          </a:p>
          <a:p>
            <a:pPr eaLnBrk="1" hangingPunct="1">
              <a:lnSpc>
                <a:spcPct val="50000"/>
              </a:lnSpc>
              <a:spcBef>
                <a:spcPct val="50000"/>
              </a:spcBef>
              <a:buClrTx/>
              <a:buFontTx/>
              <a:buNone/>
            </a:pPr>
            <a:r>
              <a:rPr lang="en-US" altLang="en-US" sz="1800">
                <a:latin typeface="Courier New" panose="02070309020205020404" pitchFamily="49" charset="0"/>
              </a:rPr>
              <a:t>	.</a:t>
            </a:r>
          </a:p>
        </p:txBody>
      </p:sp>
      <p:graphicFrame>
        <p:nvGraphicFramePr>
          <p:cNvPr id="174084" name="Object 4">
            <a:extLst>
              <a:ext uri="{FF2B5EF4-FFF2-40B4-BE49-F238E27FC236}">
                <a16:creationId xmlns:a16="http://schemas.microsoft.com/office/drawing/2014/main" id="{FE566FD9-9D21-49C8-96F1-E77690DD05B4}"/>
              </a:ext>
            </a:extLst>
          </p:cNvPr>
          <p:cNvGraphicFramePr>
            <a:graphicFrameLocks noChangeAspect="1"/>
          </p:cNvGraphicFramePr>
          <p:nvPr/>
        </p:nvGraphicFramePr>
        <p:xfrm>
          <a:off x="4816475" y="2438400"/>
          <a:ext cx="3014663" cy="1843088"/>
        </p:xfrm>
        <a:graphic>
          <a:graphicData uri="http://schemas.openxmlformats.org/presentationml/2006/ole">
            <mc:AlternateContent xmlns:mc="http://schemas.openxmlformats.org/markup-compatibility/2006">
              <mc:Choice xmlns:v="urn:schemas-microsoft-com:vml" Requires="v">
                <p:oleObj spid="_x0000_s14363" name="VISIO" r:id="rId3" imgW="2042160" imgH="1069848" progId="Visio.Drawing.6">
                  <p:embed/>
                </p:oleObj>
              </mc:Choice>
              <mc:Fallback>
                <p:oleObj name="VISIO" r:id="rId3" imgW="2042160" imgH="10698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127" t="-9013" r="8510"/>
                      <a:stretch>
                        <a:fillRect/>
                      </a:stretch>
                    </p:blipFill>
                    <p:spPr bwMode="auto">
                      <a:xfrm>
                        <a:off x="4816475" y="2438400"/>
                        <a:ext cx="3014663" cy="18430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5" name="Text Box 5">
            <a:extLst>
              <a:ext uri="{FF2B5EF4-FFF2-40B4-BE49-F238E27FC236}">
                <a16:creationId xmlns:a16="http://schemas.microsoft.com/office/drawing/2014/main" id="{97B9EF7A-FC3B-4256-877C-646F724E33DF}"/>
              </a:ext>
            </a:extLst>
          </p:cNvPr>
          <p:cNvSpPr txBox="1">
            <a:spLocks noChangeArrowheads="1"/>
          </p:cNvSpPr>
          <p:nvPr/>
        </p:nvSpPr>
        <p:spPr bwMode="auto">
          <a:xfrm>
            <a:off x="685800" y="48006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a:t>ESI points to the beginning of the array, so it's easy to use a loop to access each array element. </a:t>
            </a:r>
            <a:r>
              <a:rPr lang="en-US" altLang="en-US" sz="2100" b="0">
                <a:hlinkClick r:id="rId5"/>
              </a:rPr>
              <a:t>View the complete program</a:t>
            </a:r>
            <a:r>
              <a:rPr lang="en-US" altLang="en-US" sz="2100" b="0"/>
              <a:t>.</a:t>
            </a:r>
          </a:p>
        </p:txBody>
      </p:sp>
      <p:sp>
        <p:nvSpPr>
          <p:cNvPr id="14344" name="Text Box 6">
            <a:extLst>
              <a:ext uri="{FF2B5EF4-FFF2-40B4-BE49-F238E27FC236}">
                <a16:creationId xmlns:a16="http://schemas.microsoft.com/office/drawing/2014/main" id="{A6A40B5A-18CF-45A3-86DB-1F11A039CE16}"/>
              </a:ext>
            </a:extLst>
          </p:cNvPr>
          <p:cNvSpPr txBox="1">
            <a:spLocks noChangeArrowheads="1"/>
          </p:cNvSpPr>
          <p:nvPr/>
        </p:nvSpPr>
        <p:spPr bwMode="auto">
          <a:xfrm>
            <a:off x="609600" y="10668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a:t>ArrayFill can reference an array without knowing the array's 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ox(in)">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box(in)">
                                      <p:cBhvr>
                                        <p:cTn id="12"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977F6B3B-2F3B-4721-9131-97538E956CD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5363" name="Slide Number Placeholder 4">
            <a:extLst>
              <a:ext uri="{FF2B5EF4-FFF2-40B4-BE49-F238E27FC236}">
                <a16:creationId xmlns:a16="http://schemas.microsoft.com/office/drawing/2014/main" id="{0AD31A1C-61F9-4EC7-9365-B8BCBC84C2E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00E71CD-5F8E-4E65-8E6C-E54C1D99F41B}"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7C12E5A3-A6AC-4A4E-B246-3CB71F88B0FA}"/>
              </a:ext>
            </a:extLst>
          </p:cNvPr>
          <p:cNvSpPr>
            <a:spLocks noGrp="1" noChangeArrowheads="1"/>
          </p:cNvSpPr>
          <p:nvPr>
            <p:ph type="title"/>
          </p:nvPr>
        </p:nvSpPr>
        <p:spPr/>
        <p:txBody>
          <a:bodyPr/>
          <a:lstStyle/>
          <a:p>
            <a:pPr eaLnBrk="1" hangingPunct="1">
              <a:defRPr/>
            </a:pPr>
            <a:r>
              <a:rPr lang="en-US" altLang="en-US"/>
              <a:t>Accessing Stack Parameters (C/C++)</a:t>
            </a:r>
          </a:p>
        </p:txBody>
      </p:sp>
      <p:sp>
        <p:nvSpPr>
          <p:cNvPr id="15365" name="Rectangle 3">
            <a:extLst>
              <a:ext uri="{FF2B5EF4-FFF2-40B4-BE49-F238E27FC236}">
                <a16:creationId xmlns:a16="http://schemas.microsoft.com/office/drawing/2014/main" id="{A225BB1E-EDF2-42B7-998F-6270D4DBD1B1}"/>
              </a:ext>
            </a:extLst>
          </p:cNvPr>
          <p:cNvSpPr>
            <a:spLocks noGrp="1" noChangeArrowheads="1"/>
          </p:cNvSpPr>
          <p:nvPr>
            <p:ph type="body" idx="1"/>
          </p:nvPr>
        </p:nvSpPr>
        <p:spPr>
          <a:xfrm>
            <a:off x="685800" y="1371600"/>
            <a:ext cx="7772400" cy="3810000"/>
          </a:xfrm>
        </p:spPr>
        <p:txBody>
          <a:bodyPr/>
          <a:lstStyle/>
          <a:p>
            <a:pPr eaLnBrk="1" hangingPunct="1">
              <a:lnSpc>
                <a:spcPct val="110000"/>
              </a:lnSpc>
            </a:pPr>
            <a:r>
              <a:rPr lang="en-US" altLang="en-US"/>
              <a:t>C and C++ functions access stack parameters using constant offsets from EBP</a:t>
            </a:r>
            <a:r>
              <a:rPr lang="en-US" altLang="en-US" baseline="30000"/>
              <a:t>1</a:t>
            </a:r>
            <a:r>
              <a:rPr lang="en-US" altLang="en-US"/>
              <a:t>.</a:t>
            </a:r>
          </a:p>
          <a:p>
            <a:pPr lvl="1" eaLnBrk="1" hangingPunct="1">
              <a:lnSpc>
                <a:spcPct val="110000"/>
              </a:lnSpc>
            </a:pPr>
            <a:r>
              <a:rPr lang="en-US" altLang="en-US"/>
              <a:t>Example: [ebp + 8]</a:t>
            </a:r>
          </a:p>
          <a:p>
            <a:pPr eaLnBrk="1" hangingPunct="1">
              <a:lnSpc>
                <a:spcPct val="110000"/>
              </a:lnSpc>
            </a:pPr>
            <a:r>
              <a:rPr lang="en-US" altLang="en-US"/>
              <a:t>EBP is called the </a:t>
            </a:r>
            <a:r>
              <a:rPr lang="en-US" altLang="en-US">
                <a:solidFill>
                  <a:schemeClr val="tx2"/>
                </a:solidFill>
              </a:rPr>
              <a:t>base pointer</a:t>
            </a:r>
            <a:r>
              <a:rPr lang="en-US" altLang="en-US"/>
              <a:t> or </a:t>
            </a:r>
            <a:r>
              <a:rPr lang="en-US" altLang="en-US">
                <a:solidFill>
                  <a:schemeClr val="tx2"/>
                </a:solidFill>
              </a:rPr>
              <a:t>frame pointer</a:t>
            </a:r>
            <a:r>
              <a:rPr lang="en-US" altLang="en-US"/>
              <a:t> because it holds the base address of the stack frame.</a:t>
            </a:r>
          </a:p>
          <a:p>
            <a:pPr eaLnBrk="1" hangingPunct="1">
              <a:lnSpc>
                <a:spcPct val="110000"/>
              </a:lnSpc>
            </a:pPr>
            <a:r>
              <a:rPr lang="en-US" altLang="en-US"/>
              <a:t>EBP does not change value during the function.</a:t>
            </a:r>
          </a:p>
          <a:p>
            <a:pPr eaLnBrk="1" hangingPunct="1">
              <a:lnSpc>
                <a:spcPct val="110000"/>
              </a:lnSpc>
            </a:pPr>
            <a:r>
              <a:rPr lang="en-US" altLang="en-US"/>
              <a:t>EBP must be restored to its original value when a function returns.</a:t>
            </a:r>
          </a:p>
        </p:txBody>
      </p:sp>
      <p:sp>
        <p:nvSpPr>
          <p:cNvPr id="15366" name="Text Box 4">
            <a:extLst>
              <a:ext uri="{FF2B5EF4-FFF2-40B4-BE49-F238E27FC236}">
                <a16:creationId xmlns:a16="http://schemas.microsoft.com/office/drawing/2014/main" id="{671435C2-246F-43A3-B056-D7ECEF2EBD2E}"/>
              </a:ext>
            </a:extLst>
          </p:cNvPr>
          <p:cNvSpPr txBox="1">
            <a:spLocks noChangeArrowheads="1"/>
          </p:cNvSpPr>
          <p:nvPr/>
        </p:nvSpPr>
        <p:spPr bwMode="auto">
          <a:xfrm>
            <a:off x="381000" y="5715000"/>
            <a:ext cx="7620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b="0" baseline="30000"/>
              <a:t>1</a:t>
            </a:r>
            <a:r>
              <a:rPr lang="en-US" altLang="en-US" sz="1900" b="0"/>
              <a:t> BP in Real-address mode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9101AADD-E4CE-42B9-B095-9C739AC9B67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6387" name="Slide Number Placeholder 4">
            <a:extLst>
              <a:ext uri="{FF2B5EF4-FFF2-40B4-BE49-F238E27FC236}">
                <a16:creationId xmlns:a16="http://schemas.microsoft.com/office/drawing/2014/main" id="{F5B4EBFE-F6BA-4008-B66D-89251E367E2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FC9B45B-A690-498D-87FA-2C90FC9FC07C}"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161794" name="Rectangle 2">
            <a:extLst>
              <a:ext uri="{FF2B5EF4-FFF2-40B4-BE49-F238E27FC236}">
                <a16:creationId xmlns:a16="http://schemas.microsoft.com/office/drawing/2014/main" id="{F8B607AD-2D0D-4A3F-927F-EFD467C277E3}"/>
              </a:ext>
            </a:extLst>
          </p:cNvPr>
          <p:cNvSpPr>
            <a:spLocks noGrp="1" noChangeArrowheads="1"/>
          </p:cNvSpPr>
          <p:nvPr>
            <p:ph type="title"/>
          </p:nvPr>
        </p:nvSpPr>
        <p:spPr/>
        <p:txBody>
          <a:bodyPr/>
          <a:lstStyle/>
          <a:p>
            <a:pPr eaLnBrk="1" hangingPunct="1">
              <a:defRPr/>
            </a:pPr>
            <a:r>
              <a:rPr lang="en-US" altLang="en-US"/>
              <a:t>RET Instruction</a:t>
            </a:r>
          </a:p>
        </p:txBody>
      </p:sp>
      <p:sp>
        <p:nvSpPr>
          <p:cNvPr id="16389" name="Rectangle 3">
            <a:extLst>
              <a:ext uri="{FF2B5EF4-FFF2-40B4-BE49-F238E27FC236}">
                <a16:creationId xmlns:a16="http://schemas.microsoft.com/office/drawing/2014/main" id="{302E8DB4-6F82-47C7-AA3C-6CA0F14F443D}"/>
              </a:ext>
            </a:extLst>
          </p:cNvPr>
          <p:cNvSpPr>
            <a:spLocks noGrp="1" noChangeArrowheads="1"/>
          </p:cNvSpPr>
          <p:nvPr>
            <p:ph type="body" idx="1"/>
          </p:nvPr>
        </p:nvSpPr>
        <p:spPr>
          <a:xfrm>
            <a:off x="838200" y="1219200"/>
            <a:ext cx="7772400" cy="3200400"/>
          </a:xfrm>
        </p:spPr>
        <p:txBody>
          <a:bodyPr/>
          <a:lstStyle/>
          <a:p>
            <a:pPr eaLnBrk="1" hangingPunct="1">
              <a:lnSpc>
                <a:spcPct val="90000"/>
              </a:lnSpc>
            </a:pPr>
            <a:r>
              <a:rPr lang="en-US" altLang="en-US" i="1"/>
              <a:t>Return from subroutine</a:t>
            </a:r>
          </a:p>
          <a:p>
            <a:pPr eaLnBrk="1" hangingPunct="1">
              <a:lnSpc>
                <a:spcPct val="90000"/>
              </a:lnSpc>
            </a:pPr>
            <a:r>
              <a:rPr lang="en-US" altLang="en-US"/>
              <a:t>Pops stack into the instruction pointer (EIP or IP). Control transfers to the target address.</a:t>
            </a:r>
          </a:p>
          <a:p>
            <a:pPr eaLnBrk="1" hangingPunct="1">
              <a:lnSpc>
                <a:spcPct val="90000"/>
              </a:lnSpc>
            </a:pPr>
            <a:r>
              <a:rPr lang="en-US" altLang="en-US"/>
              <a:t>Syntax:</a:t>
            </a:r>
          </a:p>
          <a:p>
            <a:pPr lvl="1" eaLnBrk="1" hangingPunct="1">
              <a:lnSpc>
                <a:spcPct val="90000"/>
              </a:lnSpc>
            </a:pPr>
            <a:r>
              <a:rPr lang="en-US" altLang="en-US" b="1">
                <a:solidFill>
                  <a:schemeClr val="tx2"/>
                </a:solidFill>
              </a:rPr>
              <a:t>RET</a:t>
            </a:r>
          </a:p>
          <a:p>
            <a:pPr lvl="1" eaLnBrk="1" hangingPunct="1">
              <a:lnSpc>
                <a:spcPct val="90000"/>
              </a:lnSpc>
            </a:pPr>
            <a:r>
              <a:rPr lang="en-US" altLang="en-US" b="1">
                <a:solidFill>
                  <a:schemeClr val="tx2"/>
                </a:solidFill>
              </a:rPr>
              <a:t>RET</a:t>
            </a:r>
            <a:r>
              <a:rPr lang="en-US" altLang="en-US" i="1">
                <a:solidFill>
                  <a:schemeClr val="tx2"/>
                </a:solidFill>
              </a:rPr>
              <a:t> </a:t>
            </a:r>
            <a:r>
              <a:rPr lang="en-US" altLang="en-US" b="1" i="1">
                <a:solidFill>
                  <a:schemeClr val="tx2"/>
                </a:solidFill>
              </a:rPr>
              <a:t>n</a:t>
            </a:r>
          </a:p>
          <a:p>
            <a:pPr eaLnBrk="1" hangingPunct="1">
              <a:lnSpc>
                <a:spcPct val="90000"/>
              </a:lnSpc>
            </a:pPr>
            <a:r>
              <a:rPr lang="en-US" altLang="en-US"/>
              <a:t>Optional operand </a:t>
            </a:r>
            <a:r>
              <a:rPr lang="en-US" altLang="en-US" i="1"/>
              <a:t>n</a:t>
            </a:r>
            <a:r>
              <a:rPr lang="en-US" altLang="en-US"/>
              <a:t> causes </a:t>
            </a:r>
            <a:r>
              <a:rPr lang="en-US" altLang="en-US" i="1"/>
              <a:t>n</a:t>
            </a:r>
            <a:r>
              <a:rPr lang="en-US" altLang="en-US"/>
              <a:t> bytes to be added to the stack pointer after EIP (or IP) is assigned a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4C02C867-1481-4738-89CF-C2AD0A44A0C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099" name="Slide Number Placeholder 4">
            <a:extLst>
              <a:ext uri="{FF2B5EF4-FFF2-40B4-BE49-F238E27FC236}">
                <a16:creationId xmlns:a16="http://schemas.microsoft.com/office/drawing/2014/main" id="{B55F5979-8D97-4074-B354-995F394301F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67D31C8-2C50-4B26-B559-E151F2D68DA8}"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25652D7E-B790-47A1-A782-2390DDD009EA}"/>
              </a:ext>
            </a:extLst>
          </p:cNvPr>
          <p:cNvSpPr>
            <a:spLocks noGrp="1" noChangeArrowheads="1"/>
          </p:cNvSpPr>
          <p:nvPr>
            <p:ph type="title"/>
          </p:nvPr>
        </p:nvSpPr>
        <p:spPr/>
        <p:txBody>
          <a:bodyPr/>
          <a:lstStyle/>
          <a:p>
            <a:pPr eaLnBrk="1" hangingPunct="1">
              <a:defRPr/>
            </a:pPr>
            <a:r>
              <a:rPr lang="en-US" altLang="en-US" dirty="0"/>
              <a:t>Overview</a:t>
            </a:r>
          </a:p>
        </p:txBody>
      </p:sp>
      <p:sp>
        <p:nvSpPr>
          <p:cNvPr id="4101" name="Rectangle 3">
            <a:extLst>
              <a:ext uri="{FF2B5EF4-FFF2-40B4-BE49-F238E27FC236}">
                <a16:creationId xmlns:a16="http://schemas.microsoft.com/office/drawing/2014/main" id="{FA7FA8E9-6A0C-4E1F-94ED-0DA578EB4260}"/>
              </a:ext>
            </a:extLst>
          </p:cNvPr>
          <p:cNvSpPr>
            <a:spLocks noGrp="1" noChangeArrowheads="1"/>
          </p:cNvSpPr>
          <p:nvPr>
            <p:ph type="body" idx="1"/>
          </p:nvPr>
        </p:nvSpPr>
        <p:spPr>
          <a:xfrm>
            <a:off x="1752600" y="1828800"/>
            <a:ext cx="5943600" cy="3048000"/>
          </a:xfrm>
        </p:spPr>
        <p:txBody>
          <a:bodyPr/>
          <a:lstStyle/>
          <a:p>
            <a:pPr eaLnBrk="1" hangingPunct="1"/>
            <a:r>
              <a:rPr lang="en-US" altLang="en-US" b="1" dirty="0">
                <a:solidFill>
                  <a:schemeClr val="tx2"/>
                </a:solidFill>
              </a:rPr>
              <a:t>Stack Frames</a:t>
            </a:r>
          </a:p>
          <a:p>
            <a:pPr eaLnBrk="1" hangingPunct="1"/>
            <a:r>
              <a:rPr lang="en-US" altLang="en-US" dirty="0"/>
              <a:t>Security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FFE8-0485-4EE1-ADF1-2B6D003C1CA1}"/>
              </a:ext>
            </a:extLst>
          </p:cNvPr>
          <p:cNvSpPr>
            <a:spLocks noGrp="1"/>
          </p:cNvSpPr>
          <p:nvPr>
            <p:ph type="title"/>
          </p:nvPr>
        </p:nvSpPr>
        <p:spPr/>
        <p:txBody>
          <a:bodyPr/>
          <a:lstStyle/>
          <a:p>
            <a:r>
              <a:rPr lang="en-US" sz="2800" dirty="0"/>
              <a:t>Stack Frame with </a:t>
            </a:r>
            <a:r>
              <a:rPr lang="en-US" sz="2800" b="1" dirty="0"/>
              <a:t>Local Variables </a:t>
            </a:r>
            <a:r>
              <a:rPr lang="en-US" sz="2800" dirty="0"/>
              <a:t>In Procedure</a:t>
            </a:r>
          </a:p>
        </p:txBody>
      </p:sp>
      <p:sp>
        <p:nvSpPr>
          <p:cNvPr id="3" name="Content Placeholder 2">
            <a:extLst>
              <a:ext uri="{FF2B5EF4-FFF2-40B4-BE49-F238E27FC236}">
                <a16:creationId xmlns:a16="http://schemas.microsoft.com/office/drawing/2014/main" id="{0FE37856-0577-4E1D-B972-DF72C25F67F9}"/>
              </a:ext>
            </a:extLst>
          </p:cNvPr>
          <p:cNvSpPr>
            <a:spLocks noGrp="1"/>
          </p:cNvSpPr>
          <p:nvPr>
            <p:ph idx="1"/>
          </p:nvPr>
        </p:nvSpPr>
        <p:spPr>
          <a:xfrm>
            <a:off x="685800" y="1066799"/>
            <a:ext cx="7772400" cy="4953001"/>
          </a:xfrm>
        </p:spPr>
        <p:txBody>
          <a:bodyPr/>
          <a:lstStyle/>
          <a:p>
            <a:r>
              <a:rPr lang="en-US" dirty="0"/>
              <a:t>Let’s Modify </a:t>
            </a:r>
            <a:r>
              <a:rPr lang="en-US" b="1" dirty="0"/>
              <a:t>Add2</a:t>
            </a:r>
            <a:r>
              <a:rPr lang="en-US" dirty="0"/>
              <a:t> function to </a:t>
            </a:r>
            <a:r>
              <a:rPr lang="en-US" b="1" dirty="0"/>
              <a:t>Add2Scale</a:t>
            </a:r>
            <a:r>
              <a:rPr lang="en-US" dirty="0"/>
              <a:t> function  such that it returns the result of the following calculation:</a:t>
            </a:r>
          </a:p>
          <a:p>
            <a:pPr marL="457200" lvl="1" indent="0">
              <a:buNone/>
            </a:pPr>
            <a:r>
              <a:rPr lang="en-US" sz="2400" b="1" i="1" dirty="0"/>
              <a:t>2*val1 + 4*val2</a:t>
            </a:r>
          </a:p>
          <a:p>
            <a:pPr marL="0" indent="0">
              <a:buNone/>
            </a:pPr>
            <a:r>
              <a:rPr lang="en-US" dirty="0"/>
              <a:t>with the scalars 2 and 4 being local variables created in function </a:t>
            </a:r>
            <a:r>
              <a:rPr lang="en-US" b="1" dirty="0"/>
              <a:t>Add2Scale </a:t>
            </a:r>
            <a:r>
              <a:rPr lang="en-US" dirty="0"/>
              <a:t>as follows</a:t>
            </a:r>
          </a:p>
          <a:p>
            <a:pPr marL="0" indent="0">
              <a:buNone/>
            </a:pPr>
            <a:endParaRPr lang="en-US" dirty="0"/>
          </a:p>
          <a:p>
            <a:pPr marL="0" indent="0">
              <a:buNone/>
            </a:pPr>
            <a:r>
              <a:rPr lang="en-US" sz="2000" dirty="0"/>
              <a:t>Int Add2Scale (int a, int b)</a:t>
            </a:r>
          </a:p>
          <a:p>
            <a:pPr marL="0" indent="0">
              <a:buNone/>
            </a:pPr>
            <a:r>
              <a:rPr lang="en-US" sz="2000" dirty="0"/>
              <a:t>{</a:t>
            </a:r>
          </a:p>
          <a:p>
            <a:pPr marL="0" indent="0">
              <a:buNone/>
            </a:pPr>
            <a:r>
              <a:rPr lang="en-US" sz="2000" dirty="0"/>
              <a:t>	int x=2; </a:t>
            </a:r>
          </a:p>
          <a:p>
            <a:pPr marL="0" indent="0">
              <a:buNone/>
            </a:pPr>
            <a:r>
              <a:rPr lang="en-US" sz="2000" dirty="0"/>
              <a:t>	int y=4;</a:t>
            </a:r>
          </a:p>
          <a:p>
            <a:pPr marL="0" indent="0">
              <a:buNone/>
            </a:pPr>
            <a:r>
              <a:rPr lang="en-US" sz="2000" dirty="0"/>
              <a:t>	return (a*x + b*y);</a:t>
            </a:r>
          </a:p>
          <a:p>
            <a:pPr marL="0" indent="0">
              <a:buNone/>
            </a:pPr>
            <a:r>
              <a:rPr lang="en-US" sz="2000" dirty="0"/>
              <a:t>}</a:t>
            </a:r>
          </a:p>
          <a:p>
            <a:pPr marL="0" indent="0">
              <a:buNone/>
            </a:pP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550BCA1-A681-47A9-B016-F7D2C06FBC73}"/>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CFC7C0DB-4A03-4DCC-A58B-54EC49A71973}"/>
              </a:ext>
            </a:extLst>
          </p:cNvPr>
          <p:cNvSpPr>
            <a:spLocks noGrp="1"/>
          </p:cNvSpPr>
          <p:nvPr>
            <p:ph type="sldNum" sz="quarter" idx="11"/>
          </p:nvPr>
        </p:nvSpPr>
        <p:spPr/>
        <p:txBody>
          <a:bodyPr/>
          <a:lstStyle/>
          <a:p>
            <a:fld id="{818FE483-4AA2-4E10-9332-E886C6284315}" type="slidenum">
              <a:rPr lang="en-US" altLang="en-US" smtClean="0"/>
              <a:pPr/>
              <a:t>20</a:t>
            </a:fld>
            <a:endParaRPr lang="en-US" altLang="en-US"/>
          </a:p>
        </p:txBody>
      </p:sp>
    </p:spTree>
    <p:extLst>
      <p:ext uri="{BB962C8B-B14F-4D97-AF65-F5344CB8AC3E}">
        <p14:creationId xmlns:p14="http://schemas.microsoft.com/office/powerpoint/2010/main" val="25793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7A4CEDB5-A428-4741-8D7D-AB06F0D54A4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3555" name="Slide Number Placeholder 4">
            <a:extLst>
              <a:ext uri="{FF2B5EF4-FFF2-40B4-BE49-F238E27FC236}">
                <a16:creationId xmlns:a16="http://schemas.microsoft.com/office/drawing/2014/main" id="{4556619A-E464-490E-9708-15FE344EF17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14CD38F-6D8E-4BBE-92DA-483938D82B0F}"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201730" name="Rectangle 2">
            <a:extLst>
              <a:ext uri="{FF2B5EF4-FFF2-40B4-BE49-F238E27FC236}">
                <a16:creationId xmlns:a16="http://schemas.microsoft.com/office/drawing/2014/main" id="{D04C6DA4-50FF-4073-90AD-C71139AC831F}"/>
              </a:ext>
            </a:extLst>
          </p:cNvPr>
          <p:cNvSpPr>
            <a:spLocks noGrp="1" noChangeArrowheads="1"/>
          </p:cNvSpPr>
          <p:nvPr>
            <p:ph type="title"/>
          </p:nvPr>
        </p:nvSpPr>
        <p:spPr/>
        <p:txBody>
          <a:bodyPr/>
          <a:lstStyle/>
          <a:p>
            <a:pPr eaLnBrk="1" hangingPunct="1">
              <a:defRPr/>
            </a:pPr>
            <a:r>
              <a:rPr lang="en-US" altLang="en-US"/>
              <a:t>Local Variables</a:t>
            </a:r>
          </a:p>
        </p:txBody>
      </p:sp>
      <p:sp>
        <p:nvSpPr>
          <p:cNvPr id="23557" name="Rectangle 3">
            <a:extLst>
              <a:ext uri="{FF2B5EF4-FFF2-40B4-BE49-F238E27FC236}">
                <a16:creationId xmlns:a16="http://schemas.microsoft.com/office/drawing/2014/main" id="{7589AAA9-D6E0-4E4F-90F2-7B4181F1D179}"/>
              </a:ext>
            </a:extLst>
          </p:cNvPr>
          <p:cNvSpPr>
            <a:spLocks noGrp="1" noChangeArrowheads="1"/>
          </p:cNvSpPr>
          <p:nvPr>
            <p:ph type="body" idx="1"/>
          </p:nvPr>
        </p:nvSpPr>
        <p:spPr/>
        <p:txBody>
          <a:bodyPr/>
          <a:lstStyle/>
          <a:p>
            <a:pPr eaLnBrk="1" hangingPunct="1"/>
            <a:r>
              <a:rPr lang="en-US" altLang="en-US"/>
              <a:t>Only statements within subroutine can view or modify local variables</a:t>
            </a:r>
          </a:p>
          <a:p>
            <a:pPr eaLnBrk="1" hangingPunct="1"/>
            <a:r>
              <a:rPr lang="en-US" altLang="en-US"/>
              <a:t>Storage used by local variables is released when subroutine ends</a:t>
            </a:r>
          </a:p>
          <a:p>
            <a:pPr eaLnBrk="1" hangingPunct="1"/>
            <a:r>
              <a:rPr lang="en-US" altLang="en-US"/>
              <a:t>local variable name can have the same name as a local variable in another function without creating a name clash</a:t>
            </a:r>
          </a:p>
          <a:p>
            <a:pPr eaLnBrk="1" hangingPunct="1"/>
            <a:r>
              <a:rPr lang="en-US" altLang="en-US"/>
              <a:t>Essential when writing recursive procedures, as well as procedures executed by multiple execution threads</a:t>
            </a:r>
          </a:p>
        </p:txBody>
      </p:sp>
    </p:spTree>
    <p:extLst>
      <p:ext uri="{BB962C8B-B14F-4D97-AF65-F5344CB8AC3E}">
        <p14:creationId xmlns:p14="http://schemas.microsoft.com/office/powerpoint/2010/main" val="100502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C690F63C-D9E0-4BEB-8D53-2423F4AAAAE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4579" name="Slide Number Placeholder 3">
            <a:extLst>
              <a:ext uri="{FF2B5EF4-FFF2-40B4-BE49-F238E27FC236}">
                <a16:creationId xmlns:a16="http://schemas.microsoft.com/office/drawing/2014/main" id="{25B707D1-CBD1-4D99-B9FE-A5669033F9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204FC0-814A-41C4-9B5A-8E4566191349}" type="slidenum">
              <a:rPr lang="en-US" altLang="en-US" sz="1600">
                <a:latin typeface="Times New Roman" panose="02020603050405020304" pitchFamily="18" charset="0"/>
              </a:rPr>
              <a:pPr eaLnBrk="1" hangingPunct="1">
                <a:spcBef>
                  <a:spcPct val="0"/>
                </a:spcBef>
                <a:buClrTx/>
                <a:buFontTx/>
                <a:buNone/>
              </a:pPr>
              <a:t>22</a:t>
            </a:fld>
            <a:endParaRPr lang="en-US" altLang="en-US" sz="1600">
              <a:latin typeface="Times New Roman" panose="02020603050405020304" pitchFamily="18" charset="0"/>
            </a:endParaRPr>
          </a:p>
        </p:txBody>
      </p:sp>
      <p:sp>
        <p:nvSpPr>
          <p:cNvPr id="202754" name="Rectangle 2">
            <a:extLst>
              <a:ext uri="{FF2B5EF4-FFF2-40B4-BE49-F238E27FC236}">
                <a16:creationId xmlns:a16="http://schemas.microsoft.com/office/drawing/2014/main" id="{13FFDA18-F676-4326-89AA-7DD269B43EAB}"/>
              </a:ext>
            </a:extLst>
          </p:cNvPr>
          <p:cNvSpPr>
            <a:spLocks noGrp="1" noChangeArrowheads="1"/>
          </p:cNvSpPr>
          <p:nvPr>
            <p:ph type="title"/>
          </p:nvPr>
        </p:nvSpPr>
        <p:spPr/>
        <p:txBody>
          <a:bodyPr/>
          <a:lstStyle/>
          <a:p>
            <a:pPr eaLnBrk="1" hangingPunct="1">
              <a:defRPr/>
            </a:pPr>
            <a:r>
              <a:rPr lang="en-US" altLang="en-US" dirty="0"/>
              <a:t>Creating LOCAL Variables for Add2Scale</a:t>
            </a:r>
          </a:p>
        </p:txBody>
      </p:sp>
      <p:sp>
        <p:nvSpPr>
          <p:cNvPr id="24581" name="Text Box 3">
            <a:extLst>
              <a:ext uri="{FF2B5EF4-FFF2-40B4-BE49-F238E27FC236}">
                <a16:creationId xmlns:a16="http://schemas.microsoft.com/office/drawing/2014/main" id="{532D6831-22FA-42C4-8D22-FA27A746453D}"/>
              </a:ext>
            </a:extLst>
          </p:cNvPr>
          <p:cNvSpPr txBox="1">
            <a:spLocks noChangeArrowheads="1"/>
          </p:cNvSpPr>
          <p:nvPr/>
        </p:nvSpPr>
        <p:spPr bwMode="auto">
          <a:xfrm>
            <a:off x="457200" y="1244600"/>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Example - create two DWORD local variables:</a:t>
            </a:r>
          </a:p>
          <a:p>
            <a:pPr eaLnBrk="1" hangingPunct="1">
              <a:spcBef>
                <a:spcPct val="0"/>
              </a:spcBef>
              <a:buClrTx/>
              <a:buFontTx/>
              <a:buNone/>
            </a:pPr>
            <a:r>
              <a:rPr lang="en-US" altLang="en-US" b="0" dirty="0"/>
              <a:t>	Say: int x=2, y=4;</a:t>
            </a:r>
          </a:p>
          <a:p>
            <a:pPr eaLnBrk="1" hangingPunct="1">
              <a:spcBef>
                <a:spcPct val="0"/>
              </a:spcBef>
              <a:buClrTx/>
              <a:buFontTx/>
              <a:buNone/>
            </a:pPr>
            <a:r>
              <a:rPr lang="en-US" altLang="en-US" b="0" dirty="0"/>
              <a:t>					    ret address</a:t>
            </a:r>
          </a:p>
          <a:p>
            <a:pPr eaLnBrk="1" hangingPunct="1">
              <a:spcBef>
                <a:spcPct val="0"/>
              </a:spcBef>
              <a:buClrTx/>
              <a:buFontTx/>
              <a:buNone/>
            </a:pPr>
            <a:r>
              <a:rPr lang="en-US" altLang="en-US" b="0" dirty="0"/>
              <a:t>					    saved </a:t>
            </a:r>
            <a:r>
              <a:rPr lang="en-US" altLang="en-US" b="0" dirty="0" err="1"/>
              <a:t>ebp</a:t>
            </a:r>
            <a:r>
              <a:rPr lang="en-US" altLang="en-US" b="0" dirty="0"/>
              <a:t>          EBP</a:t>
            </a:r>
          </a:p>
          <a:p>
            <a:pPr eaLnBrk="1" hangingPunct="1">
              <a:spcBef>
                <a:spcPct val="0"/>
              </a:spcBef>
              <a:buClrTx/>
              <a:buFontTx/>
              <a:buNone/>
            </a:pPr>
            <a:r>
              <a:rPr lang="en-US" altLang="en-US" b="0" dirty="0"/>
              <a:t>					   2 (x)                [ebp-4]</a:t>
            </a:r>
          </a:p>
          <a:p>
            <a:pPr eaLnBrk="1" hangingPunct="1">
              <a:spcBef>
                <a:spcPct val="0"/>
              </a:spcBef>
              <a:buClrTx/>
              <a:buFontTx/>
              <a:buNone/>
            </a:pPr>
            <a:r>
              <a:rPr lang="en-US" altLang="en-US" sz="2000" dirty="0">
                <a:latin typeface="Courier New" panose="02070309020205020404" pitchFamily="49" charset="0"/>
              </a:rPr>
              <a:t>  </a:t>
            </a:r>
            <a:r>
              <a:rPr lang="en-US" altLang="en-US" b="0" dirty="0"/>
              <a:t>			                         4 (y)                [ebp-8]</a:t>
            </a:r>
          </a:p>
          <a:p>
            <a:pPr eaLnBrk="1" hangingPunct="1">
              <a:spcBef>
                <a:spcPct val="0"/>
              </a:spcBef>
              <a:buClrTx/>
              <a:buFontTx/>
              <a:buNone/>
            </a:pPr>
            <a:r>
              <a:rPr lang="en-US" altLang="en-US" sz="1800" dirty="0"/>
              <a:t>Add2Scale PROC</a:t>
            </a:r>
            <a:r>
              <a:rPr lang="en-US" altLang="en-US" b="0" dirty="0"/>
              <a:t>	</a:t>
            </a:r>
          </a:p>
          <a:p>
            <a:pPr eaLnBrk="1" hangingPunct="1">
              <a:spcBef>
                <a:spcPct val="0"/>
              </a:spcBef>
              <a:buClrTx/>
              <a:buFontTx/>
              <a:buNone/>
            </a:pPr>
            <a:r>
              <a:rPr lang="en-US" altLang="en-US" sz="1800" dirty="0">
                <a:latin typeface="Courier New" panose="02070309020205020404" pitchFamily="49" charset="0"/>
              </a:rPr>
              <a:t>push	</a:t>
            </a:r>
            <a:r>
              <a:rPr lang="en-US" altLang="en-US" sz="1800" dirty="0" err="1">
                <a:latin typeface="Courier New" panose="02070309020205020404" pitchFamily="49" charset="0"/>
              </a:rPr>
              <a:t>ebp</a:t>
            </a: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	mov	</a:t>
            </a:r>
            <a:r>
              <a:rPr lang="en-US" altLang="en-US" sz="1800" dirty="0" err="1">
                <a:latin typeface="Courier New" panose="02070309020205020404" pitchFamily="49" charset="0"/>
              </a:rPr>
              <a:t>ebp,esp</a:t>
            </a: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	sub   esp,8		;create 2 DWORD variables</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	mov	DWORD PTR [ebp-4],2 ; initialize x=2</a:t>
            </a:r>
          </a:p>
          <a:p>
            <a:pPr eaLnBrk="1" hangingPunct="1">
              <a:spcBef>
                <a:spcPct val="0"/>
              </a:spcBef>
              <a:buClrTx/>
              <a:buFontTx/>
              <a:buNone/>
            </a:pPr>
            <a:r>
              <a:rPr lang="en-US" altLang="en-US" sz="1800" dirty="0">
                <a:latin typeface="Courier New" panose="02070309020205020404" pitchFamily="49" charset="0"/>
              </a:rPr>
              <a:t>	mov	DWORD PTR [ebp-8],4 ; initialize y=4</a:t>
            </a:r>
          </a:p>
        </p:txBody>
      </p:sp>
      <p:sp>
        <p:nvSpPr>
          <p:cNvPr id="24582" name="Rectangle 4">
            <a:extLst>
              <a:ext uri="{FF2B5EF4-FFF2-40B4-BE49-F238E27FC236}">
                <a16:creationId xmlns:a16="http://schemas.microsoft.com/office/drawing/2014/main" id="{37A8FB18-015F-43F4-95DC-3706EF87646E}"/>
              </a:ext>
            </a:extLst>
          </p:cNvPr>
          <p:cNvSpPr>
            <a:spLocks noChangeArrowheads="1"/>
          </p:cNvSpPr>
          <p:nvPr/>
        </p:nvSpPr>
        <p:spPr bwMode="auto">
          <a:xfrm>
            <a:off x="5334000" y="2133600"/>
            <a:ext cx="1905000" cy="1600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4583" name="Line 5">
            <a:extLst>
              <a:ext uri="{FF2B5EF4-FFF2-40B4-BE49-F238E27FC236}">
                <a16:creationId xmlns:a16="http://schemas.microsoft.com/office/drawing/2014/main" id="{34661DBF-E5C6-47AE-A1B0-CCE83583E6EC}"/>
              </a:ext>
            </a:extLst>
          </p:cNvPr>
          <p:cNvSpPr>
            <a:spLocks noChangeShapeType="1"/>
          </p:cNvSpPr>
          <p:nvPr/>
        </p:nvSpPr>
        <p:spPr bwMode="auto">
          <a:xfrm>
            <a:off x="5334000" y="251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4" name="Line 6">
            <a:extLst>
              <a:ext uri="{FF2B5EF4-FFF2-40B4-BE49-F238E27FC236}">
                <a16:creationId xmlns:a16="http://schemas.microsoft.com/office/drawing/2014/main" id="{92B2323F-B108-470B-9F04-A4935D88F5B4}"/>
              </a:ext>
            </a:extLst>
          </p:cNvPr>
          <p:cNvSpPr>
            <a:spLocks noChangeShapeType="1"/>
          </p:cNvSpPr>
          <p:nvPr/>
        </p:nvSpPr>
        <p:spPr bwMode="auto">
          <a:xfrm>
            <a:off x="5334000" y="286861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5" name="Line 7">
            <a:extLst>
              <a:ext uri="{FF2B5EF4-FFF2-40B4-BE49-F238E27FC236}">
                <a16:creationId xmlns:a16="http://schemas.microsoft.com/office/drawing/2014/main" id="{13E31A6E-D7B0-4583-A7F7-899FE2295008}"/>
              </a:ext>
            </a:extLst>
          </p:cNvPr>
          <p:cNvSpPr>
            <a:spLocks noChangeShapeType="1"/>
          </p:cNvSpPr>
          <p:nvPr/>
        </p:nvSpPr>
        <p:spPr bwMode="auto">
          <a:xfrm>
            <a:off x="5334000" y="3200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6" name="Line 8">
            <a:extLst>
              <a:ext uri="{FF2B5EF4-FFF2-40B4-BE49-F238E27FC236}">
                <a16:creationId xmlns:a16="http://schemas.microsoft.com/office/drawing/2014/main" id="{ED4DDB30-B433-4C29-80B3-9B12152199BF}"/>
              </a:ext>
            </a:extLst>
          </p:cNvPr>
          <p:cNvSpPr>
            <a:spLocks noChangeShapeType="1"/>
          </p:cNvSpPr>
          <p:nvPr/>
        </p:nvSpPr>
        <p:spPr bwMode="auto">
          <a:xfrm flipH="1">
            <a:off x="7239000" y="2667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Tree>
    <p:extLst>
      <p:ext uri="{BB962C8B-B14F-4D97-AF65-F5344CB8AC3E}">
        <p14:creationId xmlns:p14="http://schemas.microsoft.com/office/powerpoint/2010/main" val="227591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D8A3EF-7AEE-4325-8F48-72805ECF29C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CD77A2A-2B7C-436E-AF08-D7657CA6C11E}"/>
              </a:ext>
            </a:extLst>
          </p:cNvPr>
          <p:cNvSpPr>
            <a:spLocks noGrp="1"/>
          </p:cNvSpPr>
          <p:nvPr>
            <p:ph type="sldNum" sz="quarter" idx="11"/>
          </p:nvPr>
        </p:nvSpPr>
        <p:spPr/>
        <p:txBody>
          <a:bodyPr/>
          <a:lstStyle/>
          <a:p>
            <a:fld id="{5D06B20F-41F9-4BAE-A2E1-D07553337B9B}" type="slidenum">
              <a:rPr lang="en-US" altLang="en-US" smtClean="0"/>
              <a:pPr/>
              <a:t>23</a:t>
            </a:fld>
            <a:endParaRPr lang="en-US" altLang="en-US"/>
          </a:p>
        </p:txBody>
      </p:sp>
      <p:sp>
        <p:nvSpPr>
          <p:cNvPr id="4" name="Text Placeholder 952">
            <a:extLst>
              <a:ext uri="{FF2B5EF4-FFF2-40B4-BE49-F238E27FC236}">
                <a16:creationId xmlns:a16="http://schemas.microsoft.com/office/drawing/2014/main" id="{7EFB71DC-52BF-4522-9A15-0D27ED87443D}"/>
              </a:ext>
            </a:extLst>
          </p:cNvPr>
          <p:cNvSpPr txBox="1">
            <a:spLocks/>
          </p:cNvSpPr>
          <p:nvPr/>
        </p:nvSpPr>
        <p:spPr bwMode="auto">
          <a:xfrm>
            <a:off x="-141782" y="40404"/>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dirty="0"/>
              <a:t> </a:t>
            </a:r>
          </a:p>
        </p:txBody>
      </p:sp>
      <p:pic>
        <p:nvPicPr>
          <p:cNvPr id="6" name="Image.jpg">
            <a:extLst>
              <a:ext uri="{FF2B5EF4-FFF2-40B4-BE49-F238E27FC236}">
                <a16:creationId xmlns:a16="http://schemas.microsoft.com/office/drawing/2014/main" id="{6D014053-ACCD-4C09-B6C0-5827A082F279}"/>
              </a:ext>
            </a:extLst>
          </p:cNvPr>
          <p:cNvPicPr/>
          <p:nvPr/>
        </p:nvPicPr>
        <p:blipFill>
          <a:blip/>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C323B48F-BAF1-4922-9D2E-B3EDBF1C435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endParaRPr lang="en-US" sz="100" dirty="0">
              <a:solidFill>
                <a:srgbClr val="FFFFFF"/>
              </a:solidFill>
              <a:latin typeface="Arial" panose="22635452340000000000" pitchFamily="2"/>
            </a:endParaRPr>
          </a:p>
        </p:txBody>
      </p:sp>
      <p:sp>
        <p:nvSpPr>
          <p:cNvPr id="9" name="Text Placeholder 953">
            <a:extLst>
              <a:ext uri="{FF2B5EF4-FFF2-40B4-BE49-F238E27FC236}">
                <a16:creationId xmlns:a16="http://schemas.microsoft.com/office/drawing/2014/main" id="{1F2F8345-A18B-4D0B-8B72-A5C5D2161A2A}"/>
              </a:ext>
            </a:extLst>
          </p:cNvPr>
          <p:cNvSpPr txBox="1">
            <a:spLocks/>
          </p:cNvSpPr>
          <p:nvPr/>
        </p:nvSpPr>
        <p:spPr bwMode="auto">
          <a:xfrm>
            <a:off x="-230188" y="76451"/>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dirty="0">
                <a:solidFill>
                  <a:srgbClr val="FFFFFF"/>
                </a:solidFill>
                <a:latin typeface="Arial" panose="22635452340000000000" pitchFamily="2"/>
              </a:rPr>
              <a:t>Stack Frame for Add2Scale Proc</a:t>
            </a:r>
          </a:p>
        </p:txBody>
      </p:sp>
      <p:sp>
        <p:nvSpPr>
          <p:cNvPr id="10" name="Text Placeholder 954">
            <a:extLst>
              <a:ext uri="{FF2B5EF4-FFF2-40B4-BE49-F238E27FC236}">
                <a16:creationId xmlns:a16="http://schemas.microsoft.com/office/drawing/2014/main" id="{A50DD1E8-6015-4AB3-83D7-416A63426444}"/>
              </a:ext>
            </a:extLst>
          </p:cNvPr>
          <p:cNvSpPr txBox="1">
            <a:spLocks/>
          </p:cNvSpPr>
          <p:nvPr/>
        </p:nvSpPr>
        <p:spPr bwMode="auto">
          <a:xfrm>
            <a:off x="1098728" y="2141537"/>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r>
              <a:rPr lang="en-US" sz="2500" b="1" dirty="0" err="1">
                <a:solidFill>
                  <a:srgbClr val="FFFFFF"/>
                </a:solidFill>
                <a:latin typeface="Times New Roman" panose="22635452340000000000" pitchFamily="1"/>
              </a:rPr>
              <a:t>ebp</a:t>
            </a:r>
            <a:r>
              <a:rPr lang="en-US" sz="2500" b="1" dirty="0">
                <a:solidFill>
                  <a:srgbClr val="FFFFFF"/>
                </a:solidFill>
                <a:latin typeface="Times New Roman" panose="22635452340000000000" pitchFamily="1"/>
              </a:rPr>
              <a:t> and </a:t>
            </a:r>
            <a:r>
              <a:rPr lang="en-US" sz="2500" b="1" dirty="0" err="1">
                <a:solidFill>
                  <a:srgbClr val="FFFFFF"/>
                </a:solidFill>
                <a:latin typeface="Times New Roman" panose="22635452340000000000" pitchFamily="1"/>
              </a:rPr>
              <a:t>esp</a:t>
            </a:r>
            <a:r>
              <a:rPr lang="en-US" sz="2500" b="1" dirty="0">
                <a:solidFill>
                  <a:srgbClr val="FFFFFF"/>
                </a:solidFill>
                <a:latin typeface="Times New Roman" panose="22635452340000000000" pitchFamily="1"/>
              </a:rPr>
              <a:t> both point to Old </a:t>
            </a:r>
            <a:r>
              <a:rPr lang="en-US" sz="2500" b="1" dirty="0" err="1">
                <a:solidFill>
                  <a:srgbClr val="FFFFFF"/>
                </a:solidFill>
                <a:latin typeface="Times New Roman" panose="22635452340000000000" pitchFamily="1"/>
              </a:rPr>
              <a:t>ebp</a:t>
            </a:r>
            <a:r>
              <a:rPr lang="en-US" sz="2500" b="1" dirty="0">
                <a:solidFill>
                  <a:srgbClr val="FFFFFF"/>
                </a:solidFill>
                <a:latin typeface="Times New Roman" panose="22635452340000000000" pitchFamily="1"/>
              </a:rPr>
              <a:t> </a:t>
            </a:r>
            <a:r>
              <a:rPr lang="en-US" sz="2500" dirty="0">
                <a:solidFill>
                  <a:srgbClr val="FFFFFF"/>
                </a:solidFill>
                <a:latin typeface="Times New Roman" panose="22635452340000000000" pitchFamily="1"/>
              </a:rPr>
              <a:t>(caller’s </a:t>
            </a:r>
            <a:r>
              <a:rPr lang="en-US" sz="2500" dirty="0" err="1">
                <a:solidFill>
                  <a:srgbClr val="FFFFFF"/>
                </a:solidFill>
                <a:latin typeface="Times New Roman" panose="22635452340000000000" pitchFamily="1"/>
              </a:rPr>
              <a:t>ebp</a:t>
            </a:r>
            <a:r>
              <a:rPr lang="en-US" sz="2500" dirty="0">
                <a:solidFill>
                  <a:srgbClr val="FFFFFF"/>
                </a:solidFill>
                <a:latin typeface="Times New Roman" panose="22635452340000000000" pitchFamily="1"/>
              </a:rPr>
              <a:t>)</a:t>
            </a:r>
          </a:p>
          <a:p>
            <a:pPr algn="ctr">
              <a:lnSpc>
                <a:spcPct val="81599"/>
              </a:lnSpc>
              <a:spcBef>
                <a:spcPts val="180"/>
              </a:spcBef>
              <a:spcAft>
                <a:spcPts val="15300"/>
              </a:spcAft>
            </a:pPr>
            <a:r>
              <a:rPr lang="en-US" sz="2500" dirty="0">
                <a:solidFill>
                  <a:srgbClr val="FFFFFF"/>
                </a:solidFill>
                <a:latin typeface="Times New Roman" panose="22635452340000000000" pitchFamily="1"/>
              </a:rPr>
              <a:t> </a:t>
            </a:r>
          </a:p>
        </p:txBody>
      </p:sp>
      <p:graphicFrame>
        <p:nvGraphicFramePr>
          <p:cNvPr id="11" name="table 958">
            <a:extLst>
              <a:ext uri="{FF2B5EF4-FFF2-40B4-BE49-F238E27FC236}">
                <a16:creationId xmlns:a16="http://schemas.microsoft.com/office/drawing/2014/main" id="{E7459E8A-4987-45B3-A4CC-FF1983ADE972}"/>
              </a:ext>
            </a:extLst>
          </p:cNvPr>
          <p:cNvGraphicFramePr>
            <a:graphicFrameLocks noGrp="1"/>
          </p:cNvGraphicFramePr>
          <p:nvPr>
            <p:extLst>
              <p:ext uri="{D42A27DB-BD31-4B8C-83A1-F6EECF244321}">
                <p14:modId xmlns:p14="http://schemas.microsoft.com/office/powerpoint/2010/main" val="2380499556"/>
              </p:ext>
            </p:extLst>
          </p:nvPr>
        </p:nvGraphicFramePr>
        <p:xfrm>
          <a:off x="3602266" y="2240788"/>
          <a:ext cx="5556250" cy="3757422"/>
        </p:xfrm>
        <a:graphic>
          <a:graphicData uri="http://schemas.openxmlformats.org/drawingml/2006/table">
            <a:tbl>
              <a:tblPr/>
              <a:tblGrid>
                <a:gridCol w="198755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dirty="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lvl="0" indent="0" algn="ctr" defTabSz="914400" rtl="0" eaLnBrk="1" fontAlgn="auto" latinLnBrk="0" hangingPunct="1">
                        <a:lnSpc>
                          <a:spcPct val="95999"/>
                        </a:lnSpc>
                        <a:spcBef>
                          <a:spcPts val="0"/>
                        </a:spcBef>
                        <a:spcAft>
                          <a:spcPts val="0"/>
                        </a:spcAft>
                        <a:buClrTx/>
                        <a:buSzTx/>
                        <a:buFontTx/>
                        <a:buNone/>
                        <a:tabLst/>
                        <a:defRPr/>
                      </a:pPr>
                      <a:r>
                        <a:rPr lang="en-US" sz="2600" b="1" spc="-10" dirty="0">
                          <a:solidFill>
                            <a:srgbClr val="FFFFFF"/>
                          </a:solidFill>
                          <a:latin typeface="Courier New" panose="22635452340000000000" pitchFamily="3"/>
                        </a:rPr>
                        <a:t>[ebp+12]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val2</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[ebp+4]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Ret </a:t>
                      </a:r>
                      <a:r>
                        <a:rPr lang="en-US" sz="2400" b="1" spc="0" dirty="0" err="1">
                          <a:solidFill>
                            <a:srgbClr val="FFFFFF"/>
                          </a:solidFill>
                          <a:latin typeface="Courier New" panose="22635452340000000000" pitchFamily="3"/>
                        </a:rPr>
                        <a:t>Addr</a:t>
                      </a:r>
                      <a:r>
                        <a:rPr lang="en-US" sz="24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0">
                <a:tc>
                  <a:txBody>
                    <a:bodyPr/>
                    <a:lstStyle/>
                    <a:p>
                      <a:pPr marL="0" marR="0" indent="0" algn="l">
                        <a:lnSpc>
                          <a:spcPct val="95999"/>
                        </a:lnSpc>
                        <a:spcBef>
                          <a:spcPts val="0"/>
                        </a:spcBef>
                        <a:spcAft>
                          <a:spcPts val="0"/>
                        </a:spcAft>
                      </a:pPr>
                      <a:r>
                        <a:rPr lang="en-US" sz="100" dirty="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Old </a:t>
                      </a:r>
                      <a:r>
                        <a:rPr lang="en-US" sz="2400" b="1" spc="0" dirty="0" err="1">
                          <a:solidFill>
                            <a:srgbClr val="FFFFFF"/>
                          </a:solidFill>
                          <a:latin typeface="Courier New" panose="22635452340000000000" pitchFamily="3"/>
                        </a:rPr>
                        <a:t>ebp</a:t>
                      </a:r>
                      <a:endParaRPr lang="en-US" sz="24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err="1">
                          <a:solidFill>
                            <a:srgbClr val="FFFFFF"/>
                          </a:solidFill>
                          <a:latin typeface="Courier New" panose="22635452340000000000" pitchFamily="3"/>
                        </a:rPr>
                        <a:t>Ebp,esp</a:t>
                      </a:r>
                      <a:r>
                        <a:rPr lang="en-US" sz="2600" b="1" spc="0" dirty="0">
                          <a:solidFill>
                            <a:srgbClr val="FFFFFF"/>
                          </a:solidFill>
                          <a:latin typeface="Courier New" panose="22635452340000000000" pitchFamily="3"/>
                        </a:rPr>
                        <a:t> (4B)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[ebp-4]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2 (x)</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(y)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0437593F-6BF2-421A-A317-5AC76687F4F7}"/>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13690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sz="2800" dirty="0"/>
              <a:t>Add2Scale Implementation-Call by Value and C-DECL Example (Caller Cleans Stack)</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810000" cy="5105400"/>
          </a:xfrm>
        </p:spPr>
        <p:txBody>
          <a:bodyPr/>
          <a:lstStyle/>
          <a:p>
            <a:pPr marL="0" indent="0">
              <a:buFontTx/>
              <a:buNone/>
            </a:pPr>
            <a:r>
              <a:rPr lang="en-US" altLang="en-US" sz="1800" dirty="0"/>
              <a:t>Main () {</a:t>
            </a:r>
          </a:p>
          <a:p>
            <a:pPr marL="0" indent="0">
              <a:buFontTx/>
              <a:buNone/>
            </a:pPr>
            <a:r>
              <a:rPr lang="en-US" altLang="en-US" sz="1800" dirty="0"/>
              <a:t> int  val1=5;</a:t>
            </a:r>
          </a:p>
          <a:p>
            <a:pPr marL="0" indent="0">
              <a:buFontTx/>
              <a:buNone/>
            </a:pPr>
            <a:r>
              <a:rPr lang="en-US" altLang="en-US" sz="1800" dirty="0"/>
              <a:t>Int val2=6;</a:t>
            </a:r>
          </a:p>
          <a:p>
            <a:pPr marL="0" indent="0">
              <a:buFontTx/>
              <a:buNone/>
            </a:pPr>
            <a:r>
              <a:rPr lang="en-US" altLang="en-US" sz="1800" dirty="0"/>
              <a:t>Int res;</a:t>
            </a:r>
          </a:p>
          <a:p>
            <a:pPr marL="0" indent="0">
              <a:buFontTx/>
              <a:buNone/>
            </a:pPr>
            <a:r>
              <a:rPr lang="en-US" altLang="en-US" sz="1800" dirty="0"/>
              <a:t>Res = add2Scale (val1, val2)</a:t>
            </a:r>
          </a:p>
          <a:p>
            <a:pPr marL="0" indent="0">
              <a:buFontTx/>
              <a:buNone/>
            </a:pPr>
            <a:r>
              <a:rPr lang="en-US" altLang="en-US" sz="1800" dirty="0"/>
              <a:t>}</a:t>
            </a:r>
          </a:p>
          <a:p>
            <a:pPr marL="0" indent="0">
              <a:buFontTx/>
              <a:buNone/>
            </a:pPr>
            <a:endParaRPr lang="en-US" altLang="en-US" sz="1800" dirty="0"/>
          </a:p>
          <a:p>
            <a:pPr marL="0" indent="0">
              <a:buNone/>
            </a:pPr>
            <a:r>
              <a:rPr lang="en-US" sz="1800" dirty="0"/>
              <a:t>Int Add2Scale (int a, int b) {</a:t>
            </a:r>
          </a:p>
          <a:p>
            <a:pPr marL="0" indent="0">
              <a:buNone/>
            </a:pPr>
            <a:r>
              <a:rPr lang="en-US" sz="1800" dirty="0"/>
              <a:t>	int x=2; int y=4;</a:t>
            </a:r>
          </a:p>
          <a:p>
            <a:pPr marL="0" indent="0">
              <a:buNone/>
            </a:pPr>
            <a:r>
              <a:rPr lang="en-US" sz="1800" dirty="0"/>
              <a:t>	return (a*x + b*y);</a:t>
            </a:r>
          </a:p>
          <a:p>
            <a:pPr marL="0" indent="0">
              <a:buNone/>
            </a:pPr>
            <a:r>
              <a:rPr lang="en-US" sz="1800" dirty="0"/>
              <a:t>}</a:t>
            </a:r>
          </a:p>
          <a:p>
            <a:pPr marL="0" indent="0">
              <a:buNone/>
            </a:pPr>
            <a:endParaRPr lang="en-US" sz="1800" dirty="0"/>
          </a:p>
          <a:p>
            <a:pPr marL="0" indent="0">
              <a:buNone/>
            </a:pPr>
            <a:r>
              <a:rPr lang="en-US" sz="1800" dirty="0"/>
              <a:t>NOTE: The only change in main is to replace add2 with add2Scale. </a:t>
            </a:r>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648200" y="1142999"/>
            <a:ext cx="3810000" cy="5197475"/>
          </a:xfrm>
        </p:spPr>
        <p:txBody>
          <a:bodyPr/>
          <a:lstStyle/>
          <a:p>
            <a:pPr marL="0" indent="0">
              <a:buNone/>
            </a:pPr>
            <a:r>
              <a:rPr lang="en-US" sz="1800" dirty="0"/>
              <a:t>.data</a:t>
            </a:r>
          </a:p>
          <a:p>
            <a:pPr marL="0" indent="0">
              <a:buNone/>
            </a:pPr>
            <a:r>
              <a:rPr lang="en-US" sz="1800" dirty="0"/>
              <a:t>Val1 DWORD 5</a:t>
            </a:r>
          </a:p>
          <a:p>
            <a:pPr marL="0" indent="0">
              <a:buNone/>
            </a:pPr>
            <a:r>
              <a:rPr lang="en-US" sz="1800" dirty="0"/>
              <a:t>Val2 DWORD 6</a:t>
            </a:r>
          </a:p>
          <a:p>
            <a:pPr marL="0" indent="0">
              <a:buNone/>
            </a:pPr>
            <a:r>
              <a:rPr lang="en-US" sz="1800" dirty="0"/>
              <a:t>Res DWORD ?</a:t>
            </a:r>
          </a:p>
          <a:p>
            <a:pPr marL="0" indent="0">
              <a:buNone/>
            </a:pPr>
            <a:r>
              <a:rPr lang="en-US" sz="1800" dirty="0"/>
              <a:t>.code</a:t>
            </a:r>
          </a:p>
          <a:p>
            <a:pPr marL="0" indent="0">
              <a:buNone/>
            </a:pPr>
            <a:r>
              <a:rPr lang="en-US" sz="1800" dirty="0"/>
              <a:t>Main proc</a:t>
            </a:r>
          </a:p>
          <a:p>
            <a:pPr marL="0" indent="0">
              <a:buNone/>
            </a:pPr>
            <a:endParaRPr lang="en-US" sz="1800" dirty="0"/>
          </a:p>
          <a:p>
            <a:pPr marL="0" indent="0">
              <a:buNone/>
            </a:pPr>
            <a:r>
              <a:rPr lang="en-US" sz="1800" dirty="0"/>
              <a:t>Push val2</a:t>
            </a:r>
          </a:p>
          <a:p>
            <a:pPr marL="0" indent="0">
              <a:buNone/>
            </a:pPr>
            <a:r>
              <a:rPr lang="en-US" sz="1800" dirty="0"/>
              <a:t>Push val1</a:t>
            </a:r>
          </a:p>
          <a:p>
            <a:pPr marL="0" indent="0">
              <a:buNone/>
            </a:pPr>
            <a:r>
              <a:rPr lang="en-US" sz="1800" dirty="0"/>
              <a:t>Call add2Scale</a:t>
            </a:r>
          </a:p>
          <a:p>
            <a:pPr marL="0" indent="0">
              <a:buNone/>
            </a:pPr>
            <a:r>
              <a:rPr lang="en-US" sz="1800" dirty="0">
                <a:solidFill>
                  <a:schemeClr val="tx2">
                    <a:lumMod val="75000"/>
                  </a:schemeClr>
                </a:solidFill>
              </a:rPr>
              <a:t>Add </a:t>
            </a:r>
            <a:r>
              <a:rPr lang="en-US" sz="1800" dirty="0" err="1">
                <a:solidFill>
                  <a:schemeClr val="tx2">
                    <a:lumMod val="75000"/>
                  </a:schemeClr>
                </a:solidFill>
              </a:rPr>
              <a:t>esp</a:t>
            </a:r>
            <a:r>
              <a:rPr lang="en-US" sz="1800" dirty="0">
                <a:solidFill>
                  <a:schemeClr val="tx2">
                    <a:lumMod val="75000"/>
                  </a:schemeClr>
                </a:solidFill>
              </a:rPr>
              <a:t>, 8; Deallocate two 4B vars</a:t>
            </a:r>
          </a:p>
          <a:p>
            <a:pPr marL="0" indent="0">
              <a:buNone/>
            </a:pPr>
            <a:r>
              <a:rPr lang="en-US" sz="1800" dirty="0"/>
              <a:t>Mov res, </a:t>
            </a:r>
            <a:r>
              <a:rPr lang="en-US" sz="1800" dirty="0" err="1"/>
              <a:t>eax</a:t>
            </a:r>
            <a:endParaRPr lang="en-US" sz="1800" dirty="0"/>
          </a:p>
          <a:p>
            <a:pPr marL="0" indent="0">
              <a:buNone/>
            </a:pPr>
            <a:endParaRPr lang="en-US" sz="1800" dirty="0"/>
          </a:p>
          <a:p>
            <a:pPr marL="0" indent="0">
              <a:buNone/>
            </a:pPr>
            <a:r>
              <a:rPr lang="en-US" sz="1800" dirty="0"/>
              <a:t>Main </a:t>
            </a:r>
            <a:r>
              <a:rPr lang="en-US" sz="1800" dirty="0" err="1"/>
              <a:t>endp</a:t>
            </a:r>
            <a:endParaRPr lang="en-US" sz="1800"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24</a:t>
            </a:fld>
            <a:endParaRPr lang="en-US" altLang="en-US"/>
          </a:p>
        </p:txBody>
      </p:sp>
    </p:spTree>
    <p:extLst>
      <p:ext uri="{BB962C8B-B14F-4D97-AF65-F5344CB8AC3E}">
        <p14:creationId xmlns:p14="http://schemas.microsoft.com/office/powerpoint/2010/main" val="406240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sz="2800" dirty="0"/>
              <a:t>Add2Scale Implementation-Call by Value and C-DECL Example (Caller Cleans Stack) 2</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657600" cy="5105400"/>
          </a:xfrm>
        </p:spPr>
        <p:txBody>
          <a:bodyPr/>
          <a:lstStyle/>
          <a:p>
            <a:pPr marL="0" indent="0">
              <a:buNone/>
            </a:pPr>
            <a:r>
              <a:rPr lang="en-US" sz="1800" dirty="0"/>
              <a:t>Int Add2Scale (int a, int b) </a:t>
            </a:r>
          </a:p>
          <a:p>
            <a:pPr marL="0" indent="0">
              <a:buNone/>
            </a:pPr>
            <a:r>
              <a:rPr lang="en-US" sz="1800" dirty="0"/>
              <a:t>{</a:t>
            </a:r>
          </a:p>
          <a:p>
            <a:pPr marL="0" indent="0">
              <a:buNone/>
            </a:pPr>
            <a:r>
              <a:rPr lang="en-US" sz="1800" dirty="0"/>
              <a:t>	int x=2;</a:t>
            </a:r>
          </a:p>
          <a:p>
            <a:pPr marL="0" indent="0">
              <a:buNone/>
            </a:pPr>
            <a:r>
              <a:rPr lang="en-US" sz="1800" dirty="0"/>
              <a:t>	int y=4;</a:t>
            </a:r>
          </a:p>
          <a:p>
            <a:pPr marL="0" indent="0">
              <a:buNone/>
            </a:pPr>
            <a:r>
              <a:rPr lang="en-US" sz="1800" dirty="0"/>
              <a:t>	return (a*x + b*y);</a:t>
            </a:r>
          </a:p>
          <a:p>
            <a:pPr marL="0" indent="0">
              <a:buNone/>
            </a:pPr>
            <a:r>
              <a:rPr lang="en-US" sz="1800" dirty="0"/>
              <a:t>}</a:t>
            </a:r>
          </a:p>
          <a:p>
            <a:pPr marL="0" indent="0">
              <a:buNone/>
            </a:pPr>
            <a:endParaRPr lang="en-US" sz="1800" dirty="0"/>
          </a:p>
          <a:p>
            <a:pPr marL="0" indent="0">
              <a:buNone/>
            </a:pPr>
            <a:r>
              <a:rPr lang="en-US" sz="1800" b="1" dirty="0"/>
              <a:t>Add2Scale proc</a:t>
            </a:r>
          </a:p>
          <a:p>
            <a:pPr marL="0" indent="0">
              <a:buNone/>
            </a:pPr>
            <a:r>
              <a:rPr lang="en-US" sz="1800" dirty="0"/>
              <a:t>Push </a:t>
            </a:r>
            <a:r>
              <a:rPr lang="en-US" sz="1800" dirty="0" err="1"/>
              <a:t>ebp</a:t>
            </a:r>
            <a:endParaRPr lang="en-US" sz="1800" dirty="0"/>
          </a:p>
          <a:p>
            <a:pPr marL="0" indent="0">
              <a:buNone/>
            </a:pPr>
            <a:r>
              <a:rPr lang="en-US" sz="1800" dirty="0"/>
              <a:t>Mov </a:t>
            </a:r>
            <a:r>
              <a:rPr lang="en-US" sz="1800" dirty="0" err="1"/>
              <a:t>ebp</a:t>
            </a:r>
            <a:r>
              <a:rPr lang="en-US" sz="1800" dirty="0"/>
              <a:t>, </a:t>
            </a:r>
            <a:r>
              <a:rPr lang="en-US" sz="1800" dirty="0" err="1"/>
              <a:t>esp</a:t>
            </a:r>
            <a:endParaRPr lang="en-US" sz="1800" dirty="0"/>
          </a:p>
          <a:p>
            <a:pPr marL="0" indent="0">
              <a:buNone/>
            </a:pPr>
            <a:r>
              <a:rPr lang="en-US" sz="1800" dirty="0"/>
              <a:t>Sub </a:t>
            </a:r>
            <a:r>
              <a:rPr lang="en-US" sz="1800" dirty="0" err="1"/>
              <a:t>esp</a:t>
            </a:r>
            <a:r>
              <a:rPr lang="en-US" sz="1800" dirty="0"/>
              <a:t>, 8 ;</a:t>
            </a:r>
            <a:r>
              <a:rPr lang="en-US" sz="1400" dirty="0"/>
              <a:t>space for 2 DWORD vars</a:t>
            </a:r>
          </a:p>
          <a:p>
            <a:pPr marL="0" indent="0">
              <a:buNone/>
            </a:pPr>
            <a:r>
              <a:rPr lang="en-US" altLang="en-US" sz="1400" dirty="0">
                <a:latin typeface="Courier New" panose="02070309020205020404" pitchFamily="49" charset="0"/>
              </a:rPr>
              <a:t>;or add esp,0FFFFFFF8h = -8+esp </a:t>
            </a:r>
            <a:endParaRPr lang="en-US" sz="1400" dirty="0"/>
          </a:p>
          <a:p>
            <a:pPr marL="0" indent="0">
              <a:buNone/>
            </a:pPr>
            <a:r>
              <a:rPr lang="en-US" sz="1800" dirty="0"/>
              <a:t>Mov DWORD PTR [</a:t>
            </a:r>
            <a:r>
              <a:rPr lang="en-US" sz="1800" dirty="0" err="1"/>
              <a:t>ebp</a:t>
            </a:r>
            <a:r>
              <a:rPr lang="en-US" sz="1800" dirty="0"/>
              <a:t> - 4], 2</a:t>
            </a:r>
          </a:p>
          <a:p>
            <a:pPr marL="0" indent="0">
              <a:buNone/>
            </a:pPr>
            <a:r>
              <a:rPr lang="en-US" sz="1800" dirty="0"/>
              <a:t>Mov DWORD PTR [</a:t>
            </a:r>
            <a:r>
              <a:rPr lang="en-US" sz="1800" dirty="0" err="1"/>
              <a:t>ebp</a:t>
            </a:r>
            <a:r>
              <a:rPr lang="en-US" sz="1800" dirty="0"/>
              <a:t> - 8], 4</a:t>
            </a:r>
          </a:p>
          <a:p>
            <a:pPr marL="0" indent="0">
              <a:buNone/>
            </a:pPr>
            <a:endParaRPr lang="en-US" sz="1800" dirty="0"/>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572000" y="1142999"/>
            <a:ext cx="4038600" cy="5197475"/>
          </a:xfrm>
        </p:spPr>
        <p:txBody>
          <a:bodyPr/>
          <a:lstStyle/>
          <a:p>
            <a:pPr marL="0" indent="0">
              <a:buNone/>
            </a:pPr>
            <a:r>
              <a:rPr lang="en-US" sz="1800" dirty="0"/>
              <a:t>Mov </a:t>
            </a:r>
            <a:r>
              <a:rPr lang="en-US" sz="1800" dirty="0" err="1"/>
              <a:t>ecx</a:t>
            </a:r>
            <a:r>
              <a:rPr lang="en-US" sz="1800" dirty="0"/>
              <a:t>, [</a:t>
            </a:r>
            <a:r>
              <a:rPr lang="en-US" sz="1800" dirty="0" err="1"/>
              <a:t>ebp</a:t>
            </a:r>
            <a:r>
              <a:rPr lang="en-US" sz="1800" dirty="0"/>
              <a:t> – 4]; x</a:t>
            </a:r>
          </a:p>
          <a:p>
            <a:pPr marL="0" indent="0">
              <a:buNone/>
            </a:pPr>
            <a:r>
              <a:rPr lang="en-US" sz="1800" dirty="0"/>
              <a:t>mov </a:t>
            </a:r>
            <a:r>
              <a:rPr lang="en-US" sz="1800" dirty="0" err="1"/>
              <a:t>eax</a:t>
            </a:r>
            <a:r>
              <a:rPr lang="en-US" sz="1800" dirty="0"/>
              <a:t>, [ebp+8]; a</a:t>
            </a:r>
          </a:p>
          <a:p>
            <a:pPr marL="0" indent="0">
              <a:buNone/>
            </a:pPr>
            <a:r>
              <a:rPr lang="en-US" sz="1800" dirty="0" err="1"/>
              <a:t>Mul</a:t>
            </a:r>
            <a:r>
              <a:rPr lang="en-US" sz="1800" dirty="0"/>
              <a:t> </a:t>
            </a:r>
            <a:r>
              <a:rPr lang="en-US" sz="1800" dirty="0" err="1"/>
              <a:t>ecx</a:t>
            </a:r>
            <a:r>
              <a:rPr lang="en-US" sz="1800" dirty="0"/>
              <a:t>		; </a:t>
            </a:r>
            <a:r>
              <a:rPr lang="en-US" sz="1800" dirty="0" err="1"/>
              <a:t>eax</a:t>
            </a:r>
            <a:r>
              <a:rPr lang="en-US" sz="1800" dirty="0"/>
              <a:t>= a*x</a:t>
            </a:r>
          </a:p>
          <a:p>
            <a:pPr marL="0" indent="0">
              <a:buNone/>
            </a:pPr>
            <a:r>
              <a:rPr lang="en-US" sz="1800" dirty="0"/>
              <a:t>Mov </a:t>
            </a:r>
            <a:r>
              <a:rPr lang="en-US" sz="1800" dirty="0" err="1"/>
              <a:t>ebx</a:t>
            </a:r>
            <a:r>
              <a:rPr lang="en-US" sz="1800" dirty="0"/>
              <a:t>, </a:t>
            </a:r>
            <a:r>
              <a:rPr lang="en-US" sz="1800" dirty="0" err="1"/>
              <a:t>eax</a:t>
            </a:r>
            <a:endParaRPr lang="en-US" sz="1800" dirty="0"/>
          </a:p>
          <a:p>
            <a:pPr marL="0" indent="0">
              <a:buNone/>
            </a:pPr>
            <a:r>
              <a:rPr lang="en-US" sz="1800" dirty="0"/>
              <a:t>Mov </a:t>
            </a:r>
            <a:r>
              <a:rPr lang="en-US" sz="1800" dirty="0" err="1"/>
              <a:t>ecx</a:t>
            </a:r>
            <a:r>
              <a:rPr lang="en-US" sz="1800" dirty="0"/>
              <a:t>, [</a:t>
            </a:r>
            <a:r>
              <a:rPr lang="en-US" sz="1800" dirty="0" err="1"/>
              <a:t>ebp</a:t>
            </a:r>
            <a:r>
              <a:rPr lang="en-US" sz="1800" dirty="0"/>
              <a:t> – 8]; y</a:t>
            </a:r>
          </a:p>
          <a:p>
            <a:pPr marL="0" indent="0">
              <a:buNone/>
            </a:pPr>
            <a:r>
              <a:rPr lang="en-US" sz="1800" dirty="0"/>
              <a:t>Mov </a:t>
            </a:r>
            <a:r>
              <a:rPr lang="en-US" sz="1800" dirty="0" err="1"/>
              <a:t>eax</a:t>
            </a:r>
            <a:r>
              <a:rPr lang="en-US" sz="1800" dirty="0"/>
              <a:t>, [ebp+12]; b</a:t>
            </a:r>
          </a:p>
          <a:p>
            <a:pPr marL="0" indent="0">
              <a:buNone/>
            </a:pPr>
            <a:r>
              <a:rPr lang="en-US" sz="1800" dirty="0" err="1"/>
              <a:t>Mul</a:t>
            </a:r>
            <a:r>
              <a:rPr lang="en-US" sz="1800" dirty="0"/>
              <a:t> </a:t>
            </a:r>
            <a:r>
              <a:rPr lang="en-US" sz="1800" dirty="0" err="1"/>
              <a:t>ecx</a:t>
            </a:r>
            <a:r>
              <a:rPr lang="en-US" sz="1800" dirty="0"/>
              <a:t>		;</a:t>
            </a:r>
            <a:r>
              <a:rPr lang="en-US" sz="1800" dirty="0" err="1"/>
              <a:t>eax</a:t>
            </a:r>
            <a:r>
              <a:rPr lang="en-US" sz="1800" dirty="0"/>
              <a:t>=b*y</a:t>
            </a:r>
          </a:p>
          <a:p>
            <a:pPr marL="0" indent="0">
              <a:buNone/>
            </a:pPr>
            <a:r>
              <a:rPr lang="en-US" sz="1800" dirty="0"/>
              <a:t>Add </a:t>
            </a:r>
            <a:r>
              <a:rPr lang="en-US" sz="1800" dirty="0" err="1"/>
              <a:t>eax</a:t>
            </a:r>
            <a:r>
              <a:rPr lang="en-US" sz="1800" dirty="0"/>
              <a:t>, </a:t>
            </a:r>
            <a:r>
              <a:rPr lang="en-US" sz="1800" dirty="0" err="1"/>
              <a:t>ebx</a:t>
            </a:r>
            <a:r>
              <a:rPr lang="en-US" sz="1800" dirty="0"/>
              <a:t>		;</a:t>
            </a:r>
            <a:r>
              <a:rPr lang="en-US" sz="1800" dirty="0" err="1"/>
              <a:t>eax</a:t>
            </a:r>
            <a:r>
              <a:rPr lang="en-US" sz="1800" dirty="0"/>
              <a:t>=a*x + b*y</a:t>
            </a:r>
          </a:p>
          <a:p>
            <a:pPr marL="0" indent="0">
              <a:buNone/>
            </a:pPr>
            <a:r>
              <a:rPr lang="en-US" sz="1800" dirty="0"/>
              <a:t>Mov </a:t>
            </a:r>
            <a:r>
              <a:rPr lang="en-US" sz="1800" dirty="0" err="1"/>
              <a:t>esp,ebp</a:t>
            </a:r>
            <a:endParaRPr lang="en-US" sz="1800" dirty="0"/>
          </a:p>
          <a:p>
            <a:pPr marL="0" indent="0">
              <a:buNone/>
            </a:pPr>
            <a:r>
              <a:rPr lang="en-US" sz="1800" dirty="0"/>
              <a:t>Pop </a:t>
            </a:r>
            <a:r>
              <a:rPr lang="en-US" sz="1800" dirty="0" err="1"/>
              <a:t>ebp</a:t>
            </a:r>
            <a:endParaRPr lang="en-US" sz="1800" dirty="0"/>
          </a:p>
          <a:p>
            <a:pPr marL="0" indent="0">
              <a:buNone/>
            </a:pPr>
            <a:r>
              <a:rPr lang="en-US" sz="1800" dirty="0"/>
              <a:t>Ret</a:t>
            </a:r>
          </a:p>
          <a:p>
            <a:pPr marL="0" indent="0">
              <a:buNone/>
            </a:pPr>
            <a:r>
              <a:rPr lang="en-US" sz="1800" b="1" dirty="0"/>
              <a:t>Add2Scale </a:t>
            </a:r>
            <a:r>
              <a:rPr lang="en-US" sz="1800" b="1" dirty="0" err="1"/>
              <a:t>endp</a:t>
            </a:r>
            <a:endParaRPr lang="en-US" sz="1800" b="1"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25</a:t>
            </a:fld>
            <a:endParaRPr lang="en-US" altLang="en-US"/>
          </a:p>
        </p:txBody>
      </p:sp>
    </p:spTree>
    <p:extLst>
      <p:ext uri="{BB962C8B-B14F-4D97-AF65-F5344CB8AC3E}">
        <p14:creationId xmlns:p14="http://schemas.microsoft.com/office/powerpoint/2010/main" val="128736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a:xfrm>
            <a:off x="659219" y="182562"/>
            <a:ext cx="7772400" cy="517525"/>
          </a:xfrm>
        </p:spPr>
        <p:txBody>
          <a:bodyPr/>
          <a:lstStyle/>
          <a:p>
            <a:r>
              <a:rPr lang="en-US" sz="2400" b="1" dirty="0"/>
              <a:t>Stack Frame Security- Buffer Overflow Example</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533400" y="838200"/>
            <a:ext cx="2971800" cy="5410200"/>
          </a:xfrm>
        </p:spPr>
        <p:txBody>
          <a:bodyPr/>
          <a:lstStyle/>
          <a:p>
            <a:pPr marL="0" indent="0">
              <a:buNone/>
            </a:pPr>
            <a:r>
              <a:rPr lang="en-US" sz="1800" dirty="0"/>
              <a:t>BUFFER OVERFLOW EXAMPLE</a:t>
            </a:r>
          </a:p>
          <a:p>
            <a:pPr marL="0" indent="0">
              <a:buNone/>
            </a:pPr>
            <a:r>
              <a:rPr lang="en-US" sz="1800" dirty="0"/>
              <a:t>void function(char *str) {</a:t>
            </a:r>
          </a:p>
          <a:p>
            <a:pPr marL="0" indent="0">
              <a:buNone/>
            </a:pPr>
            <a:r>
              <a:rPr lang="en-US" sz="1800" dirty="0"/>
              <a:t>   char buffer[16];</a:t>
            </a:r>
          </a:p>
          <a:p>
            <a:pPr marL="0" indent="0">
              <a:buNone/>
            </a:pPr>
            <a:endParaRPr lang="en-US" sz="1800" dirty="0"/>
          </a:p>
          <a:p>
            <a:pPr marL="0" indent="0">
              <a:buNone/>
            </a:pPr>
            <a:r>
              <a:rPr lang="en-US" sz="1800" dirty="0"/>
              <a:t>   </a:t>
            </a:r>
            <a:r>
              <a:rPr lang="en-US" sz="1800" dirty="0" err="1"/>
              <a:t>strcpy</a:t>
            </a:r>
            <a:r>
              <a:rPr lang="en-US" sz="1800" dirty="0"/>
              <a:t>(</a:t>
            </a:r>
            <a:r>
              <a:rPr lang="en-US" sz="1800" dirty="0" err="1"/>
              <a:t>buffer,str</a:t>
            </a:r>
            <a:r>
              <a:rPr lang="en-US" sz="1800" dirty="0"/>
              <a:t>);</a:t>
            </a:r>
          </a:p>
          <a:p>
            <a:pPr marL="0" indent="0">
              <a:buNone/>
            </a:pPr>
            <a:r>
              <a:rPr lang="en-US" sz="1800" dirty="0"/>
              <a:t>}</a:t>
            </a:r>
          </a:p>
          <a:p>
            <a:pPr marL="0" indent="0">
              <a:buNone/>
            </a:pPr>
            <a:endParaRPr lang="en-US" sz="1800" dirty="0"/>
          </a:p>
          <a:p>
            <a:pPr marL="0" indent="0">
              <a:buNone/>
            </a:pPr>
            <a:r>
              <a:rPr lang="en-US" sz="1800" dirty="0"/>
              <a:t>void main() {</a:t>
            </a:r>
          </a:p>
          <a:p>
            <a:pPr marL="0" indent="0">
              <a:buNone/>
            </a:pPr>
            <a:r>
              <a:rPr lang="en-US" sz="1800" dirty="0"/>
              <a:t>  char </a:t>
            </a:r>
            <a:r>
              <a:rPr lang="en-US" sz="1800" dirty="0" err="1"/>
              <a:t>large_string</a:t>
            </a:r>
            <a:r>
              <a:rPr lang="en-US" sz="1800" dirty="0"/>
              <a:t>[256];</a:t>
            </a:r>
          </a:p>
          <a:p>
            <a:pPr marL="0" indent="0">
              <a:buNone/>
            </a:pPr>
            <a:r>
              <a:rPr lang="en-US" sz="1800" dirty="0"/>
              <a:t>  int </a:t>
            </a:r>
            <a:r>
              <a:rPr lang="en-US" sz="1800" dirty="0" err="1"/>
              <a:t>i</a:t>
            </a:r>
            <a:r>
              <a:rPr lang="en-US" sz="1800" dirty="0"/>
              <a:t>;</a:t>
            </a:r>
          </a:p>
          <a:p>
            <a:pPr marL="0" indent="0">
              <a:buNone/>
            </a:pPr>
            <a:endParaRPr lang="en-US" sz="1800" dirty="0"/>
          </a:p>
          <a:p>
            <a:pPr marL="0" indent="0">
              <a:buNone/>
            </a:pPr>
            <a:r>
              <a:rPr lang="en-US" sz="1800" dirty="0"/>
              <a:t>  for( </a:t>
            </a:r>
            <a:r>
              <a:rPr lang="en-US" sz="1800" dirty="0" err="1"/>
              <a:t>i</a:t>
            </a:r>
            <a:r>
              <a:rPr lang="en-US" sz="1800" dirty="0"/>
              <a:t> = 0; </a:t>
            </a:r>
            <a:r>
              <a:rPr lang="en-US" sz="1800" dirty="0" err="1"/>
              <a:t>i</a:t>
            </a:r>
            <a:r>
              <a:rPr lang="en-US" sz="1800" dirty="0"/>
              <a:t> &lt; 255; </a:t>
            </a:r>
            <a:r>
              <a:rPr lang="en-US" sz="1800" dirty="0" err="1"/>
              <a:t>i</a:t>
            </a:r>
            <a:r>
              <a:rPr lang="en-US" sz="1800" dirty="0"/>
              <a:t>++)</a:t>
            </a:r>
          </a:p>
          <a:p>
            <a:pPr marL="0" indent="0">
              <a:buNone/>
            </a:pPr>
            <a:r>
              <a:rPr lang="en-US" sz="1800" dirty="0"/>
              <a:t>    </a:t>
            </a:r>
            <a:r>
              <a:rPr lang="en-US" sz="1800" dirty="0" err="1"/>
              <a:t>large_string</a:t>
            </a:r>
            <a:r>
              <a:rPr lang="en-US" sz="1800" dirty="0"/>
              <a:t>[</a:t>
            </a:r>
            <a:r>
              <a:rPr lang="en-US" sz="1800" dirty="0" err="1"/>
              <a:t>i</a:t>
            </a:r>
            <a:r>
              <a:rPr lang="en-US" sz="1800" dirty="0"/>
              <a:t>] = 'A';</a:t>
            </a:r>
          </a:p>
          <a:p>
            <a:pPr marL="0" indent="0">
              <a:buNone/>
            </a:pPr>
            <a:endParaRPr lang="en-US" sz="1800" dirty="0"/>
          </a:p>
          <a:p>
            <a:pPr marL="0" indent="0">
              <a:buNone/>
            </a:pPr>
            <a:r>
              <a:rPr lang="en-US" sz="1800" dirty="0"/>
              <a:t>  function(</a:t>
            </a:r>
            <a:r>
              <a:rPr lang="en-US" sz="1800" dirty="0" err="1"/>
              <a:t>large_string</a:t>
            </a:r>
            <a:r>
              <a:rPr lang="en-US" sz="1800" dirty="0"/>
              <a:t>);</a:t>
            </a:r>
          </a:p>
          <a:p>
            <a:pPr marL="0" indent="0">
              <a:buNone/>
            </a:pPr>
            <a:r>
              <a:rPr lang="en-US" sz="1800" dirty="0"/>
              <a:t>}</a:t>
            </a:r>
          </a:p>
          <a:p>
            <a:pPr marL="0" indent="0">
              <a:buNone/>
            </a:pPr>
            <a:endParaRPr lang="en-US" sz="1800" dirty="0"/>
          </a:p>
        </p:txBody>
      </p:sp>
      <p:graphicFrame>
        <p:nvGraphicFramePr>
          <p:cNvPr id="7" name="Content Placeholder 6">
            <a:extLst>
              <a:ext uri="{FF2B5EF4-FFF2-40B4-BE49-F238E27FC236}">
                <a16:creationId xmlns:a16="http://schemas.microsoft.com/office/drawing/2014/main" id="{21CD7ABE-BE6E-4D09-B941-408D51A82155}"/>
              </a:ext>
            </a:extLst>
          </p:cNvPr>
          <p:cNvGraphicFramePr>
            <a:graphicFrameLocks noGrp="1"/>
          </p:cNvGraphicFramePr>
          <p:nvPr>
            <p:ph sz="half" idx="2"/>
            <p:extLst>
              <p:ext uri="{D42A27DB-BD31-4B8C-83A1-F6EECF244321}">
                <p14:modId xmlns:p14="http://schemas.microsoft.com/office/powerpoint/2010/main" val="810911141"/>
              </p:ext>
            </p:extLst>
          </p:nvPr>
        </p:nvGraphicFramePr>
        <p:xfrm>
          <a:off x="3638993" y="700087"/>
          <a:ext cx="4953000" cy="6127110"/>
        </p:xfrm>
        <a:graphic>
          <a:graphicData uri="http://schemas.openxmlformats.org/drawingml/2006/table">
            <a:tbl>
              <a:tblPr/>
              <a:tblGrid>
                <a:gridCol w="1377538">
                  <a:extLst>
                    <a:ext uri="{9D8B030D-6E8A-4147-A177-3AD203B41FA5}">
                      <a16:colId xmlns:a16="http://schemas.microsoft.com/office/drawing/2014/main" val="3780362920"/>
                    </a:ext>
                  </a:extLst>
                </a:gridCol>
                <a:gridCol w="3575462">
                  <a:extLst>
                    <a:ext uri="{9D8B030D-6E8A-4147-A177-3AD203B41FA5}">
                      <a16:colId xmlns:a16="http://schemas.microsoft.com/office/drawing/2014/main" val="919765003"/>
                    </a:ext>
                  </a:extLst>
                </a:gridCol>
              </a:tblGrid>
              <a:tr h="557010">
                <a:tc>
                  <a: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Stack Contents</a:t>
                      </a:r>
                      <a:endParaRPr lang="en-US" sz="18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Corresponding ESP or EBP values, or comments.</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666277"/>
                  </a:ext>
                </a:extLst>
              </a:tr>
              <a:tr h="278505">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5203452"/>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Offset string (4B)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ebp</a:t>
                      </a:r>
                      <a:r>
                        <a:rPr lang="en-US" sz="1800" dirty="0">
                          <a:effectLst/>
                          <a:latin typeface="Times New Roman" panose="02020603050405020304" pitchFamily="18" charset="0"/>
                          <a:ea typeface="Times New Roman" panose="02020603050405020304" pitchFamily="18" charset="0"/>
                        </a:rPr>
                        <a:t> + 8] This parameter is put there by Calling program main().</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558571"/>
                  </a:ext>
                </a:extLst>
              </a:tr>
              <a:tr h="557010">
                <a:tc>
                  <a:txBody>
                    <a:bodyPr/>
                    <a:lstStyle/>
                    <a:p>
                      <a:pPr marL="0" marR="0">
                        <a:spcBef>
                          <a:spcPts val="0"/>
                        </a:spcBef>
                        <a:spcAft>
                          <a:spcPts val="0"/>
                        </a:spcAft>
                      </a:pPr>
                      <a:r>
                        <a:rPr lang="en-US" sz="1800" i="1" dirty="0">
                          <a:effectLst/>
                          <a:latin typeface="Times New Roman" panose="02020603050405020304" pitchFamily="18" charset="0"/>
                          <a:ea typeface="Times New Roman" panose="02020603050405020304" pitchFamily="18" charset="0"/>
                        </a:rPr>
                        <a:t>Return Address (4B</a:t>
                      </a:r>
                      <a:r>
                        <a:rPr lang="en-US" sz="1800" dirty="0">
                          <a:effectLst/>
                          <a:latin typeface="Times New Roman" panose="02020603050405020304" pitchFamily="18" charset="0"/>
                          <a:ea typeface="Times New Roman" panose="02020603050405020304" pitchFamily="18" charset="0"/>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[ebp+4]This is pushed here as a side effect of call to this procedure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726890"/>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EBP (4B)</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ebp</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439436"/>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buffer[15](1B)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[ebp-1] This is last byte of array variable </a:t>
                      </a:r>
                      <a:r>
                        <a:rPr lang="en-US" sz="1800" b="1" dirty="0">
                          <a:effectLst/>
                          <a:latin typeface="Times New Roman" panose="02020603050405020304" pitchFamily="18" charset="0"/>
                          <a:ea typeface="Times New Roman" panose="02020603050405020304" pitchFamily="18" charset="0"/>
                        </a:rPr>
                        <a:t>buffer</a:t>
                      </a:r>
                      <a:r>
                        <a:rPr lang="en-US" sz="18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660843"/>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buffer[14](1B)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109269"/>
                  </a:ext>
                </a:extLst>
              </a:tr>
              <a:tr h="278505">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571534"/>
                  </a:ext>
                </a:extLst>
              </a:tr>
              <a:tr h="278505">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315799"/>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buffer[1] (1B)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0759798"/>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buffer[0] (1B)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ebp</a:t>
                      </a:r>
                      <a:r>
                        <a:rPr lang="en-US" sz="1800" dirty="0">
                          <a:effectLst/>
                          <a:latin typeface="Times New Roman" panose="02020603050405020304" pitchFamily="18" charset="0"/>
                          <a:ea typeface="Times New Roman" panose="02020603050405020304" pitchFamily="18" charset="0"/>
                        </a:rPr>
                        <a:t> - 16] 1</a:t>
                      </a:r>
                      <a:r>
                        <a:rPr lang="en-US" sz="1800" baseline="30000" dirty="0">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 byte of array var </a:t>
                      </a:r>
                      <a:r>
                        <a:rPr lang="en-US" sz="1800" b="1" dirty="0">
                          <a:effectLst/>
                          <a:latin typeface="Times New Roman" panose="02020603050405020304" pitchFamily="18" charset="0"/>
                          <a:ea typeface="Times New Roman" panose="02020603050405020304" pitchFamily="18" charset="0"/>
                        </a:rPr>
                        <a:t>buffer</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148605"/>
                  </a:ext>
                </a:extLst>
              </a:tr>
              <a:tr h="278505">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072581"/>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ESI (4B)</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esp</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54738361"/>
                  </a:ext>
                </a:extLst>
              </a:tr>
            </a:tbl>
          </a:graphicData>
        </a:graphic>
      </p:graphicFrame>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26</a:t>
            </a:fld>
            <a:endParaRPr lang="en-US" altLang="en-US"/>
          </a:p>
        </p:txBody>
      </p:sp>
    </p:spTree>
    <p:extLst>
      <p:ext uri="{BB962C8B-B14F-4D97-AF65-F5344CB8AC3E}">
        <p14:creationId xmlns:p14="http://schemas.microsoft.com/office/powerpoint/2010/main" val="6615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DAAD-363A-42F2-880D-18E373AB1A31}"/>
              </a:ext>
            </a:extLst>
          </p:cNvPr>
          <p:cNvSpPr>
            <a:spLocks noGrp="1"/>
          </p:cNvSpPr>
          <p:nvPr>
            <p:ph type="title"/>
          </p:nvPr>
        </p:nvSpPr>
        <p:spPr/>
        <p:txBody>
          <a:bodyPr/>
          <a:lstStyle/>
          <a:p>
            <a:r>
              <a:rPr lang="en-US" dirty="0"/>
              <a:t>Buffer Overflow Example 2</a:t>
            </a:r>
          </a:p>
        </p:txBody>
      </p:sp>
      <p:sp>
        <p:nvSpPr>
          <p:cNvPr id="3" name="Content Placeholder 2">
            <a:extLst>
              <a:ext uri="{FF2B5EF4-FFF2-40B4-BE49-F238E27FC236}">
                <a16:creationId xmlns:a16="http://schemas.microsoft.com/office/drawing/2014/main" id="{02CAF6F8-FBAB-419A-9326-0662263CE55E}"/>
              </a:ext>
            </a:extLst>
          </p:cNvPr>
          <p:cNvSpPr>
            <a:spLocks noGrp="1"/>
          </p:cNvSpPr>
          <p:nvPr>
            <p:ph idx="1"/>
          </p:nvPr>
        </p:nvSpPr>
        <p:spPr>
          <a:xfrm>
            <a:off x="685800" y="990600"/>
            <a:ext cx="7772400" cy="5486400"/>
          </a:xfrm>
        </p:spPr>
        <p:txBody>
          <a:bodyPr/>
          <a:lstStyle/>
          <a:p>
            <a:r>
              <a:rPr lang="en-US" dirty="0"/>
              <a:t>The above application will result in Segmentation Fault. Essentially a Crash which is a form of Denial of Service Attack.</a:t>
            </a:r>
          </a:p>
          <a:p>
            <a:r>
              <a:rPr lang="en-US" dirty="0"/>
              <a:t>Why?</a:t>
            </a:r>
          </a:p>
          <a:p>
            <a:pPr lvl="1"/>
            <a:r>
              <a:rPr lang="en-US" dirty="0"/>
              <a:t>Return Address is overwritten with AAAA </a:t>
            </a:r>
            <a:r>
              <a:rPr lang="en-US" dirty="0" err="1"/>
              <a:t>ie</a:t>
            </a:r>
            <a:r>
              <a:rPr lang="en-US" dirty="0"/>
              <a:t>. 41414141h = 0x41414141</a:t>
            </a:r>
          </a:p>
          <a:p>
            <a:pPr lvl="1"/>
            <a:r>
              <a:rPr lang="en-US" dirty="0"/>
              <a:t>When the function returns this address might point to system memory containing data or privileged instructions resulting in crash</a:t>
            </a:r>
          </a:p>
          <a:p>
            <a:r>
              <a:rPr lang="en-US" dirty="0"/>
              <a:t>Attacker can craft data into buffer such that return address  points to attacker’s own code to collect confidential information.</a:t>
            </a:r>
          </a:p>
          <a:p>
            <a:r>
              <a:rPr lang="en-US" dirty="0"/>
              <a:t>Attacker without Knowledge of Stack Frame can use Fuzzing to his/her advantage. </a:t>
            </a:r>
          </a:p>
          <a:p>
            <a:endParaRPr lang="en-US" dirty="0"/>
          </a:p>
        </p:txBody>
      </p:sp>
      <p:sp>
        <p:nvSpPr>
          <p:cNvPr id="4" name="Footer Placeholder 3">
            <a:extLst>
              <a:ext uri="{FF2B5EF4-FFF2-40B4-BE49-F238E27FC236}">
                <a16:creationId xmlns:a16="http://schemas.microsoft.com/office/drawing/2014/main" id="{F5EBCEA4-82F3-4D1A-AC0C-739FEEF9E59D}"/>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24F9B903-17B8-46AB-A447-F019AA0A8CA6}"/>
              </a:ext>
            </a:extLst>
          </p:cNvPr>
          <p:cNvSpPr>
            <a:spLocks noGrp="1"/>
          </p:cNvSpPr>
          <p:nvPr>
            <p:ph type="sldNum" sz="quarter" idx="11"/>
          </p:nvPr>
        </p:nvSpPr>
        <p:spPr/>
        <p:txBody>
          <a:bodyPr/>
          <a:lstStyle/>
          <a:p>
            <a:fld id="{818FE483-4AA2-4E10-9332-E886C6284315}" type="slidenum">
              <a:rPr lang="en-US" altLang="en-US" smtClean="0"/>
              <a:pPr/>
              <a:t>27</a:t>
            </a:fld>
            <a:endParaRPr lang="en-US" altLang="en-US"/>
          </a:p>
        </p:txBody>
      </p:sp>
    </p:spTree>
    <p:extLst>
      <p:ext uri="{BB962C8B-B14F-4D97-AF65-F5344CB8AC3E}">
        <p14:creationId xmlns:p14="http://schemas.microsoft.com/office/powerpoint/2010/main" val="69677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3E4-0D16-4083-B866-DFAD3F96593F}"/>
              </a:ext>
            </a:extLst>
          </p:cNvPr>
          <p:cNvSpPr>
            <a:spLocks noGrp="1"/>
          </p:cNvSpPr>
          <p:nvPr>
            <p:ph type="title"/>
          </p:nvPr>
        </p:nvSpPr>
        <p:spPr/>
        <p:txBody>
          <a:bodyPr/>
          <a:lstStyle/>
          <a:p>
            <a:r>
              <a:rPr lang="en-US" dirty="0"/>
              <a:t>Solutions to the Stack Buffer Overflow Problem</a:t>
            </a:r>
          </a:p>
        </p:txBody>
      </p:sp>
      <p:sp>
        <p:nvSpPr>
          <p:cNvPr id="3" name="Content Placeholder 2">
            <a:extLst>
              <a:ext uri="{FF2B5EF4-FFF2-40B4-BE49-F238E27FC236}">
                <a16:creationId xmlns:a16="http://schemas.microsoft.com/office/drawing/2014/main" id="{A21D5BBC-6DB3-4287-99F8-200B85CD2C96}"/>
              </a:ext>
            </a:extLst>
          </p:cNvPr>
          <p:cNvSpPr>
            <a:spLocks noGrp="1"/>
          </p:cNvSpPr>
          <p:nvPr>
            <p:ph idx="1"/>
          </p:nvPr>
        </p:nvSpPr>
        <p:spPr/>
        <p:txBody>
          <a:bodyPr/>
          <a:lstStyle/>
          <a:p>
            <a:r>
              <a:rPr lang="en-US" dirty="0"/>
              <a:t>Make sure </a:t>
            </a:r>
            <a:r>
              <a:rPr lang="en-US" dirty="0" err="1"/>
              <a:t>strcpy</a:t>
            </a:r>
            <a:r>
              <a:rPr lang="en-US" dirty="0"/>
              <a:t>() function uses null characters for delimiting buffer. Instead use a count (bound limiting) parameter . </a:t>
            </a:r>
            <a:r>
              <a:rPr lang="en-US" dirty="0" err="1"/>
              <a:t>Strncpy</a:t>
            </a:r>
            <a:r>
              <a:rPr lang="en-US" dirty="0"/>
              <a:t>() does this job. </a:t>
            </a:r>
          </a:p>
          <a:p>
            <a:r>
              <a:rPr lang="en-US" dirty="0"/>
              <a:t>There are other solutions</a:t>
            </a:r>
          </a:p>
          <a:p>
            <a:r>
              <a:rPr lang="en-US" dirty="0"/>
              <a:t>The main lesson learned</a:t>
            </a:r>
          </a:p>
          <a:p>
            <a:pPr lvl="1"/>
            <a:r>
              <a:rPr lang="en-US" dirty="0"/>
              <a:t>Validate inputs for all applications. This is Programmer’s job.</a:t>
            </a:r>
          </a:p>
        </p:txBody>
      </p:sp>
      <p:sp>
        <p:nvSpPr>
          <p:cNvPr id="4" name="Footer Placeholder 3">
            <a:extLst>
              <a:ext uri="{FF2B5EF4-FFF2-40B4-BE49-F238E27FC236}">
                <a16:creationId xmlns:a16="http://schemas.microsoft.com/office/drawing/2014/main" id="{7074DAA5-B4E0-4CDF-A469-34A44FDE7398}"/>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711910EE-C4A3-479E-A6C2-40A0DFF0CA52}"/>
              </a:ext>
            </a:extLst>
          </p:cNvPr>
          <p:cNvSpPr>
            <a:spLocks noGrp="1"/>
          </p:cNvSpPr>
          <p:nvPr>
            <p:ph type="sldNum" sz="quarter" idx="11"/>
          </p:nvPr>
        </p:nvSpPr>
        <p:spPr/>
        <p:txBody>
          <a:bodyPr/>
          <a:lstStyle/>
          <a:p>
            <a:fld id="{818FE483-4AA2-4E10-9332-E886C6284315}" type="slidenum">
              <a:rPr lang="en-US" altLang="en-US" smtClean="0"/>
              <a:pPr/>
              <a:t>28</a:t>
            </a:fld>
            <a:endParaRPr lang="en-US" altLang="en-US"/>
          </a:p>
        </p:txBody>
      </p:sp>
    </p:spTree>
    <p:extLst>
      <p:ext uri="{BB962C8B-B14F-4D97-AF65-F5344CB8AC3E}">
        <p14:creationId xmlns:p14="http://schemas.microsoft.com/office/powerpoint/2010/main" val="2095012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71EE83DE-D13F-469A-BD59-7AD8C950B9F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8435" name="Slide Number Placeholder 4">
            <a:extLst>
              <a:ext uri="{FF2B5EF4-FFF2-40B4-BE49-F238E27FC236}">
                <a16:creationId xmlns:a16="http://schemas.microsoft.com/office/drawing/2014/main" id="{9431639B-4B20-4495-8B27-FF2EA3FF657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C876FE-CCA1-4E2D-80B9-02F6EF82A3A9}"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34146" name="Rectangle 2">
            <a:extLst>
              <a:ext uri="{FF2B5EF4-FFF2-40B4-BE49-F238E27FC236}">
                <a16:creationId xmlns:a16="http://schemas.microsoft.com/office/drawing/2014/main" id="{A7D25E3D-B2AD-4A64-BC7B-69EACC932EE9}"/>
              </a:ext>
            </a:extLst>
          </p:cNvPr>
          <p:cNvSpPr>
            <a:spLocks noGrp="1" noChangeArrowheads="1"/>
          </p:cNvSpPr>
          <p:nvPr>
            <p:ph type="title"/>
          </p:nvPr>
        </p:nvSpPr>
        <p:spPr/>
        <p:txBody>
          <a:bodyPr/>
          <a:lstStyle/>
          <a:p>
            <a:pPr eaLnBrk="1" hangingPunct="1">
              <a:defRPr/>
            </a:pPr>
            <a:r>
              <a:rPr lang="en-US" altLang="en-US"/>
              <a:t>Your turn . . .</a:t>
            </a:r>
          </a:p>
        </p:txBody>
      </p:sp>
      <p:sp>
        <p:nvSpPr>
          <p:cNvPr id="18437" name="Rectangle 3">
            <a:extLst>
              <a:ext uri="{FF2B5EF4-FFF2-40B4-BE49-F238E27FC236}">
                <a16:creationId xmlns:a16="http://schemas.microsoft.com/office/drawing/2014/main" id="{B786D123-F03B-43E2-B399-DE085B3B7ED3}"/>
              </a:ext>
            </a:extLst>
          </p:cNvPr>
          <p:cNvSpPr>
            <a:spLocks noGrp="1" noChangeArrowheads="1"/>
          </p:cNvSpPr>
          <p:nvPr>
            <p:ph type="body" idx="1"/>
          </p:nvPr>
        </p:nvSpPr>
        <p:spPr>
          <a:xfrm>
            <a:off x="685800" y="1143000"/>
            <a:ext cx="7772400" cy="2438400"/>
          </a:xfrm>
        </p:spPr>
        <p:txBody>
          <a:bodyPr/>
          <a:lstStyle/>
          <a:p>
            <a:pPr eaLnBrk="1" hangingPunct="1">
              <a:tabLst>
                <a:tab pos="4117975" algn="l"/>
              </a:tabLst>
            </a:pPr>
            <a:r>
              <a:rPr lang="en-US" altLang="en-US"/>
              <a:t>Create a procedure named Difference that subtracts the first argument from the second one. Following is a sample call:</a:t>
            </a:r>
          </a:p>
          <a:p>
            <a:pPr lvl="2" eaLnBrk="1" hangingPunct="1">
              <a:tabLst>
                <a:tab pos="4117975" algn="l"/>
              </a:tabLst>
            </a:pPr>
            <a:r>
              <a:rPr lang="en-US" altLang="en-US" sz="1600">
                <a:solidFill>
                  <a:schemeClr val="tx1"/>
                </a:solidFill>
              </a:rPr>
              <a:t>push 14	; first argument</a:t>
            </a:r>
          </a:p>
          <a:p>
            <a:pPr lvl="2" eaLnBrk="1" hangingPunct="1">
              <a:tabLst>
                <a:tab pos="4117975" algn="l"/>
              </a:tabLst>
            </a:pPr>
            <a:r>
              <a:rPr lang="en-US" altLang="en-US" sz="1600">
                <a:solidFill>
                  <a:schemeClr val="tx1"/>
                </a:solidFill>
              </a:rPr>
              <a:t>push 30	; second argument</a:t>
            </a:r>
          </a:p>
          <a:p>
            <a:pPr lvl="2" eaLnBrk="1" hangingPunct="1">
              <a:tabLst>
                <a:tab pos="4117975" algn="l"/>
              </a:tabLst>
            </a:pPr>
            <a:r>
              <a:rPr lang="en-US" altLang="en-US" sz="1600">
                <a:solidFill>
                  <a:schemeClr val="tx1"/>
                </a:solidFill>
              </a:rPr>
              <a:t>call Difference	; EAX = 16</a:t>
            </a:r>
          </a:p>
        </p:txBody>
      </p:sp>
      <p:sp>
        <p:nvSpPr>
          <p:cNvPr id="134148" name="Text Box 4">
            <a:extLst>
              <a:ext uri="{FF2B5EF4-FFF2-40B4-BE49-F238E27FC236}">
                <a16:creationId xmlns:a16="http://schemas.microsoft.com/office/drawing/2014/main" id="{1CFF239E-7CF3-4E51-BF71-19244BA013D8}"/>
              </a:ext>
            </a:extLst>
          </p:cNvPr>
          <p:cNvSpPr txBox="1">
            <a:spLocks noChangeArrowheads="1"/>
          </p:cNvSpPr>
          <p:nvPr/>
        </p:nvSpPr>
        <p:spPr bwMode="auto">
          <a:xfrm>
            <a:off x="914400" y="3581400"/>
            <a:ext cx="7162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Difference PROC</a:t>
            </a:r>
          </a:p>
          <a:p>
            <a:pPr lvl="1" eaLnBrk="1" hangingPunct="1">
              <a:lnSpc>
                <a:spcPct val="50000"/>
              </a:lnSpc>
              <a:spcBef>
                <a:spcPct val="50000"/>
              </a:spcBef>
              <a:buClrTx/>
              <a:buFontTx/>
              <a:buNone/>
            </a:pPr>
            <a:r>
              <a:rPr lang="en-US" altLang="en-US" sz="1800">
                <a:latin typeface="Courier New" panose="02070309020205020404" pitchFamily="49" charset="0"/>
              </a:rPr>
              <a:t>push ebp</a:t>
            </a:r>
          </a:p>
          <a:p>
            <a:pPr lvl="1" eaLnBrk="1" hangingPunct="1">
              <a:lnSpc>
                <a:spcPct val="50000"/>
              </a:lnSpc>
              <a:spcBef>
                <a:spcPct val="50000"/>
              </a:spcBef>
              <a:buClrTx/>
              <a:buFontTx/>
              <a:buNone/>
            </a:pPr>
            <a:r>
              <a:rPr lang="en-US" altLang="en-US" sz="1800">
                <a:latin typeface="Courier New" panose="02070309020205020404" pitchFamily="49" charset="0"/>
              </a:rPr>
              <a:t>mov  ebp,esp</a:t>
            </a:r>
          </a:p>
          <a:p>
            <a:pPr lvl="1" eaLnBrk="1" hangingPunct="1">
              <a:lnSpc>
                <a:spcPct val="50000"/>
              </a:lnSpc>
              <a:spcBef>
                <a:spcPct val="50000"/>
              </a:spcBef>
              <a:buClrTx/>
              <a:buFontTx/>
              <a:buNone/>
            </a:pPr>
            <a:r>
              <a:rPr lang="en-US" altLang="en-US" sz="1800">
                <a:latin typeface="Courier New" panose="02070309020205020404" pitchFamily="49" charset="0"/>
              </a:rPr>
              <a:t>mov  eax,[ebp + 8]	; second argument</a:t>
            </a:r>
          </a:p>
          <a:p>
            <a:pPr lvl="1" eaLnBrk="1" hangingPunct="1">
              <a:lnSpc>
                <a:spcPct val="50000"/>
              </a:lnSpc>
              <a:spcBef>
                <a:spcPct val="50000"/>
              </a:spcBef>
              <a:buClrTx/>
              <a:buFontTx/>
              <a:buNone/>
            </a:pPr>
            <a:r>
              <a:rPr lang="en-US" altLang="en-US" sz="1800">
                <a:latin typeface="Courier New" panose="02070309020205020404" pitchFamily="49" charset="0"/>
              </a:rPr>
              <a:t>sub  eax,[ebp + 12]	; first argument</a:t>
            </a:r>
          </a:p>
          <a:p>
            <a:pPr lvl="1" eaLnBrk="1" hangingPunct="1">
              <a:lnSpc>
                <a:spcPct val="50000"/>
              </a:lnSpc>
              <a:spcBef>
                <a:spcPct val="50000"/>
              </a:spcBef>
              <a:buClrTx/>
              <a:buFontTx/>
              <a:buNone/>
            </a:pPr>
            <a:r>
              <a:rPr lang="en-US" altLang="en-US" sz="1800">
                <a:latin typeface="Courier New" panose="02070309020205020404" pitchFamily="49" charset="0"/>
              </a:rPr>
              <a:t>pop  ebp</a:t>
            </a:r>
          </a:p>
          <a:p>
            <a:pPr lvl="1" eaLnBrk="1" hangingPunct="1">
              <a:lnSpc>
                <a:spcPct val="50000"/>
              </a:lnSpc>
              <a:spcBef>
                <a:spcPct val="50000"/>
              </a:spcBef>
              <a:buClrTx/>
              <a:buFontTx/>
              <a:buNone/>
            </a:pPr>
            <a:r>
              <a:rPr lang="en-US" altLang="en-US" sz="1800">
                <a:latin typeface="Courier New" panose="02070309020205020404" pitchFamily="49" charset="0"/>
              </a:rPr>
              <a:t>ret  8</a:t>
            </a:r>
          </a:p>
          <a:p>
            <a:pPr eaLnBrk="1" hangingPunct="1">
              <a:lnSpc>
                <a:spcPct val="50000"/>
              </a:lnSpc>
              <a:spcBef>
                <a:spcPct val="50000"/>
              </a:spcBef>
              <a:buClrTx/>
              <a:buFontTx/>
              <a:buNone/>
            </a:pPr>
            <a:r>
              <a:rPr lang="en-US" altLang="en-US" sz="1800">
                <a:latin typeface="Courier New" panose="02070309020205020404" pitchFamily="49" charset="0"/>
              </a:rPr>
              <a:t>Difference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D8BD1794-8E5D-4A11-9F8B-1FAE168B520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123" name="Slide Number Placeholder 4">
            <a:extLst>
              <a:ext uri="{FF2B5EF4-FFF2-40B4-BE49-F238E27FC236}">
                <a16:creationId xmlns:a16="http://schemas.microsoft.com/office/drawing/2014/main" id="{FDE93826-31D1-44ED-A009-1625BEF9CA4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B8E117C-693A-4C57-A6DF-4910832DA9FD}"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B81C5C7A-10CE-45C8-B32D-FC2BC9B079DC}"/>
              </a:ext>
            </a:extLst>
          </p:cNvPr>
          <p:cNvSpPr>
            <a:spLocks noGrp="1" noChangeArrowheads="1"/>
          </p:cNvSpPr>
          <p:nvPr>
            <p:ph type="title"/>
          </p:nvPr>
        </p:nvSpPr>
        <p:spPr/>
        <p:txBody>
          <a:bodyPr/>
          <a:lstStyle/>
          <a:p>
            <a:pPr eaLnBrk="1" hangingPunct="1">
              <a:defRPr/>
            </a:pPr>
            <a:r>
              <a:rPr lang="en-US" altLang="en-US"/>
              <a:t>Stack Frames</a:t>
            </a:r>
          </a:p>
        </p:txBody>
      </p:sp>
      <p:sp>
        <p:nvSpPr>
          <p:cNvPr id="5125" name="Rectangle 3">
            <a:extLst>
              <a:ext uri="{FF2B5EF4-FFF2-40B4-BE49-F238E27FC236}">
                <a16:creationId xmlns:a16="http://schemas.microsoft.com/office/drawing/2014/main" id="{48DC9030-2888-490D-921A-178B7855DBA8}"/>
              </a:ext>
            </a:extLst>
          </p:cNvPr>
          <p:cNvSpPr>
            <a:spLocks noGrp="1" noChangeArrowheads="1"/>
          </p:cNvSpPr>
          <p:nvPr>
            <p:ph type="body" idx="1"/>
          </p:nvPr>
        </p:nvSpPr>
        <p:spPr>
          <a:xfrm>
            <a:off x="1828800" y="1600200"/>
            <a:ext cx="6477000" cy="2667000"/>
          </a:xfrm>
        </p:spPr>
        <p:txBody>
          <a:bodyPr/>
          <a:lstStyle/>
          <a:p>
            <a:pPr eaLnBrk="1" hangingPunct="1"/>
            <a:r>
              <a:rPr lang="en-US" altLang="en-US" dirty="0"/>
              <a:t>Stack Parameters</a:t>
            </a:r>
          </a:p>
          <a:p>
            <a:pPr eaLnBrk="1" hangingPunct="1"/>
            <a:r>
              <a:rPr lang="en-US" altLang="en-US" dirty="0"/>
              <a:t>Local Variables</a:t>
            </a:r>
          </a:p>
          <a:p>
            <a:pPr eaLnBrk="1" hangingPunct="1"/>
            <a:r>
              <a:rPr lang="en-US" altLang="en-US" dirty="0"/>
              <a:t>Add2Scale Procedure</a:t>
            </a:r>
          </a:p>
          <a:p>
            <a:pPr eaLnBrk="1" hangingPunct="1"/>
            <a:r>
              <a:rPr lang="en-US" altLang="en-US" dirty="0"/>
              <a:t>Security Issues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66E792B2-9024-4D6B-A0B9-7CE0E0D31A5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9459" name="Slide Number Placeholder 4">
            <a:extLst>
              <a:ext uri="{FF2B5EF4-FFF2-40B4-BE49-F238E27FC236}">
                <a16:creationId xmlns:a16="http://schemas.microsoft.com/office/drawing/2014/main" id="{A51C68F5-9BBE-4EC6-8D2A-9C68BA29C9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CCC157F-70B1-43C4-8CB3-164C7AF50EBB}"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190466" name="Rectangle 2">
            <a:extLst>
              <a:ext uri="{FF2B5EF4-FFF2-40B4-BE49-F238E27FC236}">
                <a16:creationId xmlns:a16="http://schemas.microsoft.com/office/drawing/2014/main" id="{A5DA66CE-CDD1-468C-B76D-A6E6FFCA58DB}"/>
              </a:ext>
            </a:extLst>
          </p:cNvPr>
          <p:cNvSpPr>
            <a:spLocks noGrp="1" noChangeArrowheads="1"/>
          </p:cNvSpPr>
          <p:nvPr>
            <p:ph type="title"/>
          </p:nvPr>
        </p:nvSpPr>
        <p:spPr/>
        <p:txBody>
          <a:bodyPr/>
          <a:lstStyle/>
          <a:p>
            <a:pPr eaLnBrk="1" hangingPunct="1">
              <a:defRPr/>
            </a:pPr>
            <a:r>
              <a:rPr lang="en-US" altLang="en-US"/>
              <a:t>Passing 8-bit and 16-bit Arguments</a:t>
            </a:r>
          </a:p>
        </p:txBody>
      </p:sp>
      <p:sp>
        <p:nvSpPr>
          <p:cNvPr id="19461" name="Rectangle 3">
            <a:extLst>
              <a:ext uri="{FF2B5EF4-FFF2-40B4-BE49-F238E27FC236}">
                <a16:creationId xmlns:a16="http://schemas.microsoft.com/office/drawing/2014/main" id="{96920F89-3343-457D-9A18-32D72F086C3F}"/>
              </a:ext>
            </a:extLst>
          </p:cNvPr>
          <p:cNvSpPr>
            <a:spLocks noGrp="1" noChangeArrowheads="1"/>
          </p:cNvSpPr>
          <p:nvPr>
            <p:ph type="body" idx="1"/>
          </p:nvPr>
        </p:nvSpPr>
        <p:spPr/>
        <p:txBody>
          <a:bodyPr/>
          <a:lstStyle/>
          <a:p>
            <a:pPr eaLnBrk="1" hangingPunct="1"/>
            <a:r>
              <a:rPr lang="en-US" altLang="en-US"/>
              <a:t>Cannot push 8-bit values on stack</a:t>
            </a:r>
          </a:p>
          <a:p>
            <a:pPr eaLnBrk="1" hangingPunct="1"/>
            <a:r>
              <a:rPr lang="en-US" altLang="en-US"/>
              <a:t>Pushing 16-bit operand may cause page fault or  ESP alignment problem</a:t>
            </a:r>
          </a:p>
          <a:p>
            <a:pPr lvl="1" eaLnBrk="1" hangingPunct="1"/>
            <a:r>
              <a:rPr lang="en-US" altLang="en-US"/>
              <a:t>incompatible with Windows API functions</a:t>
            </a:r>
          </a:p>
          <a:p>
            <a:pPr eaLnBrk="1" hangingPunct="1"/>
            <a:r>
              <a:rPr lang="en-US" altLang="en-US"/>
              <a:t>Expand smaller arguments into 32-bit values, using MOVZX or MOVSX:</a:t>
            </a:r>
          </a:p>
          <a:p>
            <a:pPr lvl="2" eaLnBrk="1" hangingPunct="1"/>
            <a:r>
              <a:rPr lang="en-US" altLang="en-US">
                <a:solidFill>
                  <a:schemeClr val="tx1"/>
                </a:solidFill>
              </a:rPr>
              <a:t>.data</a:t>
            </a:r>
          </a:p>
          <a:p>
            <a:pPr lvl="2" eaLnBrk="1" hangingPunct="1"/>
            <a:r>
              <a:rPr lang="en-US" altLang="en-US">
                <a:solidFill>
                  <a:schemeClr val="tx1"/>
                </a:solidFill>
              </a:rPr>
              <a:t>charVal BYTE 'x'	</a:t>
            </a:r>
          </a:p>
          <a:p>
            <a:pPr lvl="2" eaLnBrk="1" hangingPunct="1"/>
            <a:r>
              <a:rPr lang="en-US" altLang="en-US">
                <a:solidFill>
                  <a:schemeClr val="tx1"/>
                </a:solidFill>
              </a:rPr>
              <a:t>.code</a:t>
            </a:r>
          </a:p>
          <a:p>
            <a:pPr lvl="2" eaLnBrk="1" hangingPunct="1"/>
            <a:r>
              <a:rPr lang="en-US" altLang="en-US">
                <a:solidFill>
                  <a:schemeClr val="tx1"/>
                </a:solidFill>
              </a:rPr>
              <a:t>	movzx	eax,charVal</a:t>
            </a:r>
          </a:p>
          <a:p>
            <a:pPr lvl="2" eaLnBrk="1" hangingPunct="1"/>
            <a:r>
              <a:rPr lang="en-US" altLang="en-US">
                <a:solidFill>
                  <a:schemeClr val="tx1"/>
                </a:solidFill>
              </a:rPr>
              <a:t>	push	eax</a:t>
            </a:r>
          </a:p>
          <a:p>
            <a:pPr lvl="2" eaLnBrk="1" hangingPunct="1"/>
            <a:r>
              <a:rPr lang="en-US" altLang="en-US">
                <a:solidFill>
                  <a:schemeClr val="tx1"/>
                </a:solidFill>
              </a:rPr>
              <a:t>	call	Uppercase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C2E55A89-39F2-4F35-B0FC-CC4B7C2920D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0483" name="Slide Number Placeholder 4">
            <a:extLst>
              <a:ext uri="{FF2B5EF4-FFF2-40B4-BE49-F238E27FC236}">
                <a16:creationId xmlns:a16="http://schemas.microsoft.com/office/drawing/2014/main" id="{82EE0F25-4A5C-4C03-9113-E2194A08E9C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815F287-454F-4A8A-B160-367C22182391}"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191490" name="Rectangle 2">
            <a:extLst>
              <a:ext uri="{FF2B5EF4-FFF2-40B4-BE49-F238E27FC236}">
                <a16:creationId xmlns:a16="http://schemas.microsoft.com/office/drawing/2014/main" id="{C50DB044-3320-4F19-B08F-AD966102E719}"/>
              </a:ext>
            </a:extLst>
          </p:cNvPr>
          <p:cNvSpPr>
            <a:spLocks noGrp="1" noChangeArrowheads="1"/>
          </p:cNvSpPr>
          <p:nvPr>
            <p:ph type="title"/>
          </p:nvPr>
        </p:nvSpPr>
        <p:spPr/>
        <p:txBody>
          <a:bodyPr/>
          <a:lstStyle/>
          <a:p>
            <a:pPr eaLnBrk="1" hangingPunct="1">
              <a:defRPr/>
            </a:pPr>
            <a:r>
              <a:rPr lang="en-US" altLang="en-US"/>
              <a:t>Passing Multiword Arguments</a:t>
            </a:r>
          </a:p>
        </p:txBody>
      </p:sp>
      <p:sp>
        <p:nvSpPr>
          <p:cNvPr id="20485" name="Rectangle 3">
            <a:extLst>
              <a:ext uri="{FF2B5EF4-FFF2-40B4-BE49-F238E27FC236}">
                <a16:creationId xmlns:a16="http://schemas.microsoft.com/office/drawing/2014/main" id="{1D48743D-6F6B-469F-84FD-937EB32F7724}"/>
              </a:ext>
            </a:extLst>
          </p:cNvPr>
          <p:cNvSpPr>
            <a:spLocks noGrp="1" noChangeArrowheads="1"/>
          </p:cNvSpPr>
          <p:nvPr>
            <p:ph type="body" idx="1"/>
          </p:nvPr>
        </p:nvSpPr>
        <p:spPr>
          <a:xfrm>
            <a:off x="381000" y="1143000"/>
            <a:ext cx="8763000" cy="4495800"/>
          </a:xfrm>
        </p:spPr>
        <p:txBody>
          <a:bodyPr/>
          <a:lstStyle/>
          <a:p>
            <a:pPr eaLnBrk="1" hangingPunct="1"/>
            <a:r>
              <a:rPr lang="en-US" altLang="en-US"/>
              <a:t>Push high-order values on the stack first; work backward in memory</a:t>
            </a:r>
          </a:p>
          <a:p>
            <a:pPr eaLnBrk="1" hangingPunct="1"/>
            <a:r>
              <a:rPr lang="en-US" altLang="en-US"/>
              <a:t>Results in little-endian ordering of data</a:t>
            </a:r>
          </a:p>
          <a:p>
            <a:pPr eaLnBrk="1" hangingPunct="1"/>
            <a:r>
              <a:rPr lang="en-US" altLang="en-US"/>
              <a:t>Example:</a:t>
            </a:r>
          </a:p>
          <a:p>
            <a:pPr lvl="2" eaLnBrk="1" hangingPunct="1"/>
            <a:r>
              <a:rPr lang="en-US" altLang="en-US">
                <a:solidFill>
                  <a:schemeClr val="tx1"/>
                </a:solidFill>
              </a:rPr>
              <a:t>.data</a:t>
            </a:r>
          </a:p>
          <a:p>
            <a:pPr lvl="2" eaLnBrk="1" hangingPunct="1"/>
            <a:r>
              <a:rPr lang="en-US" altLang="en-US">
                <a:solidFill>
                  <a:schemeClr val="tx1"/>
                </a:solidFill>
              </a:rPr>
              <a:t>longVal DQ 1234567800ABCDEFh</a:t>
            </a:r>
          </a:p>
          <a:p>
            <a:pPr lvl="2" eaLnBrk="1" hangingPunct="1"/>
            <a:r>
              <a:rPr lang="en-US" altLang="en-US">
                <a:solidFill>
                  <a:schemeClr val="tx1"/>
                </a:solidFill>
              </a:rPr>
              <a:t>.code</a:t>
            </a:r>
          </a:p>
          <a:p>
            <a:pPr lvl="2" eaLnBrk="1" hangingPunct="1"/>
            <a:r>
              <a:rPr lang="en-US" altLang="en-US">
                <a:solidFill>
                  <a:schemeClr val="tx1"/>
                </a:solidFill>
              </a:rPr>
              <a:t>	push	DWORD PTR longVal + 4	; high doubleword</a:t>
            </a:r>
          </a:p>
          <a:p>
            <a:pPr lvl="2" eaLnBrk="1" hangingPunct="1"/>
            <a:r>
              <a:rPr lang="en-US" altLang="en-US">
                <a:solidFill>
                  <a:schemeClr val="tx1"/>
                </a:solidFill>
              </a:rPr>
              <a:t>	push	DWORD PTR longVal		; low doubleword</a:t>
            </a:r>
          </a:p>
          <a:p>
            <a:pPr lvl="2" eaLnBrk="1" hangingPunct="1"/>
            <a:r>
              <a:rPr lang="en-US" altLang="en-US">
                <a:solidFill>
                  <a:schemeClr val="tx1"/>
                </a:solidFill>
              </a:rPr>
              <a:t>	call	WriteHex64</a:t>
            </a:r>
          </a:p>
          <a:p>
            <a:pPr lvl="2" eaLnBrk="1" hangingPunct="1"/>
            <a:endParaRPr lang="en-US" alt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A0B1CCB0-E26E-4591-AB62-4802726F3C3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1507" name="Slide Number Placeholder 4">
            <a:extLst>
              <a:ext uri="{FF2B5EF4-FFF2-40B4-BE49-F238E27FC236}">
                <a16:creationId xmlns:a16="http://schemas.microsoft.com/office/drawing/2014/main" id="{9C99EEFF-F1F4-41EE-AD36-79883DBC8C1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4AD638-CF67-43F8-8C1A-C47A7EEFE239}"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198658" name="Rectangle 2">
            <a:extLst>
              <a:ext uri="{FF2B5EF4-FFF2-40B4-BE49-F238E27FC236}">
                <a16:creationId xmlns:a16="http://schemas.microsoft.com/office/drawing/2014/main" id="{BFAF6527-3819-40A4-B42C-B1350CB39717}"/>
              </a:ext>
            </a:extLst>
          </p:cNvPr>
          <p:cNvSpPr>
            <a:spLocks noGrp="1" noChangeArrowheads="1"/>
          </p:cNvSpPr>
          <p:nvPr>
            <p:ph type="title"/>
          </p:nvPr>
        </p:nvSpPr>
        <p:spPr/>
        <p:txBody>
          <a:bodyPr/>
          <a:lstStyle/>
          <a:p>
            <a:pPr eaLnBrk="1" hangingPunct="1">
              <a:defRPr/>
            </a:pPr>
            <a:r>
              <a:rPr lang="en-US" altLang="en-US"/>
              <a:t>Saving and Restoring Registers</a:t>
            </a:r>
          </a:p>
        </p:txBody>
      </p:sp>
      <p:sp>
        <p:nvSpPr>
          <p:cNvPr id="21509" name="Rectangle 3">
            <a:extLst>
              <a:ext uri="{FF2B5EF4-FFF2-40B4-BE49-F238E27FC236}">
                <a16:creationId xmlns:a16="http://schemas.microsoft.com/office/drawing/2014/main" id="{17461550-27DF-4316-90B5-C774994ED887}"/>
              </a:ext>
            </a:extLst>
          </p:cNvPr>
          <p:cNvSpPr>
            <a:spLocks noGrp="1" noChangeArrowheads="1"/>
          </p:cNvSpPr>
          <p:nvPr>
            <p:ph type="body" idx="1"/>
          </p:nvPr>
        </p:nvSpPr>
        <p:spPr/>
        <p:txBody>
          <a:bodyPr/>
          <a:lstStyle/>
          <a:p>
            <a:pPr eaLnBrk="1" hangingPunct="1">
              <a:tabLst>
                <a:tab pos="1084263" algn="l"/>
              </a:tabLst>
            </a:pPr>
            <a:r>
              <a:rPr lang="en-US" altLang="en-US"/>
              <a:t>Push registers on stack just after assigning ESP to EBP</a:t>
            </a:r>
          </a:p>
          <a:p>
            <a:pPr lvl="1" eaLnBrk="1" hangingPunct="1">
              <a:tabLst>
                <a:tab pos="1084263" algn="l"/>
              </a:tabLst>
            </a:pPr>
            <a:r>
              <a:rPr lang="en-US" altLang="en-US"/>
              <a:t>local registers are modified inside the procedure</a:t>
            </a:r>
          </a:p>
          <a:p>
            <a:pPr lvl="1" eaLnBrk="1" hangingPunct="1">
              <a:tabLst>
                <a:tab pos="1084263" algn="l"/>
              </a:tabLst>
            </a:pPr>
            <a:endParaRPr lang="en-US" altLang="en-US"/>
          </a:p>
          <a:p>
            <a:pPr lvl="2" eaLnBrk="1" hangingPunct="1">
              <a:tabLst>
                <a:tab pos="1084263" algn="l"/>
              </a:tabLst>
            </a:pPr>
            <a:r>
              <a:rPr lang="en-US" altLang="en-US">
                <a:solidFill>
                  <a:schemeClr val="tx1"/>
                </a:solidFill>
              </a:rPr>
              <a:t>MySub PROC</a:t>
            </a:r>
          </a:p>
          <a:p>
            <a:pPr lvl="2" eaLnBrk="1" hangingPunct="1">
              <a:tabLst>
                <a:tab pos="1084263" algn="l"/>
              </a:tabLst>
            </a:pPr>
            <a:r>
              <a:rPr lang="en-US" altLang="en-US">
                <a:solidFill>
                  <a:schemeClr val="tx1"/>
                </a:solidFill>
              </a:rPr>
              <a:t>	push	ebp</a:t>
            </a:r>
          </a:p>
          <a:p>
            <a:pPr lvl="2" eaLnBrk="1" hangingPunct="1">
              <a:tabLst>
                <a:tab pos="1084263" algn="l"/>
              </a:tabLst>
            </a:pPr>
            <a:r>
              <a:rPr lang="en-US" altLang="en-US">
                <a:solidFill>
                  <a:schemeClr val="tx1"/>
                </a:solidFill>
              </a:rPr>
              <a:t>	mov	ebp,esp</a:t>
            </a:r>
          </a:p>
          <a:p>
            <a:pPr lvl="2" eaLnBrk="1" hangingPunct="1">
              <a:tabLst>
                <a:tab pos="1084263" algn="l"/>
              </a:tabLst>
            </a:pPr>
            <a:r>
              <a:rPr lang="en-US" altLang="en-US">
                <a:solidFill>
                  <a:schemeClr val="tx1"/>
                </a:solidFill>
              </a:rPr>
              <a:t>	push	ecx		; save local registers</a:t>
            </a:r>
          </a:p>
          <a:p>
            <a:pPr lvl="2" eaLnBrk="1" hangingPunct="1">
              <a:tabLst>
                <a:tab pos="1084263" algn="l"/>
              </a:tabLst>
            </a:pPr>
            <a:r>
              <a:rPr lang="en-US" altLang="en-US">
                <a:solidFill>
                  <a:schemeClr val="tx1"/>
                </a:solidFill>
              </a:rPr>
              <a:t>	push	edx</a:t>
            </a:r>
          </a:p>
          <a:p>
            <a:pPr lvl="2" eaLnBrk="1" hangingPunct="1">
              <a:tabLst>
                <a:tab pos="1084263" algn="l"/>
              </a:tabLst>
            </a:pPr>
            <a:r>
              <a:rPr lang="en-US" altLang="en-US">
                <a:solidFill>
                  <a:schemeClr val="tx1"/>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FFEA8D9B-C1C9-4EDA-9FB7-D684D9AA6BC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5603" name="Slide Number Placeholder 4">
            <a:extLst>
              <a:ext uri="{FF2B5EF4-FFF2-40B4-BE49-F238E27FC236}">
                <a16:creationId xmlns:a16="http://schemas.microsoft.com/office/drawing/2014/main" id="{A2E27DF4-2647-4290-90F5-53C5342B7B3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ED7BF3C-858D-4074-B58C-06D87D411444}"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206850" name="Rectangle 2">
            <a:extLst>
              <a:ext uri="{FF2B5EF4-FFF2-40B4-BE49-F238E27FC236}">
                <a16:creationId xmlns:a16="http://schemas.microsoft.com/office/drawing/2014/main" id="{ED3C7AE1-D69A-4FFC-943E-9B1BCA69538B}"/>
              </a:ext>
            </a:extLst>
          </p:cNvPr>
          <p:cNvSpPr>
            <a:spLocks noGrp="1" noChangeArrowheads="1"/>
          </p:cNvSpPr>
          <p:nvPr>
            <p:ph type="title"/>
          </p:nvPr>
        </p:nvSpPr>
        <p:spPr/>
        <p:txBody>
          <a:bodyPr/>
          <a:lstStyle/>
          <a:p>
            <a:pPr eaLnBrk="1" hangingPunct="1">
              <a:defRPr/>
            </a:pPr>
            <a:r>
              <a:rPr lang="en-US" altLang="en-US"/>
              <a:t>LEA Instruction</a:t>
            </a:r>
          </a:p>
        </p:txBody>
      </p:sp>
      <p:sp>
        <p:nvSpPr>
          <p:cNvPr id="25605" name="Rectangle 3">
            <a:extLst>
              <a:ext uri="{FF2B5EF4-FFF2-40B4-BE49-F238E27FC236}">
                <a16:creationId xmlns:a16="http://schemas.microsoft.com/office/drawing/2014/main" id="{98734E50-0F66-4394-A824-42B75C29CAE5}"/>
              </a:ext>
            </a:extLst>
          </p:cNvPr>
          <p:cNvSpPr>
            <a:spLocks noGrp="1" noChangeArrowheads="1"/>
          </p:cNvSpPr>
          <p:nvPr>
            <p:ph type="body" idx="1"/>
          </p:nvPr>
        </p:nvSpPr>
        <p:spPr>
          <a:xfrm>
            <a:off x="685800" y="1143000"/>
            <a:ext cx="7772400" cy="2438400"/>
          </a:xfrm>
        </p:spPr>
        <p:txBody>
          <a:bodyPr/>
          <a:lstStyle/>
          <a:p>
            <a:pPr eaLnBrk="1" hangingPunct="1"/>
            <a:r>
              <a:rPr lang="en-US" altLang="en-US"/>
              <a:t>LEA returns offsets of direct and</a:t>
            </a:r>
            <a:r>
              <a:rPr lang="en-US" altLang="en-US">
                <a:solidFill>
                  <a:schemeClr val="tx2"/>
                </a:solidFill>
              </a:rPr>
              <a:t> </a:t>
            </a:r>
            <a:r>
              <a:rPr lang="en-US" altLang="en-US"/>
              <a:t>indirect operands</a:t>
            </a:r>
          </a:p>
          <a:p>
            <a:pPr lvl="1" eaLnBrk="1" hangingPunct="1"/>
            <a:r>
              <a:rPr lang="en-US" altLang="en-US"/>
              <a:t>OFFSET operator only returns constant offsets</a:t>
            </a:r>
          </a:p>
          <a:p>
            <a:pPr eaLnBrk="1" hangingPunct="1"/>
            <a:r>
              <a:rPr lang="en-US" altLang="en-US"/>
              <a:t>LEA required when obtaining offsets of stack parameters &amp; local variables</a:t>
            </a:r>
          </a:p>
          <a:p>
            <a:pPr eaLnBrk="1" hangingPunct="1"/>
            <a:r>
              <a:rPr lang="en-US" altLang="en-US"/>
              <a:t>Example</a:t>
            </a:r>
          </a:p>
        </p:txBody>
      </p:sp>
      <p:sp>
        <p:nvSpPr>
          <p:cNvPr id="206852" name="Text Box 4">
            <a:extLst>
              <a:ext uri="{FF2B5EF4-FFF2-40B4-BE49-F238E27FC236}">
                <a16:creationId xmlns:a16="http://schemas.microsoft.com/office/drawing/2014/main" id="{5DE4AD30-5039-414E-9FB6-DC8FA9504B95}"/>
              </a:ext>
            </a:extLst>
          </p:cNvPr>
          <p:cNvSpPr txBox="1">
            <a:spLocks noChangeArrowheads="1"/>
          </p:cNvSpPr>
          <p:nvPr/>
        </p:nvSpPr>
        <p:spPr bwMode="auto">
          <a:xfrm>
            <a:off x="1066800" y="3352800"/>
            <a:ext cx="7162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00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00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0038"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00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00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CopyString PROC,</a:t>
            </a:r>
          </a:p>
          <a:p>
            <a:pPr eaLnBrk="1" hangingPunct="1">
              <a:lnSpc>
                <a:spcPct val="50000"/>
              </a:lnSpc>
              <a:spcBef>
                <a:spcPct val="50000"/>
              </a:spcBef>
              <a:buClrTx/>
              <a:buFontTx/>
              <a:buNone/>
            </a:pPr>
            <a:r>
              <a:rPr lang="en-US" altLang="en-US" sz="1800">
                <a:latin typeface="Courier New" panose="02070309020205020404" pitchFamily="49" charset="0"/>
              </a:rPr>
              <a:t>	count:DWORD</a:t>
            </a:r>
          </a:p>
          <a:p>
            <a:pPr eaLnBrk="1" hangingPunct="1">
              <a:lnSpc>
                <a:spcPct val="50000"/>
              </a:lnSpc>
              <a:spcBef>
                <a:spcPct val="50000"/>
              </a:spcBef>
              <a:buClrTx/>
              <a:buFontTx/>
              <a:buNone/>
            </a:pPr>
            <a:r>
              <a:rPr lang="en-US" altLang="en-US" sz="1800">
                <a:latin typeface="Courier New" panose="02070309020205020404" pitchFamily="49" charset="0"/>
              </a:rPr>
              <a:t>	LOCAL temp[20]:BYTE</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mov edi,OFFSET count	; invalid operand</a:t>
            </a:r>
          </a:p>
          <a:p>
            <a:pPr eaLnBrk="1" hangingPunct="1">
              <a:lnSpc>
                <a:spcPct val="50000"/>
              </a:lnSpc>
              <a:spcBef>
                <a:spcPct val="50000"/>
              </a:spcBef>
              <a:buClrTx/>
              <a:buFontTx/>
              <a:buNone/>
            </a:pPr>
            <a:r>
              <a:rPr lang="en-US" altLang="en-US" sz="1800">
                <a:latin typeface="Courier New" panose="02070309020205020404" pitchFamily="49" charset="0"/>
              </a:rPr>
              <a:t>	mov esi,OFFSET temp	; invalid operand</a:t>
            </a:r>
          </a:p>
          <a:p>
            <a:pPr eaLnBrk="1" hangingPunct="1">
              <a:lnSpc>
                <a:spcPct val="50000"/>
              </a:lnSpc>
              <a:spcBef>
                <a:spcPct val="50000"/>
              </a:spcBef>
              <a:buClrTx/>
              <a:buFontTx/>
              <a:buNone/>
            </a:pPr>
            <a:r>
              <a:rPr lang="en-US" altLang="en-US" sz="1800">
                <a:latin typeface="Courier New" panose="02070309020205020404" pitchFamily="49" charset="0"/>
              </a:rPr>
              <a:t>	lea edi,count	; ok</a:t>
            </a:r>
          </a:p>
          <a:p>
            <a:pPr eaLnBrk="1" hangingPunct="1">
              <a:lnSpc>
                <a:spcPct val="50000"/>
              </a:lnSpc>
              <a:spcBef>
                <a:spcPct val="50000"/>
              </a:spcBef>
              <a:buClrTx/>
              <a:buFontTx/>
              <a:buNone/>
            </a:pPr>
            <a:r>
              <a:rPr lang="en-US" altLang="en-US" sz="1800">
                <a:latin typeface="Courier New" panose="02070309020205020404" pitchFamily="49" charset="0"/>
              </a:rPr>
              <a:t>	lea esi,temp	;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ox(in)">
                                      <p:cBhvr>
                                        <p:cTn id="7" dur="5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323B3A65-4A41-4004-84E9-2A179449FDB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6627" name="Slide Number Placeholder 3">
            <a:extLst>
              <a:ext uri="{FF2B5EF4-FFF2-40B4-BE49-F238E27FC236}">
                <a16:creationId xmlns:a16="http://schemas.microsoft.com/office/drawing/2014/main" id="{56AF3DC2-3DB1-4E46-869F-4902885DFCA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BEADCB2-548D-4867-881C-C58AD9127C78}"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203778" name="Rectangle 2">
            <a:extLst>
              <a:ext uri="{FF2B5EF4-FFF2-40B4-BE49-F238E27FC236}">
                <a16:creationId xmlns:a16="http://schemas.microsoft.com/office/drawing/2014/main" id="{77D177A8-E7E3-478C-9E42-F1877E280AF4}"/>
              </a:ext>
            </a:extLst>
          </p:cNvPr>
          <p:cNvSpPr>
            <a:spLocks noGrp="1" noChangeArrowheads="1"/>
          </p:cNvSpPr>
          <p:nvPr>
            <p:ph type="title"/>
          </p:nvPr>
        </p:nvSpPr>
        <p:spPr/>
        <p:txBody>
          <a:bodyPr/>
          <a:lstStyle/>
          <a:p>
            <a:pPr eaLnBrk="1" hangingPunct="1">
              <a:defRPr/>
            </a:pPr>
            <a:r>
              <a:rPr lang="en-US" altLang="en-US"/>
              <a:t>LEA Example</a:t>
            </a:r>
          </a:p>
        </p:txBody>
      </p:sp>
      <p:sp>
        <p:nvSpPr>
          <p:cNvPr id="26629" name="Text Box 3">
            <a:extLst>
              <a:ext uri="{FF2B5EF4-FFF2-40B4-BE49-F238E27FC236}">
                <a16:creationId xmlns:a16="http://schemas.microsoft.com/office/drawing/2014/main" id="{761B8313-B157-428E-9697-5ECF9F485BF8}"/>
              </a:ext>
            </a:extLst>
          </p:cNvPr>
          <p:cNvSpPr txBox="1">
            <a:spLocks noChangeArrowheads="1"/>
          </p:cNvSpPr>
          <p:nvPr/>
        </p:nvSpPr>
        <p:spPr bwMode="auto">
          <a:xfrm>
            <a:off x="822325" y="12049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6630" name="Text Box 4">
            <a:extLst>
              <a:ext uri="{FF2B5EF4-FFF2-40B4-BE49-F238E27FC236}">
                <a16:creationId xmlns:a16="http://schemas.microsoft.com/office/drawing/2014/main" id="{F1C68C54-AFF0-4FD2-B2E2-4C626A525314}"/>
              </a:ext>
            </a:extLst>
          </p:cNvPr>
          <p:cNvSpPr txBox="1">
            <a:spLocks noChangeArrowheads="1"/>
          </p:cNvSpPr>
          <p:nvPr/>
        </p:nvSpPr>
        <p:spPr bwMode="auto">
          <a:xfrm>
            <a:off x="838200" y="1371600"/>
            <a:ext cx="7439025"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Suppose you have a Local variable at [ebp-8]</a:t>
            </a:r>
          </a:p>
          <a:p>
            <a:pPr eaLnBrk="1" hangingPunct="1">
              <a:spcBef>
                <a:spcPct val="0"/>
              </a:spcBef>
              <a:buClrTx/>
              <a:buFontTx/>
              <a:buNone/>
            </a:pPr>
            <a:endParaRPr lang="en-US" altLang="en-US" b="0"/>
          </a:p>
          <a:p>
            <a:pPr eaLnBrk="1" hangingPunct="1">
              <a:spcBef>
                <a:spcPct val="0"/>
              </a:spcBef>
              <a:buClrTx/>
              <a:buFontTx/>
              <a:buNone/>
            </a:pPr>
            <a:r>
              <a:rPr lang="en-US" altLang="en-US" b="0"/>
              <a:t>And you need the address of that local variable in ESI</a:t>
            </a:r>
          </a:p>
          <a:p>
            <a:pPr eaLnBrk="1" hangingPunct="1">
              <a:spcBef>
                <a:spcPct val="0"/>
              </a:spcBef>
              <a:buClrTx/>
              <a:buFontTx/>
              <a:buNone/>
            </a:pPr>
            <a:endParaRPr lang="en-US" altLang="en-US" b="0"/>
          </a:p>
          <a:p>
            <a:pPr eaLnBrk="1" hangingPunct="1">
              <a:spcBef>
                <a:spcPct val="0"/>
              </a:spcBef>
              <a:buClrTx/>
              <a:buFontTx/>
              <a:buNone/>
            </a:pPr>
            <a:r>
              <a:rPr lang="en-US" altLang="en-US" b="0"/>
              <a:t>You cannot use this:	   </a:t>
            </a:r>
          </a:p>
          <a:p>
            <a:pPr eaLnBrk="1" hangingPunct="1">
              <a:spcBef>
                <a:spcPct val="0"/>
              </a:spcBef>
              <a:buClrTx/>
              <a:buFontTx/>
              <a:buNone/>
            </a:pPr>
            <a:r>
              <a:rPr lang="en-US" altLang="en-US" b="0"/>
              <a:t>	</a:t>
            </a:r>
            <a:r>
              <a:rPr lang="en-US" altLang="en-US" sz="2000">
                <a:latin typeface="Courier New" panose="02070309020205020404" pitchFamily="49" charset="0"/>
              </a:rPr>
              <a:t>mov esi, OFFSET [ebp-8]   	; error</a:t>
            </a:r>
          </a:p>
          <a:p>
            <a:pPr eaLnBrk="1" hangingPunct="1">
              <a:spcBef>
                <a:spcPct val="0"/>
              </a:spcBef>
              <a:buClrTx/>
              <a:buFontTx/>
              <a:buNone/>
            </a:pPr>
            <a:endParaRPr lang="en-US" altLang="en-US" sz="2000">
              <a:latin typeface="Courier New" panose="02070309020205020404" pitchFamily="49" charset="0"/>
            </a:endParaRPr>
          </a:p>
          <a:p>
            <a:pPr eaLnBrk="1" hangingPunct="1">
              <a:spcBef>
                <a:spcPct val="0"/>
              </a:spcBef>
              <a:buClrTx/>
              <a:buFontTx/>
              <a:buNone/>
            </a:pPr>
            <a:r>
              <a:rPr lang="en-US" altLang="en-US" b="0"/>
              <a:t>Use this instead:	</a:t>
            </a:r>
          </a:p>
          <a:p>
            <a:pPr eaLnBrk="1" hangingPunct="1">
              <a:spcBef>
                <a:spcPct val="0"/>
              </a:spcBef>
              <a:buClrTx/>
              <a:buFontTx/>
              <a:buNone/>
            </a:pPr>
            <a:r>
              <a:rPr lang="en-US" altLang="en-US" b="0"/>
              <a:t>	</a:t>
            </a:r>
            <a:r>
              <a:rPr lang="en-US" altLang="en-US" sz="2000">
                <a:latin typeface="Courier New" panose="02070309020205020404" pitchFamily="49" charset="0"/>
              </a:rPr>
              <a:t>lea esi,[ebp-8]</a:t>
            </a:r>
            <a:endParaRPr lang="en-US" altLang="en-US" sz="1900">
              <a:latin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D0D3-6645-4870-BED1-F27595CAA6E6}"/>
              </a:ext>
            </a:extLst>
          </p:cNvPr>
          <p:cNvSpPr>
            <a:spLocks noGrp="1"/>
          </p:cNvSpPr>
          <p:nvPr>
            <p:ph type="title"/>
          </p:nvPr>
        </p:nvSpPr>
        <p:spPr/>
        <p:txBody>
          <a:bodyPr/>
          <a:lstStyle/>
          <a:p>
            <a:pPr>
              <a:defRPr/>
            </a:pPr>
            <a:r>
              <a:rPr lang="en-US"/>
              <a:t>The Microsoft x64 Calling Convention</a:t>
            </a:r>
          </a:p>
        </p:txBody>
      </p:sp>
      <p:sp>
        <p:nvSpPr>
          <p:cNvPr id="37891" name="Content Placeholder 2">
            <a:extLst>
              <a:ext uri="{FF2B5EF4-FFF2-40B4-BE49-F238E27FC236}">
                <a16:creationId xmlns:a16="http://schemas.microsoft.com/office/drawing/2014/main" id="{4E08D3AA-3265-4C85-9CDD-00CD1BF26B69}"/>
              </a:ext>
            </a:extLst>
          </p:cNvPr>
          <p:cNvSpPr>
            <a:spLocks noGrp="1"/>
          </p:cNvSpPr>
          <p:nvPr>
            <p:ph idx="1"/>
          </p:nvPr>
        </p:nvSpPr>
        <p:spPr/>
        <p:txBody>
          <a:bodyPr/>
          <a:lstStyle/>
          <a:p>
            <a:r>
              <a:rPr lang="en-US" altLang="en-US"/>
              <a:t>CALL subtracts 8 from RSP</a:t>
            </a:r>
          </a:p>
          <a:p>
            <a:r>
              <a:rPr lang="en-US" altLang="en-US"/>
              <a:t>First four parameters are placed in RCX, RDX, R8, and R9. Additional parameters are pushed on the stack.</a:t>
            </a:r>
          </a:p>
          <a:p>
            <a:r>
              <a:rPr lang="en-US" altLang="en-US"/>
              <a:t>Parameters less than 64 bits long are not zero extended</a:t>
            </a:r>
          </a:p>
          <a:p>
            <a:r>
              <a:rPr lang="en-US" altLang="en-US"/>
              <a:t>Return value in RAX if &lt;= 64 bits</a:t>
            </a:r>
          </a:p>
          <a:p>
            <a:r>
              <a:rPr lang="en-US" altLang="en-US"/>
              <a:t>Caller must allocate at least 32 bytes of shadow space so the subroutine can copy parameter values</a:t>
            </a:r>
          </a:p>
          <a:p>
            <a:endParaRPr lang="en-US" altLang="en-US"/>
          </a:p>
        </p:txBody>
      </p:sp>
      <p:sp>
        <p:nvSpPr>
          <p:cNvPr id="37892" name="Footer Placeholder 3">
            <a:extLst>
              <a:ext uri="{FF2B5EF4-FFF2-40B4-BE49-F238E27FC236}">
                <a16:creationId xmlns:a16="http://schemas.microsoft.com/office/drawing/2014/main" id="{192FA058-4B36-4095-8FC3-A2CFDE4AADC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7893" name="Slide Number Placeholder 4">
            <a:extLst>
              <a:ext uri="{FF2B5EF4-FFF2-40B4-BE49-F238E27FC236}">
                <a16:creationId xmlns:a16="http://schemas.microsoft.com/office/drawing/2014/main" id="{CB813CC8-41E9-42FD-8140-3A5A0A6BAA6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930BB2B-23DB-41B6-BCD9-FBC47F3E2A8D}"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71F0-6194-400E-8B4A-4F1C7CC2ADB7}"/>
              </a:ext>
            </a:extLst>
          </p:cNvPr>
          <p:cNvSpPr>
            <a:spLocks noGrp="1"/>
          </p:cNvSpPr>
          <p:nvPr>
            <p:ph type="title"/>
          </p:nvPr>
        </p:nvSpPr>
        <p:spPr/>
        <p:txBody>
          <a:bodyPr/>
          <a:lstStyle/>
          <a:p>
            <a:pPr>
              <a:defRPr/>
            </a:pPr>
            <a:r>
              <a:rPr lang="en-US"/>
              <a:t>The Microsoft x64 Calling Convention</a:t>
            </a:r>
          </a:p>
        </p:txBody>
      </p:sp>
      <p:sp>
        <p:nvSpPr>
          <p:cNvPr id="38915" name="Content Placeholder 2">
            <a:extLst>
              <a:ext uri="{FF2B5EF4-FFF2-40B4-BE49-F238E27FC236}">
                <a16:creationId xmlns:a16="http://schemas.microsoft.com/office/drawing/2014/main" id="{46C6CFC2-A960-4EAD-B8C4-45FFB01D6B93}"/>
              </a:ext>
            </a:extLst>
          </p:cNvPr>
          <p:cNvSpPr>
            <a:spLocks noGrp="1"/>
          </p:cNvSpPr>
          <p:nvPr>
            <p:ph idx="1"/>
          </p:nvPr>
        </p:nvSpPr>
        <p:spPr/>
        <p:txBody>
          <a:bodyPr/>
          <a:lstStyle/>
          <a:p>
            <a:r>
              <a:rPr lang="en-US" altLang="en-US"/>
              <a:t>Caller must align RSP to 16-byte boundary</a:t>
            </a:r>
          </a:p>
          <a:p>
            <a:r>
              <a:rPr lang="en-US" altLang="en-US"/>
              <a:t>Caller must remove all parameters from the stack after the call</a:t>
            </a:r>
          </a:p>
          <a:p>
            <a:r>
              <a:rPr lang="en-US" altLang="en-US"/>
              <a:t>Return value larger than 64 bits must be placed on the runtime stack, with RCX pointing to it</a:t>
            </a:r>
          </a:p>
          <a:p>
            <a:r>
              <a:rPr lang="en-US" altLang="en-US"/>
              <a:t>RBX, RBP, RDI, RSI, R12, R14, R14, and R15 registers are preserved by the subroutine; all others are not.</a:t>
            </a:r>
          </a:p>
          <a:p>
            <a:endParaRPr lang="en-US" altLang="en-US"/>
          </a:p>
        </p:txBody>
      </p:sp>
      <p:sp>
        <p:nvSpPr>
          <p:cNvPr id="38916" name="Footer Placeholder 3">
            <a:extLst>
              <a:ext uri="{FF2B5EF4-FFF2-40B4-BE49-F238E27FC236}">
                <a16:creationId xmlns:a16="http://schemas.microsoft.com/office/drawing/2014/main" id="{9BD04EF1-0B64-460A-BDC7-E7D84375C9A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8917" name="Slide Number Placeholder 4">
            <a:extLst>
              <a:ext uri="{FF2B5EF4-FFF2-40B4-BE49-F238E27FC236}">
                <a16:creationId xmlns:a16="http://schemas.microsoft.com/office/drawing/2014/main" id="{526C103C-9E79-4062-973D-FA8FCD6FFBC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6405B44-583C-440C-AF2B-60DDF3B0A565}"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3856AB6B-82BB-451E-860D-0FC43D75413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1923" name="Slide Number Placeholder 4">
            <a:extLst>
              <a:ext uri="{FF2B5EF4-FFF2-40B4-BE49-F238E27FC236}">
                <a16:creationId xmlns:a16="http://schemas.microsoft.com/office/drawing/2014/main" id="{BD480AA4-EB8C-4258-8D32-4A3A9FA0756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6DD29D0-6D1C-4615-AA65-2ADBB6504EC4}"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172034" name="Rectangle 2">
            <a:extLst>
              <a:ext uri="{FF2B5EF4-FFF2-40B4-BE49-F238E27FC236}">
                <a16:creationId xmlns:a16="http://schemas.microsoft.com/office/drawing/2014/main" id="{66F98FD2-87AF-41F9-BA97-05F2278061A0}"/>
              </a:ext>
            </a:extLst>
          </p:cNvPr>
          <p:cNvSpPr>
            <a:spLocks noGrp="1" noChangeArrowheads="1"/>
          </p:cNvSpPr>
          <p:nvPr>
            <p:ph type="title"/>
          </p:nvPr>
        </p:nvSpPr>
        <p:spPr/>
        <p:txBody>
          <a:bodyPr/>
          <a:lstStyle/>
          <a:p>
            <a:pPr eaLnBrk="1" hangingPunct="1">
              <a:defRPr/>
            </a:pPr>
            <a:r>
              <a:rPr lang="en-US" altLang="en-US"/>
              <a:t>Summary</a:t>
            </a:r>
          </a:p>
        </p:txBody>
      </p:sp>
      <p:sp>
        <p:nvSpPr>
          <p:cNvPr id="81925" name="Rectangle 3">
            <a:extLst>
              <a:ext uri="{FF2B5EF4-FFF2-40B4-BE49-F238E27FC236}">
                <a16:creationId xmlns:a16="http://schemas.microsoft.com/office/drawing/2014/main" id="{8CE3FF6D-2AD9-4853-9054-3E5CB0CF18C0}"/>
              </a:ext>
            </a:extLst>
          </p:cNvPr>
          <p:cNvSpPr>
            <a:spLocks noGrp="1" noChangeArrowheads="1"/>
          </p:cNvSpPr>
          <p:nvPr>
            <p:ph type="body" idx="1"/>
          </p:nvPr>
        </p:nvSpPr>
        <p:spPr>
          <a:xfrm>
            <a:off x="685800" y="1143000"/>
            <a:ext cx="7772400" cy="5029200"/>
          </a:xfrm>
        </p:spPr>
        <p:txBody>
          <a:bodyPr/>
          <a:lstStyle/>
          <a:p>
            <a:pPr eaLnBrk="1" hangingPunct="1">
              <a:lnSpc>
                <a:spcPct val="90000"/>
              </a:lnSpc>
            </a:pPr>
            <a:r>
              <a:rPr lang="en-US" altLang="en-US" dirty="0"/>
              <a:t>Stack parameters</a:t>
            </a:r>
          </a:p>
          <a:p>
            <a:pPr lvl="1" eaLnBrk="1" hangingPunct="1">
              <a:lnSpc>
                <a:spcPct val="90000"/>
              </a:lnSpc>
            </a:pPr>
            <a:r>
              <a:rPr lang="en-US" altLang="en-US" dirty="0"/>
              <a:t>more convenient than register parameters</a:t>
            </a:r>
          </a:p>
          <a:p>
            <a:pPr lvl="1" eaLnBrk="1" hangingPunct="1">
              <a:lnSpc>
                <a:spcPct val="90000"/>
              </a:lnSpc>
            </a:pPr>
            <a:r>
              <a:rPr lang="en-US" altLang="en-US" dirty="0"/>
              <a:t>passed by value or reference</a:t>
            </a:r>
          </a:p>
          <a:p>
            <a:pPr eaLnBrk="1" hangingPunct="1">
              <a:lnSpc>
                <a:spcPct val="90000"/>
              </a:lnSpc>
            </a:pPr>
            <a:r>
              <a:rPr lang="en-US" altLang="en-US" dirty="0"/>
              <a:t>Local variables</a:t>
            </a:r>
          </a:p>
          <a:p>
            <a:pPr lvl="1" eaLnBrk="1" hangingPunct="1">
              <a:lnSpc>
                <a:spcPct val="90000"/>
              </a:lnSpc>
            </a:pPr>
            <a:r>
              <a:rPr lang="en-US" altLang="en-US" dirty="0"/>
              <a:t>created on the stack below stack pointer</a:t>
            </a:r>
          </a:p>
          <a:p>
            <a:pPr eaLnBrk="1" hangingPunct="1">
              <a:lnSpc>
                <a:spcPct val="90000"/>
              </a:lnSpc>
            </a:pPr>
            <a:r>
              <a:rPr lang="en-US" altLang="en-US" dirty="0"/>
              <a:t>Calling conventions (C, </a:t>
            </a:r>
            <a:r>
              <a:rPr lang="en-US" altLang="en-US" dirty="0" err="1"/>
              <a:t>stdcall</a:t>
            </a:r>
            <a:r>
              <a:rPr lang="en-US" altLang="en-US" dirty="0"/>
              <a:t>)</a:t>
            </a:r>
          </a:p>
          <a:p>
            <a:pPr eaLnBrk="1" hangingPunct="1">
              <a:lnSpc>
                <a:spcPct val="90000"/>
              </a:lnSpc>
            </a:pPr>
            <a:r>
              <a:rPr lang="en-US" altLang="en-US" dirty="0"/>
              <a:t>Buffer Overflow</a:t>
            </a:r>
          </a:p>
          <a:p>
            <a:pPr eaLnBrk="1" hangingPunct="1">
              <a:lnSpc>
                <a:spcPct val="90000"/>
              </a:lnSpc>
            </a:pPr>
            <a:r>
              <a:rPr lang="en-US" altLang="en-US" dirty="0"/>
              <a:t>LEA Instruction</a:t>
            </a:r>
          </a:p>
          <a:p>
            <a:pPr eaLnBrk="1" hangingPunct="1">
              <a:lnSpc>
                <a:spcPct val="90000"/>
              </a:lnSpc>
            </a:pPr>
            <a:r>
              <a:rPr lang="en-US" altLang="en-US" dirty="0"/>
              <a:t>Microsoft x64 Calling Convention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a:extLst>
              <a:ext uri="{FF2B5EF4-FFF2-40B4-BE49-F238E27FC236}">
                <a16:creationId xmlns:a16="http://schemas.microsoft.com/office/drawing/2014/main" id="{37409D15-AFA3-46F4-8F94-7CF3B184527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2947" name="Slide Number Placeholder 3">
            <a:extLst>
              <a:ext uri="{FF2B5EF4-FFF2-40B4-BE49-F238E27FC236}">
                <a16:creationId xmlns:a16="http://schemas.microsoft.com/office/drawing/2014/main" id="{382C122A-1BFC-4D52-A170-2DC8571BF1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9344DCB-693D-4148-B957-804D8C7037A9}"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17AA7BC0-EAAB-4300-BFAE-C7FCE7937255}"/>
              </a:ext>
            </a:extLst>
          </p:cNvPr>
          <p:cNvSpPr>
            <a:spLocks noGrp="1" noChangeArrowheads="1"/>
          </p:cNvSpPr>
          <p:nvPr>
            <p:ph type="title"/>
          </p:nvPr>
        </p:nvSpPr>
        <p:spPr>
          <a:xfrm>
            <a:off x="838200" y="3352800"/>
            <a:ext cx="7772400" cy="533400"/>
          </a:xfrm>
        </p:spPr>
        <p:txBody>
          <a:bodyPr/>
          <a:lstStyle/>
          <a:p>
            <a:pPr eaLnBrk="1" hangingPunct="1">
              <a:defRPr/>
            </a:pPr>
            <a:r>
              <a:rPr lang="en-US" altLang="en-US" dirty="0">
                <a:latin typeface="Viner Hand ITC" pitchFamily="66" charset="0"/>
              </a:rPr>
              <a:t>The End</a:t>
            </a:r>
          </a:p>
        </p:txBody>
      </p:sp>
      <p:graphicFrame>
        <p:nvGraphicFramePr>
          <p:cNvPr id="82949" name="Object 3">
            <a:extLst>
              <a:ext uri="{FF2B5EF4-FFF2-40B4-BE49-F238E27FC236}">
                <a16:creationId xmlns:a16="http://schemas.microsoft.com/office/drawing/2014/main" id="{430A877F-2F28-4604-9D0A-7A434F981D8D}"/>
              </a:ext>
            </a:extLst>
          </p:cNvPr>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82968"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7046091D-409E-49A2-B339-52E4A0A9E74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147" name="Slide Number Placeholder 4">
            <a:extLst>
              <a:ext uri="{FF2B5EF4-FFF2-40B4-BE49-F238E27FC236}">
                <a16:creationId xmlns:a16="http://schemas.microsoft.com/office/drawing/2014/main" id="{2FE1C9D8-3348-485F-8E10-98D3733694B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A93F0B-8C9E-48CD-B52B-ECE9268F7D8D}"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121858" name="Rectangle 1026">
            <a:extLst>
              <a:ext uri="{FF2B5EF4-FFF2-40B4-BE49-F238E27FC236}">
                <a16:creationId xmlns:a16="http://schemas.microsoft.com/office/drawing/2014/main" id="{E2419693-4980-461A-A400-9E1872F36160}"/>
              </a:ext>
            </a:extLst>
          </p:cNvPr>
          <p:cNvSpPr>
            <a:spLocks noGrp="1" noChangeArrowheads="1"/>
          </p:cNvSpPr>
          <p:nvPr>
            <p:ph type="title"/>
          </p:nvPr>
        </p:nvSpPr>
        <p:spPr/>
        <p:txBody>
          <a:bodyPr/>
          <a:lstStyle/>
          <a:p>
            <a:pPr eaLnBrk="1" hangingPunct="1">
              <a:defRPr/>
            </a:pPr>
            <a:r>
              <a:rPr lang="en-US" altLang="en-US"/>
              <a:t>Stack Frame</a:t>
            </a:r>
          </a:p>
        </p:txBody>
      </p:sp>
      <p:sp>
        <p:nvSpPr>
          <p:cNvPr id="6149" name="Rectangle 1027">
            <a:extLst>
              <a:ext uri="{FF2B5EF4-FFF2-40B4-BE49-F238E27FC236}">
                <a16:creationId xmlns:a16="http://schemas.microsoft.com/office/drawing/2014/main" id="{AA612C58-3CA7-4C14-B3CB-8BED3FEF6F49}"/>
              </a:ext>
            </a:extLst>
          </p:cNvPr>
          <p:cNvSpPr>
            <a:spLocks noGrp="1" noChangeArrowheads="1"/>
          </p:cNvSpPr>
          <p:nvPr>
            <p:ph type="body" idx="1"/>
          </p:nvPr>
        </p:nvSpPr>
        <p:spPr>
          <a:xfrm>
            <a:off x="685800" y="1143000"/>
            <a:ext cx="7772400" cy="4724400"/>
          </a:xfrm>
        </p:spPr>
        <p:txBody>
          <a:bodyPr/>
          <a:lstStyle/>
          <a:p>
            <a:pPr eaLnBrk="1" hangingPunct="1"/>
            <a:r>
              <a:rPr lang="en-US" altLang="en-US" dirty="0"/>
              <a:t>Also known as an </a:t>
            </a:r>
            <a:r>
              <a:rPr lang="en-US" altLang="en-US" i="1" dirty="0">
                <a:solidFill>
                  <a:schemeClr val="tx2"/>
                </a:solidFill>
              </a:rPr>
              <a:t>activation record</a:t>
            </a:r>
          </a:p>
          <a:p>
            <a:pPr eaLnBrk="1" hangingPunct="1"/>
            <a:r>
              <a:rPr lang="en-US" altLang="en-US" dirty="0"/>
              <a:t>Area of the stack set aside for a procedure's return address, passed parameters, saved registers, and local variables</a:t>
            </a:r>
          </a:p>
          <a:p>
            <a:pPr eaLnBrk="1" hangingPunct="1"/>
            <a:r>
              <a:rPr lang="en-US" altLang="en-US" dirty="0"/>
              <a:t>Created by the following steps:</a:t>
            </a:r>
          </a:p>
          <a:p>
            <a:pPr lvl="1" eaLnBrk="1" hangingPunct="1"/>
            <a:r>
              <a:rPr lang="en-US" altLang="en-US" dirty="0"/>
              <a:t>Calling program pushes arguments on the stack and calls the procedure.</a:t>
            </a:r>
          </a:p>
          <a:p>
            <a:pPr lvl="1" eaLnBrk="1" hangingPunct="1"/>
            <a:r>
              <a:rPr lang="en-US" altLang="en-US" dirty="0"/>
              <a:t>The called procedure pushes EBP on the stack, and sets EBP to ESP.</a:t>
            </a:r>
          </a:p>
          <a:p>
            <a:pPr lvl="1" eaLnBrk="1" hangingPunct="1"/>
            <a:r>
              <a:rPr lang="en-US" altLang="en-US" dirty="0"/>
              <a:t>If local variables are needed, a constant is subtracted from ESP to make room on the stack.</a:t>
            </a:r>
          </a:p>
          <a:p>
            <a:pPr eaLnBrk="1" hangingPunct="1"/>
            <a:r>
              <a:rPr lang="en-US" altLang="en-US" dirty="0"/>
              <a:t>MORE ON THESE LATER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BF3AB5F0-78EC-4490-B1E9-1AA718AD5E8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171" name="Slide Number Placeholder 4">
            <a:extLst>
              <a:ext uri="{FF2B5EF4-FFF2-40B4-BE49-F238E27FC236}">
                <a16:creationId xmlns:a16="http://schemas.microsoft.com/office/drawing/2014/main" id="{E26BD0BE-D574-407C-8667-1E50307C922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25C36C-3682-48A0-A53F-5BDCD071E7EA}"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13666" name="Rectangle 1026">
            <a:extLst>
              <a:ext uri="{FF2B5EF4-FFF2-40B4-BE49-F238E27FC236}">
                <a16:creationId xmlns:a16="http://schemas.microsoft.com/office/drawing/2014/main" id="{882E2373-CE1F-44D3-9F43-61272495048E}"/>
              </a:ext>
            </a:extLst>
          </p:cNvPr>
          <p:cNvSpPr>
            <a:spLocks noGrp="1" noChangeArrowheads="1"/>
          </p:cNvSpPr>
          <p:nvPr>
            <p:ph type="title"/>
          </p:nvPr>
        </p:nvSpPr>
        <p:spPr/>
        <p:txBody>
          <a:bodyPr/>
          <a:lstStyle/>
          <a:p>
            <a:pPr eaLnBrk="1" hangingPunct="1">
              <a:defRPr/>
            </a:pPr>
            <a:r>
              <a:rPr lang="en-US" altLang="en-US" dirty="0"/>
              <a:t>Parameter Passing via Stack</a:t>
            </a:r>
          </a:p>
        </p:txBody>
      </p:sp>
      <p:sp>
        <p:nvSpPr>
          <p:cNvPr id="7173" name="Rectangle 1027">
            <a:extLst>
              <a:ext uri="{FF2B5EF4-FFF2-40B4-BE49-F238E27FC236}">
                <a16:creationId xmlns:a16="http://schemas.microsoft.com/office/drawing/2014/main" id="{A9E4025C-A04B-40FD-8E89-337149442F82}"/>
              </a:ext>
            </a:extLst>
          </p:cNvPr>
          <p:cNvSpPr>
            <a:spLocks noGrp="1" noChangeArrowheads="1"/>
          </p:cNvSpPr>
          <p:nvPr>
            <p:ph type="body" idx="1"/>
          </p:nvPr>
        </p:nvSpPr>
        <p:spPr>
          <a:xfrm>
            <a:off x="685800" y="1143000"/>
            <a:ext cx="7772400" cy="1447800"/>
          </a:xfrm>
        </p:spPr>
        <p:txBody>
          <a:bodyPr/>
          <a:lstStyle/>
          <a:p>
            <a:pPr eaLnBrk="1" hangingPunct="1"/>
            <a:r>
              <a:rPr lang="en-US" altLang="en-US" dirty="0"/>
              <a:t>Parameter passing by Stack is more convenient than by register</a:t>
            </a:r>
          </a:p>
          <a:p>
            <a:pPr eaLnBrk="1" hangingPunct="1"/>
            <a:r>
              <a:rPr lang="en-US" altLang="en-US" dirty="0"/>
              <a:t>You don’t have to save and restore registers</a:t>
            </a:r>
          </a:p>
          <a:p>
            <a:pPr eaLnBrk="1" hangingPunct="1"/>
            <a:r>
              <a:rPr lang="en-US" altLang="en-US" dirty="0"/>
              <a:t>You have variable number parameters especially if the number is more than registers</a:t>
            </a:r>
          </a:p>
          <a:p>
            <a:pPr eaLnBrk="1" hangingPunct="1"/>
            <a:r>
              <a:rPr lang="en-US" altLang="en-US" dirty="0"/>
              <a:t>Two possible ways of calling </a:t>
            </a:r>
            <a:r>
              <a:rPr lang="en-US" altLang="en-US" dirty="0" err="1"/>
              <a:t>DumpMem</a:t>
            </a:r>
            <a:r>
              <a:rPr lang="en-US" altLang="en-US" dirty="0"/>
              <a:t>. Which is easier?</a:t>
            </a:r>
          </a:p>
        </p:txBody>
      </p:sp>
      <p:sp>
        <p:nvSpPr>
          <p:cNvPr id="7174" name="Text Box 1028">
            <a:extLst>
              <a:ext uri="{FF2B5EF4-FFF2-40B4-BE49-F238E27FC236}">
                <a16:creationId xmlns:a16="http://schemas.microsoft.com/office/drawing/2014/main" id="{EBB5E88B-526B-4B09-9371-0E9E00E2354A}"/>
              </a:ext>
            </a:extLst>
          </p:cNvPr>
          <p:cNvSpPr txBox="1">
            <a:spLocks noChangeArrowheads="1"/>
          </p:cNvSpPr>
          <p:nvPr/>
        </p:nvSpPr>
        <p:spPr bwMode="auto">
          <a:xfrm>
            <a:off x="800100" y="3886200"/>
            <a:ext cx="3657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Courier New" panose="02070309020205020404" pitchFamily="49" charset="0"/>
              </a:rPr>
              <a:t>pushad</a:t>
            </a:r>
            <a:endParaRPr lang="en-US" altLang="en-US" sz="1800" dirty="0">
              <a:latin typeface="Courier New" panose="02070309020205020404" pitchFamily="49" charset="0"/>
            </a:endParaRP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esi,OFFSET</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ecx,LENGTHOF</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ebx,TYPE</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call </a:t>
            </a:r>
            <a:r>
              <a:rPr lang="en-US" altLang="en-US" sz="1800" dirty="0" err="1">
                <a:latin typeface="Courier New" panose="02070309020205020404" pitchFamily="49" charset="0"/>
              </a:rPr>
              <a:t>DumpMem</a:t>
            </a:r>
            <a:endParaRPr lang="en-US" altLang="en-US" sz="1800" dirty="0">
              <a:latin typeface="Courier New" panose="02070309020205020404" pitchFamily="49" charset="0"/>
            </a:endParaRPr>
          </a:p>
          <a:p>
            <a:pPr eaLnBrk="1" hangingPunct="1">
              <a:lnSpc>
                <a:spcPct val="50000"/>
              </a:lnSpc>
              <a:spcBef>
                <a:spcPct val="50000"/>
              </a:spcBef>
              <a:buClrTx/>
              <a:buFontTx/>
              <a:buNone/>
            </a:pPr>
            <a:r>
              <a:rPr lang="en-US" altLang="en-US" sz="1800" dirty="0" err="1">
                <a:latin typeface="Courier New" panose="02070309020205020404" pitchFamily="49" charset="0"/>
              </a:rPr>
              <a:t>popad</a:t>
            </a:r>
            <a:endParaRPr lang="en-US" altLang="en-US" sz="1800" dirty="0">
              <a:latin typeface="Courier New" panose="02070309020205020404" pitchFamily="49" charset="0"/>
            </a:endParaRPr>
          </a:p>
        </p:txBody>
      </p:sp>
      <p:sp>
        <p:nvSpPr>
          <p:cNvPr id="7175" name="Text Box 1029">
            <a:extLst>
              <a:ext uri="{FF2B5EF4-FFF2-40B4-BE49-F238E27FC236}">
                <a16:creationId xmlns:a16="http://schemas.microsoft.com/office/drawing/2014/main" id="{8F2789B8-8B37-4D41-938B-4A1C73591EFF}"/>
              </a:ext>
            </a:extLst>
          </p:cNvPr>
          <p:cNvSpPr txBox="1">
            <a:spLocks noChangeArrowheads="1"/>
          </p:cNvSpPr>
          <p:nvPr/>
        </p:nvSpPr>
        <p:spPr bwMode="auto">
          <a:xfrm>
            <a:off x="4724400" y="3886200"/>
            <a:ext cx="342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Courier New" panose="02070309020205020404" pitchFamily="49" charset="0"/>
              </a:rPr>
              <a:t>push TYPE array</a:t>
            </a:r>
          </a:p>
          <a:p>
            <a:pPr eaLnBrk="1" hangingPunct="1">
              <a:lnSpc>
                <a:spcPct val="50000"/>
              </a:lnSpc>
              <a:spcBef>
                <a:spcPct val="50000"/>
              </a:spcBef>
              <a:buClrTx/>
              <a:buFontTx/>
              <a:buNone/>
            </a:pPr>
            <a:r>
              <a:rPr lang="en-US" altLang="en-US" sz="1800" dirty="0">
                <a:latin typeface="Courier New" panose="02070309020205020404" pitchFamily="49" charset="0"/>
              </a:rPr>
              <a:t>push LENGTHOF array</a:t>
            </a:r>
          </a:p>
          <a:p>
            <a:pPr eaLnBrk="1" hangingPunct="1">
              <a:lnSpc>
                <a:spcPct val="50000"/>
              </a:lnSpc>
              <a:spcBef>
                <a:spcPct val="50000"/>
              </a:spcBef>
              <a:buClrTx/>
              <a:buFontTx/>
              <a:buNone/>
            </a:pPr>
            <a:r>
              <a:rPr lang="en-US" altLang="en-US" sz="1800" dirty="0">
                <a:latin typeface="Courier New" panose="02070309020205020404" pitchFamily="49" charset="0"/>
              </a:rPr>
              <a:t>push OFFSET array</a:t>
            </a:r>
          </a:p>
          <a:p>
            <a:pPr eaLnBrk="1" hangingPunct="1">
              <a:lnSpc>
                <a:spcPct val="50000"/>
              </a:lnSpc>
              <a:spcBef>
                <a:spcPct val="50000"/>
              </a:spcBef>
              <a:buClrTx/>
              <a:buFontTx/>
              <a:buNone/>
            </a:pPr>
            <a:r>
              <a:rPr lang="en-US" altLang="en-US" sz="1800" dirty="0">
                <a:latin typeface="Courier New" panose="02070309020205020404" pitchFamily="49" charset="0"/>
              </a:rPr>
              <a:t>call </a:t>
            </a:r>
            <a:r>
              <a:rPr lang="en-US" altLang="en-US" sz="1800" dirty="0" err="1">
                <a:latin typeface="Courier New" panose="02070309020205020404" pitchFamily="49" charset="0"/>
              </a:rPr>
              <a:t>DumpMem</a:t>
            </a:r>
            <a:endParaRPr lang="en-US" altLang="en-US" sz="1800" dirty="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18BE-0D21-4E08-856C-AEC6D618F0A1}"/>
              </a:ext>
            </a:extLst>
          </p:cNvPr>
          <p:cNvSpPr>
            <a:spLocks noGrp="1"/>
          </p:cNvSpPr>
          <p:nvPr>
            <p:ph type="title"/>
          </p:nvPr>
        </p:nvSpPr>
        <p:spPr/>
        <p:txBody>
          <a:bodyPr/>
          <a:lstStyle/>
          <a:p>
            <a:r>
              <a:rPr lang="en-US" altLang="en-US" dirty="0"/>
              <a:t>Parameter Passing via Stack 2</a:t>
            </a:r>
            <a:endParaRPr lang="en-US" dirty="0"/>
          </a:p>
        </p:txBody>
      </p:sp>
      <p:sp>
        <p:nvSpPr>
          <p:cNvPr id="3" name="Content Placeholder 2">
            <a:extLst>
              <a:ext uri="{FF2B5EF4-FFF2-40B4-BE49-F238E27FC236}">
                <a16:creationId xmlns:a16="http://schemas.microsoft.com/office/drawing/2014/main" id="{35388463-E3DC-4AD7-8C98-9B18DA710036}"/>
              </a:ext>
            </a:extLst>
          </p:cNvPr>
          <p:cNvSpPr>
            <a:spLocks noGrp="1"/>
          </p:cNvSpPr>
          <p:nvPr>
            <p:ph idx="1"/>
          </p:nvPr>
        </p:nvSpPr>
        <p:spPr/>
        <p:txBody>
          <a:bodyPr/>
          <a:lstStyle/>
          <a:p>
            <a:r>
              <a:rPr lang="en-US" dirty="0"/>
              <a:t>By convention parameters are passed from right to left in most high level languages.</a:t>
            </a:r>
          </a:p>
          <a:p>
            <a:r>
              <a:rPr lang="en-US" dirty="0"/>
              <a:t>Parameters are </a:t>
            </a:r>
            <a:r>
              <a:rPr lang="en-US" dirty="0" err="1"/>
              <a:t>PUSHed</a:t>
            </a:r>
            <a:r>
              <a:rPr lang="en-US" dirty="0"/>
              <a:t> onto the Stack by main program prior to call</a:t>
            </a:r>
          </a:p>
          <a:p>
            <a:r>
              <a:rPr lang="en-US" dirty="0"/>
              <a:t>Who Removes (</a:t>
            </a:r>
            <a:r>
              <a:rPr lang="en-US" dirty="0" err="1"/>
              <a:t>ie</a:t>
            </a:r>
            <a:r>
              <a:rPr lang="en-US" dirty="0"/>
              <a:t>. Deallocates) parameters from Stack?</a:t>
            </a:r>
          </a:p>
          <a:p>
            <a:pPr lvl="1"/>
            <a:r>
              <a:rPr lang="en-US" dirty="0"/>
              <a:t>By Main Program (</a:t>
            </a:r>
            <a:r>
              <a:rPr lang="en-US" dirty="0" err="1"/>
              <a:t>ie</a:t>
            </a:r>
            <a:r>
              <a:rPr lang="en-US" dirty="0"/>
              <a:t>. Caller). This Calling Convention is used in C compilers  (</a:t>
            </a:r>
            <a:r>
              <a:rPr lang="en-US" b="1" dirty="0" err="1"/>
              <a:t>cdecl</a:t>
            </a:r>
            <a:r>
              <a:rPr lang="en-US" dirty="0"/>
              <a:t>). Also used in almost all of x86-64 systems today. </a:t>
            </a:r>
          </a:p>
          <a:p>
            <a:pPr lvl="1"/>
            <a:r>
              <a:rPr lang="en-US" dirty="0"/>
              <a:t>By the Called Procedure (</a:t>
            </a:r>
            <a:r>
              <a:rPr lang="en-US" dirty="0" err="1"/>
              <a:t>Callee</a:t>
            </a:r>
            <a:r>
              <a:rPr lang="en-US" dirty="0"/>
              <a:t>). This is called Standard (STD Call Convention (</a:t>
            </a:r>
            <a:r>
              <a:rPr lang="en-US" b="1" dirty="0" err="1"/>
              <a:t>stdcall</a:t>
            </a:r>
            <a:r>
              <a:rPr lang="en-US" dirty="0"/>
              <a:t>). Used in Win32 API</a:t>
            </a:r>
          </a:p>
        </p:txBody>
      </p:sp>
      <p:sp>
        <p:nvSpPr>
          <p:cNvPr id="4" name="Footer Placeholder 3">
            <a:extLst>
              <a:ext uri="{FF2B5EF4-FFF2-40B4-BE49-F238E27FC236}">
                <a16:creationId xmlns:a16="http://schemas.microsoft.com/office/drawing/2014/main" id="{A1E0FB18-23A2-4F32-8EC6-A076FB32C673}"/>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0E4C4E0D-0A4A-4B64-926B-A059F5A5DB44}"/>
              </a:ext>
            </a:extLst>
          </p:cNvPr>
          <p:cNvSpPr>
            <a:spLocks noGrp="1"/>
          </p:cNvSpPr>
          <p:nvPr>
            <p:ph type="sldNum" sz="quarter" idx="11"/>
          </p:nvPr>
        </p:nvSpPr>
        <p:spPr/>
        <p:txBody>
          <a:bodyPr/>
          <a:lstStyle/>
          <a:p>
            <a:fld id="{818FE483-4AA2-4E10-9332-E886C6284315}" type="slidenum">
              <a:rPr lang="en-US" altLang="en-US" smtClean="0"/>
              <a:pPr/>
              <a:t>6</a:t>
            </a:fld>
            <a:endParaRPr lang="en-US" altLang="en-US"/>
          </a:p>
        </p:txBody>
      </p:sp>
    </p:spTree>
    <p:extLst>
      <p:ext uri="{BB962C8B-B14F-4D97-AF65-F5344CB8AC3E}">
        <p14:creationId xmlns:p14="http://schemas.microsoft.com/office/powerpoint/2010/main" val="425757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E382-A0B5-4207-98A0-25E8BD445F0F}"/>
              </a:ext>
            </a:extLst>
          </p:cNvPr>
          <p:cNvSpPr>
            <a:spLocks noGrp="1"/>
          </p:cNvSpPr>
          <p:nvPr>
            <p:ph type="title"/>
          </p:nvPr>
        </p:nvSpPr>
        <p:spPr/>
        <p:txBody>
          <a:bodyPr/>
          <a:lstStyle/>
          <a:p>
            <a:pPr>
              <a:defRPr/>
            </a:pPr>
            <a:r>
              <a:rPr lang="en-US" dirty="0"/>
              <a:t>Add2 Procedure Example in C-like Notation</a:t>
            </a:r>
          </a:p>
        </p:txBody>
      </p:sp>
      <p:sp>
        <p:nvSpPr>
          <p:cNvPr id="32771" name="Content Placeholder 2">
            <a:extLst>
              <a:ext uri="{FF2B5EF4-FFF2-40B4-BE49-F238E27FC236}">
                <a16:creationId xmlns:a16="http://schemas.microsoft.com/office/drawing/2014/main" id="{774A916F-9EE7-4143-8C74-2DCC9395DD27}"/>
              </a:ext>
            </a:extLst>
          </p:cNvPr>
          <p:cNvSpPr>
            <a:spLocks noGrp="1" noChangeArrowheads="1"/>
          </p:cNvSpPr>
          <p:nvPr>
            <p:ph sz="half" idx="1"/>
          </p:nvPr>
        </p:nvSpPr>
        <p:spPr/>
        <p:txBody>
          <a:bodyPr/>
          <a:lstStyle/>
          <a:p>
            <a:pPr marL="0" indent="0">
              <a:buFontTx/>
              <a:buNone/>
            </a:pPr>
            <a:r>
              <a:rPr lang="en-US" altLang="en-US" sz="2000" dirty="0"/>
              <a:t>C Program</a:t>
            </a:r>
          </a:p>
          <a:p>
            <a:pPr marL="0" indent="0">
              <a:buFontTx/>
              <a:buNone/>
            </a:pPr>
            <a:r>
              <a:rPr lang="en-US" altLang="en-US" sz="2000" dirty="0"/>
              <a:t>Main ()</a:t>
            </a:r>
          </a:p>
          <a:p>
            <a:pPr marL="0" indent="0">
              <a:buFontTx/>
              <a:buNone/>
            </a:pPr>
            <a:r>
              <a:rPr lang="en-US" altLang="en-US" sz="2000" dirty="0"/>
              <a:t>{ </a:t>
            </a:r>
          </a:p>
          <a:p>
            <a:pPr marL="0" indent="0">
              <a:buFontTx/>
              <a:buNone/>
            </a:pPr>
            <a:r>
              <a:rPr lang="en-US" altLang="en-US" sz="2000" dirty="0"/>
              <a:t>int  val1=5;</a:t>
            </a:r>
          </a:p>
          <a:p>
            <a:pPr marL="0" indent="0">
              <a:buFontTx/>
              <a:buNone/>
            </a:pPr>
            <a:r>
              <a:rPr lang="en-US" altLang="en-US" sz="2000" dirty="0"/>
              <a:t>Int val2=6;</a:t>
            </a:r>
          </a:p>
          <a:p>
            <a:pPr marL="0" indent="0">
              <a:buFontTx/>
              <a:buNone/>
            </a:pPr>
            <a:r>
              <a:rPr lang="en-US" altLang="en-US" sz="2000" dirty="0"/>
              <a:t>Int res;</a:t>
            </a:r>
          </a:p>
          <a:p>
            <a:pPr marL="0" indent="0">
              <a:buFontTx/>
              <a:buNone/>
            </a:pPr>
            <a:r>
              <a:rPr lang="en-US" altLang="en-US" sz="2000" dirty="0"/>
              <a:t>Res = add2(val1, val2)</a:t>
            </a:r>
          </a:p>
          <a:p>
            <a:pPr marL="0" indent="0">
              <a:buFontTx/>
              <a:buNone/>
            </a:pPr>
            <a:r>
              <a:rPr lang="en-US" altLang="en-US" sz="2000" dirty="0"/>
              <a:t>}</a:t>
            </a:r>
          </a:p>
          <a:p>
            <a:pPr marL="0" indent="0">
              <a:buFontTx/>
              <a:buNone/>
            </a:pPr>
            <a:r>
              <a:rPr lang="en-US" altLang="en-US" sz="2000" dirty="0"/>
              <a:t>add2 (int a, int b)</a:t>
            </a:r>
          </a:p>
          <a:p>
            <a:pPr marL="0" indent="0">
              <a:buFontTx/>
              <a:buNone/>
            </a:pPr>
            <a:r>
              <a:rPr lang="en-US" altLang="en-US" sz="2000" dirty="0"/>
              <a:t>Return (</a:t>
            </a:r>
            <a:r>
              <a:rPr lang="en-US" altLang="en-US" sz="2000" dirty="0" err="1"/>
              <a:t>a+b</a:t>
            </a:r>
            <a:r>
              <a:rPr lang="en-US" altLang="en-US" sz="2000" dirty="0"/>
              <a:t>)</a:t>
            </a:r>
          </a:p>
          <a:p>
            <a:pPr marL="0" indent="0">
              <a:buFontTx/>
              <a:buNone/>
            </a:pPr>
            <a:endParaRPr lang="en-US" altLang="en-US" sz="2000" dirty="0"/>
          </a:p>
          <a:p>
            <a:pPr marL="0" indent="0">
              <a:buFontTx/>
              <a:buNone/>
            </a:pPr>
            <a:endParaRPr lang="en-US" altLang="en-US" sz="2000" dirty="0"/>
          </a:p>
        </p:txBody>
      </p:sp>
      <p:sp>
        <p:nvSpPr>
          <p:cNvPr id="32772" name="Content Placeholder 3">
            <a:extLst>
              <a:ext uri="{FF2B5EF4-FFF2-40B4-BE49-F238E27FC236}">
                <a16:creationId xmlns:a16="http://schemas.microsoft.com/office/drawing/2014/main" id="{D236AF8B-0E03-4D5F-A758-C0563D5B4686}"/>
              </a:ext>
            </a:extLst>
          </p:cNvPr>
          <p:cNvSpPr>
            <a:spLocks noGrp="1" noChangeArrowheads="1"/>
          </p:cNvSpPr>
          <p:nvPr>
            <p:ph sz="half" idx="2"/>
          </p:nvPr>
        </p:nvSpPr>
        <p:spPr/>
        <p:txBody>
          <a:bodyPr/>
          <a:lstStyle/>
          <a:p>
            <a:pPr marL="0" indent="0">
              <a:buFontTx/>
              <a:buNone/>
            </a:pPr>
            <a:endParaRPr lang="en-US" altLang="en-US" sz="2000" dirty="0"/>
          </a:p>
        </p:txBody>
      </p:sp>
      <p:sp>
        <p:nvSpPr>
          <p:cNvPr id="32773" name="Footer Placeholder 4">
            <a:extLst>
              <a:ext uri="{FF2B5EF4-FFF2-40B4-BE49-F238E27FC236}">
                <a16:creationId xmlns:a16="http://schemas.microsoft.com/office/drawing/2014/main" id="{6E989405-2C94-4809-8F80-D2AC3260C96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32774" name="Slide Number Placeholder 5">
            <a:extLst>
              <a:ext uri="{FF2B5EF4-FFF2-40B4-BE49-F238E27FC236}">
                <a16:creationId xmlns:a16="http://schemas.microsoft.com/office/drawing/2014/main" id="{0CEFB24F-DFEF-4EEB-AAB7-BBF573A195B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20162B7-10D0-4973-A665-16F38EB474A6}" type="slidenum">
              <a:rPr lang="en-US" altLang="en-US" sz="1600" smtClean="0">
                <a:latin typeface="Times New Roman" panose="02020603050405020304" pitchFamily="18" charset="0"/>
              </a:rPr>
              <a:pPr>
                <a:spcBef>
                  <a:spcPct val="0"/>
                </a:spcBef>
                <a:buClrTx/>
                <a:buFontTx/>
                <a:buNone/>
              </a:pPr>
              <a:t>7</a:t>
            </a:fld>
            <a:endParaRPr lang="en-US" altLang="en-US" sz="16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8E787C2E-B300-4C86-B5A3-131A445FBFA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195" name="Slide Number Placeholder 4">
            <a:extLst>
              <a:ext uri="{FF2B5EF4-FFF2-40B4-BE49-F238E27FC236}">
                <a16:creationId xmlns:a16="http://schemas.microsoft.com/office/drawing/2014/main" id="{B4F9B024-2BDE-4E5D-AB12-BFF0BE709A8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A3B6FF5-672A-4A08-A258-4BD72AC9597C}"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175106" name="Rectangle 2">
            <a:extLst>
              <a:ext uri="{FF2B5EF4-FFF2-40B4-BE49-F238E27FC236}">
                <a16:creationId xmlns:a16="http://schemas.microsoft.com/office/drawing/2014/main" id="{32E1AEFE-B3CE-4ADA-BDA5-E5FD4B6972C7}"/>
              </a:ext>
            </a:extLst>
          </p:cNvPr>
          <p:cNvSpPr>
            <a:spLocks noGrp="1" noChangeArrowheads="1"/>
          </p:cNvSpPr>
          <p:nvPr>
            <p:ph type="title"/>
          </p:nvPr>
        </p:nvSpPr>
        <p:spPr/>
        <p:txBody>
          <a:bodyPr/>
          <a:lstStyle/>
          <a:p>
            <a:pPr eaLnBrk="1" hangingPunct="1">
              <a:defRPr/>
            </a:pPr>
            <a:r>
              <a:rPr lang="en-US" altLang="en-US" dirty="0"/>
              <a:t>Parameter Passing by Value</a:t>
            </a:r>
          </a:p>
        </p:txBody>
      </p:sp>
      <p:sp>
        <p:nvSpPr>
          <p:cNvPr id="8197" name="Rectangle 3">
            <a:extLst>
              <a:ext uri="{FF2B5EF4-FFF2-40B4-BE49-F238E27FC236}">
                <a16:creationId xmlns:a16="http://schemas.microsoft.com/office/drawing/2014/main" id="{001F4466-E416-433E-AF63-542EC367E67D}"/>
              </a:ext>
            </a:extLst>
          </p:cNvPr>
          <p:cNvSpPr>
            <a:spLocks noGrp="1" noChangeArrowheads="1"/>
          </p:cNvSpPr>
          <p:nvPr>
            <p:ph type="body" idx="1"/>
          </p:nvPr>
        </p:nvSpPr>
        <p:spPr/>
        <p:txBody>
          <a:bodyPr/>
          <a:lstStyle/>
          <a:p>
            <a:pPr eaLnBrk="1" hangingPunct="1">
              <a:spcBef>
                <a:spcPct val="75000"/>
              </a:spcBef>
            </a:pPr>
            <a:r>
              <a:rPr lang="en-US" altLang="en-US" dirty="0"/>
              <a:t>Push parameter values on stack</a:t>
            </a:r>
          </a:p>
          <a:p>
            <a:pPr lvl="1" eaLnBrk="1" hangingPunct="1">
              <a:spcBef>
                <a:spcPct val="75000"/>
              </a:spcBef>
            </a:pPr>
            <a:r>
              <a:rPr lang="en-US" altLang="en-US" dirty="0"/>
              <a:t>(Use only 32-bit values in protected mode to keep the stack aligned)</a:t>
            </a:r>
          </a:p>
          <a:p>
            <a:pPr eaLnBrk="1" hangingPunct="1">
              <a:spcBef>
                <a:spcPct val="75000"/>
              </a:spcBef>
            </a:pPr>
            <a:r>
              <a:rPr lang="en-US" altLang="en-US" dirty="0"/>
              <a:t>Call the called-procedure</a:t>
            </a:r>
          </a:p>
          <a:p>
            <a:pPr eaLnBrk="1" hangingPunct="1">
              <a:spcBef>
                <a:spcPct val="75000"/>
              </a:spcBef>
            </a:pPr>
            <a:r>
              <a:rPr lang="en-US" altLang="en-US" dirty="0"/>
              <a:t>Accept a return value in AX or EAX, </a:t>
            </a:r>
            <a:r>
              <a:rPr lang="en-US" altLang="en-US" dirty="0" err="1"/>
              <a:t>etc</a:t>
            </a:r>
            <a:r>
              <a:rPr lang="en-US" altLang="en-US" dirty="0"/>
              <a:t> if any</a:t>
            </a:r>
          </a:p>
          <a:p>
            <a:pPr eaLnBrk="1" hangingPunct="1">
              <a:spcBef>
                <a:spcPct val="75000"/>
              </a:spcBef>
            </a:pPr>
            <a:r>
              <a:rPr lang="en-US" altLang="en-US" dirty="0"/>
              <a:t>Remove arguments from the stack if the called-procedure did not remove them</a:t>
            </a:r>
          </a:p>
          <a:p>
            <a:pPr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277C85C8-C2E0-4985-B3BF-387A0CEC5EB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9219" name="Slide Number Placeholder 3">
            <a:extLst>
              <a:ext uri="{FF2B5EF4-FFF2-40B4-BE49-F238E27FC236}">
                <a16:creationId xmlns:a16="http://schemas.microsoft.com/office/drawing/2014/main" id="{2F7632A6-0037-4B7D-B7FF-8EEABE6B171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9B304B4-BAE2-4FC3-93D2-BE6B495208E1}"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179202" name="Rectangle 2">
            <a:extLst>
              <a:ext uri="{FF2B5EF4-FFF2-40B4-BE49-F238E27FC236}">
                <a16:creationId xmlns:a16="http://schemas.microsoft.com/office/drawing/2014/main" id="{2F6D84A6-8F15-4D3B-9F49-99A9D0218F30}"/>
              </a:ext>
            </a:extLst>
          </p:cNvPr>
          <p:cNvSpPr>
            <a:spLocks noGrp="1" noChangeArrowheads="1"/>
          </p:cNvSpPr>
          <p:nvPr>
            <p:ph type="title"/>
          </p:nvPr>
        </p:nvSpPr>
        <p:spPr/>
        <p:txBody>
          <a:bodyPr/>
          <a:lstStyle/>
          <a:p>
            <a:pPr eaLnBrk="1" hangingPunct="1">
              <a:defRPr/>
            </a:pPr>
            <a:r>
              <a:rPr lang="en-US" altLang="en-US" dirty="0"/>
              <a:t>Pass by Value Example</a:t>
            </a:r>
          </a:p>
        </p:txBody>
      </p:sp>
      <p:sp>
        <p:nvSpPr>
          <p:cNvPr id="9221" name="Text Box 3">
            <a:extLst>
              <a:ext uri="{FF2B5EF4-FFF2-40B4-BE49-F238E27FC236}">
                <a16:creationId xmlns:a16="http://schemas.microsoft.com/office/drawing/2014/main" id="{FEF3EC88-7028-40A0-89FB-6E5921B75F44}"/>
              </a:ext>
            </a:extLst>
          </p:cNvPr>
          <p:cNvSpPr txBox="1">
            <a:spLocks noChangeArrowheads="1"/>
          </p:cNvSpPr>
          <p:nvPr/>
        </p:nvSpPr>
        <p:spPr bwMode="auto">
          <a:xfrm>
            <a:off x="898525" y="1890713"/>
            <a:ext cx="2587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 </a:t>
            </a:r>
            <a:endParaRPr lang="en-US" altLang="en-US" sz="2100"/>
          </a:p>
        </p:txBody>
      </p:sp>
      <p:sp>
        <p:nvSpPr>
          <p:cNvPr id="9222" name="Text Box 4">
            <a:extLst>
              <a:ext uri="{FF2B5EF4-FFF2-40B4-BE49-F238E27FC236}">
                <a16:creationId xmlns:a16="http://schemas.microsoft.com/office/drawing/2014/main" id="{367E8FFB-F8BC-42A4-B61C-C64E6F99F0AE}"/>
              </a:ext>
            </a:extLst>
          </p:cNvPr>
          <p:cNvSpPr txBox="1">
            <a:spLocks noChangeArrowheads="1"/>
          </p:cNvSpPr>
          <p:nvPr/>
        </p:nvSpPr>
        <p:spPr bwMode="auto">
          <a:xfrm>
            <a:off x="366823" y="1981200"/>
            <a:ext cx="419398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dirty="0">
                <a:latin typeface="Courier New" panose="02070309020205020404" pitchFamily="49" charset="0"/>
              </a:rPr>
              <a:t>.data</a:t>
            </a:r>
          </a:p>
          <a:p>
            <a:pPr eaLnBrk="1" hangingPunct="1">
              <a:spcBef>
                <a:spcPct val="0"/>
              </a:spcBef>
              <a:buClrTx/>
              <a:buFontTx/>
              <a:buNone/>
            </a:pPr>
            <a:r>
              <a:rPr lang="en-US" altLang="en-US" sz="1800" dirty="0">
                <a:latin typeface="Courier New" panose="02070309020205020404" pitchFamily="49" charset="0"/>
              </a:rPr>
              <a:t>00000000: val1  DWORD 5</a:t>
            </a:r>
          </a:p>
          <a:p>
            <a:pPr eaLnBrk="1" hangingPunct="1">
              <a:spcBef>
                <a:spcPct val="0"/>
              </a:spcBef>
              <a:buClrTx/>
              <a:buFontTx/>
              <a:buNone/>
            </a:pPr>
            <a:r>
              <a:rPr lang="en-US" altLang="en-US" sz="1800" dirty="0">
                <a:latin typeface="Courier New" panose="02070309020205020404" pitchFamily="49" charset="0"/>
              </a:rPr>
              <a:t>00000004: val2  DWORD 6</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.code</a:t>
            </a:r>
          </a:p>
          <a:p>
            <a:pPr eaLnBrk="1" hangingPunct="1">
              <a:spcBef>
                <a:spcPct val="0"/>
              </a:spcBef>
              <a:buClrTx/>
              <a:buFontTx/>
              <a:buNone/>
            </a:pPr>
            <a:r>
              <a:rPr lang="en-US" altLang="en-US" sz="1800" dirty="0">
                <a:latin typeface="Courier New" panose="02070309020205020404" pitchFamily="49" charset="0"/>
              </a:rPr>
              <a:t>push val2</a:t>
            </a:r>
          </a:p>
          <a:p>
            <a:pPr eaLnBrk="1" hangingPunct="1">
              <a:spcBef>
                <a:spcPct val="0"/>
              </a:spcBef>
              <a:buClrTx/>
              <a:buFontTx/>
              <a:buNone/>
            </a:pPr>
            <a:r>
              <a:rPr lang="en-US" altLang="en-US" sz="1800" dirty="0">
                <a:latin typeface="Courier New" panose="02070309020205020404" pitchFamily="49" charset="0"/>
              </a:rPr>
              <a:t>push val1</a:t>
            </a:r>
          </a:p>
          <a:p>
            <a:pPr eaLnBrk="1" hangingPunct="1">
              <a:spcBef>
                <a:spcPct val="0"/>
              </a:spcBef>
              <a:buClrTx/>
              <a:buFontTx/>
              <a:buNone/>
            </a:pPr>
            <a:endParaRPr lang="en-US" altLang="en-US" sz="1800" dirty="0">
              <a:latin typeface="Courier New" panose="02070309020205020404" pitchFamily="49" charset="0"/>
            </a:endParaRPr>
          </a:p>
        </p:txBody>
      </p:sp>
      <p:sp>
        <p:nvSpPr>
          <p:cNvPr id="9223" name="Rectangle 5">
            <a:extLst>
              <a:ext uri="{FF2B5EF4-FFF2-40B4-BE49-F238E27FC236}">
                <a16:creationId xmlns:a16="http://schemas.microsoft.com/office/drawing/2014/main" id="{CBA19DD7-F60F-4B4F-B91C-643329652EAB}"/>
              </a:ext>
            </a:extLst>
          </p:cNvPr>
          <p:cNvSpPr>
            <a:spLocks noChangeArrowheads="1"/>
          </p:cNvSpPr>
          <p:nvPr/>
        </p:nvSpPr>
        <p:spPr bwMode="auto">
          <a:xfrm>
            <a:off x="5257800" y="2209800"/>
            <a:ext cx="1219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9224" name="Text Box 6">
            <a:extLst>
              <a:ext uri="{FF2B5EF4-FFF2-40B4-BE49-F238E27FC236}">
                <a16:creationId xmlns:a16="http://schemas.microsoft.com/office/drawing/2014/main" id="{16D89AEC-59DF-4303-901B-65EE331CCCCB}"/>
              </a:ext>
            </a:extLst>
          </p:cNvPr>
          <p:cNvSpPr txBox="1">
            <a:spLocks noChangeArrowheads="1"/>
          </p:cNvSpPr>
          <p:nvPr/>
        </p:nvSpPr>
        <p:spPr bwMode="auto">
          <a:xfrm>
            <a:off x="4114800" y="2133600"/>
            <a:ext cx="380604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(val2)             6</a:t>
            </a:r>
          </a:p>
          <a:p>
            <a:pPr eaLnBrk="1" hangingPunct="1">
              <a:spcBef>
                <a:spcPct val="0"/>
              </a:spcBef>
              <a:buClrTx/>
              <a:buFontTx/>
              <a:buNone/>
            </a:pPr>
            <a:r>
              <a:rPr lang="en-US" altLang="en-US" b="0" dirty="0"/>
              <a:t>(val1)             5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Stack prior to CALL</a:t>
            </a:r>
          </a:p>
          <a:p>
            <a:pPr eaLnBrk="1" hangingPunct="1">
              <a:spcBef>
                <a:spcPct val="0"/>
              </a:spcBef>
              <a:buClrTx/>
              <a:buFontTx/>
              <a:buNone/>
            </a:pPr>
            <a:r>
              <a:rPr lang="en-US" altLang="en-US" b="0" dirty="0"/>
              <a:t> </a:t>
            </a:r>
            <a:r>
              <a:rPr lang="en-US" altLang="en-US" sz="2000" b="0" dirty="0"/>
              <a:t>NOTE: In the above picture</a:t>
            </a:r>
          </a:p>
          <a:p>
            <a:pPr eaLnBrk="1" hangingPunct="1">
              <a:spcBef>
                <a:spcPct val="0"/>
              </a:spcBef>
              <a:buClrTx/>
              <a:buFontTx/>
              <a:buNone/>
            </a:pPr>
            <a:r>
              <a:rPr lang="en-US" altLang="en-US" sz="2000" b="0" dirty="0"/>
              <a:t>High Address on top</a:t>
            </a:r>
          </a:p>
          <a:p>
            <a:pPr eaLnBrk="1" hangingPunct="1">
              <a:spcBef>
                <a:spcPct val="0"/>
              </a:spcBef>
              <a:buClrTx/>
              <a:buFontTx/>
              <a:buNone/>
            </a:pPr>
            <a:r>
              <a:rPr lang="en-US" altLang="en-US" sz="2000" b="0" dirty="0"/>
              <a:t>And low address at the bottom. </a:t>
            </a:r>
          </a:p>
          <a:p>
            <a:pPr eaLnBrk="1" hangingPunct="1">
              <a:spcBef>
                <a:spcPct val="0"/>
              </a:spcBef>
              <a:buClrTx/>
              <a:buFontTx/>
              <a:buNone/>
            </a:pPr>
            <a:r>
              <a:rPr lang="en-US" altLang="en-US" sz="2000" b="0" dirty="0" err="1"/>
              <a:t>Ie</a:t>
            </a:r>
            <a:r>
              <a:rPr lang="en-US" altLang="en-US" sz="2000" b="0" dirty="0"/>
              <a:t>. This stack grows from top to </a:t>
            </a:r>
          </a:p>
          <a:p>
            <a:pPr eaLnBrk="1" hangingPunct="1">
              <a:spcBef>
                <a:spcPct val="0"/>
              </a:spcBef>
              <a:buClrTx/>
              <a:buFontTx/>
              <a:buNone/>
            </a:pPr>
            <a:r>
              <a:rPr lang="en-US" altLang="en-US" sz="2000" b="0" dirty="0"/>
              <a:t>Bottom in the above picture</a:t>
            </a:r>
            <a:endParaRPr lang="en-US" altLang="en-US" sz="2000" dirty="0"/>
          </a:p>
        </p:txBody>
      </p:sp>
      <p:sp>
        <p:nvSpPr>
          <p:cNvPr id="9225" name="Line 7">
            <a:extLst>
              <a:ext uri="{FF2B5EF4-FFF2-40B4-BE49-F238E27FC236}">
                <a16:creationId xmlns:a16="http://schemas.microsoft.com/office/drawing/2014/main" id="{28BDBAD1-EF6E-4C52-AC0C-23CA3785AF9B}"/>
              </a:ext>
            </a:extLst>
          </p:cNvPr>
          <p:cNvSpPr>
            <a:spLocks noChangeShapeType="1"/>
          </p:cNvSpPr>
          <p:nvPr/>
        </p:nvSpPr>
        <p:spPr bwMode="auto">
          <a:xfrm flipH="1">
            <a:off x="5257800" y="2667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9226" name="Line 8">
            <a:extLst>
              <a:ext uri="{FF2B5EF4-FFF2-40B4-BE49-F238E27FC236}">
                <a16:creationId xmlns:a16="http://schemas.microsoft.com/office/drawing/2014/main" id="{CF495E33-A560-4F50-9371-F1E174E9DE77}"/>
              </a:ext>
            </a:extLst>
          </p:cNvPr>
          <p:cNvSpPr>
            <a:spLocks noChangeShapeType="1"/>
          </p:cNvSpPr>
          <p:nvPr/>
        </p:nvSpPr>
        <p:spPr bwMode="auto">
          <a:xfrm flipH="1">
            <a:off x="5257800" y="3048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9227" name="Line 9">
            <a:extLst>
              <a:ext uri="{FF2B5EF4-FFF2-40B4-BE49-F238E27FC236}">
                <a16:creationId xmlns:a16="http://schemas.microsoft.com/office/drawing/2014/main" id="{5DF8049D-E03C-4B70-A1E1-111F904C6A91}"/>
              </a:ext>
            </a:extLst>
          </p:cNvPr>
          <p:cNvSpPr>
            <a:spLocks noChangeShapeType="1"/>
          </p:cNvSpPr>
          <p:nvPr/>
        </p:nvSpPr>
        <p:spPr bwMode="auto">
          <a:xfrm flipH="1">
            <a:off x="6477000" y="2819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 name="Rectangle 11">
            <a:extLst>
              <a:ext uri="{FF2B5EF4-FFF2-40B4-BE49-F238E27FC236}">
                <a16:creationId xmlns:a16="http://schemas.microsoft.com/office/drawing/2014/main" id="{281B13F4-E933-4D31-B65A-6CEB082F0FBB}"/>
              </a:ext>
            </a:extLst>
          </p:cNvPr>
          <p:cNvSpPr/>
          <p:nvPr/>
        </p:nvSpPr>
        <p:spPr bwMode="auto">
          <a:xfrm>
            <a:off x="366823" y="4589155"/>
            <a:ext cx="3519377" cy="92333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a:ln>
                <a:noFill/>
              </a:ln>
              <a:solidFill>
                <a:schemeClr val="tx1"/>
              </a:solidFill>
              <a:effectLst/>
              <a:highlight>
                <a:srgbClr val="0000FF"/>
              </a:highlight>
              <a:latin typeface="Arial" charset="0"/>
            </a:endParaRP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6961</TotalTime>
  <Words>3199</Words>
  <Application>Microsoft Office PowerPoint</Application>
  <PresentationFormat>On-screen Show (4:3)</PresentationFormat>
  <Paragraphs>569</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6" baseType="lpstr">
      <vt:lpstr>Arial</vt:lpstr>
      <vt:lpstr>Courier New</vt:lpstr>
      <vt:lpstr>Times New Roman</vt:lpstr>
      <vt:lpstr>Viner Hand ITC</vt:lpstr>
      <vt:lpstr>Wingdings</vt:lpstr>
      <vt:lpstr>Soaring</vt:lpstr>
      <vt:lpstr>VISIO</vt:lpstr>
      <vt:lpstr>Clip</vt:lpstr>
      <vt:lpstr>Assembly Language for x86 Processors 7th Edition </vt:lpstr>
      <vt:lpstr>Overview</vt:lpstr>
      <vt:lpstr>Stack Frames</vt:lpstr>
      <vt:lpstr>Stack Frame</vt:lpstr>
      <vt:lpstr>Parameter Passing via Stack</vt:lpstr>
      <vt:lpstr>Parameter Passing via Stack 2</vt:lpstr>
      <vt:lpstr>Add2 Procedure Example in C-like Notation</vt:lpstr>
      <vt:lpstr>Parameter Passing by Value</vt:lpstr>
      <vt:lpstr>Pass by Value Example</vt:lpstr>
      <vt:lpstr>PowerPoint Presentation</vt:lpstr>
      <vt:lpstr>Add2 Implementation-Call by Value and C-DECL Example (Caller Cleans Stack)</vt:lpstr>
      <vt:lpstr>PowerPoint Presentation</vt:lpstr>
      <vt:lpstr>Parameter Passing by Reference</vt:lpstr>
      <vt:lpstr>Pass by Reference Example</vt:lpstr>
      <vt:lpstr>Stack after the CALL</vt:lpstr>
      <vt:lpstr>Passing an Array by Reference  (1 of 2)</vt:lpstr>
      <vt:lpstr>Passing an Array by Reference  (2 of 2)</vt:lpstr>
      <vt:lpstr>Accessing Stack Parameters (C/C++)</vt:lpstr>
      <vt:lpstr>RET Instruction</vt:lpstr>
      <vt:lpstr>Stack Frame with Local Variables In Procedure</vt:lpstr>
      <vt:lpstr>Local Variables</vt:lpstr>
      <vt:lpstr>Creating LOCAL Variables for Add2Scale</vt:lpstr>
      <vt:lpstr>PowerPoint Presentation</vt:lpstr>
      <vt:lpstr>Add2Scale Implementation-Call by Value and C-DECL Example (Caller Cleans Stack)</vt:lpstr>
      <vt:lpstr>Add2Scale Implementation-Call by Value and C-DECL Example (Caller Cleans Stack) 2</vt:lpstr>
      <vt:lpstr>Stack Frame Security- Buffer Overflow Example</vt:lpstr>
      <vt:lpstr>Buffer Overflow Example 2</vt:lpstr>
      <vt:lpstr>Solutions to the Stack Buffer Overflow Problem</vt:lpstr>
      <vt:lpstr>Your turn . . .</vt:lpstr>
      <vt:lpstr>Passing 8-bit and 16-bit Arguments</vt:lpstr>
      <vt:lpstr>Passing Multiword Arguments</vt:lpstr>
      <vt:lpstr>Saving and Restoring Registers</vt:lpstr>
      <vt:lpstr>LEA Instruction</vt:lpstr>
      <vt:lpstr>LEA Example</vt:lpstr>
      <vt:lpstr>The Microsoft x64 Calling Convention</vt:lpstr>
      <vt:lpstr>The Microsoft x64 Calling Convention</vt:lpstr>
      <vt:lpstr>Summary</vt:lpstr>
      <vt:lpstr>The End</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subject>Advanced Procedures</dc:subject>
  <dc:creator>Kip Irvine</dc:creator>
  <cp:lastModifiedBy>Ghansah, Isaac</cp:lastModifiedBy>
  <cp:revision>646</cp:revision>
  <cp:lastPrinted>1601-01-01T00:00:00Z</cp:lastPrinted>
  <dcterms:created xsi:type="dcterms:W3CDTF">2002-05-30T02:31:33Z</dcterms:created>
  <dcterms:modified xsi:type="dcterms:W3CDTF">2021-04-19T23:55:22Z</dcterms:modified>
  <cp:contentStatus/>
</cp:coreProperties>
</file>