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52"/>
  </p:notesMasterIdLst>
  <p:handoutMasterIdLst>
    <p:handoutMasterId r:id="rId53"/>
  </p:handoutMasterIdLst>
  <p:sldIdLst>
    <p:sldId id="256" r:id="rId2"/>
    <p:sldId id="261" r:id="rId3"/>
    <p:sldId id="264" r:id="rId4"/>
    <p:sldId id="265" r:id="rId5"/>
    <p:sldId id="290" r:id="rId6"/>
    <p:sldId id="291" r:id="rId7"/>
    <p:sldId id="289" r:id="rId8"/>
    <p:sldId id="296" r:id="rId9"/>
    <p:sldId id="266" r:id="rId10"/>
    <p:sldId id="262" r:id="rId11"/>
    <p:sldId id="295" r:id="rId12"/>
    <p:sldId id="286" r:id="rId13"/>
    <p:sldId id="287" r:id="rId14"/>
    <p:sldId id="292" r:id="rId15"/>
    <p:sldId id="297" r:id="rId16"/>
    <p:sldId id="267" r:id="rId17"/>
    <p:sldId id="288" r:id="rId18"/>
    <p:sldId id="268" r:id="rId19"/>
    <p:sldId id="269" r:id="rId20"/>
    <p:sldId id="299" r:id="rId21"/>
    <p:sldId id="300" r:id="rId22"/>
    <p:sldId id="330" r:id="rId23"/>
    <p:sldId id="319" r:id="rId24"/>
    <p:sldId id="270" r:id="rId25"/>
    <p:sldId id="272" r:id="rId26"/>
    <p:sldId id="306" r:id="rId27"/>
    <p:sldId id="273" r:id="rId28"/>
    <p:sldId id="303" r:id="rId29"/>
    <p:sldId id="301" r:id="rId30"/>
    <p:sldId id="304" r:id="rId31"/>
    <p:sldId id="275" r:id="rId32"/>
    <p:sldId id="302" r:id="rId33"/>
    <p:sldId id="323" r:id="rId34"/>
    <p:sldId id="305" r:id="rId35"/>
    <p:sldId id="276" r:id="rId36"/>
    <p:sldId id="298" r:id="rId37"/>
    <p:sldId id="326" r:id="rId38"/>
    <p:sldId id="327" r:id="rId39"/>
    <p:sldId id="320" r:id="rId40"/>
    <p:sldId id="271" r:id="rId41"/>
    <p:sldId id="277" r:id="rId42"/>
    <p:sldId id="307" r:id="rId43"/>
    <p:sldId id="308" r:id="rId44"/>
    <p:sldId id="309" r:id="rId45"/>
    <p:sldId id="328" r:id="rId46"/>
    <p:sldId id="310" r:id="rId47"/>
    <p:sldId id="311" r:id="rId48"/>
    <p:sldId id="329" r:id="rId49"/>
    <p:sldId id="322" r:id="rId50"/>
    <p:sldId id="263" r:id="rId51"/>
  </p:sldIdLst>
  <p:sldSz cx="9144000" cy="6858000" type="screen4x3"/>
  <p:notesSz cx="7315200" cy="9601200"/>
  <p:defaultTextStyle>
    <a:defPPr>
      <a:defRPr lang="en-US"/>
    </a:defPPr>
    <a:lvl1pPr algn="l" rtl="0" fontAlgn="base">
      <a:spcBef>
        <a:spcPct val="0"/>
      </a:spcBef>
      <a:spcAft>
        <a:spcPct val="0"/>
      </a:spcAft>
      <a:defRPr sz="21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1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1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1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100" kern="1200">
        <a:solidFill>
          <a:schemeClr val="tx1"/>
        </a:solidFill>
        <a:latin typeface="Arial" panose="020B0604020202020204" pitchFamily="34" charset="0"/>
        <a:ea typeface="+mn-ea"/>
        <a:cs typeface="+mn-cs"/>
      </a:defRPr>
    </a:lvl5pPr>
    <a:lvl6pPr marL="2286000" algn="l" defTabSz="914400" rtl="0" eaLnBrk="1" latinLnBrk="0" hangingPunct="1">
      <a:defRPr sz="2100" kern="1200">
        <a:solidFill>
          <a:schemeClr val="tx1"/>
        </a:solidFill>
        <a:latin typeface="Arial" panose="020B0604020202020204" pitchFamily="34" charset="0"/>
        <a:ea typeface="+mn-ea"/>
        <a:cs typeface="+mn-cs"/>
      </a:defRPr>
    </a:lvl6pPr>
    <a:lvl7pPr marL="2743200" algn="l" defTabSz="914400" rtl="0" eaLnBrk="1" latinLnBrk="0" hangingPunct="1">
      <a:defRPr sz="2100" kern="1200">
        <a:solidFill>
          <a:schemeClr val="tx1"/>
        </a:solidFill>
        <a:latin typeface="Arial" panose="020B0604020202020204" pitchFamily="34" charset="0"/>
        <a:ea typeface="+mn-ea"/>
        <a:cs typeface="+mn-cs"/>
      </a:defRPr>
    </a:lvl7pPr>
    <a:lvl8pPr marL="3200400" algn="l" defTabSz="914400" rtl="0" eaLnBrk="1" latinLnBrk="0" hangingPunct="1">
      <a:defRPr sz="2100" kern="1200">
        <a:solidFill>
          <a:schemeClr val="tx1"/>
        </a:solidFill>
        <a:latin typeface="Arial" panose="020B0604020202020204" pitchFamily="34" charset="0"/>
        <a:ea typeface="+mn-ea"/>
        <a:cs typeface="+mn-cs"/>
      </a:defRPr>
    </a:lvl8pPr>
    <a:lvl9pPr marL="3657600" algn="l" defTabSz="914400" rtl="0" eaLnBrk="1" latinLnBrk="0" hangingPunct="1">
      <a:defRPr sz="21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081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p:normalViewPr>
  <p:slideViewPr>
    <p:cSldViewPr>
      <p:cViewPr varScale="1">
        <p:scale>
          <a:sx n="85" d="100"/>
          <a:sy n="85" d="100"/>
        </p:scale>
        <p:origin x="1554" y="96"/>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slide" Target="slides/slide23.xml"/><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98E048D-6954-449A-8567-7E42C772764E}"/>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endParaRPr lang="en-US" altLang="en-US"/>
          </a:p>
        </p:txBody>
      </p:sp>
      <p:sp>
        <p:nvSpPr>
          <p:cNvPr id="32771" name="Rectangle 3">
            <a:extLst>
              <a:ext uri="{FF2B5EF4-FFF2-40B4-BE49-F238E27FC236}">
                <a16:creationId xmlns:a16="http://schemas.microsoft.com/office/drawing/2014/main" id="{4AA12717-38FD-46EC-996F-1C7DB41D01A0}"/>
              </a:ext>
            </a:extLst>
          </p:cNvPr>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pPr>
              <a:defRPr/>
            </a:pPr>
            <a:endParaRPr lang="en-US" altLang="en-US"/>
          </a:p>
        </p:txBody>
      </p:sp>
      <p:sp>
        <p:nvSpPr>
          <p:cNvPr id="32772" name="Rectangle 4">
            <a:extLst>
              <a:ext uri="{FF2B5EF4-FFF2-40B4-BE49-F238E27FC236}">
                <a16:creationId xmlns:a16="http://schemas.microsoft.com/office/drawing/2014/main" id="{B78406B6-B125-406C-AEA8-29A5ABF7F1A0}"/>
              </a:ext>
            </a:extLst>
          </p:cNvPr>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endParaRPr lang="en-US" altLang="en-US"/>
          </a:p>
        </p:txBody>
      </p:sp>
      <p:sp>
        <p:nvSpPr>
          <p:cNvPr id="32773" name="Rectangle 5">
            <a:extLst>
              <a:ext uri="{FF2B5EF4-FFF2-40B4-BE49-F238E27FC236}">
                <a16:creationId xmlns:a16="http://schemas.microsoft.com/office/drawing/2014/main" id="{AA3A15F5-B6DD-48BA-A0B0-F93CFDDC818E}"/>
              </a:ext>
            </a:extLst>
          </p:cNvPr>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atin typeface="Times New Roman" panose="02020603050405020304" pitchFamily="18" charset="0"/>
              </a:defRPr>
            </a:lvl1pPr>
          </a:lstStyle>
          <a:p>
            <a:fld id="{BB412AE1-DD36-4FAD-968B-AF6F9ADF7961}"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9606BCA-E9F8-40AF-96AE-B2779F31FCF6}"/>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altLang="en-US"/>
          </a:p>
        </p:txBody>
      </p:sp>
      <p:sp>
        <p:nvSpPr>
          <p:cNvPr id="35843" name="Rectangle 3">
            <a:extLst>
              <a:ext uri="{FF2B5EF4-FFF2-40B4-BE49-F238E27FC236}">
                <a16:creationId xmlns:a16="http://schemas.microsoft.com/office/drawing/2014/main" id="{10AD2677-56C0-49C4-B9A2-D77C0B5E341A}"/>
              </a:ext>
            </a:extLst>
          </p:cNvPr>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altLang="en-US"/>
          </a:p>
        </p:txBody>
      </p:sp>
      <p:sp>
        <p:nvSpPr>
          <p:cNvPr id="66564" name="Rectangle 4">
            <a:extLst>
              <a:ext uri="{FF2B5EF4-FFF2-40B4-BE49-F238E27FC236}">
                <a16:creationId xmlns:a16="http://schemas.microsoft.com/office/drawing/2014/main" id="{D1206415-6F02-4D4E-BD66-47F63772D321}"/>
              </a:ext>
            </a:extLst>
          </p:cNvPr>
          <p:cNvSpPr>
            <a:spLocks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a:extLst>
              <a:ext uri="{FF2B5EF4-FFF2-40B4-BE49-F238E27FC236}">
                <a16:creationId xmlns:a16="http://schemas.microsoft.com/office/drawing/2014/main" id="{41140B04-B530-4BE0-BD1C-926C3B68D094}"/>
              </a:ext>
            </a:extLst>
          </p:cNvPr>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5846" name="Rectangle 6">
            <a:extLst>
              <a:ext uri="{FF2B5EF4-FFF2-40B4-BE49-F238E27FC236}">
                <a16:creationId xmlns:a16="http://schemas.microsoft.com/office/drawing/2014/main" id="{AD53D64D-B06E-4B45-831E-00ED4D42FEC4}"/>
              </a:ext>
            </a:extLst>
          </p:cNvPr>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altLang="en-US"/>
          </a:p>
        </p:txBody>
      </p:sp>
      <p:sp>
        <p:nvSpPr>
          <p:cNvPr id="35847" name="Rectangle 7">
            <a:extLst>
              <a:ext uri="{FF2B5EF4-FFF2-40B4-BE49-F238E27FC236}">
                <a16:creationId xmlns:a16="http://schemas.microsoft.com/office/drawing/2014/main" id="{48F80F56-0B50-46DE-AF76-02BF427B39C1}"/>
              </a:ext>
            </a:extLst>
          </p:cNvPr>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defRPr sz="1300"/>
            </a:lvl1pPr>
          </a:lstStyle>
          <a:p>
            <a:fld id="{D0428F74-B164-43F5-A94B-30529AB0D92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
            <a:extLst>
              <a:ext uri="{FF2B5EF4-FFF2-40B4-BE49-F238E27FC236}">
                <a16:creationId xmlns:a16="http://schemas.microsoft.com/office/drawing/2014/main" id="{E57E08CF-36C1-43F6-9FF5-0E713BE479C7}"/>
              </a:ext>
            </a:extLst>
          </p:cNvPr>
          <p:cNvGrpSpPr>
            <a:grpSpLocks/>
          </p:cNvGrpSpPr>
          <p:nvPr/>
        </p:nvGrpSpPr>
        <p:grpSpPr bwMode="auto">
          <a:xfrm>
            <a:off x="-1035050" y="1552575"/>
            <a:ext cx="10179050" cy="5305425"/>
            <a:chOff x="-652" y="978"/>
            <a:chExt cx="6412" cy="3342"/>
          </a:xfrm>
        </p:grpSpPr>
        <p:sp>
          <p:nvSpPr>
            <p:cNvPr id="5" name="Freeform 3">
              <a:extLst>
                <a:ext uri="{FF2B5EF4-FFF2-40B4-BE49-F238E27FC236}">
                  <a16:creationId xmlns:a16="http://schemas.microsoft.com/office/drawing/2014/main" id="{897AC56E-CEC7-4B57-919B-AAB1CC944B33}"/>
                </a:ext>
              </a:extLst>
            </p:cNvPr>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a:latin typeface="Arial" charset="0"/>
              </a:endParaRPr>
            </a:p>
          </p:txBody>
        </p:sp>
        <p:sp>
          <p:nvSpPr>
            <p:cNvPr id="6" name="Arc 4">
              <a:extLst>
                <a:ext uri="{FF2B5EF4-FFF2-40B4-BE49-F238E27FC236}">
                  <a16:creationId xmlns:a16="http://schemas.microsoft.com/office/drawing/2014/main" id="{4546816C-6150-4B9F-983D-B5BDF1E1F2A7}"/>
                </a:ext>
              </a:extLst>
            </p:cNvPr>
            <p:cNvSpPr>
              <a:spLocks/>
            </p:cNvSpPr>
            <p:nvPr/>
          </p:nvSpPr>
          <p:spPr bwMode="auto">
            <a:xfrm>
              <a:off x="-652" y="978"/>
              <a:ext cx="4237" cy="3342"/>
            </a:xfrm>
            <a:custGeom>
              <a:avLst/>
              <a:gdLst>
                <a:gd name="T0" fmla="*/ 6 w 21600"/>
                <a:gd name="T1" fmla="*/ 0 h 21231"/>
                <a:gd name="T2" fmla="*/ 32 w 21600"/>
                <a:gd name="T3" fmla="*/ 13 h 21231"/>
                <a:gd name="T4" fmla="*/ 0 w 21600"/>
                <a:gd name="T5" fmla="*/ 13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a:t>Click to edit Master title style</a:t>
            </a:r>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en-US" altLang="en-US" noProof="0"/>
          </a:p>
        </p:txBody>
      </p:sp>
    </p:spTree>
    <p:extLst>
      <p:ext uri="{BB962C8B-B14F-4D97-AF65-F5344CB8AC3E}">
        <p14:creationId xmlns:p14="http://schemas.microsoft.com/office/powerpoint/2010/main" val="519398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94152353-9157-41AA-B271-0F993B37F679}"/>
              </a:ext>
            </a:extLst>
          </p:cNvPr>
          <p:cNvSpPr>
            <a:spLocks noGrp="1" noChangeArrowheads="1"/>
          </p:cNvSpPr>
          <p:nvPr>
            <p:ph type="ftr" sz="quarter" idx="10"/>
          </p:nvPr>
        </p:nvSpPr>
        <p:spPr>
          <a:ln/>
        </p:spPr>
        <p:txBody>
          <a:bodyPr/>
          <a:lstStyle>
            <a:lvl1pPr>
              <a:defRPr/>
            </a:lvl1pPr>
          </a:lstStyle>
          <a:p>
            <a:pPr>
              <a:defRPr/>
            </a:pPr>
            <a:r>
              <a:rPr lang="en-US" altLang="en-US"/>
              <a:t>CSUS CSC 35 Intro to Architecture: Dr. I. Ghansah</a:t>
            </a:r>
          </a:p>
        </p:txBody>
      </p:sp>
      <p:sp>
        <p:nvSpPr>
          <p:cNvPr id="5" name="Rectangle 9">
            <a:extLst>
              <a:ext uri="{FF2B5EF4-FFF2-40B4-BE49-F238E27FC236}">
                <a16:creationId xmlns:a16="http://schemas.microsoft.com/office/drawing/2014/main" id="{0927CFF5-4BF7-4540-93DD-A1ACAA4CB5D1}"/>
              </a:ext>
            </a:extLst>
          </p:cNvPr>
          <p:cNvSpPr>
            <a:spLocks noGrp="1" noChangeArrowheads="1"/>
          </p:cNvSpPr>
          <p:nvPr>
            <p:ph type="sldNum" sz="quarter" idx="11"/>
          </p:nvPr>
        </p:nvSpPr>
        <p:spPr>
          <a:ln/>
        </p:spPr>
        <p:txBody>
          <a:bodyPr/>
          <a:lstStyle>
            <a:lvl1pPr>
              <a:defRPr/>
            </a:lvl1pPr>
          </a:lstStyle>
          <a:p>
            <a:fld id="{33175B11-8A19-4999-B5D7-498620663F19}" type="slidenum">
              <a:rPr lang="en-US" altLang="en-US"/>
              <a:pPr/>
              <a:t>‹#›</a:t>
            </a:fld>
            <a:endParaRPr lang="en-US" altLang="en-US"/>
          </a:p>
        </p:txBody>
      </p:sp>
    </p:spTree>
    <p:extLst>
      <p:ext uri="{BB962C8B-B14F-4D97-AF65-F5344CB8AC3E}">
        <p14:creationId xmlns:p14="http://schemas.microsoft.com/office/powerpoint/2010/main" val="666388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69FE3456-C433-4B80-A6AB-8CB1B60E28D1}"/>
              </a:ext>
            </a:extLst>
          </p:cNvPr>
          <p:cNvSpPr>
            <a:spLocks noGrp="1" noChangeArrowheads="1"/>
          </p:cNvSpPr>
          <p:nvPr>
            <p:ph type="ftr" sz="quarter" idx="10"/>
          </p:nvPr>
        </p:nvSpPr>
        <p:spPr>
          <a:ln/>
        </p:spPr>
        <p:txBody>
          <a:bodyPr/>
          <a:lstStyle>
            <a:lvl1pPr>
              <a:defRPr/>
            </a:lvl1pPr>
          </a:lstStyle>
          <a:p>
            <a:pPr>
              <a:defRPr/>
            </a:pPr>
            <a:r>
              <a:rPr lang="en-US" altLang="en-US"/>
              <a:t>CSUS CSC 35 Intro to Architecture: Dr. I. Ghansah</a:t>
            </a:r>
          </a:p>
        </p:txBody>
      </p:sp>
      <p:sp>
        <p:nvSpPr>
          <p:cNvPr id="5" name="Rectangle 9">
            <a:extLst>
              <a:ext uri="{FF2B5EF4-FFF2-40B4-BE49-F238E27FC236}">
                <a16:creationId xmlns:a16="http://schemas.microsoft.com/office/drawing/2014/main" id="{86A2F1E9-A95E-47EF-A4E0-182F68068A70}"/>
              </a:ext>
            </a:extLst>
          </p:cNvPr>
          <p:cNvSpPr>
            <a:spLocks noGrp="1" noChangeArrowheads="1"/>
          </p:cNvSpPr>
          <p:nvPr>
            <p:ph type="sldNum" sz="quarter" idx="11"/>
          </p:nvPr>
        </p:nvSpPr>
        <p:spPr>
          <a:ln/>
        </p:spPr>
        <p:txBody>
          <a:bodyPr/>
          <a:lstStyle>
            <a:lvl1pPr>
              <a:defRPr/>
            </a:lvl1pPr>
          </a:lstStyle>
          <a:p>
            <a:fld id="{9DFFFE49-4B3F-4C0C-8B07-F2634E1C2F26}" type="slidenum">
              <a:rPr lang="en-US" altLang="en-US"/>
              <a:pPr/>
              <a:t>‹#›</a:t>
            </a:fld>
            <a:endParaRPr lang="en-US" altLang="en-US"/>
          </a:p>
        </p:txBody>
      </p:sp>
    </p:spTree>
    <p:extLst>
      <p:ext uri="{BB962C8B-B14F-4D97-AF65-F5344CB8AC3E}">
        <p14:creationId xmlns:p14="http://schemas.microsoft.com/office/powerpoint/2010/main" val="1896763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id="{762F8B34-EF50-4688-B0F4-59FC6BF7558B}"/>
              </a:ext>
            </a:extLst>
          </p:cNvPr>
          <p:cNvSpPr>
            <a:spLocks noGrp="1" noChangeArrowheads="1"/>
          </p:cNvSpPr>
          <p:nvPr>
            <p:ph type="ftr" sz="quarter" idx="10"/>
          </p:nvPr>
        </p:nvSpPr>
        <p:spPr>
          <a:ln/>
        </p:spPr>
        <p:txBody>
          <a:bodyPr/>
          <a:lstStyle>
            <a:lvl1pPr>
              <a:defRPr/>
            </a:lvl1pPr>
          </a:lstStyle>
          <a:p>
            <a:pPr>
              <a:defRPr/>
            </a:pPr>
            <a:r>
              <a:rPr lang="en-US" altLang="en-US"/>
              <a:t>CSUS CSC 35 Intro to Architecture: Dr. I. Ghansah</a:t>
            </a:r>
          </a:p>
        </p:txBody>
      </p:sp>
      <p:sp>
        <p:nvSpPr>
          <p:cNvPr id="5" name="Rectangle 9">
            <a:extLst>
              <a:ext uri="{FF2B5EF4-FFF2-40B4-BE49-F238E27FC236}">
                <a16:creationId xmlns:a16="http://schemas.microsoft.com/office/drawing/2014/main" id="{19B1A6F7-19C5-4B23-9737-F04F882A8B7C}"/>
              </a:ext>
            </a:extLst>
          </p:cNvPr>
          <p:cNvSpPr>
            <a:spLocks noGrp="1" noChangeArrowheads="1"/>
          </p:cNvSpPr>
          <p:nvPr>
            <p:ph type="sldNum" sz="quarter" idx="11"/>
          </p:nvPr>
        </p:nvSpPr>
        <p:spPr>
          <a:ln/>
        </p:spPr>
        <p:txBody>
          <a:bodyPr/>
          <a:lstStyle>
            <a:lvl1pPr>
              <a:defRPr/>
            </a:lvl1pPr>
          </a:lstStyle>
          <a:p>
            <a:fld id="{AACC98DD-3EF2-47E8-AA4E-4F9433999360}" type="slidenum">
              <a:rPr lang="en-US" altLang="en-US"/>
              <a:pPr/>
              <a:t>‹#›</a:t>
            </a:fld>
            <a:endParaRPr lang="en-US" altLang="en-US"/>
          </a:p>
        </p:txBody>
      </p:sp>
    </p:spTree>
    <p:extLst>
      <p:ext uri="{BB962C8B-B14F-4D97-AF65-F5344CB8AC3E}">
        <p14:creationId xmlns:p14="http://schemas.microsoft.com/office/powerpoint/2010/main" val="3168269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a:extLst>
              <a:ext uri="{FF2B5EF4-FFF2-40B4-BE49-F238E27FC236}">
                <a16:creationId xmlns:a16="http://schemas.microsoft.com/office/drawing/2014/main" id="{F850345F-FCBB-4DF0-BE97-4809FAA9A233}"/>
              </a:ext>
            </a:extLst>
          </p:cNvPr>
          <p:cNvSpPr>
            <a:spLocks noGrp="1" noChangeArrowheads="1"/>
          </p:cNvSpPr>
          <p:nvPr>
            <p:ph type="ftr" sz="quarter" idx="10"/>
          </p:nvPr>
        </p:nvSpPr>
        <p:spPr>
          <a:ln/>
        </p:spPr>
        <p:txBody>
          <a:bodyPr/>
          <a:lstStyle>
            <a:lvl1pPr>
              <a:defRPr/>
            </a:lvl1pPr>
          </a:lstStyle>
          <a:p>
            <a:pPr>
              <a:defRPr/>
            </a:pPr>
            <a:r>
              <a:rPr lang="en-US" altLang="en-US"/>
              <a:t>CSUS CSC 35 Intro to Architecture: Dr. I. Ghansah</a:t>
            </a:r>
          </a:p>
        </p:txBody>
      </p:sp>
      <p:sp>
        <p:nvSpPr>
          <p:cNvPr id="5" name="Rectangle 9">
            <a:extLst>
              <a:ext uri="{FF2B5EF4-FFF2-40B4-BE49-F238E27FC236}">
                <a16:creationId xmlns:a16="http://schemas.microsoft.com/office/drawing/2014/main" id="{5F57019B-B4CE-4680-84A6-1FD055E8EE5A}"/>
              </a:ext>
            </a:extLst>
          </p:cNvPr>
          <p:cNvSpPr>
            <a:spLocks noGrp="1" noChangeArrowheads="1"/>
          </p:cNvSpPr>
          <p:nvPr>
            <p:ph type="sldNum" sz="quarter" idx="11"/>
          </p:nvPr>
        </p:nvSpPr>
        <p:spPr>
          <a:ln/>
        </p:spPr>
        <p:txBody>
          <a:bodyPr/>
          <a:lstStyle>
            <a:lvl1pPr>
              <a:defRPr/>
            </a:lvl1pPr>
          </a:lstStyle>
          <a:p>
            <a:fld id="{B8E498A0-375A-4CBF-874C-1C033F1CD38A}" type="slidenum">
              <a:rPr lang="en-US" altLang="en-US"/>
              <a:pPr/>
              <a:t>‹#›</a:t>
            </a:fld>
            <a:endParaRPr lang="en-US" altLang="en-US"/>
          </a:p>
        </p:txBody>
      </p:sp>
    </p:spTree>
    <p:extLst>
      <p:ext uri="{BB962C8B-B14F-4D97-AF65-F5344CB8AC3E}">
        <p14:creationId xmlns:p14="http://schemas.microsoft.com/office/powerpoint/2010/main" val="2993994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881EAF4B-1EF7-4F59-B8E2-D7B416AB913B}"/>
              </a:ext>
            </a:extLst>
          </p:cNvPr>
          <p:cNvSpPr>
            <a:spLocks noGrp="1" noChangeArrowheads="1"/>
          </p:cNvSpPr>
          <p:nvPr>
            <p:ph type="ftr" sz="quarter" idx="10"/>
          </p:nvPr>
        </p:nvSpPr>
        <p:spPr>
          <a:ln/>
        </p:spPr>
        <p:txBody>
          <a:bodyPr/>
          <a:lstStyle>
            <a:lvl1pPr>
              <a:defRPr/>
            </a:lvl1pPr>
          </a:lstStyle>
          <a:p>
            <a:pPr>
              <a:defRPr/>
            </a:pPr>
            <a:r>
              <a:rPr lang="en-US" altLang="en-US"/>
              <a:t>CSUS CSC 35 Intro to Architecture: Dr. I. Ghansah</a:t>
            </a:r>
          </a:p>
        </p:txBody>
      </p:sp>
      <p:sp>
        <p:nvSpPr>
          <p:cNvPr id="6" name="Rectangle 9">
            <a:extLst>
              <a:ext uri="{FF2B5EF4-FFF2-40B4-BE49-F238E27FC236}">
                <a16:creationId xmlns:a16="http://schemas.microsoft.com/office/drawing/2014/main" id="{BA054B07-4511-429C-9900-7966C90AD3F7}"/>
              </a:ext>
            </a:extLst>
          </p:cNvPr>
          <p:cNvSpPr>
            <a:spLocks noGrp="1" noChangeArrowheads="1"/>
          </p:cNvSpPr>
          <p:nvPr>
            <p:ph type="sldNum" sz="quarter" idx="11"/>
          </p:nvPr>
        </p:nvSpPr>
        <p:spPr>
          <a:ln/>
        </p:spPr>
        <p:txBody>
          <a:bodyPr/>
          <a:lstStyle>
            <a:lvl1pPr>
              <a:defRPr/>
            </a:lvl1pPr>
          </a:lstStyle>
          <a:p>
            <a:fld id="{AF1FA044-BEA2-4182-8A99-06BC59812D77}" type="slidenum">
              <a:rPr lang="en-US" altLang="en-US"/>
              <a:pPr/>
              <a:t>‹#›</a:t>
            </a:fld>
            <a:endParaRPr lang="en-US" altLang="en-US"/>
          </a:p>
        </p:txBody>
      </p:sp>
    </p:spTree>
    <p:extLst>
      <p:ext uri="{BB962C8B-B14F-4D97-AF65-F5344CB8AC3E}">
        <p14:creationId xmlns:p14="http://schemas.microsoft.com/office/powerpoint/2010/main" val="96074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a:extLst>
              <a:ext uri="{FF2B5EF4-FFF2-40B4-BE49-F238E27FC236}">
                <a16:creationId xmlns:a16="http://schemas.microsoft.com/office/drawing/2014/main" id="{8ABF085C-C2CC-4F6A-8A7D-0C6BF5D3E330}"/>
              </a:ext>
            </a:extLst>
          </p:cNvPr>
          <p:cNvSpPr>
            <a:spLocks noGrp="1" noChangeArrowheads="1"/>
          </p:cNvSpPr>
          <p:nvPr>
            <p:ph type="ftr" sz="quarter" idx="10"/>
          </p:nvPr>
        </p:nvSpPr>
        <p:spPr>
          <a:ln/>
        </p:spPr>
        <p:txBody>
          <a:bodyPr/>
          <a:lstStyle>
            <a:lvl1pPr>
              <a:defRPr/>
            </a:lvl1pPr>
          </a:lstStyle>
          <a:p>
            <a:pPr>
              <a:defRPr/>
            </a:pPr>
            <a:r>
              <a:rPr lang="en-US" altLang="en-US"/>
              <a:t>CSUS CSC 35 Intro to Architecture: Dr. I. Ghansah</a:t>
            </a:r>
          </a:p>
        </p:txBody>
      </p:sp>
      <p:sp>
        <p:nvSpPr>
          <p:cNvPr id="8" name="Rectangle 9">
            <a:extLst>
              <a:ext uri="{FF2B5EF4-FFF2-40B4-BE49-F238E27FC236}">
                <a16:creationId xmlns:a16="http://schemas.microsoft.com/office/drawing/2014/main" id="{9F137C01-9AAD-46A0-9283-E00E2E2AD9B0}"/>
              </a:ext>
            </a:extLst>
          </p:cNvPr>
          <p:cNvSpPr>
            <a:spLocks noGrp="1" noChangeArrowheads="1"/>
          </p:cNvSpPr>
          <p:nvPr>
            <p:ph type="sldNum" sz="quarter" idx="11"/>
          </p:nvPr>
        </p:nvSpPr>
        <p:spPr>
          <a:ln/>
        </p:spPr>
        <p:txBody>
          <a:bodyPr/>
          <a:lstStyle>
            <a:lvl1pPr>
              <a:defRPr/>
            </a:lvl1pPr>
          </a:lstStyle>
          <a:p>
            <a:fld id="{53C35BF5-31AB-40F9-8C22-5051070C53CC}" type="slidenum">
              <a:rPr lang="en-US" altLang="en-US"/>
              <a:pPr/>
              <a:t>‹#›</a:t>
            </a:fld>
            <a:endParaRPr lang="en-US" altLang="en-US"/>
          </a:p>
        </p:txBody>
      </p:sp>
    </p:spTree>
    <p:extLst>
      <p:ext uri="{BB962C8B-B14F-4D97-AF65-F5344CB8AC3E}">
        <p14:creationId xmlns:p14="http://schemas.microsoft.com/office/powerpoint/2010/main" val="4192675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a:extLst>
              <a:ext uri="{FF2B5EF4-FFF2-40B4-BE49-F238E27FC236}">
                <a16:creationId xmlns:a16="http://schemas.microsoft.com/office/drawing/2014/main" id="{0E9D5637-9BDA-46F4-9944-CA7D397E3F8B}"/>
              </a:ext>
            </a:extLst>
          </p:cNvPr>
          <p:cNvSpPr>
            <a:spLocks noGrp="1" noChangeArrowheads="1"/>
          </p:cNvSpPr>
          <p:nvPr>
            <p:ph type="ftr" sz="quarter" idx="10"/>
          </p:nvPr>
        </p:nvSpPr>
        <p:spPr>
          <a:ln/>
        </p:spPr>
        <p:txBody>
          <a:bodyPr/>
          <a:lstStyle>
            <a:lvl1pPr>
              <a:defRPr/>
            </a:lvl1pPr>
          </a:lstStyle>
          <a:p>
            <a:pPr>
              <a:defRPr/>
            </a:pPr>
            <a:r>
              <a:rPr lang="en-US" altLang="en-US"/>
              <a:t>CSUS CSC 35 Intro to Architecture: Dr. I. Ghansah</a:t>
            </a:r>
          </a:p>
        </p:txBody>
      </p:sp>
      <p:sp>
        <p:nvSpPr>
          <p:cNvPr id="4" name="Rectangle 9">
            <a:extLst>
              <a:ext uri="{FF2B5EF4-FFF2-40B4-BE49-F238E27FC236}">
                <a16:creationId xmlns:a16="http://schemas.microsoft.com/office/drawing/2014/main" id="{02EAE2EE-D2D7-43BF-8AEA-6085A0A01025}"/>
              </a:ext>
            </a:extLst>
          </p:cNvPr>
          <p:cNvSpPr>
            <a:spLocks noGrp="1" noChangeArrowheads="1"/>
          </p:cNvSpPr>
          <p:nvPr>
            <p:ph type="sldNum" sz="quarter" idx="11"/>
          </p:nvPr>
        </p:nvSpPr>
        <p:spPr>
          <a:ln/>
        </p:spPr>
        <p:txBody>
          <a:bodyPr/>
          <a:lstStyle>
            <a:lvl1pPr>
              <a:defRPr/>
            </a:lvl1pPr>
          </a:lstStyle>
          <a:p>
            <a:fld id="{FA08C47E-C189-4CAF-8413-D9F1D4659961}" type="slidenum">
              <a:rPr lang="en-US" altLang="en-US"/>
              <a:pPr/>
              <a:t>‹#›</a:t>
            </a:fld>
            <a:endParaRPr lang="en-US" altLang="en-US"/>
          </a:p>
        </p:txBody>
      </p:sp>
    </p:spTree>
    <p:extLst>
      <p:ext uri="{BB962C8B-B14F-4D97-AF65-F5344CB8AC3E}">
        <p14:creationId xmlns:p14="http://schemas.microsoft.com/office/powerpoint/2010/main" val="118610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A2ABD8C4-4B39-48DB-B1B4-42000A028D9E}"/>
              </a:ext>
            </a:extLst>
          </p:cNvPr>
          <p:cNvSpPr>
            <a:spLocks noGrp="1" noChangeArrowheads="1"/>
          </p:cNvSpPr>
          <p:nvPr>
            <p:ph type="ftr" sz="quarter" idx="10"/>
          </p:nvPr>
        </p:nvSpPr>
        <p:spPr>
          <a:ln/>
        </p:spPr>
        <p:txBody>
          <a:bodyPr/>
          <a:lstStyle>
            <a:lvl1pPr>
              <a:defRPr/>
            </a:lvl1pPr>
          </a:lstStyle>
          <a:p>
            <a:pPr>
              <a:defRPr/>
            </a:pPr>
            <a:r>
              <a:rPr lang="en-US" altLang="en-US"/>
              <a:t>CSUS CSC 35 Intro to Architecture: Dr. I. Ghansah</a:t>
            </a:r>
          </a:p>
        </p:txBody>
      </p:sp>
      <p:sp>
        <p:nvSpPr>
          <p:cNvPr id="3" name="Rectangle 9">
            <a:extLst>
              <a:ext uri="{FF2B5EF4-FFF2-40B4-BE49-F238E27FC236}">
                <a16:creationId xmlns:a16="http://schemas.microsoft.com/office/drawing/2014/main" id="{DDB7973D-F5AA-436A-8844-F12455112EB3}"/>
              </a:ext>
            </a:extLst>
          </p:cNvPr>
          <p:cNvSpPr>
            <a:spLocks noGrp="1" noChangeArrowheads="1"/>
          </p:cNvSpPr>
          <p:nvPr>
            <p:ph type="sldNum" sz="quarter" idx="11"/>
          </p:nvPr>
        </p:nvSpPr>
        <p:spPr>
          <a:ln/>
        </p:spPr>
        <p:txBody>
          <a:bodyPr/>
          <a:lstStyle>
            <a:lvl1pPr>
              <a:defRPr/>
            </a:lvl1pPr>
          </a:lstStyle>
          <a:p>
            <a:fld id="{77FF3FBB-97D8-445E-A272-D865BE560F72}" type="slidenum">
              <a:rPr lang="en-US" altLang="en-US"/>
              <a:pPr/>
              <a:t>‹#›</a:t>
            </a:fld>
            <a:endParaRPr lang="en-US" altLang="en-US"/>
          </a:p>
        </p:txBody>
      </p:sp>
    </p:spTree>
    <p:extLst>
      <p:ext uri="{BB962C8B-B14F-4D97-AF65-F5344CB8AC3E}">
        <p14:creationId xmlns:p14="http://schemas.microsoft.com/office/powerpoint/2010/main" val="1056849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5AE512C0-23F6-494A-9624-C937F52B7355}"/>
              </a:ext>
            </a:extLst>
          </p:cNvPr>
          <p:cNvSpPr>
            <a:spLocks noGrp="1" noChangeArrowheads="1"/>
          </p:cNvSpPr>
          <p:nvPr>
            <p:ph type="ftr" sz="quarter" idx="10"/>
          </p:nvPr>
        </p:nvSpPr>
        <p:spPr>
          <a:ln/>
        </p:spPr>
        <p:txBody>
          <a:bodyPr/>
          <a:lstStyle>
            <a:lvl1pPr>
              <a:defRPr/>
            </a:lvl1pPr>
          </a:lstStyle>
          <a:p>
            <a:pPr>
              <a:defRPr/>
            </a:pPr>
            <a:r>
              <a:rPr lang="en-US" altLang="en-US"/>
              <a:t>CSUS CSC 35 Intro to Architecture: Dr. I. Ghansah</a:t>
            </a:r>
          </a:p>
        </p:txBody>
      </p:sp>
      <p:sp>
        <p:nvSpPr>
          <p:cNvPr id="6" name="Rectangle 9">
            <a:extLst>
              <a:ext uri="{FF2B5EF4-FFF2-40B4-BE49-F238E27FC236}">
                <a16:creationId xmlns:a16="http://schemas.microsoft.com/office/drawing/2014/main" id="{F5F69DFB-8F6F-4813-87DA-12CB937DF375}"/>
              </a:ext>
            </a:extLst>
          </p:cNvPr>
          <p:cNvSpPr>
            <a:spLocks noGrp="1" noChangeArrowheads="1"/>
          </p:cNvSpPr>
          <p:nvPr>
            <p:ph type="sldNum" sz="quarter" idx="11"/>
          </p:nvPr>
        </p:nvSpPr>
        <p:spPr>
          <a:ln/>
        </p:spPr>
        <p:txBody>
          <a:bodyPr/>
          <a:lstStyle>
            <a:lvl1pPr>
              <a:defRPr/>
            </a:lvl1pPr>
          </a:lstStyle>
          <a:p>
            <a:fld id="{16BA0509-E689-4AB4-87BB-A1BC6C06ED46}" type="slidenum">
              <a:rPr lang="en-US" altLang="en-US"/>
              <a:pPr/>
              <a:t>‹#›</a:t>
            </a:fld>
            <a:endParaRPr lang="en-US" altLang="en-US"/>
          </a:p>
        </p:txBody>
      </p:sp>
    </p:spTree>
    <p:extLst>
      <p:ext uri="{BB962C8B-B14F-4D97-AF65-F5344CB8AC3E}">
        <p14:creationId xmlns:p14="http://schemas.microsoft.com/office/powerpoint/2010/main" val="1620457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id="{36A79029-30EC-4C60-A80D-E01DDF3D16AB}"/>
              </a:ext>
            </a:extLst>
          </p:cNvPr>
          <p:cNvSpPr>
            <a:spLocks noGrp="1" noChangeArrowheads="1"/>
          </p:cNvSpPr>
          <p:nvPr>
            <p:ph type="ftr" sz="quarter" idx="10"/>
          </p:nvPr>
        </p:nvSpPr>
        <p:spPr>
          <a:ln/>
        </p:spPr>
        <p:txBody>
          <a:bodyPr/>
          <a:lstStyle>
            <a:lvl1pPr>
              <a:defRPr/>
            </a:lvl1pPr>
          </a:lstStyle>
          <a:p>
            <a:pPr>
              <a:defRPr/>
            </a:pPr>
            <a:r>
              <a:rPr lang="en-US" altLang="en-US"/>
              <a:t>CSUS CSC 35 Intro to Architecture: Dr. I. Ghansah</a:t>
            </a:r>
          </a:p>
        </p:txBody>
      </p:sp>
      <p:sp>
        <p:nvSpPr>
          <p:cNvPr id="6" name="Rectangle 9">
            <a:extLst>
              <a:ext uri="{FF2B5EF4-FFF2-40B4-BE49-F238E27FC236}">
                <a16:creationId xmlns:a16="http://schemas.microsoft.com/office/drawing/2014/main" id="{F6E6DDF9-6A4F-40BB-8B81-57349358B3CE}"/>
              </a:ext>
            </a:extLst>
          </p:cNvPr>
          <p:cNvSpPr>
            <a:spLocks noGrp="1" noChangeArrowheads="1"/>
          </p:cNvSpPr>
          <p:nvPr>
            <p:ph type="sldNum" sz="quarter" idx="11"/>
          </p:nvPr>
        </p:nvSpPr>
        <p:spPr>
          <a:ln/>
        </p:spPr>
        <p:txBody>
          <a:bodyPr/>
          <a:lstStyle>
            <a:lvl1pPr>
              <a:defRPr/>
            </a:lvl1pPr>
          </a:lstStyle>
          <a:p>
            <a:fld id="{A9E43BFF-F649-4560-AB95-BD5A3EC314C4}" type="slidenum">
              <a:rPr lang="en-US" altLang="en-US"/>
              <a:pPr/>
              <a:t>‹#›</a:t>
            </a:fld>
            <a:endParaRPr lang="en-US" altLang="en-US"/>
          </a:p>
        </p:txBody>
      </p:sp>
    </p:spTree>
    <p:extLst>
      <p:ext uri="{BB962C8B-B14F-4D97-AF65-F5344CB8AC3E}">
        <p14:creationId xmlns:p14="http://schemas.microsoft.com/office/powerpoint/2010/main" val="58258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sp>
        <p:nvSpPr>
          <p:cNvPr id="2053" name="Rectangle 5">
            <a:extLst>
              <a:ext uri="{FF2B5EF4-FFF2-40B4-BE49-F238E27FC236}">
                <a16:creationId xmlns:a16="http://schemas.microsoft.com/office/drawing/2014/main" id="{63DB5DE4-3E11-4B5E-A529-65293416DE3C}"/>
              </a:ext>
            </a:extLst>
          </p:cNvPr>
          <p:cNvSpPr>
            <a:spLocks noGrp="1" noChangeArrowheads="1"/>
          </p:cNvSpPr>
          <p:nvPr>
            <p:ph type="title"/>
          </p:nvPr>
        </p:nvSpPr>
        <p:spPr bwMode="auto">
          <a:xfrm>
            <a:off x="685800" y="2286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2056" name="Rectangle 8">
            <a:extLst>
              <a:ext uri="{FF2B5EF4-FFF2-40B4-BE49-F238E27FC236}">
                <a16:creationId xmlns:a16="http://schemas.microsoft.com/office/drawing/2014/main" id="{3A1B5A0F-2C33-49A5-97C7-3EC239EA39DA}"/>
              </a:ext>
            </a:extLst>
          </p:cNvPr>
          <p:cNvSpPr>
            <a:spLocks noGrp="1" noChangeArrowheads="1"/>
          </p:cNvSpPr>
          <p:nvPr>
            <p:ph type="ftr" sz="quarter" idx="3"/>
          </p:nvPr>
        </p:nvSpPr>
        <p:spPr bwMode="auto">
          <a:xfrm>
            <a:off x="381000" y="6340475"/>
            <a:ext cx="434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sz="1000">
                <a:latin typeface="Arial" charset="0"/>
              </a:defRPr>
            </a:lvl1pPr>
          </a:lstStyle>
          <a:p>
            <a:pPr>
              <a:defRPr/>
            </a:pPr>
            <a:r>
              <a:rPr lang="en-US" altLang="en-US"/>
              <a:t>CSUS CSC 35 Intro to Architecture: Dr. I. Ghansah</a:t>
            </a:r>
          </a:p>
        </p:txBody>
      </p:sp>
      <p:sp>
        <p:nvSpPr>
          <p:cNvPr id="1028" name="Rectangle 11">
            <a:extLst>
              <a:ext uri="{FF2B5EF4-FFF2-40B4-BE49-F238E27FC236}">
                <a16:creationId xmlns:a16="http://schemas.microsoft.com/office/drawing/2014/main" id="{D0013FA4-CFBF-47D4-8533-523D38A9BE5C}"/>
              </a:ext>
            </a:extLst>
          </p:cNvPr>
          <p:cNvSpPr>
            <a:spLocks noGrp="1" noChangeArrowheads="1"/>
          </p:cNvSpPr>
          <p:nvPr>
            <p:ph type="body" idx="1"/>
          </p:nvPr>
        </p:nvSpPr>
        <p:spPr bwMode="auto">
          <a:xfrm>
            <a:off x="685800" y="11430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029" name="Text Box 12">
            <a:extLst>
              <a:ext uri="{FF2B5EF4-FFF2-40B4-BE49-F238E27FC236}">
                <a16:creationId xmlns:a16="http://schemas.microsoft.com/office/drawing/2014/main" id="{85C13092-4547-4ACC-869F-CEE8E2C555E6}"/>
              </a:ext>
            </a:extLst>
          </p:cNvPr>
          <p:cNvSpPr txBox="1">
            <a:spLocks noChangeArrowheads="1"/>
          </p:cNvSpPr>
          <p:nvPr userDrawn="1"/>
        </p:nvSpPr>
        <p:spPr bwMode="auto">
          <a:xfrm>
            <a:off x="685800" y="5867400"/>
            <a:ext cx="22098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defRPr sz="2100">
                <a:solidFill>
                  <a:schemeClr val="tx1"/>
                </a:solidFill>
                <a:latin typeface="Arial" charset="0"/>
              </a:defRPr>
            </a:lvl1pPr>
            <a:lvl2pPr marL="742950" indent="-285750" eaLnBrk="0" hangingPunct="0">
              <a:defRPr sz="2100">
                <a:solidFill>
                  <a:schemeClr val="tx1"/>
                </a:solidFill>
                <a:latin typeface="Arial" charset="0"/>
              </a:defRPr>
            </a:lvl2pPr>
            <a:lvl3pPr marL="1143000" indent="-228600" eaLnBrk="0" hangingPunct="0">
              <a:defRPr sz="2100">
                <a:solidFill>
                  <a:schemeClr val="tx1"/>
                </a:solidFill>
                <a:latin typeface="Arial" charset="0"/>
              </a:defRPr>
            </a:lvl3pPr>
            <a:lvl4pPr marL="1600200" indent="-228600" eaLnBrk="0" hangingPunct="0">
              <a:defRPr sz="2100">
                <a:solidFill>
                  <a:schemeClr val="tx1"/>
                </a:solidFill>
                <a:latin typeface="Arial" charset="0"/>
              </a:defRPr>
            </a:lvl4pPr>
            <a:lvl5pPr marL="2057400" indent="-228600" eaLnBrk="0" hangingPunct="0">
              <a:defRPr sz="2100">
                <a:solidFill>
                  <a:schemeClr val="tx1"/>
                </a:solidFill>
                <a:latin typeface="Arial" charset="0"/>
              </a:defRPr>
            </a:lvl5pPr>
            <a:lvl6pPr marL="2514600" indent="-228600" eaLnBrk="0" fontAlgn="base" hangingPunct="0">
              <a:spcBef>
                <a:spcPct val="0"/>
              </a:spcBef>
              <a:spcAft>
                <a:spcPct val="0"/>
              </a:spcAft>
              <a:defRPr sz="2100">
                <a:solidFill>
                  <a:schemeClr val="tx1"/>
                </a:solidFill>
                <a:latin typeface="Arial" charset="0"/>
              </a:defRPr>
            </a:lvl6pPr>
            <a:lvl7pPr marL="2971800" indent="-228600" eaLnBrk="0" fontAlgn="base" hangingPunct="0">
              <a:spcBef>
                <a:spcPct val="0"/>
              </a:spcBef>
              <a:spcAft>
                <a:spcPct val="0"/>
              </a:spcAft>
              <a:defRPr sz="2100">
                <a:solidFill>
                  <a:schemeClr val="tx1"/>
                </a:solidFill>
                <a:latin typeface="Arial" charset="0"/>
              </a:defRPr>
            </a:lvl7pPr>
            <a:lvl8pPr marL="3429000" indent="-228600" eaLnBrk="0" fontAlgn="base" hangingPunct="0">
              <a:spcBef>
                <a:spcPct val="0"/>
              </a:spcBef>
              <a:spcAft>
                <a:spcPct val="0"/>
              </a:spcAft>
              <a:defRPr sz="2100">
                <a:solidFill>
                  <a:schemeClr val="tx1"/>
                </a:solidFill>
                <a:latin typeface="Arial" charset="0"/>
              </a:defRPr>
            </a:lvl8pPr>
            <a:lvl9pPr marL="3886200" indent="-228600" eaLnBrk="0" fontAlgn="base" hangingPunct="0">
              <a:spcBef>
                <a:spcPct val="0"/>
              </a:spcBef>
              <a:spcAft>
                <a:spcPct val="0"/>
              </a:spcAft>
              <a:defRPr sz="2100">
                <a:solidFill>
                  <a:schemeClr val="tx1"/>
                </a:solidFill>
                <a:latin typeface="Arial" charset="0"/>
              </a:defRPr>
            </a:lvl9pPr>
          </a:lstStyle>
          <a:p>
            <a:pPr eaLnBrk="1" hangingPunct="1">
              <a:spcBef>
                <a:spcPct val="50000"/>
              </a:spcBef>
              <a:defRPr/>
            </a:pPr>
            <a:endParaRPr lang="en-US" altLang="en-US"/>
          </a:p>
        </p:txBody>
      </p:sp>
      <p:sp>
        <p:nvSpPr>
          <p:cNvPr id="2057" name="Rectangle 9">
            <a:extLst>
              <a:ext uri="{FF2B5EF4-FFF2-40B4-BE49-F238E27FC236}">
                <a16:creationId xmlns:a16="http://schemas.microsoft.com/office/drawing/2014/main" id="{4CAF3D88-AA63-456C-A3D0-45390D689D6E}"/>
              </a:ext>
            </a:extLst>
          </p:cNvPr>
          <p:cNvSpPr>
            <a:spLocks noGrp="1" noChangeArrowheads="1"/>
          </p:cNvSpPr>
          <p:nvPr>
            <p:ph type="sldNum" sz="quarter" idx="4"/>
          </p:nvPr>
        </p:nvSpPr>
        <p:spPr bwMode="auto">
          <a:xfrm>
            <a:off x="7467600" y="6248400"/>
            <a:ext cx="990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sz="1600">
                <a:latin typeface="Times New Roman" panose="02020603050405020304" pitchFamily="18" charset="0"/>
              </a:defRPr>
            </a:lvl1pPr>
          </a:lstStyle>
          <a:p>
            <a:fld id="{BDFF1FB6-5718-400D-B9AB-9594367BFB41}"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hyperlink" Target="CopyStr.as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BC7FF1D-88A9-4037-9936-C0D8CAEA4199}"/>
              </a:ext>
            </a:extLst>
          </p:cNvPr>
          <p:cNvSpPr>
            <a:spLocks noGrp="1" noChangeArrowheads="1"/>
          </p:cNvSpPr>
          <p:nvPr>
            <p:ph type="ctrTitle"/>
          </p:nvPr>
        </p:nvSpPr>
        <p:spPr>
          <a:xfrm>
            <a:off x="685800" y="609600"/>
            <a:ext cx="7772400" cy="1143000"/>
          </a:xfrm>
        </p:spPr>
        <p:txBody>
          <a:bodyPr/>
          <a:lstStyle/>
          <a:p>
            <a:pPr eaLnBrk="1" hangingPunct="1">
              <a:defRPr/>
            </a:pPr>
            <a:r>
              <a:rPr lang="en-US" altLang="en-US"/>
              <a:t>Assembly Language for x86 Processors </a:t>
            </a:r>
            <a:r>
              <a:rPr lang="en-US" altLang="en-US" sz="2400"/>
              <a:t>7th Edition</a:t>
            </a:r>
            <a:r>
              <a:rPr lang="en-US" altLang="en-US"/>
              <a:t> </a:t>
            </a:r>
          </a:p>
        </p:txBody>
      </p:sp>
      <p:sp>
        <p:nvSpPr>
          <p:cNvPr id="3075" name="Rectangle 3">
            <a:extLst>
              <a:ext uri="{FF2B5EF4-FFF2-40B4-BE49-F238E27FC236}">
                <a16:creationId xmlns:a16="http://schemas.microsoft.com/office/drawing/2014/main" id="{5591CBB2-DDD9-412D-8732-F23F7458B78F}"/>
              </a:ext>
            </a:extLst>
          </p:cNvPr>
          <p:cNvSpPr>
            <a:spLocks noGrp="1" noChangeArrowheads="1"/>
          </p:cNvSpPr>
          <p:nvPr>
            <p:ph type="subTitle" idx="1"/>
          </p:nvPr>
        </p:nvSpPr>
        <p:spPr>
          <a:xfrm>
            <a:off x="1447800" y="2209800"/>
            <a:ext cx="6400800" cy="1752600"/>
          </a:xfrm>
        </p:spPr>
        <p:txBody>
          <a:bodyPr/>
          <a:lstStyle/>
          <a:p>
            <a:pPr eaLnBrk="1" hangingPunct="1"/>
            <a:r>
              <a:rPr lang="en-US" altLang="en-US" sz="3200" dirty="0"/>
              <a:t>Chapter 9: Strings Instructions and Arrays</a:t>
            </a:r>
          </a:p>
        </p:txBody>
      </p:sp>
      <p:sp>
        <p:nvSpPr>
          <p:cNvPr id="3076" name="Text Box 4">
            <a:extLst>
              <a:ext uri="{FF2B5EF4-FFF2-40B4-BE49-F238E27FC236}">
                <a16:creationId xmlns:a16="http://schemas.microsoft.com/office/drawing/2014/main" id="{B4D5078B-1855-4885-9163-A83836D2DA2E}"/>
              </a:ext>
            </a:extLst>
          </p:cNvPr>
          <p:cNvSpPr txBox="1">
            <a:spLocks noChangeArrowheads="1"/>
          </p:cNvSpPr>
          <p:nvPr/>
        </p:nvSpPr>
        <p:spPr bwMode="auto">
          <a:xfrm>
            <a:off x="533400" y="61722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1200"/>
              <a:t>(c) Pearson Education, 2015. All rights reserved. You may modify and copy this slide show for your personal use, or for use in the classroom, as long as this copyright statement, the author's name, and the title are not changed.</a:t>
            </a:r>
          </a:p>
        </p:txBody>
      </p:sp>
      <p:sp>
        <p:nvSpPr>
          <p:cNvPr id="3077" name="Text Box 6">
            <a:extLst>
              <a:ext uri="{FF2B5EF4-FFF2-40B4-BE49-F238E27FC236}">
                <a16:creationId xmlns:a16="http://schemas.microsoft.com/office/drawing/2014/main" id="{E5ACB186-2120-45E3-B920-76A6C36F1B00}"/>
              </a:ext>
            </a:extLst>
          </p:cNvPr>
          <p:cNvSpPr txBox="1">
            <a:spLocks noChangeArrowheads="1"/>
          </p:cNvSpPr>
          <p:nvPr/>
        </p:nvSpPr>
        <p:spPr bwMode="auto">
          <a:xfrm>
            <a:off x="533400" y="4876800"/>
            <a:ext cx="5181600" cy="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i="1" dirty="0"/>
              <a:t>Dr. I. Ghansah</a:t>
            </a:r>
          </a:p>
          <a:p>
            <a:pPr eaLnBrk="1" hangingPunct="1">
              <a:spcBef>
                <a:spcPct val="50000"/>
              </a:spcBef>
              <a:buClrTx/>
              <a:buFontTx/>
              <a:buNone/>
            </a:pPr>
            <a:r>
              <a:rPr lang="en-US" altLang="en-US" sz="1700" i="1" dirty="0"/>
              <a:t>Revision date: 4/17/2020</a:t>
            </a:r>
          </a:p>
        </p:txBody>
      </p:sp>
      <p:sp>
        <p:nvSpPr>
          <p:cNvPr id="3078" name="Text Box 7">
            <a:extLst>
              <a:ext uri="{FF2B5EF4-FFF2-40B4-BE49-F238E27FC236}">
                <a16:creationId xmlns:a16="http://schemas.microsoft.com/office/drawing/2014/main" id="{F6BD154B-A82F-4C43-B1F6-920BBAC2CF9F}"/>
              </a:ext>
            </a:extLst>
          </p:cNvPr>
          <p:cNvSpPr txBox="1">
            <a:spLocks noChangeArrowheads="1"/>
          </p:cNvSpPr>
          <p:nvPr/>
        </p:nvSpPr>
        <p:spPr bwMode="auto">
          <a:xfrm>
            <a:off x="2895600" y="1676400"/>
            <a:ext cx="32766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100">
                <a:solidFill>
                  <a:schemeClr val="tx2"/>
                </a:solidFill>
              </a:rPr>
              <a:t>Kip R. Irvine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2">
            <a:extLst>
              <a:ext uri="{FF2B5EF4-FFF2-40B4-BE49-F238E27FC236}">
                <a16:creationId xmlns:a16="http://schemas.microsoft.com/office/drawing/2014/main" id="{56480F9F-AC46-4CFC-AEB2-DD8E488E68BB}"/>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12291" name="Slide Number Placeholder 3">
            <a:extLst>
              <a:ext uri="{FF2B5EF4-FFF2-40B4-BE49-F238E27FC236}">
                <a16:creationId xmlns:a16="http://schemas.microsoft.com/office/drawing/2014/main" id="{91CA52B5-6B06-48E7-8289-DE0BE3BBBFF4}"/>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9986B03-F4A7-48E9-8D19-9FCD7E865EA8}" type="slidenum">
              <a:rPr lang="en-US" altLang="en-US" sz="1600">
                <a:latin typeface="Times New Roman" panose="02020603050405020304" pitchFamily="18" charset="0"/>
              </a:rPr>
              <a:pPr eaLnBrk="1" hangingPunct="1">
                <a:spcBef>
                  <a:spcPct val="0"/>
                </a:spcBef>
                <a:buClrTx/>
                <a:buFontTx/>
                <a:buNone/>
              </a:pPr>
              <a:t>10</a:t>
            </a:fld>
            <a:endParaRPr lang="en-US" altLang="en-US" sz="1600">
              <a:latin typeface="Times New Roman" panose="02020603050405020304" pitchFamily="18" charset="0"/>
            </a:endParaRPr>
          </a:p>
        </p:txBody>
      </p:sp>
      <p:sp>
        <p:nvSpPr>
          <p:cNvPr id="76802" name="Rectangle 2">
            <a:extLst>
              <a:ext uri="{FF2B5EF4-FFF2-40B4-BE49-F238E27FC236}">
                <a16:creationId xmlns:a16="http://schemas.microsoft.com/office/drawing/2014/main" id="{F9A1F5FF-07AC-4AB4-A662-18517F97D97B}"/>
              </a:ext>
            </a:extLst>
          </p:cNvPr>
          <p:cNvSpPr>
            <a:spLocks noGrp="1" noChangeArrowheads="1"/>
          </p:cNvSpPr>
          <p:nvPr>
            <p:ph type="title"/>
          </p:nvPr>
        </p:nvSpPr>
        <p:spPr/>
        <p:txBody>
          <a:bodyPr/>
          <a:lstStyle/>
          <a:p>
            <a:pPr eaLnBrk="1" hangingPunct="1">
              <a:defRPr/>
            </a:pPr>
            <a:r>
              <a:rPr lang="en-US" altLang="en-US"/>
              <a:t>Comparing a Pair of Doublewords</a:t>
            </a:r>
          </a:p>
        </p:txBody>
      </p:sp>
      <p:sp>
        <p:nvSpPr>
          <p:cNvPr id="12293" name="Text Box 3">
            <a:extLst>
              <a:ext uri="{FF2B5EF4-FFF2-40B4-BE49-F238E27FC236}">
                <a16:creationId xmlns:a16="http://schemas.microsoft.com/office/drawing/2014/main" id="{65E28128-B4FD-43F3-A41A-0D63EC1D12B6}"/>
              </a:ext>
            </a:extLst>
          </p:cNvPr>
          <p:cNvSpPr txBox="1">
            <a:spLocks noChangeArrowheads="1"/>
          </p:cNvSpPr>
          <p:nvPr/>
        </p:nvSpPr>
        <p:spPr bwMode="auto">
          <a:xfrm>
            <a:off x="1295400" y="2362200"/>
            <a:ext cx="64770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22860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22860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22860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22860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2286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22860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source DWORD 1234h</a:t>
            </a:r>
          </a:p>
          <a:p>
            <a:pPr eaLnBrk="1" hangingPunct="1">
              <a:lnSpc>
                <a:spcPct val="50000"/>
              </a:lnSpc>
              <a:spcBef>
                <a:spcPct val="50000"/>
              </a:spcBef>
              <a:buClrTx/>
              <a:buFontTx/>
              <a:buNone/>
            </a:pPr>
            <a:r>
              <a:rPr lang="en-US" altLang="en-US" sz="1800" b="1">
                <a:latin typeface="Courier New" panose="02070309020205020404" pitchFamily="49" charset="0"/>
              </a:rPr>
              <a:t>target DWORD 5678h</a:t>
            </a:r>
          </a:p>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r>
              <a:rPr lang="en-US" altLang="en-US" sz="1800" b="1">
                <a:latin typeface="Courier New" panose="02070309020205020404" pitchFamily="49" charset="0"/>
              </a:rPr>
              <a:t>.code</a:t>
            </a:r>
          </a:p>
          <a:p>
            <a:pPr eaLnBrk="1" hangingPunct="1">
              <a:lnSpc>
                <a:spcPct val="50000"/>
              </a:lnSpc>
              <a:spcBef>
                <a:spcPct val="50000"/>
              </a:spcBef>
              <a:buClrTx/>
              <a:buFontTx/>
              <a:buNone/>
            </a:pPr>
            <a:r>
              <a:rPr lang="en-US" altLang="en-US" sz="1800" b="1">
                <a:latin typeface="Courier New" panose="02070309020205020404" pitchFamily="49" charset="0"/>
              </a:rPr>
              <a:t>mov esi,OFFSET source</a:t>
            </a:r>
          </a:p>
          <a:p>
            <a:pPr eaLnBrk="1" hangingPunct="1">
              <a:lnSpc>
                <a:spcPct val="50000"/>
              </a:lnSpc>
              <a:spcBef>
                <a:spcPct val="50000"/>
              </a:spcBef>
              <a:buClrTx/>
              <a:buFontTx/>
              <a:buNone/>
            </a:pPr>
            <a:r>
              <a:rPr lang="en-US" altLang="en-US" sz="1800" b="1">
                <a:latin typeface="Courier New" panose="02070309020205020404" pitchFamily="49" charset="0"/>
              </a:rPr>
              <a:t>mov edi,OFFSET target</a:t>
            </a:r>
          </a:p>
          <a:p>
            <a:pPr eaLnBrk="1" hangingPunct="1">
              <a:lnSpc>
                <a:spcPct val="50000"/>
              </a:lnSpc>
              <a:spcBef>
                <a:spcPct val="50000"/>
              </a:spcBef>
              <a:buClrTx/>
              <a:buFontTx/>
              <a:buNone/>
            </a:pPr>
            <a:r>
              <a:rPr lang="en-US" altLang="en-US" sz="1800" b="1">
                <a:latin typeface="Courier New" panose="02070309020205020404" pitchFamily="49" charset="0"/>
              </a:rPr>
              <a:t>cmpsd	; compare doublewords</a:t>
            </a:r>
          </a:p>
          <a:p>
            <a:pPr eaLnBrk="1" hangingPunct="1">
              <a:lnSpc>
                <a:spcPct val="50000"/>
              </a:lnSpc>
              <a:spcBef>
                <a:spcPct val="50000"/>
              </a:spcBef>
              <a:buClrTx/>
              <a:buFontTx/>
              <a:buNone/>
            </a:pPr>
            <a:r>
              <a:rPr lang="en-US" altLang="en-US" sz="1800" b="1">
                <a:latin typeface="Courier New" panose="02070309020205020404" pitchFamily="49" charset="0"/>
              </a:rPr>
              <a:t>ja L1	; jump if source &gt; target</a:t>
            </a:r>
          </a:p>
          <a:p>
            <a:pPr eaLnBrk="1" hangingPunct="1">
              <a:lnSpc>
                <a:spcPct val="50000"/>
              </a:lnSpc>
              <a:spcBef>
                <a:spcPct val="50000"/>
              </a:spcBef>
              <a:buClrTx/>
              <a:buFontTx/>
              <a:buNone/>
            </a:pPr>
            <a:r>
              <a:rPr lang="en-US" altLang="en-US" sz="1800" b="1">
                <a:latin typeface="Courier New" panose="02070309020205020404" pitchFamily="49" charset="0"/>
              </a:rPr>
              <a:t>jmp L2	; jump if source &lt;= target</a:t>
            </a:r>
          </a:p>
        </p:txBody>
      </p:sp>
      <p:sp>
        <p:nvSpPr>
          <p:cNvPr id="12294" name="Text Box 4">
            <a:extLst>
              <a:ext uri="{FF2B5EF4-FFF2-40B4-BE49-F238E27FC236}">
                <a16:creationId xmlns:a16="http://schemas.microsoft.com/office/drawing/2014/main" id="{51EE5ECC-A63A-480C-A1F6-48A45F5BAFBA}"/>
              </a:ext>
            </a:extLst>
          </p:cNvPr>
          <p:cNvSpPr txBox="1">
            <a:spLocks noChangeArrowheads="1"/>
          </p:cNvSpPr>
          <p:nvPr/>
        </p:nvSpPr>
        <p:spPr bwMode="auto">
          <a:xfrm>
            <a:off x="685800" y="1066800"/>
            <a:ext cx="76962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If source &gt; target, the code jumps to label L1; otherwise, it jumps to label L2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a:extLst>
              <a:ext uri="{FF2B5EF4-FFF2-40B4-BE49-F238E27FC236}">
                <a16:creationId xmlns:a16="http://schemas.microsoft.com/office/drawing/2014/main" id="{E55DCED6-BB73-4C4D-B730-1EBA99B2C2D0}"/>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13315" name="Slide Number Placeholder 4">
            <a:extLst>
              <a:ext uri="{FF2B5EF4-FFF2-40B4-BE49-F238E27FC236}">
                <a16:creationId xmlns:a16="http://schemas.microsoft.com/office/drawing/2014/main" id="{8C57F09F-3734-4A1A-AF4F-115F5E5375ED}"/>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0D2E6A3-6AC9-481E-AC33-DA8D7082F3AE}" type="slidenum">
              <a:rPr lang="en-US" altLang="en-US" sz="1600">
                <a:latin typeface="Times New Roman" panose="02020603050405020304" pitchFamily="18" charset="0"/>
              </a:rPr>
              <a:pPr eaLnBrk="1" hangingPunct="1">
                <a:spcBef>
                  <a:spcPct val="0"/>
                </a:spcBef>
                <a:buClrTx/>
                <a:buFontTx/>
                <a:buNone/>
              </a:pPr>
              <a:t>11</a:t>
            </a:fld>
            <a:endParaRPr lang="en-US" altLang="en-US" sz="1600">
              <a:latin typeface="Times New Roman" panose="02020603050405020304" pitchFamily="18" charset="0"/>
            </a:endParaRPr>
          </a:p>
        </p:txBody>
      </p:sp>
      <p:sp>
        <p:nvSpPr>
          <p:cNvPr id="110594" name="Rectangle 2">
            <a:extLst>
              <a:ext uri="{FF2B5EF4-FFF2-40B4-BE49-F238E27FC236}">
                <a16:creationId xmlns:a16="http://schemas.microsoft.com/office/drawing/2014/main" id="{5BA20CEC-3554-4D5A-B10E-E2118CB95650}"/>
              </a:ext>
            </a:extLst>
          </p:cNvPr>
          <p:cNvSpPr>
            <a:spLocks noGrp="1" noChangeArrowheads="1"/>
          </p:cNvSpPr>
          <p:nvPr>
            <p:ph type="title"/>
          </p:nvPr>
        </p:nvSpPr>
        <p:spPr/>
        <p:txBody>
          <a:bodyPr/>
          <a:lstStyle/>
          <a:p>
            <a:pPr eaLnBrk="1" hangingPunct="1">
              <a:defRPr/>
            </a:pPr>
            <a:r>
              <a:rPr lang="en-US" altLang="en-US"/>
              <a:t>Your turn . . .</a:t>
            </a:r>
          </a:p>
        </p:txBody>
      </p:sp>
      <p:sp>
        <p:nvSpPr>
          <p:cNvPr id="13317" name="Rectangle 3">
            <a:extLst>
              <a:ext uri="{FF2B5EF4-FFF2-40B4-BE49-F238E27FC236}">
                <a16:creationId xmlns:a16="http://schemas.microsoft.com/office/drawing/2014/main" id="{F114641A-3BF7-46A5-892D-5C30ED08A1A8}"/>
              </a:ext>
            </a:extLst>
          </p:cNvPr>
          <p:cNvSpPr>
            <a:spLocks noGrp="1" noChangeArrowheads="1"/>
          </p:cNvSpPr>
          <p:nvPr>
            <p:ph type="body" idx="1"/>
          </p:nvPr>
        </p:nvSpPr>
        <p:spPr>
          <a:xfrm>
            <a:off x="609600" y="2057400"/>
            <a:ext cx="7772400" cy="1752600"/>
          </a:xfrm>
        </p:spPr>
        <p:txBody>
          <a:bodyPr/>
          <a:lstStyle/>
          <a:p>
            <a:pPr eaLnBrk="1" hangingPunct="1">
              <a:lnSpc>
                <a:spcPct val="110000"/>
              </a:lnSpc>
            </a:pPr>
            <a:r>
              <a:rPr lang="en-US" altLang="en-US"/>
              <a:t>Modify the program in the previous slide by declaring both source and target as WORD variables. Make any other necessary changes.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a:extLst>
              <a:ext uri="{FF2B5EF4-FFF2-40B4-BE49-F238E27FC236}">
                <a16:creationId xmlns:a16="http://schemas.microsoft.com/office/drawing/2014/main" id="{D05CD2A2-C211-45FC-962C-B5E6221EAC9A}"/>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14339" name="Slide Number Placeholder 3">
            <a:extLst>
              <a:ext uri="{FF2B5EF4-FFF2-40B4-BE49-F238E27FC236}">
                <a16:creationId xmlns:a16="http://schemas.microsoft.com/office/drawing/2014/main" id="{E63727AB-CE05-4035-98E6-739813745E52}"/>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7286CD7-9CA8-47BE-98AE-B9A739D4BF7A}" type="slidenum">
              <a:rPr lang="en-US" altLang="en-US" sz="1600">
                <a:latin typeface="Times New Roman" panose="02020603050405020304" pitchFamily="18" charset="0"/>
              </a:rPr>
              <a:pPr eaLnBrk="1" hangingPunct="1">
                <a:spcBef>
                  <a:spcPct val="0"/>
                </a:spcBef>
                <a:buClrTx/>
                <a:buFontTx/>
                <a:buNone/>
              </a:pPr>
              <a:t>12</a:t>
            </a:fld>
            <a:endParaRPr lang="en-US" altLang="en-US" sz="1600">
              <a:latin typeface="Times New Roman" panose="02020603050405020304" pitchFamily="18" charset="0"/>
            </a:endParaRPr>
          </a:p>
        </p:txBody>
      </p:sp>
      <p:sp>
        <p:nvSpPr>
          <p:cNvPr id="101378" name="Rectangle 2">
            <a:extLst>
              <a:ext uri="{FF2B5EF4-FFF2-40B4-BE49-F238E27FC236}">
                <a16:creationId xmlns:a16="http://schemas.microsoft.com/office/drawing/2014/main" id="{4DAD908F-92B5-4826-ACE3-E304BEED745F}"/>
              </a:ext>
            </a:extLst>
          </p:cNvPr>
          <p:cNvSpPr>
            <a:spLocks noGrp="1" noChangeArrowheads="1"/>
          </p:cNvSpPr>
          <p:nvPr>
            <p:ph type="title"/>
          </p:nvPr>
        </p:nvSpPr>
        <p:spPr/>
        <p:txBody>
          <a:bodyPr/>
          <a:lstStyle/>
          <a:p>
            <a:pPr eaLnBrk="1" hangingPunct="1">
              <a:defRPr/>
            </a:pPr>
            <a:r>
              <a:rPr lang="en-US" altLang="en-US"/>
              <a:t>Comparing Arrays</a:t>
            </a:r>
          </a:p>
        </p:txBody>
      </p:sp>
      <p:sp>
        <p:nvSpPr>
          <p:cNvPr id="14341" name="Text Box 3">
            <a:extLst>
              <a:ext uri="{FF2B5EF4-FFF2-40B4-BE49-F238E27FC236}">
                <a16:creationId xmlns:a16="http://schemas.microsoft.com/office/drawing/2014/main" id="{608650F3-3233-4928-A3CB-2A768E45AC35}"/>
              </a:ext>
            </a:extLst>
          </p:cNvPr>
          <p:cNvSpPr txBox="1">
            <a:spLocks noChangeArrowheads="1"/>
          </p:cNvSpPr>
          <p:nvPr/>
        </p:nvSpPr>
        <p:spPr bwMode="auto">
          <a:xfrm>
            <a:off x="914400" y="2286000"/>
            <a:ext cx="72390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source DWORD COUNT DUP(?)</a:t>
            </a:r>
          </a:p>
          <a:p>
            <a:pPr eaLnBrk="1" hangingPunct="1">
              <a:lnSpc>
                <a:spcPct val="50000"/>
              </a:lnSpc>
              <a:spcBef>
                <a:spcPct val="50000"/>
              </a:spcBef>
              <a:buClrTx/>
              <a:buFontTx/>
              <a:buNone/>
            </a:pPr>
            <a:r>
              <a:rPr lang="en-US" altLang="en-US" sz="1800" b="1">
                <a:latin typeface="Courier New" panose="02070309020205020404" pitchFamily="49" charset="0"/>
              </a:rPr>
              <a:t>target DWORD COUNT DUP(?)</a:t>
            </a:r>
          </a:p>
          <a:p>
            <a:pPr eaLnBrk="1" hangingPunct="1">
              <a:lnSpc>
                <a:spcPct val="50000"/>
              </a:lnSpc>
              <a:spcBef>
                <a:spcPct val="50000"/>
              </a:spcBef>
              <a:buClrTx/>
              <a:buFontTx/>
              <a:buNone/>
            </a:pPr>
            <a:r>
              <a:rPr lang="en-US" altLang="en-US" sz="1800" b="1">
                <a:latin typeface="Courier New" panose="02070309020205020404" pitchFamily="49" charset="0"/>
              </a:rPr>
              <a:t>.code</a:t>
            </a:r>
          </a:p>
          <a:p>
            <a:pPr eaLnBrk="1" hangingPunct="1">
              <a:lnSpc>
                <a:spcPct val="50000"/>
              </a:lnSpc>
              <a:spcBef>
                <a:spcPct val="50000"/>
              </a:spcBef>
              <a:buClrTx/>
              <a:buFontTx/>
              <a:buNone/>
            </a:pPr>
            <a:r>
              <a:rPr lang="en-US" altLang="en-US" sz="1800" b="1">
                <a:latin typeface="Courier New" panose="02070309020205020404" pitchFamily="49" charset="0"/>
              </a:rPr>
              <a:t>mov ecx,COUNT	; repetition count</a:t>
            </a:r>
          </a:p>
          <a:p>
            <a:pPr eaLnBrk="1" hangingPunct="1">
              <a:lnSpc>
                <a:spcPct val="50000"/>
              </a:lnSpc>
              <a:spcBef>
                <a:spcPct val="50000"/>
              </a:spcBef>
              <a:buClrTx/>
              <a:buFontTx/>
              <a:buNone/>
            </a:pPr>
            <a:r>
              <a:rPr lang="en-US" altLang="en-US" sz="1800" b="1">
                <a:latin typeface="Courier New" panose="02070309020205020404" pitchFamily="49" charset="0"/>
              </a:rPr>
              <a:t>mov esi,OFFSET source</a:t>
            </a:r>
          </a:p>
          <a:p>
            <a:pPr eaLnBrk="1" hangingPunct="1">
              <a:lnSpc>
                <a:spcPct val="50000"/>
              </a:lnSpc>
              <a:spcBef>
                <a:spcPct val="50000"/>
              </a:spcBef>
              <a:buClrTx/>
              <a:buFontTx/>
              <a:buNone/>
            </a:pPr>
            <a:r>
              <a:rPr lang="en-US" altLang="en-US" sz="1800" b="1">
                <a:latin typeface="Courier New" panose="02070309020205020404" pitchFamily="49" charset="0"/>
              </a:rPr>
              <a:t>mov edi,OFFSET target</a:t>
            </a:r>
          </a:p>
          <a:p>
            <a:pPr eaLnBrk="1" hangingPunct="1">
              <a:lnSpc>
                <a:spcPct val="50000"/>
              </a:lnSpc>
              <a:spcBef>
                <a:spcPct val="50000"/>
              </a:spcBef>
              <a:buClrTx/>
              <a:buFontTx/>
              <a:buNone/>
            </a:pPr>
            <a:r>
              <a:rPr lang="en-US" altLang="en-US" sz="1800" b="1">
                <a:latin typeface="Courier New" panose="02070309020205020404" pitchFamily="49" charset="0"/>
              </a:rPr>
              <a:t>cld		; direction = forward</a:t>
            </a:r>
          </a:p>
          <a:p>
            <a:pPr eaLnBrk="1" hangingPunct="1">
              <a:lnSpc>
                <a:spcPct val="50000"/>
              </a:lnSpc>
              <a:spcBef>
                <a:spcPct val="50000"/>
              </a:spcBef>
              <a:buClrTx/>
              <a:buFontTx/>
              <a:buNone/>
            </a:pPr>
            <a:r>
              <a:rPr lang="en-US" altLang="en-US" sz="1800" b="1">
                <a:latin typeface="Courier New" panose="02070309020205020404" pitchFamily="49" charset="0"/>
              </a:rPr>
              <a:t>repe cmpsd	; repeat while equal</a:t>
            </a:r>
          </a:p>
        </p:txBody>
      </p:sp>
      <p:sp>
        <p:nvSpPr>
          <p:cNvPr id="14342" name="Text Box 4">
            <a:extLst>
              <a:ext uri="{FF2B5EF4-FFF2-40B4-BE49-F238E27FC236}">
                <a16:creationId xmlns:a16="http://schemas.microsoft.com/office/drawing/2014/main" id="{2A62EF2B-A123-4F1A-8B33-3F7CD8AB9411}"/>
              </a:ext>
            </a:extLst>
          </p:cNvPr>
          <p:cNvSpPr txBox="1">
            <a:spLocks noChangeArrowheads="1"/>
          </p:cNvSpPr>
          <p:nvPr/>
        </p:nvSpPr>
        <p:spPr bwMode="auto">
          <a:xfrm>
            <a:off x="685800" y="1066800"/>
            <a:ext cx="76962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Use a REPE (repeat while equal) prefix to compare corresponding elements of two arrays.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a:extLst>
              <a:ext uri="{FF2B5EF4-FFF2-40B4-BE49-F238E27FC236}">
                <a16:creationId xmlns:a16="http://schemas.microsoft.com/office/drawing/2014/main" id="{8319317B-84E6-4081-BE7B-B46248D4B36E}"/>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15363" name="Slide Number Placeholder 3">
            <a:extLst>
              <a:ext uri="{FF2B5EF4-FFF2-40B4-BE49-F238E27FC236}">
                <a16:creationId xmlns:a16="http://schemas.microsoft.com/office/drawing/2014/main" id="{A9005AA3-39A8-447E-A619-690180B3F21B}"/>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952A14BE-A3C2-4064-A97C-641165B02CC7}" type="slidenum">
              <a:rPr lang="en-US" altLang="en-US" sz="1600">
                <a:latin typeface="Times New Roman" panose="02020603050405020304" pitchFamily="18" charset="0"/>
              </a:rPr>
              <a:pPr eaLnBrk="1" hangingPunct="1">
                <a:spcBef>
                  <a:spcPct val="0"/>
                </a:spcBef>
                <a:buClrTx/>
                <a:buFontTx/>
                <a:buNone/>
              </a:pPr>
              <a:t>13</a:t>
            </a:fld>
            <a:endParaRPr lang="en-US" altLang="en-US" sz="1600">
              <a:latin typeface="Times New Roman" panose="02020603050405020304" pitchFamily="18" charset="0"/>
            </a:endParaRPr>
          </a:p>
        </p:txBody>
      </p:sp>
      <p:sp>
        <p:nvSpPr>
          <p:cNvPr id="102402" name="Rectangle 1026">
            <a:extLst>
              <a:ext uri="{FF2B5EF4-FFF2-40B4-BE49-F238E27FC236}">
                <a16:creationId xmlns:a16="http://schemas.microsoft.com/office/drawing/2014/main" id="{4C7C48C3-AB4C-4FAD-BC04-DEA78B572549}"/>
              </a:ext>
            </a:extLst>
          </p:cNvPr>
          <p:cNvSpPr>
            <a:spLocks noGrp="1" noChangeArrowheads="1"/>
          </p:cNvSpPr>
          <p:nvPr>
            <p:ph type="title"/>
          </p:nvPr>
        </p:nvSpPr>
        <p:spPr/>
        <p:txBody>
          <a:bodyPr/>
          <a:lstStyle/>
          <a:p>
            <a:pPr eaLnBrk="1" hangingPunct="1">
              <a:defRPr/>
            </a:pPr>
            <a:r>
              <a:rPr lang="en-US" altLang="en-US"/>
              <a:t>Example: Comparing Two Strings</a:t>
            </a:r>
            <a:r>
              <a:rPr lang="en-US" altLang="en-US" sz="2400"/>
              <a:t>  (1 of 3)</a:t>
            </a:r>
          </a:p>
        </p:txBody>
      </p:sp>
      <p:sp>
        <p:nvSpPr>
          <p:cNvPr id="15365" name="Text Box 1027">
            <a:extLst>
              <a:ext uri="{FF2B5EF4-FFF2-40B4-BE49-F238E27FC236}">
                <a16:creationId xmlns:a16="http://schemas.microsoft.com/office/drawing/2014/main" id="{1F0923AA-2CCB-493F-AB19-2DD1E216BF1D}"/>
              </a:ext>
            </a:extLst>
          </p:cNvPr>
          <p:cNvSpPr txBox="1">
            <a:spLocks noChangeArrowheads="1"/>
          </p:cNvSpPr>
          <p:nvPr/>
        </p:nvSpPr>
        <p:spPr bwMode="auto">
          <a:xfrm>
            <a:off x="1219200" y="3048000"/>
            <a:ext cx="67056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source BYTE "MARTIN  "</a:t>
            </a:r>
          </a:p>
          <a:p>
            <a:pPr eaLnBrk="1" hangingPunct="1">
              <a:lnSpc>
                <a:spcPct val="50000"/>
              </a:lnSpc>
              <a:spcBef>
                <a:spcPct val="50000"/>
              </a:spcBef>
              <a:buClrTx/>
              <a:buFontTx/>
              <a:buNone/>
            </a:pPr>
            <a:r>
              <a:rPr lang="en-US" altLang="en-US" sz="1800" b="1">
                <a:latin typeface="Courier New" panose="02070309020205020404" pitchFamily="49" charset="0"/>
              </a:rPr>
              <a:t>dest   BYTE "MARTINEZ"</a:t>
            </a:r>
          </a:p>
          <a:p>
            <a:pPr eaLnBrk="1" hangingPunct="1">
              <a:lnSpc>
                <a:spcPct val="50000"/>
              </a:lnSpc>
              <a:spcBef>
                <a:spcPct val="50000"/>
              </a:spcBef>
              <a:buClrTx/>
              <a:buFontTx/>
              <a:buNone/>
            </a:pPr>
            <a:r>
              <a:rPr lang="en-US" altLang="en-US" sz="1800" b="1">
                <a:latin typeface="Courier New" panose="02070309020205020404" pitchFamily="49" charset="0"/>
              </a:rPr>
              <a:t>str1 BYTE "Source is smaller",0dh,0ah,0</a:t>
            </a:r>
          </a:p>
          <a:p>
            <a:pPr eaLnBrk="1" hangingPunct="1">
              <a:lnSpc>
                <a:spcPct val="50000"/>
              </a:lnSpc>
              <a:spcBef>
                <a:spcPct val="50000"/>
              </a:spcBef>
              <a:buClrTx/>
              <a:buFontTx/>
              <a:buNone/>
            </a:pPr>
            <a:r>
              <a:rPr lang="en-US" altLang="en-US" sz="1800" b="1">
                <a:latin typeface="Courier New" panose="02070309020205020404" pitchFamily="49" charset="0"/>
              </a:rPr>
              <a:t>str2 BYTE "Source is not smaller",0dh,0ah,0</a:t>
            </a:r>
          </a:p>
        </p:txBody>
      </p:sp>
      <p:sp>
        <p:nvSpPr>
          <p:cNvPr id="15366" name="Text Box 1028">
            <a:extLst>
              <a:ext uri="{FF2B5EF4-FFF2-40B4-BE49-F238E27FC236}">
                <a16:creationId xmlns:a16="http://schemas.microsoft.com/office/drawing/2014/main" id="{6264AC8F-6CA6-4015-9064-85D1E791C51C}"/>
              </a:ext>
            </a:extLst>
          </p:cNvPr>
          <p:cNvSpPr txBox="1">
            <a:spLocks noChangeArrowheads="1"/>
          </p:cNvSpPr>
          <p:nvPr/>
        </p:nvSpPr>
        <p:spPr bwMode="auto">
          <a:xfrm>
            <a:off x="685800" y="1066800"/>
            <a:ext cx="769620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This program compares two strings (source and destination). It displays a message indicating whether the lexical value of the source string is less than the destination string.</a:t>
            </a:r>
          </a:p>
        </p:txBody>
      </p:sp>
      <p:grpSp>
        <p:nvGrpSpPr>
          <p:cNvPr id="102407" name="Group 1031">
            <a:extLst>
              <a:ext uri="{FF2B5EF4-FFF2-40B4-BE49-F238E27FC236}">
                <a16:creationId xmlns:a16="http://schemas.microsoft.com/office/drawing/2014/main" id="{82857B52-E92F-4C5F-8EC3-80E9F04E4293}"/>
              </a:ext>
            </a:extLst>
          </p:cNvPr>
          <p:cNvGrpSpPr>
            <a:grpSpLocks/>
          </p:cNvGrpSpPr>
          <p:nvPr/>
        </p:nvGrpSpPr>
        <p:grpSpPr bwMode="auto">
          <a:xfrm>
            <a:off x="1143000" y="5029200"/>
            <a:ext cx="6705600" cy="1219200"/>
            <a:chOff x="720" y="3168"/>
            <a:chExt cx="4224" cy="768"/>
          </a:xfrm>
        </p:grpSpPr>
        <p:sp>
          <p:nvSpPr>
            <p:cNvPr id="15368" name="Text Box 1029">
              <a:extLst>
                <a:ext uri="{FF2B5EF4-FFF2-40B4-BE49-F238E27FC236}">
                  <a16:creationId xmlns:a16="http://schemas.microsoft.com/office/drawing/2014/main" id="{F181357B-8E0A-4263-BDD5-810721E0C0B0}"/>
                </a:ext>
              </a:extLst>
            </p:cNvPr>
            <p:cNvSpPr txBox="1">
              <a:spLocks noChangeArrowheads="1"/>
            </p:cNvSpPr>
            <p:nvPr/>
          </p:nvSpPr>
          <p:spPr bwMode="auto">
            <a:xfrm>
              <a:off x="1536" y="3168"/>
              <a:ext cx="3408" cy="76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Source is smaller</a:t>
              </a:r>
            </a:p>
          </p:txBody>
        </p:sp>
        <p:sp>
          <p:nvSpPr>
            <p:cNvPr id="15369" name="Text Box 1030">
              <a:extLst>
                <a:ext uri="{FF2B5EF4-FFF2-40B4-BE49-F238E27FC236}">
                  <a16:creationId xmlns:a16="http://schemas.microsoft.com/office/drawing/2014/main" id="{F54282FF-5ED3-4207-BF2E-782DD312D07D}"/>
                </a:ext>
              </a:extLst>
            </p:cNvPr>
            <p:cNvSpPr txBox="1">
              <a:spLocks noChangeArrowheads="1"/>
            </p:cNvSpPr>
            <p:nvPr/>
          </p:nvSpPr>
          <p:spPr bwMode="auto">
            <a:xfrm>
              <a:off x="720" y="3264"/>
              <a:ext cx="1008"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Screen output: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2407"/>
                                        </p:tgtEl>
                                        <p:attrNameLst>
                                          <p:attrName>style.visibility</p:attrName>
                                        </p:attrNameLst>
                                      </p:cBhvr>
                                      <p:to>
                                        <p:strVal val="visible"/>
                                      </p:to>
                                    </p:set>
                                    <p:animEffect transition="in" filter="dissolve">
                                      <p:cBhvr>
                                        <p:cTn id="7" dur="500"/>
                                        <p:tgtEl>
                                          <p:spTgt spid="102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2">
            <a:extLst>
              <a:ext uri="{FF2B5EF4-FFF2-40B4-BE49-F238E27FC236}">
                <a16:creationId xmlns:a16="http://schemas.microsoft.com/office/drawing/2014/main" id="{21C6F9A1-5DCE-4D21-8CC5-F3E5247E765A}"/>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16387" name="Slide Number Placeholder 3">
            <a:extLst>
              <a:ext uri="{FF2B5EF4-FFF2-40B4-BE49-F238E27FC236}">
                <a16:creationId xmlns:a16="http://schemas.microsoft.com/office/drawing/2014/main" id="{63EC7ED1-216B-4417-A06F-5A9ACFD6FFAB}"/>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0A69A6E8-F2C9-4282-BFA5-934A924F7DBE}" type="slidenum">
              <a:rPr lang="en-US" altLang="en-US" sz="1600">
                <a:latin typeface="Times New Roman" panose="02020603050405020304" pitchFamily="18" charset="0"/>
              </a:rPr>
              <a:pPr eaLnBrk="1" hangingPunct="1">
                <a:spcBef>
                  <a:spcPct val="0"/>
                </a:spcBef>
                <a:buClrTx/>
                <a:buFontTx/>
                <a:buNone/>
              </a:pPr>
              <a:t>14</a:t>
            </a:fld>
            <a:endParaRPr lang="en-US" altLang="en-US" sz="1600">
              <a:latin typeface="Times New Roman" panose="02020603050405020304" pitchFamily="18" charset="0"/>
            </a:endParaRPr>
          </a:p>
        </p:txBody>
      </p:sp>
      <p:sp>
        <p:nvSpPr>
          <p:cNvPr id="107522" name="Rectangle 2">
            <a:extLst>
              <a:ext uri="{FF2B5EF4-FFF2-40B4-BE49-F238E27FC236}">
                <a16:creationId xmlns:a16="http://schemas.microsoft.com/office/drawing/2014/main" id="{DD898099-5A25-4CD2-AF8D-79D0EE00C3C4}"/>
              </a:ext>
            </a:extLst>
          </p:cNvPr>
          <p:cNvSpPr>
            <a:spLocks noGrp="1" noChangeArrowheads="1"/>
          </p:cNvSpPr>
          <p:nvPr>
            <p:ph type="title"/>
          </p:nvPr>
        </p:nvSpPr>
        <p:spPr/>
        <p:txBody>
          <a:bodyPr/>
          <a:lstStyle/>
          <a:p>
            <a:pPr eaLnBrk="1" hangingPunct="1">
              <a:defRPr/>
            </a:pPr>
            <a:r>
              <a:rPr lang="en-US" altLang="en-US"/>
              <a:t>Example: Comparing Two Strings</a:t>
            </a:r>
            <a:r>
              <a:rPr lang="en-US" altLang="en-US" sz="2400"/>
              <a:t>  (2 of 3)</a:t>
            </a:r>
            <a:endParaRPr lang="en-US" altLang="en-US"/>
          </a:p>
        </p:txBody>
      </p:sp>
      <p:sp>
        <p:nvSpPr>
          <p:cNvPr id="16389" name="Text Box 3">
            <a:extLst>
              <a:ext uri="{FF2B5EF4-FFF2-40B4-BE49-F238E27FC236}">
                <a16:creationId xmlns:a16="http://schemas.microsoft.com/office/drawing/2014/main" id="{B5313A29-58E4-40F6-A72D-74532848C8EE}"/>
              </a:ext>
            </a:extLst>
          </p:cNvPr>
          <p:cNvSpPr txBox="1">
            <a:spLocks noChangeArrowheads="1"/>
          </p:cNvSpPr>
          <p:nvPr/>
        </p:nvSpPr>
        <p:spPr bwMode="auto">
          <a:xfrm>
            <a:off x="685800" y="990600"/>
            <a:ext cx="7848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6013" algn="l"/>
              </a:tabLst>
              <a:defRPr sz="2400">
                <a:solidFill>
                  <a:schemeClr val="tx1"/>
                </a:solidFill>
                <a:latin typeface="Arial" panose="020B0604020202020204" pitchFamily="34" charset="0"/>
              </a:defRPr>
            </a:lvl1pPr>
            <a:lvl2pPr eaLnBrk="0" hangingPunct="0">
              <a:spcBef>
                <a:spcPct val="20000"/>
              </a:spcBef>
              <a:buClr>
                <a:schemeClr val="tx1"/>
              </a:buClr>
              <a:buChar char="•"/>
              <a:tabLst>
                <a:tab pos="457200" algn="l"/>
                <a:tab pos="365601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601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601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60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.code</a:t>
            </a:r>
          </a:p>
          <a:p>
            <a:pPr eaLnBrk="1" hangingPunct="1">
              <a:lnSpc>
                <a:spcPct val="50000"/>
              </a:lnSpc>
              <a:spcBef>
                <a:spcPct val="50000"/>
              </a:spcBef>
              <a:buClrTx/>
              <a:buFontTx/>
              <a:buNone/>
            </a:pPr>
            <a:r>
              <a:rPr lang="en-US" altLang="en-US" sz="1800" b="1">
                <a:latin typeface="Courier New" panose="02070309020205020404" pitchFamily="49" charset="0"/>
              </a:rPr>
              <a:t>main PROC</a:t>
            </a:r>
          </a:p>
          <a:p>
            <a:pPr lvl="1" eaLnBrk="1" hangingPunct="1">
              <a:lnSpc>
                <a:spcPct val="50000"/>
              </a:lnSpc>
              <a:spcBef>
                <a:spcPct val="50000"/>
              </a:spcBef>
              <a:buClrTx/>
              <a:buFontTx/>
              <a:buNone/>
            </a:pPr>
            <a:r>
              <a:rPr lang="en-US" altLang="en-US" sz="1800" b="1">
                <a:latin typeface="Courier New" panose="02070309020205020404" pitchFamily="49" charset="0"/>
              </a:rPr>
              <a:t>cld 	; direction = forward</a:t>
            </a:r>
          </a:p>
          <a:p>
            <a:pPr lvl="1" eaLnBrk="1" hangingPunct="1">
              <a:lnSpc>
                <a:spcPct val="50000"/>
              </a:lnSpc>
              <a:spcBef>
                <a:spcPct val="50000"/>
              </a:spcBef>
              <a:buClrTx/>
              <a:buFontTx/>
              <a:buNone/>
            </a:pPr>
            <a:r>
              <a:rPr lang="en-US" altLang="en-US" sz="1800" b="1">
                <a:latin typeface="Courier New" panose="02070309020205020404" pitchFamily="49" charset="0"/>
              </a:rPr>
              <a:t>mov  esi,OFFSET source</a:t>
            </a:r>
          </a:p>
          <a:p>
            <a:pPr lvl="1" eaLnBrk="1" hangingPunct="1">
              <a:lnSpc>
                <a:spcPct val="50000"/>
              </a:lnSpc>
              <a:spcBef>
                <a:spcPct val="50000"/>
              </a:spcBef>
              <a:buClrTx/>
              <a:buFontTx/>
              <a:buNone/>
            </a:pPr>
            <a:r>
              <a:rPr lang="en-US" altLang="en-US" sz="1800" b="1">
                <a:latin typeface="Courier New" panose="02070309020205020404" pitchFamily="49" charset="0"/>
              </a:rPr>
              <a:t>mov  edi,OFFSET dest</a:t>
            </a:r>
          </a:p>
          <a:p>
            <a:pPr lvl="1" eaLnBrk="1" hangingPunct="1">
              <a:lnSpc>
                <a:spcPct val="50000"/>
              </a:lnSpc>
              <a:spcBef>
                <a:spcPct val="50000"/>
              </a:spcBef>
              <a:buClrTx/>
              <a:buFontTx/>
              <a:buNone/>
            </a:pPr>
            <a:r>
              <a:rPr lang="en-US" altLang="en-US" sz="1800" b="1">
                <a:latin typeface="Courier New" panose="02070309020205020404" pitchFamily="49" charset="0"/>
              </a:rPr>
              <a:t>mov  ecx,LENGTHOF source</a:t>
            </a:r>
          </a:p>
          <a:p>
            <a:pPr lvl="1" eaLnBrk="1" hangingPunct="1">
              <a:lnSpc>
                <a:spcPct val="50000"/>
              </a:lnSpc>
              <a:spcBef>
                <a:spcPct val="50000"/>
              </a:spcBef>
              <a:buClrTx/>
              <a:buFontTx/>
              <a:buNone/>
            </a:pPr>
            <a:r>
              <a:rPr lang="en-US" altLang="en-US" sz="1800" b="1">
                <a:latin typeface="Courier New" panose="02070309020205020404" pitchFamily="49" charset="0"/>
              </a:rPr>
              <a:t>repe cmpsb</a:t>
            </a:r>
          </a:p>
          <a:p>
            <a:pPr lvl="1" eaLnBrk="1" hangingPunct="1">
              <a:lnSpc>
                <a:spcPct val="50000"/>
              </a:lnSpc>
              <a:spcBef>
                <a:spcPct val="50000"/>
              </a:spcBef>
              <a:buClrTx/>
              <a:buFontTx/>
              <a:buNone/>
            </a:pPr>
            <a:r>
              <a:rPr lang="en-US" altLang="en-US" sz="1800" b="1">
                <a:latin typeface="Courier New" panose="02070309020205020404" pitchFamily="49" charset="0"/>
              </a:rPr>
              <a:t>jb   source_smaller</a:t>
            </a:r>
          </a:p>
          <a:p>
            <a:pPr lvl="1" eaLnBrk="1" hangingPunct="1">
              <a:lnSpc>
                <a:spcPct val="50000"/>
              </a:lnSpc>
              <a:spcBef>
                <a:spcPct val="50000"/>
              </a:spcBef>
              <a:buClrTx/>
              <a:buFontTx/>
              <a:buNone/>
            </a:pPr>
            <a:r>
              <a:rPr lang="en-US" altLang="en-US" sz="1800" b="1">
                <a:latin typeface="Courier New" panose="02070309020205020404" pitchFamily="49" charset="0"/>
              </a:rPr>
              <a:t>mov  edx,OFFSET str2	; "source is not smaller"</a:t>
            </a:r>
          </a:p>
          <a:p>
            <a:pPr lvl="1" eaLnBrk="1" hangingPunct="1">
              <a:lnSpc>
                <a:spcPct val="50000"/>
              </a:lnSpc>
              <a:spcBef>
                <a:spcPct val="50000"/>
              </a:spcBef>
              <a:buClrTx/>
              <a:buFontTx/>
              <a:buNone/>
            </a:pPr>
            <a:r>
              <a:rPr lang="en-US" altLang="en-US" sz="1800" b="1">
                <a:latin typeface="Courier New" panose="02070309020205020404" pitchFamily="49" charset="0"/>
              </a:rPr>
              <a:t>jmp  done</a:t>
            </a:r>
          </a:p>
          <a:p>
            <a:pPr eaLnBrk="1" hangingPunct="1">
              <a:lnSpc>
                <a:spcPct val="50000"/>
              </a:lnSpc>
              <a:spcBef>
                <a:spcPct val="50000"/>
              </a:spcBef>
              <a:buClrTx/>
              <a:buFontTx/>
              <a:buNone/>
            </a:pPr>
            <a:r>
              <a:rPr lang="en-US" altLang="en-US" sz="1800" b="1">
                <a:latin typeface="Courier New" panose="02070309020205020404" pitchFamily="49" charset="0"/>
              </a:rPr>
              <a:t>source_smaller:</a:t>
            </a:r>
          </a:p>
          <a:p>
            <a:pPr lvl="1" eaLnBrk="1" hangingPunct="1">
              <a:lnSpc>
                <a:spcPct val="50000"/>
              </a:lnSpc>
              <a:spcBef>
                <a:spcPct val="50000"/>
              </a:spcBef>
              <a:buClrTx/>
              <a:buFontTx/>
              <a:buNone/>
            </a:pPr>
            <a:r>
              <a:rPr lang="en-US" altLang="en-US" sz="1800" b="1">
                <a:latin typeface="Courier New" panose="02070309020205020404" pitchFamily="49" charset="0"/>
              </a:rPr>
              <a:t>mov  edx,OFFSET str1	; "source is smaller"</a:t>
            </a:r>
          </a:p>
          <a:p>
            <a:pPr eaLnBrk="1" hangingPunct="1">
              <a:lnSpc>
                <a:spcPct val="50000"/>
              </a:lnSpc>
              <a:spcBef>
                <a:spcPct val="50000"/>
              </a:spcBef>
              <a:buClrTx/>
              <a:buFontTx/>
              <a:buNone/>
            </a:pPr>
            <a:r>
              <a:rPr lang="en-US" altLang="en-US" sz="1800" b="1">
                <a:latin typeface="Courier New" panose="02070309020205020404" pitchFamily="49" charset="0"/>
              </a:rPr>
              <a:t>done:</a:t>
            </a:r>
          </a:p>
          <a:p>
            <a:pPr lvl="1" eaLnBrk="1" hangingPunct="1">
              <a:lnSpc>
                <a:spcPct val="50000"/>
              </a:lnSpc>
              <a:spcBef>
                <a:spcPct val="50000"/>
              </a:spcBef>
              <a:buClrTx/>
              <a:buFontTx/>
              <a:buNone/>
            </a:pPr>
            <a:r>
              <a:rPr lang="en-US" altLang="en-US" sz="1800" b="1">
                <a:latin typeface="Courier New" panose="02070309020205020404" pitchFamily="49" charset="0"/>
              </a:rPr>
              <a:t>call WriteString</a:t>
            </a:r>
          </a:p>
          <a:p>
            <a:pPr lvl="1" eaLnBrk="1" hangingPunct="1">
              <a:lnSpc>
                <a:spcPct val="50000"/>
              </a:lnSpc>
              <a:spcBef>
                <a:spcPct val="50000"/>
              </a:spcBef>
              <a:buClrTx/>
              <a:buFontTx/>
              <a:buNone/>
            </a:pPr>
            <a:r>
              <a:rPr lang="en-US" altLang="en-US" sz="1800" b="1">
                <a:latin typeface="Courier New" panose="02070309020205020404" pitchFamily="49" charset="0"/>
              </a:rPr>
              <a:t>exit</a:t>
            </a:r>
          </a:p>
          <a:p>
            <a:pPr eaLnBrk="1" hangingPunct="1">
              <a:lnSpc>
                <a:spcPct val="50000"/>
              </a:lnSpc>
              <a:spcBef>
                <a:spcPct val="50000"/>
              </a:spcBef>
              <a:buClrTx/>
              <a:buFontTx/>
              <a:buNone/>
            </a:pPr>
            <a:r>
              <a:rPr lang="en-US" altLang="en-US" sz="1800" b="1">
                <a:latin typeface="Courier New" panose="02070309020205020404" pitchFamily="49" charset="0"/>
              </a:rPr>
              <a:t>main ENDP</a:t>
            </a:r>
          </a:p>
          <a:p>
            <a:pPr eaLnBrk="1" hangingPunct="1">
              <a:lnSpc>
                <a:spcPct val="50000"/>
              </a:lnSpc>
              <a:spcBef>
                <a:spcPct val="50000"/>
              </a:spcBef>
              <a:buClrTx/>
              <a:buFontTx/>
              <a:buNone/>
            </a:pPr>
            <a:r>
              <a:rPr lang="en-US" altLang="en-US" sz="1800" b="1">
                <a:latin typeface="Courier New" panose="02070309020205020404" pitchFamily="49" charset="0"/>
              </a:rPr>
              <a:t>END main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a:extLst>
              <a:ext uri="{FF2B5EF4-FFF2-40B4-BE49-F238E27FC236}">
                <a16:creationId xmlns:a16="http://schemas.microsoft.com/office/drawing/2014/main" id="{3C1E0FFF-6F1C-4847-91EC-4C9DEF766572}"/>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17411" name="Slide Number Placeholder 4">
            <a:extLst>
              <a:ext uri="{FF2B5EF4-FFF2-40B4-BE49-F238E27FC236}">
                <a16:creationId xmlns:a16="http://schemas.microsoft.com/office/drawing/2014/main" id="{DA85D889-6E2A-4DB6-9801-A5C459FBB540}"/>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B407D8C-83A2-4189-901C-14032C466B19}" type="slidenum">
              <a:rPr lang="en-US" altLang="en-US" sz="1600">
                <a:latin typeface="Times New Roman" panose="02020603050405020304" pitchFamily="18" charset="0"/>
              </a:rPr>
              <a:pPr eaLnBrk="1" hangingPunct="1">
                <a:spcBef>
                  <a:spcPct val="0"/>
                </a:spcBef>
                <a:buClrTx/>
                <a:buFontTx/>
                <a:buNone/>
              </a:pPr>
              <a:t>15</a:t>
            </a:fld>
            <a:endParaRPr lang="en-US" altLang="en-US" sz="1600">
              <a:latin typeface="Times New Roman" panose="02020603050405020304" pitchFamily="18" charset="0"/>
            </a:endParaRPr>
          </a:p>
        </p:txBody>
      </p:sp>
      <p:sp>
        <p:nvSpPr>
          <p:cNvPr id="113666" name="Rectangle 1026">
            <a:extLst>
              <a:ext uri="{FF2B5EF4-FFF2-40B4-BE49-F238E27FC236}">
                <a16:creationId xmlns:a16="http://schemas.microsoft.com/office/drawing/2014/main" id="{23ACD5F2-CAE2-4C83-9418-730CB27C3907}"/>
              </a:ext>
            </a:extLst>
          </p:cNvPr>
          <p:cNvSpPr>
            <a:spLocks noGrp="1" noChangeArrowheads="1"/>
          </p:cNvSpPr>
          <p:nvPr>
            <p:ph type="title"/>
          </p:nvPr>
        </p:nvSpPr>
        <p:spPr/>
        <p:txBody>
          <a:bodyPr/>
          <a:lstStyle/>
          <a:p>
            <a:pPr eaLnBrk="1" hangingPunct="1">
              <a:defRPr/>
            </a:pPr>
            <a:r>
              <a:rPr lang="en-US" altLang="en-US"/>
              <a:t>Example: Comparing Two Strings</a:t>
            </a:r>
            <a:r>
              <a:rPr lang="en-US" altLang="en-US" sz="2400"/>
              <a:t>  (3 of 3)</a:t>
            </a:r>
          </a:p>
        </p:txBody>
      </p:sp>
      <p:sp>
        <p:nvSpPr>
          <p:cNvPr id="17413" name="Rectangle 1027">
            <a:extLst>
              <a:ext uri="{FF2B5EF4-FFF2-40B4-BE49-F238E27FC236}">
                <a16:creationId xmlns:a16="http://schemas.microsoft.com/office/drawing/2014/main" id="{5EF8D8C3-B120-4B99-84C5-7E1DB7DF6051}"/>
              </a:ext>
            </a:extLst>
          </p:cNvPr>
          <p:cNvSpPr>
            <a:spLocks noGrp="1" noChangeArrowheads="1"/>
          </p:cNvSpPr>
          <p:nvPr>
            <p:ph type="body" idx="1"/>
          </p:nvPr>
        </p:nvSpPr>
        <p:spPr>
          <a:xfrm>
            <a:off x="685800" y="1143000"/>
            <a:ext cx="7772400" cy="990600"/>
          </a:xfrm>
        </p:spPr>
        <p:txBody>
          <a:bodyPr/>
          <a:lstStyle/>
          <a:p>
            <a:pPr eaLnBrk="1" hangingPunct="1">
              <a:lnSpc>
                <a:spcPct val="110000"/>
              </a:lnSpc>
            </a:pPr>
            <a:r>
              <a:rPr lang="en-US" altLang="en-US"/>
              <a:t>The following diagram shows the final values of ESI and EDI after comparing the strings:</a:t>
            </a:r>
          </a:p>
        </p:txBody>
      </p:sp>
      <p:graphicFrame>
        <p:nvGraphicFramePr>
          <p:cNvPr id="17414" name="Object 1028">
            <a:extLst>
              <a:ext uri="{FF2B5EF4-FFF2-40B4-BE49-F238E27FC236}">
                <a16:creationId xmlns:a16="http://schemas.microsoft.com/office/drawing/2014/main" id="{0C005D91-5486-48D0-9429-A6BAFAA3D19C}"/>
              </a:ext>
            </a:extLst>
          </p:cNvPr>
          <p:cNvGraphicFramePr>
            <a:graphicFrameLocks noChangeAspect="1"/>
          </p:cNvGraphicFramePr>
          <p:nvPr/>
        </p:nvGraphicFramePr>
        <p:xfrm>
          <a:off x="990600" y="2438400"/>
          <a:ext cx="7239000" cy="2241550"/>
        </p:xfrm>
        <a:graphic>
          <a:graphicData uri="http://schemas.openxmlformats.org/presentationml/2006/ole">
            <mc:AlternateContent xmlns:mc="http://schemas.openxmlformats.org/markup-compatibility/2006">
              <mc:Choice xmlns:v="urn:schemas-microsoft-com:vml" Requires="v">
                <p:oleObj spid="_x0000_s17418" name="VISIO" r:id="rId3" imgW="4582668" imgH="1417320" progId="Visio.Drawing.6">
                  <p:embed/>
                </p:oleObj>
              </mc:Choice>
              <mc:Fallback>
                <p:oleObj name="VISIO" r:id="rId3" imgW="4582668" imgH="1417320" progId="Visio.Drawing.6">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438400"/>
                        <a:ext cx="7239000" cy="22415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a:extLst>
              <a:ext uri="{FF2B5EF4-FFF2-40B4-BE49-F238E27FC236}">
                <a16:creationId xmlns:a16="http://schemas.microsoft.com/office/drawing/2014/main" id="{99878713-EA1A-4710-90B3-878484EA1BFB}"/>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18435" name="Slide Number Placeholder 4">
            <a:extLst>
              <a:ext uri="{FF2B5EF4-FFF2-40B4-BE49-F238E27FC236}">
                <a16:creationId xmlns:a16="http://schemas.microsoft.com/office/drawing/2014/main" id="{61E19A48-F21F-4D72-AEC4-363DB07B7269}"/>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34A813D-92AC-4A29-BD17-5AACE55DD326}" type="slidenum">
              <a:rPr lang="en-US" altLang="en-US" sz="1600">
                <a:latin typeface="Times New Roman" panose="02020603050405020304" pitchFamily="18" charset="0"/>
              </a:rPr>
              <a:pPr eaLnBrk="1" hangingPunct="1">
                <a:spcBef>
                  <a:spcPct val="0"/>
                </a:spcBef>
                <a:buClrTx/>
                <a:buFontTx/>
                <a:buNone/>
              </a:pPr>
              <a:t>16</a:t>
            </a:fld>
            <a:endParaRPr lang="en-US" altLang="en-US" sz="1600">
              <a:latin typeface="Times New Roman" panose="02020603050405020304" pitchFamily="18" charset="0"/>
            </a:endParaRPr>
          </a:p>
        </p:txBody>
      </p:sp>
      <p:sp>
        <p:nvSpPr>
          <p:cNvPr id="81922" name="Rectangle 2">
            <a:extLst>
              <a:ext uri="{FF2B5EF4-FFF2-40B4-BE49-F238E27FC236}">
                <a16:creationId xmlns:a16="http://schemas.microsoft.com/office/drawing/2014/main" id="{E5A03829-738C-49A9-83D8-4BB3694E1E17}"/>
              </a:ext>
            </a:extLst>
          </p:cNvPr>
          <p:cNvSpPr>
            <a:spLocks noGrp="1" noChangeArrowheads="1"/>
          </p:cNvSpPr>
          <p:nvPr>
            <p:ph type="title"/>
          </p:nvPr>
        </p:nvSpPr>
        <p:spPr/>
        <p:txBody>
          <a:bodyPr/>
          <a:lstStyle/>
          <a:p>
            <a:pPr eaLnBrk="1" hangingPunct="1">
              <a:defRPr/>
            </a:pPr>
            <a:r>
              <a:rPr lang="en-US" altLang="en-US"/>
              <a:t>SCASB, SCASW, and SCASD</a:t>
            </a:r>
          </a:p>
        </p:txBody>
      </p:sp>
      <p:sp>
        <p:nvSpPr>
          <p:cNvPr id="18437" name="Rectangle 3">
            <a:extLst>
              <a:ext uri="{FF2B5EF4-FFF2-40B4-BE49-F238E27FC236}">
                <a16:creationId xmlns:a16="http://schemas.microsoft.com/office/drawing/2014/main" id="{7D95DC81-6919-430C-B7E5-BB191D38AFEF}"/>
              </a:ext>
            </a:extLst>
          </p:cNvPr>
          <p:cNvSpPr>
            <a:spLocks noGrp="1" noChangeArrowheads="1"/>
          </p:cNvSpPr>
          <p:nvPr>
            <p:ph type="body" idx="1"/>
          </p:nvPr>
        </p:nvSpPr>
        <p:spPr>
          <a:xfrm>
            <a:off x="609600" y="1371600"/>
            <a:ext cx="7772400" cy="3200400"/>
          </a:xfrm>
        </p:spPr>
        <p:txBody>
          <a:bodyPr/>
          <a:lstStyle/>
          <a:p>
            <a:pPr eaLnBrk="1" hangingPunct="1">
              <a:lnSpc>
                <a:spcPct val="110000"/>
              </a:lnSpc>
            </a:pPr>
            <a:r>
              <a:rPr lang="en-US" altLang="en-US"/>
              <a:t>The SCASB, SCASW, and SCASD instructions compare a value in AL/AX/EAX to a byte, word, or doubleword, respectively, addressed by EDI.</a:t>
            </a:r>
          </a:p>
          <a:p>
            <a:pPr eaLnBrk="1" hangingPunct="1">
              <a:lnSpc>
                <a:spcPct val="110000"/>
              </a:lnSpc>
            </a:pPr>
            <a:r>
              <a:rPr lang="en-US" altLang="en-US"/>
              <a:t>Useful types of searches:</a:t>
            </a:r>
          </a:p>
          <a:p>
            <a:pPr lvl="1" eaLnBrk="1" hangingPunct="1">
              <a:lnSpc>
                <a:spcPct val="110000"/>
              </a:lnSpc>
            </a:pPr>
            <a:r>
              <a:rPr lang="en-US" altLang="en-US"/>
              <a:t>Search for a specific element in a long string or array.</a:t>
            </a:r>
          </a:p>
          <a:p>
            <a:pPr lvl="1" eaLnBrk="1" hangingPunct="1">
              <a:lnSpc>
                <a:spcPct val="110000"/>
              </a:lnSpc>
            </a:pPr>
            <a:r>
              <a:rPr lang="en-US" altLang="en-US"/>
              <a:t>Search for the first element that does not match a given value.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2">
            <a:extLst>
              <a:ext uri="{FF2B5EF4-FFF2-40B4-BE49-F238E27FC236}">
                <a16:creationId xmlns:a16="http://schemas.microsoft.com/office/drawing/2014/main" id="{57743408-C870-45B8-9008-996C54873BE8}"/>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19459" name="Slide Number Placeholder 3">
            <a:extLst>
              <a:ext uri="{FF2B5EF4-FFF2-40B4-BE49-F238E27FC236}">
                <a16:creationId xmlns:a16="http://schemas.microsoft.com/office/drawing/2014/main" id="{6C231536-34CC-49C7-808C-C2D85AD6450A}"/>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A52953F0-E1BB-4662-B7A1-C3C93ED472C5}" type="slidenum">
              <a:rPr lang="en-US" altLang="en-US" sz="1600">
                <a:latin typeface="Times New Roman" panose="02020603050405020304" pitchFamily="18" charset="0"/>
              </a:rPr>
              <a:pPr eaLnBrk="1" hangingPunct="1">
                <a:spcBef>
                  <a:spcPct val="0"/>
                </a:spcBef>
                <a:buClrTx/>
                <a:buFontTx/>
                <a:buNone/>
              </a:pPr>
              <a:t>17</a:t>
            </a:fld>
            <a:endParaRPr lang="en-US" altLang="en-US" sz="1600">
              <a:latin typeface="Times New Roman" panose="02020603050405020304" pitchFamily="18" charset="0"/>
            </a:endParaRPr>
          </a:p>
        </p:txBody>
      </p:sp>
      <p:sp>
        <p:nvSpPr>
          <p:cNvPr id="103426" name="Rectangle 2">
            <a:extLst>
              <a:ext uri="{FF2B5EF4-FFF2-40B4-BE49-F238E27FC236}">
                <a16:creationId xmlns:a16="http://schemas.microsoft.com/office/drawing/2014/main" id="{62814B3B-6BF1-4D82-B382-E2B075602D99}"/>
              </a:ext>
            </a:extLst>
          </p:cNvPr>
          <p:cNvSpPr>
            <a:spLocks noGrp="1" noChangeArrowheads="1"/>
          </p:cNvSpPr>
          <p:nvPr>
            <p:ph type="title"/>
          </p:nvPr>
        </p:nvSpPr>
        <p:spPr/>
        <p:txBody>
          <a:bodyPr/>
          <a:lstStyle/>
          <a:p>
            <a:pPr eaLnBrk="1" hangingPunct="1">
              <a:defRPr/>
            </a:pPr>
            <a:r>
              <a:rPr lang="en-US" altLang="en-US"/>
              <a:t>SCASB Example</a:t>
            </a:r>
          </a:p>
        </p:txBody>
      </p:sp>
      <p:sp>
        <p:nvSpPr>
          <p:cNvPr id="19461" name="Text Box 3">
            <a:extLst>
              <a:ext uri="{FF2B5EF4-FFF2-40B4-BE49-F238E27FC236}">
                <a16:creationId xmlns:a16="http://schemas.microsoft.com/office/drawing/2014/main" id="{BDC99C4F-6A55-4681-8696-E0AA93F56BF4}"/>
              </a:ext>
            </a:extLst>
          </p:cNvPr>
          <p:cNvSpPr txBox="1">
            <a:spLocks noChangeArrowheads="1"/>
          </p:cNvSpPr>
          <p:nvPr/>
        </p:nvSpPr>
        <p:spPr bwMode="auto">
          <a:xfrm>
            <a:off x="838200" y="1752600"/>
            <a:ext cx="73914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alpha BYTE "ABCDEFGH",0</a:t>
            </a:r>
          </a:p>
          <a:p>
            <a:pPr eaLnBrk="1" hangingPunct="1">
              <a:lnSpc>
                <a:spcPct val="50000"/>
              </a:lnSpc>
              <a:spcBef>
                <a:spcPct val="50000"/>
              </a:spcBef>
              <a:buClrTx/>
              <a:buFontTx/>
              <a:buNone/>
            </a:pPr>
            <a:r>
              <a:rPr lang="en-US" altLang="en-US" sz="1800" b="1">
                <a:latin typeface="Courier New" panose="02070309020205020404" pitchFamily="49" charset="0"/>
              </a:rPr>
              <a:t>.code</a:t>
            </a:r>
          </a:p>
          <a:p>
            <a:pPr eaLnBrk="1" hangingPunct="1">
              <a:lnSpc>
                <a:spcPct val="50000"/>
              </a:lnSpc>
              <a:spcBef>
                <a:spcPct val="50000"/>
              </a:spcBef>
              <a:buClrTx/>
              <a:buFontTx/>
              <a:buNone/>
            </a:pPr>
            <a:r>
              <a:rPr lang="en-US" altLang="en-US" sz="1800" b="1">
                <a:latin typeface="Courier New" panose="02070309020205020404" pitchFamily="49" charset="0"/>
              </a:rPr>
              <a:t>mov edi,OFFSET alpha</a:t>
            </a:r>
          </a:p>
          <a:p>
            <a:pPr eaLnBrk="1" hangingPunct="1">
              <a:lnSpc>
                <a:spcPct val="50000"/>
              </a:lnSpc>
              <a:spcBef>
                <a:spcPct val="50000"/>
              </a:spcBef>
              <a:buClrTx/>
              <a:buFontTx/>
              <a:buNone/>
            </a:pPr>
            <a:r>
              <a:rPr lang="en-US" altLang="en-US" sz="1800" b="1">
                <a:latin typeface="Courier New" panose="02070309020205020404" pitchFamily="49" charset="0"/>
              </a:rPr>
              <a:t>mov al,'F'	; search for 'F'</a:t>
            </a:r>
          </a:p>
          <a:p>
            <a:pPr eaLnBrk="1" hangingPunct="1">
              <a:lnSpc>
                <a:spcPct val="50000"/>
              </a:lnSpc>
              <a:spcBef>
                <a:spcPct val="50000"/>
              </a:spcBef>
              <a:buClrTx/>
              <a:buFontTx/>
              <a:buNone/>
            </a:pPr>
            <a:r>
              <a:rPr lang="en-US" altLang="en-US" sz="1800" b="1">
                <a:latin typeface="Courier New" panose="02070309020205020404" pitchFamily="49" charset="0"/>
              </a:rPr>
              <a:t>mov ecx,LENGTHOF alpha</a:t>
            </a:r>
          </a:p>
          <a:p>
            <a:pPr eaLnBrk="1" hangingPunct="1">
              <a:lnSpc>
                <a:spcPct val="50000"/>
              </a:lnSpc>
              <a:spcBef>
                <a:spcPct val="50000"/>
              </a:spcBef>
              <a:buClrTx/>
              <a:buFontTx/>
              <a:buNone/>
            </a:pPr>
            <a:r>
              <a:rPr lang="en-US" altLang="en-US" sz="1800" b="1">
                <a:latin typeface="Courier New" panose="02070309020205020404" pitchFamily="49" charset="0"/>
              </a:rPr>
              <a:t>cld</a:t>
            </a:r>
          </a:p>
          <a:p>
            <a:pPr eaLnBrk="1" hangingPunct="1">
              <a:lnSpc>
                <a:spcPct val="50000"/>
              </a:lnSpc>
              <a:spcBef>
                <a:spcPct val="50000"/>
              </a:spcBef>
              <a:buClrTx/>
              <a:buFontTx/>
              <a:buNone/>
            </a:pPr>
            <a:r>
              <a:rPr lang="en-US" altLang="en-US" sz="1800" b="1">
                <a:latin typeface="Courier New" panose="02070309020205020404" pitchFamily="49" charset="0"/>
              </a:rPr>
              <a:t>repne scasb	; repeat while not equal</a:t>
            </a:r>
          </a:p>
          <a:p>
            <a:pPr eaLnBrk="1" hangingPunct="1">
              <a:lnSpc>
                <a:spcPct val="50000"/>
              </a:lnSpc>
              <a:spcBef>
                <a:spcPct val="50000"/>
              </a:spcBef>
              <a:buClrTx/>
              <a:buFontTx/>
              <a:buNone/>
            </a:pPr>
            <a:r>
              <a:rPr lang="en-US" altLang="en-US" sz="1800" b="1">
                <a:latin typeface="Courier New" panose="02070309020205020404" pitchFamily="49" charset="0"/>
              </a:rPr>
              <a:t>jnz quit</a:t>
            </a:r>
          </a:p>
          <a:p>
            <a:pPr eaLnBrk="1" hangingPunct="1">
              <a:lnSpc>
                <a:spcPct val="50000"/>
              </a:lnSpc>
              <a:spcBef>
                <a:spcPct val="50000"/>
              </a:spcBef>
              <a:buClrTx/>
              <a:buFontTx/>
              <a:buNone/>
            </a:pPr>
            <a:r>
              <a:rPr lang="en-US" altLang="en-US" sz="1800" b="1">
                <a:latin typeface="Courier New" panose="02070309020205020404" pitchFamily="49" charset="0"/>
              </a:rPr>
              <a:t>dec edi	; EDI points to 'F'</a:t>
            </a:r>
          </a:p>
        </p:txBody>
      </p:sp>
      <p:sp>
        <p:nvSpPr>
          <p:cNvPr id="19462" name="Text Box 4">
            <a:extLst>
              <a:ext uri="{FF2B5EF4-FFF2-40B4-BE49-F238E27FC236}">
                <a16:creationId xmlns:a16="http://schemas.microsoft.com/office/drawing/2014/main" id="{A5B24632-6F10-4AF9-9626-74CB41ABD53C}"/>
              </a:ext>
            </a:extLst>
          </p:cNvPr>
          <p:cNvSpPr txBox="1">
            <a:spLocks noChangeArrowheads="1"/>
          </p:cNvSpPr>
          <p:nvPr/>
        </p:nvSpPr>
        <p:spPr bwMode="auto">
          <a:xfrm>
            <a:off x="685800" y="1066800"/>
            <a:ext cx="76962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Search for the letter 'F' in a string named </a:t>
            </a:r>
            <a:r>
              <a:rPr lang="en-US" altLang="en-US">
                <a:solidFill>
                  <a:schemeClr val="tx2"/>
                </a:solidFill>
              </a:rPr>
              <a:t>alpha</a:t>
            </a:r>
            <a:r>
              <a:rPr lang="en-US" altLang="en-US"/>
              <a:t>:</a:t>
            </a:r>
          </a:p>
        </p:txBody>
      </p:sp>
      <p:sp>
        <p:nvSpPr>
          <p:cNvPr id="103429" name="Text Box 5">
            <a:extLst>
              <a:ext uri="{FF2B5EF4-FFF2-40B4-BE49-F238E27FC236}">
                <a16:creationId xmlns:a16="http://schemas.microsoft.com/office/drawing/2014/main" id="{2A5445B9-4A51-404D-B424-1FAD676D8B36}"/>
              </a:ext>
            </a:extLst>
          </p:cNvPr>
          <p:cNvSpPr txBox="1">
            <a:spLocks noChangeArrowheads="1"/>
          </p:cNvSpPr>
          <p:nvPr/>
        </p:nvSpPr>
        <p:spPr bwMode="auto">
          <a:xfrm>
            <a:off x="838200" y="5334000"/>
            <a:ext cx="7772400" cy="603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What is the purpose of the JNZ instruction?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3429"/>
                                        </p:tgtEl>
                                        <p:attrNameLst>
                                          <p:attrName>style.visibility</p:attrName>
                                        </p:attrNameLst>
                                      </p:cBhvr>
                                      <p:to>
                                        <p:strVal val="visible"/>
                                      </p:to>
                                    </p:set>
                                    <p:animEffect transition="in" filter="box(in)">
                                      <p:cBhvr>
                                        <p:cTn id="7" dur="500"/>
                                        <p:tgtEl>
                                          <p:spTgt spid="103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9"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a:extLst>
              <a:ext uri="{FF2B5EF4-FFF2-40B4-BE49-F238E27FC236}">
                <a16:creationId xmlns:a16="http://schemas.microsoft.com/office/drawing/2014/main" id="{8F3ECAFC-3961-49C8-AEEE-B396D38E4B7E}"/>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20483" name="Slide Number Placeholder 4">
            <a:extLst>
              <a:ext uri="{FF2B5EF4-FFF2-40B4-BE49-F238E27FC236}">
                <a16:creationId xmlns:a16="http://schemas.microsoft.com/office/drawing/2014/main" id="{2C7770CF-8827-4ACA-B7D9-CF78E7986A9B}"/>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695BB430-5427-48E2-9BDD-5B022DDB6043}" type="slidenum">
              <a:rPr lang="en-US" altLang="en-US" sz="1600">
                <a:latin typeface="Times New Roman" panose="02020603050405020304" pitchFamily="18" charset="0"/>
              </a:rPr>
              <a:pPr eaLnBrk="1" hangingPunct="1">
                <a:spcBef>
                  <a:spcPct val="0"/>
                </a:spcBef>
                <a:buClrTx/>
                <a:buFontTx/>
                <a:buNone/>
              </a:pPr>
              <a:t>18</a:t>
            </a:fld>
            <a:endParaRPr lang="en-US" altLang="en-US" sz="1600">
              <a:latin typeface="Times New Roman" panose="02020603050405020304" pitchFamily="18" charset="0"/>
            </a:endParaRPr>
          </a:p>
        </p:txBody>
      </p:sp>
      <p:sp>
        <p:nvSpPr>
          <p:cNvPr id="82946" name="Rectangle 2">
            <a:extLst>
              <a:ext uri="{FF2B5EF4-FFF2-40B4-BE49-F238E27FC236}">
                <a16:creationId xmlns:a16="http://schemas.microsoft.com/office/drawing/2014/main" id="{53596053-5A8C-412D-A8C8-5D561D031E89}"/>
              </a:ext>
            </a:extLst>
          </p:cNvPr>
          <p:cNvSpPr>
            <a:spLocks noGrp="1" noChangeArrowheads="1"/>
          </p:cNvSpPr>
          <p:nvPr>
            <p:ph type="title"/>
          </p:nvPr>
        </p:nvSpPr>
        <p:spPr/>
        <p:txBody>
          <a:bodyPr/>
          <a:lstStyle/>
          <a:p>
            <a:pPr eaLnBrk="1" hangingPunct="1">
              <a:defRPr/>
            </a:pPr>
            <a:r>
              <a:rPr lang="en-US" altLang="en-US"/>
              <a:t>STOSB, STOSW, and STOSD</a:t>
            </a:r>
          </a:p>
        </p:txBody>
      </p:sp>
      <p:sp>
        <p:nvSpPr>
          <p:cNvPr id="20485" name="Rectangle 3">
            <a:extLst>
              <a:ext uri="{FF2B5EF4-FFF2-40B4-BE49-F238E27FC236}">
                <a16:creationId xmlns:a16="http://schemas.microsoft.com/office/drawing/2014/main" id="{183AFB5E-322C-4618-B59C-B10E83F9CBF2}"/>
              </a:ext>
            </a:extLst>
          </p:cNvPr>
          <p:cNvSpPr>
            <a:spLocks noGrp="1" noChangeArrowheads="1"/>
          </p:cNvSpPr>
          <p:nvPr>
            <p:ph type="body" idx="1"/>
          </p:nvPr>
        </p:nvSpPr>
        <p:spPr>
          <a:xfrm>
            <a:off x="685800" y="1143000"/>
            <a:ext cx="7772400" cy="1828800"/>
          </a:xfrm>
        </p:spPr>
        <p:txBody>
          <a:bodyPr/>
          <a:lstStyle/>
          <a:p>
            <a:pPr eaLnBrk="1" hangingPunct="1">
              <a:lnSpc>
                <a:spcPct val="110000"/>
              </a:lnSpc>
            </a:pPr>
            <a:r>
              <a:rPr lang="en-US" altLang="en-US"/>
              <a:t>The STOSB, STOSW, and STOSD instructions store the contents of AL/AX/EAX, respectively, in memory at the offset pointed to by EDI.</a:t>
            </a:r>
          </a:p>
          <a:p>
            <a:pPr eaLnBrk="1" hangingPunct="1">
              <a:lnSpc>
                <a:spcPct val="110000"/>
              </a:lnSpc>
            </a:pPr>
            <a:r>
              <a:rPr lang="en-US" altLang="en-US"/>
              <a:t>Example: fill an array with 0FFh</a:t>
            </a:r>
          </a:p>
        </p:txBody>
      </p:sp>
      <p:sp>
        <p:nvSpPr>
          <p:cNvPr id="20486" name="Text Box 4">
            <a:extLst>
              <a:ext uri="{FF2B5EF4-FFF2-40B4-BE49-F238E27FC236}">
                <a16:creationId xmlns:a16="http://schemas.microsoft.com/office/drawing/2014/main" id="{763A4416-CBCE-4F40-83EB-9EF9225D388A}"/>
              </a:ext>
            </a:extLst>
          </p:cNvPr>
          <p:cNvSpPr txBox="1">
            <a:spLocks noChangeArrowheads="1"/>
          </p:cNvSpPr>
          <p:nvPr/>
        </p:nvSpPr>
        <p:spPr bwMode="auto">
          <a:xfrm>
            <a:off x="685800" y="3048000"/>
            <a:ext cx="7772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Count = 100</a:t>
            </a:r>
          </a:p>
          <a:p>
            <a:pPr eaLnBrk="1" hangingPunct="1">
              <a:lnSpc>
                <a:spcPct val="50000"/>
              </a:lnSpc>
              <a:spcBef>
                <a:spcPct val="50000"/>
              </a:spcBef>
              <a:buClrTx/>
              <a:buFontTx/>
              <a:buNone/>
            </a:pPr>
            <a:r>
              <a:rPr lang="en-US" altLang="en-US" sz="1800" b="1">
                <a:latin typeface="Courier New" panose="02070309020205020404" pitchFamily="49" charset="0"/>
              </a:rPr>
              <a:t>string1 BYTE Count DUP(?)</a:t>
            </a:r>
          </a:p>
          <a:p>
            <a:pPr eaLnBrk="1" hangingPunct="1">
              <a:lnSpc>
                <a:spcPct val="50000"/>
              </a:lnSpc>
              <a:spcBef>
                <a:spcPct val="50000"/>
              </a:spcBef>
              <a:buClrTx/>
              <a:buFontTx/>
              <a:buNone/>
            </a:pPr>
            <a:r>
              <a:rPr lang="en-US" altLang="en-US" sz="1800" b="1">
                <a:latin typeface="Courier New" panose="02070309020205020404" pitchFamily="49" charset="0"/>
              </a:rPr>
              <a:t>.code</a:t>
            </a:r>
          </a:p>
          <a:p>
            <a:pPr eaLnBrk="1" hangingPunct="1">
              <a:lnSpc>
                <a:spcPct val="50000"/>
              </a:lnSpc>
              <a:spcBef>
                <a:spcPct val="50000"/>
              </a:spcBef>
              <a:buClrTx/>
              <a:buFontTx/>
              <a:buNone/>
            </a:pPr>
            <a:r>
              <a:rPr lang="en-US" altLang="en-US" sz="1800" b="1">
                <a:latin typeface="Courier New" panose="02070309020205020404" pitchFamily="49" charset="0"/>
              </a:rPr>
              <a:t>mov al,0FFh	; value to be stored</a:t>
            </a:r>
          </a:p>
          <a:p>
            <a:pPr eaLnBrk="1" hangingPunct="1">
              <a:lnSpc>
                <a:spcPct val="50000"/>
              </a:lnSpc>
              <a:spcBef>
                <a:spcPct val="50000"/>
              </a:spcBef>
              <a:buClrTx/>
              <a:buFontTx/>
              <a:buNone/>
            </a:pPr>
            <a:r>
              <a:rPr lang="en-US" altLang="en-US" sz="1800" b="1">
                <a:latin typeface="Courier New" panose="02070309020205020404" pitchFamily="49" charset="0"/>
              </a:rPr>
              <a:t>mov edi,OFFSET string1	; ES:DI points to target</a:t>
            </a:r>
          </a:p>
          <a:p>
            <a:pPr eaLnBrk="1" hangingPunct="1">
              <a:lnSpc>
                <a:spcPct val="50000"/>
              </a:lnSpc>
              <a:spcBef>
                <a:spcPct val="50000"/>
              </a:spcBef>
              <a:buClrTx/>
              <a:buFontTx/>
              <a:buNone/>
            </a:pPr>
            <a:r>
              <a:rPr lang="en-US" altLang="en-US" sz="1800" b="1">
                <a:latin typeface="Courier New" panose="02070309020205020404" pitchFamily="49" charset="0"/>
              </a:rPr>
              <a:t>mov ecx,Count	; character count</a:t>
            </a:r>
          </a:p>
          <a:p>
            <a:pPr eaLnBrk="1" hangingPunct="1">
              <a:lnSpc>
                <a:spcPct val="50000"/>
              </a:lnSpc>
              <a:spcBef>
                <a:spcPct val="50000"/>
              </a:spcBef>
              <a:buClrTx/>
              <a:buFontTx/>
              <a:buNone/>
            </a:pPr>
            <a:r>
              <a:rPr lang="en-US" altLang="en-US" sz="1800" b="1">
                <a:latin typeface="Courier New" panose="02070309020205020404" pitchFamily="49" charset="0"/>
              </a:rPr>
              <a:t>cld		; direction = forward</a:t>
            </a:r>
          </a:p>
          <a:p>
            <a:pPr eaLnBrk="1" hangingPunct="1">
              <a:lnSpc>
                <a:spcPct val="50000"/>
              </a:lnSpc>
              <a:spcBef>
                <a:spcPct val="50000"/>
              </a:spcBef>
              <a:buClrTx/>
              <a:buFontTx/>
              <a:buNone/>
            </a:pPr>
            <a:r>
              <a:rPr lang="en-US" altLang="en-US" sz="1800" b="1">
                <a:latin typeface="Courier New" panose="02070309020205020404" pitchFamily="49" charset="0"/>
              </a:rPr>
              <a:t>rep stosb	; fill with contents of AL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a:extLst>
              <a:ext uri="{FF2B5EF4-FFF2-40B4-BE49-F238E27FC236}">
                <a16:creationId xmlns:a16="http://schemas.microsoft.com/office/drawing/2014/main" id="{D1E3885A-E885-400A-B961-7CF1BAFECA90}"/>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21507" name="Slide Number Placeholder 4">
            <a:extLst>
              <a:ext uri="{FF2B5EF4-FFF2-40B4-BE49-F238E27FC236}">
                <a16:creationId xmlns:a16="http://schemas.microsoft.com/office/drawing/2014/main" id="{71253857-3C3C-4B33-ACE8-84A838367732}"/>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301AF832-059F-45FD-AC65-A981541E7625}" type="slidenum">
              <a:rPr lang="en-US" altLang="en-US" sz="1600">
                <a:latin typeface="Times New Roman" panose="02020603050405020304" pitchFamily="18" charset="0"/>
              </a:rPr>
              <a:pPr eaLnBrk="1" hangingPunct="1">
                <a:spcBef>
                  <a:spcPct val="0"/>
                </a:spcBef>
                <a:buClrTx/>
                <a:buFontTx/>
                <a:buNone/>
              </a:pPr>
              <a:t>19</a:t>
            </a:fld>
            <a:endParaRPr lang="en-US" altLang="en-US" sz="1600">
              <a:latin typeface="Times New Roman" panose="02020603050405020304" pitchFamily="18" charset="0"/>
            </a:endParaRPr>
          </a:p>
        </p:txBody>
      </p:sp>
      <p:sp>
        <p:nvSpPr>
          <p:cNvPr id="83970" name="Rectangle 2">
            <a:extLst>
              <a:ext uri="{FF2B5EF4-FFF2-40B4-BE49-F238E27FC236}">
                <a16:creationId xmlns:a16="http://schemas.microsoft.com/office/drawing/2014/main" id="{A647E6D5-8CA1-4D66-987F-505574356221}"/>
              </a:ext>
            </a:extLst>
          </p:cNvPr>
          <p:cNvSpPr>
            <a:spLocks noGrp="1" noChangeArrowheads="1"/>
          </p:cNvSpPr>
          <p:nvPr>
            <p:ph type="title"/>
          </p:nvPr>
        </p:nvSpPr>
        <p:spPr/>
        <p:txBody>
          <a:bodyPr/>
          <a:lstStyle/>
          <a:p>
            <a:pPr eaLnBrk="1" hangingPunct="1">
              <a:defRPr/>
            </a:pPr>
            <a:r>
              <a:rPr lang="en-US" altLang="en-US"/>
              <a:t>LODSB, LODSW, and LODSD</a:t>
            </a:r>
          </a:p>
        </p:txBody>
      </p:sp>
      <p:sp>
        <p:nvSpPr>
          <p:cNvPr id="21509" name="Rectangle 3">
            <a:extLst>
              <a:ext uri="{FF2B5EF4-FFF2-40B4-BE49-F238E27FC236}">
                <a16:creationId xmlns:a16="http://schemas.microsoft.com/office/drawing/2014/main" id="{37C84356-19CC-4961-82A5-F083701E363D}"/>
              </a:ext>
            </a:extLst>
          </p:cNvPr>
          <p:cNvSpPr>
            <a:spLocks noGrp="1" noChangeArrowheads="1"/>
          </p:cNvSpPr>
          <p:nvPr>
            <p:ph type="body" idx="1"/>
          </p:nvPr>
        </p:nvSpPr>
        <p:spPr>
          <a:xfrm>
            <a:off x="685800" y="990600"/>
            <a:ext cx="7772400" cy="2133600"/>
          </a:xfrm>
        </p:spPr>
        <p:txBody>
          <a:bodyPr/>
          <a:lstStyle/>
          <a:p>
            <a:pPr eaLnBrk="1" hangingPunct="1"/>
            <a:r>
              <a:rPr lang="en-US" altLang="en-US" sz="2300"/>
              <a:t>LODSB, LODSW, and LODSD load a byte or word from memory at ESI into AL/AX/EAX, respectively. </a:t>
            </a:r>
          </a:p>
          <a:p>
            <a:pPr eaLnBrk="1" hangingPunct="1"/>
            <a:r>
              <a:rPr lang="en-US" altLang="en-US" sz="2300"/>
              <a:t>Example:</a:t>
            </a:r>
          </a:p>
        </p:txBody>
      </p:sp>
      <p:sp>
        <p:nvSpPr>
          <p:cNvPr id="21510" name="Text Box 4">
            <a:extLst>
              <a:ext uri="{FF2B5EF4-FFF2-40B4-BE49-F238E27FC236}">
                <a16:creationId xmlns:a16="http://schemas.microsoft.com/office/drawing/2014/main" id="{09064939-29E0-4AF8-B289-35DEFD8B386A}"/>
              </a:ext>
            </a:extLst>
          </p:cNvPr>
          <p:cNvSpPr txBox="1">
            <a:spLocks noChangeArrowheads="1"/>
          </p:cNvSpPr>
          <p:nvPr/>
        </p:nvSpPr>
        <p:spPr bwMode="auto">
          <a:xfrm>
            <a:off x="1066800" y="2438400"/>
            <a:ext cx="69342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682625"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682625"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682625"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682625"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682625"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682625"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682625"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682625"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682625"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array BYTE 1,2,3,4,5,6,7,8,9</a:t>
            </a:r>
          </a:p>
          <a:p>
            <a:pPr eaLnBrk="1" hangingPunct="1">
              <a:lnSpc>
                <a:spcPct val="50000"/>
              </a:lnSpc>
              <a:spcBef>
                <a:spcPct val="50000"/>
              </a:spcBef>
              <a:buClrTx/>
              <a:buFontTx/>
              <a:buNone/>
            </a:pPr>
            <a:r>
              <a:rPr lang="en-US" altLang="en-US" sz="1800" b="1">
                <a:latin typeface="Courier New" panose="02070309020205020404" pitchFamily="49" charset="0"/>
              </a:rPr>
              <a:t>.code</a:t>
            </a:r>
          </a:p>
          <a:p>
            <a:pPr eaLnBrk="1" hangingPunct="1">
              <a:lnSpc>
                <a:spcPct val="50000"/>
              </a:lnSpc>
              <a:spcBef>
                <a:spcPct val="50000"/>
              </a:spcBef>
              <a:buClrTx/>
              <a:buFontTx/>
              <a:buNone/>
            </a:pPr>
            <a:r>
              <a:rPr lang="en-US" altLang="en-US" sz="1800" b="1">
                <a:latin typeface="Courier New" panose="02070309020205020404" pitchFamily="49" charset="0"/>
              </a:rPr>
              <a:t>	mov esi,OFFSET array</a:t>
            </a:r>
          </a:p>
          <a:p>
            <a:pPr eaLnBrk="1" hangingPunct="1">
              <a:lnSpc>
                <a:spcPct val="50000"/>
              </a:lnSpc>
              <a:spcBef>
                <a:spcPct val="50000"/>
              </a:spcBef>
              <a:buClrTx/>
              <a:buFontTx/>
              <a:buNone/>
            </a:pPr>
            <a:r>
              <a:rPr lang="en-US" altLang="en-US" sz="1800" b="1">
                <a:latin typeface="Courier New" panose="02070309020205020404" pitchFamily="49" charset="0"/>
              </a:rPr>
              <a:t>	mov ecx,LENGTHOF array</a:t>
            </a:r>
          </a:p>
          <a:p>
            <a:pPr eaLnBrk="1" hangingPunct="1">
              <a:lnSpc>
                <a:spcPct val="50000"/>
              </a:lnSpc>
              <a:spcBef>
                <a:spcPct val="50000"/>
              </a:spcBef>
              <a:buClrTx/>
              <a:buFontTx/>
              <a:buNone/>
            </a:pPr>
            <a:r>
              <a:rPr lang="en-US" altLang="en-US" sz="1800" b="1">
                <a:latin typeface="Courier New" panose="02070309020205020404" pitchFamily="49" charset="0"/>
              </a:rPr>
              <a:t>	cld</a:t>
            </a:r>
          </a:p>
          <a:p>
            <a:pPr eaLnBrk="1" hangingPunct="1">
              <a:lnSpc>
                <a:spcPct val="50000"/>
              </a:lnSpc>
              <a:spcBef>
                <a:spcPct val="50000"/>
              </a:spcBef>
              <a:buClrTx/>
              <a:buFontTx/>
              <a:buNone/>
            </a:pPr>
            <a:r>
              <a:rPr lang="en-US" altLang="en-US" sz="1800" b="1">
                <a:latin typeface="Courier New" panose="02070309020205020404" pitchFamily="49" charset="0"/>
              </a:rPr>
              <a:t>L1:	lodsb	; load byte into AL</a:t>
            </a:r>
          </a:p>
          <a:p>
            <a:pPr eaLnBrk="1" hangingPunct="1">
              <a:lnSpc>
                <a:spcPct val="50000"/>
              </a:lnSpc>
              <a:spcBef>
                <a:spcPct val="50000"/>
              </a:spcBef>
              <a:buClrTx/>
              <a:buFontTx/>
              <a:buNone/>
            </a:pPr>
            <a:r>
              <a:rPr lang="en-US" altLang="en-US" sz="1800" b="1">
                <a:latin typeface="Courier New" panose="02070309020205020404" pitchFamily="49" charset="0"/>
              </a:rPr>
              <a:t>	or al,30h	; convert to ASCII</a:t>
            </a:r>
          </a:p>
          <a:p>
            <a:pPr eaLnBrk="1" hangingPunct="1">
              <a:lnSpc>
                <a:spcPct val="50000"/>
              </a:lnSpc>
              <a:spcBef>
                <a:spcPct val="50000"/>
              </a:spcBef>
              <a:buClrTx/>
              <a:buFontTx/>
              <a:buNone/>
            </a:pPr>
            <a:r>
              <a:rPr lang="en-US" altLang="en-US" sz="1800" b="1">
                <a:latin typeface="Courier New" panose="02070309020205020404" pitchFamily="49" charset="0"/>
              </a:rPr>
              <a:t>	call WriteChar	; display it</a:t>
            </a:r>
          </a:p>
          <a:p>
            <a:pPr eaLnBrk="1" hangingPunct="1">
              <a:lnSpc>
                <a:spcPct val="50000"/>
              </a:lnSpc>
              <a:spcBef>
                <a:spcPct val="50000"/>
              </a:spcBef>
              <a:buClrTx/>
              <a:buFontTx/>
              <a:buNone/>
            </a:pPr>
            <a:r>
              <a:rPr lang="en-US" altLang="en-US" sz="1800" b="1">
                <a:latin typeface="Courier New" panose="02070309020205020404" pitchFamily="49" charset="0"/>
              </a:rPr>
              <a:t>	loop L1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a:extLst>
              <a:ext uri="{FF2B5EF4-FFF2-40B4-BE49-F238E27FC236}">
                <a16:creationId xmlns:a16="http://schemas.microsoft.com/office/drawing/2014/main" id="{81672B65-1CA9-4D65-82BE-8EF4D1B73320}"/>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4099" name="Slide Number Placeholder 4">
            <a:extLst>
              <a:ext uri="{FF2B5EF4-FFF2-40B4-BE49-F238E27FC236}">
                <a16:creationId xmlns:a16="http://schemas.microsoft.com/office/drawing/2014/main" id="{2A05D1D6-78F5-4064-AD82-93AFE0A1E176}"/>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A43FB78F-F89A-4A55-84D6-394062D89DD0}" type="slidenum">
              <a:rPr lang="en-US" altLang="en-US" sz="1600">
                <a:latin typeface="Times New Roman" panose="02020603050405020304" pitchFamily="18" charset="0"/>
              </a:rPr>
              <a:pPr eaLnBrk="1" hangingPunct="1">
                <a:spcBef>
                  <a:spcPct val="0"/>
                </a:spcBef>
                <a:buClrTx/>
                <a:buFontTx/>
                <a:buNone/>
              </a:pPr>
              <a:t>2</a:t>
            </a:fld>
            <a:endParaRPr lang="en-US" altLang="en-US" sz="1600">
              <a:latin typeface="Times New Roman" panose="02020603050405020304" pitchFamily="18" charset="0"/>
            </a:endParaRPr>
          </a:p>
        </p:txBody>
      </p:sp>
      <p:sp>
        <p:nvSpPr>
          <p:cNvPr id="37890" name="Rectangle 2">
            <a:extLst>
              <a:ext uri="{FF2B5EF4-FFF2-40B4-BE49-F238E27FC236}">
                <a16:creationId xmlns:a16="http://schemas.microsoft.com/office/drawing/2014/main" id="{5FDB4523-779D-4CDF-B23E-E395EA7003FF}"/>
              </a:ext>
            </a:extLst>
          </p:cNvPr>
          <p:cNvSpPr>
            <a:spLocks noGrp="1" noChangeArrowheads="1"/>
          </p:cNvSpPr>
          <p:nvPr>
            <p:ph type="title"/>
          </p:nvPr>
        </p:nvSpPr>
        <p:spPr/>
        <p:txBody>
          <a:bodyPr/>
          <a:lstStyle/>
          <a:p>
            <a:pPr eaLnBrk="1" hangingPunct="1">
              <a:defRPr/>
            </a:pPr>
            <a:r>
              <a:rPr lang="en-US" altLang="en-US"/>
              <a:t>Chapter Overview</a:t>
            </a:r>
          </a:p>
        </p:txBody>
      </p:sp>
      <p:sp>
        <p:nvSpPr>
          <p:cNvPr id="4101" name="Rectangle 3">
            <a:extLst>
              <a:ext uri="{FF2B5EF4-FFF2-40B4-BE49-F238E27FC236}">
                <a16:creationId xmlns:a16="http://schemas.microsoft.com/office/drawing/2014/main" id="{D1DB66F9-8CE1-42E7-9966-BDC8D04A3946}"/>
              </a:ext>
            </a:extLst>
          </p:cNvPr>
          <p:cNvSpPr>
            <a:spLocks noGrp="1" noChangeArrowheads="1"/>
          </p:cNvSpPr>
          <p:nvPr>
            <p:ph type="body" idx="1"/>
          </p:nvPr>
        </p:nvSpPr>
        <p:spPr>
          <a:xfrm>
            <a:off x="1828800" y="1600200"/>
            <a:ext cx="6400800" cy="2895600"/>
          </a:xfrm>
        </p:spPr>
        <p:txBody>
          <a:bodyPr/>
          <a:lstStyle/>
          <a:p>
            <a:pPr eaLnBrk="1" hangingPunct="1"/>
            <a:r>
              <a:rPr lang="en-US" altLang="en-US" b="1" dirty="0">
                <a:solidFill>
                  <a:schemeClr val="tx2"/>
                </a:solidFill>
              </a:rPr>
              <a:t>String Instructions</a:t>
            </a:r>
          </a:p>
          <a:p>
            <a:pPr eaLnBrk="1" hangingPunct="1"/>
            <a:r>
              <a:rPr lang="en-US" altLang="en-US" dirty="0"/>
              <a:t>Selected String Procedures (Optional s20)</a:t>
            </a:r>
          </a:p>
          <a:p>
            <a:pPr eaLnBrk="1" hangingPunct="1"/>
            <a:r>
              <a:rPr lang="en-US" altLang="en-US" dirty="0"/>
              <a:t>Two-Dimensional Arrays (Optional s20)</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a:extLst>
              <a:ext uri="{FF2B5EF4-FFF2-40B4-BE49-F238E27FC236}">
                <a16:creationId xmlns:a16="http://schemas.microsoft.com/office/drawing/2014/main" id="{8563B787-C1B6-4267-AEF8-1B4AF547B628}"/>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22531" name="Slide Number Placeholder 3">
            <a:extLst>
              <a:ext uri="{FF2B5EF4-FFF2-40B4-BE49-F238E27FC236}">
                <a16:creationId xmlns:a16="http://schemas.microsoft.com/office/drawing/2014/main" id="{60948491-35FE-43E4-8A5D-66ABC1F924B5}"/>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7D5A7994-050A-43BB-90FC-1917A9212E1E}" type="slidenum">
              <a:rPr lang="en-US" altLang="en-US" sz="1600">
                <a:latin typeface="Times New Roman" panose="02020603050405020304" pitchFamily="18" charset="0"/>
              </a:rPr>
              <a:pPr eaLnBrk="1" hangingPunct="1">
                <a:spcBef>
                  <a:spcPct val="0"/>
                </a:spcBef>
                <a:buClrTx/>
                <a:buFontTx/>
                <a:buNone/>
              </a:pPr>
              <a:t>20</a:t>
            </a:fld>
            <a:endParaRPr lang="en-US" altLang="en-US" sz="1600">
              <a:latin typeface="Times New Roman" panose="02020603050405020304" pitchFamily="18" charset="0"/>
            </a:endParaRPr>
          </a:p>
        </p:txBody>
      </p:sp>
      <p:sp>
        <p:nvSpPr>
          <p:cNvPr id="115714" name="Rectangle 2">
            <a:extLst>
              <a:ext uri="{FF2B5EF4-FFF2-40B4-BE49-F238E27FC236}">
                <a16:creationId xmlns:a16="http://schemas.microsoft.com/office/drawing/2014/main" id="{7716694F-2460-42F7-9F1C-6E5944757EA3}"/>
              </a:ext>
            </a:extLst>
          </p:cNvPr>
          <p:cNvSpPr>
            <a:spLocks noGrp="1" noChangeArrowheads="1"/>
          </p:cNvSpPr>
          <p:nvPr>
            <p:ph type="title"/>
          </p:nvPr>
        </p:nvSpPr>
        <p:spPr/>
        <p:txBody>
          <a:bodyPr/>
          <a:lstStyle/>
          <a:p>
            <a:pPr eaLnBrk="1" hangingPunct="1">
              <a:defRPr/>
            </a:pPr>
            <a:r>
              <a:rPr lang="en-US" altLang="en-US"/>
              <a:t>Array Multiplication Example</a:t>
            </a:r>
          </a:p>
        </p:txBody>
      </p:sp>
      <p:sp>
        <p:nvSpPr>
          <p:cNvPr id="22533" name="Text Box 3">
            <a:extLst>
              <a:ext uri="{FF2B5EF4-FFF2-40B4-BE49-F238E27FC236}">
                <a16:creationId xmlns:a16="http://schemas.microsoft.com/office/drawing/2014/main" id="{B85C23F6-F0C4-4C67-965B-1F3929CD0874}"/>
              </a:ext>
            </a:extLst>
          </p:cNvPr>
          <p:cNvSpPr txBox="1">
            <a:spLocks noChangeArrowheads="1"/>
          </p:cNvSpPr>
          <p:nvPr/>
        </p:nvSpPr>
        <p:spPr bwMode="auto">
          <a:xfrm>
            <a:off x="1066800" y="2133600"/>
            <a:ext cx="7086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6013"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6013"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6013"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6013"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6013"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6013"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array DWORD 1,2,3,4,5,6,7,8,9,10</a:t>
            </a:r>
          </a:p>
          <a:p>
            <a:pPr eaLnBrk="1" hangingPunct="1">
              <a:lnSpc>
                <a:spcPct val="50000"/>
              </a:lnSpc>
              <a:spcBef>
                <a:spcPct val="50000"/>
              </a:spcBef>
              <a:buClrTx/>
              <a:buFontTx/>
              <a:buNone/>
            </a:pPr>
            <a:r>
              <a:rPr lang="en-US" altLang="en-US" sz="1800" b="1">
                <a:latin typeface="Courier New" panose="02070309020205020404" pitchFamily="49" charset="0"/>
              </a:rPr>
              <a:t>multiplier DWORD 10</a:t>
            </a:r>
          </a:p>
          <a:p>
            <a:pPr eaLnBrk="1" hangingPunct="1">
              <a:lnSpc>
                <a:spcPct val="50000"/>
              </a:lnSpc>
              <a:spcBef>
                <a:spcPct val="50000"/>
              </a:spcBef>
              <a:buClrTx/>
              <a:buFontTx/>
              <a:buNone/>
            </a:pPr>
            <a:r>
              <a:rPr lang="en-US" altLang="en-US" sz="1800" b="1">
                <a:latin typeface="Courier New" panose="02070309020205020404" pitchFamily="49" charset="0"/>
              </a:rPr>
              <a:t>.code</a:t>
            </a:r>
          </a:p>
          <a:p>
            <a:pPr eaLnBrk="1" hangingPunct="1">
              <a:lnSpc>
                <a:spcPct val="50000"/>
              </a:lnSpc>
              <a:spcBef>
                <a:spcPct val="50000"/>
              </a:spcBef>
              <a:buClrTx/>
              <a:buFontTx/>
              <a:buNone/>
            </a:pPr>
            <a:r>
              <a:rPr lang="en-US" altLang="en-US" sz="1800" b="1">
                <a:latin typeface="Courier New" panose="02070309020205020404" pitchFamily="49" charset="0"/>
              </a:rPr>
              <a:t>	cld 		; direction = up</a:t>
            </a:r>
          </a:p>
          <a:p>
            <a:pPr eaLnBrk="1" hangingPunct="1">
              <a:lnSpc>
                <a:spcPct val="50000"/>
              </a:lnSpc>
              <a:spcBef>
                <a:spcPct val="50000"/>
              </a:spcBef>
              <a:buClrTx/>
              <a:buFontTx/>
              <a:buNone/>
            </a:pPr>
            <a:r>
              <a:rPr lang="en-US" altLang="en-US" sz="1800" b="1">
                <a:latin typeface="Courier New" panose="02070309020205020404" pitchFamily="49" charset="0"/>
              </a:rPr>
              <a:t>	mov esi,OFFSET array  		; source index</a:t>
            </a:r>
          </a:p>
          <a:p>
            <a:pPr eaLnBrk="1" hangingPunct="1">
              <a:lnSpc>
                <a:spcPct val="50000"/>
              </a:lnSpc>
              <a:spcBef>
                <a:spcPct val="50000"/>
              </a:spcBef>
              <a:buClrTx/>
              <a:buFontTx/>
              <a:buNone/>
            </a:pPr>
            <a:r>
              <a:rPr lang="en-US" altLang="en-US" sz="1800" b="1">
                <a:latin typeface="Courier New" panose="02070309020205020404" pitchFamily="49" charset="0"/>
              </a:rPr>
              <a:t>	mov edi,esi		; destination index</a:t>
            </a:r>
          </a:p>
          <a:p>
            <a:pPr eaLnBrk="1" hangingPunct="1">
              <a:lnSpc>
                <a:spcPct val="50000"/>
              </a:lnSpc>
              <a:spcBef>
                <a:spcPct val="50000"/>
              </a:spcBef>
              <a:buClrTx/>
              <a:buFontTx/>
              <a:buNone/>
            </a:pPr>
            <a:r>
              <a:rPr lang="en-US" altLang="en-US" sz="1800" b="1">
                <a:latin typeface="Courier New" panose="02070309020205020404" pitchFamily="49" charset="0"/>
              </a:rPr>
              <a:t>	mov ecx,LENGTHOF array		; loop counter</a:t>
            </a:r>
          </a:p>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r>
              <a:rPr lang="en-US" altLang="en-US" sz="1800" b="1">
                <a:latin typeface="Courier New" panose="02070309020205020404" pitchFamily="49" charset="0"/>
              </a:rPr>
              <a:t>L1:	lodsd                  	; copy [ESI] into EAX</a:t>
            </a:r>
          </a:p>
          <a:p>
            <a:pPr eaLnBrk="1" hangingPunct="1">
              <a:lnSpc>
                <a:spcPct val="50000"/>
              </a:lnSpc>
              <a:spcBef>
                <a:spcPct val="50000"/>
              </a:spcBef>
              <a:buClrTx/>
              <a:buFontTx/>
              <a:buNone/>
            </a:pPr>
            <a:r>
              <a:rPr lang="en-US" altLang="en-US" sz="1800" b="1">
                <a:latin typeface="Courier New" panose="02070309020205020404" pitchFamily="49" charset="0"/>
              </a:rPr>
              <a:t>	mul multiplier		; multiply by a value</a:t>
            </a:r>
          </a:p>
          <a:p>
            <a:pPr eaLnBrk="1" hangingPunct="1">
              <a:lnSpc>
                <a:spcPct val="50000"/>
              </a:lnSpc>
              <a:spcBef>
                <a:spcPct val="50000"/>
              </a:spcBef>
              <a:buClrTx/>
              <a:buFontTx/>
              <a:buNone/>
            </a:pPr>
            <a:r>
              <a:rPr lang="en-US" altLang="en-US" sz="1800" b="1">
                <a:latin typeface="Courier New" panose="02070309020205020404" pitchFamily="49" charset="0"/>
              </a:rPr>
              <a:t>	stosd                  		; store EAX at [EDI]</a:t>
            </a:r>
          </a:p>
          <a:p>
            <a:pPr eaLnBrk="1" hangingPunct="1">
              <a:lnSpc>
                <a:spcPct val="50000"/>
              </a:lnSpc>
              <a:spcBef>
                <a:spcPct val="50000"/>
              </a:spcBef>
              <a:buClrTx/>
              <a:buFontTx/>
              <a:buNone/>
            </a:pPr>
            <a:r>
              <a:rPr lang="en-US" altLang="en-US" sz="1800" b="1">
                <a:latin typeface="Courier New" panose="02070309020205020404" pitchFamily="49" charset="0"/>
              </a:rPr>
              <a:t>	loop L1</a:t>
            </a:r>
          </a:p>
        </p:txBody>
      </p:sp>
      <p:sp>
        <p:nvSpPr>
          <p:cNvPr id="22534" name="Text Box 4">
            <a:extLst>
              <a:ext uri="{FF2B5EF4-FFF2-40B4-BE49-F238E27FC236}">
                <a16:creationId xmlns:a16="http://schemas.microsoft.com/office/drawing/2014/main" id="{84E6B90C-937B-46D6-BD36-9DCBAB676D29}"/>
              </a:ext>
            </a:extLst>
          </p:cNvPr>
          <p:cNvSpPr txBox="1">
            <a:spLocks noChangeArrowheads="1"/>
          </p:cNvSpPr>
          <p:nvPr/>
        </p:nvSpPr>
        <p:spPr bwMode="auto">
          <a:xfrm>
            <a:off x="685800" y="1066800"/>
            <a:ext cx="76962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Multiply each element of a doubleword array by a constant value.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a:extLst>
              <a:ext uri="{FF2B5EF4-FFF2-40B4-BE49-F238E27FC236}">
                <a16:creationId xmlns:a16="http://schemas.microsoft.com/office/drawing/2014/main" id="{EB3EF553-FE59-4CA3-9CD2-8872F6815731}"/>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23555" name="Slide Number Placeholder 4">
            <a:extLst>
              <a:ext uri="{FF2B5EF4-FFF2-40B4-BE49-F238E27FC236}">
                <a16:creationId xmlns:a16="http://schemas.microsoft.com/office/drawing/2014/main" id="{B4B14410-7832-40C6-AAE6-82C494DF7F36}"/>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52FFB04-E8EB-4C97-8D80-55DB362B9B29}" type="slidenum">
              <a:rPr lang="en-US" altLang="en-US" sz="1600">
                <a:latin typeface="Times New Roman" panose="02020603050405020304" pitchFamily="18" charset="0"/>
              </a:rPr>
              <a:pPr eaLnBrk="1" hangingPunct="1">
                <a:spcBef>
                  <a:spcPct val="0"/>
                </a:spcBef>
                <a:buClrTx/>
                <a:buFontTx/>
                <a:buNone/>
              </a:pPr>
              <a:t>21</a:t>
            </a:fld>
            <a:endParaRPr lang="en-US" altLang="en-US" sz="1600">
              <a:latin typeface="Times New Roman" panose="02020603050405020304" pitchFamily="18" charset="0"/>
            </a:endParaRPr>
          </a:p>
        </p:txBody>
      </p:sp>
      <p:sp>
        <p:nvSpPr>
          <p:cNvPr id="116738" name="Rectangle 2">
            <a:extLst>
              <a:ext uri="{FF2B5EF4-FFF2-40B4-BE49-F238E27FC236}">
                <a16:creationId xmlns:a16="http://schemas.microsoft.com/office/drawing/2014/main" id="{D6AC4FAF-C5D1-4082-A273-F45187147C14}"/>
              </a:ext>
            </a:extLst>
          </p:cNvPr>
          <p:cNvSpPr>
            <a:spLocks noGrp="1" noChangeArrowheads="1"/>
          </p:cNvSpPr>
          <p:nvPr>
            <p:ph type="title"/>
          </p:nvPr>
        </p:nvSpPr>
        <p:spPr/>
        <p:txBody>
          <a:bodyPr/>
          <a:lstStyle/>
          <a:p>
            <a:pPr eaLnBrk="1" hangingPunct="1">
              <a:defRPr/>
            </a:pPr>
            <a:r>
              <a:rPr lang="en-US" altLang="en-US"/>
              <a:t>Your turn . . .</a:t>
            </a:r>
          </a:p>
        </p:txBody>
      </p:sp>
      <p:sp>
        <p:nvSpPr>
          <p:cNvPr id="23557" name="Rectangle 3">
            <a:extLst>
              <a:ext uri="{FF2B5EF4-FFF2-40B4-BE49-F238E27FC236}">
                <a16:creationId xmlns:a16="http://schemas.microsoft.com/office/drawing/2014/main" id="{361F18D7-1DA4-4C13-8096-47E57FAD0284}"/>
              </a:ext>
            </a:extLst>
          </p:cNvPr>
          <p:cNvSpPr>
            <a:spLocks noGrp="1" noChangeArrowheads="1"/>
          </p:cNvSpPr>
          <p:nvPr>
            <p:ph type="body" idx="1"/>
          </p:nvPr>
        </p:nvSpPr>
        <p:spPr>
          <a:xfrm>
            <a:off x="685800" y="990600"/>
            <a:ext cx="7772400" cy="1371600"/>
          </a:xfrm>
        </p:spPr>
        <p:txBody>
          <a:bodyPr/>
          <a:lstStyle/>
          <a:p>
            <a:pPr eaLnBrk="1" hangingPunct="1"/>
            <a:r>
              <a:rPr lang="en-US" altLang="en-US"/>
              <a:t>Write a program that converts each unpacked binary-coded decimal byte belonging to an array into an ASCII decimal byte and copies it to a new array.</a:t>
            </a:r>
          </a:p>
        </p:txBody>
      </p:sp>
      <p:sp>
        <p:nvSpPr>
          <p:cNvPr id="116740" name="Text Box 4">
            <a:extLst>
              <a:ext uri="{FF2B5EF4-FFF2-40B4-BE49-F238E27FC236}">
                <a16:creationId xmlns:a16="http://schemas.microsoft.com/office/drawing/2014/main" id="{2EF2B2FD-D5F5-4054-93B3-128D6835F8DC}"/>
              </a:ext>
            </a:extLst>
          </p:cNvPr>
          <p:cNvSpPr txBox="1">
            <a:spLocks noChangeArrowheads="1"/>
          </p:cNvSpPr>
          <p:nvPr/>
        </p:nvSpPr>
        <p:spPr bwMode="auto">
          <a:xfrm>
            <a:off x="990600" y="3581400"/>
            <a:ext cx="6858000" cy="2514600"/>
          </a:xfrm>
          <a:prstGeom prst="rect">
            <a:avLst/>
          </a:prstGeom>
          <a:noFill/>
          <a:ln w="9525">
            <a:solidFill>
              <a:srgbClr val="C0C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	mov esi,OFFSET array</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	mov edi,OFFSET dest</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	mov ecx,LENGTHOF array</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	cld</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L1:	lodsb	; load into AL</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	or al,30h	; convert to ASCII</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	stosb	; store into memory</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	loop L1</a:t>
            </a:r>
          </a:p>
        </p:txBody>
      </p:sp>
      <p:sp>
        <p:nvSpPr>
          <p:cNvPr id="23559" name="Text Box 5">
            <a:extLst>
              <a:ext uri="{FF2B5EF4-FFF2-40B4-BE49-F238E27FC236}">
                <a16:creationId xmlns:a16="http://schemas.microsoft.com/office/drawing/2014/main" id="{9E25860E-F031-4829-A727-8B818ECD28D4}"/>
              </a:ext>
            </a:extLst>
          </p:cNvPr>
          <p:cNvSpPr txBox="1">
            <a:spLocks noChangeArrowheads="1"/>
          </p:cNvSpPr>
          <p:nvPr/>
        </p:nvSpPr>
        <p:spPr bwMode="auto">
          <a:xfrm>
            <a:off x="990600" y="2362200"/>
            <a:ext cx="685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array BYTE 1,2,3,4,5,6,7,8,9</a:t>
            </a:r>
          </a:p>
          <a:p>
            <a:pPr eaLnBrk="1" hangingPunct="1">
              <a:lnSpc>
                <a:spcPct val="50000"/>
              </a:lnSpc>
              <a:spcBef>
                <a:spcPct val="50000"/>
              </a:spcBef>
              <a:buClrTx/>
              <a:buFontTx/>
              <a:buNone/>
            </a:pPr>
            <a:r>
              <a:rPr lang="en-US" altLang="en-US" sz="1800" b="1">
                <a:latin typeface="Courier New" panose="02070309020205020404" pitchFamily="49" charset="0"/>
              </a:rPr>
              <a:t>dest  BYTE (LENGTHOF array) DUP(?)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6740"/>
                                        </p:tgtEl>
                                        <p:attrNameLst>
                                          <p:attrName>style.visibility</p:attrName>
                                        </p:attrNameLst>
                                      </p:cBhvr>
                                      <p:to>
                                        <p:strVal val="visible"/>
                                      </p:to>
                                    </p:set>
                                    <p:animEffect transition="in" filter="dissolve">
                                      <p:cBhvr>
                                        <p:cTn id="7" dur="500"/>
                                        <p:tgtEl>
                                          <p:spTgt spid="116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EBA84-41E8-45F3-8D5B-54F7EA72590E}"/>
              </a:ext>
            </a:extLst>
          </p:cNvPr>
          <p:cNvSpPr>
            <a:spLocks noGrp="1"/>
          </p:cNvSpPr>
          <p:nvPr>
            <p:ph type="title"/>
          </p:nvPr>
        </p:nvSpPr>
        <p:spPr/>
        <p:txBody>
          <a:bodyPr/>
          <a:lstStyle/>
          <a:p>
            <a:r>
              <a:rPr lang="en-US" dirty="0"/>
              <a:t>THE END for Spring 2020</a:t>
            </a:r>
          </a:p>
        </p:txBody>
      </p:sp>
      <p:sp>
        <p:nvSpPr>
          <p:cNvPr id="3" name="Content Placeholder 2">
            <a:extLst>
              <a:ext uri="{FF2B5EF4-FFF2-40B4-BE49-F238E27FC236}">
                <a16:creationId xmlns:a16="http://schemas.microsoft.com/office/drawing/2014/main" id="{EBF0049D-A065-436A-B3FD-0544147CA4C1}"/>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60E8A3B1-03F6-4B40-AEF0-0F876D1A79EC}"/>
              </a:ext>
            </a:extLst>
          </p:cNvPr>
          <p:cNvSpPr>
            <a:spLocks noGrp="1"/>
          </p:cNvSpPr>
          <p:nvPr>
            <p:ph type="ftr" sz="quarter" idx="10"/>
          </p:nvPr>
        </p:nvSpPr>
        <p:spPr/>
        <p:txBody>
          <a:bodyPr/>
          <a:lstStyle/>
          <a:p>
            <a:pPr>
              <a:defRPr/>
            </a:pPr>
            <a:r>
              <a:rPr lang="en-US" altLang="en-US"/>
              <a:t>CSUS CSC 35 Intro to Architecture: Dr. I. Ghansah</a:t>
            </a:r>
          </a:p>
        </p:txBody>
      </p:sp>
      <p:sp>
        <p:nvSpPr>
          <p:cNvPr id="5" name="Slide Number Placeholder 4">
            <a:extLst>
              <a:ext uri="{FF2B5EF4-FFF2-40B4-BE49-F238E27FC236}">
                <a16:creationId xmlns:a16="http://schemas.microsoft.com/office/drawing/2014/main" id="{50A2898F-C890-4249-A287-20517E96AA22}"/>
              </a:ext>
            </a:extLst>
          </p:cNvPr>
          <p:cNvSpPr>
            <a:spLocks noGrp="1"/>
          </p:cNvSpPr>
          <p:nvPr>
            <p:ph type="sldNum" sz="quarter" idx="11"/>
          </p:nvPr>
        </p:nvSpPr>
        <p:spPr/>
        <p:txBody>
          <a:bodyPr/>
          <a:lstStyle/>
          <a:p>
            <a:fld id="{AACC98DD-3EF2-47E8-AA4E-4F9433999360}" type="slidenum">
              <a:rPr lang="en-US" altLang="en-US" smtClean="0"/>
              <a:pPr/>
              <a:t>22</a:t>
            </a:fld>
            <a:endParaRPr lang="en-US" altLang="en-US"/>
          </a:p>
        </p:txBody>
      </p:sp>
    </p:spTree>
    <p:extLst>
      <p:ext uri="{BB962C8B-B14F-4D97-AF65-F5344CB8AC3E}">
        <p14:creationId xmlns:p14="http://schemas.microsoft.com/office/powerpoint/2010/main" val="1670737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a:extLst>
              <a:ext uri="{FF2B5EF4-FFF2-40B4-BE49-F238E27FC236}">
                <a16:creationId xmlns:a16="http://schemas.microsoft.com/office/drawing/2014/main" id="{84C1A580-95BB-4CA0-A515-4A27029571EB}"/>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24579" name="Slide Number Placeholder 4">
            <a:extLst>
              <a:ext uri="{FF2B5EF4-FFF2-40B4-BE49-F238E27FC236}">
                <a16:creationId xmlns:a16="http://schemas.microsoft.com/office/drawing/2014/main" id="{664FA4DB-7562-403B-844E-980C2822081C}"/>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A3F8BC1-1AD0-4E97-98C0-D3F7D7CDE523}" type="slidenum">
              <a:rPr lang="en-US" altLang="en-US" sz="1600">
                <a:latin typeface="Times New Roman" panose="02020603050405020304" pitchFamily="18" charset="0"/>
              </a:rPr>
              <a:pPr eaLnBrk="1" hangingPunct="1">
                <a:spcBef>
                  <a:spcPct val="0"/>
                </a:spcBef>
                <a:buClrTx/>
                <a:buFontTx/>
                <a:buNone/>
              </a:pPr>
              <a:t>23</a:t>
            </a:fld>
            <a:endParaRPr lang="en-US" altLang="en-US" sz="1600">
              <a:latin typeface="Times New Roman" panose="02020603050405020304" pitchFamily="18" charset="0"/>
            </a:endParaRPr>
          </a:p>
        </p:txBody>
      </p:sp>
      <p:sp>
        <p:nvSpPr>
          <p:cNvPr id="140290" name="Rectangle 2">
            <a:extLst>
              <a:ext uri="{FF2B5EF4-FFF2-40B4-BE49-F238E27FC236}">
                <a16:creationId xmlns:a16="http://schemas.microsoft.com/office/drawing/2014/main" id="{86DD5F14-9106-49AC-BC79-08B1C1BBE3FB}"/>
              </a:ext>
            </a:extLst>
          </p:cNvPr>
          <p:cNvSpPr>
            <a:spLocks noGrp="1" noChangeArrowheads="1"/>
          </p:cNvSpPr>
          <p:nvPr>
            <p:ph type="title"/>
          </p:nvPr>
        </p:nvSpPr>
        <p:spPr/>
        <p:txBody>
          <a:bodyPr/>
          <a:lstStyle/>
          <a:p>
            <a:pPr eaLnBrk="1" hangingPunct="1">
              <a:defRPr/>
            </a:pPr>
            <a:r>
              <a:rPr lang="en-US" altLang="en-US"/>
              <a:t>What's Next</a:t>
            </a:r>
          </a:p>
        </p:txBody>
      </p:sp>
      <p:sp>
        <p:nvSpPr>
          <p:cNvPr id="24581" name="Rectangle 3">
            <a:extLst>
              <a:ext uri="{FF2B5EF4-FFF2-40B4-BE49-F238E27FC236}">
                <a16:creationId xmlns:a16="http://schemas.microsoft.com/office/drawing/2014/main" id="{6ECAE647-013F-42DD-95BE-9C7157361D72}"/>
              </a:ext>
            </a:extLst>
          </p:cNvPr>
          <p:cNvSpPr>
            <a:spLocks noGrp="1" noChangeArrowheads="1"/>
          </p:cNvSpPr>
          <p:nvPr>
            <p:ph type="body" idx="1"/>
          </p:nvPr>
        </p:nvSpPr>
        <p:spPr>
          <a:xfrm>
            <a:off x="1828800" y="1600200"/>
            <a:ext cx="6400800" cy="2895600"/>
          </a:xfrm>
        </p:spPr>
        <p:txBody>
          <a:bodyPr/>
          <a:lstStyle/>
          <a:p>
            <a:pPr eaLnBrk="1" hangingPunct="1"/>
            <a:r>
              <a:rPr lang="en-US" altLang="en-US"/>
              <a:t>String Primitive Instructions</a:t>
            </a:r>
          </a:p>
          <a:p>
            <a:pPr eaLnBrk="1" hangingPunct="1"/>
            <a:r>
              <a:rPr lang="en-US" altLang="en-US" b="1">
                <a:solidFill>
                  <a:schemeClr val="tx2"/>
                </a:solidFill>
              </a:rPr>
              <a:t>Selected String Procedures</a:t>
            </a:r>
          </a:p>
          <a:p>
            <a:pPr eaLnBrk="1" hangingPunct="1"/>
            <a:r>
              <a:rPr lang="en-US" altLang="en-US"/>
              <a:t>Two-Dimensional Arrays</a:t>
            </a:r>
          </a:p>
          <a:p>
            <a:pPr eaLnBrk="1" hangingPunct="1"/>
            <a:r>
              <a:rPr lang="en-US" altLang="en-US"/>
              <a:t>Searching and Sorting Integer Arrays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a:extLst>
              <a:ext uri="{FF2B5EF4-FFF2-40B4-BE49-F238E27FC236}">
                <a16:creationId xmlns:a16="http://schemas.microsoft.com/office/drawing/2014/main" id="{15806231-A64F-4D4B-993A-661BC4CF6118}"/>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25603" name="Slide Number Placeholder 4">
            <a:extLst>
              <a:ext uri="{FF2B5EF4-FFF2-40B4-BE49-F238E27FC236}">
                <a16:creationId xmlns:a16="http://schemas.microsoft.com/office/drawing/2014/main" id="{5A29649D-F933-4C3A-A431-17EF1AE9B723}"/>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39AB7694-C59F-4E74-80EA-EA8B9A69ED81}" type="slidenum">
              <a:rPr lang="en-US" altLang="en-US" sz="1600">
                <a:latin typeface="Times New Roman" panose="02020603050405020304" pitchFamily="18" charset="0"/>
              </a:rPr>
              <a:pPr eaLnBrk="1" hangingPunct="1">
                <a:spcBef>
                  <a:spcPct val="0"/>
                </a:spcBef>
                <a:buClrTx/>
                <a:buFontTx/>
                <a:buNone/>
              </a:pPr>
              <a:t>24</a:t>
            </a:fld>
            <a:endParaRPr lang="en-US" altLang="en-US" sz="1600">
              <a:latin typeface="Times New Roman" panose="02020603050405020304" pitchFamily="18" charset="0"/>
            </a:endParaRPr>
          </a:p>
        </p:txBody>
      </p:sp>
      <p:sp>
        <p:nvSpPr>
          <p:cNvPr id="84994" name="Rectangle 2">
            <a:extLst>
              <a:ext uri="{FF2B5EF4-FFF2-40B4-BE49-F238E27FC236}">
                <a16:creationId xmlns:a16="http://schemas.microsoft.com/office/drawing/2014/main" id="{E7B196CA-62DA-4DA0-9F84-27A474BFFE5C}"/>
              </a:ext>
            </a:extLst>
          </p:cNvPr>
          <p:cNvSpPr>
            <a:spLocks noGrp="1" noChangeArrowheads="1"/>
          </p:cNvSpPr>
          <p:nvPr>
            <p:ph type="title"/>
          </p:nvPr>
        </p:nvSpPr>
        <p:spPr/>
        <p:txBody>
          <a:bodyPr/>
          <a:lstStyle/>
          <a:p>
            <a:pPr eaLnBrk="1" hangingPunct="1">
              <a:defRPr/>
            </a:pPr>
            <a:r>
              <a:rPr lang="en-US" altLang="en-US"/>
              <a:t>Selected 32-Bit String Procedures</a:t>
            </a:r>
          </a:p>
        </p:txBody>
      </p:sp>
      <p:sp>
        <p:nvSpPr>
          <p:cNvPr id="25605" name="Rectangle 3">
            <a:extLst>
              <a:ext uri="{FF2B5EF4-FFF2-40B4-BE49-F238E27FC236}">
                <a16:creationId xmlns:a16="http://schemas.microsoft.com/office/drawing/2014/main" id="{F33C4AFB-DFC4-4464-82FE-1DA590CDDF24}"/>
              </a:ext>
            </a:extLst>
          </p:cNvPr>
          <p:cNvSpPr>
            <a:spLocks noGrp="1" noChangeArrowheads="1"/>
          </p:cNvSpPr>
          <p:nvPr>
            <p:ph type="body" idx="1"/>
          </p:nvPr>
        </p:nvSpPr>
        <p:spPr>
          <a:xfrm>
            <a:off x="1828800" y="2667000"/>
            <a:ext cx="4572000" cy="2667000"/>
          </a:xfrm>
        </p:spPr>
        <p:txBody>
          <a:bodyPr/>
          <a:lstStyle/>
          <a:p>
            <a:pPr eaLnBrk="1" hangingPunct="1"/>
            <a:r>
              <a:rPr lang="en-US" altLang="en-US"/>
              <a:t>Str_compare Procedure</a:t>
            </a:r>
          </a:p>
          <a:p>
            <a:pPr eaLnBrk="1" hangingPunct="1"/>
            <a:r>
              <a:rPr lang="en-US" altLang="en-US"/>
              <a:t>Str_length Procedure</a:t>
            </a:r>
          </a:p>
          <a:p>
            <a:pPr eaLnBrk="1" hangingPunct="1"/>
            <a:r>
              <a:rPr lang="en-US" altLang="en-US"/>
              <a:t>Str_copy Procedure</a:t>
            </a:r>
          </a:p>
          <a:p>
            <a:pPr eaLnBrk="1" hangingPunct="1"/>
            <a:r>
              <a:rPr lang="en-US" altLang="en-US"/>
              <a:t>Str_trim Procedure</a:t>
            </a:r>
          </a:p>
          <a:p>
            <a:pPr eaLnBrk="1" hangingPunct="1"/>
            <a:r>
              <a:rPr lang="en-US" altLang="en-US"/>
              <a:t>Str_ucase Procedure</a:t>
            </a:r>
          </a:p>
        </p:txBody>
      </p:sp>
      <p:sp>
        <p:nvSpPr>
          <p:cNvPr id="25606" name="Text Box 4">
            <a:extLst>
              <a:ext uri="{FF2B5EF4-FFF2-40B4-BE49-F238E27FC236}">
                <a16:creationId xmlns:a16="http://schemas.microsoft.com/office/drawing/2014/main" id="{8887FD7C-092C-43FA-9D97-BDF5516BD3A6}"/>
              </a:ext>
            </a:extLst>
          </p:cNvPr>
          <p:cNvSpPr txBox="1">
            <a:spLocks noChangeArrowheads="1"/>
          </p:cNvSpPr>
          <p:nvPr/>
        </p:nvSpPr>
        <p:spPr bwMode="auto">
          <a:xfrm>
            <a:off x="838200" y="1447800"/>
            <a:ext cx="76962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The following string procedures may be found in the Irvine32 library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a:extLst>
              <a:ext uri="{FF2B5EF4-FFF2-40B4-BE49-F238E27FC236}">
                <a16:creationId xmlns:a16="http://schemas.microsoft.com/office/drawing/2014/main" id="{8E9777DC-6541-4DF5-8C19-6CCE10B774F1}"/>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26627" name="Slide Number Placeholder 4">
            <a:extLst>
              <a:ext uri="{FF2B5EF4-FFF2-40B4-BE49-F238E27FC236}">
                <a16:creationId xmlns:a16="http://schemas.microsoft.com/office/drawing/2014/main" id="{6BC63647-9CC5-4E76-9BCA-412E3DEEDBC9}"/>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D97F718E-5BE0-46BC-8548-A349BF322909}" type="slidenum">
              <a:rPr lang="en-US" altLang="en-US" sz="1600">
                <a:latin typeface="Times New Roman" panose="02020603050405020304" pitchFamily="18" charset="0"/>
              </a:rPr>
              <a:pPr eaLnBrk="1" hangingPunct="1">
                <a:spcBef>
                  <a:spcPct val="0"/>
                </a:spcBef>
                <a:buClrTx/>
                <a:buFontTx/>
                <a:buNone/>
              </a:pPr>
              <a:t>25</a:t>
            </a:fld>
            <a:endParaRPr lang="en-US" altLang="en-US" sz="1600">
              <a:latin typeface="Times New Roman" panose="02020603050405020304" pitchFamily="18" charset="0"/>
            </a:endParaRPr>
          </a:p>
        </p:txBody>
      </p:sp>
      <p:sp>
        <p:nvSpPr>
          <p:cNvPr id="87042" name="Rectangle 2">
            <a:extLst>
              <a:ext uri="{FF2B5EF4-FFF2-40B4-BE49-F238E27FC236}">
                <a16:creationId xmlns:a16="http://schemas.microsoft.com/office/drawing/2014/main" id="{D6F1DD18-E13A-4084-A0BC-273E02565EF2}"/>
              </a:ext>
            </a:extLst>
          </p:cNvPr>
          <p:cNvSpPr>
            <a:spLocks noGrp="1" noChangeArrowheads="1"/>
          </p:cNvSpPr>
          <p:nvPr>
            <p:ph type="title"/>
          </p:nvPr>
        </p:nvSpPr>
        <p:spPr/>
        <p:txBody>
          <a:bodyPr/>
          <a:lstStyle/>
          <a:p>
            <a:pPr eaLnBrk="1" hangingPunct="1">
              <a:defRPr/>
            </a:pPr>
            <a:r>
              <a:rPr lang="en-US" altLang="en-US"/>
              <a:t>Str_compare Procedure</a:t>
            </a:r>
          </a:p>
        </p:txBody>
      </p:sp>
      <p:sp>
        <p:nvSpPr>
          <p:cNvPr id="26629" name="Rectangle 3">
            <a:extLst>
              <a:ext uri="{FF2B5EF4-FFF2-40B4-BE49-F238E27FC236}">
                <a16:creationId xmlns:a16="http://schemas.microsoft.com/office/drawing/2014/main" id="{E984E001-2D22-4A28-9188-A5A61CA8EADA}"/>
              </a:ext>
            </a:extLst>
          </p:cNvPr>
          <p:cNvSpPr>
            <a:spLocks noGrp="1" noChangeArrowheads="1"/>
          </p:cNvSpPr>
          <p:nvPr>
            <p:ph type="body" idx="1"/>
          </p:nvPr>
        </p:nvSpPr>
        <p:spPr>
          <a:xfrm>
            <a:off x="1143000" y="1143000"/>
            <a:ext cx="6934200" cy="2514600"/>
          </a:xfrm>
        </p:spPr>
        <p:txBody>
          <a:bodyPr/>
          <a:lstStyle/>
          <a:p>
            <a:pPr eaLnBrk="1" hangingPunct="1"/>
            <a:r>
              <a:rPr lang="en-US" altLang="en-US"/>
              <a:t>Compares </a:t>
            </a:r>
            <a:r>
              <a:rPr lang="en-US" altLang="en-US" i="1"/>
              <a:t>string1</a:t>
            </a:r>
            <a:r>
              <a:rPr lang="en-US" altLang="en-US"/>
              <a:t> to </a:t>
            </a:r>
            <a:r>
              <a:rPr lang="en-US" altLang="en-US" i="1"/>
              <a:t>string2</a:t>
            </a:r>
            <a:r>
              <a:rPr lang="en-US" altLang="en-US"/>
              <a:t>, setting the Carry and Zero flags accordingly</a:t>
            </a:r>
            <a:endParaRPr lang="en-US" altLang="en-US" i="1"/>
          </a:p>
          <a:p>
            <a:pPr eaLnBrk="1" hangingPunct="1"/>
            <a:r>
              <a:rPr lang="en-US" altLang="en-US"/>
              <a:t>Prototype:</a:t>
            </a:r>
            <a:endParaRPr lang="en-US" altLang="en-US" sz="2000" b="1" i="1">
              <a:solidFill>
                <a:schemeClr val="tx2"/>
              </a:solidFill>
              <a:latin typeface="Courier New" panose="02070309020205020404" pitchFamily="49" charset="0"/>
            </a:endParaRPr>
          </a:p>
        </p:txBody>
      </p:sp>
      <p:sp>
        <p:nvSpPr>
          <p:cNvPr id="26630" name="Text Box 5">
            <a:extLst>
              <a:ext uri="{FF2B5EF4-FFF2-40B4-BE49-F238E27FC236}">
                <a16:creationId xmlns:a16="http://schemas.microsoft.com/office/drawing/2014/main" id="{1DD28070-F69E-4EF1-8467-977492BE0F1F}"/>
              </a:ext>
            </a:extLst>
          </p:cNvPr>
          <p:cNvSpPr txBox="1">
            <a:spLocks noChangeArrowheads="1"/>
          </p:cNvSpPr>
          <p:nvPr/>
        </p:nvSpPr>
        <p:spPr bwMode="auto">
          <a:xfrm>
            <a:off x="1143000" y="2667000"/>
            <a:ext cx="7010400" cy="1090613"/>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900" b="1">
                <a:solidFill>
                  <a:schemeClr val="bg2"/>
                </a:solidFill>
                <a:latin typeface="Courier New" panose="02070309020205020404" pitchFamily="49" charset="0"/>
              </a:rPr>
              <a:t>Str_compare PROTO,</a:t>
            </a:r>
          </a:p>
          <a:p>
            <a:pPr eaLnBrk="1" hangingPunct="1">
              <a:lnSpc>
                <a:spcPct val="60000"/>
              </a:lnSpc>
              <a:spcBef>
                <a:spcPct val="50000"/>
              </a:spcBef>
              <a:buClrTx/>
              <a:buFontTx/>
              <a:buNone/>
            </a:pPr>
            <a:r>
              <a:rPr lang="en-US" altLang="en-US" sz="1900" b="1">
                <a:solidFill>
                  <a:schemeClr val="bg2"/>
                </a:solidFill>
                <a:latin typeface="Courier New" panose="02070309020205020404" pitchFamily="49" charset="0"/>
              </a:rPr>
              <a:t>  string1:PTR BYTE,	; pointer to string</a:t>
            </a:r>
          </a:p>
          <a:p>
            <a:pPr eaLnBrk="1" hangingPunct="1">
              <a:lnSpc>
                <a:spcPct val="60000"/>
              </a:lnSpc>
              <a:spcBef>
                <a:spcPct val="50000"/>
              </a:spcBef>
              <a:buClrTx/>
              <a:buFontTx/>
              <a:buNone/>
            </a:pPr>
            <a:r>
              <a:rPr lang="en-US" altLang="en-US" sz="1900" b="1">
                <a:solidFill>
                  <a:schemeClr val="bg2"/>
                </a:solidFill>
                <a:latin typeface="Courier New" panose="02070309020205020404" pitchFamily="49" charset="0"/>
              </a:rPr>
              <a:t>  string2:PTR BYTE		; pointer to string</a:t>
            </a:r>
          </a:p>
        </p:txBody>
      </p:sp>
      <p:pic>
        <p:nvPicPr>
          <p:cNvPr id="26631" name="Picture 8">
            <a:extLst>
              <a:ext uri="{FF2B5EF4-FFF2-40B4-BE49-F238E27FC236}">
                <a16:creationId xmlns:a16="http://schemas.microsoft.com/office/drawing/2014/main" id="{D9CE69D9-5195-4C87-AD7C-19E49E13F6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343400"/>
            <a:ext cx="4876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a:extLst>
              <a:ext uri="{FF2B5EF4-FFF2-40B4-BE49-F238E27FC236}">
                <a16:creationId xmlns:a16="http://schemas.microsoft.com/office/drawing/2014/main" id="{00085C0F-22E8-4BEA-A181-F9A7C85766E3}"/>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27651" name="Slide Number Placeholder 3">
            <a:extLst>
              <a:ext uri="{FF2B5EF4-FFF2-40B4-BE49-F238E27FC236}">
                <a16:creationId xmlns:a16="http://schemas.microsoft.com/office/drawing/2014/main" id="{7340165A-0B0A-4A88-8E17-D3F6950E45E5}"/>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D9E27CB-1F88-4700-99C3-DE89228FC8D6}" type="slidenum">
              <a:rPr lang="en-US" altLang="en-US" sz="1600">
                <a:latin typeface="Times New Roman" panose="02020603050405020304" pitchFamily="18" charset="0"/>
              </a:rPr>
              <a:pPr eaLnBrk="1" hangingPunct="1">
                <a:spcBef>
                  <a:spcPct val="0"/>
                </a:spcBef>
                <a:buClrTx/>
                <a:buFontTx/>
                <a:buNone/>
              </a:pPr>
              <a:t>26</a:t>
            </a:fld>
            <a:endParaRPr lang="en-US" altLang="en-US" sz="1600">
              <a:latin typeface="Times New Roman" panose="02020603050405020304" pitchFamily="18" charset="0"/>
            </a:endParaRPr>
          </a:p>
        </p:txBody>
      </p:sp>
      <p:sp>
        <p:nvSpPr>
          <p:cNvPr id="124930" name="Rectangle 2">
            <a:extLst>
              <a:ext uri="{FF2B5EF4-FFF2-40B4-BE49-F238E27FC236}">
                <a16:creationId xmlns:a16="http://schemas.microsoft.com/office/drawing/2014/main" id="{9F7E5403-73C8-4206-80E7-B8B99C20AC9E}"/>
              </a:ext>
            </a:extLst>
          </p:cNvPr>
          <p:cNvSpPr>
            <a:spLocks noGrp="1" noChangeArrowheads="1"/>
          </p:cNvSpPr>
          <p:nvPr>
            <p:ph type="title"/>
          </p:nvPr>
        </p:nvSpPr>
        <p:spPr/>
        <p:txBody>
          <a:bodyPr/>
          <a:lstStyle/>
          <a:p>
            <a:pPr eaLnBrk="1" hangingPunct="1">
              <a:defRPr/>
            </a:pPr>
            <a:r>
              <a:rPr lang="en-US" altLang="en-US"/>
              <a:t>Str_compare Source Code</a:t>
            </a:r>
          </a:p>
        </p:txBody>
      </p:sp>
      <p:sp>
        <p:nvSpPr>
          <p:cNvPr id="27653" name="Text Box 3">
            <a:extLst>
              <a:ext uri="{FF2B5EF4-FFF2-40B4-BE49-F238E27FC236}">
                <a16:creationId xmlns:a16="http://schemas.microsoft.com/office/drawing/2014/main" id="{D5DA370C-5E5D-47C2-AE08-DD0DB385FB1A}"/>
              </a:ext>
            </a:extLst>
          </p:cNvPr>
          <p:cNvSpPr txBox="1">
            <a:spLocks noChangeArrowheads="1"/>
          </p:cNvSpPr>
          <p:nvPr/>
        </p:nvSpPr>
        <p:spPr bwMode="auto">
          <a:xfrm>
            <a:off x="609600" y="990600"/>
            <a:ext cx="8001000" cy="528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800" b="1">
                <a:latin typeface="Courier New" panose="02070309020205020404" pitchFamily="49" charset="0"/>
              </a:rPr>
              <a:t>Str_compare PROC USES eax edx esi edi,</a:t>
            </a:r>
          </a:p>
          <a:p>
            <a:pPr eaLnBrk="1" hangingPunct="1">
              <a:lnSpc>
                <a:spcPct val="60000"/>
              </a:lnSpc>
              <a:spcBef>
                <a:spcPct val="50000"/>
              </a:spcBef>
              <a:buClrTx/>
              <a:buFontTx/>
              <a:buNone/>
            </a:pPr>
            <a:r>
              <a:rPr lang="en-US" altLang="en-US" sz="1800" b="1">
                <a:latin typeface="Courier New" panose="02070309020205020404" pitchFamily="49" charset="0"/>
              </a:rPr>
              <a:t>	string1:PTR BYTE, string2:PTR BYTE</a:t>
            </a:r>
          </a:p>
          <a:p>
            <a:pPr eaLnBrk="1" hangingPunct="1">
              <a:lnSpc>
                <a:spcPct val="60000"/>
              </a:lnSpc>
              <a:spcBef>
                <a:spcPct val="50000"/>
              </a:spcBef>
              <a:buClrTx/>
              <a:buFontTx/>
              <a:buNone/>
            </a:pPr>
            <a:r>
              <a:rPr lang="en-US" altLang="en-US" sz="1800" b="1">
                <a:latin typeface="Courier New" panose="02070309020205020404" pitchFamily="49" charset="0"/>
              </a:rPr>
              <a:t>    mov esi,string1</a:t>
            </a:r>
          </a:p>
          <a:p>
            <a:pPr eaLnBrk="1" hangingPunct="1">
              <a:lnSpc>
                <a:spcPct val="60000"/>
              </a:lnSpc>
              <a:spcBef>
                <a:spcPct val="50000"/>
              </a:spcBef>
              <a:buClrTx/>
              <a:buFontTx/>
              <a:buNone/>
            </a:pPr>
            <a:r>
              <a:rPr lang="en-US" altLang="en-US" sz="1800" b="1">
                <a:latin typeface="Courier New" panose="02070309020205020404" pitchFamily="49" charset="0"/>
              </a:rPr>
              <a:t>    mov edi,string2</a:t>
            </a:r>
          </a:p>
          <a:p>
            <a:pPr eaLnBrk="1" hangingPunct="1">
              <a:lnSpc>
                <a:spcPct val="60000"/>
              </a:lnSpc>
              <a:spcBef>
                <a:spcPct val="50000"/>
              </a:spcBef>
              <a:buClrTx/>
              <a:buFontTx/>
              <a:buNone/>
            </a:pPr>
            <a:r>
              <a:rPr lang="en-US" altLang="en-US" sz="1800" b="1">
                <a:latin typeface="Courier New" panose="02070309020205020404" pitchFamily="49" charset="0"/>
              </a:rPr>
              <a:t>L1: mov  al,[esi]</a:t>
            </a:r>
          </a:p>
          <a:p>
            <a:pPr eaLnBrk="1" hangingPunct="1">
              <a:lnSpc>
                <a:spcPct val="60000"/>
              </a:lnSpc>
              <a:spcBef>
                <a:spcPct val="50000"/>
              </a:spcBef>
              <a:buClrTx/>
              <a:buFontTx/>
              <a:buNone/>
            </a:pPr>
            <a:r>
              <a:rPr lang="en-US" altLang="en-US" sz="1800" b="1">
                <a:latin typeface="Courier New" panose="02070309020205020404" pitchFamily="49" charset="0"/>
              </a:rPr>
              <a:t>    mov  dl,[edi]</a:t>
            </a:r>
          </a:p>
          <a:p>
            <a:pPr eaLnBrk="1" hangingPunct="1">
              <a:lnSpc>
                <a:spcPct val="60000"/>
              </a:lnSpc>
              <a:spcBef>
                <a:spcPct val="50000"/>
              </a:spcBef>
              <a:buClrTx/>
              <a:buFontTx/>
              <a:buNone/>
            </a:pPr>
            <a:r>
              <a:rPr lang="en-US" altLang="en-US" sz="1800" b="1">
                <a:latin typeface="Courier New" panose="02070309020205020404" pitchFamily="49" charset="0"/>
              </a:rPr>
              <a:t>    cmp  al,0    		; end of string1?</a:t>
            </a:r>
          </a:p>
          <a:p>
            <a:pPr eaLnBrk="1" hangingPunct="1">
              <a:lnSpc>
                <a:spcPct val="60000"/>
              </a:lnSpc>
              <a:spcBef>
                <a:spcPct val="50000"/>
              </a:spcBef>
              <a:buClrTx/>
              <a:buFontTx/>
              <a:buNone/>
            </a:pPr>
            <a:r>
              <a:rPr lang="en-US" altLang="en-US" sz="1800" b="1">
                <a:latin typeface="Courier New" panose="02070309020205020404" pitchFamily="49" charset="0"/>
              </a:rPr>
              <a:t>    jne  L2      		; no</a:t>
            </a:r>
          </a:p>
          <a:p>
            <a:pPr eaLnBrk="1" hangingPunct="1">
              <a:lnSpc>
                <a:spcPct val="60000"/>
              </a:lnSpc>
              <a:spcBef>
                <a:spcPct val="50000"/>
              </a:spcBef>
              <a:buClrTx/>
              <a:buFontTx/>
              <a:buNone/>
            </a:pPr>
            <a:r>
              <a:rPr lang="en-US" altLang="en-US" sz="1800" b="1">
                <a:latin typeface="Courier New" panose="02070309020205020404" pitchFamily="49" charset="0"/>
              </a:rPr>
              <a:t>    cmp  dl,0    		; yes: end of string2?</a:t>
            </a:r>
          </a:p>
          <a:p>
            <a:pPr eaLnBrk="1" hangingPunct="1">
              <a:lnSpc>
                <a:spcPct val="60000"/>
              </a:lnSpc>
              <a:spcBef>
                <a:spcPct val="50000"/>
              </a:spcBef>
              <a:buClrTx/>
              <a:buFontTx/>
              <a:buNone/>
            </a:pPr>
            <a:r>
              <a:rPr lang="en-US" altLang="en-US" sz="1800" b="1">
                <a:latin typeface="Courier New" panose="02070309020205020404" pitchFamily="49" charset="0"/>
              </a:rPr>
              <a:t>    jne  L2      		; no</a:t>
            </a:r>
          </a:p>
          <a:p>
            <a:pPr eaLnBrk="1" hangingPunct="1">
              <a:lnSpc>
                <a:spcPct val="60000"/>
              </a:lnSpc>
              <a:spcBef>
                <a:spcPct val="50000"/>
              </a:spcBef>
              <a:buClrTx/>
              <a:buFontTx/>
              <a:buNone/>
            </a:pPr>
            <a:r>
              <a:rPr lang="en-US" altLang="en-US" sz="1800" b="1">
                <a:latin typeface="Courier New" panose="02070309020205020404" pitchFamily="49" charset="0"/>
              </a:rPr>
              <a:t>    jmp  L3      		; yes, exit with ZF = 1</a:t>
            </a:r>
          </a:p>
          <a:p>
            <a:pPr eaLnBrk="1" hangingPunct="1">
              <a:lnSpc>
                <a:spcPct val="60000"/>
              </a:lnSpc>
              <a:spcBef>
                <a:spcPct val="50000"/>
              </a:spcBef>
              <a:buClrTx/>
              <a:buFontTx/>
              <a:buNone/>
            </a:pPr>
            <a:r>
              <a:rPr lang="en-US" altLang="en-US" sz="1800" b="1">
                <a:latin typeface="Courier New" panose="02070309020205020404" pitchFamily="49" charset="0"/>
              </a:rPr>
              <a:t>L2: inc  esi      		; point to next</a:t>
            </a:r>
          </a:p>
          <a:p>
            <a:pPr eaLnBrk="1" hangingPunct="1">
              <a:lnSpc>
                <a:spcPct val="60000"/>
              </a:lnSpc>
              <a:spcBef>
                <a:spcPct val="50000"/>
              </a:spcBef>
              <a:buClrTx/>
              <a:buFontTx/>
              <a:buNone/>
            </a:pPr>
            <a:r>
              <a:rPr lang="en-US" altLang="en-US" sz="1800" b="1">
                <a:latin typeface="Courier New" panose="02070309020205020404" pitchFamily="49" charset="0"/>
              </a:rPr>
              <a:t>    inc  edi</a:t>
            </a:r>
          </a:p>
          <a:p>
            <a:pPr eaLnBrk="1" hangingPunct="1">
              <a:lnSpc>
                <a:spcPct val="60000"/>
              </a:lnSpc>
              <a:spcBef>
                <a:spcPct val="50000"/>
              </a:spcBef>
              <a:buClrTx/>
              <a:buFontTx/>
              <a:buNone/>
            </a:pPr>
            <a:r>
              <a:rPr lang="en-US" altLang="en-US" sz="1800" b="1">
                <a:latin typeface="Courier New" panose="02070309020205020404" pitchFamily="49" charset="0"/>
              </a:rPr>
              <a:t>    cmp  al,dl   		; chars equal?</a:t>
            </a:r>
          </a:p>
          <a:p>
            <a:pPr eaLnBrk="1" hangingPunct="1">
              <a:lnSpc>
                <a:spcPct val="60000"/>
              </a:lnSpc>
              <a:spcBef>
                <a:spcPct val="50000"/>
              </a:spcBef>
              <a:buClrTx/>
              <a:buFontTx/>
              <a:buNone/>
            </a:pPr>
            <a:r>
              <a:rPr lang="en-US" altLang="en-US" sz="1800" b="1">
                <a:latin typeface="Courier New" panose="02070309020205020404" pitchFamily="49" charset="0"/>
              </a:rPr>
              <a:t>    je   L1      		; yes: continue loop</a:t>
            </a:r>
          </a:p>
          <a:p>
            <a:pPr eaLnBrk="1" hangingPunct="1">
              <a:lnSpc>
                <a:spcPct val="60000"/>
              </a:lnSpc>
              <a:spcBef>
                <a:spcPct val="50000"/>
              </a:spcBef>
              <a:buClrTx/>
              <a:buFontTx/>
              <a:buNone/>
            </a:pPr>
            <a:r>
              <a:rPr lang="en-US" altLang="en-US" sz="1800" b="1">
                <a:latin typeface="Courier New" panose="02070309020205020404" pitchFamily="49" charset="0"/>
              </a:rPr>
              <a:t>L3: ret</a:t>
            </a:r>
          </a:p>
          <a:p>
            <a:pPr eaLnBrk="1" hangingPunct="1">
              <a:lnSpc>
                <a:spcPct val="60000"/>
              </a:lnSpc>
              <a:spcBef>
                <a:spcPct val="50000"/>
              </a:spcBef>
              <a:buClrTx/>
              <a:buFontTx/>
              <a:buNone/>
            </a:pPr>
            <a:r>
              <a:rPr lang="en-US" altLang="en-US" sz="1800" b="1">
                <a:latin typeface="Courier New" panose="02070309020205020404" pitchFamily="49" charset="0"/>
              </a:rPr>
              <a:t>Str_compare ENDP</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a:extLst>
              <a:ext uri="{FF2B5EF4-FFF2-40B4-BE49-F238E27FC236}">
                <a16:creationId xmlns:a16="http://schemas.microsoft.com/office/drawing/2014/main" id="{173C0A28-80A3-4B36-A2E4-9F9952D41BE1}"/>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28675" name="Slide Number Placeholder 4">
            <a:extLst>
              <a:ext uri="{FF2B5EF4-FFF2-40B4-BE49-F238E27FC236}">
                <a16:creationId xmlns:a16="http://schemas.microsoft.com/office/drawing/2014/main" id="{1A13C4B6-C663-465B-B4D7-3A402919F9C0}"/>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3AAEF5E-690B-46BA-9567-C62C4A8B4F97}" type="slidenum">
              <a:rPr lang="en-US" altLang="en-US" sz="1600">
                <a:latin typeface="Times New Roman" panose="02020603050405020304" pitchFamily="18" charset="0"/>
              </a:rPr>
              <a:pPr eaLnBrk="1" hangingPunct="1">
                <a:spcBef>
                  <a:spcPct val="0"/>
                </a:spcBef>
                <a:buClrTx/>
                <a:buFontTx/>
                <a:buNone/>
              </a:pPr>
              <a:t>27</a:t>
            </a:fld>
            <a:endParaRPr lang="en-US" altLang="en-US" sz="1600">
              <a:latin typeface="Times New Roman" panose="02020603050405020304" pitchFamily="18" charset="0"/>
            </a:endParaRPr>
          </a:p>
        </p:txBody>
      </p:sp>
      <p:sp>
        <p:nvSpPr>
          <p:cNvPr id="88066" name="Rectangle 2">
            <a:extLst>
              <a:ext uri="{FF2B5EF4-FFF2-40B4-BE49-F238E27FC236}">
                <a16:creationId xmlns:a16="http://schemas.microsoft.com/office/drawing/2014/main" id="{EBA57A71-D311-423B-A6C7-39414F2AC37C}"/>
              </a:ext>
            </a:extLst>
          </p:cNvPr>
          <p:cNvSpPr>
            <a:spLocks noGrp="1" noChangeArrowheads="1"/>
          </p:cNvSpPr>
          <p:nvPr>
            <p:ph type="title"/>
          </p:nvPr>
        </p:nvSpPr>
        <p:spPr/>
        <p:txBody>
          <a:bodyPr/>
          <a:lstStyle/>
          <a:p>
            <a:pPr eaLnBrk="1" hangingPunct="1">
              <a:defRPr/>
            </a:pPr>
            <a:r>
              <a:rPr lang="en-US" altLang="en-US"/>
              <a:t>Str_length Procedure</a:t>
            </a:r>
          </a:p>
        </p:txBody>
      </p:sp>
      <p:sp>
        <p:nvSpPr>
          <p:cNvPr id="28677" name="Rectangle 3">
            <a:extLst>
              <a:ext uri="{FF2B5EF4-FFF2-40B4-BE49-F238E27FC236}">
                <a16:creationId xmlns:a16="http://schemas.microsoft.com/office/drawing/2014/main" id="{B4362F3E-1190-4D28-BE55-2FC81C229BD4}"/>
              </a:ext>
            </a:extLst>
          </p:cNvPr>
          <p:cNvSpPr>
            <a:spLocks noGrp="1" noChangeArrowheads="1"/>
          </p:cNvSpPr>
          <p:nvPr>
            <p:ph type="body" idx="1"/>
          </p:nvPr>
        </p:nvSpPr>
        <p:spPr>
          <a:xfrm>
            <a:off x="762000" y="1143000"/>
            <a:ext cx="7772400" cy="1752600"/>
          </a:xfrm>
        </p:spPr>
        <p:txBody>
          <a:bodyPr/>
          <a:lstStyle/>
          <a:p>
            <a:pPr eaLnBrk="1" hangingPunct="1"/>
            <a:r>
              <a:rPr lang="en-US" altLang="en-US"/>
              <a:t>Calculates the length of a null-terminated string and returns the length in the EAX register.</a:t>
            </a:r>
          </a:p>
          <a:p>
            <a:pPr eaLnBrk="1" hangingPunct="1"/>
            <a:r>
              <a:rPr lang="en-US" altLang="en-US"/>
              <a:t>Prototype:</a:t>
            </a:r>
            <a:endParaRPr lang="en-US" altLang="en-US" sz="2200" b="1" i="1">
              <a:solidFill>
                <a:schemeClr val="tx2"/>
              </a:solidFill>
              <a:latin typeface="Courier New" panose="02070309020205020404" pitchFamily="49" charset="0"/>
            </a:endParaRPr>
          </a:p>
        </p:txBody>
      </p:sp>
      <p:grpSp>
        <p:nvGrpSpPr>
          <p:cNvPr id="88072" name="Group 8">
            <a:extLst>
              <a:ext uri="{FF2B5EF4-FFF2-40B4-BE49-F238E27FC236}">
                <a16:creationId xmlns:a16="http://schemas.microsoft.com/office/drawing/2014/main" id="{D03D25A1-81A0-4E32-81B3-9E75DD1C193D}"/>
              </a:ext>
            </a:extLst>
          </p:cNvPr>
          <p:cNvGrpSpPr>
            <a:grpSpLocks/>
          </p:cNvGrpSpPr>
          <p:nvPr/>
        </p:nvGrpSpPr>
        <p:grpSpPr bwMode="auto">
          <a:xfrm>
            <a:off x="762000" y="3200400"/>
            <a:ext cx="6248400" cy="2438400"/>
            <a:chOff x="480" y="2016"/>
            <a:chExt cx="3936" cy="1536"/>
          </a:xfrm>
        </p:grpSpPr>
        <p:sp>
          <p:nvSpPr>
            <p:cNvPr id="28680" name="Text Box 4">
              <a:extLst>
                <a:ext uri="{FF2B5EF4-FFF2-40B4-BE49-F238E27FC236}">
                  <a16:creationId xmlns:a16="http://schemas.microsoft.com/office/drawing/2014/main" id="{A5CB9DA5-B920-4977-9F6C-DC7A2038B85F}"/>
                </a:ext>
              </a:extLst>
            </p:cNvPr>
            <p:cNvSpPr txBox="1">
              <a:spLocks noChangeArrowheads="1"/>
            </p:cNvSpPr>
            <p:nvPr/>
          </p:nvSpPr>
          <p:spPr bwMode="auto">
            <a:xfrm>
              <a:off x="912" y="2304"/>
              <a:ext cx="3504" cy="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myString BYTE "abcdefg",0</a:t>
              </a:r>
            </a:p>
            <a:p>
              <a:pPr eaLnBrk="1" hangingPunct="1">
                <a:lnSpc>
                  <a:spcPct val="50000"/>
                </a:lnSpc>
                <a:spcBef>
                  <a:spcPct val="50000"/>
                </a:spcBef>
                <a:buClrTx/>
                <a:buFontTx/>
                <a:buNone/>
              </a:pPr>
              <a:r>
                <a:rPr lang="en-US" altLang="en-US" sz="1800" b="1">
                  <a:latin typeface="Courier New" panose="02070309020205020404" pitchFamily="49" charset="0"/>
                </a:rPr>
                <a:t>.code</a:t>
              </a:r>
            </a:p>
            <a:p>
              <a:pPr eaLnBrk="1" hangingPunct="1">
                <a:lnSpc>
                  <a:spcPct val="50000"/>
                </a:lnSpc>
                <a:spcBef>
                  <a:spcPct val="50000"/>
                </a:spcBef>
                <a:buClrTx/>
                <a:buFontTx/>
                <a:buNone/>
              </a:pPr>
              <a:r>
                <a:rPr lang="en-US" altLang="en-US" sz="1800" b="1">
                  <a:latin typeface="Courier New" panose="02070309020205020404" pitchFamily="49" charset="0"/>
                </a:rPr>
                <a:t>	INVOKE Str_length, </a:t>
              </a:r>
            </a:p>
            <a:p>
              <a:pPr eaLnBrk="1" hangingPunct="1">
                <a:lnSpc>
                  <a:spcPct val="50000"/>
                </a:lnSpc>
                <a:spcBef>
                  <a:spcPct val="50000"/>
                </a:spcBef>
                <a:buClrTx/>
                <a:buFontTx/>
                <a:buNone/>
              </a:pPr>
              <a:r>
                <a:rPr lang="en-US" altLang="en-US" sz="1800" b="1">
                  <a:latin typeface="Courier New" panose="02070309020205020404" pitchFamily="49" charset="0"/>
                </a:rPr>
                <a:t>	  ADDR myString</a:t>
              </a:r>
            </a:p>
            <a:p>
              <a:pPr eaLnBrk="1" hangingPunct="1">
                <a:lnSpc>
                  <a:spcPct val="50000"/>
                </a:lnSpc>
                <a:spcBef>
                  <a:spcPct val="50000"/>
                </a:spcBef>
                <a:buClrTx/>
                <a:buFontTx/>
                <a:buNone/>
              </a:pPr>
              <a:r>
                <a:rPr lang="en-US" altLang="en-US" sz="1800" b="1">
                  <a:latin typeface="Courier New" panose="02070309020205020404" pitchFamily="49" charset="0"/>
                </a:rPr>
                <a:t>; EAX = 7</a:t>
              </a:r>
            </a:p>
          </p:txBody>
        </p:sp>
        <p:sp>
          <p:nvSpPr>
            <p:cNvPr id="28681" name="Text Box 5">
              <a:extLst>
                <a:ext uri="{FF2B5EF4-FFF2-40B4-BE49-F238E27FC236}">
                  <a16:creationId xmlns:a16="http://schemas.microsoft.com/office/drawing/2014/main" id="{73C08588-8619-4BB2-AAA3-A0AC445B732D}"/>
                </a:ext>
              </a:extLst>
            </p:cNvPr>
            <p:cNvSpPr txBox="1">
              <a:spLocks noChangeArrowheads="1"/>
            </p:cNvSpPr>
            <p:nvPr/>
          </p:nvSpPr>
          <p:spPr bwMode="auto">
            <a:xfrm>
              <a:off x="480" y="2016"/>
              <a:ext cx="134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Example:</a:t>
              </a:r>
            </a:p>
          </p:txBody>
        </p:sp>
      </p:grpSp>
      <p:sp>
        <p:nvSpPr>
          <p:cNvPr id="28679" name="Text Box 6">
            <a:extLst>
              <a:ext uri="{FF2B5EF4-FFF2-40B4-BE49-F238E27FC236}">
                <a16:creationId xmlns:a16="http://schemas.microsoft.com/office/drawing/2014/main" id="{4F461E75-AEE3-4C7B-B1CB-8EA0A27D3D15}"/>
              </a:ext>
            </a:extLst>
          </p:cNvPr>
          <p:cNvSpPr txBox="1">
            <a:spLocks noChangeArrowheads="1"/>
          </p:cNvSpPr>
          <p:nvPr/>
        </p:nvSpPr>
        <p:spPr bwMode="auto">
          <a:xfrm>
            <a:off x="1295400" y="2438400"/>
            <a:ext cx="6781800" cy="773113"/>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900" b="1">
                <a:solidFill>
                  <a:schemeClr val="bg2"/>
                </a:solidFill>
                <a:latin typeface="Courier New" panose="02070309020205020404" pitchFamily="49" charset="0"/>
              </a:rPr>
              <a:t>Str_length PROTO,</a:t>
            </a:r>
          </a:p>
          <a:p>
            <a:pPr eaLnBrk="1" hangingPunct="1">
              <a:lnSpc>
                <a:spcPct val="60000"/>
              </a:lnSpc>
              <a:spcBef>
                <a:spcPct val="50000"/>
              </a:spcBef>
              <a:buClrTx/>
              <a:buFontTx/>
              <a:buNone/>
            </a:pPr>
            <a:r>
              <a:rPr lang="en-US" altLang="en-US" sz="1900" b="1">
                <a:solidFill>
                  <a:schemeClr val="bg2"/>
                </a:solidFill>
                <a:latin typeface="Courier New" panose="02070309020205020404" pitchFamily="49" charset="0"/>
              </a:rPr>
              <a:t>  pString:PTR BYTE		; pointer to string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80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2">
            <a:extLst>
              <a:ext uri="{FF2B5EF4-FFF2-40B4-BE49-F238E27FC236}">
                <a16:creationId xmlns:a16="http://schemas.microsoft.com/office/drawing/2014/main" id="{848949CC-2429-400B-BAE7-5F33AF504F29}"/>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29699" name="Slide Number Placeholder 3">
            <a:extLst>
              <a:ext uri="{FF2B5EF4-FFF2-40B4-BE49-F238E27FC236}">
                <a16:creationId xmlns:a16="http://schemas.microsoft.com/office/drawing/2014/main" id="{3957C5EF-AD26-4B4F-BFF2-633BCA911CDF}"/>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FAB11C7-A912-47AE-9C07-CD70253717A7}" type="slidenum">
              <a:rPr lang="en-US" altLang="en-US" sz="1600">
                <a:latin typeface="Times New Roman" panose="02020603050405020304" pitchFamily="18" charset="0"/>
              </a:rPr>
              <a:pPr eaLnBrk="1" hangingPunct="1">
                <a:spcBef>
                  <a:spcPct val="0"/>
                </a:spcBef>
                <a:buClrTx/>
                <a:buFontTx/>
                <a:buNone/>
              </a:pPr>
              <a:t>28</a:t>
            </a:fld>
            <a:endParaRPr lang="en-US" altLang="en-US" sz="1600">
              <a:latin typeface="Times New Roman" panose="02020603050405020304" pitchFamily="18" charset="0"/>
            </a:endParaRPr>
          </a:p>
        </p:txBody>
      </p:sp>
      <p:sp>
        <p:nvSpPr>
          <p:cNvPr id="121858" name="Rectangle 2">
            <a:extLst>
              <a:ext uri="{FF2B5EF4-FFF2-40B4-BE49-F238E27FC236}">
                <a16:creationId xmlns:a16="http://schemas.microsoft.com/office/drawing/2014/main" id="{C1B8BFDB-F8E3-4FFB-9DB8-90DD81BDB1B6}"/>
              </a:ext>
            </a:extLst>
          </p:cNvPr>
          <p:cNvSpPr>
            <a:spLocks noGrp="1" noChangeArrowheads="1"/>
          </p:cNvSpPr>
          <p:nvPr>
            <p:ph type="title"/>
          </p:nvPr>
        </p:nvSpPr>
        <p:spPr/>
        <p:txBody>
          <a:bodyPr/>
          <a:lstStyle/>
          <a:p>
            <a:pPr eaLnBrk="1" hangingPunct="1">
              <a:defRPr/>
            </a:pPr>
            <a:r>
              <a:rPr lang="en-US" altLang="en-US"/>
              <a:t>Str_length Source Code</a:t>
            </a:r>
          </a:p>
        </p:txBody>
      </p:sp>
      <p:sp>
        <p:nvSpPr>
          <p:cNvPr id="29701" name="Text Box 3">
            <a:extLst>
              <a:ext uri="{FF2B5EF4-FFF2-40B4-BE49-F238E27FC236}">
                <a16:creationId xmlns:a16="http://schemas.microsoft.com/office/drawing/2014/main" id="{0551EFB3-F82B-4F0A-9442-CA74A8512607}"/>
              </a:ext>
            </a:extLst>
          </p:cNvPr>
          <p:cNvSpPr txBox="1">
            <a:spLocks noChangeArrowheads="1"/>
          </p:cNvSpPr>
          <p:nvPr/>
        </p:nvSpPr>
        <p:spPr bwMode="auto">
          <a:xfrm>
            <a:off x="685800" y="1524000"/>
            <a:ext cx="8001000"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800" b="1">
                <a:latin typeface="Courier New" panose="02070309020205020404" pitchFamily="49" charset="0"/>
              </a:rPr>
              <a:t>Str_length PROC USES edi,</a:t>
            </a:r>
          </a:p>
          <a:p>
            <a:pPr eaLnBrk="1" hangingPunct="1">
              <a:lnSpc>
                <a:spcPct val="60000"/>
              </a:lnSpc>
              <a:spcBef>
                <a:spcPct val="50000"/>
              </a:spcBef>
              <a:buClrTx/>
              <a:buFontTx/>
              <a:buNone/>
            </a:pPr>
            <a:r>
              <a:rPr lang="en-US" altLang="en-US" sz="1800" b="1">
                <a:latin typeface="Courier New" panose="02070309020205020404" pitchFamily="49" charset="0"/>
              </a:rPr>
              <a:t>	pString:PTR BYTE		; pointer to string</a:t>
            </a:r>
          </a:p>
          <a:p>
            <a:pPr eaLnBrk="1" hangingPunct="1">
              <a:lnSpc>
                <a:spcPct val="60000"/>
              </a:lnSpc>
              <a:spcBef>
                <a:spcPct val="50000"/>
              </a:spcBef>
              <a:buClrTx/>
              <a:buFontTx/>
              <a:buNone/>
            </a:pPr>
            <a:endParaRPr lang="en-US" altLang="en-US" sz="1800" b="1">
              <a:latin typeface="Courier New" panose="02070309020205020404" pitchFamily="49" charset="0"/>
            </a:endParaRPr>
          </a:p>
          <a:p>
            <a:pPr eaLnBrk="1" hangingPunct="1">
              <a:lnSpc>
                <a:spcPct val="60000"/>
              </a:lnSpc>
              <a:spcBef>
                <a:spcPct val="50000"/>
              </a:spcBef>
              <a:buClrTx/>
              <a:buFontTx/>
              <a:buNone/>
            </a:pPr>
            <a:r>
              <a:rPr lang="en-US" altLang="en-US" sz="1800" b="1">
                <a:latin typeface="Courier New" panose="02070309020205020404" pitchFamily="49" charset="0"/>
              </a:rPr>
              <a:t>	mov edi,pString</a:t>
            </a:r>
          </a:p>
          <a:p>
            <a:pPr eaLnBrk="1" hangingPunct="1">
              <a:lnSpc>
                <a:spcPct val="60000"/>
              </a:lnSpc>
              <a:spcBef>
                <a:spcPct val="50000"/>
              </a:spcBef>
              <a:buClrTx/>
              <a:buFontTx/>
              <a:buNone/>
            </a:pPr>
            <a:r>
              <a:rPr lang="en-US" altLang="en-US" sz="1800" b="1">
                <a:latin typeface="Courier New" panose="02070309020205020404" pitchFamily="49" charset="0"/>
              </a:rPr>
              <a:t>	mov eax,0     		; character count</a:t>
            </a:r>
          </a:p>
          <a:p>
            <a:pPr eaLnBrk="1" hangingPunct="1">
              <a:lnSpc>
                <a:spcPct val="60000"/>
              </a:lnSpc>
              <a:spcBef>
                <a:spcPct val="50000"/>
              </a:spcBef>
              <a:buClrTx/>
              <a:buFontTx/>
              <a:buNone/>
            </a:pPr>
            <a:r>
              <a:rPr lang="en-US" altLang="en-US" sz="1800" b="1">
                <a:latin typeface="Courier New" panose="02070309020205020404" pitchFamily="49" charset="0"/>
              </a:rPr>
              <a:t>L1:</a:t>
            </a:r>
          </a:p>
          <a:p>
            <a:pPr eaLnBrk="1" hangingPunct="1">
              <a:lnSpc>
                <a:spcPct val="60000"/>
              </a:lnSpc>
              <a:spcBef>
                <a:spcPct val="50000"/>
              </a:spcBef>
              <a:buClrTx/>
              <a:buFontTx/>
              <a:buNone/>
            </a:pPr>
            <a:r>
              <a:rPr lang="en-US" altLang="en-US" sz="1800" b="1">
                <a:latin typeface="Courier New" panose="02070309020205020404" pitchFamily="49" charset="0"/>
              </a:rPr>
              <a:t>	cmp byte ptr [edi],0		; end of string?</a:t>
            </a:r>
          </a:p>
          <a:p>
            <a:pPr eaLnBrk="1" hangingPunct="1">
              <a:lnSpc>
                <a:spcPct val="60000"/>
              </a:lnSpc>
              <a:spcBef>
                <a:spcPct val="50000"/>
              </a:spcBef>
              <a:buClrTx/>
              <a:buFontTx/>
              <a:buNone/>
            </a:pPr>
            <a:r>
              <a:rPr lang="en-US" altLang="en-US" sz="1800" b="1">
                <a:latin typeface="Courier New" panose="02070309020205020404" pitchFamily="49" charset="0"/>
              </a:rPr>
              <a:t>	je  L2				; yes: quit</a:t>
            </a:r>
          </a:p>
          <a:p>
            <a:pPr eaLnBrk="1" hangingPunct="1">
              <a:lnSpc>
                <a:spcPct val="60000"/>
              </a:lnSpc>
              <a:spcBef>
                <a:spcPct val="50000"/>
              </a:spcBef>
              <a:buClrTx/>
              <a:buFontTx/>
              <a:buNone/>
            </a:pPr>
            <a:r>
              <a:rPr lang="en-US" altLang="en-US" sz="1800" b="1">
                <a:latin typeface="Courier New" panose="02070309020205020404" pitchFamily="49" charset="0"/>
              </a:rPr>
              <a:t>	inc edi			; no: point to next</a:t>
            </a:r>
          </a:p>
          <a:p>
            <a:pPr eaLnBrk="1" hangingPunct="1">
              <a:lnSpc>
                <a:spcPct val="60000"/>
              </a:lnSpc>
              <a:spcBef>
                <a:spcPct val="50000"/>
              </a:spcBef>
              <a:buClrTx/>
              <a:buFontTx/>
              <a:buNone/>
            </a:pPr>
            <a:r>
              <a:rPr lang="en-US" altLang="en-US" sz="1800" b="1">
                <a:latin typeface="Courier New" panose="02070309020205020404" pitchFamily="49" charset="0"/>
              </a:rPr>
              <a:t>	inc eax			; add 1 to count</a:t>
            </a:r>
          </a:p>
          <a:p>
            <a:pPr eaLnBrk="1" hangingPunct="1">
              <a:lnSpc>
                <a:spcPct val="60000"/>
              </a:lnSpc>
              <a:spcBef>
                <a:spcPct val="50000"/>
              </a:spcBef>
              <a:buClrTx/>
              <a:buFontTx/>
              <a:buNone/>
            </a:pPr>
            <a:r>
              <a:rPr lang="en-US" altLang="en-US" sz="1800" b="1">
                <a:latin typeface="Courier New" panose="02070309020205020404" pitchFamily="49" charset="0"/>
              </a:rPr>
              <a:t>	jmp L1</a:t>
            </a:r>
          </a:p>
          <a:p>
            <a:pPr eaLnBrk="1" hangingPunct="1">
              <a:lnSpc>
                <a:spcPct val="60000"/>
              </a:lnSpc>
              <a:spcBef>
                <a:spcPct val="50000"/>
              </a:spcBef>
              <a:buClrTx/>
              <a:buFontTx/>
              <a:buNone/>
            </a:pPr>
            <a:r>
              <a:rPr lang="en-US" altLang="en-US" sz="1800" b="1">
                <a:latin typeface="Courier New" panose="02070309020205020404" pitchFamily="49" charset="0"/>
              </a:rPr>
              <a:t>L2: ret</a:t>
            </a:r>
          </a:p>
          <a:p>
            <a:pPr eaLnBrk="1" hangingPunct="1">
              <a:lnSpc>
                <a:spcPct val="60000"/>
              </a:lnSpc>
              <a:spcBef>
                <a:spcPct val="50000"/>
              </a:spcBef>
              <a:buClrTx/>
              <a:buFontTx/>
              <a:buNone/>
            </a:pPr>
            <a:r>
              <a:rPr lang="en-US" altLang="en-US" sz="1800" b="1">
                <a:latin typeface="Courier New" panose="02070309020205020404" pitchFamily="49" charset="0"/>
              </a:rPr>
              <a:t>Str_length ENDP</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a:extLst>
              <a:ext uri="{FF2B5EF4-FFF2-40B4-BE49-F238E27FC236}">
                <a16:creationId xmlns:a16="http://schemas.microsoft.com/office/drawing/2014/main" id="{84E3467C-87D6-4074-B07E-DC31A42E9DD9}"/>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30723" name="Slide Number Placeholder 4">
            <a:extLst>
              <a:ext uri="{FF2B5EF4-FFF2-40B4-BE49-F238E27FC236}">
                <a16:creationId xmlns:a16="http://schemas.microsoft.com/office/drawing/2014/main" id="{DCCE5CA3-86B3-4F07-8263-A5FCCD93B32C}"/>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10B189C-EF20-4CA8-9E18-41009C9EE168}" type="slidenum">
              <a:rPr lang="en-US" altLang="en-US" sz="1600">
                <a:latin typeface="Times New Roman" panose="02020603050405020304" pitchFamily="18" charset="0"/>
              </a:rPr>
              <a:pPr eaLnBrk="1" hangingPunct="1">
                <a:spcBef>
                  <a:spcPct val="0"/>
                </a:spcBef>
                <a:buClrTx/>
                <a:buFontTx/>
                <a:buNone/>
              </a:pPr>
              <a:t>29</a:t>
            </a:fld>
            <a:endParaRPr lang="en-US" altLang="en-US" sz="1600">
              <a:latin typeface="Times New Roman" panose="02020603050405020304" pitchFamily="18" charset="0"/>
            </a:endParaRPr>
          </a:p>
        </p:txBody>
      </p:sp>
      <p:sp>
        <p:nvSpPr>
          <p:cNvPr id="119810" name="Rectangle 2">
            <a:extLst>
              <a:ext uri="{FF2B5EF4-FFF2-40B4-BE49-F238E27FC236}">
                <a16:creationId xmlns:a16="http://schemas.microsoft.com/office/drawing/2014/main" id="{B1399705-848F-4909-9210-4764BA32314C}"/>
              </a:ext>
            </a:extLst>
          </p:cNvPr>
          <p:cNvSpPr>
            <a:spLocks noGrp="1" noChangeArrowheads="1"/>
          </p:cNvSpPr>
          <p:nvPr>
            <p:ph type="title"/>
          </p:nvPr>
        </p:nvSpPr>
        <p:spPr/>
        <p:txBody>
          <a:bodyPr/>
          <a:lstStyle/>
          <a:p>
            <a:pPr eaLnBrk="1" hangingPunct="1">
              <a:defRPr/>
            </a:pPr>
            <a:r>
              <a:rPr lang="en-US" altLang="en-US"/>
              <a:t>Str_copy Procedure</a:t>
            </a:r>
          </a:p>
        </p:txBody>
      </p:sp>
      <p:sp>
        <p:nvSpPr>
          <p:cNvPr id="30725" name="Rectangle 3">
            <a:extLst>
              <a:ext uri="{FF2B5EF4-FFF2-40B4-BE49-F238E27FC236}">
                <a16:creationId xmlns:a16="http://schemas.microsoft.com/office/drawing/2014/main" id="{199F55E4-36C3-4F30-A680-27EC1DF77331}"/>
              </a:ext>
            </a:extLst>
          </p:cNvPr>
          <p:cNvSpPr>
            <a:spLocks noGrp="1" noChangeArrowheads="1"/>
          </p:cNvSpPr>
          <p:nvPr>
            <p:ph type="body" idx="1"/>
          </p:nvPr>
        </p:nvSpPr>
        <p:spPr>
          <a:xfrm>
            <a:off x="762000" y="1219200"/>
            <a:ext cx="7772400" cy="1600200"/>
          </a:xfrm>
        </p:spPr>
        <p:txBody>
          <a:bodyPr/>
          <a:lstStyle/>
          <a:p>
            <a:pPr eaLnBrk="1" hangingPunct="1"/>
            <a:r>
              <a:rPr lang="en-US" altLang="en-US"/>
              <a:t>Copies a null-terminated string from a source location to a target location.</a:t>
            </a:r>
          </a:p>
          <a:p>
            <a:pPr eaLnBrk="1" hangingPunct="1"/>
            <a:r>
              <a:rPr lang="en-US" altLang="en-US"/>
              <a:t>Prototype:</a:t>
            </a:r>
            <a:endParaRPr lang="en-US" altLang="en-US" sz="2200" b="1" i="1">
              <a:solidFill>
                <a:schemeClr val="tx2"/>
              </a:solidFill>
              <a:latin typeface="Courier New" panose="02070309020205020404" pitchFamily="49" charset="0"/>
            </a:endParaRPr>
          </a:p>
        </p:txBody>
      </p:sp>
      <p:sp>
        <p:nvSpPr>
          <p:cNvPr id="30726" name="Text Box 6">
            <a:extLst>
              <a:ext uri="{FF2B5EF4-FFF2-40B4-BE49-F238E27FC236}">
                <a16:creationId xmlns:a16="http://schemas.microsoft.com/office/drawing/2014/main" id="{FFAA63F1-56AC-432E-A1DC-B64F66434C6C}"/>
              </a:ext>
            </a:extLst>
          </p:cNvPr>
          <p:cNvSpPr txBox="1">
            <a:spLocks noChangeArrowheads="1"/>
          </p:cNvSpPr>
          <p:nvPr/>
        </p:nvSpPr>
        <p:spPr bwMode="auto">
          <a:xfrm>
            <a:off x="762000" y="4800600"/>
            <a:ext cx="723900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See the </a:t>
            </a:r>
            <a:r>
              <a:rPr lang="en-US" altLang="en-US" sz="2100">
                <a:hlinkClick r:id="rId2"/>
              </a:rPr>
              <a:t>CopyStr.asm</a:t>
            </a:r>
            <a:r>
              <a:rPr lang="en-US" altLang="en-US" sz="2100"/>
              <a:t> program for a working example.</a:t>
            </a:r>
          </a:p>
        </p:txBody>
      </p:sp>
      <p:sp>
        <p:nvSpPr>
          <p:cNvPr id="30727" name="Text Box 7">
            <a:extLst>
              <a:ext uri="{FF2B5EF4-FFF2-40B4-BE49-F238E27FC236}">
                <a16:creationId xmlns:a16="http://schemas.microsoft.com/office/drawing/2014/main" id="{DF7EE4CC-FF42-4E8C-85EA-539007D02303}"/>
              </a:ext>
            </a:extLst>
          </p:cNvPr>
          <p:cNvSpPr txBox="1">
            <a:spLocks noChangeArrowheads="1"/>
          </p:cNvSpPr>
          <p:nvPr/>
        </p:nvSpPr>
        <p:spPr bwMode="auto">
          <a:xfrm>
            <a:off x="1447800" y="2590800"/>
            <a:ext cx="6858000" cy="1090613"/>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tabLst>
                <a:tab pos="3654425"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3654425"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3654425"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3654425"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365442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365442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365442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365442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3654425" algn="l"/>
              </a:tabLst>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900" b="1">
                <a:solidFill>
                  <a:schemeClr val="bg2"/>
                </a:solidFill>
                <a:latin typeface="Courier New" panose="02070309020205020404" pitchFamily="49" charset="0"/>
              </a:rPr>
              <a:t>Str_copy PROTO,</a:t>
            </a:r>
          </a:p>
          <a:p>
            <a:pPr eaLnBrk="1" hangingPunct="1">
              <a:lnSpc>
                <a:spcPct val="60000"/>
              </a:lnSpc>
              <a:spcBef>
                <a:spcPct val="50000"/>
              </a:spcBef>
              <a:buClrTx/>
              <a:buFontTx/>
              <a:buNone/>
            </a:pPr>
            <a:r>
              <a:rPr lang="en-US" altLang="en-US" sz="1900" b="1">
                <a:solidFill>
                  <a:schemeClr val="bg2"/>
                </a:solidFill>
                <a:latin typeface="Courier New" panose="02070309020205020404" pitchFamily="49" charset="0"/>
              </a:rPr>
              <a:t>  source:PTR BYTE,	; pointer to string</a:t>
            </a:r>
          </a:p>
          <a:p>
            <a:pPr eaLnBrk="1" hangingPunct="1">
              <a:lnSpc>
                <a:spcPct val="60000"/>
              </a:lnSpc>
              <a:spcBef>
                <a:spcPct val="50000"/>
              </a:spcBef>
              <a:buClrTx/>
              <a:buFontTx/>
              <a:buNone/>
            </a:pPr>
            <a:r>
              <a:rPr lang="en-US" altLang="en-US" sz="1900" b="1">
                <a:solidFill>
                  <a:schemeClr val="bg2"/>
                </a:solidFill>
                <a:latin typeface="Courier New" panose="02070309020205020404" pitchFamily="49" charset="0"/>
              </a:rPr>
              <a:t>  target:PTR BYTE	; pointer to string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a:extLst>
              <a:ext uri="{FF2B5EF4-FFF2-40B4-BE49-F238E27FC236}">
                <a16:creationId xmlns:a16="http://schemas.microsoft.com/office/drawing/2014/main" id="{2B794443-8112-438D-B801-FA1EEBDC54C9}"/>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5123" name="Slide Number Placeholder 4">
            <a:extLst>
              <a:ext uri="{FF2B5EF4-FFF2-40B4-BE49-F238E27FC236}">
                <a16:creationId xmlns:a16="http://schemas.microsoft.com/office/drawing/2014/main" id="{91AC5200-3D0F-4FE0-A47A-210B28080494}"/>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D20E9878-ACCC-45F6-AF0E-AEF2806054B8}" type="slidenum">
              <a:rPr lang="en-US" altLang="en-US" sz="1600">
                <a:latin typeface="Times New Roman" panose="02020603050405020304" pitchFamily="18" charset="0"/>
              </a:rPr>
              <a:pPr eaLnBrk="1" hangingPunct="1">
                <a:spcBef>
                  <a:spcPct val="0"/>
                </a:spcBef>
                <a:buClrTx/>
                <a:buFontTx/>
                <a:buNone/>
              </a:pPr>
              <a:t>3</a:t>
            </a:fld>
            <a:endParaRPr lang="en-US" altLang="en-US" sz="1600">
              <a:latin typeface="Times New Roman" panose="02020603050405020304" pitchFamily="18" charset="0"/>
            </a:endParaRPr>
          </a:p>
        </p:txBody>
      </p:sp>
      <p:sp>
        <p:nvSpPr>
          <p:cNvPr id="78850" name="Rectangle 2">
            <a:extLst>
              <a:ext uri="{FF2B5EF4-FFF2-40B4-BE49-F238E27FC236}">
                <a16:creationId xmlns:a16="http://schemas.microsoft.com/office/drawing/2014/main" id="{C20A8183-3FF1-4E31-854C-A6FB01F45F35}"/>
              </a:ext>
            </a:extLst>
          </p:cNvPr>
          <p:cNvSpPr>
            <a:spLocks noGrp="1" noChangeArrowheads="1"/>
          </p:cNvSpPr>
          <p:nvPr>
            <p:ph type="title"/>
          </p:nvPr>
        </p:nvSpPr>
        <p:spPr/>
        <p:txBody>
          <a:bodyPr/>
          <a:lstStyle/>
          <a:p>
            <a:pPr eaLnBrk="1" hangingPunct="1">
              <a:defRPr/>
            </a:pPr>
            <a:r>
              <a:rPr lang="en-US" altLang="en-US"/>
              <a:t>String Primitive Instructions</a:t>
            </a:r>
          </a:p>
        </p:txBody>
      </p:sp>
      <p:sp>
        <p:nvSpPr>
          <p:cNvPr id="5125" name="Rectangle 3">
            <a:extLst>
              <a:ext uri="{FF2B5EF4-FFF2-40B4-BE49-F238E27FC236}">
                <a16:creationId xmlns:a16="http://schemas.microsoft.com/office/drawing/2014/main" id="{4D6E1EDA-65B8-4A1F-A13A-C6985BC0406C}"/>
              </a:ext>
            </a:extLst>
          </p:cNvPr>
          <p:cNvSpPr>
            <a:spLocks noGrp="1" noChangeArrowheads="1"/>
          </p:cNvSpPr>
          <p:nvPr>
            <p:ph type="body" idx="1"/>
          </p:nvPr>
        </p:nvSpPr>
        <p:spPr>
          <a:xfrm>
            <a:off x="1828800" y="1600200"/>
            <a:ext cx="5638800" cy="2971800"/>
          </a:xfrm>
        </p:spPr>
        <p:txBody>
          <a:bodyPr/>
          <a:lstStyle/>
          <a:p>
            <a:pPr eaLnBrk="1" hangingPunct="1"/>
            <a:r>
              <a:rPr lang="en-US" altLang="en-US"/>
              <a:t>MOVSB, MOVSW, and MOVSD</a:t>
            </a:r>
          </a:p>
          <a:p>
            <a:pPr eaLnBrk="1" hangingPunct="1"/>
            <a:r>
              <a:rPr lang="en-US" altLang="en-US"/>
              <a:t>CMPSB, CMPSW, and CMPSD</a:t>
            </a:r>
          </a:p>
          <a:p>
            <a:pPr eaLnBrk="1" hangingPunct="1"/>
            <a:r>
              <a:rPr lang="en-US" altLang="en-US"/>
              <a:t>SCASB, SCASW, and SCASD</a:t>
            </a:r>
          </a:p>
          <a:p>
            <a:pPr eaLnBrk="1" hangingPunct="1"/>
            <a:r>
              <a:rPr lang="en-US" altLang="en-US"/>
              <a:t>STOSB, STOSW, and STOSD</a:t>
            </a:r>
          </a:p>
          <a:p>
            <a:pPr eaLnBrk="1" hangingPunct="1"/>
            <a:r>
              <a:rPr lang="en-US" altLang="en-US"/>
              <a:t>LODSB, LODSW, and LODSD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2">
            <a:extLst>
              <a:ext uri="{FF2B5EF4-FFF2-40B4-BE49-F238E27FC236}">
                <a16:creationId xmlns:a16="http://schemas.microsoft.com/office/drawing/2014/main" id="{045A75C3-60D2-4B20-A820-DD3BD9163AFB}"/>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31747" name="Slide Number Placeholder 3">
            <a:extLst>
              <a:ext uri="{FF2B5EF4-FFF2-40B4-BE49-F238E27FC236}">
                <a16:creationId xmlns:a16="http://schemas.microsoft.com/office/drawing/2014/main" id="{E2079D5E-522E-4424-958C-A4422302578A}"/>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1A79239-6EFF-41D4-B256-8C971FFEE259}" type="slidenum">
              <a:rPr lang="en-US" altLang="en-US" sz="1600">
                <a:latin typeface="Times New Roman" panose="02020603050405020304" pitchFamily="18" charset="0"/>
              </a:rPr>
              <a:pPr eaLnBrk="1" hangingPunct="1">
                <a:spcBef>
                  <a:spcPct val="0"/>
                </a:spcBef>
                <a:buClrTx/>
                <a:buFontTx/>
                <a:buNone/>
              </a:pPr>
              <a:t>30</a:t>
            </a:fld>
            <a:endParaRPr lang="en-US" altLang="en-US" sz="1600">
              <a:latin typeface="Times New Roman" panose="02020603050405020304" pitchFamily="18" charset="0"/>
            </a:endParaRPr>
          </a:p>
        </p:txBody>
      </p:sp>
      <p:sp>
        <p:nvSpPr>
          <p:cNvPr id="122882" name="Rectangle 2">
            <a:extLst>
              <a:ext uri="{FF2B5EF4-FFF2-40B4-BE49-F238E27FC236}">
                <a16:creationId xmlns:a16="http://schemas.microsoft.com/office/drawing/2014/main" id="{BFF9F27F-ABA4-4BD9-878E-CFF02F512947}"/>
              </a:ext>
            </a:extLst>
          </p:cNvPr>
          <p:cNvSpPr>
            <a:spLocks noGrp="1" noChangeArrowheads="1"/>
          </p:cNvSpPr>
          <p:nvPr>
            <p:ph type="title"/>
          </p:nvPr>
        </p:nvSpPr>
        <p:spPr/>
        <p:txBody>
          <a:bodyPr/>
          <a:lstStyle/>
          <a:p>
            <a:pPr eaLnBrk="1" hangingPunct="1">
              <a:defRPr/>
            </a:pPr>
            <a:r>
              <a:rPr lang="en-US" altLang="en-US"/>
              <a:t>Str_copy Source Code</a:t>
            </a:r>
          </a:p>
        </p:txBody>
      </p:sp>
      <p:sp>
        <p:nvSpPr>
          <p:cNvPr id="31749" name="Text Box 3">
            <a:extLst>
              <a:ext uri="{FF2B5EF4-FFF2-40B4-BE49-F238E27FC236}">
                <a16:creationId xmlns:a16="http://schemas.microsoft.com/office/drawing/2014/main" id="{C6408608-6856-4677-ABCC-56E13BB7DD21}"/>
              </a:ext>
            </a:extLst>
          </p:cNvPr>
          <p:cNvSpPr txBox="1">
            <a:spLocks noChangeArrowheads="1"/>
          </p:cNvSpPr>
          <p:nvPr/>
        </p:nvSpPr>
        <p:spPr bwMode="auto">
          <a:xfrm>
            <a:off x="533400" y="1371600"/>
            <a:ext cx="8153400" cy="442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70000"/>
              </a:lnSpc>
              <a:spcBef>
                <a:spcPct val="50000"/>
              </a:spcBef>
              <a:buClrTx/>
              <a:buFontTx/>
              <a:buNone/>
            </a:pPr>
            <a:r>
              <a:rPr lang="en-US" altLang="en-US" sz="1800" b="1">
                <a:latin typeface="Courier New" panose="02070309020205020404" pitchFamily="49" charset="0"/>
              </a:rPr>
              <a:t>Str_copy PROC USES eax ecx esi edi,</a:t>
            </a:r>
          </a:p>
          <a:p>
            <a:pPr eaLnBrk="1" hangingPunct="1">
              <a:lnSpc>
                <a:spcPct val="70000"/>
              </a:lnSpc>
              <a:spcBef>
                <a:spcPct val="50000"/>
              </a:spcBef>
              <a:buClrTx/>
              <a:buFontTx/>
              <a:buNone/>
            </a:pPr>
            <a:r>
              <a:rPr lang="en-US" altLang="en-US" sz="1800" b="1">
                <a:latin typeface="Courier New" panose="02070309020205020404" pitchFamily="49" charset="0"/>
              </a:rPr>
              <a:t> 	source:PTR BYTE, 		; source string</a:t>
            </a:r>
          </a:p>
          <a:p>
            <a:pPr eaLnBrk="1" hangingPunct="1">
              <a:lnSpc>
                <a:spcPct val="70000"/>
              </a:lnSpc>
              <a:spcBef>
                <a:spcPct val="50000"/>
              </a:spcBef>
              <a:buClrTx/>
              <a:buFontTx/>
              <a:buNone/>
            </a:pPr>
            <a:r>
              <a:rPr lang="en-US" altLang="en-US" sz="1800" b="1">
                <a:latin typeface="Courier New" panose="02070309020205020404" pitchFamily="49" charset="0"/>
              </a:rPr>
              <a:t> 	target:PTR BYTE		; target string</a:t>
            </a:r>
          </a:p>
          <a:p>
            <a:pPr eaLnBrk="1" hangingPunct="1">
              <a:lnSpc>
                <a:spcPct val="70000"/>
              </a:lnSpc>
              <a:spcBef>
                <a:spcPct val="50000"/>
              </a:spcBef>
              <a:buClrTx/>
              <a:buFontTx/>
              <a:buNone/>
            </a:pPr>
            <a:endParaRPr lang="en-US" altLang="en-US" sz="1800" b="1">
              <a:latin typeface="Courier New" panose="02070309020205020404" pitchFamily="49" charset="0"/>
            </a:endParaRPr>
          </a:p>
          <a:p>
            <a:pPr eaLnBrk="1" hangingPunct="1">
              <a:lnSpc>
                <a:spcPct val="70000"/>
              </a:lnSpc>
              <a:spcBef>
                <a:spcPct val="50000"/>
              </a:spcBef>
              <a:buClrTx/>
              <a:buFontTx/>
              <a:buNone/>
            </a:pPr>
            <a:r>
              <a:rPr lang="en-US" altLang="en-US" sz="1800" b="1">
                <a:latin typeface="Courier New" panose="02070309020205020404" pitchFamily="49" charset="0"/>
              </a:rPr>
              <a:t>	INVOKE Str_length,source 	; EAX = length source</a:t>
            </a:r>
          </a:p>
          <a:p>
            <a:pPr eaLnBrk="1" hangingPunct="1">
              <a:lnSpc>
                <a:spcPct val="70000"/>
              </a:lnSpc>
              <a:spcBef>
                <a:spcPct val="50000"/>
              </a:spcBef>
              <a:buClrTx/>
              <a:buFontTx/>
              <a:buNone/>
            </a:pPr>
            <a:r>
              <a:rPr lang="en-US" altLang="en-US" sz="1800" b="1">
                <a:latin typeface="Courier New" panose="02070309020205020404" pitchFamily="49" charset="0"/>
              </a:rPr>
              <a:t>	mov ecx,eax			; REP count</a:t>
            </a:r>
          </a:p>
          <a:p>
            <a:pPr eaLnBrk="1" hangingPunct="1">
              <a:lnSpc>
                <a:spcPct val="70000"/>
              </a:lnSpc>
              <a:spcBef>
                <a:spcPct val="50000"/>
              </a:spcBef>
              <a:buClrTx/>
              <a:buFontTx/>
              <a:buNone/>
            </a:pPr>
            <a:r>
              <a:rPr lang="en-US" altLang="en-US" sz="1800" b="1">
                <a:latin typeface="Courier New" panose="02070309020205020404" pitchFamily="49" charset="0"/>
              </a:rPr>
              <a:t>	inc ecx         		; add 1 for null byte</a:t>
            </a:r>
          </a:p>
          <a:p>
            <a:pPr eaLnBrk="1" hangingPunct="1">
              <a:lnSpc>
                <a:spcPct val="70000"/>
              </a:lnSpc>
              <a:spcBef>
                <a:spcPct val="50000"/>
              </a:spcBef>
              <a:buClrTx/>
              <a:buFontTx/>
              <a:buNone/>
            </a:pPr>
            <a:r>
              <a:rPr lang="en-US" altLang="en-US" sz="1800" b="1">
                <a:latin typeface="Courier New" panose="02070309020205020404" pitchFamily="49" charset="0"/>
              </a:rPr>
              <a:t>	mov esi,source</a:t>
            </a:r>
          </a:p>
          <a:p>
            <a:pPr eaLnBrk="1" hangingPunct="1">
              <a:lnSpc>
                <a:spcPct val="70000"/>
              </a:lnSpc>
              <a:spcBef>
                <a:spcPct val="50000"/>
              </a:spcBef>
              <a:buClrTx/>
              <a:buFontTx/>
              <a:buNone/>
            </a:pPr>
            <a:r>
              <a:rPr lang="en-US" altLang="en-US" sz="1800" b="1">
                <a:latin typeface="Courier New" panose="02070309020205020404" pitchFamily="49" charset="0"/>
              </a:rPr>
              <a:t>	mov edi,target</a:t>
            </a:r>
          </a:p>
          <a:p>
            <a:pPr eaLnBrk="1" hangingPunct="1">
              <a:lnSpc>
                <a:spcPct val="70000"/>
              </a:lnSpc>
              <a:spcBef>
                <a:spcPct val="50000"/>
              </a:spcBef>
              <a:buClrTx/>
              <a:buFontTx/>
              <a:buNone/>
            </a:pPr>
            <a:r>
              <a:rPr lang="en-US" altLang="en-US" sz="1800" b="1">
                <a:latin typeface="Courier New" panose="02070309020205020404" pitchFamily="49" charset="0"/>
              </a:rPr>
              <a:t>	cld               		; direction = up</a:t>
            </a:r>
          </a:p>
          <a:p>
            <a:pPr eaLnBrk="1" hangingPunct="1">
              <a:lnSpc>
                <a:spcPct val="70000"/>
              </a:lnSpc>
              <a:spcBef>
                <a:spcPct val="50000"/>
              </a:spcBef>
              <a:buClrTx/>
              <a:buFontTx/>
              <a:buNone/>
            </a:pPr>
            <a:r>
              <a:rPr lang="en-US" altLang="en-US" sz="1800" b="1">
                <a:latin typeface="Courier New" panose="02070309020205020404" pitchFamily="49" charset="0"/>
              </a:rPr>
              <a:t>	rep movsb      		; copy the string</a:t>
            </a:r>
          </a:p>
          <a:p>
            <a:pPr eaLnBrk="1" hangingPunct="1">
              <a:lnSpc>
                <a:spcPct val="70000"/>
              </a:lnSpc>
              <a:spcBef>
                <a:spcPct val="50000"/>
              </a:spcBef>
              <a:buClrTx/>
              <a:buFontTx/>
              <a:buNone/>
            </a:pPr>
            <a:r>
              <a:rPr lang="en-US" altLang="en-US" sz="1800" b="1">
                <a:latin typeface="Courier New" panose="02070309020205020404" pitchFamily="49" charset="0"/>
              </a:rPr>
              <a:t>	ret</a:t>
            </a:r>
          </a:p>
          <a:p>
            <a:pPr eaLnBrk="1" hangingPunct="1">
              <a:lnSpc>
                <a:spcPct val="70000"/>
              </a:lnSpc>
              <a:spcBef>
                <a:spcPct val="50000"/>
              </a:spcBef>
              <a:buClrTx/>
              <a:buFontTx/>
              <a:buNone/>
            </a:pPr>
            <a:r>
              <a:rPr lang="en-US" altLang="en-US" sz="1800" b="1">
                <a:latin typeface="Courier New" panose="02070309020205020404" pitchFamily="49" charset="0"/>
              </a:rPr>
              <a:t>Str_copy ENDP</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a:extLst>
              <a:ext uri="{FF2B5EF4-FFF2-40B4-BE49-F238E27FC236}">
                <a16:creationId xmlns:a16="http://schemas.microsoft.com/office/drawing/2014/main" id="{41448D7F-1382-4668-A52B-829EEF166761}"/>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32771" name="Slide Number Placeholder 4">
            <a:extLst>
              <a:ext uri="{FF2B5EF4-FFF2-40B4-BE49-F238E27FC236}">
                <a16:creationId xmlns:a16="http://schemas.microsoft.com/office/drawing/2014/main" id="{BF92B22F-0CF9-45C2-997C-01701759F682}"/>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7F670CFA-2EF3-4D48-9E38-14AF2440491B}" type="slidenum">
              <a:rPr lang="en-US" altLang="en-US" sz="1600">
                <a:latin typeface="Times New Roman" panose="02020603050405020304" pitchFamily="18" charset="0"/>
              </a:rPr>
              <a:pPr eaLnBrk="1" hangingPunct="1">
                <a:spcBef>
                  <a:spcPct val="0"/>
                </a:spcBef>
                <a:buClrTx/>
                <a:buFontTx/>
                <a:buNone/>
              </a:pPr>
              <a:t>31</a:t>
            </a:fld>
            <a:endParaRPr lang="en-US" altLang="en-US" sz="1600">
              <a:latin typeface="Times New Roman" panose="02020603050405020304" pitchFamily="18" charset="0"/>
            </a:endParaRPr>
          </a:p>
        </p:txBody>
      </p:sp>
      <p:sp>
        <p:nvSpPr>
          <p:cNvPr id="90114" name="Rectangle 2">
            <a:extLst>
              <a:ext uri="{FF2B5EF4-FFF2-40B4-BE49-F238E27FC236}">
                <a16:creationId xmlns:a16="http://schemas.microsoft.com/office/drawing/2014/main" id="{9C1269A9-7E58-4D75-9281-3EE03EB6C4B0}"/>
              </a:ext>
            </a:extLst>
          </p:cNvPr>
          <p:cNvSpPr>
            <a:spLocks noGrp="1" noChangeArrowheads="1"/>
          </p:cNvSpPr>
          <p:nvPr>
            <p:ph type="title"/>
          </p:nvPr>
        </p:nvSpPr>
        <p:spPr/>
        <p:txBody>
          <a:bodyPr/>
          <a:lstStyle/>
          <a:p>
            <a:pPr eaLnBrk="1" hangingPunct="1">
              <a:defRPr/>
            </a:pPr>
            <a:r>
              <a:rPr lang="en-US" altLang="en-US"/>
              <a:t>Str_trim Procedure</a:t>
            </a:r>
          </a:p>
        </p:txBody>
      </p:sp>
      <p:sp>
        <p:nvSpPr>
          <p:cNvPr id="32773" name="Rectangle 3">
            <a:extLst>
              <a:ext uri="{FF2B5EF4-FFF2-40B4-BE49-F238E27FC236}">
                <a16:creationId xmlns:a16="http://schemas.microsoft.com/office/drawing/2014/main" id="{D67F1948-47F8-4786-9774-E5E1E7AC0D9B}"/>
              </a:ext>
            </a:extLst>
          </p:cNvPr>
          <p:cNvSpPr>
            <a:spLocks noGrp="1" noChangeArrowheads="1"/>
          </p:cNvSpPr>
          <p:nvPr>
            <p:ph type="body" idx="1"/>
          </p:nvPr>
        </p:nvSpPr>
        <p:spPr>
          <a:xfrm>
            <a:off x="685800" y="1143000"/>
            <a:ext cx="7924800" cy="4724400"/>
          </a:xfrm>
        </p:spPr>
        <p:txBody>
          <a:bodyPr/>
          <a:lstStyle/>
          <a:p>
            <a:pPr eaLnBrk="1" hangingPunct="1"/>
            <a:r>
              <a:rPr lang="en-US" altLang="en-US"/>
              <a:t>The Str_trim procedure removes all occurrences of a selected trailing character from a null-terminated string.</a:t>
            </a:r>
            <a:r>
              <a:rPr lang="en-US" altLang="en-US" sz="2800"/>
              <a:t> </a:t>
            </a:r>
          </a:p>
          <a:p>
            <a:pPr eaLnBrk="1" hangingPunct="1"/>
            <a:r>
              <a:rPr lang="en-US" altLang="en-US"/>
              <a:t>Prototype:</a:t>
            </a:r>
          </a:p>
        </p:txBody>
      </p:sp>
      <p:sp>
        <p:nvSpPr>
          <p:cNvPr id="32774" name="Text Box 4">
            <a:extLst>
              <a:ext uri="{FF2B5EF4-FFF2-40B4-BE49-F238E27FC236}">
                <a16:creationId xmlns:a16="http://schemas.microsoft.com/office/drawing/2014/main" id="{22A95D01-BF3E-46A0-AAF2-094AA895E2EE}"/>
              </a:ext>
            </a:extLst>
          </p:cNvPr>
          <p:cNvSpPr txBox="1">
            <a:spLocks noChangeArrowheads="1"/>
          </p:cNvSpPr>
          <p:nvPr/>
        </p:nvSpPr>
        <p:spPr bwMode="auto">
          <a:xfrm>
            <a:off x="1447800" y="2971800"/>
            <a:ext cx="6781800" cy="1090613"/>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900" b="1">
                <a:solidFill>
                  <a:schemeClr val="bg2"/>
                </a:solidFill>
                <a:latin typeface="Courier New" panose="02070309020205020404" pitchFamily="49" charset="0"/>
              </a:rPr>
              <a:t>Str_trim PROTO,</a:t>
            </a:r>
          </a:p>
          <a:p>
            <a:pPr eaLnBrk="1" hangingPunct="1">
              <a:lnSpc>
                <a:spcPct val="60000"/>
              </a:lnSpc>
              <a:spcBef>
                <a:spcPct val="50000"/>
              </a:spcBef>
              <a:buClrTx/>
              <a:buFontTx/>
              <a:buNone/>
            </a:pPr>
            <a:r>
              <a:rPr lang="en-US" altLang="en-US" sz="1900" b="1">
                <a:solidFill>
                  <a:schemeClr val="bg2"/>
                </a:solidFill>
                <a:latin typeface="Courier New" panose="02070309020205020404" pitchFamily="49" charset="0"/>
              </a:rPr>
              <a:t>  pString:PTR BYTE,	; points to string</a:t>
            </a:r>
          </a:p>
          <a:p>
            <a:pPr eaLnBrk="1" hangingPunct="1">
              <a:lnSpc>
                <a:spcPct val="60000"/>
              </a:lnSpc>
              <a:spcBef>
                <a:spcPct val="50000"/>
              </a:spcBef>
              <a:buClrTx/>
              <a:buFontTx/>
              <a:buNone/>
            </a:pPr>
            <a:r>
              <a:rPr lang="en-US" altLang="en-US" sz="1900" b="1">
                <a:solidFill>
                  <a:schemeClr val="bg2"/>
                </a:solidFill>
                <a:latin typeface="Courier New" panose="02070309020205020404" pitchFamily="49" charset="0"/>
              </a:rPr>
              <a:t>  char:BYTE			; char to remove</a:t>
            </a:r>
          </a:p>
        </p:txBody>
      </p:sp>
      <p:grpSp>
        <p:nvGrpSpPr>
          <p:cNvPr id="90119" name="Group 7">
            <a:extLst>
              <a:ext uri="{FF2B5EF4-FFF2-40B4-BE49-F238E27FC236}">
                <a16:creationId xmlns:a16="http://schemas.microsoft.com/office/drawing/2014/main" id="{9068D28D-E7FC-47E8-BD68-537913F2CD15}"/>
              </a:ext>
            </a:extLst>
          </p:cNvPr>
          <p:cNvGrpSpPr>
            <a:grpSpLocks/>
          </p:cNvGrpSpPr>
          <p:nvPr/>
        </p:nvGrpSpPr>
        <p:grpSpPr bwMode="auto">
          <a:xfrm>
            <a:off x="228600" y="4191000"/>
            <a:ext cx="7924800" cy="1905000"/>
            <a:chOff x="144" y="2640"/>
            <a:chExt cx="4512" cy="1200"/>
          </a:xfrm>
        </p:grpSpPr>
        <p:sp>
          <p:nvSpPr>
            <p:cNvPr id="32776" name="Text Box 5">
              <a:extLst>
                <a:ext uri="{FF2B5EF4-FFF2-40B4-BE49-F238E27FC236}">
                  <a16:creationId xmlns:a16="http://schemas.microsoft.com/office/drawing/2014/main" id="{A3203E26-BEAC-41D1-B6C3-81BC5EA8ADBC}"/>
                </a:ext>
              </a:extLst>
            </p:cNvPr>
            <p:cNvSpPr txBox="1">
              <a:spLocks noChangeArrowheads="1"/>
            </p:cNvSpPr>
            <p:nvPr/>
          </p:nvSpPr>
          <p:spPr bwMode="auto">
            <a:xfrm>
              <a:off x="1392" y="2688"/>
              <a:ext cx="3264" cy="1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myString BYTE "Hello###",0</a:t>
              </a:r>
            </a:p>
            <a:p>
              <a:pPr eaLnBrk="1" hangingPunct="1">
                <a:lnSpc>
                  <a:spcPct val="50000"/>
                </a:lnSpc>
                <a:spcBef>
                  <a:spcPct val="50000"/>
                </a:spcBef>
                <a:buClrTx/>
                <a:buFontTx/>
                <a:buNone/>
              </a:pPr>
              <a:r>
                <a:rPr lang="en-US" altLang="en-US" sz="1800" b="1">
                  <a:latin typeface="Courier New" panose="02070309020205020404" pitchFamily="49" charset="0"/>
                </a:rPr>
                <a:t>.code</a:t>
              </a:r>
            </a:p>
            <a:p>
              <a:pPr eaLnBrk="1" hangingPunct="1">
                <a:lnSpc>
                  <a:spcPct val="50000"/>
                </a:lnSpc>
                <a:spcBef>
                  <a:spcPct val="50000"/>
                </a:spcBef>
                <a:buClrTx/>
                <a:buFontTx/>
                <a:buNone/>
              </a:pPr>
              <a:r>
                <a:rPr lang="en-US" altLang="en-US" sz="1800" b="1">
                  <a:latin typeface="Courier New" panose="02070309020205020404" pitchFamily="49" charset="0"/>
                </a:rPr>
                <a:t>   INVOKE Str_trim, ADDR myString, '#'</a:t>
              </a:r>
            </a:p>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r>
                <a:rPr lang="en-US" altLang="en-US" sz="1800" b="1">
                  <a:latin typeface="Courier New" panose="02070309020205020404" pitchFamily="49" charset="0"/>
                </a:rPr>
                <a:t>myString = "Hello"</a:t>
              </a:r>
            </a:p>
          </p:txBody>
        </p:sp>
        <p:sp>
          <p:nvSpPr>
            <p:cNvPr id="32777" name="Text Box 6">
              <a:extLst>
                <a:ext uri="{FF2B5EF4-FFF2-40B4-BE49-F238E27FC236}">
                  <a16:creationId xmlns:a16="http://schemas.microsoft.com/office/drawing/2014/main" id="{AC06244E-7AE8-49BA-BE5B-5A614A41E625}"/>
                </a:ext>
              </a:extLst>
            </p:cNvPr>
            <p:cNvSpPr txBox="1">
              <a:spLocks noChangeArrowheads="1"/>
            </p:cNvSpPr>
            <p:nvPr/>
          </p:nvSpPr>
          <p:spPr bwMode="auto">
            <a:xfrm>
              <a:off x="144" y="2640"/>
              <a:ext cx="1056"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2100"/>
                <a:t>Example: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0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a:extLst>
              <a:ext uri="{FF2B5EF4-FFF2-40B4-BE49-F238E27FC236}">
                <a16:creationId xmlns:a16="http://schemas.microsoft.com/office/drawing/2014/main" id="{DBB6A37A-7749-4D27-A17E-97FFF94E0ED7}"/>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33795" name="Slide Number Placeholder 4">
            <a:extLst>
              <a:ext uri="{FF2B5EF4-FFF2-40B4-BE49-F238E27FC236}">
                <a16:creationId xmlns:a16="http://schemas.microsoft.com/office/drawing/2014/main" id="{FA0FF4F5-C6E7-4034-8031-B0646F94808C}"/>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AEC6C5A4-EC17-45A0-8F33-B8B80F869511}" type="slidenum">
              <a:rPr lang="en-US" altLang="en-US" sz="1600">
                <a:latin typeface="Times New Roman" panose="02020603050405020304" pitchFamily="18" charset="0"/>
              </a:rPr>
              <a:pPr eaLnBrk="1" hangingPunct="1">
                <a:spcBef>
                  <a:spcPct val="0"/>
                </a:spcBef>
                <a:buClrTx/>
                <a:buFontTx/>
                <a:buNone/>
              </a:pPr>
              <a:t>32</a:t>
            </a:fld>
            <a:endParaRPr lang="en-US" altLang="en-US" sz="1600">
              <a:latin typeface="Times New Roman" panose="02020603050405020304" pitchFamily="18" charset="0"/>
            </a:endParaRPr>
          </a:p>
        </p:txBody>
      </p:sp>
      <p:sp>
        <p:nvSpPr>
          <p:cNvPr id="120834" name="Rectangle 2">
            <a:extLst>
              <a:ext uri="{FF2B5EF4-FFF2-40B4-BE49-F238E27FC236}">
                <a16:creationId xmlns:a16="http://schemas.microsoft.com/office/drawing/2014/main" id="{2AE8BB24-9894-4BB3-BE56-C84B22582E9C}"/>
              </a:ext>
            </a:extLst>
          </p:cNvPr>
          <p:cNvSpPr>
            <a:spLocks noGrp="1" noChangeArrowheads="1"/>
          </p:cNvSpPr>
          <p:nvPr>
            <p:ph type="title"/>
          </p:nvPr>
        </p:nvSpPr>
        <p:spPr/>
        <p:txBody>
          <a:bodyPr/>
          <a:lstStyle/>
          <a:p>
            <a:pPr eaLnBrk="1" hangingPunct="1">
              <a:defRPr/>
            </a:pPr>
            <a:r>
              <a:rPr lang="en-US" altLang="en-US"/>
              <a:t>Str_trim Procedure</a:t>
            </a:r>
          </a:p>
        </p:txBody>
      </p:sp>
      <p:sp>
        <p:nvSpPr>
          <p:cNvPr id="33797" name="Rectangle 3">
            <a:extLst>
              <a:ext uri="{FF2B5EF4-FFF2-40B4-BE49-F238E27FC236}">
                <a16:creationId xmlns:a16="http://schemas.microsoft.com/office/drawing/2014/main" id="{1AFD0B32-4E49-422E-B475-BC7CACC9E456}"/>
              </a:ext>
            </a:extLst>
          </p:cNvPr>
          <p:cNvSpPr>
            <a:spLocks noGrp="1" noChangeArrowheads="1"/>
          </p:cNvSpPr>
          <p:nvPr>
            <p:ph type="body" idx="1"/>
          </p:nvPr>
        </p:nvSpPr>
        <p:spPr>
          <a:xfrm>
            <a:off x="685800" y="1143000"/>
            <a:ext cx="7924800" cy="4724400"/>
          </a:xfrm>
        </p:spPr>
        <p:txBody>
          <a:bodyPr/>
          <a:lstStyle/>
          <a:p>
            <a:pPr eaLnBrk="1" hangingPunct="1"/>
            <a:r>
              <a:rPr lang="en-US" altLang="en-US"/>
              <a:t>Str_trim checks a number of possible cases (shown here with # as the trailing character):</a:t>
            </a:r>
          </a:p>
          <a:p>
            <a:pPr lvl="1" eaLnBrk="1" hangingPunct="1"/>
            <a:r>
              <a:rPr lang="en-US" altLang="en-US"/>
              <a:t>The string is empty.</a:t>
            </a:r>
          </a:p>
          <a:p>
            <a:pPr lvl="1" eaLnBrk="1" hangingPunct="1"/>
            <a:r>
              <a:rPr lang="en-US" altLang="en-US"/>
              <a:t>The string contains other characters followed by one or more trailing characters, as in "Hello##".</a:t>
            </a:r>
          </a:p>
          <a:p>
            <a:pPr lvl="1" eaLnBrk="1" hangingPunct="1"/>
            <a:r>
              <a:rPr lang="en-US" altLang="en-US"/>
              <a:t>The string contains only one character, the trailing character, as in "#"</a:t>
            </a:r>
          </a:p>
          <a:p>
            <a:pPr lvl="1" eaLnBrk="1" hangingPunct="1"/>
            <a:r>
              <a:rPr lang="en-US" altLang="en-US"/>
              <a:t>The string contains no trailing character, as in "Hello" or "H".</a:t>
            </a:r>
          </a:p>
          <a:p>
            <a:pPr lvl="1" eaLnBrk="1" hangingPunct="1"/>
            <a:r>
              <a:rPr lang="en-US" altLang="en-US"/>
              <a:t>The string contains one or more trailing characters followed by one or more nontrailing characters, as in "#H" or "###Hello".</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a:extLst>
              <a:ext uri="{FF2B5EF4-FFF2-40B4-BE49-F238E27FC236}">
                <a16:creationId xmlns:a16="http://schemas.microsoft.com/office/drawing/2014/main" id="{D54CACB4-F213-4796-A80D-29734D7FA025}"/>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34819" name="Slide Number Placeholder 4">
            <a:extLst>
              <a:ext uri="{FF2B5EF4-FFF2-40B4-BE49-F238E27FC236}">
                <a16:creationId xmlns:a16="http://schemas.microsoft.com/office/drawing/2014/main" id="{22BD520F-8DFE-409E-8BB2-CCD0C81E982F}"/>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F4931F8-728C-40C0-8A97-A45B8EAB6AEF}" type="slidenum">
              <a:rPr lang="en-US" altLang="en-US" sz="1600">
                <a:latin typeface="Times New Roman" panose="02020603050405020304" pitchFamily="18" charset="0"/>
              </a:rPr>
              <a:pPr eaLnBrk="1" hangingPunct="1">
                <a:spcBef>
                  <a:spcPct val="0"/>
                </a:spcBef>
                <a:buClrTx/>
                <a:buFontTx/>
                <a:buNone/>
              </a:pPr>
              <a:t>33</a:t>
            </a:fld>
            <a:endParaRPr lang="en-US" altLang="en-US" sz="1600">
              <a:latin typeface="Times New Roman" panose="02020603050405020304" pitchFamily="18" charset="0"/>
            </a:endParaRPr>
          </a:p>
        </p:txBody>
      </p:sp>
      <p:sp>
        <p:nvSpPr>
          <p:cNvPr id="144386" name="Rectangle 2">
            <a:extLst>
              <a:ext uri="{FF2B5EF4-FFF2-40B4-BE49-F238E27FC236}">
                <a16:creationId xmlns:a16="http://schemas.microsoft.com/office/drawing/2014/main" id="{FE80C090-ACEB-4165-82AA-A66FA343BAF9}"/>
              </a:ext>
            </a:extLst>
          </p:cNvPr>
          <p:cNvSpPr>
            <a:spLocks noGrp="1" noChangeArrowheads="1"/>
          </p:cNvSpPr>
          <p:nvPr>
            <p:ph type="title"/>
          </p:nvPr>
        </p:nvSpPr>
        <p:spPr/>
        <p:txBody>
          <a:bodyPr/>
          <a:lstStyle/>
          <a:p>
            <a:pPr eaLnBrk="1" hangingPunct="1">
              <a:defRPr/>
            </a:pPr>
            <a:r>
              <a:rPr lang="en-US" altLang="en-US"/>
              <a:t>Testing the Str_trim Procedure</a:t>
            </a:r>
          </a:p>
        </p:txBody>
      </p:sp>
      <p:pic>
        <p:nvPicPr>
          <p:cNvPr id="34821" name="Picture 4">
            <a:extLst>
              <a:ext uri="{FF2B5EF4-FFF2-40B4-BE49-F238E27FC236}">
                <a16:creationId xmlns:a16="http://schemas.microsoft.com/office/drawing/2014/main" id="{309C3E32-C2B6-4522-B063-7F40E1C3D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19200"/>
            <a:ext cx="711517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2" name="Picture 5">
            <a:extLst>
              <a:ext uri="{FF2B5EF4-FFF2-40B4-BE49-F238E27FC236}">
                <a16:creationId xmlns:a16="http://schemas.microsoft.com/office/drawing/2014/main" id="{56B12901-2C31-4F6E-9497-6BD07C383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4267200"/>
            <a:ext cx="236220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3" name="Text Box 6">
            <a:extLst>
              <a:ext uri="{FF2B5EF4-FFF2-40B4-BE49-F238E27FC236}">
                <a16:creationId xmlns:a16="http://schemas.microsoft.com/office/drawing/2014/main" id="{6B2C5AD7-FAF3-46A9-A62B-24C38FD1D579}"/>
              </a:ext>
            </a:extLst>
          </p:cNvPr>
          <p:cNvSpPr txBox="1">
            <a:spLocks noChangeArrowheads="1"/>
          </p:cNvSpPr>
          <p:nvPr/>
        </p:nvSpPr>
        <p:spPr bwMode="auto">
          <a:xfrm>
            <a:off x="990600" y="4572000"/>
            <a:ext cx="44196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50000"/>
              </a:spcBef>
              <a:buClrTx/>
              <a:buFontTx/>
              <a:buNone/>
            </a:pPr>
            <a:r>
              <a:rPr lang="en-US" altLang="en-US" sz="1500"/>
              <a:t>Using the first definition in the table, position of EDI when SCASB stops: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2">
            <a:extLst>
              <a:ext uri="{FF2B5EF4-FFF2-40B4-BE49-F238E27FC236}">
                <a16:creationId xmlns:a16="http://schemas.microsoft.com/office/drawing/2014/main" id="{D28CEBF1-9ECA-4B8D-BEC1-862DB751F0BF}"/>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35843" name="Slide Number Placeholder 3">
            <a:extLst>
              <a:ext uri="{FF2B5EF4-FFF2-40B4-BE49-F238E27FC236}">
                <a16:creationId xmlns:a16="http://schemas.microsoft.com/office/drawing/2014/main" id="{5DCA851E-E595-4C53-A1E9-EACCAE73EAEF}"/>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455C1A81-FA28-4148-B452-03F817B8DE36}" type="slidenum">
              <a:rPr lang="en-US" altLang="en-US" sz="1600">
                <a:latin typeface="Times New Roman" panose="02020603050405020304" pitchFamily="18" charset="0"/>
              </a:rPr>
              <a:pPr eaLnBrk="1" hangingPunct="1">
                <a:spcBef>
                  <a:spcPct val="0"/>
                </a:spcBef>
                <a:buClrTx/>
                <a:buFontTx/>
                <a:buNone/>
              </a:pPr>
              <a:t>34</a:t>
            </a:fld>
            <a:endParaRPr lang="en-US" altLang="en-US" sz="1600">
              <a:latin typeface="Times New Roman" panose="02020603050405020304" pitchFamily="18" charset="0"/>
            </a:endParaRPr>
          </a:p>
        </p:txBody>
      </p:sp>
      <p:sp>
        <p:nvSpPr>
          <p:cNvPr id="123906" name="Rectangle 1026">
            <a:extLst>
              <a:ext uri="{FF2B5EF4-FFF2-40B4-BE49-F238E27FC236}">
                <a16:creationId xmlns:a16="http://schemas.microsoft.com/office/drawing/2014/main" id="{102AD6C8-D82C-41A7-813D-84E9F67EF2DA}"/>
              </a:ext>
            </a:extLst>
          </p:cNvPr>
          <p:cNvSpPr>
            <a:spLocks noGrp="1" noChangeArrowheads="1"/>
          </p:cNvSpPr>
          <p:nvPr>
            <p:ph type="title"/>
          </p:nvPr>
        </p:nvSpPr>
        <p:spPr>
          <a:xfrm>
            <a:off x="685800" y="152400"/>
            <a:ext cx="7772400" cy="609600"/>
          </a:xfrm>
        </p:spPr>
        <p:txBody>
          <a:bodyPr/>
          <a:lstStyle/>
          <a:p>
            <a:pPr eaLnBrk="1" hangingPunct="1">
              <a:defRPr/>
            </a:pPr>
            <a:r>
              <a:rPr lang="en-US" altLang="en-US"/>
              <a:t>Str_trim Source Code</a:t>
            </a:r>
          </a:p>
        </p:txBody>
      </p:sp>
      <p:sp>
        <p:nvSpPr>
          <p:cNvPr id="35845" name="Text Box 1027">
            <a:extLst>
              <a:ext uri="{FF2B5EF4-FFF2-40B4-BE49-F238E27FC236}">
                <a16:creationId xmlns:a16="http://schemas.microsoft.com/office/drawing/2014/main" id="{F00913CC-6F81-4C1A-B8A7-A59B23EB9CC3}"/>
              </a:ext>
            </a:extLst>
          </p:cNvPr>
          <p:cNvSpPr txBox="1">
            <a:spLocks noChangeArrowheads="1"/>
          </p:cNvSpPr>
          <p:nvPr/>
        </p:nvSpPr>
        <p:spPr bwMode="auto">
          <a:xfrm>
            <a:off x="381000" y="990600"/>
            <a:ext cx="8458200" cy="510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tabLst>
                <a:tab pos="4572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Str_trim PROC USES eax ecx edi,</a:t>
            </a:r>
          </a:p>
          <a:p>
            <a:pPr eaLnBrk="1" hangingPunct="1">
              <a:lnSpc>
                <a:spcPct val="50000"/>
              </a:lnSpc>
              <a:spcBef>
                <a:spcPct val="50000"/>
              </a:spcBef>
              <a:buClrTx/>
              <a:buFontTx/>
              <a:buNone/>
            </a:pPr>
            <a:r>
              <a:rPr lang="en-US" altLang="en-US" sz="1800" b="1">
                <a:latin typeface="Courier New" panose="02070309020205020404" pitchFamily="49" charset="0"/>
              </a:rPr>
              <a:t>	pString:PTR BYTE,	; points to string</a:t>
            </a:r>
          </a:p>
          <a:p>
            <a:pPr eaLnBrk="1" hangingPunct="1">
              <a:lnSpc>
                <a:spcPct val="50000"/>
              </a:lnSpc>
              <a:spcBef>
                <a:spcPct val="50000"/>
              </a:spcBef>
              <a:buClrTx/>
              <a:buFontTx/>
              <a:buNone/>
            </a:pPr>
            <a:r>
              <a:rPr lang="en-US" altLang="en-US" sz="1800" b="1">
                <a:latin typeface="Courier New" panose="02070309020205020404" pitchFamily="49" charset="0"/>
              </a:rPr>
              <a:t>	char:BYTE	; char to remove</a:t>
            </a:r>
          </a:p>
          <a:p>
            <a:pPr eaLnBrk="1" hangingPunct="1">
              <a:lnSpc>
                <a:spcPct val="50000"/>
              </a:lnSpc>
              <a:spcBef>
                <a:spcPct val="50000"/>
              </a:spcBef>
              <a:buClrTx/>
              <a:buFontTx/>
              <a:buNone/>
            </a:pPr>
            <a:r>
              <a:rPr lang="en-US" altLang="en-US" sz="1800" b="1">
                <a:latin typeface="Courier New" panose="02070309020205020404" pitchFamily="49" charset="0"/>
              </a:rPr>
              <a:t>	mov  edi,pString</a:t>
            </a:r>
          </a:p>
          <a:p>
            <a:pPr eaLnBrk="1" hangingPunct="1">
              <a:lnSpc>
                <a:spcPct val="50000"/>
              </a:lnSpc>
              <a:spcBef>
                <a:spcPct val="50000"/>
              </a:spcBef>
              <a:buClrTx/>
              <a:buFontTx/>
              <a:buNone/>
            </a:pPr>
            <a:r>
              <a:rPr lang="en-US" altLang="en-US" sz="1800" b="1">
                <a:latin typeface="Courier New" panose="02070309020205020404" pitchFamily="49" charset="0"/>
              </a:rPr>
              <a:t>	INVOKE Str_length,edi  	; returns length in EAX</a:t>
            </a:r>
          </a:p>
          <a:p>
            <a:pPr eaLnBrk="1" hangingPunct="1">
              <a:lnSpc>
                <a:spcPct val="50000"/>
              </a:lnSpc>
              <a:spcBef>
                <a:spcPct val="50000"/>
              </a:spcBef>
              <a:buClrTx/>
              <a:buFontTx/>
              <a:buNone/>
            </a:pPr>
            <a:r>
              <a:rPr lang="en-US" altLang="en-US" sz="1800" b="1">
                <a:latin typeface="Courier New" panose="02070309020205020404" pitchFamily="49" charset="0"/>
              </a:rPr>
              <a:t>	cmp  eax,0	; zero-length string?</a:t>
            </a:r>
          </a:p>
          <a:p>
            <a:pPr eaLnBrk="1" hangingPunct="1">
              <a:lnSpc>
                <a:spcPct val="50000"/>
              </a:lnSpc>
              <a:spcBef>
                <a:spcPct val="50000"/>
              </a:spcBef>
              <a:buClrTx/>
              <a:buFontTx/>
              <a:buNone/>
            </a:pPr>
            <a:r>
              <a:rPr lang="en-US" altLang="en-US" sz="1800" b="1">
                <a:latin typeface="Courier New" panose="02070309020205020404" pitchFamily="49" charset="0"/>
              </a:rPr>
              <a:t>	je   L2	; yes: exit</a:t>
            </a:r>
          </a:p>
          <a:p>
            <a:pPr eaLnBrk="1" hangingPunct="1">
              <a:lnSpc>
                <a:spcPct val="50000"/>
              </a:lnSpc>
              <a:spcBef>
                <a:spcPct val="50000"/>
              </a:spcBef>
              <a:buClrTx/>
              <a:buFontTx/>
              <a:buNone/>
            </a:pPr>
            <a:r>
              <a:rPr lang="en-US" altLang="en-US" sz="1800" b="1">
                <a:latin typeface="Courier New" panose="02070309020205020404" pitchFamily="49" charset="0"/>
              </a:rPr>
              <a:t>	mov  ecx,eax	; no: counter = string length</a:t>
            </a:r>
          </a:p>
          <a:p>
            <a:pPr eaLnBrk="1" hangingPunct="1">
              <a:lnSpc>
                <a:spcPct val="50000"/>
              </a:lnSpc>
              <a:spcBef>
                <a:spcPct val="50000"/>
              </a:spcBef>
              <a:buClrTx/>
              <a:buFontTx/>
              <a:buNone/>
            </a:pPr>
            <a:r>
              <a:rPr lang="en-US" altLang="en-US" sz="1800" b="1">
                <a:latin typeface="Courier New" panose="02070309020205020404" pitchFamily="49" charset="0"/>
              </a:rPr>
              <a:t>	dec  eax</a:t>
            </a:r>
          </a:p>
          <a:p>
            <a:pPr eaLnBrk="1" hangingPunct="1">
              <a:lnSpc>
                <a:spcPct val="50000"/>
              </a:lnSpc>
              <a:spcBef>
                <a:spcPct val="50000"/>
              </a:spcBef>
              <a:buClrTx/>
              <a:buFontTx/>
              <a:buNone/>
            </a:pPr>
            <a:r>
              <a:rPr lang="en-US" altLang="en-US" sz="1800" b="1">
                <a:latin typeface="Courier New" panose="02070309020205020404" pitchFamily="49" charset="0"/>
              </a:rPr>
              <a:t>	add  edi,eax	; EDI points to last char</a:t>
            </a:r>
          </a:p>
          <a:p>
            <a:pPr eaLnBrk="1" hangingPunct="1">
              <a:lnSpc>
                <a:spcPct val="50000"/>
              </a:lnSpc>
              <a:spcBef>
                <a:spcPct val="50000"/>
              </a:spcBef>
              <a:buClrTx/>
              <a:buFontTx/>
              <a:buNone/>
            </a:pPr>
            <a:r>
              <a:rPr lang="en-US" altLang="en-US" sz="1800" b="1">
                <a:latin typeface="Courier New" panose="02070309020205020404" pitchFamily="49" charset="0"/>
              </a:rPr>
              <a:t>	mov  al,char	; char to trim</a:t>
            </a:r>
          </a:p>
          <a:p>
            <a:pPr eaLnBrk="1" hangingPunct="1">
              <a:lnSpc>
                <a:spcPct val="50000"/>
              </a:lnSpc>
              <a:spcBef>
                <a:spcPct val="50000"/>
              </a:spcBef>
              <a:buClrTx/>
              <a:buFontTx/>
              <a:buNone/>
            </a:pPr>
            <a:r>
              <a:rPr lang="en-US" altLang="en-US" sz="1800" b="1">
                <a:latin typeface="Courier New" panose="02070309020205020404" pitchFamily="49" charset="0"/>
              </a:rPr>
              <a:t>	std	; direction = reverse</a:t>
            </a:r>
          </a:p>
          <a:p>
            <a:pPr eaLnBrk="1" hangingPunct="1">
              <a:lnSpc>
                <a:spcPct val="50000"/>
              </a:lnSpc>
              <a:spcBef>
                <a:spcPct val="50000"/>
              </a:spcBef>
              <a:buClrTx/>
              <a:buFontTx/>
              <a:buNone/>
            </a:pPr>
            <a:r>
              <a:rPr lang="en-US" altLang="en-US" sz="1800" b="1">
                <a:latin typeface="Courier New" panose="02070309020205020404" pitchFamily="49" charset="0"/>
              </a:rPr>
              <a:t>	repe scasb	; skip past trim character</a:t>
            </a:r>
          </a:p>
          <a:p>
            <a:pPr eaLnBrk="1" hangingPunct="1">
              <a:lnSpc>
                <a:spcPct val="50000"/>
              </a:lnSpc>
              <a:spcBef>
                <a:spcPct val="50000"/>
              </a:spcBef>
              <a:buClrTx/>
              <a:buFontTx/>
              <a:buNone/>
            </a:pPr>
            <a:r>
              <a:rPr lang="en-US" altLang="en-US" sz="1800" b="1">
                <a:latin typeface="Courier New" panose="02070309020205020404" pitchFamily="49" charset="0"/>
              </a:rPr>
              <a:t>	jne  L1	; removed first character?</a:t>
            </a:r>
          </a:p>
          <a:p>
            <a:pPr eaLnBrk="1" hangingPunct="1">
              <a:lnSpc>
                <a:spcPct val="50000"/>
              </a:lnSpc>
              <a:spcBef>
                <a:spcPct val="50000"/>
              </a:spcBef>
              <a:buClrTx/>
              <a:buFontTx/>
              <a:buNone/>
            </a:pPr>
            <a:r>
              <a:rPr lang="en-US" altLang="en-US" sz="1800" b="1">
                <a:latin typeface="Courier New" panose="02070309020205020404" pitchFamily="49" charset="0"/>
              </a:rPr>
              <a:t>	dec  edi	; adjust EDI: ZF=1 &amp;&amp; ECX=0</a:t>
            </a:r>
          </a:p>
          <a:p>
            <a:pPr eaLnBrk="1" hangingPunct="1">
              <a:lnSpc>
                <a:spcPct val="50000"/>
              </a:lnSpc>
              <a:spcBef>
                <a:spcPct val="50000"/>
              </a:spcBef>
              <a:buClrTx/>
              <a:buFontTx/>
              <a:buNone/>
            </a:pPr>
            <a:r>
              <a:rPr lang="en-US" altLang="en-US" sz="1800" b="1">
                <a:latin typeface="Courier New" panose="02070309020205020404" pitchFamily="49" charset="0"/>
              </a:rPr>
              <a:t>L1:	mov  BYTE PTR [edi+2],0	; insert null byte</a:t>
            </a:r>
          </a:p>
          <a:p>
            <a:pPr eaLnBrk="1" hangingPunct="1">
              <a:lnSpc>
                <a:spcPct val="50000"/>
              </a:lnSpc>
              <a:spcBef>
                <a:spcPct val="50000"/>
              </a:spcBef>
              <a:buClrTx/>
              <a:buFontTx/>
              <a:buNone/>
            </a:pPr>
            <a:r>
              <a:rPr lang="en-US" altLang="en-US" sz="1800" b="1">
                <a:latin typeface="Courier New" panose="02070309020205020404" pitchFamily="49" charset="0"/>
              </a:rPr>
              <a:t>L2:	ret</a:t>
            </a:r>
          </a:p>
          <a:p>
            <a:pPr eaLnBrk="1" hangingPunct="1">
              <a:lnSpc>
                <a:spcPct val="50000"/>
              </a:lnSpc>
              <a:spcBef>
                <a:spcPct val="50000"/>
              </a:spcBef>
              <a:buClrTx/>
              <a:buFontTx/>
              <a:buNone/>
            </a:pPr>
            <a:r>
              <a:rPr lang="en-US" altLang="en-US" sz="1800" b="1">
                <a:latin typeface="Courier New" panose="02070309020205020404" pitchFamily="49" charset="0"/>
              </a:rPr>
              <a:t>Str_trim ENDP</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a:extLst>
              <a:ext uri="{FF2B5EF4-FFF2-40B4-BE49-F238E27FC236}">
                <a16:creationId xmlns:a16="http://schemas.microsoft.com/office/drawing/2014/main" id="{BDC6C9F5-6817-412F-86B4-9E67F07D51C9}"/>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36867" name="Slide Number Placeholder 4">
            <a:extLst>
              <a:ext uri="{FF2B5EF4-FFF2-40B4-BE49-F238E27FC236}">
                <a16:creationId xmlns:a16="http://schemas.microsoft.com/office/drawing/2014/main" id="{C9CACCA2-B9CC-4355-AED3-509E90B01017}"/>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E907C8D7-7130-4D99-AB3E-9D915EEC13AE}" type="slidenum">
              <a:rPr lang="en-US" altLang="en-US" sz="1600">
                <a:latin typeface="Times New Roman" panose="02020603050405020304" pitchFamily="18" charset="0"/>
              </a:rPr>
              <a:pPr eaLnBrk="1" hangingPunct="1">
                <a:spcBef>
                  <a:spcPct val="0"/>
                </a:spcBef>
                <a:buClrTx/>
                <a:buFontTx/>
                <a:buNone/>
              </a:pPr>
              <a:t>35</a:t>
            </a:fld>
            <a:endParaRPr lang="en-US" altLang="en-US" sz="1600">
              <a:latin typeface="Times New Roman" panose="02020603050405020304" pitchFamily="18" charset="0"/>
            </a:endParaRPr>
          </a:p>
        </p:txBody>
      </p:sp>
      <p:sp>
        <p:nvSpPr>
          <p:cNvPr id="91138" name="Rectangle 2">
            <a:extLst>
              <a:ext uri="{FF2B5EF4-FFF2-40B4-BE49-F238E27FC236}">
                <a16:creationId xmlns:a16="http://schemas.microsoft.com/office/drawing/2014/main" id="{6B817360-C5EF-485F-A17C-D8B78676E3CD}"/>
              </a:ext>
            </a:extLst>
          </p:cNvPr>
          <p:cNvSpPr>
            <a:spLocks noGrp="1" noChangeArrowheads="1"/>
          </p:cNvSpPr>
          <p:nvPr>
            <p:ph type="title"/>
          </p:nvPr>
        </p:nvSpPr>
        <p:spPr/>
        <p:txBody>
          <a:bodyPr/>
          <a:lstStyle/>
          <a:p>
            <a:pPr eaLnBrk="1" hangingPunct="1">
              <a:defRPr/>
            </a:pPr>
            <a:r>
              <a:rPr lang="en-US" altLang="en-US"/>
              <a:t>Str_ucase Procedure</a:t>
            </a:r>
          </a:p>
        </p:txBody>
      </p:sp>
      <p:sp>
        <p:nvSpPr>
          <p:cNvPr id="36869" name="Rectangle 3">
            <a:extLst>
              <a:ext uri="{FF2B5EF4-FFF2-40B4-BE49-F238E27FC236}">
                <a16:creationId xmlns:a16="http://schemas.microsoft.com/office/drawing/2014/main" id="{806B938D-B9AC-4B00-B8D6-EF1447CCF441}"/>
              </a:ext>
            </a:extLst>
          </p:cNvPr>
          <p:cNvSpPr>
            <a:spLocks noGrp="1" noChangeArrowheads="1"/>
          </p:cNvSpPr>
          <p:nvPr>
            <p:ph type="body" idx="1"/>
          </p:nvPr>
        </p:nvSpPr>
        <p:spPr>
          <a:xfrm>
            <a:off x="685800" y="1143000"/>
            <a:ext cx="7772400" cy="1524000"/>
          </a:xfrm>
        </p:spPr>
        <p:txBody>
          <a:bodyPr/>
          <a:lstStyle/>
          <a:p>
            <a:pPr eaLnBrk="1" hangingPunct="1"/>
            <a:r>
              <a:rPr lang="en-US" altLang="en-US"/>
              <a:t>The Str_ucase procedure converts a string to all uppercase characters. It returns no value. </a:t>
            </a:r>
          </a:p>
          <a:p>
            <a:pPr eaLnBrk="1" hangingPunct="1"/>
            <a:r>
              <a:rPr lang="en-US" altLang="en-US"/>
              <a:t>Prototype:</a:t>
            </a:r>
          </a:p>
        </p:txBody>
      </p:sp>
      <p:sp>
        <p:nvSpPr>
          <p:cNvPr id="36870" name="Text Box 4">
            <a:extLst>
              <a:ext uri="{FF2B5EF4-FFF2-40B4-BE49-F238E27FC236}">
                <a16:creationId xmlns:a16="http://schemas.microsoft.com/office/drawing/2014/main" id="{2AC8191E-348F-4254-AEEF-A5AF72442833}"/>
              </a:ext>
            </a:extLst>
          </p:cNvPr>
          <p:cNvSpPr txBox="1">
            <a:spLocks noChangeArrowheads="1"/>
          </p:cNvSpPr>
          <p:nvPr/>
        </p:nvSpPr>
        <p:spPr bwMode="auto">
          <a:xfrm>
            <a:off x="1295400" y="2590800"/>
            <a:ext cx="6781800" cy="773113"/>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60000"/>
              </a:lnSpc>
              <a:spcBef>
                <a:spcPct val="50000"/>
              </a:spcBef>
              <a:buClrTx/>
              <a:buFontTx/>
              <a:buNone/>
            </a:pPr>
            <a:r>
              <a:rPr lang="en-US" altLang="en-US" sz="1900" b="1">
                <a:solidFill>
                  <a:schemeClr val="bg2"/>
                </a:solidFill>
                <a:latin typeface="Courier New" panose="02070309020205020404" pitchFamily="49" charset="0"/>
              </a:rPr>
              <a:t>Str_ucase PROTO,</a:t>
            </a:r>
          </a:p>
          <a:p>
            <a:pPr eaLnBrk="1" hangingPunct="1">
              <a:lnSpc>
                <a:spcPct val="60000"/>
              </a:lnSpc>
              <a:spcBef>
                <a:spcPct val="50000"/>
              </a:spcBef>
              <a:buClrTx/>
              <a:buFontTx/>
              <a:buNone/>
            </a:pPr>
            <a:r>
              <a:rPr lang="en-US" altLang="en-US" sz="1900" b="1">
                <a:solidFill>
                  <a:schemeClr val="bg2"/>
                </a:solidFill>
                <a:latin typeface="Courier New" panose="02070309020205020404" pitchFamily="49" charset="0"/>
              </a:rPr>
              <a:t>  pString:PTR BYTE		; pointer to string</a:t>
            </a:r>
          </a:p>
        </p:txBody>
      </p:sp>
      <p:grpSp>
        <p:nvGrpSpPr>
          <p:cNvPr id="91144" name="Group 8">
            <a:extLst>
              <a:ext uri="{FF2B5EF4-FFF2-40B4-BE49-F238E27FC236}">
                <a16:creationId xmlns:a16="http://schemas.microsoft.com/office/drawing/2014/main" id="{C20E348D-B5EB-4DF3-A1D1-A00DF5B46D61}"/>
              </a:ext>
            </a:extLst>
          </p:cNvPr>
          <p:cNvGrpSpPr>
            <a:grpSpLocks/>
          </p:cNvGrpSpPr>
          <p:nvPr/>
        </p:nvGrpSpPr>
        <p:grpSpPr bwMode="auto">
          <a:xfrm>
            <a:off x="838200" y="3733800"/>
            <a:ext cx="5029200" cy="2286000"/>
            <a:chOff x="528" y="2352"/>
            <a:chExt cx="3168" cy="1440"/>
          </a:xfrm>
        </p:grpSpPr>
        <p:sp>
          <p:nvSpPr>
            <p:cNvPr id="36872" name="Text Box 5">
              <a:extLst>
                <a:ext uri="{FF2B5EF4-FFF2-40B4-BE49-F238E27FC236}">
                  <a16:creationId xmlns:a16="http://schemas.microsoft.com/office/drawing/2014/main" id="{8AFE37C7-884A-4367-9146-88FDA41EB279}"/>
                </a:ext>
              </a:extLst>
            </p:cNvPr>
            <p:cNvSpPr txBox="1">
              <a:spLocks noChangeArrowheads="1"/>
            </p:cNvSpPr>
            <p:nvPr/>
          </p:nvSpPr>
          <p:spPr bwMode="auto">
            <a:xfrm>
              <a:off x="864" y="2784"/>
              <a:ext cx="2832"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myString BYTE "Hello",0</a:t>
              </a:r>
            </a:p>
            <a:p>
              <a:pPr eaLnBrk="1" hangingPunct="1">
                <a:lnSpc>
                  <a:spcPct val="50000"/>
                </a:lnSpc>
                <a:spcBef>
                  <a:spcPct val="50000"/>
                </a:spcBef>
                <a:buClrTx/>
                <a:buFontTx/>
                <a:buNone/>
              </a:pPr>
              <a:r>
                <a:rPr lang="en-US" altLang="en-US" sz="1800" b="1">
                  <a:latin typeface="Courier New" panose="02070309020205020404" pitchFamily="49" charset="0"/>
                </a:rPr>
                <a:t>.code</a:t>
              </a:r>
            </a:p>
            <a:p>
              <a:pPr eaLnBrk="1" hangingPunct="1">
                <a:lnSpc>
                  <a:spcPct val="50000"/>
                </a:lnSpc>
                <a:spcBef>
                  <a:spcPct val="50000"/>
                </a:spcBef>
                <a:buClrTx/>
                <a:buFontTx/>
                <a:buNone/>
              </a:pPr>
              <a:r>
                <a:rPr lang="en-US" altLang="en-US" sz="1800" b="1">
                  <a:latin typeface="Courier New" panose="02070309020205020404" pitchFamily="49" charset="0"/>
                </a:rPr>
                <a:t>	INVOKE Str_ucase, </a:t>
              </a:r>
            </a:p>
            <a:p>
              <a:pPr eaLnBrk="1" hangingPunct="1">
                <a:lnSpc>
                  <a:spcPct val="50000"/>
                </a:lnSpc>
                <a:spcBef>
                  <a:spcPct val="50000"/>
                </a:spcBef>
                <a:buClrTx/>
                <a:buFontTx/>
                <a:buNone/>
              </a:pPr>
              <a:r>
                <a:rPr lang="en-US" altLang="en-US" sz="1800" b="1">
                  <a:latin typeface="Courier New" panose="02070309020205020404" pitchFamily="49" charset="0"/>
                </a:rPr>
                <a:t>	  ADDR myString</a:t>
              </a:r>
            </a:p>
          </p:txBody>
        </p:sp>
        <p:sp>
          <p:nvSpPr>
            <p:cNvPr id="36873" name="Text Box 6">
              <a:extLst>
                <a:ext uri="{FF2B5EF4-FFF2-40B4-BE49-F238E27FC236}">
                  <a16:creationId xmlns:a16="http://schemas.microsoft.com/office/drawing/2014/main" id="{9F6D698B-2A5B-4CFD-8DEA-D585904044F7}"/>
                </a:ext>
              </a:extLst>
            </p:cNvPr>
            <p:cNvSpPr txBox="1">
              <a:spLocks noChangeArrowheads="1"/>
            </p:cNvSpPr>
            <p:nvPr/>
          </p:nvSpPr>
          <p:spPr bwMode="auto">
            <a:xfrm>
              <a:off x="528" y="2352"/>
              <a:ext cx="1344" cy="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Example: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1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2">
            <a:extLst>
              <a:ext uri="{FF2B5EF4-FFF2-40B4-BE49-F238E27FC236}">
                <a16:creationId xmlns:a16="http://schemas.microsoft.com/office/drawing/2014/main" id="{BA17AC73-AF42-46E0-AFE0-C21591197763}"/>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37891" name="Slide Number Placeholder 3">
            <a:extLst>
              <a:ext uri="{FF2B5EF4-FFF2-40B4-BE49-F238E27FC236}">
                <a16:creationId xmlns:a16="http://schemas.microsoft.com/office/drawing/2014/main" id="{9D67E236-9345-4014-AEF0-A542CBD3A491}"/>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4A950F1A-C929-48EF-AB18-A38D83FA341A}" type="slidenum">
              <a:rPr lang="en-US" altLang="en-US" sz="1600">
                <a:latin typeface="Times New Roman" panose="02020603050405020304" pitchFamily="18" charset="0"/>
              </a:rPr>
              <a:pPr eaLnBrk="1" hangingPunct="1">
                <a:spcBef>
                  <a:spcPct val="0"/>
                </a:spcBef>
                <a:buClrTx/>
                <a:buFontTx/>
                <a:buNone/>
              </a:pPr>
              <a:t>36</a:t>
            </a:fld>
            <a:endParaRPr lang="en-US" altLang="en-US" sz="1600">
              <a:latin typeface="Times New Roman" panose="02020603050405020304" pitchFamily="18" charset="0"/>
            </a:endParaRPr>
          </a:p>
        </p:txBody>
      </p:sp>
      <p:sp>
        <p:nvSpPr>
          <p:cNvPr id="114690" name="Rectangle 2">
            <a:extLst>
              <a:ext uri="{FF2B5EF4-FFF2-40B4-BE49-F238E27FC236}">
                <a16:creationId xmlns:a16="http://schemas.microsoft.com/office/drawing/2014/main" id="{BB8E2E8A-03B1-4F0A-A020-AF7875A13027}"/>
              </a:ext>
            </a:extLst>
          </p:cNvPr>
          <p:cNvSpPr>
            <a:spLocks noGrp="1" noChangeArrowheads="1"/>
          </p:cNvSpPr>
          <p:nvPr>
            <p:ph type="title"/>
          </p:nvPr>
        </p:nvSpPr>
        <p:spPr/>
        <p:txBody>
          <a:bodyPr/>
          <a:lstStyle/>
          <a:p>
            <a:pPr eaLnBrk="1" hangingPunct="1">
              <a:defRPr/>
            </a:pPr>
            <a:r>
              <a:rPr lang="en-US" altLang="en-US"/>
              <a:t>Str_ucase Source Code</a:t>
            </a:r>
          </a:p>
        </p:txBody>
      </p:sp>
      <p:sp>
        <p:nvSpPr>
          <p:cNvPr id="37893" name="Text Box 3">
            <a:extLst>
              <a:ext uri="{FF2B5EF4-FFF2-40B4-BE49-F238E27FC236}">
                <a16:creationId xmlns:a16="http://schemas.microsoft.com/office/drawing/2014/main" id="{618D9FEC-12B0-4FFD-B24B-F4FE95048E9C}"/>
              </a:ext>
            </a:extLst>
          </p:cNvPr>
          <p:cNvSpPr txBox="1">
            <a:spLocks noChangeArrowheads="1"/>
          </p:cNvSpPr>
          <p:nvPr/>
        </p:nvSpPr>
        <p:spPr bwMode="auto">
          <a:xfrm>
            <a:off x="685800" y="1066800"/>
            <a:ext cx="78486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Str_ucase PROC USES eax esi,</a:t>
            </a:r>
          </a:p>
          <a:p>
            <a:pPr eaLnBrk="1" hangingPunct="1">
              <a:lnSpc>
                <a:spcPct val="50000"/>
              </a:lnSpc>
              <a:spcBef>
                <a:spcPct val="50000"/>
              </a:spcBef>
              <a:buClrTx/>
              <a:buFontTx/>
              <a:buNone/>
            </a:pPr>
            <a:r>
              <a:rPr lang="en-US" altLang="en-US" sz="1800" b="1">
                <a:latin typeface="Courier New" panose="02070309020205020404" pitchFamily="49" charset="0"/>
              </a:rPr>
              <a:t>	pString:PTR BYTE</a:t>
            </a:r>
          </a:p>
          <a:p>
            <a:pPr eaLnBrk="1" hangingPunct="1">
              <a:lnSpc>
                <a:spcPct val="50000"/>
              </a:lnSpc>
              <a:spcBef>
                <a:spcPct val="50000"/>
              </a:spcBef>
              <a:buClrTx/>
              <a:buFontTx/>
              <a:buNone/>
            </a:pPr>
            <a:r>
              <a:rPr lang="en-US" altLang="en-US" sz="1800" b="1">
                <a:latin typeface="Courier New" panose="02070309020205020404" pitchFamily="49" charset="0"/>
              </a:rPr>
              <a:t>	mov esi,pString</a:t>
            </a:r>
          </a:p>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r>
              <a:rPr lang="en-US" altLang="en-US" sz="1800" b="1">
                <a:latin typeface="Courier New" panose="02070309020205020404" pitchFamily="49" charset="0"/>
              </a:rPr>
              <a:t>L1:	mov al,[esi]		; get char</a:t>
            </a:r>
          </a:p>
          <a:p>
            <a:pPr eaLnBrk="1" hangingPunct="1">
              <a:lnSpc>
                <a:spcPct val="50000"/>
              </a:lnSpc>
              <a:spcBef>
                <a:spcPct val="50000"/>
              </a:spcBef>
              <a:buClrTx/>
              <a:buFontTx/>
              <a:buNone/>
            </a:pPr>
            <a:r>
              <a:rPr lang="en-US" altLang="en-US" sz="1800" b="1">
                <a:latin typeface="Courier New" panose="02070309020205020404" pitchFamily="49" charset="0"/>
              </a:rPr>
              <a:t>	cmp al,0		; end of string?</a:t>
            </a:r>
          </a:p>
          <a:p>
            <a:pPr eaLnBrk="1" hangingPunct="1">
              <a:lnSpc>
                <a:spcPct val="50000"/>
              </a:lnSpc>
              <a:spcBef>
                <a:spcPct val="50000"/>
              </a:spcBef>
              <a:buClrTx/>
              <a:buFontTx/>
              <a:buNone/>
            </a:pPr>
            <a:r>
              <a:rPr lang="en-US" altLang="en-US" sz="1800" b="1">
                <a:latin typeface="Courier New" panose="02070309020205020404" pitchFamily="49" charset="0"/>
              </a:rPr>
              <a:t>	je  L3		; yes: quit</a:t>
            </a:r>
          </a:p>
          <a:p>
            <a:pPr eaLnBrk="1" hangingPunct="1">
              <a:lnSpc>
                <a:spcPct val="50000"/>
              </a:lnSpc>
              <a:spcBef>
                <a:spcPct val="50000"/>
              </a:spcBef>
              <a:buClrTx/>
              <a:buFontTx/>
              <a:buNone/>
            </a:pPr>
            <a:r>
              <a:rPr lang="en-US" altLang="en-US" sz="1800" b="1">
                <a:latin typeface="Courier New" panose="02070309020205020404" pitchFamily="49" charset="0"/>
              </a:rPr>
              <a:t>	cmp al,'a'		; below "a"?</a:t>
            </a:r>
          </a:p>
          <a:p>
            <a:pPr eaLnBrk="1" hangingPunct="1">
              <a:lnSpc>
                <a:spcPct val="50000"/>
              </a:lnSpc>
              <a:spcBef>
                <a:spcPct val="50000"/>
              </a:spcBef>
              <a:buClrTx/>
              <a:buFontTx/>
              <a:buNone/>
            </a:pPr>
            <a:r>
              <a:rPr lang="en-US" altLang="en-US" sz="1800" b="1">
                <a:latin typeface="Courier New" panose="02070309020205020404" pitchFamily="49" charset="0"/>
              </a:rPr>
              <a:t>	jb  L2</a:t>
            </a:r>
          </a:p>
          <a:p>
            <a:pPr eaLnBrk="1" hangingPunct="1">
              <a:lnSpc>
                <a:spcPct val="50000"/>
              </a:lnSpc>
              <a:spcBef>
                <a:spcPct val="50000"/>
              </a:spcBef>
              <a:buClrTx/>
              <a:buFontTx/>
              <a:buNone/>
            </a:pPr>
            <a:r>
              <a:rPr lang="en-US" altLang="en-US" sz="1800" b="1">
                <a:latin typeface="Courier New" panose="02070309020205020404" pitchFamily="49" charset="0"/>
              </a:rPr>
              <a:t>	cmp al,'z'		; above "z"?</a:t>
            </a:r>
          </a:p>
          <a:p>
            <a:pPr eaLnBrk="1" hangingPunct="1">
              <a:lnSpc>
                <a:spcPct val="50000"/>
              </a:lnSpc>
              <a:spcBef>
                <a:spcPct val="50000"/>
              </a:spcBef>
              <a:buClrTx/>
              <a:buFontTx/>
              <a:buNone/>
            </a:pPr>
            <a:r>
              <a:rPr lang="en-US" altLang="en-US" sz="1800" b="1">
                <a:latin typeface="Courier New" panose="02070309020205020404" pitchFamily="49" charset="0"/>
              </a:rPr>
              <a:t>	ja  L2</a:t>
            </a:r>
          </a:p>
          <a:p>
            <a:pPr eaLnBrk="1" hangingPunct="1">
              <a:lnSpc>
                <a:spcPct val="50000"/>
              </a:lnSpc>
              <a:spcBef>
                <a:spcPct val="50000"/>
              </a:spcBef>
              <a:buClrTx/>
              <a:buFontTx/>
              <a:buNone/>
            </a:pPr>
            <a:r>
              <a:rPr lang="en-US" altLang="en-US" sz="1800" b="1">
                <a:latin typeface="Courier New" panose="02070309020205020404" pitchFamily="49" charset="0"/>
              </a:rPr>
              <a:t>	and BYTE PTR [esi],11011111b	; convert the char</a:t>
            </a:r>
          </a:p>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r>
              <a:rPr lang="en-US" altLang="en-US" sz="1800" b="1">
                <a:latin typeface="Courier New" panose="02070309020205020404" pitchFamily="49" charset="0"/>
              </a:rPr>
              <a:t>L2:	inc esi		; next char</a:t>
            </a:r>
          </a:p>
          <a:p>
            <a:pPr eaLnBrk="1" hangingPunct="1">
              <a:lnSpc>
                <a:spcPct val="50000"/>
              </a:lnSpc>
              <a:spcBef>
                <a:spcPct val="50000"/>
              </a:spcBef>
              <a:buClrTx/>
              <a:buFontTx/>
              <a:buNone/>
            </a:pPr>
            <a:r>
              <a:rPr lang="en-US" altLang="en-US" sz="1800" b="1">
                <a:latin typeface="Courier New" panose="02070309020205020404" pitchFamily="49" charset="0"/>
              </a:rPr>
              <a:t>	jmp L1</a:t>
            </a:r>
          </a:p>
          <a:p>
            <a:pPr eaLnBrk="1" hangingPunct="1">
              <a:lnSpc>
                <a:spcPct val="50000"/>
              </a:lnSpc>
              <a:spcBef>
                <a:spcPct val="50000"/>
              </a:spcBef>
              <a:buClrTx/>
              <a:buFontTx/>
              <a:buNone/>
            </a:pPr>
            <a:endParaRPr lang="en-US" altLang="en-US" sz="1800" b="1">
              <a:latin typeface="Courier New" panose="02070309020205020404" pitchFamily="49" charset="0"/>
            </a:endParaRPr>
          </a:p>
          <a:p>
            <a:pPr eaLnBrk="1" hangingPunct="1">
              <a:lnSpc>
                <a:spcPct val="50000"/>
              </a:lnSpc>
              <a:spcBef>
                <a:spcPct val="50000"/>
              </a:spcBef>
              <a:buClrTx/>
              <a:buFontTx/>
              <a:buNone/>
            </a:pPr>
            <a:r>
              <a:rPr lang="en-US" altLang="en-US" sz="1800" b="1">
                <a:latin typeface="Courier New" panose="02070309020205020404" pitchFamily="49" charset="0"/>
              </a:rPr>
              <a:t>L3: ret</a:t>
            </a:r>
          </a:p>
          <a:p>
            <a:pPr eaLnBrk="1" hangingPunct="1">
              <a:lnSpc>
                <a:spcPct val="50000"/>
              </a:lnSpc>
              <a:spcBef>
                <a:spcPct val="50000"/>
              </a:spcBef>
              <a:buClrTx/>
              <a:buFontTx/>
              <a:buNone/>
            </a:pPr>
            <a:r>
              <a:rPr lang="en-US" altLang="en-US" sz="1800" b="1">
                <a:latin typeface="Courier New" panose="02070309020205020404" pitchFamily="49" charset="0"/>
              </a:rPr>
              <a:t>Str_ucase ENDP</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F932A-4465-4694-BB5D-7FC86D3BAF57}"/>
              </a:ext>
            </a:extLst>
          </p:cNvPr>
          <p:cNvSpPr>
            <a:spLocks noGrp="1"/>
          </p:cNvSpPr>
          <p:nvPr>
            <p:ph type="title"/>
          </p:nvPr>
        </p:nvSpPr>
        <p:spPr/>
        <p:txBody>
          <a:bodyPr/>
          <a:lstStyle/>
          <a:p>
            <a:pPr>
              <a:defRPr/>
            </a:pPr>
            <a:r>
              <a:rPr lang="en-US"/>
              <a:t>String Procedures in the Irvine64 Library</a:t>
            </a:r>
          </a:p>
        </p:txBody>
      </p:sp>
      <p:sp>
        <p:nvSpPr>
          <p:cNvPr id="38915" name="Content Placeholder 4">
            <a:extLst>
              <a:ext uri="{FF2B5EF4-FFF2-40B4-BE49-F238E27FC236}">
                <a16:creationId xmlns:a16="http://schemas.microsoft.com/office/drawing/2014/main" id="{0E2ADDDD-3556-4F10-B979-99CF106A7CF4}"/>
              </a:ext>
            </a:extLst>
          </p:cNvPr>
          <p:cNvSpPr>
            <a:spLocks noGrp="1"/>
          </p:cNvSpPr>
          <p:nvPr>
            <p:ph idx="1"/>
          </p:nvPr>
        </p:nvSpPr>
        <p:spPr/>
        <p:txBody>
          <a:bodyPr/>
          <a:lstStyle/>
          <a:p>
            <a:r>
              <a:rPr lang="en-US" altLang="en-US"/>
              <a:t>Str_compare – compares two strings pointed to by RSI and RDI. Sets the Carry and Zero flags in the same manner as the CMP instruction</a:t>
            </a:r>
          </a:p>
          <a:p>
            <a:r>
              <a:rPr lang="en-US" altLang="en-US"/>
              <a:t>Str_copy – copies a source string to a location identified by a target pointer</a:t>
            </a:r>
          </a:p>
          <a:p>
            <a:r>
              <a:rPr lang="en-US" altLang="en-US"/>
              <a:t>Str_length – returns the length of a null-terminated string</a:t>
            </a:r>
          </a:p>
        </p:txBody>
      </p:sp>
      <p:sp>
        <p:nvSpPr>
          <p:cNvPr id="38916" name="Footer Placeholder 2">
            <a:extLst>
              <a:ext uri="{FF2B5EF4-FFF2-40B4-BE49-F238E27FC236}">
                <a16:creationId xmlns:a16="http://schemas.microsoft.com/office/drawing/2014/main" id="{B010B911-400C-49AF-81B5-D1F5998CA5F4}"/>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38917" name="Slide Number Placeholder 3">
            <a:extLst>
              <a:ext uri="{FF2B5EF4-FFF2-40B4-BE49-F238E27FC236}">
                <a16:creationId xmlns:a16="http://schemas.microsoft.com/office/drawing/2014/main" id="{4E8D3CE7-4699-4FBD-B158-016EAFAD0D29}"/>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D2DBA94F-E21D-4BE1-BC22-2CB32CFD51FA}" type="slidenum">
              <a:rPr lang="en-US" altLang="en-US" sz="1600">
                <a:latin typeface="Times New Roman" panose="02020603050405020304" pitchFamily="18" charset="0"/>
              </a:rPr>
              <a:pPr eaLnBrk="1" hangingPunct="1">
                <a:spcBef>
                  <a:spcPct val="0"/>
                </a:spcBef>
                <a:buClrTx/>
                <a:buFontTx/>
                <a:buNone/>
              </a:pPr>
              <a:t>37</a:t>
            </a:fld>
            <a:endParaRPr lang="en-US" altLang="en-US" sz="1600">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D4A04-C1C9-4E69-8D66-0BE9EE931E39}"/>
              </a:ext>
            </a:extLst>
          </p:cNvPr>
          <p:cNvSpPr>
            <a:spLocks noGrp="1"/>
          </p:cNvSpPr>
          <p:nvPr>
            <p:ph type="title"/>
          </p:nvPr>
        </p:nvSpPr>
        <p:spPr/>
        <p:txBody>
          <a:bodyPr/>
          <a:lstStyle/>
          <a:p>
            <a:pPr>
              <a:defRPr/>
            </a:pPr>
            <a:r>
              <a:rPr lang="en-US"/>
              <a:t>Example: 64-Bit Str_length</a:t>
            </a:r>
          </a:p>
        </p:txBody>
      </p:sp>
      <p:sp>
        <p:nvSpPr>
          <p:cNvPr id="39939" name="Content Placeholder 2">
            <a:extLst>
              <a:ext uri="{FF2B5EF4-FFF2-40B4-BE49-F238E27FC236}">
                <a16:creationId xmlns:a16="http://schemas.microsoft.com/office/drawing/2014/main" id="{8D3F1735-E2B4-415D-BDAA-0F0CDFF4A283}"/>
              </a:ext>
            </a:extLst>
          </p:cNvPr>
          <p:cNvSpPr>
            <a:spLocks noGrp="1"/>
          </p:cNvSpPr>
          <p:nvPr>
            <p:ph idx="1"/>
          </p:nvPr>
        </p:nvSpPr>
        <p:spPr/>
        <p:txBody>
          <a:bodyPr/>
          <a:lstStyle/>
          <a:p>
            <a:pPr marL="0" indent="0">
              <a:buFontTx/>
              <a:buNone/>
            </a:pPr>
            <a:r>
              <a:rPr lang="en-US" altLang="en-US" sz="1800" b="1">
                <a:latin typeface="Courier New" panose="02070309020205020404" pitchFamily="49" charset="0"/>
                <a:cs typeface="Courier New" panose="02070309020205020404" pitchFamily="49" charset="0"/>
              </a:rPr>
              <a:t>Gets the length of a string. Receives: RCX points to the string. Returns length of string in RAX.</a:t>
            </a:r>
          </a:p>
          <a:p>
            <a:pPr marL="0" indent="0">
              <a:buFontTx/>
              <a:buNone/>
            </a:pPr>
            <a:endParaRPr lang="en-US" altLang="en-US" sz="1800" b="1">
              <a:latin typeface="Courier New" panose="02070309020205020404" pitchFamily="49" charset="0"/>
              <a:cs typeface="Courier New" panose="02070309020205020404" pitchFamily="49" charset="0"/>
            </a:endParaRPr>
          </a:p>
          <a:p>
            <a:pPr marL="0" indent="0">
              <a:buFontTx/>
              <a:buNone/>
            </a:pPr>
            <a:r>
              <a:rPr lang="en-US" altLang="en-US" sz="1800" b="1">
                <a:latin typeface="Courier New" panose="02070309020205020404" pitchFamily="49" charset="0"/>
                <a:cs typeface="Courier New" panose="02070309020205020404" pitchFamily="49" charset="0"/>
              </a:rPr>
              <a:t>Str_length PROC USES rdi</a:t>
            </a:r>
          </a:p>
          <a:p>
            <a:pPr marL="0" indent="0">
              <a:buFontTx/>
              <a:buNone/>
            </a:pPr>
            <a:r>
              <a:rPr lang="en-US" altLang="en-US" sz="1800" b="1">
                <a:latin typeface="Courier New" panose="02070309020205020404" pitchFamily="49" charset="0"/>
                <a:cs typeface="Courier New" panose="02070309020205020404" pitchFamily="49" charset="0"/>
              </a:rPr>
              <a:t>	mov  rdi,rcx 		; get pointer</a:t>
            </a:r>
          </a:p>
          <a:p>
            <a:pPr marL="0" indent="0">
              <a:buFontTx/>
              <a:buNone/>
            </a:pPr>
            <a:r>
              <a:rPr lang="en-US" altLang="en-US" sz="1800" b="1">
                <a:latin typeface="Courier New" panose="02070309020205020404" pitchFamily="49" charset="0"/>
                <a:cs typeface="Courier New" panose="02070309020205020404" pitchFamily="49" charset="0"/>
              </a:rPr>
              <a:t>	mov  eax,0 		; character counter</a:t>
            </a:r>
          </a:p>
          <a:p>
            <a:pPr marL="0" indent="0">
              <a:buFontTx/>
              <a:buNone/>
            </a:pPr>
            <a:r>
              <a:rPr lang="en-US" altLang="en-US" sz="1800" b="1">
                <a:latin typeface="Courier New" panose="02070309020205020404" pitchFamily="49" charset="0"/>
                <a:cs typeface="Courier New" panose="02070309020205020404" pitchFamily="49" charset="0"/>
              </a:rPr>
              <a:t>L1:</a:t>
            </a:r>
          </a:p>
          <a:p>
            <a:pPr marL="0" indent="0">
              <a:buFontTx/>
              <a:buNone/>
            </a:pPr>
            <a:r>
              <a:rPr lang="en-US" altLang="en-US" sz="1800" b="1">
                <a:latin typeface="Courier New" panose="02070309020205020404" pitchFamily="49" charset="0"/>
                <a:cs typeface="Courier New" panose="02070309020205020404" pitchFamily="49" charset="0"/>
              </a:rPr>
              <a:t>	cmp  BYTE PTR [rdi],0 	; end of string?</a:t>
            </a:r>
          </a:p>
          <a:p>
            <a:pPr marL="0" indent="0">
              <a:buFontTx/>
              <a:buNone/>
            </a:pPr>
            <a:r>
              <a:rPr lang="en-US" altLang="en-US" sz="1800" b="1">
                <a:latin typeface="Courier New" panose="02070309020205020404" pitchFamily="49" charset="0"/>
                <a:cs typeface="Courier New" panose="02070309020205020404" pitchFamily="49" charset="0"/>
              </a:rPr>
              <a:t>	je   L2 			; yes: quit</a:t>
            </a:r>
          </a:p>
          <a:p>
            <a:pPr marL="0" indent="0">
              <a:buFontTx/>
              <a:buNone/>
            </a:pPr>
            <a:r>
              <a:rPr lang="en-US" altLang="en-US" sz="1800" b="1">
                <a:latin typeface="Courier New" panose="02070309020205020404" pitchFamily="49" charset="0"/>
                <a:cs typeface="Courier New" panose="02070309020205020404" pitchFamily="49" charset="0"/>
              </a:rPr>
              <a:t>	inc  rdi 			; no: point to next</a:t>
            </a:r>
          </a:p>
          <a:p>
            <a:pPr marL="0" indent="0">
              <a:buFontTx/>
              <a:buNone/>
            </a:pPr>
            <a:r>
              <a:rPr lang="en-US" altLang="en-US" sz="1800" b="1">
                <a:latin typeface="Courier New" panose="02070309020205020404" pitchFamily="49" charset="0"/>
                <a:cs typeface="Courier New" panose="02070309020205020404" pitchFamily="49" charset="0"/>
              </a:rPr>
              <a:t>	inc  rax 			; add 1 to count</a:t>
            </a:r>
          </a:p>
          <a:p>
            <a:pPr marL="0" indent="0">
              <a:buFontTx/>
              <a:buNone/>
            </a:pPr>
            <a:r>
              <a:rPr lang="en-US" altLang="en-US" sz="1800" b="1">
                <a:latin typeface="Courier New" panose="02070309020205020404" pitchFamily="49" charset="0"/>
                <a:cs typeface="Courier New" panose="02070309020205020404" pitchFamily="49" charset="0"/>
              </a:rPr>
              <a:t>	jmp  L1</a:t>
            </a:r>
          </a:p>
          <a:p>
            <a:pPr marL="0" indent="0">
              <a:buFontTx/>
              <a:buNone/>
            </a:pPr>
            <a:r>
              <a:rPr lang="en-US" altLang="en-US" sz="1800" b="1">
                <a:latin typeface="Courier New" panose="02070309020205020404" pitchFamily="49" charset="0"/>
                <a:cs typeface="Courier New" panose="02070309020205020404" pitchFamily="49" charset="0"/>
              </a:rPr>
              <a:t>L2: ret 				; return count in RAX</a:t>
            </a:r>
          </a:p>
          <a:p>
            <a:pPr marL="0" indent="0">
              <a:buFontTx/>
              <a:buNone/>
            </a:pPr>
            <a:r>
              <a:rPr lang="en-US" altLang="en-US" sz="1800" b="1">
                <a:latin typeface="Courier New" panose="02070309020205020404" pitchFamily="49" charset="0"/>
                <a:cs typeface="Courier New" panose="02070309020205020404" pitchFamily="49" charset="0"/>
              </a:rPr>
              <a:t>Str_length ENDP</a:t>
            </a:r>
          </a:p>
        </p:txBody>
      </p:sp>
      <p:sp>
        <p:nvSpPr>
          <p:cNvPr id="39940" name="Footer Placeholder 3">
            <a:extLst>
              <a:ext uri="{FF2B5EF4-FFF2-40B4-BE49-F238E27FC236}">
                <a16:creationId xmlns:a16="http://schemas.microsoft.com/office/drawing/2014/main" id="{5C32FC67-23DB-493B-B95A-600F83B8025F}"/>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39941" name="Slide Number Placeholder 4">
            <a:extLst>
              <a:ext uri="{FF2B5EF4-FFF2-40B4-BE49-F238E27FC236}">
                <a16:creationId xmlns:a16="http://schemas.microsoft.com/office/drawing/2014/main" id="{284641D2-7199-4577-9F80-5EC2FE168EC6}"/>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633356F9-FEBA-429A-880F-BDB5E86E8F38}" type="slidenum">
              <a:rPr lang="en-US" altLang="en-US" sz="1600">
                <a:latin typeface="Times New Roman" panose="02020603050405020304" pitchFamily="18" charset="0"/>
              </a:rPr>
              <a:pPr eaLnBrk="1" hangingPunct="1">
                <a:spcBef>
                  <a:spcPct val="0"/>
                </a:spcBef>
                <a:buClrTx/>
                <a:buFontTx/>
                <a:buNone/>
              </a:pPr>
              <a:t>38</a:t>
            </a:fld>
            <a:endParaRPr lang="en-US" altLang="en-US" sz="1600">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3">
            <a:extLst>
              <a:ext uri="{FF2B5EF4-FFF2-40B4-BE49-F238E27FC236}">
                <a16:creationId xmlns:a16="http://schemas.microsoft.com/office/drawing/2014/main" id="{13BC80DF-1329-4883-BD49-5F0829C99678}"/>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40963" name="Slide Number Placeholder 4">
            <a:extLst>
              <a:ext uri="{FF2B5EF4-FFF2-40B4-BE49-F238E27FC236}">
                <a16:creationId xmlns:a16="http://schemas.microsoft.com/office/drawing/2014/main" id="{7E576B49-3CF8-4A85-B1EB-D3B2E2459919}"/>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09148A5A-ED9F-4DC4-B316-EA9E043B7BC1}" type="slidenum">
              <a:rPr lang="en-US" altLang="en-US" sz="1600">
                <a:latin typeface="Times New Roman" panose="02020603050405020304" pitchFamily="18" charset="0"/>
              </a:rPr>
              <a:pPr eaLnBrk="1" hangingPunct="1">
                <a:spcBef>
                  <a:spcPct val="0"/>
                </a:spcBef>
                <a:buClrTx/>
                <a:buFontTx/>
                <a:buNone/>
              </a:pPr>
              <a:t>39</a:t>
            </a:fld>
            <a:endParaRPr lang="en-US" altLang="en-US" sz="1600">
              <a:latin typeface="Times New Roman" panose="02020603050405020304" pitchFamily="18" charset="0"/>
            </a:endParaRPr>
          </a:p>
        </p:txBody>
      </p:sp>
      <p:sp>
        <p:nvSpPr>
          <p:cNvPr id="141314" name="Rectangle 2">
            <a:extLst>
              <a:ext uri="{FF2B5EF4-FFF2-40B4-BE49-F238E27FC236}">
                <a16:creationId xmlns:a16="http://schemas.microsoft.com/office/drawing/2014/main" id="{76AA5DEF-8B3C-494F-B2AE-053D2FEFB61A}"/>
              </a:ext>
            </a:extLst>
          </p:cNvPr>
          <p:cNvSpPr>
            <a:spLocks noGrp="1" noChangeArrowheads="1"/>
          </p:cNvSpPr>
          <p:nvPr>
            <p:ph type="title"/>
          </p:nvPr>
        </p:nvSpPr>
        <p:spPr/>
        <p:txBody>
          <a:bodyPr/>
          <a:lstStyle/>
          <a:p>
            <a:pPr eaLnBrk="1" hangingPunct="1">
              <a:defRPr/>
            </a:pPr>
            <a:r>
              <a:rPr lang="en-US" altLang="en-US"/>
              <a:t>What's Next</a:t>
            </a:r>
          </a:p>
        </p:txBody>
      </p:sp>
      <p:sp>
        <p:nvSpPr>
          <p:cNvPr id="40965" name="Rectangle 3">
            <a:extLst>
              <a:ext uri="{FF2B5EF4-FFF2-40B4-BE49-F238E27FC236}">
                <a16:creationId xmlns:a16="http://schemas.microsoft.com/office/drawing/2014/main" id="{DE009A66-4E9D-4856-988F-6648AD9D96CB}"/>
              </a:ext>
            </a:extLst>
          </p:cNvPr>
          <p:cNvSpPr>
            <a:spLocks noGrp="1" noChangeArrowheads="1"/>
          </p:cNvSpPr>
          <p:nvPr>
            <p:ph type="body" idx="1"/>
          </p:nvPr>
        </p:nvSpPr>
        <p:spPr>
          <a:xfrm>
            <a:off x="1828800" y="1600200"/>
            <a:ext cx="6400800" cy="2895600"/>
          </a:xfrm>
        </p:spPr>
        <p:txBody>
          <a:bodyPr/>
          <a:lstStyle/>
          <a:p>
            <a:pPr eaLnBrk="1" hangingPunct="1"/>
            <a:r>
              <a:rPr lang="en-US" altLang="en-US"/>
              <a:t>String Primitive Instructions</a:t>
            </a:r>
          </a:p>
          <a:p>
            <a:pPr eaLnBrk="1" hangingPunct="1"/>
            <a:r>
              <a:rPr lang="en-US" altLang="en-US"/>
              <a:t>Selected String Procedures</a:t>
            </a:r>
          </a:p>
          <a:p>
            <a:pPr eaLnBrk="1" hangingPunct="1"/>
            <a:r>
              <a:rPr lang="en-US" altLang="en-US" b="1">
                <a:solidFill>
                  <a:schemeClr val="tx2"/>
                </a:solidFill>
              </a:rPr>
              <a:t>Two-Dimensional Arrays</a:t>
            </a:r>
          </a:p>
          <a:p>
            <a:pPr eaLnBrk="1" hangingPunct="1"/>
            <a:r>
              <a:rPr lang="en-US" altLang="en-US"/>
              <a:t>Searching and Sorting Integer Arrays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a:extLst>
              <a:ext uri="{FF2B5EF4-FFF2-40B4-BE49-F238E27FC236}">
                <a16:creationId xmlns:a16="http://schemas.microsoft.com/office/drawing/2014/main" id="{8F396068-AC2A-4569-AD3B-86756A66A865}"/>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6147" name="Slide Number Placeholder 4">
            <a:extLst>
              <a:ext uri="{FF2B5EF4-FFF2-40B4-BE49-F238E27FC236}">
                <a16:creationId xmlns:a16="http://schemas.microsoft.com/office/drawing/2014/main" id="{CFBCE5E4-45B5-49B9-AAA8-B05F1A699B1C}"/>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77816E0-B71E-4A8E-89FC-E597E6ADAD8B}" type="slidenum">
              <a:rPr lang="en-US" altLang="en-US" sz="1600">
                <a:latin typeface="Times New Roman" panose="02020603050405020304" pitchFamily="18" charset="0"/>
              </a:rPr>
              <a:pPr eaLnBrk="1" hangingPunct="1">
                <a:spcBef>
                  <a:spcPct val="0"/>
                </a:spcBef>
                <a:buClrTx/>
                <a:buFontTx/>
                <a:buNone/>
              </a:pPr>
              <a:t>4</a:t>
            </a:fld>
            <a:endParaRPr lang="en-US" altLang="en-US" sz="1600">
              <a:latin typeface="Times New Roman" panose="02020603050405020304" pitchFamily="18" charset="0"/>
            </a:endParaRPr>
          </a:p>
        </p:txBody>
      </p:sp>
      <p:sp>
        <p:nvSpPr>
          <p:cNvPr id="79874" name="Rectangle 2">
            <a:extLst>
              <a:ext uri="{FF2B5EF4-FFF2-40B4-BE49-F238E27FC236}">
                <a16:creationId xmlns:a16="http://schemas.microsoft.com/office/drawing/2014/main" id="{FD68926E-AFCB-4A15-8790-67C4EA5815A7}"/>
              </a:ext>
            </a:extLst>
          </p:cNvPr>
          <p:cNvSpPr>
            <a:spLocks noGrp="1" noChangeArrowheads="1"/>
          </p:cNvSpPr>
          <p:nvPr>
            <p:ph type="title"/>
          </p:nvPr>
        </p:nvSpPr>
        <p:spPr/>
        <p:txBody>
          <a:bodyPr/>
          <a:lstStyle/>
          <a:p>
            <a:pPr eaLnBrk="1" hangingPunct="1">
              <a:defRPr/>
            </a:pPr>
            <a:r>
              <a:rPr lang="en-US" altLang="en-US"/>
              <a:t>MOVSB, MOVSW, and MOVSD</a:t>
            </a:r>
            <a:r>
              <a:rPr lang="en-US" altLang="en-US" sz="2400"/>
              <a:t>  (1 of 2)</a:t>
            </a:r>
            <a:endParaRPr lang="en-US" altLang="en-US"/>
          </a:p>
        </p:txBody>
      </p:sp>
      <p:sp>
        <p:nvSpPr>
          <p:cNvPr id="6149" name="Rectangle 3">
            <a:extLst>
              <a:ext uri="{FF2B5EF4-FFF2-40B4-BE49-F238E27FC236}">
                <a16:creationId xmlns:a16="http://schemas.microsoft.com/office/drawing/2014/main" id="{8A17DF47-C9A6-4B45-9545-8217BDCD4740}"/>
              </a:ext>
            </a:extLst>
          </p:cNvPr>
          <p:cNvSpPr>
            <a:spLocks noGrp="1" noChangeArrowheads="1"/>
          </p:cNvSpPr>
          <p:nvPr>
            <p:ph type="body" idx="1"/>
          </p:nvPr>
        </p:nvSpPr>
        <p:spPr>
          <a:xfrm>
            <a:off x="685800" y="1143000"/>
            <a:ext cx="7467600" cy="1524000"/>
          </a:xfrm>
        </p:spPr>
        <p:txBody>
          <a:bodyPr/>
          <a:lstStyle/>
          <a:p>
            <a:pPr eaLnBrk="1" hangingPunct="1"/>
            <a:r>
              <a:rPr lang="en-US" altLang="en-US"/>
              <a:t>The MOVSB, MOVSW, and MOVSD instructions copy data from the memory location pointed to by ESI to the memory location pointed to by EDI.</a:t>
            </a:r>
          </a:p>
        </p:txBody>
      </p:sp>
      <p:sp>
        <p:nvSpPr>
          <p:cNvPr id="6150" name="Text Box 4">
            <a:extLst>
              <a:ext uri="{FF2B5EF4-FFF2-40B4-BE49-F238E27FC236}">
                <a16:creationId xmlns:a16="http://schemas.microsoft.com/office/drawing/2014/main" id="{47DFFF13-802A-4347-94A3-A32C3CEA1E6C}"/>
              </a:ext>
            </a:extLst>
          </p:cNvPr>
          <p:cNvSpPr txBox="1">
            <a:spLocks noChangeArrowheads="1"/>
          </p:cNvSpPr>
          <p:nvPr/>
        </p:nvSpPr>
        <p:spPr bwMode="auto">
          <a:xfrm>
            <a:off x="1676400" y="2667000"/>
            <a:ext cx="61722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source DWORD 0FFFFFFFFh</a:t>
            </a:r>
          </a:p>
          <a:p>
            <a:pPr eaLnBrk="1" hangingPunct="1">
              <a:lnSpc>
                <a:spcPct val="50000"/>
              </a:lnSpc>
              <a:spcBef>
                <a:spcPct val="50000"/>
              </a:spcBef>
              <a:buClrTx/>
              <a:buFontTx/>
              <a:buNone/>
            </a:pPr>
            <a:r>
              <a:rPr lang="en-US" altLang="en-US" sz="1800" b="1">
                <a:latin typeface="Courier New" panose="02070309020205020404" pitchFamily="49" charset="0"/>
              </a:rPr>
              <a:t>target DWORD ?</a:t>
            </a:r>
          </a:p>
          <a:p>
            <a:pPr eaLnBrk="1" hangingPunct="1">
              <a:lnSpc>
                <a:spcPct val="50000"/>
              </a:lnSpc>
              <a:spcBef>
                <a:spcPct val="50000"/>
              </a:spcBef>
              <a:buClrTx/>
              <a:buFontTx/>
              <a:buNone/>
            </a:pPr>
            <a:r>
              <a:rPr lang="en-US" altLang="en-US" sz="1800" b="1">
                <a:latin typeface="Courier New" panose="02070309020205020404" pitchFamily="49" charset="0"/>
              </a:rPr>
              <a:t>.code</a:t>
            </a:r>
          </a:p>
          <a:p>
            <a:pPr eaLnBrk="1" hangingPunct="1">
              <a:lnSpc>
                <a:spcPct val="50000"/>
              </a:lnSpc>
              <a:spcBef>
                <a:spcPct val="50000"/>
              </a:spcBef>
              <a:buClrTx/>
              <a:buFontTx/>
              <a:buNone/>
            </a:pPr>
            <a:r>
              <a:rPr lang="en-US" altLang="en-US" sz="1800" b="1">
                <a:latin typeface="Courier New" panose="02070309020205020404" pitchFamily="49" charset="0"/>
              </a:rPr>
              <a:t>mov esi,OFFSET source</a:t>
            </a:r>
          </a:p>
          <a:p>
            <a:pPr eaLnBrk="1" hangingPunct="1">
              <a:lnSpc>
                <a:spcPct val="50000"/>
              </a:lnSpc>
              <a:spcBef>
                <a:spcPct val="50000"/>
              </a:spcBef>
              <a:buClrTx/>
              <a:buFontTx/>
              <a:buNone/>
            </a:pPr>
            <a:r>
              <a:rPr lang="en-US" altLang="en-US" sz="1800" b="1">
                <a:latin typeface="Courier New" panose="02070309020205020404" pitchFamily="49" charset="0"/>
              </a:rPr>
              <a:t>mov edi,OFFSET target</a:t>
            </a:r>
          </a:p>
          <a:p>
            <a:pPr eaLnBrk="1" hangingPunct="1">
              <a:lnSpc>
                <a:spcPct val="50000"/>
              </a:lnSpc>
              <a:spcBef>
                <a:spcPct val="50000"/>
              </a:spcBef>
              <a:buClrTx/>
              <a:buFontTx/>
              <a:buNone/>
            </a:pPr>
            <a:r>
              <a:rPr lang="en-US" altLang="en-US" sz="1800" b="1">
                <a:latin typeface="Courier New" panose="02070309020205020404" pitchFamily="49" charset="0"/>
              </a:rPr>
              <a:t>movsd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a:extLst>
              <a:ext uri="{FF2B5EF4-FFF2-40B4-BE49-F238E27FC236}">
                <a16:creationId xmlns:a16="http://schemas.microsoft.com/office/drawing/2014/main" id="{B7549922-514D-4FC7-8810-395BD5D971BE}"/>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41987" name="Slide Number Placeholder 4">
            <a:extLst>
              <a:ext uri="{FF2B5EF4-FFF2-40B4-BE49-F238E27FC236}">
                <a16:creationId xmlns:a16="http://schemas.microsoft.com/office/drawing/2014/main" id="{84ABC091-C861-4C82-9528-54393AAD8B7B}"/>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EBE2AE8-D047-4FEB-A8FF-1E93EC666F70}" type="slidenum">
              <a:rPr lang="en-US" altLang="en-US" sz="1600">
                <a:latin typeface="Times New Roman" panose="02020603050405020304" pitchFamily="18" charset="0"/>
              </a:rPr>
              <a:pPr eaLnBrk="1" hangingPunct="1">
                <a:spcBef>
                  <a:spcPct val="0"/>
                </a:spcBef>
                <a:buClrTx/>
                <a:buFontTx/>
                <a:buNone/>
              </a:pPr>
              <a:t>40</a:t>
            </a:fld>
            <a:endParaRPr lang="en-US" altLang="en-US" sz="1600">
              <a:latin typeface="Times New Roman" panose="02020603050405020304" pitchFamily="18" charset="0"/>
            </a:endParaRPr>
          </a:p>
        </p:txBody>
      </p:sp>
      <p:sp>
        <p:nvSpPr>
          <p:cNvPr id="86018" name="Rectangle 2">
            <a:extLst>
              <a:ext uri="{FF2B5EF4-FFF2-40B4-BE49-F238E27FC236}">
                <a16:creationId xmlns:a16="http://schemas.microsoft.com/office/drawing/2014/main" id="{8904F69D-7CAB-4A54-80EE-424829D7B0CA}"/>
              </a:ext>
            </a:extLst>
          </p:cNvPr>
          <p:cNvSpPr>
            <a:spLocks noGrp="1" noChangeArrowheads="1"/>
          </p:cNvSpPr>
          <p:nvPr>
            <p:ph type="title"/>
          </p:nvPr>
        </p:nvSpPr>
        <p:spPr/>
        <p:txBody>
          <a:bodyPr/>
          <a:lstStyle/>
          <a:p>
            <a:pPr eaLnBrk="1" hangingPunct="1">
              <a:defRPr/>
            </a:pPr>
            <a:r>
              <a:rPr lang="en-US" altLang="en-US"/>
              <a:t>Two-Dimensional Arrays</a:t>
            </a:r>
          </a:p>
        </p:txBody>
      </p:sp>
      <p:sp>
        <p:nvSpPr>
          <p:cNvPr id="41989" name="Rectangle 3">
            <a:extLst>
              <a:ext uri="{FF2B5EF4-FFF2-40B4-BE49-F238E27FC236}">
                <a16:creationId xmlns:a16="http://schemas.microsoft.com/office/drawing/2014/main" id="{23F016C5-5D83-429F-924F-0E3408263432}"/>
              </a:ext>
            </a:extLst>
          </p:cNvPr>
          <p:cNvSpPr>
            <a:spLocks noGrp="1" noChangeArrowheads="1"/>
          </p:cNvSpPr>
          <p:nvPr>
            <p:ph type="body" idx="1"/>
          </p:nvPr>
        </p:nvSpPr>
        <p:spPr>
          <a:xfrm>
            <a:off x="1828800" y="1600200"/>
            <a:ext cx="5181600" cy="1905000"/>
          </a:xfrm>
        </p:spPr>
        <p:txBody>
          <a:bodyPr/>
          <a:lstStyle/>
          <a:p>
            <a:pPr eaLnBrk="1" hangingPunct="1"/>
            <a:r>
              <a:rPr lang="en-US" altLang="en-US"/>
              <a:t>Base-Index Operands</a:t>
            </a:r>
          </a:p>
          <a:p>
            <a:pPr eaLnBrk="1" hangingPunct="1"/>
            <a:r>
              <a:rPr lang="en-US" altLang="en-US"/>
              <a:t>Base-Index Displacement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3">
            <a:extLst>
              <a:ext uri="{FF2B5EF4-FFF2-40B4-BE49-F238E27FC236}">
                <a16:creationId xmlns:a16="http://schemas.microsoft.com/office/drawing/2014/main" id="{6D1AD58B-73AD-4A45-A20C-CEC77870E800}"/>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43011" name="Slide Number Placeholder 4">
            <a:extLst>
              <a:ext uri="{FF2B5EF4-FFF2-40B4-BE49-F238E27FC236}">
                <a16:creationId xmlns:a16="http://schemas.microsoft.com/office/drawing/2014/main" id="{951D0FEA-18B8-4F43-9A3A-4F85B49C7298}"/>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FE898DF5-2668-42FA-B1C1-BDA13AEBEFF6}" type="slidenum">
              <a:rPr lang="en-US" altLang="en-US" sz="1600">
                <a:latin typeface="Times New Roman" panose="02020603050405020304" pitchFamily="18" charset="0"/>
              </a:rPr>
              <a:pPr eaLnBrk="1" hangingPunct="1">
                <a:spcBef>
                  <a:spcPct val="0"/>
                </a:spcBef>
                <a:buClrTx/>
                <a:buFontTx/>
                <a:buNone/>
              </a:pPr>
              <a:t>41</a:t>
            </a:fld>
            <a:endParaRPr lang="en-US" altLang="en-US" sz="1600">
              <a:latin typeface="Times New Roman" panose="02020603050405020304" pitchFamily="18" charset="0"/>
            </a:endParaRPr>
          </a:p>
        </p:txBody>
      </p:sp>
      <p:sp>
        <p:nvSpPr>
          <p:cNvPr id="92162" name="Rectangle 2">
            <a:extLst>
              <a:ext uri="{FF2B5EF4-FFF2-40B4-BE49-F238E27FC236}">
                <a16:creationId xmlns:a16="http://schemas.microsoft.com/office/drawing/2014/main" id="{49988CC0-CD34-4FC6-9BD5-75211CB7671C}"/>
              </a:ext>
            </a:extLst>
          </p:cNvPr>
          <p:cNvSpPr>
            <a:spLocks noGrp="1" noChangeArrowheads="1"/>
          </p:cNvSpPr>
          <p:nvPr>
            <p:ph type="title"/>
          </p:nvPr>
        </p:nvSpPr>
        <p:spPr/>
        <p:txBody>
          <a:bodyPr/>
          <a:lstStyle/>
          <a:p>
            <a:pPr eaLnBrk="1" hangingPunct="1">
              <a:defRPr/>
            </a:pPr>
            <a:r>
              <a:rPr lang="en-US" altLang="en-US"/>
              <a:t>Base-Index Operand</a:t>
            </a:r>
          </a:p>
        </p:txBody>
      </p:sp>
      <p:sp>
        <p:nvSpPr>
          <p:cNvPr id="43013" name="Rectangle 3">
            <a:extLst>
              <a:ext uri="{FF2B5EF4-FFF2-40B4-BE49-F238E27FC236}">
                <a16:creationId xmlns:a16="http://schemas.microsoft.com/office/drawing/2014/main" id="{C2E81ECA-AB12-4E23-8BE2-E72B57C9CB94}"/>
              </a:ext>
            </a:extLst>
          </p:cNvPr>
          <p:cNvSpPr>
            <a:spLocks noGrp="1" noChangeArrowheads="1"/>
          </p:cNvSpPr>
          <p:nvPr>
            <p:ph type="body" idx="1"/>
          </p:nvPr>
        </p:nvSpPr>
        <p:spPr>
          <a:xfrm>
            <a:off x="609600" y="1189038"/>
            <a:ext cx="7848600" cy="1981200"/>
          </a:xfrm>
        </p:spPr>
        <p:txBody>
          <a:bodyPr/>
          <a:lstStyle/>
          <a:p>
            <a:pPr marL="234950" indent="-234950" eaLnBrk="1" hangingPunct="1"/>
            <a:r>
              <a:rPr lang="en-US" altLang="en-US"/>
              <a:t>A </a:t>
            </a:r>
            <a:r>
              <a:rPr lang="en-US" altLang="en-US">
                <a:solidFill>
                  <a:schemeClr val="tx2"/>
                </a:solidFill>
              </a:rPr>
              <a:t>base-index</a:t>
            </a:r>
            <a:r>
              <a:rPr lang="en-US" altLang="en-US"/>
              <a:t> operand adds the values of two registers (called base and index), producing an </a:t>
            </a:r>
            <a:r>
              <a:rPr lang="en-US" altLang="en-US">
                <a:solidFill>
                  <a:schemeClr val="tx2"/>
                </a:solidFill>
              </a:rPr>
              <a:t>effective address</a:t>
            </a:r>
            <a:r>
              <a:rPr lang="en-US" altLang="en-US"/>
              <a:t>. Any two 32-bit general-purpose registers may be used.</a:t>
            </a:r>
            <a:r>
              <a:rPr lang="en-US" altLang="en-US" sz="2800"/>
              <a:t> </a:t>
            </a:r>
            <a:r>
              <a:rPr lang="en-US" altLang="en-US" sz="2000" i="1"/>
              <a:t>(Note: esp is not a general-purpose register)</a:t>
            </a:r>
          </a:p>
          <a:p>
            <a:pPr marL="635000" lvl="1" indent="-234950" eaLnBrk="1" hangingPunct="1"/>
            <a:r>
              <a:rPr lang="en-US" altLang="en-US" sz="2000"/>
              <a:t>In 64-bit mode, you use 64-bit registers for bases and indexes</a:t>
            </a:r>
            <a:endParaRPr lang="en-US" altLang="en-US" sz="2400"/>
          </a:p>
        </p:txBody>
      </p:sp>
      <p:sp>
        <p:nvSpPr>
          <p:cNvPr id="92166" name="Rectangle 6">
            <a:extLst>
              <a:ext uri="{FF2B5EF4-FFF2-40B4-BE49-F238E27FC236}">
                <a16:creationId xmlns:a16="http://schemas.microsoft.com/office/drawing/2014/main" id="{4480B4E4-B4B7-43F3-ADF9-B195F20CCD05}"/>
              </a:ext>
            </a:extLst>
          </p:cNvPr>
          <p:cNvSpPr>
            <a:spLocks noChangeArrowheads="1"/>
          </p:cNvSpPr>
          <p:nvPr/>
        </p:nvSpPr>
        <p:spPr bwMode="auto">
          <a:xfrm>
            <a:off x="615950" y="3657600"/>
            <a:ext cx="80772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marL="234950" indent="-234950"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110000"/>
              </a:lnSpc>
            </a:pPr>
            <a:r>
              <a:rPr lang="en-US" altLang="en-US"/>
              <a:t>Base-index operands are great for accessing arrays of structures. (A structure groups together data under a single name.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6"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3">
            <a:extLst>
              <a:ext uri="{FF2B5EF4-FFF2-40B4-BE49-F238E27FC236}">
                <a16:creationId xmlns:a16="http://schemas.microsoft.com/office/drawing/2014/main" id="{0D5BC282-6206-41D9-93D8-7B7C4A9A8377}"/>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44035" name="Slide Number Placeholder 4">
            <a:extLst>
              <a:ext uri="{FF2B5EF4-FFF2-40B4-BE49-F238E27FC236}">
                <a16:creationId xmlns:a16="http://schemas.microsoft.com/office/drawing/2014/main" id="{B1A04058-AAA7-4E9A-A472-00DE7793C7FB}"/>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771D9CF-4ED9-481C-947F-E16858D16E1F}" type="slidenum">
              <a:rPr lang="en-US" altLang="en-US" sz="1600">
                <a:latin typeface="Times New Roman" panose="02020603050405020304" pitchFamily="18" charset="0"/>
              </a:rPr>
              <a:pPr eaLnBrk="1" hangingPunct="1">
                <a:spcBef>
                  <a:spcPct val="0"/>
                </a:spcBef>
                <a:buClrTx/>
                <a:buFontTx/>
                <a:buNone/>
              </a:pPr>
              <a:t>42</a:t>
            </a:fld>
            <a:endParaRPr lang="en-US" altLang="en-US" sz="1600">
              <a:latin typeface="Times New Roman" panose="02020603050405020304" pitchFamily="18" charset="0"/>
            </a:endParaRPr>
          </a:p>
        </p:txBody>
      </p:sp>
      <p:sp>
        <p:nvSpPr>
          <p:cNvPr id="125954" name="Rectangle 2">
            <a:extLst>
              <a:ext uri="{FF2B5EF4-FFF2-40B4-BE49-F238E27FC236}">
                <a16:creationId xmlns:a16="http://schemas.microsoft.com/office/drawing/2014/main" id="{80904958-23C3-4405-887D-EA10E2AFE925}"/>
              </a:ext>
            </a:extLst>
          </p:cNvPr>
          <p:cNvSpPr>
            <a:spLocks noGrp="1" noChangeArrowheads="1"/>
          </p:cNvSpPr>
          <p:nvPr>
            <p:ph type="title"/>
          </p:nvPr>
        </p:nvSpPr>
        <p:spPr/>
        <p:txBody>
          <a:bodyPr/>
          <a:lstStyle/>
          <a:p>
            <a:pPr eaLnBrk="1" hangingPunct="1">
              <a:defRPr/>
            </a:pPr>
            <a:r>
              <a:rPr lang="en-US" altLang="en-US"/>
              <a:t>Structure Application</a:t>
            </a:r>
          </a:p>
        </p:txBody>
      </p:sp>
      <p:sp>
        <p:nvSpPr>
          <p:cNvPr id="44037" name="Rectangle 3">
            <a:extLst>
              <a:ext uri="{FF2B5EF4-FFF2-40B4-BE49-F238E27FC236}">
                <a16:creationId xmlns:a16="http://schemas.microsoft.com/office/drawing/2014/main" id="{E22B5B75-A86E-41E1-A066-ABF12D444CC0}"/>
              </a:ext>
            </a:extLst>
          </p:cNvPr>
          <p:cNvSpPr>
            <a:spLocks noGrp="1" noChangeArrowheads="1"/>
          </p:cNvSpPr>
          <p:nvPr>
            <p:ph type="body" idx="1"/>
          </p:nvPr>
        </p:nvSpPr>
        <p:spPr>
          <a:xfrm>
            <a:off x="685800" y="1143000"/>
            <a:ext cx="7772400" cy="1828800"/>
          </a:xfrm>
        </p:spPr>
        <p:txBody>
          <a:bodyPr/>
          <a:lstStyle/>
          <a:p>
            <a:pPr marL="0" indent="0" eaLnBrk="1" hangingPunct="1">
              <a:buFontTx/>
              <a:buNone/>
            </a:pPr>
            <a:r>
              <a:rPr lang="en-US" altLang="en-US"/>
              <a:t>A common application of base-index addressing has to do with addressing arrays of structures (Chapter 10). The following defines a structure named COORD containing X and Y screen coordinates:</a:t>
            </a:r>
          </a:p>
        </p:txBody>
      </p:sp>
      <p:sp>
        <p:nvSpPr>
          <p:cNvPr id="44038" name="Text Box 5">
            <a:extLst>
              <a:ext uri="{FF2B5EF4-FFF2-40B4-BE49-F238E27FC236}">
                <a16:creationId xmlns:a16="http://schemas.microsoft.com/office/drawing/2014/main" id="{75660583-ECEC-45DC-88B6-B7AC2E46B6F0}"/>
              </a:ext>
            </a:extLst>
          </p:cNvPr>
          <p:cNvSpPr txBox="1">
            <a:spLocks noChangeArrowheads="1"/>
          </p:cNvSpPr>
          <p:nvPr/>
        </p:nvSpPr>
        <p:spPr bwMode="auto">
          <a:xfrm>
            <a:off x="1219200" y="2819400"/>
            <a:ext cx="4800600" cy="128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900" b="1">
                <a:latin typeface="Courier New" panose="02070309020205020404" pitchFamily="49" charset="0"/>
              </a:rPr>
              <a:t>COORD STRUCT</a:t>
            </a:r>
          </a:p>
          <a:p>
            <a:pPr eaLnBrk="1" hangingPunct="1">
              <a:lnSpc>
                <a:spcPct val="50000"/>
              </a:lnSpc>
              <a:spcBef>
                <a:spcPct val="50000"/>
              </a:spcBef>
              <a:buClrTx/>
              <a:buFontTx/>
              <a:buNone/>
            </a:pPr>
            <a:r>
              <a:rPr lang="en-US" altLang="en-US" sz="1900" b="1">
                <a:latin typeface="Courier New" panose="02070309020205020404" pitchFamily="49" charset="0"/>
              </a:rPr>
              <a:t>  X WORD ?		; offset 00</a:t>
            </a:r>
          </a:p>
          <a:p>
            <a:pPr eaLnBrk="1" hangingPunct="1">
              <a:lnSpc>
                <a:spcPct val="50000"/>
              </a:lnSpc>
              <a:spcBef>
                <a:spcPct val="50000"/>
              </a:spcBef>
              <a:buClrTx/>
              <a:buFontTx/>
              <a:buNone/>
            </a:pPr>
            <a:r>
              <a:rPr lang="en-US" altLang="en-US" sz="1900" b="1">
                <a:latin typeface="Courier New" panose="02070309020205020404" pitchFamily="49" charset="0"/>
              </a:rPr>
              <a:t>  Y WORD ?		; offset 02</a:t>
            </a:r>
          </a:p>
          <a:p>
            <a:pPr eaLnBrk="1" hangingPunct="1">
              <a:lnSpc>
                <a:spcPct val="50000"/>
              </a:lnSpc>
              <a:spcBef>
                <a:spcPct val="50000"/>
              </a:spcBef>
              <a:buClrTx/>
              <a:buFontTx/>
              <a:buNone/>
            </a:pPr>
            <a:r>
              <a:rPr lang="en-US" altLang="en-US" sz="1900" b="1">
                <a:latin typeface="Courier New" panose="02070309020205020404" pitchFamily="49" charset="0"/>
              </a:rPr>
              <a:t>COORD ENDS</a:t>
            </a:r>
          </a:p>
        </p:txBody>
      </p:sp>
      <p:sp>
        <p:nvSpPr>
          <p:cNvPr id="44039" name="Text Box 6">
            <a:extLst>
              <a:ext uri="{FF2B5EF4-FFF2-40B4-BE49-F238E27FC236}">
                <a16:creationId xmlns:a16="http://schemas.microsoft.com/office/drawing/2014/main" id="{93799A1C-CD9E-4D6C-8E76-B29E7760CC32}"/>
              </a:ext>
            </a:extLst>
          </p:cNvPr>
          <p:cNvSpPr txBox="1">
            <a:spLocks noChangeArrowheads="1"/>
          </p:cNvSpPr>
          <p:nvPr/>
        </p:nvSpPr>
        <p:spPr bwMode="auto">
          <a:xfrm>
            <a:off x="1066800" y="4922838"/>
            <a:ext cx="556260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900" b="1">
                <a:latin typeface="Courier New" panose="02070309020205020404" pitchFamily="49" charset="0"/>
              </a:rPr>
              <a:t>.data</a:t>
            </a:r>
          </a:p>
          <a:p>
            <a:pPr eaLnBrk="1" hangingPunct="1">
              <a:lnSpc>
                <a:spcPct val="50000"/>
              </a:lnSpc>
              <a:spcBef>
                <a:spcPct val="50000"/>
              </a:spcBef>
              <a:buClrTx/>
              <a:buFontTx/>
              <a:buNone/>
            </a:pPr>
            <a:r>
              <a:rPr lang="en-US" altLang="en-US" sz="1900" b="1">
                <a:latin typeface="Courier New" panose="02070309020205020404" pitchFamily="49" charset="0"/>
              </a:rPr>
              <a:t>setOfCoordinates COORD 10 DUP(&lt;&gt;)</a:t>
            </a:r>
          </a:p>
        </p:txBody>
      </p:sp>
      <p:sp>
        <p:nvSpPr>
          <p:cNvPr id="44040" name="Text Box 7">
            <a:extLst>
              <a:ext uri="{FF2B5EF4-FFF2-40B4-BE49-F238E27FC236}">
                <a16:creationId xmlns:a16="http://schemas.microsoft.com/office/drawing/2014/main" id="{0A7C33BF-D1E4-4E92-A0F7-018B6DB56E92}"/>
              </a:ext>
            </a:extLst>
          </p:cNvPr>
          <p:cNvSpPr txBox="1">
            <a:spLocks noChangeArrowheads="1"/>
          </p:cNvSpPr>
          <p:nvPr/>
        </p:nvSpPr>
        <p:spPr bwMode="auto">
          <a:xfrm>
            <a:off x="609600" y="4267200"/>
            <a:ext cx="76200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Then we can define an array of COORD objects: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a:extLst>
              <a:ext uri="{FF2B5EF4-FFF2-40B4-BE49-F238E27FC236}">
                <a16:creationId xmlns:a16="http://schemas.microsoft.com/office/drawing/2014/main" id="{75A3FEFF-4C96-4DF1-8160-113C3B99DC5E}"/>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45059" name="Slide Number Placeholder 4">
            <a:extLst>
              <a:ext uri="{FF2B5EF4-FFF2-40B4-BE49-F238E27FC236}">
                <a16:creationId xmlns:a16="http://schemas.microsoft.com/office/drawing/2014/main" id="{DB1DF13D-15E4-4373-8CF1-91CE2E4BCAA9}"/>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8C96849C-6F1E-44FD-8F3D-42E850A6F137}" type="slidenum">
              <a:rPr lang="en-US" altLang="en-US" sz="1600">
                <a:latin typeface="Times New Roman" panose="02020603050405020304" pitchFamily="18" charset="0"/>
              </a:rPr>
              <a:pPr eaLnBrk="1" hangingPunct="1">
                <a:spcBef>
                  <a:spcPct val="0"/>
                </a:spcBef>
                <a:buClrTx/>
                <a:buFontTx/>
                <a:buNone/>
              </a:pPr>
              <a:t>43</a:t>
            </a:fld>
            <a:endParaRPr lang="en-US" altLang="en-US" sz="1600">
              <a:latin typeface="Times New Roman" panose="02020603050405020304" pitchFamily="18" charset="0"/>
            </a:endParaRPr>
          </a:p>
        </p:txBody>
      </p:sp>
      <p:sp>
        <p:nvSpPr>
          <p:cNvPr id="126978" name="Rectangle 2">
            <a:extLst>
              <a:ext uri="{FF2B5EF4-FFF2-40B4-BE49-F238E27FC236}">
                <a16:creationId xmlns:a16="http://schemas.microsoft.com/office/drawing/2014/main" id="{74984037-C485-41BF-9691-C236EAC34B18}"/>
              </a:ext>
            </a:extLst>
          </p:cNvPr>
          <p:cNvSpPr>
            <a:spLocks noGrp="1" noChangeArrowheads="1"/>
          </p:cNvSpPr>
          <p:nvPr>
            <p:ph type="title"/>
          </p:nvPr>
        </p:nvSpPr>
        <p:spPr>
          <a:xfrm>
            <a:off x="685800" y="152400"/>
            <a:ext cx="7772400" cy="609600"/>
          </a:xfrm>
        </p:spPr>
        <p:txBody>
          <a:bodyPr/>
          <a:lstStyle/>
          <a:p>
            <a:pPr eaLnBrk="1" hangingPunct="1">
              <a:defRPr/>
            </a:pPr>
            <a:r>
              <a:rPr lang="en-US" altLang="en-US"/>
              <a:t>Structure Application</a:t>
            </a:r>
          </a:p>
        </p:txBody>
      </p:sp>
      <p:sp>
        <p:nvSpPr>
          <p:cNvPr id="45061" name="Rectangle 3">
            <a:extLst>
              <a:ext uri="{FF2B5EF4-FFF2-40B4-BE49-F238E27FC236}">
                <a16:creationId xmlns:a16="http://schemas.microsoft.com/office/drawing/2014/main" id="{F8E52C6F-9269-4098-8F86-309A1379E626}"/>
              </a:ext>
            </a:extLst>
          </p:cNvPr>
          <p:cNvSpPr>
            <a:spLocks noGrp="1" noChangeArrowheads="1"/>
          </p:cNvSpPr>
          <p:nvPr>
            <p:ph type="body" idx="1"/>
          </p:nvPr>
        </p:nvSpPr>
        <p:spPr>
          <a:xfrm>
            <a:off x="457200" y="1219200"/>
            <a:ext cx="8382000" cy="1143000"/>
          </a:xfrm>
        </p:spPr>
        <p:txBody>
          <a:bodyPr/>
          <a:lstStyle/>
          <a:p>
            <a:pPr marL="0" indent="0" eaLnBrk="1" hangingPunct="1">
              <a:buFontTx/>
              <a:buNone/>
            </a:pPr>
            <a:r>
              <a:rPr lang="en-US" altLang="en-US"/>
              <a:t>The following code loops through the array and displays each Y-coordinate:</a:t>
            </a:r>
          </a:p>
        </p:txBody>
      </p:sp>
      <p:sp>
        <p:nvSpPr>
          <p:cNvPr id="45062" name="Text Box 4">
            <a:extLst>
              <a:ext uri="{FF2B5EF4-FFF2-40B4-BE49-F238E27FC236}">
                <a16:creationId xmlns:a16="http://schemas.microsoft.com/office/drawing/2014/main" id="{ED45FD4C-2E67-4C8F-BA6F-5F918C5B1514}"/>
              </a:ext>
            </a:extLst>
          </p:cNvPr>
          <p:cNvSpPr txBox="1">
            <a:spLocks noChangeArrowheads="1"/>
          </p:cNvSpPr>
          <p:nvPr/>
        </p:nvSpPr>
        <p:spPr bwMode="auto">
          <a:xfrm>
            <a:off x="1143000" y="2362200"/>
            <a:ext cx="6934200" cy="215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tabLst>
                <a:tab pos="4572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900" b="1">
                <a:latin typeface="Courier New" panose="02070309020205020404" pitchFamily="49" charset="0"/>
              </a:rPr>
              <a:t>	mov  ebx,OFFSET setOfCoordinates</a:t>
            </a:r>
          </a:p>
          <a:p>
            <a:pPr eaLnBrk="1" hangingPunct="1">
              <a:lnSpc>
                <a:spcPct val="50000"/>
              </a:lnSpc>
              <a:spcBef>
                <a:spcPct val="50000"/>
              </a:spcBef>
              <a:buClrTx/>
              <a:buFontTx/>
              <a:buNone/>
            </a:pPr>
            <a:r>
              <a:rPr lang="en-US" altLang="en-US" sz="1900" b="1">
                <a:latin typeface="Courier New" panose="02070309020205020404" pitchFamily="49" charset="0"/>
              </a:rPr>
              <a:t>	mov  esi,2		; offset of Y value</a:t>
            </a:r>
          </a:p>
          <a:p>
            <a:pPr eaLnBrk="1" hangingPunct="1">
              <a:lnSpc>
                <a:spcPct val="50000"/>
              </a:lnSpc>
              <a:spcBef>
                <a:spcPct val="50000"/>
              </a:spcBef>
              <a:buClrTx/>
              <a:buFontTx/>
              <a:buNone/>
            </a:pPr>
            <a:r>
              <a:rPr lang="en-US" altLang="en-US" sz="1900" b="1">
                <a:latin typeface="Courier New" panose="02070309020205020404" pitchFamily="49" charset="0"/>
              </a:rPr>
              <a:t>	mov  eax,0</a:t>
            </a:r>
          </a:p>
          <a:p>
            <a:pPr eaLnBrk="1" hangingPunct="1">
              <a:lnSpc>
                <a:spcPct val="50000"/>
              </a:lnSpc>
              <a:spcBef>
                <a:spcPct val="50000"/>
              </a:spcBef>
              <a:buClrTx/>
              <a:buFontTx/>
              <a:buNone/>
            </a:pPr>
            <a:r>
              <a:rPr lang="en-US" altLang="en-US" sz="1900" b="1">
                <a:latin typeface="Courier New" panose="02070309020205020404" pitchFamily="49" charset="0"/>
              </a:rPr>
              <a:t>L1:	mov  ax,[ebx+esi]</a:t>
            </a:r>
          </a:p>
          <a:p>
            <a:pPr eaLnBrk="1" hangingPunct="1">
              <a:lnSpc>
                <a:spcPct val="50000"/>
              </a:lnSpc>
              <a:spcBef>
                <a:spcPct val="50000"/>
              </a:spcBef>
              <a:buClrTx/>
              <a:buFontTx/>
              <a:buNone/>
            </a:pPr>
            <a:r>
              <a:rPr lang="en-US" altLang="en-US" sz="1900" b="1">
                <a:latin typeface="Courier New" panose="02070309020205020404" pitchFamily="49" charset="0"/>
              </a:rPr>
              <a:t>	call WriteDec</a:t>
            </a:r>
          </a:p>
          <a:p>
            <a:pPr eaLnBrk="1" hangingPunct="1">
              <a:lnSpc>
                <a:spcPct val="50000"/>
              </a:lnSpc>
              <a:spcBef>
                <a:spcPct val="50000"/>
              </a:spcBef>
              <a:buClrTx/>
              <a:buFontTx/>
              <a:buNone/>
            </a:pPr>
            <a:r>
              <a:rPr lang="en-US" altLang="en-US" sz="1900" b="1">
                <a:latin typeface="Courier New" panose="02070309020205020404" pitchFamily="49" charset="0"/>
              </a:rPr>
              <a:t>	add  ebx,SIZEOF COORD</a:t>
            </a:r>
          </a:p>
          <a:p>
            <a:pPr eaLnBrk="1" hangingPunct="1">
              <a:lnSpc>
                <a:spcPct val="50000"/>
              </a:lnSpc>
              <a:spcBef>
                <a:spcPct val="50000"/>
              </a:spcBef>
              <a:buClrTx/>
              <a:buFontTx/>
              <a:buNone/>
            </a:pPr>
            <a:r>
              <a:rPr lang="en-US" altLang="en-US" sz="1900" b="1">
                <a:latin typeface="Courier New" panose="02070309020205020404" pitchFamily="49" charset="0"/>
              </a:rPr>
              <a:t>	loop L1</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a:extLst>
              <a:ext uri="{FF2B5EF4-FFF2-40B4-BE49-F238E27FC236}">
                <a16:creationId xmlns:a16="http://schemas.microsoft.com/office/drawing/2014/main" id="{4E4A7B13-388A-4923-9515-0F4D91488A9A}"/>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46083" name="Slide Number Placeholder 4">
            <a:extLst>
              <a:ext uri="{FF2B5EF4-FFF2-40B4-BE49-F238E27FC236}">
                <a16:creationId xmlns:a16="http://schemas.microsoft.com/office/drawing/2014/main" id="{925C2352-8DF7-4DC3-8FE6-F2F600A0BA11}"/>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FA08088-6148-40B4-A9B2-40B66785FC42}" type="slidenum">
              <a:rPr lang="en-US" altLang="en-US" sz="1600">
                <a:latin typeface="Times New Roman" panose="02020603050405020304" pitchFamily="18" charset="0"/>
              </a:rPr>
              <a:pPr eaLnBrk="1" hangingPunct="1">
                <a:spcBef>
                  <a:spcPct val="0"/>
                </a:spcBef>
                <a:buClrTx/>
                <a:buFontTx/>
                <a:buNone/>
              </a:pPr>
              <a:t>44</a:t>
            </a:fld>
            <a:endParaRPr lang="en-US" altLang="en-US" sz="1600">
              <a:latin typeface="Times New Roman" panose="02020603050405020304" pitchFamily="18" charset="0"/>
            </a:endParaRPr>
          </a:p>
        </p:txBody>
      </p:sp>
      <p:sp>
        <p:nvSpPr>
          <p:cNvPr id="128002" name="Rectangle 2">
            <a:extLst>
              <a:ext uri="{FF2B5EF4-FFF2-40B4-BE49-F238E27FC236}">
                <a16:creationId xmlns:a16="http://schemas.microsoft.com/office/drawing/2014/main" id="{89BA02B0-CDCC-4661-94A2-62E5DD5BDCCE}"/>
              </a:ext>
            </a:extLst>
          </p:cNvPr>
          <p:cNvSpPr>
            <a:spLocks noGrp="1" noChangeArrowheads="1"/>
          </p:cNvSpPr>
          <p:nvPr>
            <p:ph type="title"/>
          </p:nvPr>
        </p:nvSpPr>
        <p:spPr/>
        <p:txBody>
          <a:bodyPr/>
          <a:lstStyle/>
          <a:p>
            <a:pPr eaLnBrk="1" hangingPunct="1">
              <a:defRPr/>
            </a:pPr>
            <a:r>
              <a:rPr lang="en-US" altLang="en-US"/>
              <a:t>Base-Index-Displacement Operand</a:t>
            </a:r>
          </a:p>
        </p:txBody>
      </p:sp>
      <p:sp>
        <p:nvSpPr>
          <p:cNvPr id="46085" name="Rectangle 3">
            <a:extLst>
              <a:ext uri="{FF2B5EF4-FFF2-40B4-BE49-F238E27FC236}">
                <a16:creationId xmlns:a16="http://schemas.microsoft.com/office/drawing/2014/main" id="{F3E06193-35A0-46EF-81EA-A638D54B0737}"/>
              </a:ext>
            </a:extLst>
          </p:cNvPr>
          <p:cNvSpPr>
            <a:spLocks noGrp="1" noChangeArrowheads="1"/>
          </p:cNvSpPr>
          <p:nvPr>
            <p:ph type="body" idx="1"/>
          </p:nvPr>
        </p:nvSpPr>
        <p:spPr>
          <a:xfrm>
            <a:off x="609600" y="1371600"/>
            <a:ext cx="7848600" cy="1981200"/>
          </a:xfrm>
        </p:spPr>
        <p:txBody>
          <a:bodyPr/>
          <a:lstStyle/>
          <a:p>
            <a:pPr marL="234950" indent="-234950" eaLnBrk="1" hangingPunct="1"/>
            <a:r>
              <a:rPr lang="en-US" altLang="en-US"/>
              <a:t>A </a:t>
            </a:r>
            <a:r>
              <a:rPr lang="en-US" altLang="en-US">
                <a:solidFill>
                  <a:schemeClr val="tx2"/>
                </a:solidFill>
              </a:rPr>
              <a:t>base-index-displacement</a:t>
            </a:r>
            <a:r>
              <a:rPr lang="en-US" altLang="en-US"/>
              <a:t> operand adds base and index registers to a constant, producing an </a:t>
            </a:r>
            <a:r>
              <a:rPr lang="en-US" altLang="en-US">
                <a:solidFill>
                  <a:schemeClr val="tx2"/>
                </a:solidFill>
              </a:rPr>
              <a:t>effective address</a:t>
            </a:r>
            <a:r>
              <a:rPr lang="en-US" altLang="en-US"/>
              <a:t>. Any two 32-bit general-purpose register can be used. </a:t>
            </a:r>
          </a:p>
          <a:p>
            <a:pPr marL="234950" indent="-234950" eaLnBrk="1" hangingPunct="1">
              <a:lnSpc>
                <a:spcPct val="90000"/>
              </a:lnSpc>
            </a:pPr>
            <a:r>
              <a:rPr lang="en-US" altLang="en-US"/>
              <a:t>Common formats: </a:t>
            </a:r>
          </a:p>
        </p:txBody>
      </p:sp>
      <p:sp>
        <p:nvSpPr>
          <p:cNvPr id="46086" name="Text Box 5">
            <a:extLst>
              <a:ext uri="{FF2B5EF4-FFF2-40B4-BE49-F238E27FC236}">
                <a16:creationId xmlns:a16="http://schemas.microsoft.com/office/drawing/2014/main" id="{9DC2CC70-AD12-4C9F-A164-DDBB32F89F72}"/>
              </a:ext>
            </a:extLst>
          </p:cNvPr>
          <p:cNvSpPr txBox="1">
            <a:spLocks noChangeArrowheads="1"/>
          </p:cNvSpPr>
          <p:nvPr/>
        </p:nvSpPr>
        <p:spPr bwMode="auto">
          <a:xfrm>
            <a:off x="2133600" y="3733800"/>
            <a:ext cx="4724400" cy="1084263"/>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solidFill>
                  <a:schemeClr val="bg2"/>
                </a:solidFill>
              </a:rPr>
              <a:t>[ </a:t>
            </a:r>
            <a:r>
              <a:rPr lang="en-US" altLang="en-US" sz="2100" i="1">
                <a:solidFill>
                  <a:schemeClr val="bg2"/>
                </a:solidFill>
              </a:rPr>
              <a:t>base</a:t>
            </a:r>
            <a:r>
              <a:rPr lang="en-US" altLang="en-US" sz="2100">
                <a:solidFill>
                  <a:schemeClr val="bg2"/>
                </a:solidFill>
              </a:rPr>
              <a:t> + </a:t>
            </a:r>
            <a:r>
              <a:rPr lang="en-US" altLang="en-US" sz="2100" i="1">
                <a:solidFill>
                  <a:schemeClr val="bg2"/>
                </a:solidFill>
              </a:rPr>
              <a:t>index</a:t>
            </a:r>
            <a:r>
              <a:rPr lang="en-US" altLang="en-US" sz="2100">
                <a:solidFill>
                  <a:schemeClr val="bg2"/>
                </a:solidFill>
              </a:rPr>
              <a:t> + </a:t>
            </a:r>
            <a:r>
              <a:rPr lang="en-US" altLang="en-US" sz="2100" i="1">
                <a:solidFill>
                  <a:schemeClr val="bg2"/>
                </a:solidFill>
              </a:rPr>
              <a:t>displacement </a:t>
            </a:r>
            <a:r>
              <a:rPr lang="en-US" altLang="en-US" sz="2100">
                <a:solidFill>
                  <a:schemeClr val="bg2"/>
                </a:solidFill>
              </a:rPr>
              <a:t>]</a:t>
            </a:r>
          </a:p>
          <a:p>
            <a:pPr eaLnBrk="1" hangingPunct="1">
              <a:spcBef>
                <a:spcPct val="50000"/>
              </a:spcBef>
              <a:buClrTx/>
              <a:buFontTx/>
              <a:buNone/>
            </a:pPr>
            <a:r>
              <a:rPr lang="en-US" altLang="en-US" sz="2100" i="1">
                <a:solidFill>
                  <a:schemeClr val="bg2"/>
                </a:solidFill>
              </a:rPr>
              <a:t>displacement</a:t>
            </a:r>
            <a:r>
              <a:rPr lang="en-US" altLang="en-US" sz="2100">
                <a:solidFill>
                  <a:schemeClr val="bg2"/>
                </a:solidFill>
              </a:rPr>
              <a:t> [ </a:t>
            </a:r>
            <a:r>
              <a:rPr lang="en-US" altLang="en-US" sz="2100" i="1">
                <a:solidFill>
                  <a:schemeClr val="bg2"/>
                </a:solidFill>
              </a:rPr>
              <a:t>base</a:t>
            </a:r>
            <a:r>
              <a:rPr lang="en-US" altLang="en-US" sz="2100">
                <a:solidFill>
                  <a:schemeClr val="bg2"/>
                </a:solidFill>
              </a:rPr>
              <a:t> + </a:t>
            </a:r>
            <a:r>
              <a:rPr lang="en-US" altLang="en-US" sz="2100" i="1">
                <a:solidFill>
                  <a:schemeClr val="bg2"/>
                </a:solidFill>
              </a:rPr>
              <a:t>index</a:t>
            </a:r>
            <a:r>
              <a:rPr lang="en-US" altLang="en-US" sz="2100">
                <a:solidFill>
                  <a:schemeClr val="bg2"/>
                </a:solidFill>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a:extLst>
              <a:ext uri="{FF2B5EF4-FFF2-40B4-BE49-F238E27FC236}">
                <a16:creationId xmlns:a16="http://schemas.microsoft.com/office/drawing/2014/main" id="{696ED2EA-6C87-4812-9E0A-6784250BE8FF}"/>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47107" name="Slide Number Placeholder 4">
            <a:extLst>
              <a:ext uri="{FF2B5EF4-FFF2-40B4-BE49-F238E27FC236}">
                <a16:creationId xmlns:a16="http://schemas.microsoft.com/office/drawing/2014/main" id="{5E841C00-94F8-4C36-8D8D-3C6FB40B842C}"/>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25E04C7A-7BC6-4B5B-A312-E6F56C5B0133}" type="slidenum">
              <a:rPr lang="en-US" altLang="en-US" sz="1600">
                <a:latin typeface="Times New Roman" panose="02020603050405020304" pitchFamily="18" charset="0"/>
              </a:rPr>
              <a:pPr eaLnBrk="1" hangingPunct="1">
                <a:spcBef>
                  <a:spcPct val="0"/>
                </a:spcBef>
                <a:buClrTx/>
                <a:buFontTx/>
                <a:buNone/>
              </a:pPr>
              <a:t>45</a:t>
            </a:fld>
            <a:endParaRPr lang="en-US" altLang="en-US" sz="1600">
              <a:latin typeface="Times New Roman" panose="02020603050405020304" pitchFamily="18" charset="0"/>
            </a:endParaRPr>
          </a:p>
        </p:txBody>
      </p:sp>
      <p:sp>
        <p:nvSpPr>
          <p:cNvPr id="128002" name="Rectangle 2">
            <a:extLst>
              <a:ext uri="{FF2B5EF4-FFF2-40B4-BE49-F238E27FC236}">
                <a16:creationId xmlns:a16="http://schemas.microsoft.com/office/drawing/2014/main" id="{05E086FE-3B20-4D0D-BE41-6132DB8205AB}"/>
              </a:ext>
            </a:extLst>
          </p:cNvPr>
          <p:cNvSpPr>
            <a:spLocks noGrp="1" noChangeArrowheads="1"/>
          </p:cNvSpPr>
          <p:nvPr>
            <p:ph type="title"/>
          </p:nvPr>
        </p:nvSpPr>
        <p:spPr/>
        <p:txBody>
          <a:bodyPr/>
          <a:lstStyle/>
          <a:p>
            <a:pPr eaLnBrk="1" hangingPunct="1">
              <a:defRPr/>
            </a:pPr>
            <a:r>
              <a:rPr lang="en-US" altLang="en-US"/>
              <a:t>64-bit Base-Index-Displacement Operand</a:t>
            </a:r>
          </a:p>
        </p:txBody>
      </p:sp>
      <p:sp>
        <p:nvSpPr>
          <p:cNvPr id="47109" name="Rectangle 3">
            <a:extLst>
              <a:ext uri="{FF2B5EF4-FFF2-40B4-BE49-F238E27FC236}">
                <a16:creationId xmlns:a16="http://schemas.microsoft.com/office/drawing/2014/main" id="{7A263247-44E4-4A9F-B9BD-BB8B25C4D369}"/>
              </a:ext>
            </a:extLst>
          </p:cNvPr>
          <p:cNvSpPr>
            <a:spLocks noGrp="1" noChangeArrowheads="1"/>
          </p:cNvSpPr>
          <p:nvPr>
            <p:ph type="body" idx="1"/>
          </p:nvPr>
        </p:nvSpPr>
        <p:spPr>
          <a:xfrm>
            <a:off x="609600" y="1371600"/>
            <a:ext cx="7848600" cy="1981200"/>
          </a:xfrm>
        </p:spPr>
        <p:txBody>
          <a:bodyPr/>
          <a:lstStyle/>
          <a:p>
            <a:pPr marL="234950" indent="-234950" eaLnBrk="1" hangingPunct="1"/>
            <a:r>
              <a:rPr lang="en-US" altLang="en-US"/>
              <a:t>A 64-bit </a:t>
            </a:r>
            <a:r>
              <a:rPr lang="en-US" altLang="en-US">
                <a:solidFill>
                  <a:schemeClr val="tx2"/>
                </a:solidFill>
              </a:rPr>
              <a:t>base-index-displacement</a:t>
            </a:r>
            <a:r>
              <a:rPr lang="en-US" altLang="en-US"/>
              <a:t> operand adds base and index registers to a constant, producing a 64-bit </a:t>
            </a:r>
            <a:r>
              <a:rPr lang="en-US" altLang="en-US">
                <a:solidFill>
                  <a:schemeClr val="tx2"/>
                </a:solidFill>
              </a:rPr>
              <a:t>effective address</a:t>
            </a:r>
            <a:r>
              <a:rPr lang="en-US" altLang="en-US"/>
              <a:t>. Any two 64-bit general-purpose registers can be used. </a:t>
            </a:r>
          </a:p>
          <a:p>
            <a:pPr marL="234950" indent="-234950" eaLnBrk="1" hangingPunct="1">
              <a:lnSpc>
                <a:spcPct val="90000"/>
              </a:lnSpc>
            </a:pPr>
            <a:r>
              <a:rPr lang="en-US" altLang="en-US"/>
              <a:t>Common formats: </a:t>
            </a:r>
          </a:p>
        </p:txBody>
      </p:sp>
      <p:sp>
        <p:nvSpPr>
          <p:cNvPr id="47110" name="Text Box 5">
            <a:extLst>
              <a:ext uri="{FF2B5EF4-FFF2-40B4-BE49-F238E27FC236}">
                <a16:creationId xmlns:a16="http://schemas.microsoft.com/office/drawing/2014/main" id="{CD849C9A-8A5F-414E-BD7B-99F8A0C1DD2C}"/>
              </a:ext>
            </a:extLst>
          </p:cNvPr>
          <p:cNvSpPr txBox="1">
            <a:spLocks noChangeArrowheads="1"/>
          </p:cNvSpPr>
          <p:nvPr/>
        </p:nvSpPr>
        <p:spPr bwMode="auto">
          <a:xfrm>
            <a:off x="2133600" y="3733800"/>
            <a:ext cx="4724400" cy="1084263"/>
          </a:xfrm>
          <a:prstGeom prst="rect">
            <a:avLst/>
          </a:prstGeom>
          <a:solidFill>
            <a:srgbClr val="C0C0C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solidFill>
                  <a:schemeClr val="bg2"/>
                </a:solidFill>
              </a:rPr>
              <a:t>[ </a:t>
            </a:r>
            <a:r>
              <a:rPr lang="en-US" altLang="en-US" sz="2100" i="1">
                <a:solidFill>
                  <a:schemeClr val="bg2"/>
                </a:solidFill>
              </a:rPr>
              <a:t>base</a:t>
            </a:r>
            <a:r>
              <a:rPr lang="en-US" altLang="en-US" sz="2100">
                <a:solidFill>
                  <a:schemeClr val="bg2"/>
                </a:solidFill>
              </a:rPr>
              <a:t> + </a:t>
            </a:r>
            <a:r>
              <a:rPr lang="en-US" altLang="en-US" sz="2100" i="1">
                <a:solidFill>
                  <a:schemeClr val="bg2"/>
                </a:solidFill>
              </a:rPr>
              <a:t>index</a:t>
            </a:r>
            <a:r>
              <a:rPr lang="en-US" altLang="en-US" sz="2100">
                <a:solidFill>
                  <a:schemeClr val="bg2"/>
                </a:solidFill>
              </a:rPr>
              <a:t> + </a:t>
            </a:r>
            <a:r>
              <a:rPr lang="en-US" altLang="en-US" sz="2100" i="1">
                <a:solidFill>
                  <a:schemeClr val="bg2"/>
                </a:solidFill>
              </a:rPr>
              <a:t>displacement </a:t>
            </a:r>
            <a:r>
              <a:rPr lang="en-US" altLang="en-US" sz="2100">
                <a:solidFill>
                  <a:schemeClr val="bg2"/>
                </a:solidFill>
              </a:rPr>
              <a:t>]</a:t>
            </a:r>
          </a:p>
          <a:p>
            <a:pPr eaLnBrk="1" hangingPunct="1">
              <a:spcBef>
                <a:spcPct val="50000"/>
              </a:spcBef>
              <a:buClrTx/>
              <a:buFontTx/>
              <a:buNone/>
            </a:pPr>
            <a:r>
              <a:rPr lang="en-US" altLang="en-US" sz="2100" i="1">
                <a:solidFill>
                  <a:schemeClr val="bg2"/>
                </a:solidFill>
              </a:rPr>
              <a:t>displacement</a:t>
            </a:r>
            <a:r>
              <a:rPr lang="en-US" altLang="en-US" sz="2100">
                <a:solidFill>
                  <a:schemeClr val="bg2"/>
                </a:solidFill>
              </a:rPr>
              <a:t> [ </a:t>
            </a:r>
            <a:r>
              <a:rPr lang="en-US" altLang="en-US" sz="2100" i="1">
                <a:solidFill>
                  <a:schemeClr val="bg2"/>
                </a:solidFill>
              </a:rPr>
              <a:t>base</a:t>
            </a:r>
            <a:r>
              <a:rPr lang="en-US" altLang="en-US" sz="2100">
                <a:solidFill>
                  <a:schemeClr val="bg2"/>
                </a:solidFill>
              </a:rPr>
              <a:t> + </a:t>
            </a:r>
            <a:r>
              <a:rPr lang="en-US" altLang="en-US" sz="2100" i="1">
                <a:solidFill>
                  <a:schemeClr val="bg2"/>
                </a:solidFill>
              </a:rPr>
              <a:t>index</a:t>
            </a:r>
            <a:r>
              <a:rPr lang="en-US" altLang="en-US" sz="2100">
                <a:solidFill>
                  <a:schemeClr val="bg2"/>
                </a:solidFill>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a:extLst>
              <a:ext uri="{FF2B5EF4-FFF2-40B4-BE49-F238E27FC236}">
                <a16:creationId xmlns:a16="http://schemas.microsoft.com/office/drawing/2014/main" id="{9BAE2E92-AFD0-4FE0-A120-D38E68BB0C27}"/>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48131" name="Slide Number Placeholder 4">
            <a:extLst>
              <a:ext uri="{FF2B5EF4-FFF2-40B4-BE49-F238E27FC236}">
                <a16:creationId xmlns:a16="http://schemas.microsoft.com/office/drawing/2014/main" id="{1F506BDE-253E-4B61-A82B-C5827A0E1D10}"/>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3448EE61-B8A5-4E61-95F6-281608419494}" type="slidenum">
              <a:rPr lang="en-US" altLang="en-US" sz="1600">
                <a:latin typeface="Times New Roman" panose="02020603050405020304" pitchFamily="18" charset="0"/>
              </a:rPr>
              <a:pPr eaLnBrk="1" hangingPunct="1">
                <a:spcBef>
                  <a:spcPct val="0"/>
                </a:spcBef>
                <a:buClrTx/>
                <a:buFontTx/>
                <a:buNone/>
              </a:pPr>
              <a:t>46</a:t>
            </a:fld>
            <a:endParaRPr lang="en-US" altLang="en-US" sz="1600">
              <a:latin typeface="Times New Roman" panose="02020603050405020304" pitchFamily="18" charset="0"/>
            </a:endParaRPr>
          </a:p>
        </p:txBody>
      </p:sp>
      <p:sp>
        <p:nvSpPr>
          <p:cNvPr id="129026" name="Rectangle 2">
            <a:extLst>
              <a:ext uri="{FF2B5EF4-FFF2-40B4-BE49-F238E27FC236}">
                <a16:creationId xmlns:a16="http://schemas.microsoft.com/office/drawing/2014/main" id="{9E511211-500C-420E-9B35-3A2648C936F8}"/>
              </a:ext>
            </a:extLst>
          </p:cNvPr>
          <p:cNvSpPr>
            <a:spLocks noGrp="1" noChangeArrowheads="1"/>
          </p:cNvSpPr>
          <p:nvPr>
            <p:ph type="title"/>
          </p:nvPr>
        </p:nvSpPr>
        <p:spPr/>
        <p:txBody>
          <a:bodyPr/>
          <a:lstStyle/>
          <a:p>
            <a:pPr eaLnBrk="1" hangingPunct="1">
              <a:defRPr/>
            </a:pPr>
            <a:r>
              <a:rPr lang="en-US" altLang="en-US"/>
              <a:t>Two-Dimensional Table Example</a:t>
            </a:r>
          </a:p>
        </p:txBody>
      </p:sp>
      <p:sp>
        <p:nvSpPr>
          <p:cNvPr id="48133" name="Rectangle 3">
            <a:extLst>
              <a:ext uri="{FF2B5EF4-FFF2-40B4-BE49-F238E27FC236}">
                <a16:creationId xmlns:a16="http://schemas.microsoft.com/office/drawing/2014/main" id="{AF8B693D-F1FB-4E56-AB1D-F42ED55842B1}"/>
              </a:ext>
            </a:extLst>
          </p:cNvPr>
          <p:cNvSpPr>
            <a:spLocks noGrp="1" noChangeArrowheads="1"/>
          </p:cNvSpPr>
          <p:nvPr>
            <p:ph type="body" idx="1"/>
          </p:nvPr>
        </p:nvSpPr>
        <p:spPr>
          <a:xfrm>
            <a:off x="609600" y="1143000"/>
            <a:ext cx="7848600" cy="1143000"/>
          </a:xfrm>
        </p:spPr>
        <p:txBody>
          <a:bodyPr/>
          <a:lstStyle/>
          <a:p>
            <a:pPr marL="0" indent="0" eaLnBrk="1" hangingPunct="1">
              <a:buFontTx/>
              <a:buNone/>
            </a:pPr>
            <a:r>
              <a:rPr lang="en-US" altLang="en-US"/>
              <a:t>Imagine a table with three rows and five columns. The data can be arranged in any format on the page:</a:t>
            </a:r>
          </a:p>
        </p:txBody>
      </p:sp>
      <p:sp>
        <p:nvSpPr>
          <p:cNvPr id="48134" name="Text Box 4">
            <a:extLst>
              <a:ext uri="{FF2B5EF4-FFF2-40B4-BE49-F238E27FC236}">
                <a16:creationId xmlns:a16="http://schemas.microsoft.com/office/drawing/2014/main" id="{5BB9E920-8449-495D-B1CA-9A8CFEDEBB27}"/>
              </a:ext>
            </a:extLst>
          </p:cNvPr>
          <p:cNvSpPr txBox="1">
            <a:spLocks noChangeArrowheads="1"/>
          </p:cNvSpPr>
          <p:nvPr/>
        </p:nvSpPr>
        <p:spPr bwMode="auto">
          <a:xfrm>
            <a:off x="1143000" y="2209800"/>
            <a:ext cx="6324600" cy="128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900" b="1">
                <a:latin typeface="Courier New" panose="02070309020205020404" pitchFamily="49" charset="0"/>
              </a:rPr>
              <a:t>table  BYTE  10h,  20h,  30h,  40h,  50h</a:t>
            </a:r>
          </a:p>
          <a:p>
            <a:pPr eaLnBrk="1" hangingPunct="1">
              <a:lnSpc>
                <a:spcPct val="50000"/>
              </a:lnSpc>
              <a:spcBef>
                <a:spcPct val="50000"/>
              </a:spcBef>
              <a:buClrTx/>
              <a:buFontTx/>
              <a:buNone/>
            </a:pPr>
            <a:r>
              <a:rPr lang="en-US" altLang="en-US" sz="1900" b="1">
                <a:latin typeface="Courier New" panose="02070309020205020404" pitchFamily="49" charset="0"/>
              </a:rPr>
              <a:t>        BYTE  60h,  70h,  80h,  90h, 0A0h</a:t>
            </a:r>
          </a:p>
          <a:p>
            <a:pPr eaLnBrk="1" hangingPunct="1">
              <a:lnSpc>
                <a:spcPct val="50000"/>
              </a:lnSpc>
              <a:spcBef>
                <a:spcPct val="50000"/>
              </a:spcBef>
              <a:buClrTx/>
              <a:buFontTx/>
              <a:buNone/>
            </a:pPr>
            <a:r>
              <a:rPr lang="en-US" altLang="en-US" sz="1900" b="1">
                <a:latin typeface="Courier New" panose="02070309020205020404" pitchFamily="49" charset="0"/>
              </a:rPr>
              <a:t>        BYTE 0B0h, 0C0h, 0D0h, 0E0h, 0F0h</a:t>
            </a:r>
          </a:p>
          <a:p>
            <a:pPr eaLnBrk="1" hangingPunct="1">
              <a:lnSpc>
                <a:spcPct val="50000"/>
              </a:lnSpc>
              <a:spcBef>
                <a:spcPct val="50000"/>
              </a:spcBef>
              <a:buClrTx/>
              <a:buFontTx/>
              <a:buNone/>
            </a:pPr>
            <a:r>
              <a:rPr lang="en-US" altLang="en-US" sz="1900" b="1">
                <a:latin typeface="Courier New" panose="02070309020205020404" pitchFamily="49" charset="0"/>
              </a:rPr>
              <a:t>NumCols = 5</a:t>
            </a:r>
          </a:p>
        </p:txBody>
      </p:sp>
      <p:grpSp>
        <p:nvGrpSpPr>
          <p:cNvPr id="129032" name="Group 8">
            <a:extLst>
              <a:ext uri="{FF2B5EF4-FFF2-40B4-BE49-F238E27FC236}">
                <a16:creationId xmlns:a16="http://schemas.microsoft.com/office/drawing/2014/main" id="{44C09203-D1B3-4052-8310-23B352624BC3}"/>
              </a:ext>
            </a:extLst>
          </p:cNvPr>
          <p:cNvGrpSpPr>
            <a:grpSpLocks/>
          </p:cNvGrpSpPr>
          <p:nvPr/>
        </p:nvGrpSpPr>
        <p:grpSpPr bwMode="auto">
          <a:xfrm>
            <a:off x="609600" y="3675063"/>
            <a:ext cx="7589838" cy="2182812"/>
            <a:chOff x="384" y="2315"/>
            <a:chExt cx="4781" cy="1375"/>
          </a:xfrm>
        </p:grpSpPr>
        <p:sp>
          <p:nvSpPr>
            <p:cNvPr id="48136" name="Text Box 5">
              <a:extLst>
                <a:ext uri="{FF2B5EF4-FFF2-40B4-BE49-F238E27FC236}">
                  <a16:creationId xmlns:a16="http://schemas.microsoft.com/office/drawing/2014/main" id="{68A35A9A-F8F6-4216-B781-5DDFAE877451}"/>
                </a:ext>
              </a:extLst>
            </p:cNvPr>
            <p:cNvSpPr txBox="1">
              <a:spLocks noChangeArrowheads="1"/>
            </p:cNvSpPr>
            <p:nvPr/>
          </p:nvSpPr>
          <p:spPr bwMode="auto">
            <a:xfrm>
              <a:off x="720" y="2699"/>
              <a:ext cx="4445" cy="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900" b="1">
                  <a:latin typeface="Courier New" panose="02070309020205020404" pitchFamily="49" charset="0"/>
                </a:rPr>
                <a:t>table  BYTE  10h,20h,30h,40h,50h,60h,70h,</a:t>
              </a:r>
            </a:p>
            <a:p>
              <a:pPr eaLnBrk="1" hangingPunct="1">
                <a:lnSpc>
                  <a:spcPct val="50000"/>
                </a:lnSpc>
                <a:spcBef>
                  <a:spcPct val="50000"/>
                </a:spcBef>
                <a:buClrTx/>
                <a:buFontTx/>
                <a:buNone/>
              </a:pPr>
              <a:r>
                <a:rPr lang="en-US" altLang="en-US" sz="1900" b="1">
                  <a:latin typeface="Courier New" panose="02070309020205020404" pitchFamily="49" charset="0"/>
                </a:rPr>
                <a:t>        80h,90h,0A0h,</a:t>
              </a:r>
            </a:p>
            <a:p>
              <a:pPr eaLnBrk="1" hangingPunct="1">
                <a:lnSpc>
                  <a:spcPct val="50000"/>
                </a:lnSpc>
                <a:spcBef>
                  <a:spcPct val="50000"/>
                </a:spcBef>
                <a:buClrTx/>
                <a:buFontTx/>
                <a:buNone/>
              </a:pPr>
              <a:r>
                <a:rPr lang="en-US" altLang="en-US" sz="1900" b="1">
                  <a:latin typeface="Courier New" panose="02070309020205020404" pitchFamily="49" charset="0"/>
                </a:rPr>
                <a:t>        0B0h,0C0h,0D0h, </a:t>
              </a:r>
            </a:p>
            <a:p>
              <a:pPr eaLnBrk="1" hangingPunct="1">
                <a:lnSpc>
                  <a:spcPct val="50000"/>
                </a:lnSpc>
                <a:spcBef>
                  <a:spcPct val="50000"/>
                </a:spcBef>
                <a:buClrTx/>
                <a:buFontTx/>
                <a:buNone/>
              </a:pPr>
              <a:r>
                <a:rPr lang="en-US" altLang="en-US" sz="1900" b="1">
                  <a:latin typeface="Courier New" panose="02070309020205020404" pitchFamily="49" charset="0"/>
                </a:rPr>
                <a:t>        0E0h,0F0h</a:t>
              </a:r>
            </a:p>
            <a:p>
              <a:pPr eaLnBrk="1" hangingPunct="1">
                <a:lnSpc>
                  <a:spcPct val="50000"/>
                </a:lnSpc>
                <a:spcBef>
                  <a:spcPct val="50000"/>
                </a:spcBef>
                <a:buClrTx/>
                <a:buFontTx/>
                <a:buNone/>
              </a:pPr>
              <a:r>
                <a:rPr lang="en-US" altLang="en-US" sz="1900" b="1">
                  <a:latin typeface="Courier New" panose="02070309020205020404" pitchFamily="49" charset="0"/>
                </a:rPr>
                <a:t>NumCols = 5</a:t>
              </a:r>
            </a:p>
          </p:txBody>
        </p:sp>
        <p:sp>
          <p:nvSpPr>
            <p:cNvPr id="48137" name="Text Box 6">
              <a:extLst>
                <a:ext uri="{FF2B5EF4-FFF2-40B4-BE49-F238E27FC236}">
                  <a16:creationId xmlns:a16="http://schemas.microsoft.com/office/drawing/2014/main" id="{A498A61E-DEFE-4F28-9A3E-B171A18B0ECA}"/>
                </a:ext>
              </a:extLst>
            </p:cNvPr>
            <p:cNvSpPr txBox="1">
              <a:spLocks noChangeArrowheads="1"/>
            </p:cNvSpPr>
            <p:nvPr/>
          </p:nvSpPr>
          <p:spPr bwMode="auto">
            <a:xfrm>
              <a:off x="384" y="2315"/>
              <a:ext cx="2208"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a:t>Alternative format: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9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a:extLst>
              <a:ext uri="{FF2B5EF4-FFF2-40B4-BE49-F238E27FC236}">
                <a16:creationId xmlns:a16="http://schemas.microsoft.com/office/drawing/2014/main" id="{72D9E1A6-01D5-42A0-8939-280FFD4BA9DA}"/>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49155" name="Slide Number Placeholder 4">
            <a:extLst>
              <a:ext uri="{FF2B5EF4-FFF2-40B4-BE49-F238E27FC236}">
                <a16:creationId xmlns:a16="http://schemas.microsoft.com/office/drawing/2014/main" id="{71D54F4A-DE5B-4AB6-B22F-6964088BA8D9}"/>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57307AB-5E4F-40ED-A5F0-A48104F3049B}" type="slidenum">
              <a:rPr lang="en-US" altLang="en-US" sz="1600">
                <a:latin typeface="Times New Roman" panose="02020603050405020304" pitchFamily="18" charset="0"/>
              </a:rPr>
              <a:pPr eaLnBrk="1" hangingPunct="1">
                <a:spcBef>
                  <a:spcPct val="0"/>
                </a:spcBef>
                <a:buClrTx/>
                <a:buFontTx/>
                <a:buNone/>
              </a:pPr>
              <a:t>47</a:t>
            </a:fld>
            <a:endParaRPr lang="en-US" altLang="en-US" sz="1600">
              <a:latin typeface="Times New Roman" panose="02020603050405020304" pitchFamily="18" charset="0"/>
            </a:endParaRPr>
          </a:p>
        </p:txBody>
      </p:sp>
      <p:sp>
        <p:nvSpPr>
          <p:cNvPr id="130050" name="Rectangle 2">
            <a:extLst>
              <a:ext uri="{FF2B5EF4-FFF2-40B4-BE49-F238E27FC236}">
                <a16:creationId xmlns:a16="http://schemas.microsoft.com/office/drawing/2014/main" id="{B27C9976-F34D-4E07-8F6F-AE9FFB3187C1}"/>
              </a:ext>
            </a:extLst>
          </p:cNvPr>
          <p:cNvSpPr>
            <a:spLocks noGrp="1" noChangeArrowheads="1"/>
          </p:cNvSpPr>
          <p:nvPr>
            <p:ph type="title"/>
          </p:nvPr>
        </p:nvSpPr>
        <p:spPr/>
        <p:txBody>
          <a:bodyPr/>
          <a:lstStyle/>
          <a:p>
            <a:pPr eaLnBrk="1" hangingPunct="1">
              <a:defRPr/>
            </a:pPr>
            <a:r>
              <a:rPr lang="en-US" altLang="en-US"/>
              <a:t>Two-Dimensional Table Example</a:t>
            </a:r>
          </a:p>
        </p:txBody>
      </p:sp>
      <p:sp>
        <p:nvSpPr>
          <p:cNvPr id="49157" name="Rectangle 3">
            <a:extLst>
              <a:ext uri="{FF2B5EF4-FFF2-40B4-BE49-F238E27FC236}">
                <a16:creationId xmlns:a16="http://schemas.microsoft.com/office/drawing/2014/main" id="{924D70A2-3BE0-40CE-86B5-38C2984F2096}"/>
              </a:ext>
            </a:extLst>
          </p:cNvPr>
          <p:cNvSpPr>
            <a:spLocks noGrp="1" noChangeArrowheads="1"/>
          </p:cNvSpPr>
          <p:nvPr>
            <p:ph type="body" idx="1"/>
          </p:nvPr>
        </p:nvSpPr>
        <p:spPr>
          <a:xfrm>
            <a:off x="609600" y="1295400"/>
            <a:ext cx="7848600" cy="990600"/>
          </a:xfrm>
        </p:spPr>
        <p:txBody>
          <a:bodyPr/>
          <a:lstStyle/>
          <a:p>
            <a:pPr marL="0" indent="0" eaLnBrk="1" hangingPunct="1">
              <a:buFontTx/>
              <a:buNone/>
            </a:pPr>
            <a:r>
              <a:rPr lang="en-US" altLang="en-US"/>
              <a:t>The following 32-bit code loads the table element stored in row 1, column 2:</a:t>
            </a:r>
          </a:p>
        </p:txBody>
      </p:sp>
      <p:sp>
        <p:nvSpPr>
          <p:cNvPr id="49158" name="Text Box 4">
            <a:extLst>
              <a:ext uri="{FF2B5EF4-FFF2-40B4-BE49-F238E27FC236}">
                <a16:creationId xmlns:a16="http://schemas.microsoft.com/office/drawing/2014/main" id="{AD42F1C4-9F64-4524-BCF4-F91FCFC97A41}"/>
              </a:ext>
            </a:extLst>
          </p:cNvPr>
          <p:cNvSpPr txBox="1">
            <a:spLocks noChangeArrowheads="1"/>
          </p:cNvSpPr>
          <p:nvPr/>
        </p:nvSpPr>
        <p:spPr bwMode="auto">
          <a:xfrm>
            <a:off x="1219200" y="2362200"/>
            <a:ext cx="6324600" cy="188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900" b="1">
                <a:latin typeface="Courier New" panose="02070309020205020404" pitchFamily="49" charset="0"/>
              </a:rPr>
              <a:t>RowNumber = 1</a:t>
            </a:r>
          </a:p>
          <a:p>
            <a:pPr eaLnBrk="1" hangingPunct="1">
              <a:lnSpc>
                <a:spcPct val="50000"/>
              </a:lnSpc>
              <a:spcBef>
                <a:spcPct val="50000"/>
              </a:spcBef>
              <a:buClrTx/>
              <a:buFontTx/>
              <a:buNone/>
            </a:pPr>
            <a:r>
              <a:rPr lang="en-US" altLang="en-US" sz="1900" b="1">
                <a:latin typeface="Courier New" panose="02070309020205020404" pitchFamily="49" charset="0"/>
              </a:rPr>
              <a:t>ColumnNumber = 2</a:t>
            </a:r>
          </a:p>
          <a:p>
            <a:pPr eaLnBrk="1" hangingPunct="1">
              <a:lnSpc>
                <a:spcPct val="50000"/>
              </a:lnSpc>
              <a:spcBef>
                <a:spcPct val="50000"/>
              </a:spcBef>
              <a:buClrTx/>
              <a:buFontTx/>
              <a:buNone/>
            </a:pPr>
            <a:endParaRPr lang="en-US" altLang="en-US" sz="1900" b="1">
              <a:latin typeface="Courier New" panose="02070309020205020404" pitchFamily="49" charset="0"/>
            </a:endParaRPr>
          </a:p>
          <a:p>
            <a:pPr eaLnBrk="1" hangingPunct="1">
              <a:lnSpc>
                <a:spcPct val="50000"/>
              </a:lnSpc>
              <a:spcBef>
                <a:spcPct val="50000"/>
              </a:spcBef>
              <a:buClrTx/>
              <a:buFontTx/>
              <a:buNone/>
            </a:pPr>
            <a:r>
              <a:rPr lang="en-US" altLang="en-US" sz="1900" b="1">
                <a:latin typeface="Courier New" panose="02070309020205020404" pitchFamily="49" charset="0"/>
              </a:rPr>
              <a:t>mov  ebx,NumCols * RowNumber</a:t>
            </a:r>
          </a:p>
          <a:p>
            <a:pPr eaLnBrk="1" hangingPunct="1">
              <a:lnSpc>
                <a:spcPct val="50000"/>
              </a:lnSpc>
              <a:spcBef>
                <a:spcPct val="50000"/>
              </a:spcBef>
              <a:buClrTx/>
              <a:buFontTx/>
              <a:buNone/>
            </a:pPr>
            <a:r>
              <a:rPr lang="en-US" altLang="en-US" sz="1900" b="1">
                <a:latin typeface="Courier New" panose="02070309020205020404" pitchFamily="49" charset="0"/>
              </a:rPr>
              <a:t>mov  esi,ColumnNumber</a:t>
            </a:r>
          </a:p>
          <a:p>
            <a:pPr eaLnBrk="1" hangingPunct="1">
              <a:lnSpc>
                <a:spcPct val="50000"/>
              </a:lnSpc>
              <a:spcBef>
                <a:spcPct val="50000"/>
              </a:spcBef>
              <a:buClrTx/>
              <a:buFontTx/>
              <a:buNone/>
            </a:pPr>
            <a:r>
              <a:rPr lang="en-US" altLang="en-US" sz="1900" b="1">
                <a:latin typeface="Courier New" panose="02070309020205020404" pitchFamily="49" charset="0"/>
              </a:rPr>
              <a:t>mov  al,table[ebx + esi]</a:t>
            </a:r>
          </a:p>
        </p:txBody>
      </p:sp>
      <p:graphicFrame>
        <p:nvGraphicFramePr>
          <p:cNvPr id="49159" name="Object 7">
            <a:extLst>
              <a:ext uri="{FF2B5EF4-FFF2-40B4-BE49-F238E27FC236}">
                <a16:creationId xmlns:a16="http://schemas.microsoft.com/office/drawing/2014/main" id="{C449EF63-B990-4CD9-9321-C2A553FFC06D}"/>
              </a:ext>
            </a:extLst>
          </p:cNvPr>
          <p:cNvGraphicFramePr>
            <a:graphicFrameLocks noChangeAspect="1"/>
          </p:cNvGraphicFramePr>
          <p:nvPr/>
        </p:nvGraphicFramePr>
        <p:xfrm>
          <a:off x="1066800" y="4573588"/>
          <a:ext cx="6934200" cy="1268412"/>
        </p:xfrm>
        <a:graphic>
          <a:graphicData uri="http://schemas.openxmlformats.org/presentationml/2006/ole">
            <mc:AlternateContent xmlns:mc="http://schemas.openxmlformats.org/markup-compatibility/2006">
              <mc:Choice xmlns:v="urn:schemas-microsoft-com:vml" Requires="v">
                <p:oleObj spid="_x0000_s49163" name="VISIO" r:id="rId3" imgW="3621024" imgH="676656" progId="Visio.Drawing.6">
                  <p:embed/>
                </p:oleObj>
              </mc:Choice>
              <mc:Fallback>
                <p:oleObj name="VISIO" r:id="rId3" imgW="3621024" imgH="676656" progId="Visio.Drawing.6">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r="-2248"/>
                      <a:stretch>
                        <a:fillRect/>
                      </a:stretch>
                    </p:blipFill>
                    <p:spPr bwMode="auto">
                      <a:xfrm>
                        <a:off x="1066800" y="4573588"/>
                        <a:ext cx="6934200" cy="12684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a:extLst>
              <a:ext uri="{FF2B5EF4-FFF2-40B4-BE49-F238E27FC236}">
                <a16:creationId xmlns:a16="http://schemas.microsoft.com/office/drawing/2014/main" id="{210B0B6B-DB8D-44D5-9AA0-57DC18651578}"/>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50179" name="Slide Number Placeholder 4">
            <a:extLst>
              <a:ext uri="{FF2B5EF4-FFF2-40B4-BE49-F238E27FC236}">
                <a16:creationId xmlns:a16="http://schemas.microsoft.com/office/drawing/2014/main" id="{EEFA5441-018D-400C-A096-06233F9AFAB0}"/>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1C56D0F0-14C4-43B3-8643-F12862D371B4}" type="slidenum">
              <a:rPr lang="en-US" altLang="en-US" sz="1600">
                <a:latin typeface="Times New Roman" panose="02020603050405020304" pitchFamily="18" charset="0"/>
              </a:rPr>
              <a:pPr eaLnBrk="1" hangingPunct="1">
                <a:spcBef>
                  <a:spcPct val="0"/>
                </a:spcBef>
                <a:buClrTx/>
                <a:buFontTx/>
                <a:buNone/>
              </a:pPr>
              <a:t>48</a:t>
            </a:fld>
            <a:endParaRPr lang="en-US" altLang="en-US" sz="1600">
              <a:latin typeface="Times New Roman" panose="02020603050405020304" pitchFamily="18" charset="0"/>
            </a:endParaRPr>
          </a:p>
        </p:txBody>
      </p:sp>
      <p:sp>
        <p:nvSpPr>
          <p:cNvPr id="130050" name="Rectangle 2">
            <a:extLst>
              <a:ext uri="{FF2B5EF4-FFF2-40B4-BE49-F238E27FC236}">
                <a16:creationId xmlns:a16="http://schemas.microsoft.com/office/drawing/2014/main" id="{8AE57542-2B33-44D5-B251-03555693FD8D}"/>
              </a:ext>
            </a:extLst>
          </p:cNvPr>
          <p:cNvSpPr>
            <a:spLocks noGrp="1" noChangeArrowheads="1"/>
          </p:cNvSpPr>
          <p:nvPr>
            <p:ph type="title"/>
          </p:nvPr>
        </p:nvSpPr>
        <p:spPr/>
        <p:txBody>
          <a:bodyPr/>
          <a:lstStyle/>
          <a:p>
            <a:pPr eaLnBrk="1" hangingPunct="1">
              <a:defRPr/>
            </a:pPr>
            <a:r>
              <a:rPr lang="en-US" altLang="en-US"/>
              <a:t>Two-Dimensional Table Example (64-bit)</a:t>
            </a:r>
          </a:p>
        </p:txBody>
      </p:sp>
      <p:sp>
        <p:nvSpPr>
          <p:cNvPr id="50181" name="Rectangle 3">
            <a:extLst>
              <a:ext uri="{FF2B5EF4-FFF2-40B4-BE49-F238E27FC236}">
                <a16:creationId xmlns:a16="http://schemas.microsoft.com/office/drawing/2014/main" id="{96DD3272-BC6F-46F3-82A8-BEAB1E90E163}"/>
              </a:ext>
            </a:extLst>
          </p:cNvPr>
          <p:cNvSpPr>
            <a:spLocks noGrp="1" noChangeArrowheads="1"/>
          </p:cNvSpPr>
          <p:nvPr>
            <p:ph type="body" idx="1"/>
          </p:nvPr>
        </p:nvSpPr>
        <p:spPr>
          <a:xfrm>
            <a:off x="609600" y="1295400"/>
            <a:ext cx="7848600" cy="990600"/>
          </a:xfrm>
        </p:spPr>
        <p:txBody>
          <a:bodyPr/>
          <a:lstStyle/>
          <a:p>
            <a:pPr marL="0" indent="0" eaLnBrk="1" hangingPunct="1">
              <a:buFontTx/>
              <a:buNone/>
            </a:pPr>
            <a:r>
              <a:rPr lang="en-US" altLang="en-US"/>
              <a:t>The following 64-bit code loads the table element stored in row 1, column 2:</a:t>
            </a:r>
          </a:p>
        </p:txBody>
      </p:sp>
      <p:sp>
        <p:nvSpPr>
          <p:cNvPr id="50182" name="Text Box 4">
            <a:extLst>
              <a:ext uri="{FF2B5EF4-FFF2-40B4-BE49-F238E27FC236}">
                <a16:creationId xmlns:a16="http://schemas.microsoft.com/office/drawing/2014/main" id="{096997C5-9EEF-4E42-B9D8-31DAFBC48C26}"/>
              </a:ext>
            </a:extLst>
          </p:cNvPr>
          <p:cNvSpPr txBox="1">
            <a:spLocks noChangeArrowheads="1"/>
          </p:cNvSpPr>
          <p:nvPr/>
        </p:nvSpPr>
        <p:spPr bwMode="auto">
          <a:xfrm>
            <a:off x="1219200" y="2362200"/>
            <a:ext cx="6324600" cy="188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900" b="1">
                <a:latin typeface="Courier New" panose="02070309020205020404" pitchFamily="49" charset="0"/>
              </a:rPr>
              <a:t>RowNumber = 1</a:t>
            </a:r>
          </a:p>
          <a:p>
            <a:pPr eaLnBrk="1" hangingPunct="1">
              <a:lnSpc>
                <a:spcPct val="50000"/>
              </a:lnSpc>
              <a:spcBef>
                <a:spcPct val="50000"/>
              </a:spcBef>
              <a:buClrTx/>
              <a:buFontTx/>
              <a:buNone/>
            </a:pPr>
            <a:r>
              <a:rPr lang="en-US" altLang="en-US" sz="1900" b="1">
                <a:latin typeface="Courier New" panose="02070309020205020404" pitchFamily="49" charset="0"/>
              </a:rPr>
              <a:t>ColumnNumber = 2</a:t>
            </a:r>
          </a:p>
          <a:p>
            <a:pPr eaLnBrk="1" hangingPunct="1">
              <a:lnSpc>
                <a:spcPct val="50000"/>
              </a:lnSpc>
              <a:spcBef>
                <a:spcPct val="50000"/>
              </a:spcBef>
              <a:buClrTx/>
              <a:buFontTx/>
              <a:buNone/>
            </a:pPr>
            <a:endParaRPr lang="en-US" altLang="en-US" sz="1900" b="1">
              <a:latin typeface="Courier New" panose="02070309020205020404" pitchFamily="49" charset="0"/>
            </a:endParaRPr>
          </a:p>
          <a:p>
            <a:pPr eaLnBrk="1" hangingPunct="1">
              <a:lnSpc>
                <a:spcPct val="50000"/>
              </a:lnSpc>
              <a:spcBef>
                <a:spcPct val="50000"/>
              </a:spcBef>
              <a:buClrTx/>
              <a:buFontTx/>
              <a:buNone/>
            </a:pPr>
            <a:r>
              <a:rPr lang="en-US" altLang="en-US" sz="1900" b="1">
                <a:latin typeface="Courier New" panose="02070309020205020404" pitchFamily="49" charset="0"/>
              </a:rPr>
              <a:t>mov  rbx,NumCols * RowNumber</a:t>
            </a:r>
          </a:p>
          <a:p>
            <a:pPr eaLnBrk="1" hangingPunct="1">
              <a:lnSpc>
                <a:spcPct val="50000"/>
              </a:lnSpc>
              <a:spcBef>
                <a:spcPct val="50000"/>
              </a:spcBef>
              <a:buClrTx/>
              <a:buFontTx/>
              <a:buNone/>
            </a:pPr>
            <a:r>
              <a:rPr lang="en-US" altLang="en-US" sz="1900" b="1">
                <a:latin typeface="Courier New" panose="02070309020205020404" pitchFamily="49" charset="0"/>
              </a:rPr>
              <a:t>mov  rsi,ColumnNumber</a:t>
            </a:r>
          </a:p>
          <a:p>
            <a:pPr eaLnBrk="1" hangingPunct="1">
              <a:lnSpc>
                <a:spcPct val="50000"/>
              </a:lnSpc>
              <a:spcBef>
                <a:spcPct val="50000"/>
              </a:spcBef>
              <a:buClrTx/>
              <a:buFontTx/>
              <a:buNone/>
            </a:pPr>
            <a:r>
              <a:rPr lang="en-US" altLang="en-US" sz="1900" b="1">
                <a:latin typeface="Courier New" panose="02070309020205020404" pitchFamily="49" charset="0"/>
              </a:rPr>
              <a:t>mov  al,table[rbx + rsi]</a:t>
            </a:r>
          </a:p>
        </p:txBody>
      </p:sp>
      <p:graphicFrame>
        <p:nvGraphicFramePr>
          <p:cNvPr id="50183" name="Object 7">
            <a:extLst>
              <a:ext uri="{FF2B5EF4-FFF2-40B4-BE49-F238E27FC236}">
                <a16:creationId xmlns:a16="http://schemas.microsoft.com/office/drawing/2014/main" id="{3BD7CF57-83AB-450D-8CD5-2A7DA75E0EF0}"/>
              </a:ext>
            </a:extLst>
          </p:cNvPr>
          <p:cNvGraphicFramePr>
            <a:graphicFrameLocks noChangeAspect="1"/>
          </p:cNvGraphicFramePr>
          <p:nvPr/>
        </p:nvGraphicFramePr>
        <p:xfrm>
          <a:off x="1066800" y="4573588"/>
          <a:ext cx="6934200" cy="1268412"/>
        </p:xfrm>
        <a:graphic>
          <a:graphicData uri="http://schemas.openxmlformats.org/presentationml/2006/ole">
            <mc:AlternateContent xmlns:mc="http://schemas.openxmlformats.org/markup-compatibility/2006">
              <mc:Choice xmlns:v="urn:schemas-microsoft-com:vml" Requires="v">
                <p:oleObj spid="_x0000_s50189" name="Visio" r:id="rId3" imgW="3621024" imgH="676656" progId="Visio.Drawing.6">
                  <p:embed/>
                </p:oleObj>
              </mc:Choice>
              <mc:Fallback>
                <p:oleObj name="Visio" r:id="rId3" imgW="3621024" imgH="676656" progId="Visio.Drawing.6">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r="-2248"/>
                      <a:stretch>
                        <a:fillRect/>
                      </a:stretch>
                    </p:blipFill>
                    <p:spPr bwMode="auto">
                      <a:xfrm>
                        <a:off x="1066800" y="4573588"/>
                        <a:ext cx="6934200" cy="12684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84" name="TextBox 1">
            <a:extLst>
              <a:ext uri="{FF2B5EF4-FFF2-40B4-BE49-F238E27FC236}">
                <a16:creationId xmlns:a16="http://schemas.microsoft.com/office/drawing/2014/main" id="{25EFF917-6CAA-4E29-B77C-BAF2AAC1CD72}"/>
              </a:ext>
            </a:extLst>
          </p:cNvPr>
          <p:cNvSpPr txBox="1">
            <a:spLocks noChangeArrowheads="1"/>
          </p:cNvSpPr>
          <p:nvPr/>
        </p:nvSpPr>
        <p:spPr bwMode="auto">
          <a:xfrm>
            <a:off x="3987800" y="5486400"/>
            <a:ext cx="2133600" cy="307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400">
                <a:solidFill>
                  <a:schemeClr val="bg2"/>
                </a:solidFill>
                <a:latin typeface="Courier New" panose="02070309020205020404" pitchFamily="49" charset="0"/>
                <a:cs typeface="Courier New" panose="02070309020205020404" pitchFamily="49" charset="0"/>
              </a:rPr>
              <a:t>table[rbx + rsi]</a:t>
            </a:r>
            <a:endParaRPr lang="en-US" altLang="en-US" sz="1600">
              <a:solidFill>
                <a:schemeClr val="bg2"/>
              </a:solidFill>
              <a:latin typeface="Courier New" panose="02070309020205020404" pitchFamily="49" charset="0"/>
              <a:cs typeface="Courier New" panose="02070309020205020404" pitchFamily="49" charset="0"/>
            </a:endParaRPr>
          </a:p>
        </p:txBody>
      </p:sp>
      <p:sp>
        <p:nvSpPr>
          <p:cNvPr id="50185" name="TextBox 8">
            <a:extLst>
              <a:ext uri="{FF2B5EF4-FFF2-40B4-BE49-F238E27FC236}">
                <a16:creationId xmlns:a16="http://schemas.microsoft.com/office/drawing/2014/main" id="{980FF5DE-1A78-40CC-9D80-A0C0DD544D47}"/>
              </a:ext>
            </a:extLst>
          </p:cNvPr>
          <p:cNvSpPr txBox="1">
            <a:spLocks noChangeArrowheads="1"/>
          </p:cNvSpPr>
          <p:nvPr/>
        </p:nvSpPr>
        <p:spPr bwMode="auto">
          <a:xfrm>
            <a:off x="2444750" y="5486400"/>
            <a:ext cx="1543050" cy="307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lgn="r" eaLnBrk="1" hangingPunct="1">
              <a:spcBef>
                <a:spcPct val="0"/>
              </a:spcBef>
              <a:buClrTx/>
              <a:buFontTx/>
              <a:buNone/>
            </a:pPr>
            <a:r>
              <a:rPr lang="en-US" altLang="en-US" sz="1400">
                <a:solidFill>
                  <a:schemeClr val="bg2"/>
                </a:solidFill>
                <a:latin typeface="Courier New" panose="02070309020205020404" pitchFamily="49" charset="0"/>
                <a:cs typeface="Courier New" panose="02070309020205020404" pitchFamily="49" charset="0"/>
              </a:rPr>
              <a:t>table[rbx]</a:t>
            </a:r>
            <a:endParaRPr lang="en-US" altLang="en-US" sz="1600">
              <a:solidFill>
                <a:schemeClr val="bg2"/>
              </a:solidFill>
              <a:latin typeface="Courier New" panose="02070309020205020404" pitchFamily="49" charset="0"/>
              <a:cs typeface="Courier New" panose="02070309020205020404" pitchFamily="49"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a:extLst>
              <a:ext uri="{FF2B5EF4-FFF2-40B4-BE49-F238E27FC236}">
                <a16:creationId xmlns:a16="http://schemas.microsoft.com/office/drawing/2014/main" id="{7ED658DA-0BE9-432E-8609-9C84AB34BF02}"/>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64515" name="Slide Number Placeholder 4">
            <a:extLst>
              <a:ext uri="{FF2B5EF4-FFF2-40B4-BE49-F238E27FC236}">
                <a16:creationId xmlns:a16="http://schemas.microsoft.com/office/drawing/2014/main" id="{C63DFD36-5F56-4283-A7C1-9F07C329D1FE}"/>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9A4F13FD-3AAB-4B6B-BC8C-83FD671CE104}" type="slidenum">
              <a:rPr lang="en-US" altLang="en-US" sz="1600">
                <a:latin typeface="Times New Roman" panose="02020603050405020304" pitchFamily="18" charset="0"/>
              </a:rPr>
              <a:pPr eaLnBrk="1" hangingPunct="1">
                <a:spcBef>
                  <a:spcPct val="0"/>
                </a:spcBef>
                <a:buClrTx/>
                <a:buFontTx/>
                <a:buNone/>
              </a:pPr>
              <a:t>49</a:t>
            </a:fld>
            <a:endParaRPr lang="en-US" altLang="en-US" sz="1600">
              <a:latin typeface="Times New Roman" panose="02020603050405020304" pitchFamily="18" charset="0"/>
            </a:endParaRPr>
          </a:p>
        </p:txBody>
      </p:sp>
      <p:sp>
        <p:nvSpPr>
          <p:cNvPr id="143362" name="Rectangle 2">
            <a:extLst>
              <a:ext uri="{FF2B5EF4-FFF2-40B4-BE49-F238E27FC236}">
                <a16:creationId xmlns:a16="http://schemas.microsoft.com/office/drawing/2014/main" id="{AD26CAF8-79C5-4E56-A0D8-557A6260FC5A}"/>
              </a:ext>
            </a:extLst>
          </p:cNvPr>
          <p:cNvSpPr>
            <a:spLocks noGrp="1" noChangeArrowheads="1"/>
          </p:cNvSpPr>
          <p:nvPr>
            <p:ph type="title"/>
          </p:nvPr>
        </p:nvSpPr>
        <p:spPr/>
        <p:txBody>
          <a:bodyPr/>
          <a:lstStyle/>
          <a:p>
            <a:pPr eaLnBrk="1" hangingPunct="1">
              <a:defRPr/>
            </a:pPr>
            <a:r>
              <a:rPr lang="en-US" altLang="en-US"/>
              <a:t>Summary</a:t>
            </a:r>
          </a:p>
        </p:txBody>
      </p:sp>
      <p:sp>
        <p:nvSpPr>
          <p:cNvPr id="64517" name="Rectangle 3">
            <a:extLst>
              <a:ext uri="{FF2B5EF4-FFF2-40B4-BE49-F238E27FC236}">
                <a16:creationId xmlns:a16="http://schemas.microsoft.com/office/drawing/2014/main" id="{FDF728D8-2C6A-4E1B-89D1-E1AECABBFE7C}"/>
              </a:ext>
            </a:extLst>
          </p:cNvPr>
          <p:cNvSpPr>
            <a:spLocks noGrp="1" noChangeArrowheads="1"/>
          </p:cNvSpPr>
          <p:nvPr>
            <p:ph type="body" idx="1"/>
          </p:nvPr>
        </p:nvSpPr>
        <p:spPr/>
        <p:txBody>
          <a:bodyPr/>
          <a:lstStyle/>
          <a:p>
            <a:pPr eaLnBrk="1" hangingPunct="1"/>
            <a:r>
              <a:rPr lang="en-US" altLang="en-US"/>
              <a:t>String primitives are optimized for efficiency</a:t>
            </a:r>
          </a:p>
          <a:p>
            <a:pPr eaLnBrk="1" hangingPunct="1"/>
            <a:r>
              <a:rPr lang="en-US" altLang="en-US"/>
              <a:t>Strings and arrays are essentially the same</a:t>
            </a:r>
          </a:p>
          <a:p>
            <a:pPr eaLnBrk="1" hangingPunct="1"/>
            <a:r>
              <a:rPr lang="en-US" altLang="en-US"/>
              <a:t>Keep code inside loops simple</a:t>
            </a:r>
          </a:p>
          <a:p>
            <a:pPr eaLnBrk="1" hangingPunct="1"/>
            <a:r>
              <a:rPr lang="en-US" altLang="en-US"/>
              <a:t>Use base-index operands with two-dimensional arrays</a:t>
            </a:r>
          </a:p>
          <a:p>
            <a:pPr eaLnBrk="1" hangingPunct="1"/>
            <a:r>
              <a:rPr lang="en-US" altLang="en-US"/>
              <a:t>Avoid the bubble sort for large arrays</a:t>
            </a:r>
          </a:p>
          <a:p>
            <a:pPr eaLnBrk="1" hangingPunct="1"/>
            <a:r>
              <a:rPr lang="en-US" altLang="en-US"/>
              <a:t>Use binary search for large sequentially ordered arrays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a:extLst>
              <a:ext uri="{FF2B5EF4-FFF2-40B4-BE49-F238E27FC236}">
                <a16:creationId xmlns:a16="http://schemas.microsoft.com/office/drawing/2014/main" id="{1749935F-D8D2-4A4E-A057-EA25F4EEFB1B}"/>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7171" name="Slide Number Placeholder 4">
            <a:extLst>
              <a:ext uri="{FF2B5EF4-FFF2-40B4-BE49-F238E27FC236}">
                <a16:creationId xmlns:a16="http://schemas.microsoft.com/office/drawing/2014/main" id="{E9D1A7D0-4212-47EE-B133-2F641311FF4C}"/>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539BB8A4-E7DF-40D7-B9FF-90B9CABC4868}" type="slidenum">
              <a:rPr lang="en-US" altLang="en-US" sz="1600">
                <a:latin typeface="Times New Roman" panose="02020603050405020304" pitchFamily="18" charset="0"/>
              </a:rPr>
              <a:pPr eaLnBrk="1" hangingPunct="1">
                <a:spcBef>
                  <a:spcPct val="0"/>
                </a:spcBef>
                <a:buClrTx/>
                <a:buFontTx/>
                <a:buNone/>
              </a:pPr>
              <a:t>5</a:t>
            </a:fld>
            <a:endParaRPr lang="en-US" altLang="en-US" sz="1600">
              <a:latin typeface="Times New Roman" panose="02020603050405020304" pitchFamily="18" charset="0"/>
            </a:endParaRPr>
          </a:p>
        </p:txBody>
      </p:sp>
      <p:sp>
        <p:nvSpPr>
          <p:cNvPr id="105474" name="Rectangle 2">
            <a:extLst>
              <a:ext uri="{FF2B5EF4-FFF2-40B4-BE49-F238E27FC236}">
                <a16:creationId xmlns:a16="http://schemas.microsoft.com/office/drawing/2014/main" id="{A13ADC95-A0AC-4ECE-A45D-FCEBF5F5ADA0}"/>
              </a:ext>
            </a:extLst>
          </p:cNvPr>
          <p:cNvSpPr>
            <a:spLocks noGrp="1" noChangeArrowheads="1"/>
          </p:cNvSpPr>
          <p:nvPr>
            <p:ph type="title"/>
          </p:nvPr>
        </p:nvSpPr>
        <p:spPr/>
        <p:txBody>
          <a:bodyPr/>
          <a:lstStyle/>
          <a:p>
            <a:pPr eaLnBrk="1" hangingPunct="1">
              <a:defRPr/>
            </a:pPr>
            <a:r>
              <a:rPr lang="en-US" altLang="en-US"/>
              <a:t>MOVSB, MOVSW, and MOVSD</a:t>
            </a:r>
            <a:r>
              <a:rPr lang="en-US" altLang="en-US" sz="2400"/>
              <a:t>  (2 of 2)</a:t>
            </a:r>
            <a:endParaRPr lang="en-US" altLang="en-US"/>
          </a:p>
        </p:txBody>
      </p:sp>
      <p:sp>
        <p:nvSpPr>
          <p:cNvPr id="7173" name="Rectangle 3">
            <a:extLst>
              <a:ext uri="{FF2B5EF4-FFF2-40B4-BE49-F238E27FC236}">
                <a16:creationId xmlns:a16="http://schemas.microsoft.com/office/drawing/2014/main" id="{8C572755-B799-4A88-821F-14108065E69F}"/>
              </a:ext>
            </a:extLst>
          </p:cNvPr>
          <p:cNvSpPr>
            <a:spLocks noGrp="1" noChangeArrowheads="1"/>
          </p:cNvSpPr>
          <p:nvPr>
            <p:ph type="body" idx="1"/>
          </p:nvPr>
        </p:nvSpPr>
        <p:spPr>
          <a:xfrm>
            <a:off x="838200" y="1752600"/>
            <a:ext cx="7772400" cy="2514600"/>
          </a:xfrm>
        </p:spPr>
        <p:txBody>
          <a:bodyPr/>
          <a:lstStyle/>
          <a:p>
            <a:pPr eaLnBrk="1" hangingPunct="1"/>
            <a:r>
              <a:rPr lang="en-US" altLang="en-US"/>
              <a:t>ESI and EDI are automatically incremented or decremented:</a:t>
            </a:r>
          </a:p>
          <a:p>
            <a:pPr lvl="1" eaLnBrk="1" hangingPunct="1"/>
            <a:r>
              <a:rPr lang="en-US" altLang="en-US"/>
              <a:t>MOVSB increments/decrements by 1</a:t>
            </a:r>
          </a:p>
          <a:p>
            <a:pPr lvl="1" eaLnBrk="1" hangingPunct="1"/>
            <a:r>
              <a:rPr lang="en-US" altLang="en-US"/>
              <a:t>MOVSW increments/decrements by 2</a:t>
            </a:r>
          </a:p>
          <a:p>
            <a:pPr lvl="1" eaLnBrk="1" hangingPunct="1"/>
            <a:r>
              <a:rPr lang="en-US" altLang="en-US"/>
              <a:t>MOVSD increments/decrements by 4</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2">
            <a:extLst>
              <a:ext uri="{FF2B5EF4-FFF2-40B4-BE49-F238E27FC236}">
                <a16:creationId xmlns:a16="http://schemas.microsoft.com/office/drawing/2014/main" id="{74F73FEF-4318-4129-A53C-65C0F5EF24E3}"/>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65539" name="Slide Number Placeholder 3">
            <a:extLst>
              <a:ext uri="{FF2B5EF4-FFF2-40B4-BE49-F238E27FC236}">
                <a16:creationId xmlns:a16="http://schemas.microsoft.com/office/drawing/2014/main" id="{3E36B962-7B51-4413-A66E-B7C76F8BBDB6}"/>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CB8316E7-44A0-4FFF-9F95-2374F54E1E42}" type="slidenum">
              <a:rPr lang="en-US" altLang="en-US" sz="1600">
                <a:latin typeface="Times New Roman" panose="02020603050405020304" pitchFamily="18" charset="0"/>
              </a:rPr>
              <a:pPr eaLnBrk="1" hangingPunct="1">
                <a:spcBef>
                  <a:spcPct val="0"/>
                </a:spcBef>
                <a:buClrTx/>
                <a:buFontTx/>
                <a:buNone/>
              </a:pPr>
              <a:t>50</a:t>
            </a:fld>
            <a:endParaRPr lang="en-US" altLang="en-US" sz="1600">
              <a:latin typeface="Times New Roman" panose="02020603050405020304" pitchFamily="18" charset="0"/>
            </a:endParaRPr>
          </a:p>
        </p:txBody>
      </p:sp>
      <p:sp>
        <p:nvSpPr>
          <p:cNvPr id="77826" name="Rectangle 2">
            <a:extLst>
              <a:ext uri="{FF2B5EF4-FFF2-40B4-BE49-F238E27FC236}">
                <a16:creationId xmlns:a16="http://schemas.microsoft.com/office/drawing/2014/main" id="{21A888B0-5192-429C-9163-8AC87024CAF7}"/>
              </a:ext>
            </a:extLst>
          </p:cNvPr>
          <p:cNvSpPr>
            <a:spLocks noGrp="1" noChangeArrowheads="1"/>
          </p:cNvSpPr>
          <p:nvPr>
            <p:ph type="title"/>
          </p:nvPr>
        </p:nvSpPr>
        <p:spPr>
          <a:xfrm>
            <a:off x="609600" y="3276600"/>
            <a:ext cx="7772400" cy="533400"/>
          </a:xfrm>
        </p:spPr>
        <p:txBody>
          <a:bodyPr/>
          <a:lstStyle/>
          <a:p>
            <a:pPr eaLnBrk="1" hangingPunct="1">
              <a:defRPr/>
            </a:pPr>
            <a:r>
              <a:rPr lang="en-US" altLang="en-US"/>
              <a:t>45 6E 64 65</a:t>
            </a:r>
          </a:p>
        </p:txBody>
      </p:sp>
      <p:graphicFrame>
        <p:nvGraphicFramePr>
          <p:cNvPr id="65541" name="Object 3">
            <a:extLst>
              <a:ext uri="{FF2B5EF4-FFF2-40B4-BE49-F238E27FC236}">
                <a16:creationId xmlns:a16="http://schemas.microsoft.com/office/drawing/2014/main" id="{9F90BCE5-4E47-4ACE-B8CF-125362B154BD}"/>
              </a:ext>
            </a:extLst>
          </p:cNvPr>
          <p:cNvGraphicFramePr>
            <a:graphicFrameLocks noChangeAspect="1"/>
          </p:cNvGraphicFramePr>
          <p:nvPr/>
        </p:nvGraphicFramePr>
        <p:xfrm>
          <a:off x="3962400" y="2362200"/>
          <a:ext cx="1295400" cy="688975"/>
        </p:xfrm>
        <a:graphic>
          <a:graphicData uri="http://schemas.openxmlformats.org/presentationml/2006/ole">
            <mc:AlternateContent xmlns:mc="http://schemas.openxmlformats.org/markup-compatibility/2006">
              <mc:Choice xmlns:v="urn:schemas-microsoft-com:vml" Requires="v">
                <p:oleObj spid="_x0000_s65545" name="Clip" r:id="rId3" imgW="4090988" imgH="2178050" progId="MS_ClipArt_Gallery.2">
                  <p:embed/>
                </p:oleObj>
              </mc:Choice>
              <mc:Fallback>
                <p:oleObj name="Clip" r:id="rId3" imgW="4090988" imgH="2178050"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362200"/>
                        <a:ext cx="1295400"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Footer Placeholder 3">
            <a:extLst>
              <a:ext uri="{FF2B5EF4-FFF2-40B4-BE49-F238E27FC236}">
                <a16:creationId xmlns:a16="http://schemas.microsoft.com/office/drawing/2014/main" id="{CD70408C-7713-41CE-BF9F-D90A13669CDA}"/>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8195" name="Slide Number Placeholder 4">
            <a:extLst>
              <a:ext uri="{FF2B5EF4-FFF2-40B4-BE49-F238E27FC236}">
                <a16:creationId xmlns:a16="http://schemas.microsoft.com/office/drawing/2014/main" id="{EAEE27CB-D53D-471C-8D2A-06FA3CE2D45A}"/>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DE4271A7-89E7-4D7D-A8AA-2624AD2016CE}" type="slidenum">
              <a:rPr lang="en-US" altLang="en-US" sz="1600">
                <a:latin typeface="Times New Roman" panose="02020603050405020304" pitchFamily="18" charset="0"/>
              </a:rPr>
              <a:pPr eaLnBrk="1" hangingPunct="1">
                <a:spcBef>
                  <a:spcPct val="0"/>
                </a:spcBef>
                <a:buClrTx/>
                <a:buFontTx/>
                <a:buNone/>
              </a:pPr>
              <a:t>6</a:t>
            </a:fld>
            <a:endParaRPr lang="en-US" altLang="en-US" sz="1600">
              <a:latin typeface="Times New Roman" panose="02020603050405020304" pitchFamily="18" charset="0"/>
            </a:endParaRPr>
          </a:p>
        </p:txBody>
      </p:sp>
      <p:sp>
        <p:nvSpPr>
          <p:cNvPr id="106498" name="Rectangle 2">
            <a:extLst>
              <a:ext uri="{FF2B5EF4-FFF2-40B4-BE49-F238E27FC236}">
                <a16:creationId xmlns:a16="http://schemas.microsoft.com/office/drawing/2014/main" id="{BCC09FDA-722A-4CD7-9CB4-C816C7AF73E8}"/>
              </a:ext>
            </a:extLst>
          </p:cNvPr>
          <p:cNvSpPr>
            <a:spLocks noGrp="1" noChangeArrowheads="1"/>
          </p:cNvSpPr>
          <p:nvPr>
            <p:ph type="title"/>
          </p:nvPr>
        </p:nvSpPr>
        <p:spPr/>
        <p:txBody>
          <a:bodyPr/>
          <a:lstStyle/>
          <a:p>
            <a:pPr eaLnBrk="1" hangingPunct="1">
              <a:defRPr/>
            </a:pPr>
            <a:r>
              <a:rPr lang="en-US" altLang="en-US"/>
              <a:t>Direction Flag</a:t>
            </a:r>
          </a:p>
        </p:txBody>
      </p:sp>
      <p:sp>
        <p:nvSpPr>
          <p:cNvPr id="8197" name="Rectangle 3">
            <a:extLst>
              <a:ext uri="{FF2B5EF4-FFF2-40B4-BE49-F238E27FC236}">
                <a16:creationId xmlns:a16="http://schemas.microsoft.com/office/drawing/2014/main" id="{9FE956C1-A91D-4E65-9107-AB508B178A47}"/>
              </a:ext>
            </a:extLst>
          </p:cNvPr>
          <p:cNvSpPr>
            <a:spLocks noGrp="1" noChangeArrowheads="1"/>
          </p:cNvSpPr>
          <p:nvPr>
            <p:ph type="body" idx="1"/>
          </p:nvPr>
        </p:nvSpPr>
        <p:spPr>
          <a:xfrm>
            <a:off x="685800" y="1371600"/>
            <a:ext cx="7848600" cy="1981200"/>
          </a:xfrm>
        </p:spPr>
        <p:txBody>
          <a:bodyPr/>
          <a:lstStyle/>
          <a:p>
            <a:pPr eaLnBrk="1" hangingPunct="1"/>
            <a:r>
              <a:rPr lang="en-US" altLang="en-US"/>
              <a:t>The Direction flag controls the incrementing or decrementing of ESI and EDI.</a:t>
            </a:r>
          </a:p>
          <a:p>
            <a:pPr lvl="1" eaLnBrk="1" hangingPunct="1"/>
            <a:r>
              <a:rPr lang="en-US" altLang="en-US"/>
              <a:t>DF = clear (0): increment ESI and EDI</a:t>
            </a:r>
          </a:p>
          <a:p>
            <a:pPr lvl="1" eaLnBrk="1" hangingPunct="1"/>
            <a:r>
              <a:rPr lang="en-US" altLang="en-US"/>
              <a:t>DF = set (1): decrement ESI and EDI</a:t>
            </a:r>
          </a:p>
        </p:txBody>
      </p:sp>
      <p:sp>
        <p:nvSpPr>
          <p:cNvPr id="106500" name="Text Box 4">
            <a:extLst>
              <a:ext uri="{FF2B5EF4-FFF2-40B4-BE49-F238E27FC236}">
                <a16:creationId xmlns:a16="http://schemas.microsoft.com/office/drawing/2014/main" id="{3074F045-D2B9-4E6B-8534-28BD918E2EAB}"/>
              </a:ext>
            </a:extLst>
          </p:cNvPr>
          <p:cNvSpPr txBox="1">
            <a:spLocks noChangeArrowheads="1"/>
          </p:cNvSpPr>
          <p:nvPr/>
        </p:nvSpPr>
        <p:spPr bwMode="auto">
          <a:xfrm>
            <a:off x="1066800" y="3429000"/>
            <a:ext cx="6858000" cy="153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lvl1pPr eaLnBrk="0" hangingPunct="0">
              <a:spcBef>
                <a:spcPct val="20000"/>
              </a:spcBef>
              <a:buClr>
                <a:schemeClr val="tx1"/>
              </a:buClr>
              <a:buChar char="•"/>
              <a:tabLst>
                <a:tab pos="452438" algn="l"/>
                <a:tab pos="22860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2438" algn="l"/>
                <a:tab pos="22860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2438" algn="l"/>
                <a:tab pos="22860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2438" algn="l"/>
                <a:tab pos="22860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2438" algn="l"/>
                <a:tab pos="2286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2438" algn="l"/>
                <a:tab pos="2286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2438" algn="l"/>
                <a:tab pos="2286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2438" algn="l"/>
                <a:tab pos="2286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2438" algn="l"/>
                <a:tab pos="2286000" algn="l"/>
              </a:tabLst>
              <a:defRPr sz="2000">
                <a:solidFill>
                  <a:schemeClr val="tx1"/>
                </a:solidFill>
                <a:latin typeface="Times New Roman" panose="02020603050405020304" pitchFamily="18" charset="0"/>
              </a:defRPr>
            </a:lvl9pPr>
          </a:lstStyle>
          <a:p>
            <a:pPr eaLnBrk="1" hangingPunct="1">
              <a:spcBef>
                <a:spcPct val="50000"/>
              </a:spcBef>
              <a:buClrTx/>
              <a:buFontTx/>
              <a:buNone/>
            </a:pPr>
            <a:r>
              <a:rPr lang="en-US" altLang="en-US" sz="2100"/>
              <a:t>The Direction flag can be explicitly changed using the CLD and STD instructions:</a:t>
            </a:r>
          </a:p>
          <a:p>
            <a:pPr eaLnBrk="1" hangingPunct="1">
              <a:lnSpc>
                <a:spcPct val="70000"/>
              </a:lnSpc>
              <a:spcBef>
                <a:spcPct val="50000"/>
              </a:spcBef>
              <a:buClrTx/>
              <a:buFontTx/>
              <a:buNone/>
            </a:pPr>
            <a:r>
              <a:rPr lang="en-US" altLang="en-US" sz="1700" b="1">
                <a:latin typeface="Courier New" panose="02070309020205020404" pitchFamily="49" charset="0"/>
              </a:rPr>
              <a:t>	CLD 	; clear Direction flag</a:t>
            </a:r>
          </a:p>
          <a:p>
            <a:pPr eaLnBrk="1" hangingPunct="1">
              <a:lnSpc>
                <a:spcPct val="70000"/>
              </a:lnSpc>
              <a:spcBef>
                <a:spcPct val="50000"/>
              </a:spcBef>
              <a:buClrTx/>
              <a:buFontTx/>
              <a:buNone/>
            </a:pPr>
            <a:r>
              <a:rPr lang="en-US" altLang="en-US" sz="1700" b="1">
                <a:latin typeface="Courier New" panose="02070309020205020404" pitchFamily="49" charset="0"/>
              </a:rPr>
              <a:t>	STD 	; set Direction flag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6500"/>
                                        </p:tgtEl>
                                        <p:attrNameLst>
                                          <p:attrName>style.visibility</p:attrName>
                                        </p:attrNameLst>
                                      </p:cBhvr>
                                      <p:to>
                                        <p:strVal val="visible"/>
                                      </p:to>
                                    </p:set>
                                    <p:animEffect transition="in" filter="box(in)">
                                      <p:cBhvr>
                                        <p:cTn id="7" dur="500"/>
                                        <p:tgtEl>
                                          <p:spTgt spid="106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a:extLst>
              <a:ext uri="{FF2B5EF4-FFF2-40B4-BE49-F238E27FC236}">
                <a16:creationId xmlns:a16="http://schemas.microsoft.com/office/drawing/2014/main" id="{32C5999B-0B04-46C9-98DF-DF71B2840D9B}"/>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9219" name="Slide Number Placeholder 4">
            <a:extLst>
              <a:ext uri="{FF2B5EF4-FFF2-40B4-BE49-F238E27FC236}">
                <a16:creationId xmlns:a16="http://schemas.microsoft.com/office/drawing/2014/main" id="{340AAE9B-5C79-443A-AF55-5A695C8DAE33}"/>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BAC7209A-B0EE-4547-A66A-774C4F1F63ED}" type="slidenum">
              <a:rPr lang="en-US" altLang="en-US" sz="1600">
                <a:latin typeface="Times New Roman" panose="02020603050405020304" pitchFamily="18" charset="0"/>
              </a:rPr>
              <a:pPr eaLnBrk="1" hangingPunct="1">
                <a:spcBef>
                  <a:spcPct val="0"/>
                </a:spcBef>
                <a:buClrTx/>
                <a:buFontTx/>
                <a:buNone/>
              </a:pPr>
              <a:t>7</a:t>
            </a:fld>
            <a:endParaRPr lang="en-US" altLang="en-US" sz="1600">
              <a:latin typeface="Times New Roman" panose="02020603050405020304" pitchFamily="18" charset="0"/>
            </a:endParaRPr>
          </a:p>
        </p:txBody>
      </p:sp>
      <p:sp>
        <p:nvSpPr>
          <p:cNvPr id="104450" name="Rectangle 2">
            <a:extLst>
              <a:ext uri="{FF2B5EF4-FFF2-40B4-BE49-F238E27FC236}">
                <a16:creationId xmlns:a16="http://schemas.microsoft.com/office/drawing/2014/main" id="{E5942765-8F44-4668-9590-4E929D95283C}"/>
              </a:ext>
            </a:extLst>
          </p:cNvPr>
          <p:cNvSpPr>
            <a:spLocks noGrp="1" noChangeArrowheads="1"/>
          </p:cNvSpPr>
          <p:nvPr>
            <p:ph type="title"/>
          </p:nvPr>
        </p:nvSpPr>
        <p:spPr/>
        <p:txBody>
          <a:bodyPr/>
          <a:lstStyle/>
          <a:p>
            <a:pPr eaLnBrk="1" hangingPunct="1">
              <a:defRPr/>
            </a:pPr>
            <a:r>
              <a:rPr lang="en-US" altLang="en-US"/>
              <a:t>Using a Repeat Prefix</a:t>
            </a:r>
          </a:p>
        </p:txBody>
      </p:sp>
      <p:sp>
        <p:nvSpPr>
          <p:cNvPr id="9221" name="Rectangle 3">
            <a:extLst>
              <a:ext uri="{FF2B5EF4-FFF2-40B4-BE49-F238E27FC236}">
                <a16:creationId xmlns:a16="http://schemas.microsoft.com/office/drawing/2014/main" id="{F90CF047-56F0-4C15-A73F-94ED7A1BBDC9}"/>
              </a:ext>
            </a:extLst>
          </p:cNvPr>
          <p:cNvSpPr>
            <a:spLocks noGrp="1" noChangeArrowheads="1"/>
          </p:cNvSpPr>
          <p:nvPr>
            <p:ph type="body" idx="1"/>
          </p:nvPr>
        </p:nvSpPr>
        <p:spPr>
          <a:xfrm>
            <a:off x="685800" y="1143000"/>
            <a:ext cx="8077200" cy="1905000"/>
          </a:xfrm>
        </p:spPr>
        <p:txBody>
          <a:bodyPr/>
          <a:lstStyle/>
          <a:p>
            <a:pPr eaLnBrk="1" hangingPunct="1"/>
            <a:r>
              <a:rPr lang="en-US" altLang="en-US"/>
              <a:t>REP (a repeat prefix) can be inserted just before MOVSB, MOVSW, or MOVSD. </a:t>
            </a:r>
          </a:p>
          <a:p>
            <a:pPr eaLnBrk="1" hangingPunct="1"/>
            <a:r>
              <a:rPr lang="en-US" altLang="en-US"/>
              <a:t>ECX controls the number of repetitions</a:t>
            </a:r>
          </a:p>
          <a:p>
            <a:pPr eaLnBrk="1" hangingPunct="1"/>
            <a:r>
              <a:rPr lang="en-US" altLang="en-US"/>
              <a:t>Example: Copy 20 doublewords from source to target</a:t>
            </a:r>
          </a:p>
        </p:txBody>
      </p:sp>
      <p:sp>
        <p:nvSpPr>
          <p:cNvPr id="9222" name="Text Box 4">
            <a:extLst>
              <a:ext uri="{FF2B5EF4-FFF2-40B4-BE49-F238E27FC236}">
                <a16:creationId xmlns:a16="http://schemas.microsoft.com/office/drawing/2014/main" id="{51327DBB-E9B8-43D6-B4E7-EE7B09AFC31B}"/>
              </a:ext>
            </a:extLst>
          </p:cNvPr>
          <p:cNvSpPr txBox="1">
            <a:spLocks noChangeArrowheads="1"/>
          </p:cNvSpPr>
          <p:nvPr/>
        </p:nvSpPr>
        <p:spPr bwMode="auto">
          <a:xfrm>
            <a:off x="990600" y="2971800"/>
            <a:ext cx="7467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source DWORD 20 DUP(?)</a:t>
            </a:r>
          </a:p>
          <a:p>
            <a:pPr eaLnBrk="1" hangingPunct="1">
              <a:lnSpc>
                <a:spcPct val="50000"/>
              </a:lnSpc>
              <a:spcBef>
                <a:spcPct val="50000"/>
              </a:spcBef>
              <a:buClrTx/>
              <a:buFontTx/>
              <a:buNone/>
            </a:pPr>
            <a:r>
              <a:rPr lang="en-US" altLang="en-US" sz="1800" b="1">
                <a:latin typeface="Courier New" panose="02070309020205020404" pitchFamily="49" charset="0"/>
              </a:rPr>
              <a:t>target DWORD 20 DUP(?)</a:t>
            </a:r>
          </a:p>
          <a:p>
            <a:pPr eaLnBrk="1" hangingPunct="1">
              <a:lnSpc>
                <a:spcPct val="50000"/>
              </a:lnSpc>
              <a:spcBef>
                <a:spcPct val="50000"/>
              </a:spcBef>
              <a:buClrTx/>
              <a:buFontTx/>
              <a:buNone/>
            </a:pPr>
            <a:r>
              <a:rPr lang="en-US" altLang="en-US" sz="1800" b="1">
                <a:latin typeface="Courier New" panose="02070309020205020404" pitchFamily="49" charset="0"/>
              </a:rPr>
              <a:t>.code</a:t>
            </a:r>
          </a:p>
          <a:p>
            <a:pPr eaLnBrk="1" hangingPunct="1">
              <a:lnSpc>
                <a:spcPct val="50000"/>
              </a:lnSpc>
              <a:spcBef>
                <a:spcPct val="50000"/>
              </a:spcBef>
              <a:buClrTx/>
              <a:buFontTx/>
              <a:buNone/>
            </a:pPr>
            <a:r>
              <a:rPr lang="en-US" altLang="en-US" sz="1800" b="1">
                <a:latin typeface="Courier New" panose="02070309020205020404" pitchFamily="49" charset="0"/>
              </a:rPr>
              <a:t>cld		; direction = forward</a:t>
            </a:r>
          </a:p>
          <a:p>
            <a:pPr eaLnBrk="1" hangingPunct="1">
              <a:lnSpc>
                <a:spcPct val="50000"/>
              </a:lnSpc>
              <a:spcBef>
                <a:spcPct val="50000"/>
              </a:spcBef>
              <a:buClrTx/>
              <a:buFontTx/>
              <a:buNone/>
            </a:pPr>
            <a:r>
              <a:rPr lang="en-US" altLang="en-US" sz="1800" b="1">
                <a:latin typeface="Courier New" panose="02070309020205020404" pitchFamily="49" charset="0"/>
              </a:rPr>
              <a:t>mov ecx,LENGTHOF source	; set REP counter</a:t>
            </a:r>
          </a:p>
          <a:p>
            <a:pPr eaLnBrk="1" hangingPunct="1">
              <a:lnSpc>
                <a:spcPct val="50000"/>
              </a:lnSpc>
              <a:spcBef>
                <a:spcPct val="50000"/>
              </a:spcBef>
              <a:buClrTx/>
              <a:buFontTx/>
              <a:buNone/>
            </a:pPr>
            <a:r>
              <a:rPr lang="en-US" altLang="en-US" sz="1800" b="1">
                <a:latin typeface="Courier New" panose="02070309020205020404" pitchFamily="49" charset="0"/>
              </a:rPr>
              <a:t>mov esi,OFFSET source</a:t>
            </a:r>
          </a:p>
          <a:p>
            <a:pPr eaLnBrk="1" hangingPunct="1">
              <a:lnSpc>
                <a:spcPct val="50000"/>
              </a:lnSpc>
              <a:spcBef>
                <a:spcPct val="50000"/>
              </a:spcBef>
              <a:buClrTx/>
              <a:buFontTx/>
              <a:buNone/>
            </a:pPr>
            <a:r>
              <a:rPr lang="en-US" altLang="en-US" sz="1800" b="1">
                <a:latin typeface="Courier New" panose="02070309020205020404" pitchFamily="49" charset="0"/>
              </a:rPr>
              <a:t>mov edi,OFFSET target</a:t>
            </a:r>
          </a:p>
          <a:p>
            <a:pPr eaLnBrk="1" hangingPunct="1">
              <a:lnSpc>
                <a:spcPct val="50000"/>
              </a:lnSpc>
              <a:spcBef>
                <a:spcPct val="50000"/>
              </a:spcBef>
              <a:buClrTx/>
              <a:buFontTx/>
              <a:buNone/>
            </a:pPr>
            <a:r>
              <a:rPr lang="en-US" altLang="en-US" sz="1800" b="1">
                <a:solidFill>
                  <a:schemeClr val="tx2"/>
                </a:solidFill>
                <a:latin typeface="Courier New" panose="02070309020205020404" pitchFamily="49" charset="0"/>
              </a:rPr>
              <a:t>rep movsd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a:extLst>
              <a:ext uri="{FF2B5EF4-FFF2-40B4-BE49-F238E27FC236}">
                <a16:creationId xmlns:a16="http://schemas.microsoft.com/office/drawing/2014/main" id="{12915E56-A04D-47DD-B3A8-EFEF6F2867E9}"/>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10243" name="Slide Number Placeholder 4">
            <a:extLst>
              <a:ext uri="{FF2B5EF4-FFF2-40B4-BE49-F238E27FC236}">
                <a16:creationId xmlns:a16="http://schemas.microsoft.com/office/drawing/2014/main" id="{D9906B81-96F4-4AD2-BAFB-A6684CC3DC79}"/>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7670E826-DCDC-4DBC-BD55-E7B9D720AF8F}" type="slidenum">
              <a:rPr lang="en-US" altLang="en-US" sz="1600">
                <a:latin typeface="Times New Roman" panose="02020603050405020304" pitchFamily="18" charset="0"/>
              </a:rPr>
              <a:pPr eaLnBrk="1" hangingPunct="1">
                <a:spcBef>
                  <a:spcPct val="0"/>
                </a:spcBef>
                <a:buClrTx/>
                <a:buFontTx/>
                <a:buNone/>
              </a:pPr>
              <a:t>8</a:t>
            </a:fld>
            <a:endParaRPr lang="en-US" altLang="en-US" sz="1600">
              <a:latin typeface="Times New Roman" panose="02020603050405020304" pitchFamily="18" charset="0"/>
            </a:endParaRPr>
          </a:p>
        </p:txBody>
      </p:sp>
      <p:sp>
        <p:nvSpPr>
          <p:cNvPr id="112642" name="Rectangle 1026">
            <a:extLst>
              <a:ext uri="{FF2B5EF4-FFF2-40B4-BE49-F238E27FC236}">
                <a16:creationId xmlns:a16="http://schemas.microsoft.com/office/drawing/2014/main" id="{BBDBA29D-373C-4054-9432-1AD244A2CA64}"/>
              </a:ext>
            </a:extLst>
          </p:cNvPr>
          <p:cNvSpPr>
            <a:spLocks noGrp="1" noChangeArrowheads="1"/>
          </p:cNvSpPr>
          <p:nvPr>
            <p:ph type="title"/>
          </p:nvPr>
        </p:nvSpPr>
        <p:spPr/>
        <p:txBody>
          <a:bodyPr/>
          <a:lstStyle/>
          <a:p>
            <a:pPr eaLnBrk="1" hangingPunct="1">
              <a:defRPr/>
            </a:pPr>
            <a:r>
              <a:rPr lang="en-US" altLang="en-US"/>
              <a:t>Your turn . . .</a:t>
            </a:r>
          </a:p>
        </p:txBody>
      </p:sp>
      <p:sp>
        <p:nvSpPr>
          <p:cNvPr id="10245" name="Rectangle 1027">
            <a:extLst>
              <a:ext uri="{FF2B5EF4-FFF2-40B4-BE49-F238E27FC236}">
                <a16:creationId xmlns:a16="http://schemas.microsoft.com/office/drawing/2014/main" id="{35EC2600-933D-46BA-AF25-E38D2A2BE8E9}"/>
              </a:ext>
            </a:extLst>
          </p:cNvPr>
          <p:cNvSpPr>
            <a:spLocks noGrp="1" noChangeArrowheads="1"/>
          </p:cNvSpPr>
          <p:nvPr>
            <p:ph type="body" idx="1"/>
          </p:nvPr>
        </p:nvSpPr>
        <p:spPr>
          <a:xfrm>
            <a:off x="457200" y="1066800"/>
            <a:ext cx="8153400" cy="2286000"/>
          </a:xfrm>
        </p:spPr>
        <p:txBody>
          <a:bodyPr/>
          <a:lstStyle/>
          <a:p>
            <a:pPr eaLnBrk="1" hangingPunct="1"/>
            <a:r>
              <a:rPr lang="en-US" altLang="en-US"/>
              <a:t>Use MOVSD to delete the first element of the following doubleword array. All subsequent array values must be moved one position forward toward the beginning of the array:</a:t>
            </a:r>
          </a:p>
          <a:p>
            <a:pPr lvl="1" eaLnBrk="1" hangingPunct="1">
              <a:buFontTx/>
              <a:buNone/>
            </a:pPr>
            <a:r>
              <a:rPr lang="en-US" altLang="en-US" sz="1800" b="1">
                <a:latin typeface="Courier New" panose="02070309020205020404" pitchFamily="49" charset="0"/>
              </a:rPr>
              <a:t>	array DWORD 1,1,2,3,4,5,6,7,8,9,10</a:t>
            </a:r>
          </a:p>
        </p:txBody>
      </p:sp>
      <p:sp>
        <p:nvSpPr>
          <p:cNvPr id="112644" name="Text Box 1028">
            <a:extLst>
              <a:ext uri="{FF2B5EF4-FFF2-40B4-BE49-F238E27FC236}">
                <a16:creationId xmlns:a16="http://schemas.microsoft.com/office/drawing/2014/main" id="{E94594A9-0E5C-4219-8CE8-E1FF62AAF15F}"/>
              </a:ext>
            </a:extLst>
          </p:cNvPr>
          <p:cNvSpPr txBox="1">
            <a:spLocks noChangeArrowheads="1"/>
          </p:cNvSpPr>
          <p:nvPr/>
        </p:nvSpPr>
        <p:spPr bwMode="auto">
          <a:xfrm>
            <a:off x="1752600" y="3276600"/>
            <a:ext cx="55626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82880" rIns="137160" bIns="182880"/>
          <a:lstStyle>
            <a:lvl1pPr eaLnBrk="0" hangingPunct="0">
              <a:spcBef>
                <a:spcPct val="20000"/>
              </a:spcBef>
              <a:buClr>
                <a:schemeClr val="tx1"/>
              </a:buClr>
              <a:buChar char="•"/>
              <a:tabLst>
                <a:tab pos="457200" algn="l"/>
                <a:tab pos="3657600" algn="l"/>
                <a:tab pos="4114800" algn="l"/>
              </a:tabLst>
              <a:defRPr sz="2400">
                <a:solidFill>
                  <a:schemeClr val="tx1"/>
                </a:solidFill>
                <a:latin typeface="Arial" panose="020B0604020202020204" pitchFamily="34" charset="0"/>
              </a:defRPr>
            </a:lvl1pPr>
            <a:lvl2pPr marL="742950" indent="-285750" eaLnBrk="0" hangingPunct="0">
              <a:spcBef>
                <a:spcPct val="20000"/>
              </a:spcBef>
              <a:buClr>
                <a:schemeClr val="tx1"/>
              </a:buClr>
              <a:buChar char="•"/>
              <a:tabLst>
                <a:tab pos="457200" algn="l"/>
                <a:tab pos="3657600" algn="l"/>
                <a:tab pos="4114800" algn="l"/>
              </a:tabLst>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tabLst>
                <a:tab pos="457200" algn="l"/>
                <a:tab pos="3657600" algn="l"/>
                <a:tab pos="4114800" algn="l"/>
              </a:tabLst>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tabLst>
                <a:tab pos="457200" algn="l"/>
                <a:tab pos="3657600" algn="l"/>
                <a:tab pos="4114800" algn="l"/>
              </a:tabLst>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tabLst>
                <a:tab pos="457200" algn="l"/>
                <a:tab pos="3657600" algn="l"/>
                <a:tab pos="4114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tabLst>
                <a:tab pos="457200" algn="l"/>
                <a:tab pos="3657600" algn="l"/>
                <a:tab pos="4114800" algn="l"/>
              </a:tabLst>
              <a:defRPr sz="2000">
                <a:solidFill>
                  <a:schemeClr val="tx1"/>
                </a:solidFill>
                <a:latin typeface="Times New Roman" panose="02020603050405020304" pitchFamily="18" charset="0"/>
              </a:defRPr>
            </a:lvl9pPr>
          </a:lstStyle>
          <a:p>
            <a:pPr eaLnBrk="1" hangingPunct="1">
              <a:lnSpc>
                <a:spcPct val="50000"/>
              </a:lnSpc>
              <a:spcBef>
                <a:spcPct val="50000"/>
              </a:spcBef>
              <a:buClrTx/>
              <a:buFontTx/>
              <a:buNone/>
            </a:pPr>
            <a:r>
              <a:rPr lang="en-US" altLang="en-US" sz="1800" b="1">
                <a:latin typeface="Courier New" panose="02070309020205020404" pitchFamily="49" charset="0"/>
              </a:rPr>
              <a:t>.data</a:t>
            </a:r>
          </a:p>
          <a:p>
            <a:pPr eaLnBrk="1" hangingPunct="1">
              <a:lnSpc>
                <a:spcPct val="50000"/>
              </a:lnSpc>
              <a:spcBef>
                <a:spcPct val="50000"/>
              </a:spcBef>
              <a:buClrTx/>
              <a:buFontTx/>
              <a:buNone/>
            </a:pPr>
            <a:r>
              <a:rPr lang="en-US" altLang="en-US" sz="1800" b="1">
                <a:latin typeface="Courier New" panose="02070309020205020404" pitchFamily="49" charset="0"/>
              </a:rPr>
              <a:t>array DWORD 1,1,2,3,4,5,6,7,8,9,10</a:t>
            </a:r>
          </a:p>
          <a:p>
            <a:pPr eaLnBrk="1" hangingPunct="1">
              <a:lnSpc>
                <a:spcPct val="50000"/>
              </a:lnSpc>
              <a:spcBef>
                <a:spcPct val="50000"/>
              </a:spcBef>
              <a:buClrTx/>
              <a:buFontTx/>
              <a:buNone/>
            </a:pPr>
            <a:r>
              <a:rPr lang="en-US" altLang="en-US" sz="1800" b="1">
                <a:latin typeface="Courier New" panose="02070309020205020404" pitchFamily="49" charset="0"/>
              </a:rPr>
              <a:t>.code</a:t>
            </a:r>
          </a:p>
          <a:p>
            <a:pPr eaLnBrk="1" hangingPunct="1">
              <a:lnSpc>
                <a:spcPct val="50000"/>
              </a:lnSpc>
              <a:spcBef>
                <a:spcPct val="50000"/>
              </a:spcBef>
              <a:buClrTx/>
              <a:buFontTx/>
              <a:buNone/>
            </a:pPr>
            <a:r>
              <a:rPr lang="en-US" altLang="en-US" sz="1800" b="1">
                <a:latin typeface="Courier New" panose="02070309020205020404" pitchFamily="49" charset="0"/>
              </a:rPr>
              <a:t>cld	</a:t>
            </a:r>
          </a:p>
          <a:p>
            <a:pPr eaLnBrk="1" hangingPunct="1">
              <a:lnSpc>
                <a:spcPct val="50000"/>
              </a:lnSpc>
              <a:spcBef>
                <a:spcPct val="50000"/>
              </a:spcBef>
              <a:buClrTx/>
              <a:buFontTx/>
              <a:buNone/>
            </a:pPr>
            <a:r>
              <a:rPr lang="en-US" altLang="en-US" sz="1800" b="1">
                <a:latin typeface="Courier New" panose="02070309020205020404" pitchFamily="49" charset="0"/>
              </a:rPr>
              <a:t>mov ecx,(LENGTHOF array) - 1</a:t>
            </a:r>
          </a:p>
          <a:p>
            <a:pPr eaLnBrk="1" hangingPunct="1">
              <a:lnSpc>
                <a:spcPct val="50000"/>
              </a:lnSpc>
              <a:spcBef>
                <a:spcPct val="50000"/>
              </a:spcBef>
              <a:buClrTx/>
              <a:buFontTx/>
              <a:buNone/>
            </a:pPr>
            <a:r>
              <a:rPr lang="en-US" altLang="en-US" sz="1800" b="1">
                <a:latin typeface="Courier New" panose="02070309020205020404" pitchFamily="49" charset="0"/>
              </a:rPr>
              <a:t>mov esi,OFFSET array+4</a:t>
            </a:r>
          </a:p>
          <a:p>
            <a:pPr eaLnBrk="1" hangingPunct="1">
              <a:lnSpc>
                <a:spcPct val="50000"/>
              </a:lnSpc>
              <a:spcBef>
                <a:spcPct val="50000"/>
              </a:spcBef>
              <a:buClrTx/>
              <a:buFontTx/>
              <a:buNone/>
            </a:pPr>
            <a:r>
              <a:rPr lang="en-US" altLang="en-US" sz="1800" b="1">
                <a:latin typeface="Courier New" panose="02070309020205020404" pitchFamily="49" charset="0"/>
              </a:rPr>
              <a:t>mov edi,OFFSET array</a:t>
            </a:r>
          </a:p>
          <a:p>
            <a:pPr eaLnBrk="1" hangingPunct="1">
              <a:lnSpc>
                <a:spcPct val="50000"/>
              </a:lnSpc>
              <a:spcBef>
                <a:spcPct val="50000"/>
              </a:spcBef>
              <a:buClrTx/>
              <a:buFontTx/>
              <a:buNone/>
            </a:pPr>
            <a:r>
              <a:rPr lang="en-US" altLang="en-US" sz="1800" b="1">
                <a:latin typeface="Courier New" panose="02070309020205020404" pitchFamily="49" charset="0"/>
              </a:rPr>
              <a:t>rep movsd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animEffect transition="in" filter="dissolve">
                                      <p:cBhvr>
                                        <p:cTn id="7" dur="500"/>
                                        <p:tgtEl>
                                          <p:spTgt spid="11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a:extLst>
              <a:ext uri="{FF2B5EF4-FFF2-40B4-BE49-F238E27FC236}">
                <a16:creationId xmlns:a16="http://schemas.microsoft.com/office/drawing/2014/main" id="{F3C6E560-5B69-4471-A008-31DE396A0F9C}"/>
              </a:ext>
            </a:extLst>
          </p:cNvPr>
          <p:cNvSpPr>
            <a:spLocks noGrp="1"/>
          </p:cNvSpPr>
          <p:nvPr>
            <p:ph type="ftr" sz="quarter" idx="10"/>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000"/>
              <a:t>CSUS CSC 35 Intro to Architecture: Dr. I. Ghansah</a:t>
            </a:r>
          </a:p>
        </p:txBody>
      </p:sp>
      <p:sp>
        <p:nvSpPr>
          <p:cNvPr id="11267" name="Slide Number Placeholder 4">
            <a:extLst>
              <a:ext uri="{FF2B5EF4-FFF2-40B4-BE49-F238E27FC236}">
                <a16:creationId xmlns:a16="http://schemas.microsoft.com/office/drawing/2014/main" id="{216098DA-3878-4E69-80A2-CFDC8881EC8F}"/>
              </a:ext>
            </a:extLst>
          </p:cNvPr>
          <p:cNvSpPr>
            <a:spLocks noGrp="1"/>
          </p:cNvSpPr>
          <p:nvPr>
            <p:ph type="sldNum" sz="quarter" idx="11"/>
          </p:nvPr>
        </p:nvSpPr>
        <p:spPr>
          <a:noFill/>
        </p:spPr>
        <p:txBody>
          <a:bodyPr/>
          <a:lstStyle>
            <a:lvl1pPr eaLnBrk="0" hangingPunct="0">
              <a:spcBef>
                <a:spcPct val="20000"/>
              </a:spcBef>
              <a:buClr>
                <a:schemeClr val="tx1"/>
              </a:buClr>
              <a:buChar char="•"/>
              <a:defRPr sz="2400">
                <a:solidFill>
                  <a:schemeClr val="tx1"/>
                </a:solidFill>
                <a:latin typeface="Arial" panose="020B0604020202020204" pitchFamily="34" charset="0"/>
              </a:defRPr>
            </a:lvl1pPr>
            <a:lvl2pPr marL="742950" indent="-285750" eaLnBrk="0" hangingPunct="0">
              <a:spcBef>
                <a:spcPct val="20000"/>
              </a:spcBef>
              <a:buClr>
                <a:schemeClr val="tx1"/>
              </a:buClr>
              <a:buChar char="•"/>
              <a:defRPr sz="2200">
                <a:solidFill>
                  <a:schemeClr val="tx1"/>
                </a:solidFill>
                <a:latin typeface="Arial" panose="020B0604020202020204" pitchFamily="34" charset="0"/>
              </a:defRPr>
            </a:lvl2pPr>
            <a:lvl3pPr marL="1143000" indent="-228600" eaLnBrk="0" hangingPunct="0">
              <a:spcBef>
                <a:spcPct val="20000"/>
              </a:spcBef>
              <a:buClr>
                <a:schemeClr val="tx1"/>
              </a:buClr>
              <a:buChar char="•"/>
              <a:defRPr sz="2000">
                <a:solidFill>
                  <a:schemeClr val="tx1"/>
                </a:solidFill>
                <a:latin typeface="Arial" panose="020B0604020202020204" pitchFamily="34" charset="0"/>
              </a:defRPr>
            </a:lvl3pPr>
            <a:lvl4pPr marL="1600200" indent="-228600" eaLnBrk="0" hangingPunct="0">
              <a:spcBef>
                <a:spcPct val="20000"/>
              </a:spcBef>
              <a:buClr>
                <a:schemeClr val="tx1"/>
              </a:buClr>
              <a:buChar char="–"/>
              <a:defRPr sz="2000">
                <a:solidFill>
                  <a:schemeClr val="tx1"/>
                </a:solidFill>
                <a:latin typeface="Times New Roman" panose="02020603050405020304" pitchFamily="18" charset="0"/>
              </a:defRPr>
            </a:lvl4pPr>
            <a:lvl5pPr marL="2057400" indent="-228600" eaLnBrk="0" hangingPunct="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eaLnBrk="1" hangingPunct="1">
              <a:spcBef>
                <a:spcPct val="0"/>
              </a:spcBef>
              <a:buClrTx/>
              <a:buFontTx/>
              <a:buNone/>
            </a:pPr>
            <a:fld id="{3780B888-82AE-497C-BC81-8FDBB24B42AF}" type="slidenum">
              <a:rPr lang="en-US" altLang="en-US" sz="1600">
                <a:latin typeface="Times New Roman" panose="02020603050405020304" pitchFamily="18" charset="0"/>
              </a:rPr>
              <a:pPr eaLnBrk="1" hangingPunct="1">
                <a:spcBef>
                  <a:spcPct val="0"/>
                </a:spcBef>
                <a:buClrTx/>
                <a:buFontTx/>
                <a:buNone/>
              </a:pPr>
              <a:t>9</a:t>
            </a:fld>
            <a:endParaRPr lang="en-US" altLang="en-US" sz="1600">
              <a:latin typeface="Times New Roman" panose="02020603050405020304" pitchFamily="18" charset="0"/>
            </a:endParaRPr>
          </a:p>
        </p:txBody>
      </p:sp>
      <p:sp>
        <p:nvSpPr>
          <p:cNvPr id="80898" name="Rectangle 2">
            <a:extLst>
              <a:ext uri="{FF2B5EF4-FFF2-40B4-BE49-F238E27FC236}">
                <a16:creationId xmlns:a16="http://schemas.microsoft.com/office/drawing/2014/main" id="{27EDD993-3288-4B5E-A6EF-A951AD57F3E5}"/>
              </a:ext>
            </a:extLst>
          </p:cNvPr>
          <p:cNvSpPr>
            <a:spLocks noGrp="1" noChangeArrowheads="1"/>
          </p:cNvSpPr>
          <p:nvPr>
            <p:ph type="title"/>
          </p:nvPr>
        </p:nvSpPr>
        <p:spPr/>
        <p:txBody>
          <a:bodyPr/>
          <a:lstStyle/>
          <a:p>
            <a:pPr eaLnBrk="1" hangingPunct="1">
              <a:defRPr/>
            </a:pPr>
            <a:r>
              <a:rPr lang="en-US" altLang="en-US"/>
              <a:t>CMPSB, CMPSW, and CMPSD</a:t>
            </a:r>
          </a:p>
        </p:txBody>
      </p:sp>
      <p:sp>
        <p:nvSpPr>
          <p:cNvPr id="11269" name="Rectangle 3">
            <a:extLst>
              <a:ext uri="{FF2B5EF4-FFF2-40B4-BE49-F238E27FC236}">
                <a16:creationId xmlns:a16="http://schemas.microsoft.com/office/drawing/2014/main" id="{B7E53D67-F948-4B2B-AB53-12A3523A0714}"/>
              </a:ext>
            </a:extLst>
          </p:cNvPr>
          <p:cNvSpPr>
            <a:spLocks noGrp="1" noChangeArrowheads="1"/>
          </p:cNvSpPr>
          <p:nvPr>
            <p:ph type="body" idx="1"/>
          </p:nvPr>
        </p:nvSpPr>
        <p:spPr>
          <a:xfrm>
            <a:off x="685800" y="1524000"/>
            <a:ext cx="7696200" cy="4114800"/>
          </a:xfrm>
        </p:spPr>
        <p:txBody>
          <a:bodyPr/>
          <a:lstStyle/>
          <a:p>
            <a:pPr eaLnBrk="1" hangingPunct="1"/>
            <a:r>
              <a:rPr lang="en-US" altLang="en-US"/>
              <a:t>The CMPSB, CMPSW, and CMPSD instructions each compare a memory operand pointed to by ESI to a memory operand pointed to by EDI.</a:t>
            </a:r>
          </a:p>
          <a:p>
            <a:pPr lvl="1" eaLnBrk="1" hangingPunct="1"/>
            <a:r>
              <a:rPr lang="en-US" altLang="en-US"/>
              <a:t>CMPSB compares bytes</a:t>
            </a:r>
          </a:p>
          <a:p>
            <a:pPr lvl="1" eaLnBrk="1" hangingPunct="1"/>
            <a:r>
              <a:rPr lang="en-US" altLang="en-US"/>
              <a:t>CMPSW compares words</a:t>
            </a:r>
          </a:p>
          <a:p>
            <a:pPr lvl="1" eaLnBrk="1" hangingPunct="1"/>
            <a:r>
              <a:rPr lang="en-US" altLang="en-US"/>
              <a:t>CMPSD compares doublewords</a:t>
            </a:r>
          </a:p>
          <a:p>
            <a:pPr eaLnBrk="1" hangingPunct="1"/>
            <a:r>
              <a:rPr lang="en-US" altLang="en-US"/>
              <a:t>Repeat prefix often used</a:t>
            </a:r>
          </a:p>
          <a:p>
            <a:pPr lvl="1" eaLnBrk="1" hangingPunct="1"/>
            <a:r>
              <a:rPr lang="en-US" altLang="en-US"/>
              <a:t>REPE (REPZ)</a:t>
            </a:r>
          </a:p>
          <a:p>
            <a:pPr lvl="1" eaLnBrk="1" hangingPunct="1"/>
            <a:r>
              <a:rPr lang="en-US" altLang="en-US"/>
              <a:t>REPNE (REPNZ)</a:t>
            </a:r>
          </a:p>
        </p:txBody>
      </p:sp>
    </p:spTree>
  </p:cSld>
  <p:clrMapOvr>
    <a:masterClrMapping/>
  </p:clrMapOvr>
</p:sld>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137160" rIns="91440" bIns="13716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100" b="0" i="0" u="none" strike="noStrike" cap="none" normalizeH="0" baseline="0" smtClean="0">
            <a:ln>
              <a:noFill/>
            </a:ln>
            <a:solidFill>
              <a:schemeClr val="tx1"/>
            </a:solidFill>
            <a:effectLst/>
            <a:latin typeface="Arial"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6671</TotalTime>
  <Words>3871</Words>
  <Application>Microsoft Office PowerPoint</Application>
  <PresentationFormat>On-screen Show (4:3)</PresentationFormat>
  <Paragraphs>543</Paragraphs>
  <Slides>50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50</vt:i4>
      </vt:variant>
    </vt:vector>
  </HeadingPairs>
  <TitlesOfParts>
    <vt:vector size="56" baseType="lpstr">
      <vt:lpstr>Arial</vt:lpstr>
      <vt:lpstr>Times New Roman</vt:lpstr>
      <vt:lpstr>Courier New</vt:lpstr>
      <vt:lpstr>Soaring</vt:lpstr>
      <vt:lpstr>Microsoft Visio Drawing</vt:lpstr>
      <vt:lpstr>Microsoft Clip Gallery</vt:lpstr>
      <vt:lpstr>Assembly Language for x86 Processors 7th Edition </vt:lpstr>
      <vt:lpstr>Chapter Overview</vt:lpstr>
      <vt:lpstr>String Primitive Instructions</vt:lpstr>
      <vt:lpstr>MOVSB, MOVSW, and MOVSD  (1 of 2)</vt:lpstr>
      <vt:lpstr>MOVSB, MOVSW, and MOVSD  (2 of 2)</vt:lpstr>
      <vt:lpstr>Direction Flag</vt:lpstr>
      <vt:lpstr>Using a Repeat Prefix</vt:lpstr>
      <vt:lpstr>Your turn . . .</vt:lpstr>
      <vt:lpstr>CMPSB, CMPSW, and CMPSD</vt:lpstr>
      <vt:lpstr>Comparing a Pair of Doublewords</vt:lpstr>
      <vt:lpstr>Your turn . . .</vt:lpstr>
      <vt:lpstr>Comparing Arrays</vt:lpstr>
      <vt:lpstr>Example: Comparing Two Strings  (1 of 3)</vt:lpstr>
      <vt:lpstr>Example: Comparing Two Strings  (2 of 3)</vt:lpstr>
      <vt:lpstr>Example: Comparing Two Strings  (3 of 3)</vt:lpstr>
      <vt:lpstr>SCASB, SCASW, and SCASD</vt:lpstr>
      <vt:lpstr>SCASB Example</vt:lpstr>
      <vt:lpstr>STOSB, STOSW, and STOSD</vt:lpstr>
      <vt:lpstr>LODSB, LODSW, and LODSD</vt:lpstr>
      <vt:lpstr>Array Multiplication Example</vt:lpstr>
      <vt:lpstr>Your turn . . .</vt:lpstr>
      <vt:lpstr>THE END for Spring 2020</vt:lpstr>
      <vt:lpstr>What's Next</vt:lpstr>
      <vt:lpstr>Selected 32-Bit String Procedures</vt:lpstr>
      <vt:lpstr>Str_compare Procedure</vt:lpstr>
      <vt:lpstr>Str_compare Source Code</vt:lpstr>
      <vt:lpstr>Str_length Procedure</vt:lpstr>
      <vt:lpstr>Str_length Source Code</vt:lpstr>
      <vt:lpstr>Str_copy Procedure</vt:lpstr>
      <vt:lpstr>Str_copy Source Code</vt:lpstr>
      <vt:lpstr>Str_trim Procedure</vt:lpstr>
      <vt:lpstr>Str_trim Procedure</vt:lpstr>
      <vt:lpstr>Testing the Str_trim Procedure</vt:lpstr>
      <vt:lpstr>Str_trim Source Code</vt:lpstr>
      <vt:lpstr>Str_ucase Procedure</vt:lpstr>
      <vt:lpstr>Str_ucase Source Code</vt:lpstr>
      <vt:lpstr>String Procedures in the Irvine64 Library</vt:lpstr>
      <vt:lpstr>Example: 64-Bit Str_length</vt:lpstr>
      <vt:lpstr>What's Next</vt:lpstr>
      <vt:lpstr>Two-Dimensional Arrays</vt:lpstr>
      <vt:lpstr>Base-Index Operand</vt:lpstr>
      <vt:lpstr>Structure Application</vt:lpstr>
      <vt:lpstr>Structure Application</vt:lpstr>
      <vt:lpstr>Base-Index-Displacement Operand</vt:lpstr>
      <vt:lpstr>64-bit Base-Index-Displacement Operand</vt:lpstr>
      <vt:lpstr>Two-Dimensional Table Example</vt:lpstr>
      <vt:lpstr>Two-Dimensional Table Example</vt:lpstr>
      <vt:lpstr>Two-Dimensional Table Example (64-bit)</vt:lpstr>
      <vt:lpstr>Summary</vt:lpstr>
      <vt:lpstr>45 6E 64 65</vt:lpstr>
    </vt:vector>
  </TitlesOfParts>
  <Company>Prentice-Hall Publishing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dc:title>
  <dc:subject>Strings and Arrays</dc:subject>
  <dc:creator>Kip Irvine</dc:creator>
  <cp:lastModifiedBy>Ghansah, Isaac</cp:lastModifiedBy>
  <cp:revision>462</cp:revision>
  <cp:lastPrinted>1601-01-01T00:00:00Z</cp:lastPrinted>
  <dcterms:created xsi:type="dcterms:W3CDTF">2002-05-30T02:31:33Z</dcterms:created>
  <dcterms:modified xsi:type="dcterms:W3CDTF">2020-04-18T02:25:26Z</dcterms:modified>
</cp:coreProperties>
</file>