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handoutMasterIdLst>
    <p:handoutMasterId r:id="rId54"/>
  </p:handoutMasterIdLst>
  <p:sldIdLst>
    <p:sldId id="256" r:id="rId2"/>
    <p:sldId id="261" r:id="rId3"/>
    <p:sldId id="264" r:id="rId4"/>
    <p:sldId id="265" r:id="rId5"/>
    <p:sldId id="290" r:id="rId6"/>
    <p:sldId id="291" r:id="rId7"/>
    <p:sldId id="289" r:id="rId8"/>
    <p:sldId id="331" r:id="rId9"/>
    <p:sldId id="296" r:id="rId10"/>
    <p:sldId id="266" r:id="rId11"/>
    <p:sldId id="262" r:id="rId12"/>
    <p:sldId id="295" r:id="rId13"/>
    <p:sldId id="286" r:id="rId14"/>
    <p:sldId id="287" r:id="rId15"/>
    <p:sldId id="292" r:id="rId16"/>
    <p:sldId id="297" r:id="rId17"/>
    <p:sldId id="267" r:id="rId18"/>
    <p:sldId id="288" r:id="rId19"/>
    <p:sldId id="268" r:id="rId20"/>
    <p:sldId id="269" r:id="rId21"/>
    <p:sldId id="299" r:id="rId22"/>
    <p:sldId id="300" r:id="rId23"/>
    <p:sldId id="330" r:id="rId24"/>
    <p:sldId id="319" r:id="rId25"/>
    <p:sldId id="270" r:id="rId26"/>
    <p:sldId id="272" r:id="rId27"/>
    <p:sldId id="306" r:id="rId28"/>
    <p:sldId id="273" r:id="rId29"/>
    <p:sldId id="303" r:id="rId30"/>
    <p:sldId id="301" r:id="rId31"/>
    <p:sldId id="304" r:id="rId32"/>
    <p:sldId id="275" r:id="rId33"/>
    <p:sldId id="302" r:id="rId34"/>
    <p:sldId id="323" r:id="rId35"/>
    <p:sldId id="305" r:id="rId36"/>
    <p:sldId id="276" r:id="rId37"/>
    <p:sldId id="298" r:id="rId38"/>
    <p:sldId id="326" r:id="rId39"/>
    <p:sldId id="327" r:id="rId40"/>
    <p:sldId id="320" r:id="rId41"/>
    <p:sldId id="271" r:id="rId42"/>
    <p:sldId id="277" r:id="rId43"/>
    <p:sldId id="307" r:id="rId44"/>
    <p:sldId id="308" r:id="rId45"/>
    <p:sldId id="309" r:id="rId46"/>
    <p:sldId id="328" r:id="rId47"/>
    <p:sldId id="310" r:id="rId48"/>
    <p:sldId id="311" r:id="rId49"/>
    <p:sldId id="329" r:id="rId50"/>
    <p:sldId id="322" r:id="rId51"/>
    <p:sldId id="263" r:id="rId52"/>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8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5" d="100"/>
          <a:sy n="85" d="100"/>
        </p:scale>
        <p:origin x="1554"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24.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98E048D-6954-449A-8567-7E42C772764E}"/>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4AA12717-38FD-46EC-996F-1C7DB41D01A0}"/>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B78406B6-B125-406C-AEA8-29A5ABF7F1A0}"/>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AA3A15F5-B6DD-48BA-A0B0-F93CFDDC818E}"/>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BB412AE1-DD36-4FAD-968B-AF6F9ADF796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9606BCA-E9F8-40AF-96AE-B2779F31FCF6}"/>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10AD2677-56C0-49C4-B9A2-D77C0B5E341A}"/>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66564" name="Rectangle 4">
            <a:extLst>
              <a:ext uri="{FF2B5EF4-FFF2-40B4-BE49-F238E27FC236}">
                <a16:creationId xmlns:a16="http://schemas.microsoft.com/office/drawing/2014/main" id="{D1206415-6F02-4D4E-BD66-47F63772D321}"/>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41140B04-B530-4BE0-BD1C-926C3B68D094}"/>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AD53D64D-B06E-4B45-831E-00ED4D42FEC4}"/>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48F80F56-0B50-46DE-AF76-02BF427B39C1}"/>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D0428F74-B164-43F5-A94B-30529AB0D92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E57E08CF-36C1-43F6-9FF5-0E713BE479C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897AC56E-CEC7-4B57-919B-AAB1CC944B33}"/>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4546816C-6150-4B9F-983D-B5BDF1E1F2A7}"/>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51939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94152353-9157-41AA-B271-0F993B37F679}"/>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0927CFF5-4BF7-4540-93DD-A1ACAA4CB5D1}"/>
              </a:ext>
            </a:extLst>
          </p:cNvPr>
          <p:cNvSpPr>
            <a:spLocks noGrp="1" noChangeArrowheads="1"/>
          </p:cNvSpPr>
          <p:nvPr>
            <p:ph type="sldNum" sz="quarter" idx="11"/>
          </p:nvPr>
        </p:nvSpPr>
        <p:spPr>
          <a:ln/>
        </p:spPr>
        <p:txBody>
          <a:bodyPr/>
          <a:lstStyle>
            <a:lvl1pPr>
              <a:defRPr/>
            </a:lvl1pPr>
          </a:lstStyle>
          <a:p>
            <a:fld id="{33175B11-8A19-4999-B5D7-498620663F19}" type="slidenum">
              <a:rPr lang="en-US" altLang="en-US"/>
              <a:pPr/>
              <a:t>‹#›</a:t>
            </a:fld>
            <a:endParaRPr lang="en-US" altLang="en-US"/>
          </a:p>
        </p:txBody>
      </p:sp>
    </p:spTree>
    <p:extLst>
      <p:ext uri="{BB962C8B-B14F-4D97-AF65-F5344CB8AC3E}">
        <p14:creationId xmlns:p14="http://schemas.microsoft.com/office/powerpoint/2010/main" val="66638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69FE3456-C433-4B80-A6AB-8CB1B60E28D1}"/>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86A2F1E9-A95E-47EF-A4E0-182F68068A70}"/>
              </a:ext>
            </a:extLst>
          </p:cNvPr>
          <p:cNvSpPr>
            <a:spLocks noGrp="1" noChangeArrowheads="1"/>
          </p:cNvSpPr>
          <p:nvPr>
            <p:ph type="sldNum" sz="quarter" idx="11"/>
          </p:nvPr>
        </p:nvSpPr>
        <p:spPr>
          <a:ln/>
        </p:spPr>
        <p:txBody>
          <a:bodyPr/>
          <a:lstStyle>
            <a:lvl1pPr>
              <a:defRPr/>
            </a:lvl1pPr>
          </a:lstStyle>
          <a:p>
            <a:fld id="{9DFFFE49-4B3F-4C0C-8B07-F2634E1C2F26}" type="slidenum">
              <a:rPr lang="en-US" altLang="en-US"/>
              <a:pPr/>
              <a:t>‹#›</a:t>
            </a:fld>
            <a:endParaRPr lang="en-US" altLang="en-US"/>
          </a:p>
        </p:txBody>
      </p:sp>
    </p:spTree>
    <p:extLst>
      <p:ext uri="{BB962C8B-B14F-4D97-AF65-F5344CB8AC3E}">
        <p14:creationId xmlns:p14="http://schemas.microsoft.com/office/powerpoint/2010/main" val="189676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762F8B34-EF50-4688-B0F4-59FC6BF7558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19B1A6F7-19C5-4B23-9737-F04F882A8B7C}"/>
              </a:ext>
            </a:extLst>
          </p:cNvPr>
          <p:cNvSpPr>
            <a:spLocks noGrp="1" noChangeArrowheads="1"/>
          </p:cNvSpPr>
          <p:nvPr>
            <p:ph type="sldNum" sz="quarter" idx="11"/>
          </p:nvPr>
        </p:nvSpPr>
        <p:spPr>
          <a:ln/>
        </p:spPr>
        <p:txBody>
          <a:bodyPr/>
          <a:lstStyle>
            <a:lvl1pPr>
              <a:defRPr/>
            </a:lvl1pPr>
          </a:lstStyle>
          <a:p>
            <a:fld id="{AACC98DD-3EF2-47E8-AA4E-4F9433999360}" type="slidenum">
              <a:rPr lang="en-US" altLang="en-US"/>
              <a:pPr/>
              <a:t>‹#›</a:t>
            </a:fld>
            <a:endParaRPr lang="en-US" altLang="en-US"/>
          </a:p>
        </p:txBody>
      </p:sp>
    </p:spTree>
    <p:extLst>
      <p:ext uri="{BB962C8B-B14F-4D97-AF65-F5344CB8AC3E}">
        <p14:creationId xmlns:p14="http://schemas.microsoft.com/office/powerpoint/2010/main" val="316826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F850345F-FCBB-4DF0-BE97-4809FAA9A233}"/>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5F57019B-B4CE-4680-84A6-1FD055E8EE5A}"/>
              </a:ext>
            </a:extLst>
          </p:cNvPr>
          <p:cNvSpPr>
            <a:spLocks noGrp="1" noChangeArrowheads="1"/>
          </p:cNvSpPr>
          <p:nvPr>
            <p:ph type="sldNum" sz="quarter" idx="11"/>
          </p:nvPr>
        </p:nvSpPr>
        <p:spPr>
          <a:ln/>
        </p:spPr>
        <p:txBody>
          <a:bodyPr/>
          <a:lstStyle>
            <a:lvl1pPr>
              <a:defRPr/>
            </a:lvl1pPr>
          </a:lstStyle>
          <a:p>
            <a:fld id="{B8E498A0-375A-4CBF-874C-1C033F1CD38A}" type="slidenum">
              <a:rPr lang="en-US" altLang="en-US"/>
              <a:pPr/>
              <a:t>‹#›</a:t>
            </a:fld>
            <a:endParaRPr lang="en-US" altLang="en-US"/>
          </a:p>
        </p:txBody>
      </p:sp>
    </p:spTree>
    <p:extLst>
      <p:ext uri="{BB962C8B-B14F-4D97-AF65-F5344CB8AC3E}">
        <p14:creationId xmlns:p14="http://schemas.microsoft.com/office/powerpoint/2010/main" val="29939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81EAF4B-1EF7-4F59-B8E2-D7B416AB913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BA054B07-4511-429C-9900-7966C90AD3F7}"/>
              </a:ext>
            </a:extLst>
          </p:cNvPr>
          <p:cNvSpPr>
            <a:spLocks noGrp="1" noChangeArrowheads="1"/>
          </p:cNvSpPr>
          <p:nvPr>
            <p:ph type="sldNum" sz="quarter" idx="11"/>
          </p:nvPr>
        </p:nvSpPr>
        <p:spPr>
          <a:ln/>
        </p:spPr>
        <p:txBody>
          <a:bodyPr/>
          <a:lstStyle>
            <a:lvl1pPr>
              <a:defRPr/>
            </a:lvl1pPr>
          </a:lstStyle>
          <a:p>
            <a:fld id="{AF1FA044-BEA2-4182-8A99-06BC59812D77}" type="slidenum">
              <a:rPr lang="en-US" altLang="en-US"/>
              <a:pPr/>
              <a:t>‹#›</a:t>
            </a:fld>
            <a:endParaRPr lang="en-US" altLang="en-US"/>
          </a:p>
        </p:txBody>
      </p:sp>
    </p:spTree>
    <p:extLst>
      <p:ext uri="{BB962C8B-B14F-4D97-AF65-F5344CB8AC3E}">
        <p14:creationId xmlns:p14="http://schemas.microsoft.com/office/powerpoint/2010/main" val="96074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8ABF085C-C2CC-4F6A-8A7D-0C6BF5D3E330}"/>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8" name="Rectangle 9">
            <a:extLst>
              <a:ext uri="{FF2B5EF4-FFF2-40B4-BE49-F238E27FC236}">
                <a16:creationId xmlns:a16="http://schemas.microsoft.com/office/drawing/2014/main" id="{9F137C01-9AAD-46A0-9283-E00E2E2AD9B0}"/>
              </a:ext>
            </a:extLst>
          </p:cNvPr>
          <p:cNvSpPr>
            <a:spLocks noGrp="1" noChangeArrowheads="1"/>
          </p:cNvSpPr>
          <p:nvPr>
            <p:ph type="sldNum" sz="quarter" idx="11"/>
          </p:nvPr>
        </p:nvSpPr>
        <p:spPr>
          <a:ln/>
        </p:spPr>
        <p:txBody>
          <a:bodyPr/>
          <a:lstStyle>
            <a:lvl1pPr>
              <a:defRPr/>
            </a:lvl1pPr>
          </a:lstStyle>
          <a:p>
            <a:fld id="{53C35BF5-31AB-40F9-8C22-5051070C53CC}" type="slidenum">
              <a:rPr lang="en-US" altLang="en-US"/>
              <a:pPr/>
              <a:t>‹#›</a:t>
            </a:fld>
            <a:endParaRPr lang="en-US" altLang="en-US"/>
          </a:p>
        </p:txBody>
      </p:sp>
    </p:spTree>
    <p:extLst>
      <p:ext uri="{BB962C8B-B14F-4D97-AF65-F5344CB8AC3E}">
        <p14:creationId xmlns:p14="http://schemas.microsoft.com/office/powerpoint/2010/main" val="419267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0E9D5637-9BDA-46F4-9944-CA7D397E3F8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4" name="Rectangle 9">
            <a:extLst>
              <a:ext uri="{FF2B5EF4-FFF2-40B4-BE49-F238E27FC236}">
                <a16:creationId xmlns:a16="http://schemas.microsoft.com/office/drawing/2014/main" id="{02EAE2EE-D2D7-43BF-8AEA-6085A0A01025}"/>
              </a:ext>
            </a:extLst>
          </p:cNvPr>
          <p:cNvSpPr>
            <a:spLocks noGrp="1" noChangeArrowheads="1"/>
          </p:cNvSpPr>
          <p:nvPr>
            <p:ph type="sldNum" sz="quarter" idx="11"/>
          </p:nvPr>
        </p:nvSpPr>
        <p:spPr>
          <a:ln/>
        </p:spPr>
        <p:txBody>
          <a:bodyPr/>
          <a:lstStyle>
            <a:lvl1pPr>
              <a:defRPr/>
            </a:lvl1pPr>
          </a:lstStyle>
          <a:p>
            <a:fld id="{FA08C47E-C189-4CAF-8413-D9F1D4659961}" type="slidenum">
              <a:rPr lang="en-US" altLang="en-US"/>
              <a:pPr/>
              <a:t>‹#›</a:t>
            </a:fld>
            <a:endParaRPr lang="en-US" altLang="en-US"/>
          </a:p>
        </p:txBody>
      </p:sp>
    </p:spTree>
    <p:extLst>
      <p:ext uri="{BB962C8B-B14F-4D97-AF65-F5344CB8AC3E}">
        <p14:creationId xmlns:p14="http://schemas.microsoft.com/office/powerpoint/2010/main" val="118610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2ABD8C4-4B39-48DB-B1B4-42000A028D9E}"/>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3" name="Rectangle 9">
            <a:extLst>
              <a:ext uri="{FF2B5EF4-FFF2-40B4-BE49-F238E27FC236}">
                <a16:creationId xmlns:a16="http://schemas.microsoft.com/office/drawing/2014/main" id="{DDB7973D-F5AA-436A-8844-F12455112EB3}"/>
              </a:ext>
            </a:extLst>
          </p:cNvPr>
          <p:cNvSpPr>
            <a:spLocks noGrp="1" noChangeArrowheads="1"/>
          </p:cNvSpPr>
          <p:nvPr>
            <p:ph type="sldNum" sz="quarter" idx="11"/>
          </p:nvPr>
        </p:nvSpPr>
        <p:spPr>
          <a:ln/>
        </p:spPr>
        <p:txBody>
          <a:bodyPr/>
          <a:lstStyle>
            <a:lvl1pPr>
              <a:defRPr/>
            </a:lvl1pPr>
          </a:lstStyle>
          <a:p>
            <a:fld id="{77FF3FBB-97D8-445E-A272-D865BE560F72}" type="slidenum">
              <a:rPr lang="en-US" altLang="en-US"/>
              <a:pPr/>
              <a:t>‹#›</a:t>
            </a:fld>
            <a:endParaRPr lang="en-US" altLang="en-US"/>
          </a:p>
        </p:txBody>
      </p:sp>
    </p:spTree>
    <p:extLst>
      <p:ext uri="{BB962C8B-B14F-4D97-AF65-F5344CB8AC3E}">
        <p14:creationId xmlns:p14="http://schemas.microsoft.com/office/powerpoint/2010/main" val="105684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5AE512C0-23F6-494A-9624-C937F52B7355}"/>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F5F69DFB-8F6F-4813-87DA-12CB937DF375}"/>
              </a:ext>
            </a:extLst>
          </p:cNvPr>
          <p:cNvSpPr>
            <a:spLocks noGrp="1" noChangeArrowheads="1"/>
          </p:cNvSpPr>
          <p:nvPr>
            <p:ph type="sldNum" sz="quarter" idx="11"/>
          </p:nvPr>
        </p:nvSpPr>
        <p:spPr>
          <a:ln/>
        </p:spPr>
        <p:txBody>
          <a:bodyPr/>
          <a:lstStyle>
            <a:lvl1pPr>
              <a:defRPr/>
            </a:lvl1pPr>
          </a:lstStyle>
          <a:p>
            <a:fld id="{16BA0509-E689-4AB4-87BB-A1BC6C06ED46}" type="slidenum">
              <a:rPr lang="en-US" altLang="en-US"/>
              <a:pPr/>
              <a:t>‹#›</a:t>
            </a:fld>
            <a:endParaRPr lang="en-US" altLang="en-US"/>
          </a:p>
        </p:txBody>
      </p:sp>
    </p:spTree>
    <p:extLst>
      <p:ext uri="{BB962C8B-B14F-4D97-AF65-F5344CB8AC3E}">
        <p14:creationId xmlns:p14="http://schemas.microsoft.com/office/powerpoint/2010/main" val="162045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6A79029-30EC-4C60-A80D-E01DDF3D16A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F6E6DDF9-6A4F-40BB-8B81-57349358B3CE}"/>
              </a:ext>
            </a:extLst>
          </p:cNvPr>
          <p:cNvSpPr>
            <a:spLocks noGrp="1" noChangeArrowheads="1"/>
          </p:cNvSpPr>
          <p:nvPr>
            <p:ph type="sldNum" sz="quarter" idx="11"/>
          </p:nvPr>
        </p:nvSpPr>
        <p:spPr>
          <a:ln/>
        </p:spPr>
        <p:txBody>
          <a:bodyPr/>
          <a:lstStyle>
            <a:lvl1pPr>
              <a:defRPr/>
            </a:lvl1pPr>
          </a:lstStyle>
          <a:p>
            <a:fld id="{A9E43BFF-F649-4560-AB95-BD5A3EC314C4}" type="slidenum">
              <a:rPr lang="en-US" altLang="en-US"/>
              <a:pPr/>
              <a:t>‹#›</a:t>
            </a:fld>
            <a:endParaRPr lang="en-US" altLang="en-US"/>
          </a:p>
        </p:txBody>
      </p:sp>
    </p:spTree>
    <p:extLst>
      <p:ext uri="{BB962C8B-B14F-4D97-AF65-F5344CB8AC3E}">
        <p14:creationId xmlns:p14="http://schemas.microsoft.com/office/powerpoint/2010/main" val="5825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63DB5DE4-3E11-4B5E-A529-65293416DE3C}"/>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3A1B5A0F-2C33-49A5-97C7-3EC239EA39DA}"/>
              </a:ext>
            </a:extLst>
          </p:cNvPr>
          <p:cNvSpPr>
            <a:spLocks noGrp="1" noChangeArrowheads="1"/>
          </p:cNvSpPr>
          <p:nvPr>
            <p:ph type="ftr" sz="quarter" idx="3"/>
          </p:nvPr>
        </p:nvSpPr>
        <p:spPr bwMode="auto">
          <a:xfrm>
            <a:off x="381000" y="6340475"/>
            <a:ext cx="434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CSUS CSC 35 Intro to Architecture: Dr. I. Ghansah</a:t>
            </a:r>
          </a:p>
        </p:txBody>
      </p:sp>
      <p:sp>
        <p:nvSpPr>
          <p:cNvPr id="1028" name="Rectangle 11">
            <a:extLst>
              <a:ext uri="{FF2B5EF4-FFF2-40B4-BE49-F238E27FC236}">
                <a16:creationId xmlns:a16="http://schemas.microsoft.com/office/drawing/2014/main" id="{D0013FA4-CFBF-47D4-8533-523D38A9BE5C}"/>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85C13092-4547-4ACC-869F-CEE8E2C555E6}"/>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4CAF3D88-AA63-456C-A3D0-45390D689D6E}"/>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BDFF1FB6-5718-400D-B9AB-9594367BFB41}"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CopyStr.as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BC7FF1D-88A9-4037-9936-C0D8CAEA4199}"/>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400"/>
              <a:t>7th Edition</a:t>
            </a:r>
            <a:r>
              <a:rPr lang="en-US" altLang="en-US"/>
              <a:t> </a:t>
            </a:r>
          </a:p>
        </p:txBody>
      </p:sp>
      <p:sp>
        <p:nvSpPr>
          <p:cNvPr id="3075" name="Rectangle 3">
            <a:extLst>
              <a:ext uri="{FF2B5EF4-FFF2-40B4-BE49-F238E27FC236}">
                <a16:creationId xmlns:a16="http://schemas.microsoft.com/office/drawing/2014/main" id="{5591CBB2-DDD9-412D-8732-F23F7458B78F}"/>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9: Strings Instructions and Arrays</a:t>
            </a:r>
          </a:p>
        </p:txBody>
      </p:sp>
      <p:sp>
        <p:nvSpPr>
          <p:cNvPr id="3076" name="Text Box 4">
            <a:extLst>
              <a:ext uri="{FF2B5EF4-FFF2-40B4-BE49-F238E27FC236}">
                <a16:creationId xmlns:a16="http://schemas.microsoft.com/office/drawing/2014/main" id="{B4D5078B-1855-4885-9163-A83836D2DA2E}"/>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E5ACB186-2120-45E3-B920-76A6C36F1B00}"/>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dirty="0"/>
              <a:t>Dr. I. Ghansah</a:t>
            </a:r>
          </a:p>
          <a:p>
            <a:pPr eaLnBrk="1" hangingPunct="1">
              <a:spcBef>
                <a:spcPct val="50000"/>
              </a:spcBef>
              <a:buClrTx/>
              <a:buFontTx/>
              <a:buNone/>
            </a:pPr>
            <a:r>
              <a:rPr lang="en-US" altLang="en-US" sz="1700" i="1" dirty="0"/>
              <a:t>Revision date: 4/17/2020</a:t>
            </a:r>
          </a:p>
        </p:txBody>
      </p:sp>
      <p:sp>
        <p:nvSpPr>
          <p:cNvPr id="3078" name="Text Box 7">
            <a:extLst>
              <a:ext uri="{FF2B5EF4-FFF2-40B4-BE49-F238E27FC236}">
                <a16:creationId xmlns:a16="http://schemas.microsoft.com/office/drawing/2014/main" id="{F6BD154B-A82F-4C43-B1F6-920BBAC2CF9F}"/>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F3C6E560-5B69-4471-A008-31DE396A0F9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1267" name="Slide Number Placeholder 4">
            <a:extLst>
              <a:ext uri="{FF2B5EF4-FFF2-40B4-BE49-F238E27FC236}">
                <a16:creationId xmlns:a16="http://schemas.microsoft.com/office/drawing/2014/main" id="{216098DA-3878-4E69-80A2-CFDC8881EC8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780B888-82AE-497C-BC81-8FDBB24B42AF}" type="slidenum">
              <a:rPr lang="en-US" altLang="en-US" sz="1600">
                <a:latin typeface="Times New Roman" panose="02020603050405020304" pitchFamily="18" charset="0"/>
              </a:rPr>
              <a:pPr eaLnBrk="1" hangingPunct="1">
                <a:spcBef>
                  <a:spcPct val="0"/>
                </a:spcBef>
                <a:buClrTx/>
                <a:buFontTx/>
                <a:buNone/>
              </a:pPr>
              <a:t>10</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27EDD993-3288-4B5E-A6EF-A951AD57F3E5}"/>
              </a:ext>
            </a:extLst>
          </p:cNvPr>
          <p:cNvSpPr>
            <a:spLocks noGrp="1" noChangeArrowheads="1"/>
          </p:cNvSpPr>
          <p:nvPr>
            <p:ph type="title"/>
          </p:nvPr>
        </p:nvSpPr>
        <p:spPr/>
        <p:txBody>
          <a:bodyPr/>
          <a:lstStyle/>
          <a:p>
            <a:pPr eaLnBrk="1" hangingPunct="1">
              <a:defRPr/>
            </a:pPr>
            <a:r>
              <a:rPr lang="en-US" altLang="en-US"/>
              <a:t>CMPSB, CMPSW, and CMPSD</a:t>
            </a:r>
          </a:p>
        </p:txBody>
      </p:sp>
      <p:sp>
        <p:nvSpPr>
          <p:cNvPr id="11269" name="Rectangle 3">
            <a:extLst>
              <a:ext uri="{FF2B5EF4-FFF2-40B4-BE49-F238E27FC236}">
                <a16:creationId xmlns:a16="http://schemas.microsoft.com/office/drawing/2014/main" id="{B7E53D67-F948-4B2B-AB53-12A3523A0714}"/>
              </a:ext>
            </a:extLst>
          </p:cNvPr>
          <p:cNvSpPr>
            <a:spLocks noGrp="1" noChangeArrowheads="1"/>
          </p:cNvSpPr>
          <p:nvPr>
            <p:ph type="body" idx="1"/>
          </p:nvPr>
        </p:nvSpPr>
        <p:spPr>
          <a:xfrm>
            <a:off x="685800" y="1524000"/>
            <a:ext cx="7696200" cy="4114800"/>
          </a:xfrm>
        </p:spPr>
        <p:txBody>
          <a:bodyPr/>
          <a:lstStyle/>
          <a:p>
            <a:pPr eaLnBrk="1" hangingPunct="1"/>
            <a:r>
              <a:rPr lang="en-US" altLang="en-US"/>
              <a:t>The CMPSB, CMPSW, and CMPSD instructions each compare a memory operand pointed to by ESI to a memory operand pointed to by EDI.</a:t>
            </a:r>
          </a:p>
          <a:p>
            <a:pPr lvl="1" eaLnBrk="1" hangingPunct="1"/>
            <a:r>
              <a:rPr lang="en-US" altLang="en-US"/>
              <a:t>CMPSB compares bytes</a:t>
            </a:r>
          </a:p>
          <a:p>
            <a:pPr lvl="1" eaLnBrk="1" hangingPunct="1"/>
            <a:r>
              <a:rPr lang="en-US" altLang="en-US"/>
              <a:t>CMPSW compares words</a:t>
            </a:r>
          </a:p>
          <a:p>
            <a:pPr lvl="1" eaLnBrk="1" hangingPunct="1"/>
            <a:r>
              <a:rPr lang="en-US" altLang="en-US"/>
              <a:t>CMPSD compares doublewords</a:t>
            </a:r>
          </a:p>
          <a:p>
            <a:pPr eaLnBrk="1" hangingPunct="1"/>
            <a:r>
              <a:rPr lang="en-US" altLang="en-US"/>
              <a:t>Repeat prefix often used</a:t>
            </a:r>
          </a:p>
          <a:p>
            <a:pPr lvl="1" eaLnBrk="1" hangingPunct="1"/>
            <a:r>
              <a:rPr lang="en-US" altLang="en-US"/>
              <a:t>REPE (REPZ)</a:t>
            </a:r>
          </a:p>
          <a:p>
            <a:pPr lvl="1" eaLnBrk="1" hangingPunct="1"/>
            <a:r>
              <a:rPr lang="en-US" altLang="en-US"/>
              <a:t>REPNE (REPNZ)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56480F9F-AC46-4CFC-AEB2-DD8E488E68B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2291" name="Slide Number Placeholder 3">
            <a:extLst>
              <a:ext uri="{FF2B5EF4-FFF2-40B4-BE49-F238E27FC236}">
                <a16:creationId xmlns:a16="http://schemas.microsoft.com/office/drawing/2014/main" id="{91CA52B5-6B06-48E7-8289-DE0BE3BBBFF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986B03-F4A7-48E9-8D19-9FCD7E865EA8}"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F9A1F5FF-07AC-4AB4-A662-18517F97D97B}"/>
              </a:ext>
            </a:extLst>
          </p:cNvPr>
          <p:cNvSpPr>
            <a:spLocks noGrp="1" noChangeArrowheads="1"/>
          </p:cNvSpPr>
          <p:nvPr>
            <p:ph type="title"/>
          </p:nvPr>
        </p:nvSpPr>
        <p:spPr/>
        <p:txBody>
          <a:bodyPr/>
          <a:lstStyle/>
          <a:p>
            <a:pPr eaLnBrk="1" hangingPunct="1">
              <a:defRPr/>
            </a:pPr>
            <a:r>
              <a:rPr lang="en-US" altLang="en-US"/>
              <a:t>Comparing a Pair of Doublewords</a:t>
            </a:r>
          </a:p>
        </p:txBody>
      </p:sp>
      <p:sp>
        <p:nvSpPr>
          <p:cNvPr id="12293" name="Text Box 3">
            <a:extLst>
              <a:ext uri="{FF2B5EF4-FFF2-40B4-BE49-F238E27FC236}">
                <a16:creationId xmlns:a16="http://schemas.microsoft.com/office/drawing/2014/main" id="{65E28128-B4FD-43F3-A41A-0D63EC1D12B6}"/>
              </a:ext>
            </a:extLst>
          </p:cNvPr>
          <p:cNvSpPr txBox="1">
            <a:spLocks noChangeArrowheads="1"/>
          </p:cNvSpPr>
          <p:nvPr/>
        </p:nvSpPr>
        <p:spPr bwMode="auto">
          <a:xfrm>
            <a:off x="1295400" y="2362200"/>
            <a:ext cx="6477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1234h</a:t>
            </a:r>
          </a:p>
          <a:p>
            <a:pPr eaLnBrk="1" hangingPunct="1">
              <a:lnSpc>
                <a:spcPct val="50000"/>
              </a:lnSpc>
              <a:spcBef>
                <a:spcPct val="50000"/>
              </a:spcBef>
              <a:buClrTx/>
              <a:buFontTx/>
              <a:buNone/>
            </a:pPr>
            <a:r>
              <a:rPr lang="en-US" altLang="en-US" sz="1800" b="1">
                <a:latin typeface="Courier New" panose="02070309020205020404" pitchFamily="49" charset="0"/>
              </a:rPr>
              <a:t>target DWORD 5678h</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latin typeface="Courier New" panose="02070309020205020404" pitchFamily="49" charset="0"/>
              </a:rPr>
              <a:t>cmpsd	; compare doublewords</a:t>
            </a:r>
          </a:p>
          <a:p>
            <a:pPr eaLnBrk="1" hangingPunct="1">
              <a:lnSpc>
                <a:spcPct val="50000"/>
              </a:lnSpc>
              <a:spcBef>
                <a:spcPct val="50000"/>
              </a:spcBef>
              <a:buClrTx/>
              <a:buFontTx/>
              <a:buNone/>
            </a:pPr>
            <a:r>
              <a:rPr lang="en-US" altLang="en-US" sz="1800" b="1">
                <a:latin typeface="Courier New" panose="02070309020205020404" pitchFamily="49" charset="0"/>
              </a:rPr>
              <a:t>ja L1	; jump if source &gt; target</a:t>
            </a:r>
          </a:p>
          <a:p>
            <a:pPr eaLnBrk="1" hangingPunct="1">
              <a:lnSpc>
                <a:spcPct val="50000"/>
              </a:lnSpc>
              <a:spcBef>
                <a:spcPct val="50000"/>
              </a:spcBef>
              <a:buClrTx/>
              <a:buFontTx/>
              <a:buNone/>
            </a:pPr>
            <a:r>
              <a:rPr lang="en-US" altLang="en-US" sz="1800" b="1">
                <a:latin typeface="Courier New" panose="02070309020205020404" pitchFamily="49" charset="0"/>
              </a:rPr>
              <a:t>jmp L2	; jump if source &lt;= target</a:t>
            </a:r>
          </a:p>
        </p:txBody>
      </p:sp>
      <p:sp>
        <p:nvSpPr>
          <p:cNvPr id="12294" name="Text Box 4">
            <a:extLst>
              <a:ext uri="{FF2B5EF4-FFF2-40B4-BE49-F238E27FC236}">
                <a16:creationId xmlns:a16="http://schemas.microsoft.com/office/drawing/2014/main" id="{51EE5ECC-A63A-480C-A1F6-48A45F5BAFBA}"/>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If source &gt; target, the code jumps to label L1; otherwise, it jumps to label L2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E55DCED6-BB73-4C4D-B730-1EBA99B2C2D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3315" name="Slide Number Placeholder 4">
            <a:extLst>
              <a:ext uri="{FF2B5EF4-FFF2-40B4-BE49-F238E27FC236}">
                <a16:creationId xmlns:a16="http://schemas.microsoft.com/office/drawing/2014/main" id="{8C57F09F-3734-4A1A-AF4F-115F5E5375E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0D2E6A3-6AC9-481E-AC33-DA8D7082F3AE}"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110594" name="Rectangle 2">
            <a:extLst>
              <a:ext uri="{FF2B5EF4-FFF2-40B4-BE49-F238E27FC236}">
                <a16:creationId xmlns:a16="http://schemas.microsoft.com/office/drawing/2014/main" id="{5BA20CEC-3554-4D5A-B10E-E2118CB95650}"/>
              </a:ext>
            </a:extLst>
          </p:cNvPr>
          <p:cNvSpPr>
            <a:spLocks noGrp="1" noChangeArrowheads="1"/>
          </p:cNvSpPr>
          <p:nvPr>
            <p:ph type="title"/>
          </p:nvPr>
        </p:nvSpPr>
        <p:spPr/>
        <p:txBody>
          <a:bodyPr/>
          <a:lstStyle/>
          <a:p>
            <a:pPr eaLnBrk="1" hangingPunct="1">
              <a:defRPr/>
            </a:pPr>
            <a:r>
              <a:rPr lang="en-US" altLang="en-US"/>
              <a:t>Your turn . . .</a:t>
            </a:r>
          </a:p>
        </p:txBody>
      </p:sp>
      <p:sp>
        <p:nvSpPr>
          <p:cNvPr id="13317" name="Rectangle 3">
            <a:extLst>
              <a:ext uri="{FF2B5EF4-FFF2-40B4-BE49-F238E27FC236}">
                <a16:creationId xmlns:a16="http://schemas.microsoft.com/office/drawing/2014/main" id="{F114641A-3BF7-46A5-892D-5C30ED08A1A8}"/>
              </a:ext>
            </a:extLst>
          </p:cNvPr>
          <p:cNvSpPr>
            <a:spLocks noGrp="1" noChangeArrowheads="1"/>
          </p:cNvSpPr>
          <p:nvPr>
            <p:ph type="body" idx="1"/>
          </p:nvPr>
        </p:nvSpPr>
        <p:spPr>
          <a:xfrm>
            <a:off x="609600" y="2057400"/>
            <a:ext cx="7772400" cy="1752600"/>
          </a:xfrm>
        </p:spPr>
        <p:txBody>
          <a:bodyPr/>
          <a:lstStyle/>
          <a:p>
            <a:pPr eaLnBrk="1" hangingPunct="1">
              <a:lnSpc>
                <a:spcPct val="110000"/>
              </a:lnSpc>
            </a:pPr>
            <a:r>
              <a:rPr lang="en-US" altLang="en-US"/>
              <a:t>Modify the program in the previous slide by declaring both source and target as WORD variables. Make any other necessary changes.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D05CD2A2-C211-45FC-962C-B5E6221EAC9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4339" name="Slide Number Placeholder 3">
            <a:extLst>
              <a:ext uri="{FF2B5EF4-FFF2-40B4-BE49-F238E27FC236}">
                <a16:creationId xmlns:a16="http://schemas.microsoft.com/office/drawing/2014/main" id="{E63727AB-CE05-4035-98E6-739813745E5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7286CD7-9CA8-47BE-98AE-B9A739D4BF7A}"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4DAD908F-92B5-4826-ACE3-E304BEED745F}"/>
              </a:ext>
            </a:extLst>
          </p:cNvPr>
          <p:cNvSpPr>
            <a:spLocks noGrp="1" noChangeArrowheads="1"/>
          </p:cNvSpPr>
          <p:nvPr>
            <p:ph type="title"/>
          </p:nvPr>
        </p:nvSpPr>
        <p:spPr/>
        <p:txBody>
          <a:bodyPr/>
          <a:lstStyle/>
          <a:p>
            <a:pPr eaLnBrk="1" hangingPunct="1">
              <a:defRPr/>
            </a:pPr>
            <a:r>
              <a:rPr lang="en-US" altLang="en-US"/>
              <a:t>Comparing Arrays</a:t>
            </a:r>
          </a:p>
        </p:txBody>
      </p:sp>
      <p:sp>
        <p:nvSpPr>
          <p:cNvPr id="14341" name="Text Box 3">
            <a:extLst>
              <a:ext uri="{FF2B5EF4-FFF2-40B4-BE49-F238E27FC236}">
                <a16:creationId xmlns:a16="http://schemas.microsoft.com/office/drawing/2014/main" id="{608650F3-3233-4928-A3CB-2A768E45AC35}"/>
              </a:ext>
            </a:extLst>
          </p:cNvPr>
          <p:cNvSpPr txBox="1">
            <a:spLocks noChangeArrowheads="1"/>
          </p:cNvSpPr>
          <p:nvPr/>
        </p:nvSpPr>
        <p:spPr bwMode="auto">
          <a:xfrm>
            <a:off x="914400" y="2286000"/>
            <a:ext cx="7239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COUNT DUP(?)</a:t>
            </a:r>
          </a:p>
          <a:p>
            <a:pPr eaLnBrk="1" hangingPunct="1">
              <a:lnSpc>
                <a:spcPct val="50000"/>
              </a:lnSpc>
              <a:spcBef>
                <a:spcPct val="50000"/>
              </a:spcBef>
              <a:buClrTx/>
              <a:buFontTx/>
              <a:buNone/>
            </a:pPr>
            <a:r>
              <a:rPr lang="en-US" altLang="en-US" sz="1800" b="1">
                <a:latin typeface="Courier New" panose="02070309020205020404" pitchFamily="49" charset="0"/>
              </a:rPr>
              <a:t>target DWORD COUNT DUP(?)</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ecx,COUNT	; repetition count</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eaLnBrk="1" hangingPunct="1">
              <a:lnSpc>
                <a:spcPct val="50000"/>
              </a:lnSpc>
              <a:spcBef>
                <a:spcPct val="50000"/>
              </a:spcBef>
              <a:buClrTx/>
              <a:buFontTx/>
              <a:buNone/>
            </a:pPr>
            <a:r>
              <a:rPr lang="en-US" altLang="en-US" sz="1800" b="1">
                <a:latin typeface="Courier New" panose="02070309020205020404" pitchFamily="49" charset="0"/>
              </a:rPr>
              <a:t>repe cmpsd	; repeat while equal</a:t>
            </a:r>
          </a:p>
        </p:txBody>
      </p:sp>
      <p:sp>
        <p:nvSpPr>
          <p:cNvPr id="14342" name="Text Box 4">
            <a:extLst>
              <a:ext uri="{FF2B5EF4-FFF2-40B4-BE49-F238E27FC236}">
                <a16:creationId xmlns:a16="http://schemas.microsoft.com/office/drawing/2014/main" id="{2A62EF2B-A123-4F1A-8B33-3F7CD8AB9411}"/>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Use a REPE (repeat while equal) prefix to compare corresponding elements of two arrays.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8319317B-84E6-4081-BE7B-B46248D4B3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5363" name="Slide Number Placeholder 3">
            <a:extLst>
              <a:ext uri="{FF2B5EF4-FFF2-40B4-BE49-F238E27FC236}">
                <a16:creationId xmlns:a16="http://schemas.microsoft.com/office/drawing/2014/main" id="{A9005AA3-39A8-447E-A619-690180B3F21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52A14BE-A3C2-4064-A97C-641165B02CC7}"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02402" name="Rectangle 1026">
            <a:extLst>
              <a:ext uri="{FF2B5EF4-FFF2-40B4-BE49-F238E27FC236}">
                <a16:creationId xmlns:a16="http://schemas.microsoft.com/office/drawing/2014/main" id="{4C7C48C3-AB4C-4FAD-BC04-DEA78B572549}"/>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(1 of 3)</a:t>
            </a:r>
          </a:p>
        </p:txBody>
      </p:sp>
      <p:sp>
        <p:nvSpPr>
          <p:cNvPr id="15365" name="Text Box 1027">
            <a:extLst>
              <a:ext uri="{FF2B5EF4-FFF2-40B4-BE49-F238E27FC236}">
                <a16:creationId xmlns:a16="http://schemas.microsoft.com/office/drawing/2014/main" id="{1F0923AA-2CCB-493F-AB19-2DD1E216BF1D}"/>
              </a:ext>
            </a:extLst>
          </p:cNvPr>
          <p:cNvSpPr txBox="1">
            <a:spLocks noChangeArrowheads="1"/>
          </p:cNvSpPr>
          <p:nvPr/>
        </p:nvSpPr>
        <p:spPr bwMode="auto">
          <a:xfrm>
            <a:off x="1219200" y="3048000"/>
            <a:ext cx="6705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BYTE "MARTIN  "</a:t>
            </a:r>
          </a:p>
          <a:p>
            <a:pPr eaLnBrk="1" hangingPunct="1">
              <a:lnSpc>
                <a:spcPct val="50000"/>
              </a:lnSpc>
              <a:spcBef>
                <a:spcPct val="50000"/>
              </a:spcBef>
              <a:buClrTx/>
              <a:buFontTx/>
              <a:buNone/>
            </a:pPr>
            <a:r>
              <a:rPr lang="en-US" altLang="en-US" sz="1800" b="1">
                <a:latin typeface="Courier New" panose="02070309020205020404" pitchFamily="49" charset="0"/>
              </a:rPr>
              <a:t>dest   BYTE "MARTINEZ"</a:t>
            </a:r>
          </a:p>
          <a:p>
            <a:pPr eaLnBrk="1" hangingPunct="1">
              <a:lnSpc>
                <a:spcPct val="50000"/>
              </a:lnSpc>
              <a:spcBef>
                <a:spcPct val="50000"/>
              </a:spcBef>
              <a:buClrTx/>
              <a:buFontTx/>
              <a:buNone/>
            </a:pPr>
            <a:r>
              <a:rPr lang="en-US" altLang="en-US" sz="1800" b="1">
                <a:latin typeface="Courier New" panose="02070309020205020404" pitchFamily="49" charset="0"/>
              </a:rPr>
              <a:t>str1 BYTE "Source is smaller",0dh,0ah,0</a:t>
            </a:r>
          </a:p>
          <a:p>
            <a:pPr eaLnBrk="1" hangingPunct="1">
              <a:lnSpc>
                <a:spcPct val="50000"/>
              </a:lnSpc>
              <a:spcBef>
                <a:spcPct val="50000"/>
              </a:spcBef>
              <a:buClrTx/>
              <a:buFontTx/>
              <a:buNone/>
            </a:pPr>
            <a:r>
              <a:rPr lang="en-US" altLang="en-US" sz="1800" b="1">
                <a:latin typeface="Courier New" panose="02070309020205020404" pitchFamily="49" charset="0"/>
              </a:rPr>
              <a:t>str2 BYTE "Source is not smaller",0dh,0ah,0</a:t>
            </a:r>
          </a:p>
        </p:txBody>
      </p:sp>
      <p:sp>
        <p:nvSpPr>
          <p:cNvPr id="15366" name="Text Box 1028">
            <a:extLst>
              <a:ext uri="{FF2B5EF4-FFF2-40B4-BE49-F238E27FC236}">
                <a16:creationId xmlns:a16="http://schemas.microsoft.com/office/drawing/2014/main" id="{6264AC8F-6CA6-4015-9064-85D1E791C51C}"/>
              </a:ext>
            </a:extLst>
          </p:cNvPr>
          <p:cNvSpPr txBox="1">
            <a:spLocks noChangeArrowheads="1"/>
          </p:cNvSpPr>
          <p:nvPr/>
        </p:nvSpPr>
        <p:spPr bwMode="auto">
          <a:xfrm>
            <a:off x="685800" y="1066800"/>
            <a:ext cx="76962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This program compares two strings (source and destination). It displays a message indicating whether the lexical value of the source string is less than the destination string.</a:t>
            </a:r>
          </a:p>
        </p:txBody>
      </p:sp>
      <p:grpSp>
        <p:nvGrpSpPr>
          <p:cNvPr id="102407" name="Group 1031">
            <a:extLst>
              <a:ext uri="{FF2B5EF4-FFF2-40B4-BE49-F238E27FC236}">
                <a16:creationId xmlns:a16="http://schemas.microsoft.com/office/drawing/2014/main" id="{82857B52-E92F-4C5F-8EC3-80E9F04E4293}"/>
              </a:ext>
            </a:extLst>
          </p:cNvPr>
          <p:cNvGrpSpPr>
            <a:grpSpLocks/>
          </p:cNvGrpSpPr>
          <p:nvPr/>
        </p:nvGrpSpPr>
        <p:grpSpPr bwMode="auto">
          <a:xfrm>
            <a:off x="1143000" y="5029200"/>
            <a:ext cx="6705600" cy="1219200"/>
            <a:chOff x="720" y="3168"/>
            <a:chExt cx="4224" cy="768"/>
          </a:xfrm>
        </p:grpSpPr>
        <p:sp>
          <p:nvSpPr>
            <p:cNvPr id="15368" name="Text Box 1029">
              <a:extLst>
                <a:ext uri="{FF2B5EF4-FFF2-40B4-BE49-F238E27FC236}">
                  <a16:creationId xmlns:a16="http://schemas.microsoft.com/office/drawing/2014/main" id="{F181357B-8E0A-4263-BDD5-810721E0C0B0}"/>
                </a:ext>
              </a:extLst>
            </p:cNvPr>
            <p:cNvSpPr txBox="1">
              <a:spLocks noChangeArrowheads="1"/>
            </p:cNvSpPr>
            <p:nvPr/>
          </p:nvSpPr>
          <p:spPr bwMode="auto">
            <a:xfrm>
              <a:off x="1536" y="3168"/>
              <a:ext cx="3408"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Source is smaller</a:t>
              </a:r>
            </a:p>
          </p:txBody>
        </p:sp>
        <p:sp>
          <p:nvSpPr>
            <p:cNvPr id="15369" name="Text Box 1030">
              <a:extLst>
                <a:ext uri="{FF2B5EF4-FFF2-40B4-BE49-F238E27FC236}">
                  <a16:creationId xmlns:a16="http://schemas.microsoft.com/office/drawing/2014/main" id="{F54282FF-5ED3-4207-BF2E-782DD312D07D}"/>
                </a:ext>
              </a:extLst>
            </p:cNvPr>
            <p:cNvSpPr txBox="1">
              <a:spLocks noChangeArrowheads="1"/>
            </p:cNvSpPr>
            <p:nvPr/>
          </p:nvSpPr>
          <p:spPr bwMode="auto">
            <a:xfrm>
              <a:off x="720" y="3264"/>
              <a:ext cx="10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Screen output: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dissolve">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21C6F9A1-5DCE-4D21-8CC5-F3E5247E765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6387" name="Slide Number Placeholder 3">
            <a:extLst>
              <a:ext uri="{FF2B5EF4-FFF2-40B4-BE49-F238E27FC236}">
                <a16:creationId xmlns:a16="http://schemas.microsoft.com/office/drawing/2014/main" id="{63EC7ED1-216B-4417-A06F-5A9ACFD6FFA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A69A6E8-F2C9-4282-BFA5-934A924F7DBE}"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07522" name="Rectangle 2">
            <a:extLst>
              <a:ext uri="{FF2B5EF4-FFF2-40B4-BE49-F238E27FC236}">
                <a16:creationId xmlns:a16="http://schemas.microsoft.com/office/drawing/2014/main" id="{DD898099-5A25-4CD2-AF8D-79D0EE00C3C4}"/>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(2 of 3)</a:t>
            </a:r>
            <a:endParaRPr lang="en-US" altLang="en-US"/>
          </a:p>
        </p:txBody>
      </p:sp>
      <p:sp>
        <p:nvSpPr>
          <p:cNvPr id="16389" name="Text Box 3">
            <a:extLst>
              <a:ext uri="{FF2B5EF4-FFF2-40B4-BE49-F238E27FC236}">
                <a16:creationId xmlns:a16="http://schemas.microsoft.com/office/drawing/2014/main" id="{B5313A29-58E4-40F6-A72D-74532848C8EE}"/>
              </a:ext>
            </a:extLst>
          </p:cNvPr>
          <p:cNvSpPr txBox="1">
            <a:spLocks noChangeArrowheads="1"/>
          </p:cNvSpPr>
          <p:nvPr/>
        </p:nvSpPr>
        <p:spPr bwMode="auto">
          <a:xfrm>
            <a:off x="685800" y="9906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main PROC</a:t>
            </a:r>
          </a:p>
          <a:p>
            <a:pPr lvl="1"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lvl="1"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lvl="1" eaLnBrk="1" hangingPunct="1">
              <a:lnSpc>
                <a:spcPct val="50000"/>
              </a:lnSpc>
              <a:spcBef>
                <a:spcPct val="50000"/>
              </a:spcBef>
              <a:buClrTx/>
              <a:buFontTx/>
              <a:buNone/>
            </a:pPr>
            <a:r>
              <a:rPr lang="en-US" altLang="en-US" sz="1800" b="1">
                <a:latin typeface="Courier New" panose="02070309020205020404" pitchFamily="49" charset="0"/>
              </a:rPr>
              <a:t>mov  edi,OFFSET dest</a:t>
            </a:r>
          </a:p>
          <a:p>
            <a:pPr lvl="1" eaLnBrk="1" hangingPunct="1">
              <a:lnSpc>
                <a:spcPct val="50000"/>
              </a:lnSpc>
              <a:spcBef>
                <a:spcPct val="50000"/>
              </a:spcBef>
              <a:buClrTx/>
              <a:buFontTx/>
              <a:buNone/>
            </a:pPr>
            <a:r>
              <a:rPr lang="en-US" altLang="en-US" sz="1800" b="1">
                <a:latin typeface="Courier New" panose="02070309020205020404" pitchFamily="49" charset="0"/>
              </a:rPr>
              <a:t>mov  ecx,LENGTHOF source</a:t>
            </a:r>
          </a:p>
          <a:p>
            <a:pPr lvl="1" eaLnBrk="1" hangingPunct="1">
              <a:lnSpc>
                <a:spcPct val="50000"/>
              </a:lnSpc>
              <a:spcBef>
                <a:spcPct val="50000"/>
              </a:spcBef>
              <a:buClrTx/>
              <a:buFontTx/>
              <a:buNone/>
            </a:pPr>
            <a:r>
              <a:rPr lang="en-US" altLang="en-US" sz="1800" b="1">
                <a:latin typeface="Courier New" panose="02070309020205020404" pitchFamily="49" charset="0"/>
              </a:rPr>
              <a:t>repe cmpsb</a:t>
            </a:r>
          </a:p>
          <a:p>
            <a:pPr lvl="1" eaLnBrk="1" hangingPunct="1">
              <a:lnSpc>
                <a:spcPct val="50000"/>
              </a:lnSpc>
              <a:spcBef>
                <a:spcPct val="50000"/>
              </a:spcBef>
              <a:buClrTx/>
              <a:buFontTx/>
              <a:buNone/>
            </a:pPr>
            <a:r>
              <a:rPr lang="en-US" altLang="en-US" sz="1800" b="1">
                <a:latin typeface="Courier New" panose="02070309020205020404" pitchFamily="49" charset="0"/>
              </a:rPr>
              <a:t>jb   source_smaller</a:t>
            </a:r>
          </a:p>
          <a:p>
            <a:pPr lvl="1" eaLnBrk="1" hangingPunct="1">
              <a:lnSpc>
                <a:spcPct val="50000"/>
              </a:lnSpc>
              <a:spcBef>
                <a:spcPct val="50000"/>
              </a:spcBef>
              <a:buClrTx/>
              <a:buFontTx/>
              <a:buNone/>
            </a:pPr>
            <a:r>
              <a:rPr lang="en-US" altLang="en-US" sz="1800" b="1">
                <a:latin typeface="Courier New" panose="02070309020205020404" pitchFamily="49" charset="0"/>
              </a:rPr>
              <a:t>mov  edx,OFFSET str2	; "source is not smaller"</a:t>
            </a:r>
          </a:p>
          <a:p>
            <a:pPr lvl="1" eaLnBrk="1" hangingPunct="1">
              <a:lnSpc>
                <a:spcPct val="50000"/>
              </a:lnSpc>
              <a:spcBef>
                <a:spcPct val="50000"/>
              </a:spcBef>
              <a:buClrTx/>
              <a:buFontTx/>
              <a:buNone/>
            </a:pPr>
            <a:r>
              <a:rPr lang="en-US" altLang="en-US" sz="1800" b="1">
                <a:latin typeface="Courier New" panose="02070309020205020404" pitchFamily="49" charset="0"/>
              </a:rPr>
              <a:t>jmp  done</a:t>
            </a:r>
          </a:p>
          <a:p>
            <a:pPr eaLnBrk="1" hangingPunct="1">
              <a:lnSpc>
                <a:spcPct val="50000"/>
              </a:lnSpc>
              <a:spcBef>
                <a:spcPct val="50000"/>
              </a:spcBef>
              <a:buClrTx/>
              <a:buFontTx/>
              <a:buNone/>
            </a:pPr>
            <a:r>
              <a:rPr lang="en-US" altLang="en-US" sz="1800" b="1">
                <a:latin typeface="Courier New" panose="02070309020205020404" pitchFamily="49" charset="0"/>
              </a:rPr>
              <a:t>source_smaller:</a:t>
            </a:r>
          </a:p>
          <a:p>
            <a:pPr lvl="1" eaLnBrk="1" hangingPunct="1">
              <a:lnSpc>
                <a:spcPct val="50000"/>
              </a:lnSpc>
              <a:spcBef>
                <a:spcPct val="50000"/>
              </a:spcBef>
              <a:buClrTx/>
              <a:buFontTx/>
              <a:buNone/>
            </a:pPr>
            <a:r>
              <a:rPr lang="en-US" altLang="en-US" sz="1800" b="1">
                <a:latin typeface="Courier New" panose="02070309020205020404" pitchFamily="49" charset="0"/>
              </a:rPr>
              <a:t>mov  edx,OFFSET str1	; "source is smaller"</a:t>
            </a:r>
          </a:p>
          <a:p>
            <a:pPr eaLnBrk="1" hangingPunct="1">
              <a:lnSpc>
                <a:spcPct val="50000"/>
              </a:lnSpc>
              <a:spcBef>
                <a:spcPct val="50000"/>
              </a:spcBef>
              <a:buClrTx/>
              <a:buFontTx/>
              <a:buNone/>
            </a:pPr>
            <a:r>
              <a:rPr lang="en-US" altLang="en-US" sz="1800" b="1">
                <a:latin typeface="Courier New" panose="02070309020205020404" pitchFamily="49" charset="0"/>
              </a:rPr>
              <a:t>done:</a:t>
            </a:r>
          </a:p>
          <a:p>
            <a:pPr lvl="1" eaLnBrk="1" hangingPunct="1">
              <a:lnSpc>
                <a:spcPct val="50000"/>
              </a:lnSpc>
              <a:spcBef>
                <a:spcPct val="50000"/>
              </a:spcBef>
              <a:buClrTx/>
              <a:buFontTx/>
              <a:buNone/>
            </a:pPr>
            <a:r>
              <a:rPr lang="en-US" altLang="en-US" sz="1800" b="1">
                <a:latin typeface="Courier New" panose="02070309020205020404" pitchFamily="49" charset="0"/>
              </a:rPr>
              <a:t>call WriteString</a:t>
            </a:r>
          </a:p>
          <a:p>
            <a:pPr lvl="1" eaLnBrk="1" hangingPunct="1">
              <a:lnSpc>
                <a:spcPct val="50000"/>
              </a:lnSpc>
              <a:spcBef>
                <a:spcPct val="50000"/>
              </a:spcBef>
              <a:buClrTx/>
              <a:buFontTx/>
              <a:buNone/>
            </a:pPr>
            <a:r>
              <a:rPr lang="en-US" altLang="en-US" sz="1800" b="1">
                <a:latin typeface="Courier New" panose="02070309020205020404" pitchFamily="49" charset="0"/>
              </a:rPr>
              <a:t>exit</a:t>
            </a:r>
          </a:p>
          <a:p>
            <a:pPr eaLnBrk="1" hangingPunct="1">
              <a:lnSpc>
                <a:spcPct val="50000"/>
              </a:lnSpc>
              <a:spcBef>
                <a:spcPct val="50000"/>
              </a:spcBef>
              <a:buClrTx/>
              <a:buFontTx/>
              <a:buNone/>
            </a:pPr>
            <a:r>
              <a:rPr lang="en-US" altLang="en-US" sz="1800" b="1">
                <a:latin typeface="Courier New" panose="02070309020205020404" pitchFamily="49" charset="0"/>
              </a:rPr>
              <a:t>main ENDP</a:t>
            </a:r>
          </a:p>
          <a:p>
            <a:pPr eaLnBrk="1" hangingPunct="1">
              <a:lnSpc>
                <a:spcPct val="50000"/>
              </a:lnSpc>
              <a:spcBef>
                <a:spcPct val="50000"/>
              </a:spcBef>
              <a:buClrTx/>
              <a:buFontTx/>
              <a:buNone/>
            </a:pPr>
            <a:r>
              <a:rPr lang="en-US" altLang="en-US" sz="1800" b="1">
                <a:latin typeface="Courier New" panose="02070309020205020404" pitchFamily="49" charset="0"/>
              </a:rPr>
              <a:t>END main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3C1E0FFF-6F1C-4847-91EC-4C9DEF76657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7411" name="Slide Number Placeholder 4">
            <a:extLst>
              <a:ext uri="{FF2B5EF4-FFF2-40B4-BE49-F238E27FC236}">
                <a16:creationId xmlns:a16="http://schemas.microsoft.com/office/drawing/2014/main" id="{DA85D889-6E2A-4DB6-9801-A5C459FBB54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B407D8C-83A2-4189-901C-14032C466B19}"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113666" name="Rectangle 1026">
            <a:extLst>
              <a:ext uri="{FF2B5EF4-FFF2-40B4-BE49-F238E27FC236}">
                <a16:creationId xmlns:a16="http://schemas.microsoft.com/office/drawing/2014/main" id="{23ACD5F2-CAE2-4C83-9418-730CB27C3907}"/>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(3 of 3)</a:t>
            </a:r>
          </a:p>
        </p:txBody>
      </p:sp>
      <p:sp>
        <p:nvSpPr>
          <p:cNvPr id="17413" name="Rectangle 1027">
            <a:extLst>
              <a:ext uri="{FF2B5EF4-FFF2-40B4-BE49-F238E27FC236}">
                <a16:creationId xmlns:a16="http://schemas.microsoft.com/office/drawing/2014/main" id="{5EF8D8C3-B120-4B99-84C5-7E1DB7DF6051}"/>
              </a:ext>
            </a:extLst>
          </p:cNvPr>
          <p:cNvSpPr>
            <a:spLocks noGrp="1" noChangeArrowheads="1"/>
          </p:cNvSpPr>
          <p:nvPr>
            <p:ph type="body" idx="1"/>
          </p:nvPr>
        </p:nvSpPr>
        <p:spPr>
          <a:xfrm>
            <a:off x="685800" y="1143000"/>
            <a:ext cx="7772400" cy="990600"/>
          </a:xfrm>
        </p:spPr>
        <p:txBody>
          <a:bodyPr/>
          <a:lstStyle/>
          <a:p>
            <a:pPr eaLnBrk="1" hangingPunct="1">
              <a:lnSpc>
                <a:spcPct val="110000"/>
              </a:lnSpc>
            </a:pPr>
            <a:r>
              <a:rPr lang="en-US" altLang="en-US"/>
              <a:t>The following diagram shows the final values of ESI and EDI after comparing the strings:</a:t>
            </a:r>
          </a:p>
        </p:txBody>
      </p:sp>
      <p:graphicFrame>
        <p:nvGraphicFramePr>
          <p:cNvPr id="17414" name="Object 1028">
            <a:extLst>
              <a:ext uri="{FF2B5EF4-FFF2-40B4-BE49-F238E27FC236}">
                <a16:creationId xmlns:a16="http://schemas.microsoft.com/office/drawing/2014/main" id="{0C005D91-5486-48D0-9429-A6BAFAA3D19C}"/>
              </a:ext>
            </a:extLst>
          </p:cNvPr>
          <p:cNvGraphicFramePr>
            <a:graphicFrameLocks noChangeAspect="1"/>
          </p:cNvGraphicFramePr>
          <p:nvPr/>
        </p:nvGraphicFramePr>
        <p:xfrm>
          <a:off x="990600" y="2438400"/>
          <a:ext cx="7239000" cy="2241550"/>
        </p:xfrm>
        <a:graphic>
          <a:graphicData uri="http://schemas.openxmlformats.org/presentationml/2006/ole">
            <mc:AlternateContent xmlns:mc="http://schemas.openxmlformats.org/markup-compatibility/2006">
              <mc:Choice xmlns:v="urn:schemas-microsoft-com:vml" Requires="v">
                <p:oleObj spid="_x0000_s17422" name="VISIO" r:id="rId3" imgW="4582668" imgH="1417320" progId="Visio.Drawing.6">
                  <p:embed/>
                </p:oleObj>
              </mc:Choice>
              <mc:Fallback>
                <p:oleObj name="VISIO" r:id="rId3" imgW="4582668" imgH="1417320" progId="Visio.Drawing.6">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38400"/>
                        <a:ext cx="7239000" cy="22415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99878713-EA1A-4710-90B3-878484EA1BF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8435" name="Slide Number Placeholder 4">
            <a:extLst>
              <a:ext uri="{FF2B5EF4-FFF2-40B4-BE49-F238E27FC236}">
                <a16:creationId xmlns:a16="http://schemas.microsoft.com/office/drawing/2014/main" id="{61E19A48-F21F-4D72-AEC4-363DB07B726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34A813D-92AC-4A29-BD17-5AACE55DD326}"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81922" name="Rectangle 2">
            <a:extLst>
              <a:ext uri="{FF2B5EF4-FFF2-40B4-BE49-F238E27FC236}">
                <a16:creationId xmlns:a16="http://schemas.microsoft.com/office/drawing/2014/main" id="{E5A03829-738C-49A9-83D8-4BB3694E1E17}"/>
              </a:ext>
            </a:extLst>
          </p:cNvPr>
          <p:cNvSpPr>
            <a:spLocks noGrp="1" noChangeArrowheads="1"/>
          </p:cNvSpPr>
          <p:nvPr>
            <p:ph type="title"/>
          </p:nvPr>
        </p:nvSpPr>
        <p:spPr/>
        <p:txBody>
          <a:bodyPr/>
          <a:lstStyle/>
          <a:p>
            <a:pPr eaLnBrk="1" hangingPunct="1">
              <a:defRPr/>
            </a:pPr>
            <a:r>
              <a:rPr lang="en-US" altLang="en-US"/>
              <a:t>SCASB, SCASW, and SCASD</a:t>
            </a:r>
          </a:p>
        </p:txBody>
      </p:sp>
      <p:sp>
        <p:nvSpPr>
          <p:cNvPr id="18437" name="Rectangle 3">
            <a:extLst>
              <a:ext uri="{FF2B5EF4-FFF2-40B4-BE49-F238E27FC236}">
                <a16:creationId xmlns:a16="http://schemas.microsoft.com/office/drawing/2014/main" id="{7D95DC81-6919-430C-B7E5-BB191D38AFEF}"/>
              </a:ext>
            </a:extLst>
          </p:cNvPr>
          <p:cNvSpPr>
            <a:spLocks noGrp="1" noChangeArrowheads="1"/>
          </p:cNvSpPr>
          <p:nvPr>
            <p:ph type="body" idx="1"/>
          </p:nvPr>
        </p:nvSpPr>
        <p:spPr>
          <a:xfrm>
            <a:off x="609600" y="1371600"/>
            <a:ext cx="7772400" cy="3200400"/>
          </a:xfrm>
        </p:spPr>
        <p:txBody>
          <a:bodyPr/>
          <a:lstStyle/>
          <a:p>
            <a:pPr eaLnBrk="1" hangingPunct="1">
              <a:lnSpc>
                <a:spcPct val="110000"/>
              </a:lnSpc>
            </a:pPr>
            <a:r>
              <a:rPr lang="en-US" altLang="en-US"/>
              <a:t>The SCASB, SCASW, and SCASD instructions compare a value in AL/AX/EAX to a byte, word, or doubleword, respectively, addressed by EDI.</a:t>
            </a:r>
          </a:p>
          <a:p>
            <a:pPr eaLnBrk="1" hangingPunct="1">
              <a:lnSpc>
                <a:spcPct val="110000"/>
              </a:lnSpc>
            </a:pPr>
            <a:r>
              <a:rPr lang="en-US" altLang="en-US"/>
              <a:t>Useful types of searches:</a:t>
            </a:r>
          </a:p>
          <a:p>
            <a:pPr lvl="1" eaLnBrk="1" hangingPunct="1">
              <a:lnSpc>
                <a:spcPct val="110000"/>
              </a:lnSpc>
            </a:pPr>
            <a:r>
              <a:rPr lang="en-US" altLang="en-US"/>
              <a:t>Search for a specific element in a long string or array.</a:t>
            </a:r>
          </a:p>
          <a:p>
            <a:pPr lvl="1" eaLnBrk="1" hangingPunct="1">
              <a:lnSpc>
                <a:spcPct val="110000"/>
              </a:lnSpc>
            </a:pPr>
            <a:r>
              <a:rPr lang="en-US" altLang="en-US"/>
              <a:t>Search for the first element that does not match a given value.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a:extLst>
              <a:ext uri="{FF2B5EF4-FFF2-40B4-BE49-F238E27FC236}">
                <a16:creationId xmlns:a16="http://schemas.microsoft.com/office/drawing/2014/main" id="{57743408-C870-45B8-9008-996C54873BE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9459" name="Slide Number Placeholder 3">
            <a:extLst>
              <a:ext uri="{FF2B5EF4-FFF2-40B4-BE49-F238E27FC236}">
                <a16:creationId xmlns:a16="http://schemas.microsoft.com/office/drawing/2014/main" id="{6C231536-34CC-49C7-808C-C2D85AD6450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52953F0-E1BB-4662-B7A1-C3C93ED472C5}"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103426" name="Rectangle 2">
            <a:extLst>
              <a:ext uri="{FF2B5EF4-FFF2-40B4-BE49-F238E27FC236}">
                <a16:creationId xmlns:a16="http://schemas.microsoft.com/office/drawing/2014/main" id="{62814B3B-6BF1-4D82-B382-E2B075602D99}"/>
              </a:ext>
            </a:extLst>
          </p:cNvPr>
          <p:cNvSpPr>
            <a:spLocks noGrp="1" noChangeArrowheads="1"/>
          </p:cNvSpPr>
          <p:nvPr>
            <p:ph type="title"/>
          </p:nvPr>
        </p:nvSpPr>
        <p:spPr/>
        <p:txBody>
          <a:bodyPr/>
          <a:lstStyle/>
          <a:p>
            <a:pPr eaLnBrk="1" hangingPunct="1">
              <a:defRPr/>
            </a:pPr>
            <a:r>
              <a:rPr lang="en-US" altLang="en-US"/>
              <a:t>SCASB Example</a:t>
            </a:r>
          </a:p>
        </p:txBody>
      </p:sp>
      <p:sp>
        <p:nvSpPr>
          <p:cNvPr id="19461" name="Text Box 3">
            <a:extLst>
              <a:ext uri="{FF2B5EF4-FFF2-40B4-BE49-F238E27FC236}">
                <a16:creationId xmlns:a16="http://schemas.microsoft.com/office/drawing/2014/main" id="{BDC99C4F-6A55-4681-8696-E0AA93F56BF4}"/>
              </a:ext>
            </a:extLst>
          </p:cNvPr>
          <p:cNvSpPr txBox="1">
            <a:spLocks noChangeArrowheads="1"/>
          </p:cNvSpPr>
          <p:nvPr/>
        </p:nvSpPr>
        <p:spPr bwMode="auto">
          <a:xfrm>
            <a:off x="838200" y="1752600"/>
            <a:ext cx="739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alpha BYTE "ABCDEFGH",0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edi,OFFSET alpha</a:t>
            </a:r>
          </a:p>
          <a:p>
            <a:pPr eaLnBrk="1" hangingPunct="1">
              <a:lnSpc>
                <a:spcPct val="50000"/>
              </a:lnSpc>
              <a:spcBef>
                <a:spcPct val="50000"/>
              </a:spcBef>
              <a:buClrTx/>
              <a:buFontTx/>
              <a:buNone/>
            </a:pPr>
            <a:r>
              <a:rPr lang="en-US" altLang="en-US" sz="1800" b="1">
                <a:latin typeface="Courier New" panose="02070309020205020404" pitchFamily="49" charset="0"/>
              </a:rPr>
              <a:t>mov al,'F'	; search for 'F'</a:t>
            </a:r>
          </a:p>
          <a:p>
            <a:pPr eaLnBrk="1" hangingPunct="1">
              <a:lnSpc>
                <a:spcPct val="50000"/>
              </a:lnSpc>
              <a:spcBef>
                <a:spcPct val="50000"/>
              </a:spcBef>
              <a:buClrTx/>
              <a:buFontTx/>
              <a:buNone/>
            </a:pPr>
            <a:r>
              <a:rPr lang="en-US" altLang="en-US" sz="1800" b="1">
                <a:latin typeface="Courier New" panose="02070309020205020404" pitchFamily="49" charset="0"/>
              </a:rPr>
              <a:t>mov ecx,LENGTHOF alpha</a:t>
            </a:r>
          </a:p>
          <a:p>
            <a:pPr eaLnBrk="1" hangingPunct="1">
              <a:lnSpc>
                <a:spcPct val="50000"/>
              </a:lnSpc>
              <a:spcBef>
                <a:spcPct val="50000"/>
              </a:spcBef>
              <a:buClrTx/>
              <a:buFontTx/>
              <a:buNone/>
            </a:pPr>
            <a:r>
              <a:rPr lang="en-US" altLang="en-US" sz="1800" b="1">
                <a:latin typeface="Courier New" panose="02070309020205020404" pitchFamily="49" charset="0"/>
              </a:rPr>
              <a:t>cld</a:t>
            </a:r>
          </a:p>
          <a:p>
            <a:pPr eaLnBrk="1" hangingPunct="1">
              <a:lnSpc>
                <a:spcPct val="50000"/>
              </a:lnSpc>
              <a:spcBef>
                <a:spcPct val="50000"/>
              </a:spcBef>
              <a:buClrTx/>
              <a:buFontTx/>
              <a:buNone/>
            </a:pPr>
            <a:r>
              <a:rPr lang="en-US" altLang="en-US" sz="1800" b="1">
                <a:latin typeface="Courier New" panose="02070309020205020404" pitchFamily="49" charset="0"/>
              </a:rPr>
              <a:t>repne scasb	; repeat while not equal</a:t>
            </a:r>
          </a:p>
          <a:p>
            <a:pPr eaLnBrk="1" hangingPunct="1">
              <a:lnSpc>
                <a:spcPct val="50000"/>
              </a:lnSpc>
              <a:spcBef>
                <a:spcPct val="50000"/>
              </a:spcBef>
              <a:buClrTx/>
              <a:buFontTx/>
              <a:buNone/>
            </a:pPr>
            <a:r>
              <a:rPr lang="en-US" altLang="en-US" sz="1800" b="1">
                <a:latin typeface="Courier New" panose="02070309020205020404" pitchFamily="49" charset="0"/>
              </a:rPr>
              <a:t>jnz quit</a:t>
            </a:r>
          </a:p>
          <a:p>
            <a:pPr eaLnBrk="1" hangingPunct="1">
              <a:lnSpc>
                <a:spcPct val="50000"/>
              </a:lnSpc>
              <a:spcBef>
                <a:spcPct val="50000"/>
              </a:spcBef>
              <a:buClrTx/>
              <a:buFontTx/>
              <a:buNone/>
            </a:pPr>
            <a:r>
              <a:rPr lang="en-US" altLang="en-US" sz="1800" b="1">
                <a:latin typeface="Courier New" panose="02070309020205020404" pitchFamily="49" charset="0"/>
              </a:rPr>
              <a:t>dec edi	; EDI points to 'F'</a:t>
            </a:r>
          </a:p>
        </p:txBody>
      </p:sp>
      <p:sp>
        <p:nvSpPr>
          <p:cNvPr id="19462" name="Text Box 4">
            <a:extLst>
              <a:ext uri="{FF2B5EF4-FFF2-40B4-BE49-F238E27FC236}">
                <a16:creationId xmlns:a16="http://schemas.microsoft.com/office/drawing/2014/main" id="{A5B24632-6F10-4AF9-9626-74CB41ABD53C}"/>
              </a:ext>
            </a:extLst>
          </p:cNvPr>
          <p:cNvSpPr txBox="1">
            <a:spLocks noChangeArrowheads="1"/>
          </p:cNvSpPr>
          <p:nvPr/>
        </p:nvSpPr>
        <p:spPr bwMode="auto">
          <a:xfrm>
            <a:off x="685800" y="1066800"/>
            <a:ext cx="7696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Search for the letter 'F' in a string named </a:t>
            </a:r>
            <a:r>
              <a:rPr lang="en-US" altLang="en-US">
                <a:solidFill>
                  <a:schemeClr val="tx2"/>
                </a:solidFill>
              </a:rPr>
              <a:t>alpha</a:t>
            </a:r>
            <a:r>
              <a:rPr lang="en-US" altLang="en-US"/>
              <a:t>:</a:t>
            </a:r>
          </a:p>
        </p:txBody>
      </p:sp>
      <p:sp>
        <p:nvSpPr>
          <p:cNvPr id="103429" name="Text Box 5">
            <a:extLst>
              <a:ext uri="{FF2B5EF4-FFF2-40B4-BE49-F238E27FC236}">
                <a16:creationId xmlns:a16="http://schemas.microsoft.com/office/drawing/2014/main" id="{2A5445B9-4A51-404D-B424-1FAD676D8B36}"/>
              </a:ext>
            </a:extLst>
          </p:cNvPr>
          <p:cNvSpPr txBox="1">
            <a:spLocks noChangeArrowheads="1"/>
          </p:cNvSpPr>
          <p:nvPr/>
        </p:nvSpPr>
        <p:spPr bwMode="auto">
          <a:xfrm>
            <a:off x="838200" y="5334000"/>
            <a:ext cx="77724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is the purpose of the JNZ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ox(in)">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8F3ECAFC-3961-49C8-AEEE-B396D38E4B7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0483" name="Slide Number Placeholder 4">
            <a:extLst>
              <a:ext uri="{FF2B5EF4-FFF2-40B4-BE49-F238E27FC236}">
                <a16:creationId xmlns:a16="http://schemas.microsoft.com/office/drawing/2014/main" id="{2C7770CF-8827-4ACA-B7D9-CF78E7986A9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95BB430-5427-48E2-9BDD-5B022DDB6043}"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82946" name="Rectangle 2">
            <a:extLst>
              <a:ext uri="{FF2B5EF4-FFF2-40B4-BE49-F238E27FC236}">
                <a16:creationId xmlns:a16="http://schemas.microsoft.com/office/drawing/2014/main" id="{53596053-5A8C-412D-A8C8-5D561D031E89}"/>
              </a:ext>
            </a:extLst>
          </p:cNvPr>
          <p:cNvSpPr>
            <a:spLocks noGrp="1" noChangeArrowheads="1"/>
          </p:cNvSpPr>
          <p:nvPr>
            <p:ph type="title"/>
          </p:nvPr>
        </p:nvSpPr>
        <p:spPr/>
        <p:txBody>
          <a:bodyPr/>
          <a:lstStyle/>
          <a:p>
            <a:pPr eaLnBrk="1" hangingPunct="1">
              <a:defRPr/>
            </a:pPr>
            <a:r>
              <a:rPr lang="en-US" altLang="en-US"/>
              <a:t>STOSB, STOSW, and STOSD</a:t>
            </a:r>
          </a:p>
        </p:txBody>
      </p:sp>
      <p:sp>
        <p:nvSpPr>
          <p:cNvPr id="20485" name="Rectangle 3">
            <a:extLst>
              <a:ext uri="{FF2B5EF4-FFF2-40B4-BE49-F238E27FC236}">
                <a16:creationId xmlns:a16="http://schemas.microsoft.com/office/drawing/2014/main" id="{183AFB5E-322C-4618-B59C-B10E83F9CBF2}"/>
              </a:ext>
            </a:extLst>
          </p:cNvPr>
          <p:cNvSpPr>
            <a:spLocks noGrp="1" noChangeArrowheads="1"/>
          </p:cNvSpPr>
          <p:nvPr>
            <p:ph type="body" idx="1"/>
          </p:nvPr>
        </p:nvSpPr>
        <p:spPr>
          <a:xfrm>
            <a:off x="685800" y="1143000"/>
            <a:ext cx="7772400" cy="1828800"/>
          </a:xfrm>
        </p:spPr>
        <p:txBody>
          <a:bodyPr/>
          <a:lstStyle/>
          <a:p>
            <a:pPr eaLnBrk="1" hangingPunct="1">
              <a:lnSpc>
                <a:spcPct val="110000"/>
              </a:lnSpc>
            </a:pPr>
            <a:r>
              <a:rPr lang="en-US" altLang="en-US" dirty="0"/>
              <a:t>The STOSB, STOSW, and STOSD instructions store the contents of AL/AX/EAX, respectively, in memory at the offset pointed to by EDI.</a:t>
            </a:r>
          </a:p>
          <a:p>
            <a:pPr eaLnBrk="1" hangingPunct="1">
              <a:lnSpc>
                <a:spcPct val="110000"/>
              </a:lnSpc>
            </a:pPr>
            <a:r>
              <a:rPr lang="en-US" altLang="en-US" dirty="0"/>
              <a:t>Example: fill an array with 0FFh. </a:t>
            </a:r>
            <a:r>
              <a:rPr lang="en-US" altLang="en-US" dirty="0" err="1"/>
              <a:t>Ie</a:t>
            </a:r>
            <a:r>
              <a:rPr lang="en-US" altLang="en-US" dirty="0"/>
              <a:t>. erase, initialize, ..</a:t>
            </a:r>
          </a:p>
        </p:txBody>
      </p:sp>
      <p:sp>
        <p:nvSpPr>
          <p:cNvPr id="20486" name="Text Box 4">
            <a:extLst>
              <a:ext uri="{FF2B5EF4-FFF2-40B4-BE49-F238E27FC236}">
                <a16:creationId xmlns:a16="http://schemas.microsoft.com/office/drawing/2014/main" id="{763A4416-CBCE-4F40-83EB-9EF9225D388A}"/>
              </a:ext>
            </a:extLst>
          </p:cNvPr>
          <p:cNvSpPr txBox="1">
            <a:spLocks noChangeArrowheads="1"/>
          </p:cNvSpPr>
          <p:nvPr/>
        </p:nvSpPr>
        <p:spPr bwMode="auto">
          <a:xfrm>
            <a:off x="685800" y="3048000"/>
            <a:ext cx="777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Count = 100</a:t>
            </a:r>
          </a:p>
          <a:p>
            <a:pPr eaLnBrk="1" hangingPunct="1">
              <a:lnSpc>
                <a:spcPct val="50000"/>
              </a:lnSpc>
              <a:spcBef>
                <a:spcPct val="50000"/>
              </a:spcBef>
              <a:buClrTx/>
              <a:buFontTx/>
              <a:buNone/>
            </a:pPr>
            <a:r>
              <a:rPr lang="en-US" altLang="en-US" sz="1800" b="1">
                <a:latin typeface="Courier New" panose="02070309020205020404" pitchFamily="49" charset="0"/>
              </a:rPr>
              <a:t>string1 BYTE Count DUP(?)</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al,0FFh	; value to be stored</a:t>
            </a:r>
          </a:p>
          <a:p>
            <a:pPr eaLnBrk="1" hangingPunct="1">
              <a:lnSpc>
                <a:spcPct val="50000"/>
              </a:lnSpc>
              <a:spcBef>
                <a:spcPct val="50000"/>
              </a:spcBef>
              <a:buClrTx/>
              <a:buFontTx/>
              <a:buNone/>
            </a:pPr>
            <a:r>
              <a:rPr lang="en-US" altLang="en-US" sz="1800" b="1">
                <a:latin typeface="Courier New" panose="02070309020205020404" pitchFamily="49" charset="0"/>
              </a:rPr>
              <a:t>mov edi,OFFSET string1	; ES:DI points to target</a:t>
            </a:r>
          </a:p>
          <a:p>
            <a:pPr eaLnBrk="1" hangingPunct="1">
              <a:lnSpc>
                <a:spcPct val="50000"/>
              </a:lnSpc>
              <a:spcBef>
                <a:spcPct val="50000"/>
              </a:spcBef>
              <a:buClrTx/>
              <a:buFontTx/>
              <a:buNone/>
            </a:pPr>
            <a:r>
              <a:rPr lang="en-US" altLang="en-US" sz="1800" b="1">
                <a:latin typeface="Courier New" panose="02070309020205020404" pitchFamily="49" charset="0"/>
              </a:rPr>
              <a:t>mov ecx,Count	; character count</a:t>
            </a:r>
          </a:p>
          <a:p>
            <a:pPr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eaLnBrk="1" hangingPunct="1">
              <a:lnSpc>
                <a:spcPct val="50000"/>
              </a:lnSpc>
              <a:spcBef>
                <a:spcPct val="50000"/>
              </a:spcBef>
              <a:buClrTx/>
              <a:buFontTx/>
              <a:buNone/>
            </a:pPr>
            <a:r>
              <a:rPr lang="en-US" altLang="en-US" sz="1800" b="1">
                <a:latin typeface="Courier New" panose="02070309020205020404" pitchFamily="49" charset="0"/>
              </a:rPr>
              <a:t>rep stosb	; fill with contents of 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81672B65-1CA9-4D65-82BE-8EF4D1B7332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099" name="Slide Number Placeholder 4">
            <a:extLst>
              <a:ext uri="{FF2B5EF4-FFF2-40B4-BE49-F238E27FC236}">
                <a16:creationId xmlns:a16="http://schemas.microsoft.com/office/drawing/2014/main" id="{2A05D1D6-78F5-4064-AD82-93AFE0A1E17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43FB78F-F89A-4A55-84D6-394062D89DD0}"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5FDB4523-779D-4CDF-B23E-E395EA7003FF}"/>
              </a:ext>
            </a:extLst>
          </p:cNvPr>
          <p:cNvSpPr>
            <a:spLocks noGrp="1" noChangeArrowheads="1"/>
          </p:cNvSpPr>
          <p:nvPr>
            <p:ph type="title"/>
          </p:nvPr>
        </p:nvSpPr>
        <p:spPr/>
        <p:txBody>
          <a:bodyPr/>
          <a:lstStyle/>
          <a:p>
            <a:pPr eaLnBrk="1" hangingPunct="1">
              <a:defRPr/>
            </a:pPr>
            <a:r>
              <a:rPr lang="en-US" altLang="en-US"/>
              <a:t>Chapter Overview</a:t>
            </a:r>
          </a:p>
        </p:txBody>
      </p:sp>
      <p:sp>
        <p:nvSpPr>
          <p:cNvPr id="4101" name="Rectangle 3">
            <a:extLst>
              <a:ext uri="{FF2B5EF4-FFF2-40B4-BE49-F238E27FC236}">
                <a16:creationId xmlns:a16="http://schemas.microsoft.com/office/drawing/2014/main" id="{D1DB66F9-8CE1-42E7-9966-BDC8D04A3946}"/>
              </a:ext>
            </a:extLst>
          </p:cNvPr>
          <p:cNvSpPr>
            <a:spLocks noGrp="1" noChangeArrowheads="1"/>
          </p:cNvSpPr>
          <p:nvPr>
            <p:ph type="body" idx="1"/>
          </p:nvPr>
        </p:nvSpPr>
        <p:spPr>
          <a:xfrm>
            <a:off x="1828800" y="1600200"/>
            <a:ext cx="6400800" cy="2895600"/>
          </a:xfrm>
        </p:spPr>
        <p:txBody>
          <a:bodyPr/>
          <a:lstStyle/>
          <a:p>
            <a:pPr eaLnBrk="1" hangingPunct="1"/>
            <a:r>
              <a:rPr lang="en-US" altLang="en-US" b="1" dirty="0">
                <a:solidFill>
                  <a:schemeClr val="tx2"/>
                </a:solidFill>
              </a:rPr>
              <a:t>String Instructions</a:t>
            </a:r>
          </a:p>
          <a:p>
            <a:pPr eaLnBrk="1" hangingPunct="1"/>
            <a:r>
              <a:rPr lang="en-US" altLang="en-US" dirty="0"/>
              <a:t>Selected String Procedures (Optional s20)</a:t>
            </a:r>
          </a:p>
          <a:p>
            <a:pPr eaLnBrk="1" hangingPunct="1"/>
            <a:r>
              <a:rPr lang="en-US" altLang="en-US" dirty="0"/>
              <a:t>Two-Dimensional Arrays (Optional s20)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D1E3885A-E885-400A-B961-7CF1BAFECA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1507" name="Slide Number Placeholder 4">
            <a:extLst>
              <a:ext uri="{FF2B5EF4-FFF2-40B4-BE49-F238E27FC236}">
                <a16:creationId xmlns:a16="http://schemas.microsoft.com/office/drawing/2014/main" id="{71253857-3C3C-4B33-ACE8-84A83836773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01AF832-059F-45FD-AC65-A981541E7625}"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83970" name="Rectangle 2">
            <a:extLst>
              <a:ext uri="{FF2B5EF4-FFF2-40B4-BE49-F238E27FC236}">
                <a16:creationId xmlns:a16="http://schemas.microsoft.com/office/drawing/2014/main" id="{A647E6D5-8CA1-4D66-987F-505574356221}"/>
              </a:ext>
            </a:extLst>
          </p:cNvPr>
          <p:cNvSpPr>
            <a:spLocks noGrp="1" noChangeArrowheads="1"/>
          </p:cNvSpPr>
          <p:nvPr>
            <p:ph type="title"/>
          </p:nvPr>
        </p:nvSpPr>
        <p:spPr/>
        <p:txBody>
          <a:bodyPr/>
          <a:lstStyle/>
          <a:p>
            <a:pPr eaLnBrk="1" hangingPunct="1">
              <a:defRPr/>
            </a:pPr>
            <a:r>
              <a:rPr lang="en-US" altLang="en-US"/>
              <a:t>LODSB, LODSW, and LODSD</a:t>
            </a:r>
          </a:p>
        </p:txBody>
      </p:sp>
      <p:sp>
        <p:nvSpPr>
          <p:cNvPr id="21509" name="Rectangle 3">
            <a:extLst>
              <a:ext uri="{FF2B5EF4-FFF2-40B4-BE49-F238E27FC236}">
                <a16:creationId xmlns:a16="http://schemas.microsoft.com/office/drawing/2014/main" id="{37C84356-19CC-4961-82A5-F083701E363D}"/>
              </a:ext>
            </a:extLst>
          </p:cNvPr>
          <p:cNvSpPr>
            <a:spLocks noGrp="1" noChangeArrowheads="1"/>
          </p:cNvSpPr>
          <p:nvPr>
            <p:ph type="body" idx="1"/>
          </p:nvPr>
        </p:nvSpPr>
        <p:spPr>
          <a:xfrm>
            <a:off x="685800" y="990600"/>
            <a:ext cx="7772400" cy="2133600"/>
          </a:xfrm>
        </p:spPr>
        <p:txBody>
          <a:bodyPr/>
          <a:lstStyle/>
          <a:p>
            <a:pPr eaLnBrk="1" hangingPunct="1"/>
            <a:r>
              <a:rPr lang="en-US" altLang="en-US" sz="2300" dirty="0"/>
              <a:t>LODSB, LODSW, and LODSD load a byte or word from memory at ESI into AL/AX/EAX, respectively. </a:t>
            </a:r>
          </a:p>
          <a:p>
            <a:pPr eaLnBrk="1" hangingPunct="1"/>
            <a:r>
              <a:rPr lang="en-US" altLang="en-US" sz="2300" dirty="0"/>
              <a:t>Example: Collect numbers </a:t>
            </a:r>
            <a:r>
              <a:rPr lang="en-US" altLang="en-US" sz="2300"/>
              <a:t>from memory </a:t>
            </a:r>
            <a:r>
              <a:rPr lang="en-US" altLang="en-US" sz="2300" dirty="0"/>
              <a:t>and display </a:t>
            </a:r>
            <a:r>
              <a:rPr lang="en-US" altLang="en-US" sz="2300"/>
              <a:t>on screen.</a:t>
            </a:r>
          </a:p>
        </p:txBody>
      </p:sp>
      <p:sp>
        <p:nvSpPr>
          <p:cNvPr id="21510" name="Text Box 4">
            <a:extLst>
              <a:ext uri="{FF2B5EF4-FFF2-40B4-BE49-F238E27FC236}">
                <a16:creationId xmlns:a16="http://schemas.microsoft.com/office/drawing/2014/main" id="{09064939-29E0-4AF8-B289-35DEFD8B386A}"/>
              </a:ext>
            </a:extLst>
          </p:cNvPr>
          <p:cNvSpPr txBox="1">
            <a:spLocks noChangeArrowheads="1"/>
          </p:cNvSpPr>
          <p:nvPr/>
        </p:nvSpPr>
        <p:spPr bwMode="auto">
          <a:xfrm>
            <a:off x="1066800" y="2438400"/>
            <a:ext cx="6934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682625"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682625"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682625"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682625"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682625"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BYTE 1,2,3,4,5,6,7,8,9</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mov esi,OFFSET array</a:t>
            </a:r>
          </a:p>
          <a:p>
            <a:pPr eaLnBrk="1" hangingPunct="1">
              <a:lnSpc>
                <a:spcPct val="50000"/>
              </a:lnSpc>
              <a:spcBef>
                <a:spcPct val="50000"/>
              </a:spcBef>
              <a:buClrTx/>
              <a:buFontTx/>
              <a:buNone/>
            </a:pPr>
            <a:r>
              <a:rPr lang="en-US" altLang="en-US" sz="1800" b="1">
                <a:latin typeface="Courier New" panose="02070309020205020404" pitchFamily="49" charset="0"/>
              </a:rPr>
              <a:t>	mov ecx,LENGTHOF array</a:t>
            </a:r>
          </a:p>
          <a:p>
            <a:pPr eaLnBrk="1" hangingPunct="1">
              <a:lnSpc>
                <a:spcPct val="50000"/>
              </a:lnSpc>
              <a:spcBef>
                <a:spcPct val="50000"/>
              </a:spcBef>
              <a:buClrTx/>
              <a:buFontTx/>
              <a:buNone/>
            </a:pPr>
            <a:r>
              <a:rPr lang="en-US" altLang="en-US" sz="1800" b="1">
                <a:latin typeface="Courier New" panose="02070309020205020404" pitchFamily="49" charset="0"/>
              </a:rPr>
              <a:t>	cld</a:t>
            </a:r>
          </a:p>
          <a:p>
            <a:pPr eaLnBrk="1" hangingPunct="1">
              <a:lnSpc>
                <a:spcPct val="50000"/>
              </a:lnSpc>
              <a:spcBef>
                <a:spcPct val="50000"/>
              </a:spcBef>
              <a:buClrTx/>
              <a:buFontTx/>
              <a:buNone/>
            </a:pPr>
            <a:r>
              <a:rPr lang="en-US" altLang="en-US" sz="1800" b="1">
                <a:latin typeface="Courier New" panose="02070309020205020404" pitchFamily="49" charset="0"/>
              </a:rPr>
              <a:t>L1:	lodsb	; load byte into AL</a:t>
            </a:r>
          </a:p>
          <a:p>
            <a:pPr eaLnBrk="1" hangingPunct="1">
              <a:lnSpc>
                <a:spcPct val="50000"/>
              </a:lnSpc>
              <a:spcBef>
                <a:spcPct val="50000"/>
              </a:spcBef>
              <a:buClrTx/>
              <a:buFontTx/>
              <a:buNone/>
            </a:pPr>
            <a:r>
              <a:rPr lang="en-US" altLang="en-US" sz="1800" b="1">
                <a:latin typeface="Courier New" panose="02070309020205020404" pitchFamily="49" charset="0"/>
              </a:rPr>
              <a:t>	or al,30h	; convert to ASCII</a:t>
            </a:r>
          </a:p>
          <a:p>
            <a:pPr eaLnBrk="1" hangingPunct="1">
              <a:lnSpc>
                <a:spcPct val="50000"/>
              </a:lnSpc>
              <a:spcBef>
                <a:spcPct val="50000"/>
              </a:spcBef>
              <a:buClrTx/>
              <a:buFontTx/>
              <a:buNone/>
            </a:pPr>
            <a:r>
              <a:rPr lang="en-US" altLang="en-US" sz="1800" b="1">
                <a:latin typeface="Courier New" panose="02070309020205020404" pitchFamily="49" charset="0"/>
              </a:rPr>
              <a:t>	call WriteChar	; display it</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8563B787-C1B6-4267-AEF8-1B4AF547B62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2531" name="Slide Number Placeholder 3">
            <a:extLst>
              <a:ext uri="{FF2B5EF4-FFF2-40B4-BE49-F238E27FC236}">
                <a16:creationId xmlns:a16="http://schemas.microsoft.com/office/drawing/2014/main" id="{60948491-35FE-43E4-8A5D-66ABC1F924B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D5A7994-050A-43BB-90FC-1917A9212E1E}"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115714" name="Rectangle 2">
            <a:extLst>
              <a:ext uri="{FF2B5EF4-FFF2-40B4-BE49-F238E27FC236}">
                <a16:creationId xmlns:a16="http://schemas.microsoft.com/office/drawing/2014/main" id="{7716694F-2460-42F7-9F1C-6E5944757EA3}"/>
              </a:ext>
            </a:extLst>
          </p:cNvPr>
          <p:cNvSpPr>
            <a:spLocks noGrp="1" noChangeArrowheads="1"/>
          </p:cNvSpPr>
          <p:nvPr>
            <p:ph type="title"/>
          </p:nvPr>
        </p:nvSpPr>
        <p:spPr/>
        <p:txBody>
          <a:bodyPr/>
          <a:lstStyle/>
          <a:p>
            <a:pPr eaLnBrk="1" hangingPunct="1">
              <a:defRPr/>
            </a:pPr>
            <a:r>
              <a:rPr lang="en-US" altLang="en-US"/>
              <a:t>Array Multiplication Example</a:t>
            </a:r>
          </a:p>
        </p:txBody>
      </p:sp>
      <p:sp>
        <p:nvSpPr>
          <p:cNvPr id="22533" name="Text Box 3">
            <a:extLst>
              <a:ext uri="{FF2B5EF4-FFF2-40B4-BE49-F238E27FC236}">
                <a16:creationId xmlns:a16="http://schemas.microsoft.com/office/drawing/2014/main" id="{B85C23F6-F0C4-4C67-965B-1F3929CD0874}"/>
              </a:ext>
            </a:extLst>
          </p:cNvPr>
          <p:cNvSpPr txBox="1">
            <a:spLocks noChangeArrowheads="1"/>
          </p:cNvSpPr>
          <p:nvPr/>
        </p:nvSpPr>
        <p:spPr bwMode="auto">
          <a:xfrm>
            <a:off x="1066800" y="2133600"/>
            <a:ext cx="7086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DWORD 1,2,3,4,5,6,7,8,9,10</a:t>
            </a:r>
          </a:p>
          <a:p>
            <a:pPr eaLnBrk="1" hangingPunct="1">
              <a:lnSpc>
                <a:spcPct val="50000"/>
              </a:lnSpc>
              <a:spcBef>
                <a:spcPct val="50000"/>
              </a:spcBef>
              <a:buClrTx/>
              <a:buFontTx/>
              <a:buNone/>
            </a:pPr>
            <a:r>
              <a:rPr lang="en-US" altLang="en-US" sz="1800" b="1">
                <a:latin typeface="Courier New" panose="02070309020205020404" pitchFamily="49" charset="0"/>
              </a:rPr>
              <a:t>multiplier DWORD 10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cld 		; direction = up</a:t>
            </a:r>
          </a:p>
          <a:p>
            <a:pPr eaLnBrk="1" hangingPunct="1">
              <a:lnSpc>
                <a:spcPct val="50000"/>
              </a:lnSpc>
              <a:spcBef>
                <a:spcPct val="50000"/>
              </a:spcBef>
              <a:buClrTx/>
              <a:buFontTx/>
              <a:buNone/>
            </a:pPr>
            <a:r>
              <a:rPr lang="en-US" altLang="en-US" sz="1800" b="1">
                <a:latin typeface="Courier New" panose="02070309020205020404" pitchFamily="49" charset="0"/>
              </a:rPr>
              <a:t>	mov esi,OFFSET array  		; source index</a:t>
            </a:r>
          </a:p>
          <a:p>
            <a:pPr eaLnBrk="1" hangingPunct="1">
              <a:lnSpc>
                <a:spcPct val="50000"/>
              </a:lnSpc>
              <a:spcBef>
                <a:spcPct val="50000"/>
              </a:spcBef>
              <a:buClrTx/>
              <a:buFontTx/>
              <a:buNone/>
            </a:pPr>
            <a:r>
              <a:rPr lang="en-US" altLang="en-US" sz="1800" b="1">
                <a:latin typeface="Courier New" panose="02070309020205020404" pitchFamily="49" charset="0"/>
              </a:rPr>
              <a:t>	mov edi,esi		; destination index</a:t>
            </a:r>
          </a:p>
          <a:p>
            <a:pPr eaLnBrk="1" hangingPunct="1">
              <a:lnSpc>
                <a:spcPct val="50000"/>
              </a:lnSpc>
              <a:spcBef>
                <a:spcPct val="50000"/>
              </a:spcBef>
              <a:buClrTx/>
              <a:buFontTx/>
              <a:buNone/>
            </a:pPr>
            <a:r>
              <a:rPr lang="en-US" altLang="en-US" sz="1800" b="1">
                <a:latin typeface="Courier New" panose="02070309020205020404" pitchFamily="49" charset="0"/>
              </a:rPr>
              <a:t>	mov ecx,LENGTHOF array		; loop counter</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L1:	lodsd                  	; copy [ESI] into EAX</a:t>
            </a:r>
          </a:p>
          <a:p>
            <a:pPr eaLnBrk="1" hangingPunct="1">
              <a:lnSpc>
                <a:spcPct val="50000"/>
              </a:lnSpc>
              <a:spcBef>
                <a:spcPct val="50000"/>
              </a:spcBef>
              <a:buClrTx/>
              <a:buFontTx/>
              <a:buNone/>
            </a:pPr>
            <a:r>
              <a:rPr lang="en-US" altLang="en-US" sz="1800" b="1">
                <a:latin typeface="Courier New" panose="02070309020205020404" pitchFamily="49" charset="0"/>
              </a:rPr>
              <a:t>	mul multiplier		; multiply by a value</a:t>
            </a:r>
          </a:p>
          <a:p>
            <a:pPr eaLnBrk="1" hangingPunct="1">
              <a:lnSpc>
                <a:spcPct val="50000"/>
              </a:lnSpc>
              <a:spcBef>
                <a:spcPct val="50000"/>
              </a:spcBef>
              <a:buClrTx/>
              <a:buFontTx/>
              <a:buNone/>
            </a:pPr>
            <a:r>
              <a:rPr lang="en-US" altLang="en-US" sz="1800" b="1">
                <a:latin typeface="Courier New" panose="02070309020205020404" pitchFamily="49" charset="0"/>
              </a:rPr>
              <a:t>	stosd                  		; store EAX at [EDI]</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
        <p:nvSpPr>
          <p:cNvPr id="22534" name="Text Box 4">
            <a:extLst>
              <a:ext uri="{FF2B5EF4-FFF2-40B4-BE49-F238E27FC236}">
                <a16:creationId xmlns:a16="http://schemas.microsoft.com/office/drawing/2014/main" id="{84E6B90C-937B-46D6-BD36-9DCBAB676D29}"/>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Multiply each element of a doubleword array by a constant 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EB3EF553-FE59-4CA3-9CD2-8872F681573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3555" name="Slide Number Placeholder 4">
            <a:extLst>
              <a:ext uri="{FF2B5EF4-FFF2-40B4-BE49-F238E27FC236}">
                <a16:creationId xmlns:a16="http://schemas.microsoft.com/office/drawing/2014/main" id="{B4B14410-7832-40C6-AAE6-82C494DF7F3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52FFB04-E8EB-4C97-8D80-55DB362B9B29}"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116738" name="Rectangle 2">
            <a:extLst>
              <a:ext uri="{FF2B5EF4-FFF2-40B4-BE49-F238E27FC236}">
                <a16:creationId xmlns:a16="http://schemas.microsoft.com/office/drawing/2014/main" id="{D6AC4FAF-C5D1-4082-A273-F45187147C14}"/>
              </a:ext>
            </a:extLst>
          </p:cNvPr>
          <p:cNvSpPr>
            <a:spLocks noGrp="1" noChangeArrowheads="1"/>
          </p:cNvSpPr>
          <p:nvPr>
            <p:ph type="title"/>
          </p:nvPr>
        </p:nvSpPr>
        <p:spPr/>
        <p:txBody>
          <a:bodyPr/>
          <a:lstStyle/>
          <a:p>
            <a:pPr eaLnBrk="1" hangingPunct="1">
              <a:defRPr/>
            </a:pPr>
            <a:r>
              <a:rPr lang="en-US" altLang="en-US"/>
              <a:t>Your turn . . .</a:t>
            </a:r>
          </a:p>
        </p:txBody>
      </p:sp>
      <p:sp>
        <p:nvSpPr>
          <p:cNvPr id="23557" name="Rectangle 3">
            <a:extLst>
              <a:ext uri="{FF2B5EF4-FFF2-40B4-BE49-F238E27FC236}">
                <a16:creationId xmlns:a16="http://schemas.microsoft.com/office/drawing/2014/main" id="{361F18D7-1DA4-4C13-8096-47E57FAD0284}"/>
              </a:ext>
            </a:extLst>
          </p:cNvPr>
          <p:cNvSpPr>
            <a:spLocks noGrp="1" noChangeArrowheads="1"/>
          </p:cNvSpPr>
          <p:nvPr>
            <p:ph type="body" idx="1"/>
          </p:nvPr>
        </p:nvSpPr>
        <p:spPr>
          <a:xfrm>
            <a:off x="685800" y="990600"/>
            <a:ext cx="7772400" cy="1371600"/>
          </a:xfrm>
        </p:spPr>
        <p:txBody>
          <a:bodyPr/>
          <a:lstStyle/>
          <a:p>
            <a:pPr eaLnBrk="1" hangingPunct="1"/>
            <a:r>
              <a:rPr lang="en-US" altLang="en-US"/>
              <a:t>Write a program that converts each unpacked binary-coded decimal byte belonging to an array into an ASCII decimal byte and copies it to a new array.</a:t>
            </a:r>
          </a:p>
        </p:txBody>
      </p:sp>
      <p:sp>
        <p:nvSpPr>
          <p:cNvPr id="116740" name="Text Box 4">
            <a:extLst>
              <a:ext uri="{FF2B5EF4-FFF2-40B4-BE49-F238E27FC236}">
                <a16:creationId xmlns:a16="http://schemas.microsoft.com/office/drawing/2014/main" id="{2EF2B2FD-D5F5-4054-93B3-128D6835F8DC}"/>
              </a:ext>
            </a:extLst>
          </p:cNvPr>
          <p:cNvSpPr txBox="1">
            <a:spLocks noChangeArrowheads="1"/>
          </p:cNvSpPr>
          <p:nvPr/>
        </p:nvSpPr>
        <p:spPr bwMode="auto">
          <a:xfrm>
            <a:off x="990600" y="3581400"/>
            <a:ext cx="6858000" cy="25146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esi,OFFSET array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edi,OFFSET dest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ecx,LENGTHOF array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cld</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L1:	lodsb	; load into AL</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or al,30h	; convert to ASCII</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stosb	; store into memory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loop L1</a:t>
            </a:r>
          </a:p>
        </p:txBody>
      </p:sp>
      <p:sp>
        <p:nvSpPr>
          <p:cNvPr id="23559" name="Text Box 5">
            <a:extLst>
              <a:ext uri="{FF2B5EF4-FFF2-40B4-BE49-F238E27FC236}">
                <a16:creationId xmlns:a16="http://schemas.microsoft.com/office/drawing/2014/main" id="{9E25860E-F031-4829-A727-8B818ECD28D4}"/>
              </a:ext>
            </a:extLst>
          </p:cNvPr>
          <p:cNvSpPr txBox="1">
            <a:spLocks noChangeArrowheads="1"/>
          </p:cNvSpPr>
          <p:nvPr/>
        </p:nvSpPr>
        <p:spPr bwMode="auto">
          <a:xfrm>
            <a:off x="990600" y="2362200"/>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BYTE 1,2,3,4,5,6,7,8,9</a:t>
            </a:r>
          </a:p>
          <a:p>
            <a:pPr eaLnBrk="1" hangingPunct="1">
              <a:lnSpc>
                <a:spcPct val="50000"/>
              </a:lnSpc>
              <a:spcBef>
                <a:spcPct val="50000"/>
              </a:spcBef>
              <a:buClrTx/>
              <a:buFontTx/>
              <a:buNone/>
            </a:pPr>
            <a:r>
              <a:rPr lang="en-US" altLang="en-US" sz="1800" b="1">
                <a:latin typeface="Courier New" panose="02070309020205020404" pitchFamily="49" charset="0"/>
              </a:rPr>
              <a:t>dest  BYTE (LENGTHOF array) DUP(?)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dissolve">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BA84-41E8-45F3-8D5B-54F7EA72590E}"/>
              </a:ext>
            </a:extLst>
          </p:cNvPr>
          <p:cNvSpPr>
            <a:spLocks noGrp="1"/>
          </p:cNvSpPr>
          <p:nvPr>
            <p:ph type="title"/>
          </p:nvPr>
        </p:nvSpPr>
        <p:spPr/>
        <p:txBody>
          <a:bodyPr/>
          <a:lstStyle/>
          <a:p>
            <a:r>
              <a:rPr lang="en-US" dirty="0"/>
              <a:t>THE END for Spring 2020</a:t>
            </a:r>
          </a:p>
        </p:txBody>
      </p:sp>
      <p:sp>
        <p:nvSpPr>
          <p:cNvPr id="3" name="Content Placeholder 2">
            <a:extLst>
              <a:ext uri="{FF2B5EF4-FFF2-40B4-BE49-F238E27FC236}">
                <a16:creationId xmlns:a16="http://schemas.microsoft.com/office/drawing/2014/main" id="{EBF0049D-A065-436A-B3FD-0544147CA4C1}"/>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0E8A3B1-03F6-4B40-AEF0-0F876D1A79EC}"/>
              </a:ext>
            </a:extLst>
          </p:cNvPr>
          <p:cNvSpPr>
            <a:spLocks noGrp="1"/>
          </p:cNvSpPr>
          <p:nvPr>
            <p:ph type="ftr" sz="quarter" idx="10"/>
          </p:nvPr>
        </p:nvSpPr>
        <p:spPr/>
        <p:txBody>
          <a:bodyPr/>
          <a:lstStyle/>
          <a:p>
            <a:pPr>
              <a:defRPr/>
            </a:pPr>
            <a:r>
              <a:rPr lang="en-US" altLang="en-US"/>
              <a:t>CSUS CSC 35 Intro to Architecture: Dr. I. Ghansah</a:t>
            </a:r>
          </a:p>
        </p:txBody>
      </p:sp>
      <p:sp>
        <p:nvSpPr>
          <p:cNvPr id="5" name="Slide Number Placeholder 4">
            <a:extLst>
              <a:ext uri="{FF2B5EF4-FFF2-40B4-BE49-F238E27FC236}">
                <a16:creationId xmlns:a16="http://schemas.microsoft.com/office/drawing/2014/main" id="{50A2898F-C890-4249-A287-20517E96AA22}"/>
              </a:ext>
            </a:extLst>
          </p:cNvPr>
          <p:cNvSpPr>
            <a:spLocks noGrp="1"/>
          </p:cNvSpPr>
          <p:nvPr>
            <p:ph type="sldNum" sz="quarter" idx="11"/>
          </p:nvPr>
        </p:nvSpPr>
        <p:spPr/>
        <p:txBody>
          <a:bodyPr/>
          <a:lstStyle/>
          <a:p>
            <a:fld id="{AACC98DD-3EF2-47E8-AA4E-4F9433999360}" type="slidenum">
              <a:rPr lang="en-US" altLang="en-US" smtClean="0"/>
              <a:pPr/>
              <a:t>23</a:t>
            </a:fld>
            <a:endParaRPr lang="en-US" altLang="en-US"/>
          </a:p>
        </p:txBody>
      </p:sp>
    </p:spTree>
    <p:extLst>
      <p:ext uri="{BB962C8B-B14F-4D97-AF65-F5344CB8AC3E}">
        <p14:creationId xmlns:p14="http://schemas.microsoft.com/office/powerpoint/2010/main" val="167073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84C1A580-95BB-4CA0-A515-4A27029571E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4579" name="Slide Number Placeholder 4">
            <a:extLst>
              <a:ext uri="{FF2B5EF4-FFF2-40B4-BE49-F238E27FC236}">
                <a16:creationId xmlns:a16="http://schemas.microsoft.com/office/drawing/2014/main" id="{664FA4DB-7562-403B-844E-980C282208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A3F8BC1-1AD0-4E97-98C0-D3F7D7CDE523}" type="slidenum">
              <a:rPr lang="en-US" altLang="en-US" sz="1600">
                <a:latin typeface="Times New Roman" panose="02020603050405020304" pitchFamily="18" charset="0"/>
              </a:rPr>
              <a:pPr eaLnBrk="1" hangingPunct="1">
                <a:spcBef>
                  <a:spcPct val="0"/>
                </a:spcBef>
                <a:buClrTx/>
                <a:buFontTx/>
                <a:buNone/>
              </a:pPr>
              <a:t>24</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86DD5F14-9106-49AC-BC79-08B1C1BBE3FB}"/>
              </a:ext>
            </a:extLst>
          </p:cNvPr>
          <p:cNvSpPr>
            <a:spLocks noGrp="1" noChangeArrowheads="1"/>
          </p:cNvSpPr>
          <p:nvPr>
            <p:ph type="title"/>
          </p:nvPr>
        </p:nvSpPr>
        <p:spPr/>
        <p:txBody>
          <a:bodyPr/>
          <a:lstStyle/>
          <a:p>
            <a:pPr eaLnBrk="1" hangingPunct="1">
              <a:defRPr/>
            </a:pPr>
            <a:r>
              <a:rPr lang="en-US" altLang="en-US"/>
              <a:t>What's Next</a:t>
            </a:r>
          </a:p>
        </p:txBody>
      </p:sp>
      <p:sp>
        <p:nvSpPr>
          <p:cNvPr id="24581" name="Rectangle 3">
            <a:extLst>
              <a:ext uri="{FF2B5EF4-FFF2-40B4-BE49-F238E27FC236}">
                <a16:creationId xmlns:a16="http://schemas.microsoft.com/office/drawing/2014/main" id="{6ECAE647-013F-42DD-95BE-9C7157361D72}"/>
              </a:ext>
            </a:extLst>
          </p:cNvPr>
          <p:cNvSpPr>
            <a:spLocks noGrp="1" noChangeArrowheads="1"/>
          </p:cNvSpPr>
          <p:nvPr>
            <p:ph type="body" idx="1"/>
          </p:nvPr>
        </p:nvSpPr>
        <p:spPr>
          <a:xfrm>
            <a:off x="1828800" y="1600200"/>
            <a:ext cx="6400800" cy="2895600"/>
          </a:xfrm>
        </p:spPr>
        <p:txBody>
          <a:bodyPr/>
          <a:lstStyle/>
          <a:p>
            <a:pPr eaLnBrk="1" hangingPunct="1"/>
            <a:r>
              <a:rPr lang="en-US" altLang="en-US"/>
              <a:t>String Primitive Instructions</a:t>
            </a:r>
          </a:p>
          <a:p>
            <a:pPr eaLnBrk="1" hangingPunct="1"/>
            <a:r>
              <a:rPr lang="en-US" altLang="en-US" b="1">
                <a:solidFill>
                  <a:schemeClr val="tx2"/>
                </a:solidFill>
              </a:rPr>
              <a:t>Selected String Procedures</a:t>
            </a:r>
          </a:p>
          <a:p>
            <a:pPr eaLnBrk="1" hangingPunct="1"/>
            <a:r>
              <a:rPr lang="en-US" altLang="en-US"/>
              <a:t>Two-Dimensional Arrays</a:t>
            </a:r>
          </a:p>
          <a:p>
            <a:pPr eaLnBrk="1" hangingPunct="1"/>
            <a:r>
              <a:rPr lang="en-US" altLang="en-US"/>
              <a:t>Searching and Sorting Integer Arrays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15806231-A64F-4D4B-993A-661BC4CF611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5603" name="Slide Number Placeholder 4">
            <a:extLst>
              <a:ext uri="{FF2B5EF4-FFF2-40B4-BE49-F238E27FC236}">
                <a16:creationId xmlns:a16="http://schemas.microsoft.com/office/drawing/2014/main" id="{5A29649D-F933-4C3A-A431-17EF1AE9B72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9AB7694-C59F-4E74-80EA-EA8B9A69ED81}"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84994" name="Rectangle 2">
            <a:extLst>
              <a:ext uri="{FF2B5EF4-FFF2-40B4-BE49-F238E27FC236}">
                <a16:creationId xmlns:a16="http://schemas.microsoft.com/office/drawing/2014/main" id="{E7B196CA-62DA-4DA0-9F84-27A474BFFE5C}"/>
              </a:ext>
            </a:extLst>
          </p:cNvPr>
          <p:cNvSpPr>
            <a:spLocks noGrp="1" noChangeArrowheads="1"/>
          </p:cNvSpPr>
          <p:nvPr>
            <p:ph type="title"/>
          </p:nvPr>
        </p:nvSpPr>
        <p:spPr/>
        <p:txBody>
          <a:bodyPr/>
          <a:lstStyle/>
          <a:p>
            <a:pPr eaLnBrk="1" hangingPunct="1">
              <a:defRPr/>
            </a:pPr>
            <a:r>
              <a:rPr lang="en-US" altLang="en-US"/>
              <a:t>Selected 32-Bit String Procedures</a:t>
            </a:r>
          </a:p>
        </p:txBody>
      </p:sp>
      <p:sp>
        <p:nvSpPr>
          <p:cNvPr id="25605" name="Rectangle 3">
            <a:extLst>
              <a:ext uri="{FF2B5EF4-FFF2-40B4-BE49-F238E27FC236}">
                <a16:creationId xmlns:a16="http://schemas.microsoft.com/office/drawing/2014/main" id="{F33C4AFB-DFC4-4464-82FE-1DA590CDDF24}"/>
              </a:ext>
            </a:extLst>
          </p:cNvPr>
          <p:cNvSpPr>
            <a:spLocks noGrp="1" noChangeArrowheads="1"/>
          </p:cNvSpPr>
          <p:nvPr>
            <p:ph type="body" idx="1"/>
          </p:nvPr>
        </p:nvSpPr>
        <p:spPr>
          <a:xfrm>
            <a:off x="1828800" y="2667000"/>
            <a:ext cx="4572000" cy="2667000"/>
          </a:xfrm>
        </p:spPr>
        <p:txBody>
          <a:bodyPr/>
          <a:lstStyle/>
          <a:p>
            <a:pPr eaLnBrk="1" hangingPunct="1"/>
            <a:r>
              <a:rPr lang="en-US" altLang="en-US"/>
              <a:t>Str_compare Procedure</a:t>
            </a:r>
          </a:p>
          <a:p>
            <a:pPr eaLnBrk="1" hangingPunct="1"/>
            <a:r>
              <a:rPr lang="en-US" altLang="en-US"/>
              <a:t>Str_length Procedure</a:t>
            </a:r>
          </a:p>
          <a:p>
            <a:pPr eaLnBrk="1" hangingPunct="1"/>
            <a:r>
              <a:rPr lang="en-US" altLang="en-US"/>
              <a:t>Str_copy Procedure</a:t>
            </a:r>
          </a:p>
          <a:p>
            <a:pPr eaLnBrk="1" hangingPunct="1"/>
            <a:r>
              <a:rPr lang="en-US" altLang="en-US"/>
              <a:t>Str_trim Procedure</a:t>
            </a:r>
          </a:p>
          <a:p>
            <a:pPr eaLnBrk="1" hangingPunct="1"/>
            <a:r>
              <a:rPr lang="en-US" altLang="en-US"/>
              <a:t>Str_ucase Procedure</a:t>
            </a:r>
          </a:p>
        </p:txBody>
      </p:sp>
      <p:sp>
        <p:nvSpPr>
          <p:cNvPr id="25606" name="Text Box 4">
            <a:extLst>
              <a:ext uri="{FF2B5EF4-FFF2-40B4-BE49-F238E27FC236}">
                <a16:creationId xmlns:a16="http://schemas.microsoft.com/office/drawing/2014/main" id="{8887FD7C-092C-43FA-9D97-BDF5516BD3A6}"/>
              </a:ext>
            </a:extLst>
          </p:cNvPr>
          <p:cNvSpPr txBox="1">
            <a:spLocks noChangeArrowheads="1"/>
          </p:cNvSpPr>
          <p:nvPr/>
        </p:nvSpPr>
        <p:spPr bwMode="auto">
          <a:xfrm>
            <a:off x="838200" y="1447800"/>
            <a:ext cx="7696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The following string procedures may be found in the Irvine32 library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8E9777DC-6541-4DF5-8C19-6CCE10B774F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6627" name="Slide Number Placeholder 4">
            <a:extLst>
              <a:ext uri="{FF2B5EF4-FFF2-40B4-BE49-F238E27FC236}">
                <a16:creationId xmlns:a16="http://schemas.microsoft.com/office/drawing/2014/main" id="{6BC63647-9CC5-4E76-9BCA-412E3DEEDB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97F718E-5BE0-46BC-8548-A349BF322909}"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87042" name="Rectangle 2">
            <a:extLst>
              <a:ext uri="{FF2B5EF4-FFF2-40B4-BE49-F238E27FC236}">
                <a16:creationId xmlns:a16="http://schemas.microsoft.com/office/drawing/2014/main" id="{D6F1DD18-E13A-4084-A0BC-273E02565EF2}"/>
              </a:ext>
            </a:extLst>
          </p:cNvPr>
          <p:cNvSpPr>
            <a:spLocks noGrp="1" noChangeArrowheads="1"/>
          </p:cNvSpPr>
          <p:nvPr>
            <p:ph type="title"/>
          </p:nvPr>
        </p:nvSpPr>
        <p:spPr/>
        <p:txBody>
          <a:bodyPr/>
          <a:lstStyle/>
          <a:p>
            <a:pPr eaLnBrk="1" hangingPunct="1">
              <a:defRPr/>
            </a:pPr>
            <a:r>
              <a:rPr lang="en-US" altLang="en-US"/>
              <a:t>Str_compare Procedure</a:t>
            </a:r>
          </a:p>
        </p:txBody>
      </p:sp>
      <p:sp>
        <p:nvSpPr>
          <p:cNvPr id="26629" name="Rectangle 3">
            <a:extLst>
              <a:ext uri="{FF2B5EF4-FFF2-40B4-BE49-F238E27FC236}">
                <a16:creationId xmlns:a16="http://schemas.microsoft.com/office/drawing/2014/main" id="{E984E001-2D22-4A28-9188-A5A61CA8EADA}"/>
              </a:ext>
            </a:extLst>
          </p:cNvPr>
          <p:cNvSpPr>
            <a:spLocks noGrp="1" noChangeArrowheads="1"/>
          </p:cNvSpPr>
          <p:nvPr>
            <p:ph type="body" idx="1"/>
          </p:nvPr>
        </p:nvSpPr>
        <p:spPr>
          <a:xfrm>
            <a:off x="1143000" y="1143000"/>
            <a:ext cx="6934200" cy="2514600"/>
          </a:xfrm>
        </p:spPr>
        <p:txBody>
          <a:bodyPr/>
          <a:lstStyle/>
          <a:p>
            <a:pPr eaLnBrk="1" hangingPunct="1"/>
            <a:r>
              <a:rPr lang="en-US" altLang="en-US"/>
              <a:t>Compares </a:t>
            </a:r>
            <a:r>
              <a:rPr lang="en-US" altLang="en-US" i="1"/>
              <a:t>string1</a:t>
            </a:r>
            <a:r>
              <a:rPr lang="en-US" altLang="en-US"/>
              <a:t> to </a:t>
            </a:r>
            <a:r>
              <a:rPr lang="en-US" altLang="en-US" i="1"/>
              <a:t>string2</a:t>
            </a:r>
            <a:r>
              <a:rPr lang="en-US" altLang="en-US"/>
              <a:t>, setting the Carry and Zero flags accordingly</a:t>
            </a:r>
            <a:endParaRPr lang="en-US" altLang="en-US" i="1"/>
          </a:p>
          <a:p>
            <a:pPr eaLnBrk="1" hangingPunct="1"/>
            <a:r>
              <a:rPr lang="en-US" altLang="en-US"/>
              <a:t>Prototype:</a:t>
            </a:r>
            <a:endParaRPr lang="en-US" altLang="en-US" sz="2000" b="1" i="1">
              <a:solidFill>
                <a:schemeClr val="tx2"/>
              </a:solidFill>
              <a:latin typeface="Courier New" panose="02070309020205020404" pitchFamily="49" charset="0"/>
            </a:endParaRPr>
          </a:p>
        </p:txBody>
      </p:sp>
      <p:sp>
        <p:nvSpPr>
          <p:cNvPr id="26630" name="Text Box 5">
            <a:extLst>
              <a:ext uri="{FF2B5EF4-FFF2-40B4-BE49-F238E27FC236}">
                <a16:creationId xmlns:a16="http://schemas.microsoft.com/office/drawing/2014/main" id="{1DD28070-F69E-4EF1-8467-977492BE0F1F}"/>
              </a:ext>
            </a:extLst>
          </p:cNvPr>
          <p:cNvSpPr txBox="1">
            <a:spLocks noChangeArrowheads="1"/>
          </p:cNvSpPr>
          <p:nvPr/>
        </p:nvSpPr>
        <p:spPr bwMode="auto">
          <a:xfrm>
            <a:off x="1143000" y="2667000"/>
            <a:ext cx="70104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Str_compare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string1:PTR BYTE,	; pointer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string2:PTR BYTE		; pointer to string</a:t>
            </a:r>
          </a:p>
        </p:txBody>
      </p:sp>
      <p:pic>
        <p:nvPicPr>
          <p:cNvPr id="26631" name="Picture 8">
            <a:extLst>
              <a:ext uri="{FF2B5EF4-FFF2-40B4-BE49-F238E27FC236}">
                <a16:creationId xmlns:a16="http://schemas.microsoft.com/office/drawing/2014/main" id="{D9CE69D9-5195-4C87-AD7C-19E49E13F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343400"/>
            <a:ext cx="487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a:extLst>
              <a:ext uri="{FF2B5EF4-FFF2-40B4-BE49-F238E27FC236}">
                <a16:creationId xmlns:a16="http://schemas.microsoft.com/office/drawing/2014/main" id="{00085C0F-22E8-4BEA-A181-F9A7C85766E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7651" name="Slide Number Placeholder 3">
            <a:extLst>
              <a:ext uri="{FF2B5EF4-FFF2-40B4-BE49-F238E27FC236}">
                <a16:creationId xmlns:a16="http://schemas.microsoft.com/office/drawing/2014/main" id="{7340165A-0B0A-4A88-8E17-D3F6950E45E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9E27CB-1F88-4700-99C3-DE89228FC8D6}"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124930" name="Rectangle 2">
            <a:extLst>
              <a:ext uri="{FF2B5EF4-FFF2-40B4-BE49-F238E27FC236}">
                <a16:creationId xmlns:a16="http://schemas.microsoft.com/office/drawing/2014/main" id="{9F7E5403-73C8-4206-80E7-B8B99C20AC9E}"/>
              </a:ext>
            </a:extLst>
          </p:cNvPr>
          <p:cNvSpPr>
            <a:spLocks noGrp="1" noChangeArrowheads="1"/>
          </p:cNvSpPr>
          <p:nvPr>
            <p:ph type="title"/>
          </p:nvPr>
        </p:nvSpPr>
        <p:spPr/>
        <p:txBody>
          <a:bodyPr/>
          <a:lstStyle/>
          <a:p>
            <a:pPr eaLnBrk="1" hangingPunct="1">
              <a:defRPr/>
            </a:pPr>
            <a:r>
              <a:rPr lang="en-US" altLang="en-US"/>
              <a:t>Str_compare Source Code</a:t>
            </a:r>
          </a:p>
        </p:txBody>
      </p:sp>
      <p:sp>
        <p:nvSpPr>
          <p:cNvPr id="27653" name="Text Box 3">
            <a:extLst>
              <a:ext uri="{FF2B5EF4-FFF2-40B4-BE49-F238E27FC236}">
                <a16:creationId xmlns:a16="http://schemas.microsoft.com/office/drawing/2014/main" id="{D5DA370C-5E5D-47C2-AE08-DD0DB385FB1A}"/>
              </a:ext>
            </a:extLst>
          </p:cNvPr>
          <p:cNvSpPr txBox="1">
            <a:spLocks noChangeArrowheads="1"/>
          </p:cNvSpPr>
          <p:nvPr/>
        </p:nvSpPr>
        <p:spPr bwMode="auto">
          <a:xfrm>
            <a:off x="609600" y="990600"/>
            <a:ext cx="80010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Str_compare PROC USES eax edx esi edi,</a:t>
            </a:r>
          </a:p>
          <a:p>
            <a:pPr eaLnBrk="1" hangingPunct="1">
              <a:lnSpc>
                <a:spcPct val="60000"/>
              </a:lnSpc>
              <a:spcBef>
                <a:spcPct val="50000"/>
              </a:spcBef>
              <a:buClrTx/>
              <a:buFontTx/>
              <a:buNone/>
            </a:pPr>
            <a:r>
              <a:rPr lang="en-US" altLang="en-US" sz="1800" b="1">
                <a:latin typeface="Courier New" panose="02070309020205020404" pitchFamily="49" charset="0"/>
              </a:rPr>
              <a:t>	string1:PTR BYTE, string2:PTR BYTE</a:t>
            </a:r>
          </a:p>
          <a:p>
            <a:pPr eaLnBrk="1" hangingPunct="1">
              <a:lnSpc>
                <a:spcPct val="60000"/>
              </a:lnSpc>
              <a:spcBef>
                <a:spcPct val="50000"/>
              </a:spcBef>
              <a:buClrTx/>
              <a:buFontTx/>
              <a:buNone/>
            </a:pPr>
            <a:r>
              <a:rPr lang="en-US" altLang="en-US" sz="1800" b="1">
                <a:latin typeface="Courier New" panose="02070309020205020404" pitchFamily="49" charset="0"/>
              </a:rPr>
              <a:t>    mov esi,string1</a:t>
            </a:r>
          </a:p>
          <a:p>
            <a:pPr eaLnBrk="1" hangingPunct="1">
              <a:lnSpc>
                <a:spcPct val="60000"/>
              </a:lnSpc>
              <a:spcBef>
                <a:spcPct val="50000"/>
              </a:spcBef>
              <a:buClrTx/>
              <a:buFontTx/>
              <a:buNone/>
            </a:pPr>
            <a:r>
              <a:rPr lang="en-US" altLang="en-US" sz="1800" b="1">
                <a:latin typeface="Courier New" panose="02070309020205020404" pitchFamily="49" charset="0"/>
              </a:rPr>
              <a:t>    mov edi,string2</a:t>
            </a:r>
          </a:p>
          <a:p>
            <a:pPr eaLnBrk="1" hangingPunct="1">
              <a:lnSpc>
                <a:spcPct val="60000"/>
              </a:lnSpc>
              <a:spcBef>
                <a:spcPct val="50000"/>
              </a:spcBef>
              <a:buClrTx/>
              <a:buFontTx/>
              <a:buNone/>
            </a:pPr>
            <a:r>
              <a:rPr lang="en-US" altLang="en-US" sz="1800" b="1">
                <a:latin typeface="Courier New" panose="02070309020205020404" pitchFamily="49" charset="0"/>
              </a:rPr>
              <a:t>L1: mov  al,[esi]</a:t>
            </a:r>
          </a:p>
          <a:p>
            <a:pPr eaLnBrk="1" hangingPunct="1">
              <a:lnSpc>
                <a:spcPct val="60000"/>
              </a:lnSpc>
              <a:spcBef>
                <a:spcPct val="50000"/>
              </a:spcBef>
              <a:buClrTx/>
              <a:buFontTx/>
              <a:buNone/>
            </a:pPr>
            <a:r>
              <a:rPr lang="en-US" altLang="en-US" sz="1800" b="1">
                <a:latin typeface="Courier New" panose="02070309020205020404" pitchFamily="49" charset="0"/>
              </a:rPr>
              <a:t>    mov  dl,[edi]</a:t>
            </a:r>
          </a:p>
          <a:p>
            <a:pPr eaLnBrk="1" hangingPunct="1">
              <a:lnSpc>
                <a:spcPct val="60000"/>
              </a:lnSpc>
              <a:spcBef>
                <a:spcPct val="50000"/>
              </a:spcBef>
              <a:buClrTx/>
              <a:buFontTx/>
              <a:buNone/>
            </a:pPr>
            <a:r>
              <a:rPr lang="en-US" altLang="en-US" sz="1800" b="1">
                <a:latin typeface="Courier New" panose="02070309020205020404" pitchFamily="49" charset="0"/>
              </a:rPr>
              <a:t>    cmp  al,0    		; end of string1?</a:t>
            </a:r>
          </a:p>
          <a:p>
            <a:pPr eaLnBrk="1" hangingPunct="1">
              <a:lnSpc>
                <a:spcPct val="60000"/>
              </a:lnSpc>
              <a:spcBef>
                <a:spcPct val="50000"/>
              </a:spcBef>
              <a:buClrTx/>
              <a:buFontTx/>
              <a:buNone/>
            </a:pPr>
            <a:r>
              <a:rPr lang="en-US" altLang="en-US" sz="1800" b="1">
                <a:latin typeface="Courier New" panose="02070309020205020404" pitchFamily="49" charset="0"/>
              </a:rPr>
              <a:t>    jne  L2      		; no</a:t>
            </a:r>
          </a:p>
          <a:p>
            <a:pPr eaLnBrk="1" hangingPunct="1">
              <a:lnSpc>
                <a:spcPct val="60000"/>
              </a:lnSpc>
              <a:spcBef>
                <a:spcPct val="50000"/>
              </a:spcBef>
              <a:buClrTx/>
              <a:buFontTx/>
              <a:buNone/>
            </a:pPr>
            <a:r>
              <a:rPr lang="en-US" altLang="en-US" sz="1800" b="1">
                <a:latin typeface="Courier New" panose="02070309020205020404" pitchFamily="49" charset="0"/>
              </a:rPr>
              <a:t>    cmp  dl,0    		; yes: end of string2?</a:t>
            </a:r>
          </a:p>
          <a:p>
            <a:pPr eaLnBrk="1" hangingPunct="1">
              <a:lnSpc>
                <a:spcPct val="60000"/>
              </a:lnSpc>
              <a:spcBef>
                <a:spcPct val="50000"/>
              </a:spcBef>
              <a:buClrTx/>
              <a:buFontTx/>
              <a:buNone/>
            </a:pPr>
            <a:r>
              <a:rPr lang="en-US" altLang="en-US" sz="1800" b="1">
                <a:latin typeface="Courier New" panose="02070309020205020404" pitchFamily="49" charset="0"/>
              </a:rPr>
              <a:t>    jne  L2      		; no</a:t>
            </a:r>
          </a:p>
          <a:p>
            <a:pPr eaLnBrk="1" hangingPunct="1">
              <a:lnSpc>
                <a:spcPct val="60000"/>
              </a:lnSpc>
              <a:spcBef>
                <a:spcPct val="50000"/>
              </a:spcBef>
              <a:buClrTx/>
              <a:buFontTx/>
              <a:buNone/>
            </a:pPr>
            <a:r>
              <a:rPr lang="en-US" altLang="en-US" sz="1800" b="1">
                <a:latin typeface="Courier New" panose="02070309020205020404" pitchFamily="49" charset="0"/>
              </a:rPr>
              <a:t>    jmp  L3      		; yes, exit with ZF = 1</a:t>
            </a:r>
          </a:p>
          <a:p>
            <a:pPr eaLnBrk="1" hangingPunct="1">
              <a:lnSpc>
                <a:spcPct val="60000"/>
              </a:lnSpc>
              <a:spcBef>
                <a:spcPct val="50000"/>
              </a:spcBef>
              <a:buClrTx/>
              <a:buFontTx/>
              <a:buNone/>
            </a:pPr>
            <a:r>
              <a:rPr lang="en-US" altLang="en-US" sz="1800" b="1">
                <a:latin typeface="Courier New" panose="02070309020205020404" pitchFamily="49" charset="0"/>
              </a:rPr>
              <a:t>L2: inc  esi      		; point to next</a:t>
            </a:r>
          </a:p>
          <a:p>
            <a:pPr eaLnBrk="1" hangingPunct="1">
              <a:lnSpc>
                <a:spcPct val="60000"/>
              </a:lnSpc>
              <a:spcBef>
                <a:spcPct val="50000"/>
              </a:spcBef>
              <a:buClrTx/>
              <a:buFontTx/>
              <a:buNone/>
            </a:pPr>
            <a:r>
              <a:rPr lang="en-US" altLang="en-US" sz="1800" b="1">
                <a:latin typeface="Courier New" panose="02070309020205020404" pitchFamily="49" charset="0"/>
              </a:rPr>
              <a:t>    inc  edi</a:t>
            </a:r>
          </a:p>
          <a:p>
            <a:pPr eaLnBrk="1" hangingPunct="1">
              <a:lnSpc>
                <a:spcPct val="60000"/>
              </a:lnSpc>
              <a:spcBef>
                <a:spcPct val="50000"/>
              </a:spcBef>
              <a:buClrTx/>
              <a:buFontTx/>
              <a:buNone/>
            </a:pPr>
            <a:r>
              <a:rPr lang="en-US" altLang="en-US" sz="1800" b="1">
                <a:latin typeface="Courier New" panose="02070309020205020404" pitchFamily="49" charset="0"/>
              </a:rPr>
              <a:t>    cmp  al,dl   		; chars equal?</a:t>
            </a:r>
          </a:p>
          <a:p>
            <a:pPr eaLnBrk="1" hangingPunct="1">
              <a:lnSpc>
                <a:spcPct val="60000"/>
              </a:lnSpc>
              <a:spcBef>
                <a:spcPct val="50000"/>
              </a:spcBef>
              <a:buClrTx/>
              <a:buFontTx/>
              <a:buNone/>
            </a:pPr>
            <a:r>
              <a:rPr lang="en-US" altLang="en-US" sz="1800" b="1">
                <a:latin typeface="Courier New" panose="02070309020205020404" pitchFamily="49" charset="0"/>
              </a:rPr>
              <a:t>    je   L1      		; yes: continue loop</a:t>
            </a:r>
          </a:p>
          <a:p>
            <a:pPr eaLnBrk="1" hangingPunct="1">
              <a:lnSpc>
                <a:spcPct val="60000"/>
              </a:lnSpc>
              <a:spcBef>
                <a:spcPct val="50000"/>
              </a:spcBef>
              <a:buClrTx/>
              <a:buFontTx/>
              <a:buNone/>
            </a:pPr>
            <a:r>
              <a:rPr lang="en-US" altLang="en-US" sz="1800" b="1">
                <a:latin typeface="Courier New" panose="02070309020205020404" pitchFamily="49" charset="0"/>
              </a:rPr>
              <a:t>L3: ret</a:t>
            </a:r>
          </a:p>
          <a:p>
            <a:pPr eaLnBrk="1" hangingPunct="1">
              <a:lnSpc>
                <a:spcPct val="60000"/>
              </a:lnSpc>
              <a:spcBef>
                <a:spcPct val="50000"/>
              </a:spcBef>
              <a:buClrTx/>
              <a:buFontTx/>
              <a:buNone/>
            </a:pPr>
            <a:r>
              <a:rPr lang="en-US" altLang="en-US" sz="1800" b="1">
                <a:latin typeface="Courier New" panose="02070309020205020404" pitchFamily="49" charset="0"/>
              </a:rPr>
              <a:t>Str_compare ENDP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173C0A28-80A3-4B36-A2E4-9F9952D41BE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8675" name="Slide Number Placeholder 4">
            <a:extLst>
              <a:ext uri="{FF2B5EF4-FFF2-40B4-BE49-F238E27FC236}">
                <a16:creationId xmlns:a16="http://schemas.microsoft.com/office/drawing/2014/main" id="{1A13C4B6-C663-465B-B4D7-3A402919F9C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3AAEF5E-690B-46BA-9567-C62C4A8B4F97}" type="slidenum">
              <a:rPr lang="en-US" altLang="en-US" sz="1600">
                <a:latin typeface="Times New Roman" panose="02020603050405020304" pitchFamily="18" charset="0"/>
              </a:rPr>
              <a:pPr eaLnBrk="1" hangingPunct="1">
                <a:spcBef>
                  <a:spcPct val="0"/>
                </a:spcBef>
                <a:buClrTx/>
                <a:buFontTx/>
                <a:buNone/>
              </a:pPr>
              <a:t>28</a:t>
            </a:fld>
            <a:endParaRPr lang="en-US" altLang="en-US" sz="1600">
              <a:latin typeface="Times New Roman" panose="02020603050405020304" pitchFamily="18" charset="0"/>
            </a:endParaRPr>
          </a:p>
        </p:txBody>
      </p:sp>
      <p:sp>
        <p:nvSpPr>
          <p:cNvPr id="88066" name="Rectangle 2">
            <a:extLst>
              <a:ext uri="{FF2B5EF4-FFF2-40B4-BE49-F238E27FC236}">
                <a16:creationId xmlns:a16="http://schemas.microsoft.com/office/drawing/2014/main" id="{EBA57A71-D311-423B-A6C7-39414F2AC37C}"/>
              </a:ext>
            </a:extLst>
          </p:cNvPr>
          <p:cNvSpPr>
            <a:spLocks noGrp="1" noChangeArrowheads="1"/>
          </p:cNvSpPr>
          <p:nvPr>
            <p:ph type="title"/>
          </p:nvPr>
        </p:nvSpPr>
        <p:spPr/>
        <p:txBody>
          <a:bodyPr/>
          <a:lstStyle/>
          <a:p>
            <a:pPr eaLnBrk="1" hangingPunct="1">
              <a:defRPr/>
            </a:pPr>
            <a:r>
              <a:rPr lang="en-US" altLang="en-US"/>
              <a:t>Str_length Procedure</a:t>
            </a:r>
          </a:p>
        </p:txBody>
      </p:sp>
      <p:sp>
        <p:nvSpPr>
          <p:cNvPr id="28677" name="Rectangle 3">
            <a:extLst>
              <a:ext uri="{FF2B5EF4-FFF2-40B4-BE49-F238E27FC236}">
                <a16:creationId xmlns:a16="http://schemas.microsoft.com/office/drawing/2014/main" id="{B4362F3E-1190-4D28-BE55-2FC81C229BD4}"/>
              </a:ext>
            </a:extLst>
          </p:cNvPr>
          <p:cNvSpPr>
            <a:spLocks noGrp="1" noChangeArrowheads="1"/>
          </p:cNvSpPr>
          <p:nvPr>
            <p:ph type="body" idx="1"/>
          </p:nvPr>
        </p:nvSpPr>
        <p:spPr>
          <a:xfrm>
            <a:off x="762000" y="1143000"/>
            <a:ext cx="7772400" cy="1752600"/>
          </a:xfrm>
        </p:spPr>
        <p:txBody>
          <a:bodyPr/>
          <a:lstStyle/>
          <a:p>
            <a:pPr eaLnBrk="1" hangingPunct="1"/>
            <a:r>
              <a:rPr lang="en-US" altLang="en-US"/>
              <a:t>Calculates the length of a null-terminated string and returns the length in the EAX register.</a:t>
            </a:r>
          </a:p>
          <a:p>
            <a:pPr eaLnBrk="1" hangingPunct="1"/>
            <a:r>
              <a:rPr lang="en-US" altLang="en-US"/>
              <a:t>Prototype:</a:t>
            </a:r>
            <a:endParaRPr lang="en-US" altLang="en-US" sz="2200" b="1" i="1">
              <a:solidFill>
                <a:schemeClr val="tx2"/>
              </a:solidFill>
              <a:latin typeface="Courier New" panose="02070309020205020404" pitchFamily="49" charset="0"/>
            </a:endParaRPr>
          </a:p>
        </p:txBody>
      </p:sp>
      <p:grpSp>
        <p:nvGrpSpPr>
          <p:cNvPr id="88072" name="Group 8">
            <a:extLst>
              <a:ext uri="{FF2B5EF4-FFF2-40B4-BE49-F238E27FC236}">
                <a16:creationId xmlns:a16="http://schemas.microsoft.com/office/drawing/2014/main" id="{D03D25A1-81A0-4E32-81B3-9E75DD1C193D}"/>
              </a:ext>
            </a:extLst>
          </p:cNvPr>
          <p:cNvGrpSpPr>
            <a:grpSpLocks/>
          </p:cNvGrpSpPr>
          <p:nvPr/>
        </p:nvGrpSpPr>
        <p:grpSpPr bwMode="auto">
          <a:xfrm>
            <a:off x="762000" y="3200400"/>
            <a:ext cx="6248400" cy="2438400"/>
            <a:chOff x="480" y="2016"/>
            <a:chExt cx="3936" cy="1536"/>
          </a:xfrm>
        </p:grpSpPr>
        <p:sp>
          <p:nvSpPr>
            <p:cNvPr id="28680" name="Text Box 4">
              <a:extLst>
                <a:ext uri="{FF2B5EF4-FFF2-40B4-BE49-F238E27FC236}">
                  <a16:creationId xmlns:a16="http://schemas.microsoft.com/office/drawing/2014/main" id="{A5CB9DA5-B920-4977-9F6C-DC7A2038B85F}"/>
                </a:ext>
              </a:extLst>
            </p:cNvPr>
            <p:cNvSpPr txBox="1">
              <a:spLocks noChangeArrowheads="1"/>
            </p:cNvSpPr>
            <p:nvPr/>
          </p:nvSpPr>
          <p:spPr bwMode="auto">
            <a:xfrm>
              <a:off x="912" y="2304"/>
              <a:ext cx="3504"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"abcdefg",0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Str_length, </a:t>
              </a:r>
            </a:p>
            <a:p>
              <a:pPr eaLnBrk="1" hangingPunct="1">
                <a:lnSpc>
                  <a:spcPct val="50000"/>
                </a:lnSpc>
                <a:spcBef>
                  <a:spcPct val="50000"/>
                </a:spcBef>
                <a:buClrTx/>
                <a:buFontTx/>
                <a:buNone/>
              </a:pPr>
              <a:r>
                <a:rPr lang="en-US" altLang="en-US" sz="1800" b="1">
                  <a:latin typeface="Courier New" panose="02070309020205020404" pitchFamily="49" charset="0"/>
                </a:rPr>
                <a:t>	  ADDR myString</a:t>
              </a:r>
            </a:p>
            <a:p>
              <a:pPr eaLnBrk="1" hangingPunct="1">
                <a:lnSpc>
                  <a:spcPct val="50000"/>
                </a:lnSpc>
                <a:spcBef>
                  <a:spcPct val="50000"/>
                </a:spcBef>
                <a:buClrTx/>
                <a:buFontTx/>
                <a:buNone/>
              </a:pPr>
              <a:r>
                <a:rPr lang="en-US" altLang="en-US" sz="1800" b="1">
                  <a:latin typeface="Courier New" panose="02070309020205020404" pitchFamily="49" charset="0"/>
                </a:rPr>
                <a:t>; EAX = 7</a:t>
              </a:r>
            </a:p>
          </p:txBody>
        </p:sp>
        <p:sp>
          <p:nvSpPr>
            <p:cNvPr id="28681" name="Text Box 5">
              <a:extLst>
                <a:ext uri="{FF2B5EF4-FFF2-40B4-BE49-F238E27FC236}">
                  <a16:creationId xmlns:a16="http://schemas.microsoft.com/office/drawing/2014/main" id="{73C08588-8619-4BB2-AAA3-A0AC445B732D}"/>
                </a:ext>
              </a:extLst>
            </p:cNvPr>
            <p:cNvSpPr txBox="1">
              <a:spLocks noChangeArrowheads="1"/>
            </p:cNvSpPr>
            <p:nvPr/>
          </p:nvSpPr>
          <p:spPr bwMode="auto">
            <a:xfrm>
              <a:off x="480" y="2016"/>
              <a:ext cx="134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Example:</a:t>
              </a:r>
            </a:p>
          </p:txBody>
        </p:sp>
      </p:grpSp>
      <p:sp>
        <p:nvSpPr>
          <p:cNvPr id="28679" name="Text Box 6">
            <a:extLst>
              <a:ext uri="{FF2B5EF4-FFF2-40B4-BE49-F238E27FC236}">
                <a16:creationId xmlns:a16="http://schemas.microsoft.com/office/drawing/2014/main" id="{4F461E75-AEE3-4C7B-B1CB-8EA0A27D3D15}"/>
              </a:ext>
            </a:extLst>
          </p:cNvPr>
          <p:cNvSpPr txBox="1">
            <a:spLocks noChangeArrowheads="1"/>
          </p:cNvSpPr>
          <p:nvPr/>
        </p:nvSpPr>
        <p:spPr bwMode="auto">
          <a:xfrm>
            <a:off x="1295400" y="2438400"/>
            <a:ext cx="6781800" cy="7731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Str_length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pointer to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a:extLst>
              <a:ext uri="{FF2B5EF4-FFF2-40B4-BE49-F238E27FC236}">
                <a16:creationId xmlns:a16="http://schemas.microsoft.com/office/drawing/2014/main" id="{848949CC-2429-400B-BAE7-5F33AF504F2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9699" name="Slide Number Placeholder 3">
            <a:extLst>
              <a:ext uri="{FF2B5EF4-FFF2-40B4-BE49-F238E27FC236}">
                <a16:creationId xmlns:a16="http://schemas.microsoft.com/office/drawing/2014/main" id="{3957C5EF-AD26-4B4F-BFF2-633BCA911CD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AB11C7-A912-47AE-9C07-CD70253717A7}"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21858" name="Rectangle 2">
            <a:extLst>
              <a:ext uri="{FF2B5EF4-FFF2-40B4-BE49-F238E27FC236}">
                <a16:creationId xmlns:a16="http://schemas.microsoft.com/office/drawing/2014/main" id="{C1B8BFDB-F8E3-4FFB-9DB8-90DD81BDB1B6}"/>
              </a:ext>
            </a:extLst>
          </p:cNvPr>
          <p:cNvSpPr>
            <a:spLocks noGrp="1" noChangeArrowheads="1"/>
          </p:cNvSpPr>
          <p:nvPr>
            <p:ph type="title"/>
          </p:nvPr>
        </p:nvSpPr>
        <p:spPr/>
        <p:txBody>
          <a:bodyPr/>
          <a:lstStyle/>
          <a:p>
            <a:pPr eaLnBrk="1" hangingPunct="1">
              <a:defRPr/>
            </a:pPr>
            <a:r>
              <a:rPr lang="en-US" altLang="en-US"/>
              <a:t>Str_length Source Code</a:t>
            </a:r>
          </a:p>
        </p:txBody>
      </p:sp>
      <p:sp>
        <p:nvSpPr>
          <p:cNvPr id="29701" name="Text Box 3">
            <a:extLst>
              <a:ext uri="{FF2B5EF4-FFF2-40B4-BE49-F238E27FC236}">
                <a16:creationId xmlns:a16="http://schemas.microsoft.com/office/drawing/2014/main" id="{0551EFB3-F82B-4F0A-9442-CA74A8512607}"/>
              </a:ext>
            </a:extLst>
          </p:cNvPr>
          <p:cNvSpPr txBox="1">
            <a:spLocks noChangeArrowheads="1"/>
          </p:cNvSpPr>
          <p:nvPr/>
        </p:nvSpPr>
        <p:spPr bwMode="auto">
          <a:xfrm>
            <a:off x="685800" y="1524000"/>
            <a:ext cx="80010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Str_length PROC USES edi,</a:t>
            </a:r>
          </a:p>
          <a:p>
            <a:pPr eaLnBrk="1" hangingPunct="1">
              <a:lnSpc>
                <a:spcPct val="60000"/>
              </a:lnSpc>
              <a:spcBef>
                <a:spcPct val="50000"/>
              </a:spcBef>
              <a:buClrTx/>
              <a:buFontTx/>
              <a:buNone/>
            </a:pPr>
            <a:r>
              <a:rPr lang="en-US" altLang="en-US" sz="1800" b="1">
                <a:latin typeface="Courier New" panose="02070309020205020404" pitchFamily="49" charset="0"/>
              </a:rPr>
              <a:t>	pString:PTR BYTE		; pointer to string</a:t>
            </a:r>
          </a:p>
          <a:p>
            <a:pPr eaLnBrk="1" hangingPunct="1">
              <a:lnSpc>
                <a:spcPct val="60000"/>
              </a:lnSpc>
              <a:spcBef>
                <a:spcPct val="50000"/>
              </a:spcBef>
              <a:buClrTx/>
              <a:buFontTx/>
              <a:buNone/>
            </a:pPr>
            <a:endParaRPr lang="en-US" altLang="en-US" sz="1800" b="1">
              <a:latin typeface="Courier New" panose="02070309020205020404" pitchFamily="49" charset="0"/>
            </a:endParaRPr>
          </a:p>
          <a:p>
            <a:pPr eaLnBrk="1" hangingPunct="1">
              <a:lnSpc>
                <a:spcPct val="60000"/>
              </a:lnSpc>
              <a:spcBef>
                <a:spcPct val="50000"/>
              </a:spcBef>
              <a:buClrTx/>
              <a:buFontTx/>
              <a:buNone/>
            </a:pPr>
            <a:r>
              <a:rPr lang="en-US" altLang="en-US" sz="1800" b="1">
                <a:latin typeface="Courier New" panose="02070309020205020404" pitchFamily="49" charset="0"/>
              </a:rPr>
              <a:t>	mov edi,pString</a:t>
            </a:r>
          </a:p>
          <a:p>
            <a:pPr eaLnBrk="1" hangingPunct="1">
              <a:lnSpc>
                <a:spcPct val="60000"/>
              </a:lnSpc>
              <a:spcBef>
                <a:spcPct val="50000"/>
              </a:spcBef>
              <a:buClrTx/>
              <a:buFontTx/>
              <a:buNone/>
            </a:pPr>
            <a:r>
              <a:rPr lang="en-US" altLang="en-US" sz="1800" b="1">
                <a:latin typeface="Courier New" panose="02070309020205020404" pitchFamily="49" charset="0"/>
              </a:rPr>
              <a:t>	mov eax,0     		; character count</a:t>
            </a:r>
          </a:p>
          <a:p>
            <a:pPr eaLnBrk="1" hangingPunct="1">
              <a:lnSpc>
                <a:spcPct val="60000"/>
              </a:lnSpc>
              <a:spcBef>
                <a:spcPct val="50000"/>
              </a:spcBef>
              <a:buClrTx/>
              <a:buFontTx/>
              <a:buNone/>
            </a:pPr>
            <a:r>
              <a:rPr lang="en-US" altLang="en-US" sz="1800" b="1">
                <a:latin typeface="Courier New" panose="02070309020205020404" pitchFamily="49" charset="0"/>
              </a:rPr>
              <a:t>L1:</a:t>
            </a:r>
          </a:p>
          <a:p>
            <a:pPr eaLnBrk="1" hangingPunct="1">
              <a:lnSpc>
                <a:spcPct val="60000"/>
              </a:lnSpc>
              <a:spcBef>
                <a:spcPct val="50000"/>
              </a:spcBef>
              <a:buClrTx/>
              <a:buFontTx/>
              <a:buNone/>
            </a:pPr>
            <a:r>
              <a:rPr lang="en-US" altLang="en-US" sz="1800" b="1">
                <a:latin typeface="Courier New" panose="02070309020205020404" pitchFamily="49" charset="0"/>
              </a:rPr>
              <a:t>	cmp byte ptr [edi],0		; end of string?</a:t>
            </a:r>
          </a:p>
          <a:p>
            <a:pPr eaLnBrk="1" hangingPunct="1">
              <a:lnSpc>
                <a:spcPct val="60000"/>
              </a:lnSpc>
              <a:spcBef>
                <a:spcPct val="50000"/>
              </a:spcBef>
              <a:buClrTx/>
              <a:buFontTx/>
              <a:buNone/>
            </a:pPr>
            <a:r>
              <a:rPr lang="en-US" altLang="en-US" sz="1800" b="1">
                <a:latin typeface="Courier New" panose="02070309020205020404" pitchFamily="49" charset="0"/>
              </a:rPr>
              <a:t>	je  L2				; yes: quit</a:t>
            </a:r>
          </a:p>
          <a:p>
            <a:pPr eaLnBrk="1" hangingPunct="1">
              <a:lnSpc>
                <a:spcPct val="60000"/>
              </a:lnSpc>
              <a:spcBef>
                <a:spcPct val="50000"/>
              </a:spcBef>
              <a:buClrTx/>
              <a:buFontTx/>
              <a:buNone/>
            </a:pPr>
            <a:r>
              <a:rPr lang="en-US" altLang="en-US" sz="1800" b="1">
                <a:latin typeface="Courier New" panose="02070309020205020404" pitchFamily="49" charset="0"/>
              </a:rPr>
              <a:t>	inc edi			; no: point to next</a:t>
            </a:r>
          </a:p>
          <a:p>
            <a:pPr eaLnBrk="1" hangingPunct="1">
              <a:lnSpc>
                <a:spcPct val="60000"/>
              </a:lnSpc>
              <a:spcBef>
                <a:spcPct val="50000"/>
              </a:spcBef>
              <a:buClrTx/>
              <a:buFontTx/>
              <a:buNone/>
            </a:pPr>
            <a:r>
              <a:rPr lang="en-US" altLang="en-US" sz="1800" b="1">
                <a:latin typeface="Courier New" panose="02070309020205020404" pitchFamily="49" charset="0"/>
              </a:rPr>
              <a:t>	inc eax			; add 1 to count</a:t>
            </a:r>
          </a:p>
          <a:p>
            <a:pPr eaLnBrk="1" hangingPunct="1">
              <a:lnSpc>
                <a:spcPct val="60000"/>
              </a:lnSpc>
              <a:spcBef>
                <a:spcPct val="50000"/>
              </a:spcBef>
              <a:buClrTx/>
              <a:buFontTx/>
              <a:buNone/>
            </a:pPr>
            <a:r>
              <a:rPr lang="en-US" altLang="en-US" sz="1800" b="1">
                <a:latin typeface="Courier New" panose="02070309020205020404" pitchFamily="49" charset="0"/>
              </a:rPr>
              <a:t>	jmp L1</a:t>
            </a:r>
          </a:p>
          <a:p>
            <a:pPr eaLnBrk="1" hangingPunct="1">
              <a:lnSpc>
                <a:spcPct val="60000"/>
              </a:lnSpc>
              <a:spcBef>
                <a:spcPct val="50000"/>
              </a:spcBef>
              <a:buClrTx/>
              <a:buFontTx/>
              <a:buNone/>
            </a:pPr>
            <a:r>
              <a:rPr lang="en-US" altLang="en-US" sz="1800" b="1">
                <a:latin typeface="Courier New" panose="02070309020205020404" pitchFamily="49" charset="0"/>
              </a:rPr>
              <a:t>L2: ret</a:t>
            </a:r>
          </a:p>
          <a:p>
            <a:pPr eaLnBrk="1" hangingPunct="1">
              <a:lnSpc>
                <a:spcPct val="60000"/>
              </a:lnSpc>
              <a:spcBef>
                <a:spcPct val="50000"/>
              </a:spcBef>
              <a:buClrTx/>
              <a:buFontTx/>
              <a:buNone/>
            </a:pPr>
            <a:r>
              <a:rPr lang="en-US" altLang="en-US" sz="1800" b="1">
                <a:latin typeface="Courier New" panose="02070309020205020404" pitchFamily="49" charset="0"/>
              </a:rPr>
              <a:t>Str_length ENDP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2B794443-8112-438D-B801-FA1EEBDC54C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5123" name="Slide Number Placeholder 4">
            <a:extLst>
              <a:ext uri="{FF2B5EF4-FFF2-40B4-BE49-F238E27FC236}">
                <a16:creationId xmlns:a16="http://schemas.microsoft.com/office/drawing/2014/main" id="{91AC5200-3D0F-4FE0-A47A-210B2808049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20E9878-ACCC-45F6-AF0E-AEF2806054B8}"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C20A8183-3FF1-4E31-854C-A6FB01F45F35}"/>
              </a:ext>
            </a:extLst>
          </p:cNvPr>
          <p:cNvSpPr>
            <a:spLocks noGrp="1" noChangeArrowheads="1"/>
          </p:cNvSpPr>
          <p:nvPr>
            <p:ph type="title"/>
          </p:nvPr>
        </p:nvSpPr>
        <p:spPr/>
        <p:txBody>
          <a:bodyPr/>
          <a:lstStyle/>
          <a:p>
            <a:pPr eaLnBrk="1" hangingPunct="1">
              <a:defRPr/>
            </a:pPr>
            <a:r>
              <a:rPr lang="en-US" altLang="en-US"/>
              <a:t>String Primitive Instructions</a:t>
            </a:r>
          </a:p>
        </p:txBody>
      </p:sp>
      <p:sp>
        <p:nvSpPr>
          <p:cNvPr id="5125" name="Rectangle 3">
            <a:extLst>
              <a:ext uri="{FF2B5EF4-FFF2-40B4-BE49-F238E27FC236}">
                <a16:creationId xmlns:a16="http://schemas.microsoft.com/office/drawing/2014/main" id="{4D6E1EDA-65B8-4A1F-A13A-C6985BC0406C}"/>
              </a:ext>
            </a:extLst>
          </p:cNvPr>
          <p:cNvSpPr>
            <a:spLocks noGrp="1" noChangeArrowheads="1"/>
          </p:cNvSpPr>
          <p:nvPr>
            <p:ph type="body" idx="1"/>
          </p:nvPr>
        </p:nvSpPr>
        <p:spPr>
          <a:xfrm>
            <a:off x="1828800" y="1600200"/>
            <a:ext cx="5638800" cy="2971800"/>
          </a:xfrm>
        </p:spPr>
        <p:txBody>
          <a:bodyPr/>
          <a:lstStyle/>
          <a:p>
            <a:pPr eaLnBrk="1" hangingPunct="1"/>
            <a:r>
              <a:rPr lang="en-US" altLang="en-US"/>
              <a:t>MOVSB, MOVSW, and MOVSD</a:t>
            </a:r>
          </a:p>
          <a:p>
            <a:pPr eaLnBrk="1" hangingPunct="1"/>
            <a:r>
              <a:rPr lang="en-US" altLang="en-US"/>
              <a:t>CMPSB, CMPSW, and CMPSD</a:t>
            </a:r>
          </a:p>
          <a:p>
            <a:pPr eaLnBrk="1" hangingPunct="1"/>
            <a:r>
              <a:rPr lang="en-US" altLang="en-US"/>
              <a:t>SCASB, SCASW, and SCASD</a:t>
            </a:r>
          </a:p>
          <a:p>
            <a:pPr eaLnBrk="1" hangingPunct="1"/>
            <a:r>
              <a:rPr lang="en-US" altLang="en-US"/>
              <a:t>STOSB, STOSW, and STOSD</a:t>
            </a:r>
          </a:p>
          <a:p>
            <a:pPr eaLnBrk="1" hangingPunct="1"/>
            <a:r>
              <a:rPr lang="en-US" altLang="en-US"/>
              <a:t>LODSB, LODSW, and LODSD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84E3467C-87D6-4074-B07E-DC31A42E9DD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0723" name="Slide Number Placeholder 4">
            <a:extLst>
              <a:ext uri="{FF2B5EF4-FFF2-40B4-BE49-F238E27FC236}">
                <a16:creationId xmlns:a16="http://schemas.microsoft.com/office/drawing/2014/main" id="{DCCE5CA3-86B3-4F07-8263-A5FCCD93B32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10B189C-EF20-4CA8-9E18-41009C9EE168}"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B1399705-848F-4909-9210-4764BA32314C}"/>
              </a:ext>
            </a:extLst>
          </p:cNvPr>
          <p:cNvSpPr>
            <a:spLocks noGrp="1" noChangeArrowheads="1"/>
          </p:cNvSpPr>
          <p:nvPr>
            <p:ph type="title"/>
          </p:nvPr>
        </p:nvSpPr>
        <p:spPr/>
        <p:txBody>
          <a:bodyPr/>
          <a:lstStyle/>
          <a:p>
            <a:pPr eaLnBrk="1" hangingPunct="1">
              <a:defRPr/>
            </a:pPr>
            <a:r>
              <a:rPr lang="en-US" altLang="en-US"/>
              <a:t>Str_copy Procedure</a:t>
            </a:r>
          </a:p>
        </p:txBody>
      </p:sp>
      <p:sp>
        <p:nvSpPr>
          <p:cNvPr id="30725" name="Rectangle 3">
            <a:extLst>
              <a:ext uri="{FF2B5EF4-FFF2-40B4-BE49-F238E27FC236}">
                <a16:creationId xmlns:a16="http://schemas.microsoft.com/office/drawing/2014/main" id="{199F55E4-36C3-4F30-A680-27EC1DF77331}"/>
              </a:ext>
            </a:extLst>
          </p:cNvPr>
          <p:cNvSpPr>
            <a:spLocks noGrp="1" noChangeArrowheads="1"/>
          </p:cNvSpPr>
          <p:nvPr>
            <p:ph type="body" idx="1"/>
          </p:nvPr>
        </p:nvSpPr>
        <p:spPr>
          <a:xfrm>
            <a:off x="762000" y="1219200"/>
            <a:ext cx="7772400" cy="1600200"/>
          </a:xfrm>
        </p:spPr>
        <p:txBody>
          <a:bodyPr/>
          <a:lstStyle/>
          <a:p>
            <a:pPr eaLnBrk="1" hangingPunct="1"/>
            <a:r>
              <a:rPr lang="en-US" altLang="en-US"/>
              <a:t>Copies a null-terminated string from a source location to a target location.</a:t>
            </a:r>
          </a:p>
          <a:p>
            <a:pPr eaLnBrk="1" hangingPunct="1"/>
            <a:r>
              <a:rPr lang="en-US" altLang="en-US"/>
              <a:t>Prototype:</a:t>
            </a:r>
            <a:endParaRPr lang="en-US" altLang="en-US" sz="2200" b="1" i="1">
              <a:solidFill>
                <a:schemeClr val="tx2"/>
              </a:solidFill>
              <a:latin typeface="Courier New" panose="02070309020205020404" pitchFamily="49" charset="0"/>
            </a:endParaRPr>
          </a:p>
        </p:txBody>
      </p:sp>
      <p:sp>
        <p:nvSpPr>
          <p:cNvPr id="30726" name="Text Box 6">
            <a:extLst>
              <a:ext uri="{FF2B5EF4-FFF2-40B4-BE49-F238E27FC236}">
                <a16:creationId xmlns:a16="http://schemas.microsoft.com/office/drawing/2014/main" id="{FFAA63F1-56AC-432E-A1DC-B64F66434C6C}"/>
              </a:ext>
            </a:extLst>
          </p:cNvPr>
          <p:cNvSpPr txBox="1">
            <a:spLocks noChangeArrowheads="1"/>
          </p:cNvSpPr>
          <p:nvPr/>
        </p:nvSpPr>
        <p:spPr bwMode="auto">
          <a:xfrm>
            <a:off x="762000" y="48006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See the </a:t>
            </a:r>
            <a:r>
              <a:rPr lang="en-US" altLang="en-US" sz="2100">
                <a:hlinkClick r:id="rId2"/>
              </a:rPr>
              <a:t>CopyStr.asm</a:t>
            </a:r>
            <a:r>
              <a:rPr lang="en-US" altLang="en-US" sz="2100"/>
              <a:t> program for a working example.</a:t>
            </a:r>
          </a:p>
        </p:txBody>
      </p:sp>
      <p:sp>
        <p:nvSpPr>
          <p:cNvPr id="30727" name="Text Box 7">
            <a:extLst>
              <a:ext uri="{FF2B5EF4-FFF2-40B4-BE49-F238E27FC236}">
                <a16:creationId xmlns:a16="http://schemas.microsoft.com/office/drawing/2014/main" id="{DF7EE4CC-FF42-4E8C-85EA-539007D02303}"/>
              </a:ext>
            </a:extLst>
          </p:cNvPr>
          <p:cNvSpPr txBox="1">
            <a:spLocks noChangeArrowheads="1"/>
          </p:cNvSpPr>
          <p:nvPr/>
        </p:nvSpPr>
        <p:spPr bwMode="auto">
          <a:xfrm>
            <a:off x="1447800" y="2590800"/>
            <a:ext cx="68580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654425"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654425"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654425"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654425"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6544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Str_copy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source:PTR BYTE,	; pointer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target:PTR BYTE	; pointer to string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a:extLst>
              <a:ext uri="{FF2B5EF4-FFF2-40B4-BE49-F238E27FC236}">
                <a16:creationId xmlns:a16="http://schemas.microsoft.com/office/drawing/2014/main" id="{045A75C3-60D2-4B20-A820-DD3BD9163AF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1747" name="Slide Number Placeholder 3">
            <a:extLst>
              <a:ext uri="{FF2B5EF4-FFF2-40B4-BE49-F238E27FC236}">
                <a16:creationId xmlns:a16="http://schemas.microsoft.com/office/drawing/2014/main" id="{E2079D5E-522E-4424-958C-A4422302578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1A79239-6EFF-41D4-B256-8C971FFEE259}"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122882" name="Rectangle 2">
            <a:extLst>
              <a:ext uri="{FF2B5EF4-FFF2-40B4-BE49-F238E27FC236}">
                <a16:creationId xmlns:a16="http://schemas.microsoft.com/office/drawing/2014/main" id="{BFF9F27F-ABA4-4BD9-878E-CFF02F512947}"/>
              </a:ext>
            </a:extLst>
          </p:cNvPr>
          <p:cNvSpPr>
            <a:spLocks noGrp="1" noChangeArrowheads="1"/>
          </p:cNvSpPr>
          <p:nvPr>
            <p:ph type="title"/>
          </p:nvPr>
        </p:nvSpPr>
        <p:spPr/>
        <p:txBody>
          <a:bodyPr/>
          <a:lstStyle/>
          <a:p>
            <a:pPr eaLnBrk="1" hangingPunct="1">
              <a:defRPr/>
            </a:pPr>
            <a:r>
              <a:rPr lang="en-US" altLang="en-US"/>
              <a:t>Str_copy Source Code</a:t>
            </a:r>
          </a:p>
        </p:txBody>
      </p:sp>
      <p:sp>
        <p:nvSpPr>
          <p:cNvPr id="31749" name="Text Box 3">
            <a:extLst>
              <a:ext uri="{FF2B5EF4-FFF2-40B4-BE49-F238E27FC236}">
                <a16:creationId xmlns:a16="http://schemas.microsoft.com/office/drawing/2014/main" id="{C6408608-6856-4677-ABCC-56E13BB7DD21}"/>
              </a:ext>
            </a:extLst>
          </p:cNvPr>
          <p:cNvSpPr txBox="1">
            <a:spLocks noChangeArrowheads="1"/>
          </p:cNvSpPr>
          <p:nvPr/>
        </p:nvSpPr>
        <p:spPr bwMode="auto">
          <a:xfrm>
            <a:off x="533400" y="1371600"/>
            <a:ext cx="81534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b="1">
                <a:latin typeface="Courier New" panose="02070309020205020404" pitchFamily="49" charset="0"/>
              </a:rPr>
              <a:t>Str_copy PROC USES eax ecx esi edi,</a:t>
            </a:r>
          </a:p>
          <a:p>
            <a:pPr eaLnBrk="1" hangingPunct="1">
              <a:lnSpc>
                <a:spcPct val="70000"/>
              </a:lnSpc>
              <a:spcBef>
                <a:spcPct val="50000"/>
              </a:spcBef>
              <a:buClrTx/>
              <a:buFontTx/>
              <a:buNone/>
            </a:pPr>
            <a:r>
              <a:rPr lang="en-US" altLang="en-US" sz="1800" b="1">
                <a:latin typeface="Courier New" panose="02070309020205020404" pitchFamily="49" charset="0"/>
              </a:rPr>
              <a:t> 	source:PTR BYTE, 		; source string</a:t>
            </a:r>
          </a:p>
          <a:p>
            <a:pPr eaLnBrk="1" hangingPunct="1">
              <a:lnSpc>
                <a:spcPct val="70000"/>
              </a:lnSpc>
              <a:spcBef>
                <a:spcPct val="50000"/>
              </a:spcBef>
              <a:buClrTx/>
              <a:buFontTx/>
              <a:buNone/>
            </a:pPr>
            <a:r>
              <a:rPr lang="en-US" altLang="en-US" sz="1800" b="1">
                <a:latin typeface="Courier New" panose="02070309020205020404" pitchFamily="49" charset="0"/>
              </a:rPr>
              <a:t> 	target:PTR BYTE		; target string</a:t>
            </a:r>
          </a:p>
          <a:p>
            <a:pPr eaLnBrk="1" hangingPunct="1">
              <a:lnSpc>
                <a:spcPct val="70000"/>
              </a:lnSpc>
              <a:spcBef>
                <a:spcPct val="50000"/>
              </a:spcBef>
              <a:buClrTx/>
              <a:buFontTx/>
              <a:buNone/>
            </a:pPr>
            <a:endParaRPr lang="en-US" altLang="en-US" sz="1800" b="1">
              <a:latin typeface="Courier New" panose="02070309020205020404" pitchFamily="49" charset="0"/>
            </a:endParaRPr>
          </a:p>
          <a:p>
            <a:pPr eaLnBrk="1" hangingPunct="1">
              <a:lnSpc>
                <a:spcPct val="70000"/>
              </a:lnSpc>
              <a:spcBef>
                <a:spcPct val="50000"/>
              </a:spcBef>
              <a:buClrTx/>
              <a:buFontTx/>
              <a:buNone/>
            </a:pPr>
            <a:r>
              <a:rPr lang="en-US" altLang="en-US" sz="1800" b="1">
                <a:latin typeface="Courier New" panose="02070309020205020404" pitchFamily="49" charset="0"/>
              </a:rPr>
              <a:t>	INVOKE Str_length,source 	; EAX = length source</a:t>
            </a:r>
          </a:p>
          <a:p>
            <a:pPr eaLnBrk="1" hangingPunct="1">
              <a:lnSpc>
                <a:spcPct val="70000"/>
              </a:lnSpc>
              <a:spcBef>
                <a:spcPct val="50000"/>
              </a:spcBef>
              <a:buClrTx/>
              <a:buFontTx/>
              <a:buNone/>
            </a:pPr>
            <a:r>
              <a:rPr lang="en-US" altLang="en-US" sz="1800" b="1">
                <a:latin typeface="Courier New" panose="02070309020205020404" pitchFamily="49" charset="0"/>
              </a:rPr>
              <a:t>	mov ecx,eax			; REP count</a:t>
            </a:r>
          </a:p>
          <a:p>
            <a:pPr eaLnBrk="1" hangingPunct="1">
              <a:lnSpc>
                <a:spcPct val="70000"/>
              </a:lnSpc>
              <a:spcBef>
                <a:spcPct val="50000"/>
              </a:spcBef>
              <a:buClrTx/>
              <a:buFontTx/>
              <a:buNone/>
            </a:pPr>
            <a:r>
              <a:rPr lang="en-US" altLang="en-US" sz="1800" b="1">
                <a:latin typeface="Courier New" panose="02070309020205020404" pitchFamily="49" charset="0"/>
              </a:rPr>
              <a:t>	inc ecx         		; add 1 for null byte</a:t>
            </a:r>
          </a:p>
          <a:p>
            <a:pPr eaLnBrk="1" hangingPunct="1">
              <a:lnSpc>
                <a:spcPct val="70000"/>
              </a:lnSpc>
              <a:spcBef>
                <a:spcPct val="50000"/>
              </a:spcBef>
              <a:buClrTx/>
              <a:buFontTx/>
              <a:buNone/>
            </a:pPr>
            <a:r>
              <a:rPr lang="en-US" altLang="en-US" sz="1800" b="1">
                <a:latin typeface="Courier New" panose="02070309020205020404" pitchFamily="49" charset="0"/>
              </a:rPr>
              <a:t>	mov esi,source</a:t>
            </a:r>
          </a:p>
          <a:p>
            <a:pPr eaLnBrk="1" hangingPunct="1">
              <a:lnSpc>
                <a:spcPct val="70000"/>
              </a:lnSpc>
              <a:spcBef>
                <a:spcPct val="50000"/>
              </a:spcBef>
              <a:buClrTx/>
              <a:buFontTx/>
              <a:buNone/>
            </a:pPr>
            <a:r>
              <a:rPr lang="en-US" altLang="en-US" sz="1800" b="1">
                <a:latin typeface="Courier New" panose="02070309020205020404" pitchFamily="49" charset="0"/>
              </a:rPr>
              <a:t>	mov edi,target</a:t>
            </a:r>
          </a:p>
          <a:p>
            <a:pPr eaLnBrk="1" hangingPunct="1">
              <a:lnSpc>
                <a:spcPct val="70000"/>
              </a:lnSpc>
              <a:spcBef>
                <a:spcPct val="50000"/>
              </a:spcBef>
              <a:buClrTx/>
              <a:buFontTx/>
              <a:buNone/>
            </a:pPr>
            <a:r>
              <a:rPr lang="en-US" altLang="en-US" sz="1800" b="1">
                <a:latin typeface="Courier New" panose="02070309020205020404" pitchFamily="49" charset="0"/>
              </a:rPr>
              <a:t>	cld               		; direction = up</a:t>
            </a:r>
          </a:p>
          <a:p>
            <a:pPr eaLnBrk="1" hangingPunct="1">
              <a:lnSpc>
                <a:spcPct val="70000"/>
              </a:lnSpc>
              <a:spcBef>
                <a:spcPct val="50000"/>
              </a:spcBef>
              <a:buClrTx/>
              <a:buFontTx/>
              <a:buNone/>
            </a:pPr>
            <a:r>
              <a:rPr lang="en-US" altLang="en-US" sz="1800" b="1">
                <a:latin typeface="Courier New" panose="02070309020205020404" pitchFamily="49" charset="0"/>
              </a:rPr>
              <a:t>	rep movsb      		; copy the string</a:t>
            </a:r>
          </a:p>
          <a:p>
            <a:pPr eaLnBrk="1" hangingPunct="1">
              <a:lnSpc>
                <a:spcPct val="70000"/>
              </a:lnSpc>
              <a:spcBef>
                <a:spcPct val="50000"/>
              </a:spcBef>
              <a:buClrTx/>
              <a:buFontTx/>
              <a:buNone/>
            </a:pPr>
            <a:r>
              <a:rPr lang="en-US" altLang="en-US" sz="1800" b="1">
                <a:latin typeface="Courier New" panose="02070309020205020404" pitchFamily="49" charset="0"/>
              </a:rPr>
              <a:t>	ret</a:t>
            </a:r>
          </a:p>
          <a:p>
            <a:pPr eaLnBrk="1" hangingPunct="1">
              <a:lnSpc>
                <a:spcPct val="70000"/>
              </a:lnSpc>
              <a:spcBef>
                <a:spcPct val="50000"/>
              </a:spcBef>
              <a:buClrTx/>
              <a:buFontTx/>
              <a:buNone/>
            </a:pPr>
            <a:r>
              <a:rPr lang="en-US" altLang="en-US" sz="1800" b="1">
                <a:latin typeface="Courier New" panose="02070309020205020404" pitchFamily="49" charset="0"/>
              </a:rPr>
              <a:t>Str_copy ENDP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41448D7F-1382-4668-A52B-829EEF1667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2771" name="Slide Number Placeholder 4">
            <a:extLst>
              <a:ext uri="{FF2B5EF4-FFF2-40B4-BE49-F238E27FC236}">
                <a16:creationId xmlns:a16="http://schemas.microsoft.com/office/drawing/2014/main" id="{BF92B22F-0CF9-45C2-997C-01701759F6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F670CFA-2EF3-4D48-9E38-14AF2440491B}"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9C1269A9-7E58-4D75-9281-3EE03EB6C4B0}"/>
              </a:ext>
            </a:extLst>
          </p:cNvPr>
          <p:cNvSpPr>
            <a:spLocks noGrp="1" noChangeArrowheads="1"/>
          </p:cNvSpPr>
          <p:nvPr>
            <p:ph type="title"/>
          </p:nvPr>
        </p:nvSpPr>
        <p:spPr/>
        <p:txBody>
          <a:bodyPr/>
          <a:lstStyle/>
          <a:p>
            <a:pPr eaLnBrk="1" hangingPunct="1">
              <a:defRPr/>
            </a:pPr>
            <a:r>
              <a:rPr lang="en-US" altLang="en-US"/>
              <a:t>Str_trim Procedure</a:t>
            </a:r>
          </a:p>
        </p:txBody>
      </p:sp>
      <p:sp>
        <p:nvSpPr>
          <p:cNvPr id="32773" name="Rectangle 3">
            <a:extLst>
              <a:ext uri="{FF2B5EF4-FFF2-40B4-BE49-F238E27FC236}">
                <a16:creationId xmlns:a16="http://schemas.microsoft.com/office/drawing/2014/main" id="{D67F1948-47F8-4786-9774-E5E1E7AC0D9B}"/>
              </a:ext>
            </a:extLst>
          </p:cNvPr>
          <p:cNvSpPr>
            <a:spLocks noGrp="1" noChangeArrowheads="1"/>
          </p:cNvSpPr>
          <p:nvPr>
            <p:ph type="body" idx="1"/>
          </p:nvPr>
        </p:nvSpPr>
        <p:spPr>
          <a:xfrm>
            <a:off x="685800" y="1143000"/>
            <a:ext cx="7924800" cy="4724400"/>
          </a:xfrm>
        </p:spPr>
        <p:txBody>
          <a:bodyPr/>
          <a:lstStyle/>
          <a:p>
            <a:pPr eaLnBrk="1" hangingPunct="1"/>
            <a:r>
              <a:rPr lang="en-US" altLang="en-US"/>
              <a:t>The Str_trim procedure removes all occurrences of a selected trailing character from a null-terminated string.</a:t>
            </a:r>
            <a:r>
              <a:rPr lang="en-US" altLang="en-US" sz="2800"/>
              <a:t> </a:t>
            </a:r>
          </a:p>
          <a:p>
            <a:pPr eaLnBrk="1" hangingPunct="1"/>
            <a:r>
              <a:rPr lang="en-US" altLang="en-US"/>
              <a:t>Prototype:</a:t>
            </a:r>
          </a:p>
        </p:txBody>
      </p:sp>
      <p:sp>
        <p:nvSpPr>
          <p:cNvPr id="32774" name="Text Box 4">
            <a:extLst>
              <a:ext uri="{FF2B5EF4-FFF2-40B4-BE49-F238E27FC236}">
                <a16:creationId xmlns:a16="http://schemas.microsoft.com/office/drawing/2014/main" id="{22A95D01-BF3E-46A0-AAF2-094AA895E2EE}"/>
              </a:ext>
            </a:extLst>
          </p:cNvPr>
          <p:cNvSpPr txBox="1">
            <a:spLocks noChangeArrowheads="1"/>
          </p:cNvSpPr>
          <p:nvPr/>
        </p:nvSpPr>
        <p:spPr bwMode="auto">
          <a:xfrm>
            <a:off x="1447800" y="2971800"/>
            <a:ext cx="67818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Str_trim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points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char:BYTE			; char to remove</a:t>
            </a:r>
          </a:p>
        </p:txBody>
      </p:sp>
      <p:grpSp>
        <p:nvGrpSpPr>
          <p:cNvPr id="90119" name="Group 7">
            <a:extLst>
              <a:ext uri="{FF2B5EF4-FFF2-40B4-BE49-F238E27FC236}">
                <a16:creationId xmlns:a16="http://schemas.microsoft.com/office/drawing/2014/main" id="{9068D28D-E7FC-47E8-BD68-537913F2CD15}"/>
              </a:ext>
            </a:extLst>
          </p:cNvPr>
          <p:cNvGrpSpPr>
            <a:grpSpLocks/>
          </p:cNvGrpSpPr>
          <p:nvPr/>
        </p:nvGrpSpPr>
        <p:grpSpPr bwMode="auto">
          <a:xfrm>
            <a:off x="228600" y="4191000"/>
            <a:ext cx="7924800" cy="1905000"/>
            <a:chOff x="144" y="2640"/>
            <a:chExt cx="4512" cy="1200"/>
          </a:xfrm>
        </p:grpSpPr>
        <p:sp>
          <p:nvSpPr>
            <p:cNvPr id="32776" name="Text Box 5">
              <a:extLst>
                <a:ext uri="{FF2B5EF4-FFF2-40B4-BE49-F238E27FC236}">
                  <a16:creationId xmlns:a16="http://schemas.microsoft.com/office/drawing/2014/main" id="{A3203E26-BEAC-41D1-B6C3-81BC5EA8ADBC}"/>
                </a:ext>
              </a:extLst>
            </p:cNvPr>
            <p:cNvSpPr txBox="1">
              <a:spLocks noChangeArrowheads="1"/>
            </p:cNvSpPr>
            <p:nvPr/>
          </p:nvSpPr>
          <p:spPr bwMode="auto">
            <a:xfrm>
              <a:off x="1392" y="2688"/>
              <a:ext cx="3264"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"Hello###",0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Str_trim, ADDR myString, '#'</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myString = "Hello"</a:t>
              </a:r>
            </a:p>
          </p:txBody>
        </p:sp>
        <p:sp>
          <p:nvSpPr>
            <p:cNvPr id="32777" name="Text Box 6">
              <a:extLst>
                <a:ext uri="{FF2B5EF4-FFF2-40B4-BE49-F238E27FC236}">
                  <a16:creationId xmlns:a16="http://schemas.microsoft.com/office/drawing/2014/main" id="{AC06244E-7AE8-49BA-BE5B-5A614A41E625}"/>
                </a:ext>
              </a:extLst>
            </p:cNvPr>
            <p:cNvSpPr txBox="1">
              <a:spLocks noChangeArrowheads="1"/>
            </p:cNvSpPr>
            <p:nvPr/>
          </p:nvSpPr>
          <p:spPr bwMode="auto">
            <a:xfrm>
              <a:off x="144" y="2640"/>
              <a:ext cx="105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2100"/>
                <a:t>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DBB6A37A-7749-4D27-A17E-97FFF94E0ED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3795" name="Slide Number Placeholder 4">
            <a:extLst>
              <a:ext uri="{FF2B5EF4-FFF2-40B4-BE49-F238E27FC236}">
                <a16:creationId xmlns:a16="http://schemas.microsoft.com/office/drawing/2014/main" id="{FA0FF4F5-C6E7-4034-8031-B0646F9480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EC6C5A4-EC17-45A0-8F33-B8B80F869511}"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120834" name="Rectangle 2">
            <a:extLst>
              <a:ext uri="{FF2B5EF4-FFF2-40B4-BE49-F238E27FC236}">
                <a16:creationId xmlns:a16="http://schemas.microsoft.com/office/drawing/2014/main" id="{2AE8BB24-9894-4BB3-BE56-C84B22582E9C}"/>
              </a:ext>
            </a:extLst>
          </p:cNvPr>
          <p:cNvSpPr>
            <a:spLocks noGrp="1" noChangeArrowheads="1"/>
          </p:cNvSpPr>
          <p:nvPr>
            <p:ph type="title"/>
          </p:nvPr>
        </p:nvSpPr>
        <p:spPr/>
        <p:txBody>
          <a:bodyPr/>
          <a:lstStyle/>
          <a:p>
            <a:pPr eaLnBrk="1" hangingPunct="1">
              <a:defRPr/>
            </a:pPr>
            <a:r>
              <a:rPr lang="en-US" altLang="en-US"/>
              <a:t>Str_trim Procedure</a:t>
            </a:r>
          </a:p>
        </p:txBody>
      </p:sp>
      <p:sp>
        <p:nvSpPr>
          <p:cNvPr id="33797" name="Rectangle 3">
            <a:extLst>
              <a:ext uri="{FF2B5EF4-FFF2-40B4-BE49-F238E27FC236}">
                <a16:creationId xmlns:a16="http://schemas.microsoft.com/office/drawing/2014/main" id="{1AFD0B32-4E49-422E-B475-BC7CACC9E456}"/>
              </a:ext>
            </a:extLst>
          </p:cNvPr>
          <p:cNvSpPr>
            <a:spLocks noGrp="1" noChangeArrowheads="1"/>
          </p:cNvSpPr>
          <p:nvPr>
            <p:ph type="body" idx="1"/>
          </p:nvPr>
        </p:nvSpPr>
        <p:spPr>
          <a:xfrm>
            <a:off x="685800" y="1143000"/>
            <a:ext cx="7924800" cy="4724400"/>
          </a:xfrm>
        </p:spPr>
        <p:txBody>
          <a:bodyPr/>
          <a:lstStyle/>
          <a:p>
            <a:pPr eaLnBrk="1" hangingPunct="1"/>
            <a:r>
              <a:rPr lang="en-US" altLang="en-US"/>
              <a:t>Str_trim checks a number of possible cases (shown here with # as the trailing character):</a:t>
            </a:r>
          </a:p>
          <a:p>
            <a:pPr lvl="1" eaLnBrk="1" hangingPunct="1"/>
            <a:r>
              <a:rPr lang="en-US" altLang="en-US"/>
              <a:t>The string is empty.</a:t>
            </a:r>
          </a:p>
          <a:p>
            <a:pPr lvl="1" eaLnBrk="1" hangingPunct="1"/>
            <a:r>
              <a:rPr lang="en-US" altLang="en-US"/>
              <a:t>The string contains other characters followed by one or more trailing characters, as in "Hello##".</a:t>
            </a:r>
          </a:p>
          <a:p>
            <a:pPr lvl="1" eaLnBrk="1" hangingPunct="1"/>
            <a:r>
              <a:rPr lang="en-US" altLang="en-US"/>
              <a:t>The string contains only one character, the trailing character, as in "#"</a:t>
            </a:r>
          </a:p>
          <a:p>
            <a:pPr lvl="1" eaLnBrk="1" hangingPunct="1"/>
            <a:r>
              <a:rPr lang="en-US" altLang="en-US"/>
              <a:t>The string contains no trailing character, as in "Hello" or "H".</a:t>
            </a:r>
          </a:p>
          <a:p>
            <a:pPr lvl="1" eaLnBrk="1" hangingPunct="1"/>
            <a:r>
              <a:rPr lang="en-US" altLang="en-US"/>
              <a:t>The string contains one or more trailing characters followed by one or more nontrailing characters, as in "#H" or "###Hello".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D54CACB4-F213-4796-A80D-29734D7FA0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4819" name="Slide Number Placeholder 4">
            <a:extLst>
              <a:ext uri="{FF2B5EF4-FFF2-40B4-BE49-F238E27FC236}">
                <a16:creationId xmlns:a16="http://schemas.microsoft.com/office/drawing/2014/main" id="{22BD520F-8DFE-409E-8BB2-CCD0C81E98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F4931F8-728C-40C0-8A97-A45B8EAB6AEF}"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44386" name="Rectangle 2">
            <a:extLst>
              <a:ext uri="{FF2B5EF4-FFF2-40B4-BE49-F238E27FC236}">
                <a16:creationId xmlns:a16="http://schemas.microsoft.com/office/drawing/2014/main" id="{FE80C090-ACEB-4165-82AA-A66FA343BAF9}"/>
              </a:ext>
            </a:extLst>
          </p:cNvPr>
          <p:cNvSpPr>
            <a:spLocks noGrp="1" noChangeArrowheads="1"/>
          </p:cNvSpPr>
          <p:nvPr>
            <p:ph type="title"/>
          </p:nvPr>
        </p:nvSpPr>
        <p:spPr/>
        <p:txBody>
          <a:bodyPr/>
          <a:lstStyle/>
          <a:p>
            <a:pPr eaLnBrk="1" hangingPunct="1">
              <a:defRPr/>
            </a:pPr>
            <a:r>
              <a:rPr lang="en-US" altLang="en-US"/>
              <a:t>Testing the Str_trim Procedure</a:t>
            </a:r>
          </a:p>
        </p:txBody>
      </p:sp>
      <p:pic>
        <p:nvPicPr>
          <p:cNvPr id="34821" name="Picture 4">
            <a:extLst>
              <a:ext uri="{FF2B5EF4-FFF2-40B4-BE49-F238E27FC236}">
                <a16:creationId xmlns:a16="http://schemas.microsoft.com/office/drawing/2014/main" id="{309C3E32-C2B6-4522-B063-7F40E1C3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151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5">
            <a:extLst>
              <a:ext uri="{FF2B5EF4-FFF2-40B4-BE49-F238E27FC236}">
                <a16:creationId xmlns:a16="http://schemas.microsoft.com/office/drawing/2014/main" id="{56B12901-2C31-4F6E-9497-6BD07C383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267200"/>
            <a:ext cx="23622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6">
            <a:extLst>
              <a:ext uri="{FF2B5EF4-FFF2-40B4-BE49-F238E27FC236}">
                <a16:creationId xmlns:a16="http://schemas.microsoft.com/office/drawing/2014/main" id="{6B2C5AD7-FAF3-46A9-A62B-24C38FD1D579}"/>
              </a:ext>
            </a:extLst>
          </p:cNvPr>
          <p:cNvSpPr txBox="1">
            <a:spLocks noChangeArrowheads="1"/>
          </p:cNvSpPr>
          <p:nvPr/>
        </p:nvSpPr>
        <p:spPr bwMode="auto">
          <a:xfrm>
            <a:off x="990600" y="4572000"/>
            <a:ext cx="4419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Using the first definition in the table, position of EDI when SCASB stops: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a:extLst>
              <a:ext uri="{FF2B5EF4-FFF2-40B4-BE49-F238E27FC236}">
                <a16:creationId xmlns:a16="http://schemas.microsoft.com/office/drawing/2014/main" id="{D28CEBF1-9ECA-4B8D-BEC1-862DB751F0B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5843" name="Slide Number Placeholder 3">
            <a:extLst>
              <a:ext uri="{FF2B5EF4-FFF2-40B4-BE49-F238E27FC236}">
                <a16:creationId xmlns:a16="http://schemas.microsoft.com/office/drawing/2014/main" id="{5DCA851E-E595-4C53-A1E9-EACCAE73EAE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55C1A81-FA28-4148-B452-03F817B8DE36}"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123906" name="Rectangle 1026">
            <a:extLst>
              <a:ext uri="{FF2B5EF4-FFF2-40B4-BE49-F238E27FC236}">
                <a16:creationId xmlns:a16="http://schemas.microsoft.com/office/drawing/2014/main" id="{102AD6C8-D82C-41A7-813D-84E9F67EF2DA}"/>
              </a:ext>
            </a:extLst>
          </p:cNvPr>
          <p:cNvSpPr>
            <a:spLocks noGrp="1" noChangeArrowheads="1"/>
          </p:cNvSpPr>
          <p:nvPr>
            <p:ph type="title"/>
          </p:nvPr>
        </p:nvSpPr>
        <p:spPr>
          <a:xfrm>
            <a:off x="685800" y="152400"/>
            <a:ext cx="7772400" cy="609600"/>
          </a:xfrm>
        </p:spPr>
        <p:txBody>
          <a:bodyPr/>
          <a:lstStyle/>
          <a:p>
            <a:pPr eaLnBrk="1" hangingPunct="1">
              <a:defRPr/>
            </a:pPr>
            <a:r>
              <a:rPr lang="en-US" altLang="en-US"/>
              <a:t>Str_trim Source Code</a:t>
            </a:r>
          </a:p>
        </p:txBody>
      </p:sp>
      <p:sp>
        <p:nvSpPr>
          <p:cNvPr id="35845" name="Text Box 1027">
            <a:extLst>
              <a:ext uri="{FF2B5EF4-FFF2-40B4-BE49-F238E27FC236}">
                <a16:creationId xmlns:a16="http://schemas.microsoft.com/office/drawing/2014/main" id="{F00913CC-6F81-4C1A-B8A7-A59B23EB9CC3}"/>
              </a:ext>
            </a:extLst>
          </p:cNvPr>
          <p:cNvSpPr txBox="1">
            <a:spLocks noChangeArrowheads="1"/>
          </p:cNvSpPr>
          <p:nvPr/>
        </p:nvSpPr>
        <p:spPr bwMode="auto">
          <a:xfrm>
            <a:off x="381000" y="990600"/>
            <a:ext cx="84582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Str_trim PROC USES eax ecx edi,</a:t>
            </a:r>
          </a:p>
          <a:p>
            <a:pPr eaLnBrk="1" hangingPunct="1">
              <a:lnSpc>
                <a:spcPct val="50000"/>
              </a:lnSpc>
              <a:spcBef>
                <a:spcPct val="50000"/>
              </a:spcBef>
              <a:buClrTx/>
              <a:buFontTx/>
              <a:buNone/>
            </a:pPr>
            <a:r>
              <a:rPr lang="en-US" altLang="en-US" sz="1800" b="1">
                <a:latin typeface="Courier New" panose="02070309020205020404" pitchFamily="49" charset="0"/>
              </a:rPr>
              <a:t>	pString:PTR BYTE,	; points to string</a:t>
            </a:r>
          </a:p>
          <a:p>
            <a:pPr eaLnBrk="1" hangingPunct="1">
              <a:lnSpc>
                <a:spcPct val="50000"/>
              </a:lnSpc>
              <a:spcBef>
                <a:spcPct val="50000"/>
              </a:spcBef>
              <a:buClrTx/>
              <a:buFontTx/>
              <a:buNone/>
            </a:pPr>
            <a:r>
              <a:rPr lang="en-US" altLang="en-US" sz="1800" b="1">
                <a:latin typeface="Courier New" panose="02070309020205020404" pitchFamily="49" charset="0"/>
              </a:rPr>
              <a:t>	char:BYTE	; char to remove</a:t>
            </a:r>
          </a:p>
          <a:p>
            <a:pPr eaLnBrk="1" hangingPunct="1">
              <a:lnSpc>
                <a:spcPct val="50000"/>
              </a:lnSpc>
              <a:spcBef>
                <a:spcPct val="50000"/>
              </a:spcBef>
              <a:buClrTx/>
              <a:buFontTx/>
              <a:buNone/>
            </a:pPr>
            <a:r>
              <a:rPr lang="en-US" altLang="en-US" sz="1800" b="1">
                <a:latin typeface="Courier New" panose="02070309020205020404" pitchFamily="49" charset="0"/>
              </a:rPr>
              <a:t>	mov  edi,pString</a:t>
            </a:r>
          </a:p>
          <a:p>
            <a:pPr eaLnBrk="1" hangingPunct="1">
              <a:lnSpc>
                <a:spcPct val="50000"/>
              </a:lnSpc>
              <a:spcBef>
                <a:spcPct val="50000"/>
              </a:spcBef>
              <a:buClrTx/>
              <a:buFontTx/>
              <a:buNone/>
            </a:pPr>
            <a:r>
              <a:rPr lang="en-US" altLang="en-US" sz="1800" b="1">
                <a:latin typeface="Courier New" panose="02070309020205020404" pitchFamily="49" charset="0"/>
              </a:rPr>
              <a:t>	INVOKE Str_length,edi  	; returns length in EAX</a:t>
            </a:r>
          </a:p>
          <a:p>
            <a:pPr eaLnBrk="1" hangingPunct="1">
              <a:lnSpc>
                <a:spcPct val="50000"/>
              </a:lnSpc>
              <a:spcBef>
                <a:spcPct val="50000"/>
              </a:spcBef>
              <a:buClrTx/>
              <a:buFontTx/>
              <a:buNone/>
            </a:pPr>
            <a:r>
              <a:rPr lang="en-US" altLang="en-US" sz="1800" b="1">
                <a:latin typeface="Courier New" panose="02070309020205020404" pitchFamily="49" charset="0"/>
              </a:rPr>
              <a:t>	cmp  eax,0	; zero-length string?</a:t>
            </a:r>
          </a:p>
          <a:p>
            <a:pPr eaLnBrk="1" hangingPunct="1">
              <a:lnSpc>
                <a:spcPct val="50000"/>
              </a:lnSpc>
              <a:spcBef>
                <a:spcPct val="50000"/>
              </a:spcBef>
              <a:buClrTx/>
              <a:buFontTx/>
              <a:buNone/>
            </a:pPr>
            <a:r>
              <a:rPr lang="en-US" altLang="en-US" sz="1800" b="1">
                <a:latin typeface="Courier New" panose="02070309020205020404" pitchFamily="49" charset="0"/>
              </a:rPr>
              <a:t>	je   L2	; yes: exit</a:t>
            </a:r>
          </a:p>
          <a:p>
            <a:pPr eaLnBrk="1" hangingPunct="1">
              <a:lnSpc>
                <a:spcPct val="50000"/>
              </a:lnSpc>
              <a:spcBef>
                <a:spcPct val="50000"/>
              </a:spcBef>
              <a:buClrTx/>
              <a:buFontTx/>
              <a:buNone/>
            </a:pPr>
            <a:r>
              <a:rPr lang="en-US" altLang="en-US" sz="1800" b="1">
                <a:latin typeface="Courier New" panose="02070309020205020404" pitchFamily="49" charset="0"/>
              </a:rPr>
              <a:t>	mov  ecx,eax	; no: counter = string length</a:t>
            </a:r>
          </a:p>
          <a:p>
            <a:pPr eaLnBrk="1" hangingPunct="1">
              <a:lnSpc>
                <a:spcPct val="50000"/>
              </a:lnSpc>
              <a:spcBef>
                <a:spcPct val="50000"/>
              </a:spcBef>
              <a:buClrTx/>
              <a:buFontTx/>
              <a:buNone/>
            </a:pPr>
            <a:r>
              <a:rPr lang="en-US" altLang="en-US" sz="1800" b="1">
                <a:latin typeface="Courier New" panose="02070309020205020404" pitchFamily="49" charset="0"/>
              </a:rPr>
              <a:t>	dec  eax</a:t>
            </a:r>
          </a:p>
          <a:p>
            <a:pPr eaLnBrk="1" hangingPunct="1">
              <a:lnSpc>
                <a:spcPct val="50000"/>
              </a:lnSpc>
              <a:spcBef>
                <a:spcPct val="50000"/>
              </a:spcBef>
              <a:buClrTx/>
              <a:buFontTx/>
              <a:buNone/>
            </a:pPr>
            <a:r>
              <a:rPr lang="en-US" altLang="en-US" sz="1800" b="1">
                <a:latin typeface="Courier New" panose="02070309020205020404" pitchFamily="49" charset="0"/>
              </a:rPr>
              <a:t>	add  edi,eax	; EDI points to last char</a:t>
            </a:r>
          </a:p>
          <a:p>
            <a:pPr eaLnBrk="1" hangingPunct="1">
              <a:lnSpc>
                <a:spcPct val="50000"/>
              </a:lnSpc>
              <a:spcBef>
                <a:spcPct val="50000"/>
              </a:spcBef>
              <a:buClrTx/>
              <a:buFontTx/>
              <a:buNone/>
            </a:pPr>
            <a:r>
              <a:rPr lang="en-US" altLang="en-US" sz="1800" b="1">
                <a:latin typeface="Courier New" panose="02070309020205020404" pitchFamily="49" charset="0"/>
              </a:rPr>
              <a:t>	mov  al,char	; char to trim</a:t>
            </a:r>
          </a:p>
          <a:p>
            <a:pPr eaLnBrk="1" hangingPunct="1">
              <a:lnSpc>
                <a:spcPct val="50000"/>
              </a:lnSpc>
              <a:spcBef>
                <a:spcPct val="50000"/>
              </a:spcBef>
              <a:buClrTx/>
              <a:buFontTx/>
              <a:buNone/>
            </a:pPr>
            <a:r>
              <a:rPr lang="en-US" altLang="en-US" sz="1800" b="1">
                <a:latin typeface="Courier New" panose="02070309020205020404" pitchFamily="49" charset="0"/>
              </a:rPr>
              <a:t>	std	; direction = reverse</a:t>
            </a:r>
          </a:p>
          <a:p>
            <a:pPr eaLnBrk="1" hangingPunct="1">
              <a:lnSpc>
                <a:spcPct val="50000"/>
              </a:lnSpc>
              <a:spcBef>
                <a:spcPct val="50000"/>
              </a:spcBef>
              <a:buClrTx/>
              <a:buFontTx/>
              <a:buNone/>
            </a:pPr>
            <a:r>
              <a:rPr lang="en-US" altLang="en-US" sz="1800" b="1">
                <a:latin typeface="Courier New" panose="02070309020205020404" pitchFamily="49" charset="0"/>
              </a:rPr>
              <a:t>	repe scasb	; skip past trim character</a:t>
            </a:r>
          </a:p>
          <a:p>
            <a:pPr eaLnBrk="1" hangingPunct="1">
              <a:lnSpc>
                <a:spcPct val="50000"/>
              </a:lnSpc>
              <a:spcBef>
                <a:spcPct val="50000"/>
              </a:spcBef>
              <a:buClrTx/>
              <a:buFontTx/>
              <a:buNone/>
            </a:pPr>
            <a:r>
              <a:rPr lang="en-US" altLang="en-US" sz="1800" b="1">
                <a:latin typeface="Courier New" panose="02070309020205020404" pitchFamily="49" charset="0"/>
              </a:rPr>
              <a:t>	jne  L1	; removed first character?</a:t>
            </a:r>
          </a:p>
          <a:p>
            <a:pPr eaLnBrk="1" hangingPunct="1">
              <a:lnSpc>
                <a:spcPct val="50000"/>
              </a:lnSpc>
              <a:spcBef>
                <a:spcPct val="50000"/>
              </a:spcBef>
              <a:buClrTx/>
              <a:buFontTx/>
              <a:buNone/>
            </a:pPr>
            <a:r>
              <a:rPr lang="en-US" altLang="en-US" sz="1800" b="1">
                <a:latin typeface="Courier New" panose="02070309020205020404" pitchFamily="49" charset="0"/>
              </a:rPr>
              <a:t>	dec  edi	; adjust EDI: ZF=1 &amp;&amp; ECX=0</a:t>
            </a:r>
          </a:p>
          <a:p>
            <a:pPr eaLnBrk="1" hangingPunct="1">
              <a:lnSpc>
                <a:spcPct val="50000"/>
              </a:lnSpc>
              <a:spcBef>
                <a:spcPct val="50000"/>
              </a:spcBef>
              <a:buClrTx/>
              <a:buFontTx/>
              <a:buNone/>
            </a:pPr>
            <a:r>
              <a:rPr lang="en-US" altLang="en-US" sz="1800" b="1">
                <a:latin typeface="Courier New" panose="02070309020205020404" pitchFamily="49" charset="0"/>
              </a:rPr>
              <a:t>L1:	mov  BYTE PTR [edi+2],0	; insert null byte</a:t>
            </a:r>
          </a:p>
          <a:p>
            <a:pPr eaLnBrk="1" hangingPunct="1">
              <a:lnSpc>
                <a:spcPct val="50000"/>
              </a:lnSpc>
              <a:spcBef>
                <a:spcPct val="50000"/>
              </a:spcBef>
              <a:buClrTx/>
              <a:buFontTx/>
              <a:buNone/>
            </a:pPr>
            <a:r>
              <a:rPr lang="en-US" altLang="en-US" sz="1800" b="1">
                <a:latin typeface="Courier New" panose="02070309020205020404" pitchFamily="49" charset="0"/>
              </a:rPr>
              <a:t>L2:	ret</a:t>
            </a:r>
          </a:p>
          <a:p>
            <a:pPr eaLnBrk="1" hangingPunct="1">
              <a:lnSpc>
                <a:spcPct val="50000"/>
              </a:lnSpc>
              <a:spcBef>
                <a:spcPct val="50000"/>
              </a:spcBef>
              <a:buClrTx/>
              <a:buFontTx/>
              <a:buNone/>
            </a:pPr>
            <a:r>
              <a:rPr lang="en-US" altLang="en-US" sz="1800" b="1">
                <a:latin typeface="Courier New" panose="02070309020205020404" pitchFamily="49" charset="0"/>
              </a:rPr>
              <a:t>Str_trim ENDP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BDC6C9F5-6817-412F-86B4-9E67F07D51C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6867" name="Slide Number Placeholder 4">
            <a:extLst>
              <a:ext uri="{FF2B5EF4-FFF2-40B4-BE49-F238E27FC236}">
                <a16:creationId xmlns:a16="http://schemas.microsoft.com/office/drawing/2014/main" id="{C9CACCA2-B9CC-4355-AED3-509E90B0101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907C8D7-7130-4D99-AB3E-9D915EEC13AE}"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6B817360-C5EF-485F-A17C-D8B78676E3CD}"/>
              </a:ext>
            </a:extLst>
          </p:cNvPr>
          <p:cNvSpPr>
            <a:spLocks noGrp="1" noChangeArrowheads="1"/>
          </p:cNvSpPr>
          <p:nvPr>
            <p:ph type="title"/>
          </p:nvPr>
        </p:nvSpPr>
        <p:spPr/>
        <p:txBody>
          <a:bodyPr/>
          <a:lstStyle/>
          <a:p>
            <a:pPr eaLnBrk="1" hangingPunct="1">
              <a:defRPr/>
            </a:pPr>
            <a:r>
              <a:rPr lang="en-US" altLang="en-US"/>
              <a:t>Str_ucase Procedure</a:t>
            </a:r>
          </a:p>
        </p:txBody>
      </p:sp>
      <p:sp>
        <p:nvSpPr>
          <p:cNvPr id="36869" name="Rectangle 3">
            <a:extLst>
              <a:ext uri="{FF2B5EF4-FFF2-40B4-BE49-F238E27FC236}">
                <a16:creationId xmlns:a16="http://schemas.microsoft.com/office/drawing/2014/main" id="{806B938D-B9AC-4B00-B8D6-EF1447CCF441}"/>
              </a:ext>
            </a:extLst>
          </p:cNvPr>
          <p:cNvSpPr>
            <a:spLocks noGrp="1" noChangeArrowheads="1"/>
          </p:cNvSpPr>
          <p:nvPr>
            <p:ph type="body" idx="1"/>
          </p:nvPr>
        </p:nvSpPr>
        <p:spPr>
          <a:xfrm>
            <a:off x="685800" y="1143000"/>
            <a:ext cx="7772400" cy="1524000"/>
          </a:xfrm>
        </p:spPr>
        <p:txBody>
          <a:bodyPr/>
          <a:lstStyle/>
          <a:p>
            <a:pPr eaLnBrk="1" hangingPunct="1"/>
            <a:r>
              <a:rPr lang="en-US" altLang="en-US"/>
              <a:t>The Str_ucase procedure converts a string to all uppercase characters. It returns no value. </a:t>
            </a:r>
          </a:p>
          <a:p>
            <a:pPr eaLnBrk="1" hangingPunct="1"/>
            <a:r>
              <a:rPr lang="en-US" altLang="en-US"/>
              <a:t>Prototype:</a:t>
            </a:r>
          </a:p>
        </p:txBody>
      </p:sp>
      <p:sp>
        <p:nvSpPr>
          <p:cNvPr id="36870" name="Text Box 4">
            <a:extLst>
              <a:ext uri="{FF2B5EF4-FFF2-40B4-BE49-F238E27FC236}">
                <a16:creationId xmlns:a16="http://schemas.microsoft.com/office/drawing/2014/main" id="{2AC8191E-348F-4254-AEEF-A5AF72442833}"/>
              </a:ext>
            </a:extLst>
          </p:cNvPr>
          <p:cNvSpPr txBox="1">
            <a:spLocks noChangeArrowheads="1"/>
          </p:cNvSpPr>
          <p:nvPr/>
        </p:nvSpPr>
        <p:spPr bwMode="auto">
          <a:xfrm>
            <a:off x="1295400" y="2590800"/>
            <a:ext cx="6781800" cy="7731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Str_ucase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pointer to string</a:t>
            </a:r>
          </a:p>
        </p:txBody>
      </p:sp>
      <p:grpSp>
        <p:nvGrpSpPr>
          <p:cNvPr id="91144" name="Group 8">
            <a:extLst>
              <a:ext uri="{FF2B5EF4-FFF2-40B4-BE49-F238E27FC236}">
                <a16:creationId xmlns:a16="http://schemas.microsoft.com/office/drawing/2014/main" id="{C20E348D-B5EB-4DF3-A1D1-A00DF5B46D61}"/>
              </a:ext>
            </a:extLst>
          </p:cNvPr>
          <p:cNvGrpSpPr>
            <a:grpSpLocks/>
          </p:cNvGrpSpPr>
          <p:nvPr/>
        </p:nvGrpSpPr>
        <p:grpSpPr bwMode="auto">
          <a:xfrm>
            <a:off x="838200" y="3733800"/>
            <a:ext cx="5029200" cy="2286000"/>
            <a:chOff x="528" y="2352"/>
            <a:chExt cx="3168" cy="1440"/>
          </a:xfrm>
        </p:grpSpPr>
        <p:sp>
          <p:nvSpPr>
            <p:cNvPr id="36872" name="Text Box 5">
              <a:extLst>
                <a:ext uri="{FF2B5EF4-FFF2-40B4-BE49-F238E27FC236}">
                  <a16:creationId xmlns:a16="http://schemas.microsoft.com/office/drawing/2014/main" id="{8AFE37C7-884A-4367-9146-88FDA41EB279}"/>
                </a:ext>
              </a:extLst>
            </p:cNvPr>
            <p:cNvSpPr txBox="1">
              <a:spLocks noChangeArrowheads="1"/>
            </p:cNvSpPr>
            <p:nvPr/>
          </p:nvSpPr>
          <p:spPr bwMode="auto">
            <a:xfrm>
              <a:off x="864" y="2784"/>
              <a:ext cx="283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"Hello",0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Str_ucase, </a:t>
              </a:r>
            </a:p>
            <a:p>
              <a:pPr eaLnBrk="1" hangingPunct="1">
                <a:lnSpc>
                  <a:spcPct val="50000"/>
                </a:lnSpc>
                <a:spcBef>
                  <a:spcPct val="50000"/>
                </a:spcBef>
                <a:buClrTx/>
                <a:buFontTx/>
                <a:buNone/>
              </a:pPr>
              <a:r>
                <a:rPr lang="en-US" altLang="en-US" sz="1800" b="1">
                  <a:latin typeface="Courier New" panose="02070309020205020404" pitchFamily="49" charset="0"/>
                </a:rPr>
                <a:t>	  ADDR myString</a:t>
              </a:r>
            </a:p>
          </p:txBody>
        </p:sp>
        <p:sp>
          <p:nvSpPr>
            <p:cNvPr id="36873" name="Text Box 6">
              <a:extLst>
                <a:ext uri="{FF2B5EF4-FFF2-40B4-BE49-F238E27FC236}">
                  <a16:creationId xmlns:a16="http://schemas.microsoft.com/office/drawing/2014/main" id="{9F6D698B-2A5B-4CFD-8DEA-D585904044F7}"/>
                </a:ext>
              </a:extLst>
            </p:cNvPr>
            <p:cNvSpPr txBox="1">
              <a:spLocks noChangeArrowheads="1"/>
            </p:cNvSpPr>
            <p:nvPr/>
          </p:nvSpPr>
          <p:spPr bwMode="auto">
            <a:xfrm>
              <a:off x="528" y="2352"/>
              <a:ext cx="134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BA17AC73-AF42-46E0-AFE0-C2159119776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7891" name="Slide Number Placeholder 3">
            <a:extLst>
              <a:ext uri="{FF2B5EF4-FFF2-40B4-BE49-F238E27FC236}">
                <a16:creationId xmlns:a16="http://schemas.microsoft.com/office/drawing/2014/main" id="{9D67E236-9345-4014-AEF0-A542CBD3A49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A950F1A-C929-48EF-AB18-A38D83FA341A}"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114690" name="Rectangle 2">
            <a:extLst>
              <a:ext uri="{FF2B5EF4-FFF2-40B4-BE49-F238E27FC236}">
                <a16:creationId xmlns:a16="http://schemas.microsoft.com/office/drawing/2014/main" id="{BB8E2E8A-03B1-4F0A-A020-AF7875A13027}"/>
              </a:ext>
            </a:extLst>
          </p:cNvPr>
          <p:cNvSpPr>
            <a:spLocks noGrp="1" noChangeArrowheads="1"/>
          </p:cNvSpPr>
          <p:nvPr>
            <p:ph type="title"/>
          </p:nvPr>
        </p:nvSpPr>
        <p:spPr/>
        <p:txBody>
          <a:bodyPr/>
          <a:lstStyle/>
          <a:p>
            <a:pPr eaLnBrk="1" hangingPunct="1">
              <a:defRPr/>
            </a:pPr>
            <a:r>
              <a:rPr lang="en-US" altLang="en-US"/>
              <a:t>Str_ucase Source Code</a:t>
            </a:r>
          </a:p>
        </p:txBody>
      </p:sp>
      <p:sp>
        <p:nvSpPr>
          <p:cNvPr id="37893" name="Text Box 3">
            <a:extLst>
              <a:ext uri="{FF2B5EF4-FFF2-40B4-BE49-F238E27FC236}">
                <a16:creationId xmlns:a16="http://schemas.microsoft.com/office/drawing/2014/main" id="{618D9FEC-12B0-4FFD-B24B-F4FE95048E9C}"/>
              </a:ext>
            </a:extLst>
          </p:cNvPr>
          <p:cNvSpPr txBox="1">
            <a:spLocks noChangeArrowheads="1"/>
          </p:cNvSpPr>
          <p:nvPr/>
        </p:nvSpPr>
        <p:spPr bwMode="auto">
          <a:xfrm>
            <a:off x="685800" y="1066800"/>
            <a:ext cx="784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Str_ucase PROC USES eax esi,</a:t>
            </a:r>
          </a:p>
          <a:p>
            <a:pPr eaLnBrk="1" hangingPunct="1">
              <a:lnSpc>
                <a:spcPct val="50000"/>
              </a:lnSpc>
              <a:spcBef>
                <a:spcPct val="50000"/>
              </a:spcBef>
              <a:buClrTx/>
              <a:buFontTx/>
              <a:buNone/>
            </a:pPr>
            <a:r>
              <a:rPr lang="en-US" altLang="en-US" sz="1800" b="1">
                <a:latin typeface="Courier New" panose="02070309020205020404" pitchFamily="49" charset="0"/>
              </a:rPr>
              <a:t>	pString:PTR BYTE</a:t>
            </a:r>
          </a:p>
          <a:p>
            <a:pPr eaLnBrk="1" hangingPunct="1">
              <a:lnSpc>
                <a:spcPct val="50000"/>
              </a:lnSpc>
              <a:spcBef>
                <a:spcPct val="50000"/>
              </a:spcBef>
              <a:buClrTx/>
              <a:buFontTx/>
              <a:buNone/>
            </a:pPr>
            <a:r>
              <a:rPr lang="en-US" altLang="en-US" sz="1800" b="1">
                <a:latin typeface="Courier New" panose="02070309020205020404" pitchFamily="49" charset="0"/>
              </a:rPr>
              <a:t>	mov esi,pString</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L1:	mov al,[esi]		; get char</a:t>
            </a:r>
          </a:p>
          <a:p>
            <a:pPr eaLnBrk="1" hangingPunct="1">
              <a:lnSpc>
                <a:spcPct val="50000"/>
              </a:lnSpc>
              <a:spcBef>
                <a:spcPct val="50000"/>
              </a:spcBef>
              <a:buClrTx/>
              <a:buFontTx/>
              <a:buNone/>
            </a:pPr>
            <a:r>
              <a:rPr lang="en-US" altLang="en-US" sz="1800" b="1">
                <a:latin typeface="Courier New" panose="02070309020205020404" pitchFamily="49" charset="0"/>
              </a:rPr>
              <a:t>	cmp al,0		; end of string?</a:t>
            </a:r>
          </a:p>
          <a:p>
            <a:pPr eaLnBrk="1" hangingPunct="1">
              <a:lnSpc>
                <a:spcPct val="50000"/>
              </a:lnSpc>
              <a:spcBef>
                <a:spcPct val="50000"/>
              </a:spcBef>
              <a:buClrTx/>
              <a:buFontTx/>
              <a:buNone/>
            </a:pPr>
            <a:r>
              <a:rPr lang="en-US" altLang="en-US" sz="1800" b="1">
                <a:latin typeface="Courier New" panose="02070309020205020404" pitchFamily="49" charset="0"/>
              </a:rPr>
              <a:t>	je  L3		; yes: quit</a:t>
            </a:r>
          </a:p>
          <a:p>
            <a:pPr eaLnBrk="1" hangingPunct="1">
              <a:lnSpc>
                <a:spcPct val="50000"/>
              </a:lnSpc>
              <a:spcBef>
                <a:spcPct val="50000"/>
              </a:spcBef>
              <a:buClrTx/>
              <a:buFontTx/>
              <a:buNone/>
            </a:pPr>
            <a:r>
              <a:rPr lang="en-US" altLang="en-US" sz="1800" b="1">
                <a:latin typeface="Courier New" panose="02070309020205020404" pitchFamily="49" charset="0"/>
              </a:rPr>
              <a:t>	cmp al,'a'		; below "a"?</a:t>
            </a:r>
          </a:p>
          <a:p>
            <a:pPr eaLnBrk="1" hangingPunct="1">
              <a:lnSpc>
                <a:spcPct val="50000"/>
              </a:lnSpc>
              <a:spcBef>
                <a:spcPct val="50000"/>
              </a:spcBef>
              <a:buClrTx/>
              <a:buFontTx/>
              <a:buNone/>
            </a:pPr>
            <a:r>
              <a:rPr lang="en-US" altLang="en-US" sz="1800" b="1">
                <a:latin typeface="Courier New" panose="02070309020205020404" pitchFamily="49" charset="0"/>
              </a:rPr>
              <a:t>	jb  L2</a:t>
            </a:r>
          </a:p>
          <a:p>
            <a:pPr eaLnBrk="1" hangingPunct="1">
              <a:lnSpc>
                <a:spcPct val="50000"/>
              </a:lnSpc>
              <a:spcBef>
                <a:spcPct val="50000"/>
              </a:spcBef>
              <a:buClrTx/>
              <a:buFontTx/>
              <a:buNone/>
            </a:pPr>
            <a:r>
              <a:rPr lang="en-US" altLang="en-US" sz="1800" b="1">
                <a:latin typeface="Courier New" panose="02070309020205020404" pitchFamily="49" charset="0"/>
              </a:rPr>
              <a:t>	cmp al,'z'		; above "z"?</a:t>
            </a:r>
          </a:p>
          <a:p>
            <a:pPr eaLnBrk="1" hangingPunct="1">
              <a:lnSpc>
                <a:spcPct val="50000"/>
              </a:lnSpc>
              <a:spcBef>
                <a:spcPct val="50000"/>
              </a:spcBef>
              <a:buClrTx/>
              <a:buFontTx/>
              <a:buNone/>
            </a:pPr>
            <a:r>
              <a:rPr lang="en-US" altLang="en-US" sz="1800" b="1">
                <a:latin typeface="Courier New" panose="02070309020205020404" pitchFamily="49" charset="0"/>
              </a:rPr>
              <a:t>	ja  L2</a:t>
            </a:r>
          </a:p>
          <a:p>
            <a:pPr eaLnBrk="1" hangingPunct="1">
              <a:lnSpc>
                <a:spcPct val="50000"/>
              </a:lnSpc>
              <a:spcBef>
                <a:spcPct val="50000"/>
              </a:spcBef>
              <a:buClrTx/>
              <a:buFontTx/>
              <a:buNone/>
            </a:pPr>
            <a:r>
              <a:rPr lang="en-US" altLang="en-US" sz="1800" b="1">
                <a:latin typeface="Courier New" panose="02070309020205020404" pitchFamily="49" charset="0"/>
              </a:rPr>
              <a:t>	and BYTE PTR [esi],11011111b	; convert the char</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L2:	inc esi		; next char</a:t>
            </a:r>
          </a:p>
          <a:p>
            <a:pPr eaLnBrk="1" hangingPunct="1">
              <a:lnSpc>
                <a:spcPct val="50000"/>
              </a:lnSpc>
              <a:spcBef>
                <a:spcPct val="50000"/>
              </a:spcBef>
              <a:buClrTx/>
              <a:buFontTx/>
              <a:buNone/>
            </a:pPr>
            <a:r>
              <a:rPr lang="en-US" altLang="en-US" sz="1800" b="1">
                <a:latin typeface="Courier New" panose="02070309020205020404" pitchFamily="49" charset="0"/>
              </a:rPr>
              <a:t>	jmp L1</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L3: ret</a:t>
            </a:r>
          </a:p>
          <a:p>
            <a:pPr eaLnBrk="1" hangingPunct="1">
              <a:lnSpc>
                <a:spcPct val="50000"/>
              </a:lnSpc>
              <a:spcBef>
                <a:spcPct val="50000"/>
              </a:spcBef>
              <a:buClrTx/>
              <a:buFontTx/>
              <a:buNone/>
            </a:pPr>
            <a:r>
              <a:rPr lang="en-US" altLang="en-US" sz="1800" b="1">
                <a:latin typeface="Courier New" panose="02070309020205020404" pitchFamily="49" charset="0"/>
              </a:rPr>
              <a:t>Str_ucase ENDP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932A-4465-4694-BB5D-7FC86D3BAF57}"/>
              </a:ext>
            </a:extLst>
          </p:cNvPr>
          <p:cNvSpPr>
            <a:spLocks noGrp="1"/>
          </p:cNvSpPr>
          <p:nvPr>
            <p:ph type="title"/>
          </p:nvPr>
        </p:nvSpPr>
        <p:spPr/>
        <p:txBody>
          <a:bodyPr/>
          <a:lstStyle/>
          <a:p>
            <a:pPr>
              <a:defRPr/>
            </a:pPr>
            <a:r>
              <a:rPr lang="en-US"/>
              <a:t>String Procedures in the Irvine64 Library</a:t>
            </a:r>
          </a:p>
        </p:txBody>
      </p:sp>
      <p:sp>
        <p:nvSpPr>
          <p:cNvPr id="38915" name="Content Placeholder 4">
            <a:extLst>
              <a:ext uri="{FF2B5EF4-FFF2-40B4-BE49-F238E27FC236}">
                <a16:creationId xmlns:a16="http://schemas.microsoft.com/office/drawing/2014/main" id="{0E2ADDDD-3556-4F10-B979-99CF106A7CF4}"/>
              </a:ext>
            </a:extLst>
          </p:cNvPr>
          <p:cNvSpPr>
            <a:spLocks noGrp="1"/>
          </p:cNvSpPr>
          <p:nvPr>
            <p:ph idx="1"/>
          </p:nvPr>
        </p:nvSpPr>
        <p:spPr/>
        <p:txBody>
          <a:bodyPr/>
          <a:lstStyle/>
          <a:p>
            <a:r>
              <a:rPr lang="en-US" altLang="en-US"/>
              <a:t>Str_compare – compares two strings pointed to by RSI and RDI. Sets the Carry and Zero flags in the same manner as the CMP instruction</a:t>
            </a:r>
          </a:p>
          <a:p>
            <a:r>
              <a:rPr lang="en-US" altLang="en-US"/>
              <a:t>Str_copy – copies a source string to a location identified by a target pointer</a:t>
            </a:r>
          </a:p>
          <a:p>
            <a:r>
              <a:rPr lang="en-US" altLang="en-US"/>
              <a:t>Str_length – returns the length of a null-terminated string</a:t>
            </a:r>
          </a:p>
        </p:txBody>
      </p:sp>
      <p:sp>
        <p:nvSpPr>
          <p:cNvPr id="38916" name="Footer Placeholder 2">
            <a:extLst>
              <a:ext uri="{FF2B5EF4-FFF2-40B4-BE49-F238E27FC236}">
                <a16:creationId xmlns:a16="http://schemas.microsoft.com/office/drawing/2014/main" id="{B010B911-400C-49AF-81B5-D1F5998CA5F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8917" name="Slide Number Placeholder 3">
            <a:extLst>
              <a:ext uri="{FF2B5EF4-FFF2-40B4-BE49-F238E27FC236}">
                <a16:creationId xmlns:a16="http://schemas.microsoft.com/office/drawing/2014/main" id="{4E8D3CE7-4699-4FBD-B158-016EAFAD0D2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2DBA94F-E21D-4BE1-BC22-2CB32CFD51FA}"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A04-C1C9-4E69-8D66-0BE9EE931E39}"/>
              </a:ext>
            </a:extLst>
          </p:cNvPr>
          <p:cNvSpPr>
            <a:spLocks noGrp="1"/>
          </p:cNvSpPr>
          <p:nvPr>
            <p:ph type="title"/>
          </p:nvPr>
        </p:nvSpPr>
        <p:spPr/>
        <p:txBody>
          <a:bodyPr/>
          <a:lstStyle/>
          <a:p>
            <a:pPr>
              <a:defRPr/>
            </a:pPr>
            <a:r>
              <a:rPr lang="en-US"/>
              <a:t>Example: 64-Bit Str_length</a:t>
            </a:r>
          </a:p>
        </p:txBody>
      </p:sp>
      <p:sp>
        <p:nvSpPr>
          <p:cNvPr id="39939" name="Content Placeholder 2">
            <a:extLst>
              <a:ext uri="{FF2B5EF4-FFF2-40B4-BE49-F238E27FC236}">
                <a16:creationId xmlns:a16="http://schemas.microsoft.com/office/drawing/2014/main" id="{8D3F1735-E2B4-415D-BDAA-0F0CDFF4A283}"/>
              </a:ext>
            </a:extLst>
          </p:cNvPr>
          <p:cNvSpPr>
            <a:spLocks noGrp="1"/>
          </p:cNvSpPr>
          <p:nvPr>
            <p:ph idx="1"/>
          </p:nvPr>
        </p:nvSpPr>
        <p:spPr/>
        <p:txBody>
          <a:bodyPr/>
          <a:lstStyle/>
          <a:p>
            <a:pPr marL="0" indent="0">
              <a:buFontTx/>
              <a:buNone/>
            </a:pPr>
            <a:r>
              <a:rPr lang="en-US" altLang="en-US" sz="1800" b="1">
                <a:latin typeface="Courier New" panose="02070309020205020404" pitchFamily="49" charset="0"/>
                <a:cs typeface="Courier New" panose="02070309020205020404" pitchFamily="49" charset="0"/>
              </a:rPr>
              <a:t>Gets the length of a string. Receives: RCX points to the string. Returns length of string in RAX.</a:t>
            </a:r>
          </a:p>
          <a:p>
            <a:pPr marL="0" indent="0">
              <a:buFontTx/>
              <a:buNone/>
            </a:pPr>
            <a:endParaRPr lang="en-US" altLang="en-US" sz="1800" b="1">
              <a:latin typeface="Courier New" panose="02070309020205020404" pitchFamily="49" charset="0"/>
              <a:cs typeface="Courier New" panose="02070309020205020404" pitchFamily="49" charset="0"/>
            </a:endParaRPr>
          </a:p>
          <a:p>
            <a:pPr marL="0" indent="0">
              <a:buFontTx/>
              <a:buNone/>
            </a:pPr>
            <a:r>
              <a:rPr lang="en-US" altLang="en-US" sz="1800" b="1">
                <a:latin typeface="Courier New" panose="02070309020205020404" pitchFamily="49" charset="0"/>
                <a:cs typeface="Courier New" panose="02070309020205020404" pitchFamily="49" charset="0"/>
              </a:rPr>
              <a:t>Str_length PROC USES rdi</a:t>
            </a:r>
          </a:p>
          <a:p>
            <a:pPr marL="0" indent="0">
              <a:buFontTx/>
              <a:buNone/>
            </a:pPr>
            <a:r>
              <a:rPr lang="en-US" altLang="en-US" sz="1800" b="1">
                <a:latin typeface="Courier New" panose="02070309020205020404" pitchFamily="49" charset="0"/>
                <a:cs typeface="Courier New" panose="02070309020205020404" pitchFamily="49" charset="0"/>
              </a:rPr>
              <a:t>	mov  rdi,rcx 		; get pointer</a:t>
            </a:r>
          </a:p>
          <a:p>
            <a:pPr marL="0" indent="0">
              <a:buFontTx/>
              <a:buNone/>
            </a:pPr>
            <a:r>
              <a:rPr lang="en-US" altLang="en-US" sz="1800" b="1">
                <a:latin typeface="Courier New" panose="02070309020205020404" pitchFamily="49" charset="0"/>
                <a:cs typeface="Courier New" panose="02070309020205020404" pitchFamily="49" charset="0"/>
              </a:rPr>
              <a:t>	mov  eax,0 		; character counter</a:t>
            </a:r>
          </a:p>
          <a:p>
            <a:pPr marL="0" indent="0">
              <a:buFontTx/>
              <a:buNone/>
            </a:pPr>
            <a:r>
              <a:rPr lang="en-US" altLang="en-US" sz="1800" b="1">
                <a:latin typeface="Courier New" panose="02070309020205020404" pitchFamily="49" charset="0"/>
                <a:cs typeface="Courier New" panose="02070309020205020404" pitchFamily="49" charset="0"/>
              </a:rPr>
              <a:t>L1:</a:t>
            </a:r>
          </a:p>
          <a:p>
            <a:pPr marL="0" indent="0">
              <a:buFontTx/>
              <a:buNone/>
            </a:pPr>
            <a:r>
              <a:rPr lang="en-US" altLang="en-US" sz="1800" b="1">
                <a:latin typeface="Courier New" panose="02070309020205020404" pitchFamily="49" charset="0"/>
                <a:cs typeface="Courier New" panose="02070309020205020404" pitchFamily="49" charset="0"/>
              </a:rPr>
              <a:t>	cmp  BYTE PTR [rdi],0 	; end of string?</a:t>
            </a:r>
          </a:p>
          <a:p>
            <a:pPr marL="0" indent="0">
              <a:buFontTx/>
              <a:buNone/>
            </a:pPr>
            <a:r>
              <a:rPr lang="en-US" altLang="en-US" sz="1800" b="1">
                <a:latin typeface="Courier New" panose="02070309020205020404" pitchFamily="49" charset="0"/>
                <a:cs typeface="Courier New" panose="02070309020205020404" pitchFamily="49" charset="0"/>
              </a:rPr>
              <a:t>	je   L2 			; yes: quit</a:t>
            </a:r>
          </a:p>
          <a:p>
            <a:pPr marL="0" indent="0">
              <a:buFontTx/>
              <a:buNone/>
            </a:pPr>
            <a:r>
              <a:rPr lang="en-US" altLang="en-US" sz="1800" b="1">
                <a:latin typeface="Courier New" panose="02070309020205020404" pitchFamily="49" charset="0"/>
                <a:cs typeface="Courier New" panose="02070309020205020404" pitchFamily="49" charset="0"/>
              </a:rPr>
              <a:t>	inc  rdi 			; no: point to next</a:t>
            </a:r>
          </a:p>
          <a:p>
            <a:pPr marL="0" indent="0">
              <a:buFontTx/>
              <a:buNone/>
            </a:pPr>
            <a:r>
              <a:rPr lang="en-US" altLang="en-US" sz="1800" b="1">
                <a:latin typeface="Courier New" panose="02070309020205020404" pitchFamily="49" charset="0"/>
                <a:cs typeface="Courier New" panose="02070309020205020404" pitchFamily="49" charset="0"/>
              </a:rPr>
              <a:t>	inc  rax 			; add 1 to count</a:t>
            </a:r>
          </a:p>
          <a:p>
            <a:pPr marL="0" indent="0">
              <a:buFontTx/>
              <a:buNone/>
            </a:pPr>
            <a:r>
              <a:rPr lang="en-US" altLang="en-US" sz="1800" b="1">
                <a:latin typeface="Courier New" panose="02070309020205020404" pitchFamily="49" charset="0"/>
                <a:cs typeface="Courier New" panose="02070309020205020404" pitchFamily="49" charset="0"/>
              </a:rPr>
              <a:t>	jmp  L1</a:t>
            </a:r>
          </a:p>
          <a:p>
            <a:pPr marL="0" indent="0">
              <a:buFontTx/>
              <a:buNone/>
            </a:pPr>
            <a:r>
              <a:rPr lang="en-US" altLang="en-US" sz="1800" b="1">
                <a:latin typeface="Courier New" panose="02070309020205020404" pitchFamily="49" charset="0"/>
                <a:cs typeface="Courier New" panose="02070309020205020404" pitchFamily="49" charset="0"/>
              </a:rPr>
              <a:t>L2: ret 				; return count in RAX</a:t>
            </a:r>
          </a:p>
          <a:p>
            <a:pPr marL="0" indent="0">
              <a:buFontTx/>
              <a:buNone/>
            </a:pPr>
            <a:r>
              <a:rPr lang="en-US" altLang="en-US" sz="1800" b="1">
                <a:latin typeface="Courier New" panose="02070309020205020404" pitchFamily="49" charset="0"/>
                <a:cs typeface="Courier New" panose="02070309020205020404" pitchFamily="49" charset="0"/>
              </a:rPr>
              <a:t>Str_length ENDP</a:t>
            </a:r>
          </a:p>
        </p:txBody>
      </p:sp>
      <p:sp>
        <p:nvSpPr>
          <p:cNvPr id="39940" name="Footer Placeholder 3">
            <a:extLst>
              <a:ext uri="{FF2B5EF4-FFF2-40B4-BE49-F238E27FC236}">
                <a16:creationId xmlns:a16="http://schemas.microsoft.com/office/drawing/2014/main" id="{5C32FC67-23DB-493B-B95A-600F83B8025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9941" name="Slide Number Placeholder 4">
            <a:extLst>
              <a:ext uri="{FF2B5EF4-FFF2-40B4-BE49-F238E27FC236}">
                <a16:creationId xmlns:a16="http://schemas.microsoft.com/office/drawing/2014/main" id="{284641D2-7199-4577-9F80-5EC2FE168EC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33356F9-FEBA-429A-880F-BDB5E86E8F38}"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8F396068-AC2A-4569-AD3B-86756A66A86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147" name="Slide Number Placeholder 4">
            <a:extLst>
              <a:ext uri="{FF2B5EF4-FFF2-40B4-BE49-F238E27FC236}">
                <a16:creationId xmlns:a16="http://schemas.microsoft.com/office/drawing/2014/main" id="{CFBCE5E4-45B5-49B9-AAA8-B05F1A699B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7816E0-B71E-4A8E-89FC-E597E6ADAD8B}"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79874" name="Rectangle 2">
            <a:extLst>
              <a:ext uri="{FF2B5EF4-FFF2-40B4-BE49-F238E27FC236}">
                <a16:creationId xmlns:a16="http://schemas.microsoft.com/office/drawing/2014/main" id="{FD68926E-AFCB-4A15-8790-67C4EA5815A7}"/>
              </a:ext>
            </a:extLst>
          </p:cNvPr>
          <p:cNvSpPr>
            <a:spLocks noGrp="1" noChangeArrowheads="1"/>
          </p:cNvSpPr>
          <p:nvPr>
            <p:ph type="title"/>
          </p:nvPr>
        </p:nvSpPr>
        <p:spPr/>
        <p:txBody>
          <a:bodyPr/>
          <a:lstStyle/>
          <a:p>
            <a:pPr eaLnBrk="1" hangingPunct="1">
              <a:defRPr/>
            </a:pPr>
            <a:r>
              <a:rPr lang="en-US" altLang="en-US"/>
              <a:t>MOVSB, MOVSW, and MOVSD</a:t>
            </a:r>
            <a:r>
              <a:rPr lang="en-US" altLang="en-US" sz="2400"/>
              <a:t>  (1 of 2)</a:t>
            </a:r>
            <a:endParaRPr lang="en-US" altLang="en-US"/>
          </a:p>
        </p:txBody>
      </p:sp>
      <p:sp>
        <p:nvSpPr>
          <p:cNvPr id="6149" name="Rectangle 3">
            <a:extLst>
              <a:ext uri="{FF2B5EF4-FFF2-40B4-BE49-F238E27FC236}">
                <a16:creationId xmlns:a16="http://schemas.microsoft.com/office/drawing/2014/main" id="{8A17DF47-C9A6-4B45-9545-8217BDCD4740}"/>
              </a:ext>
            </a:extLst>
          </p:cNvPr>
          <p:cNvSpPr>
            <a:spLocks noGrp="1" noChangeArrowheads="1"/>
          </p:cNvSpPr>
          <p:nvPr>
            <p:ph type="body" idx="1"/>
          </p:nvPr>
        </p:nvSpPr>
        <p:spPr>
          <a:xfrm>
            <a:off x="685800" y="1143000"/>
            <a:ext cx="7467600" cy="1524000"/>
          </a:xfrm>
        </p:spPr>
        <p:txBody>
          <a:bodyPr/>
          <a:lstStyle/>
          <a:p>
            <a:pPr eaLnBrk="1" hangingPunct="1"/>
            <a:r>
              <a:rPr lang="en-US" altLang="en-US"/>
              <a:t>The MOVSB, MOVSW, and MOVSD instructions copy data from the memory location pointed to by ESI to the memory location pointed to by EDI.</a:t>
            </a:r>
          </a:p>
        </p:txBody>
      </p:sp>
      <p:sp>
        <p:nvSpPr>
          <p:cNvPr id="6150" name="Text Box 4">
            <a:extLst>
              <a:ext uri="{FF2B5EF4-FFF2-40B4-BE49-F238E27FC236}">
                <a16:creationId xmlns:a16="http://schemas.microsoft.com/office/drawing/2014/main" id="{47DFFF13-802A-4347-94A3-A32C3CEA1E6C}"/>
              </a:ext>
            </a:extLst>
          </p:cNvPr>
          <p:cNvSpPr txBox="1">
            <a:spLocks noChangeArrowheads="1"/>
          </p:cNvSpPr>
          <p:nvPr/>
        </p:nvSpPr>
        <p:spPr bwMode="auto">
          <a:xfrm>
            <a:off x="1676400" y="2667000"/>
            <a:ext cx="6172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.data</a:t>
            </a:r>
          </a:p>
          <a:p>
            <a:pPr eaLnBrk="1" hangingPunct="1">
              <a:lnSpc>
                <a:spcPct val="50000"/>
              </a:lnSpc>
              <a:spcBef>
                <a:spcPct val="50000"/>
              </a:spcBef>
              <a:buClrTx/>
              <a:buFontTx/>
              <a:buNone/>
            </a:pPr>
            <a:r>
              <a:rPr lang="en-US" altLang="en-US" sz="1800" b="1" dirty="0">
                <a:latin typeface="Courier New" panose="02070309020205020404" pitchFamily="49" charset="0"/>
              </a:rPr>
              <a:t>source DWORD 0FFFFFFFFh</a:t>
            </a:r>
          </a:p>
          <a:p>
            <a:pPr eaLnBrk="1" hangingPunct="1">
              <a:lnSpc>
                <a:spcPct val="50000"/>
              </a:lnSpc>
              <a:spcBef>
                <a:spcPct val="50000"/>
              </a:spcBef>
              <a:buClrTx/>
              <a:buFontTx/>
              <a:buNone/>
            </a:pPr>
            <a:r>
              <a:rPr lang="en-US" altLang="en-US" sz="1800" b="1" dirty="0">
                <a:latin typeface="Courier New" panose="02070309020205020404" pitchFamily="49" charset="0"/>
              </a:rPr>
              <a:t>target DWORD ?</a:t>
            </a:r>
          </a:p>
          <a:p>
            <a:pPr eaLnBrk="1" hangingPunct="1">
              <a:lnSpc>
                <a:spcPct val="50000"/>
              </a:lnSpc>
              <a:spcBef>
                <a:spcPct val="50000"/>
              </a:spcBef>
              <a:buClrTx/>
              <a:buFontTx/>
              <a:buNone/>
            </a:pPr>
            <a:r>
              <a:rPr lang="en-US" altLang="en-US" sz="1800" b="1" dirty="0">
                <a:latin typeface="Courier New" panose="02070309020205020404" pitchFamily="49" charset="0"/>
              </a:rPr>
              <a:t>.code</a:t>
            </a:r>
          </a:p>
          <a:p>
            <a:pPr eaLnBrk="1" hangingPunct="1">
              <a:lnSpc>
                <a:spcPct val="50000"/>
              </a:lnSpc>
              <a:spcBef>
                <a:spcPct val="50000"/>
              </a:spcBef>
              <a:buClrTx/>
              <a:buFontTx/>
              <a:buNone/>
            </a:pPr>
            <a:r>
              <a:rPr lang="en-US" altLang="en-US" sz="1800" b="1" dirty="0">
                <a:latin typeface="Courier New" panose="02070309020205020404" pitchFamily="49" charset="0"/>
              </a:rPr>
              <a:t>mov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source</a:t>
            </a:r>
          </a:p>
          <a:p>
            <a:pPr eaLnBrk="1" hangingPunct="1">
              <a:lnSpc>
                <a:spcPct val="50000"/>
              </a:lnSpc>
              <a:spcBef>
                <a:spcPct val="50000"/>
              </a:spcBef>
              <a:buClrTx/>
              <a:buFontTx/>
              <a:buNone/>
            </a:pPr>
            <a:r>
              <a:rPr lang="en-US" altLang="en-US" sz="1800" b="1" dirty="0">
                <a:latin typeface="Courier New" panose="02070309020205020404" pitchFamily="49" charset="0"/>
              </a:rPr>
              <a:t>mov </a:t>
            </a:r>
            <a:r>
              <a:rPr lang="en-US" altLang="en-US" sz="1800" b="1" dirty="0" err="1">
                <a:latin typeface="Courier New" panose="02070309020205020404" pitchFamily="49" charset="0"/>
              </a:rPr>
              <a:t>edi,OFFSET</a:t>
            </a:r>
            <a:r>
              <a:rPr lang="en-US" altLang="en-US" sz="1800" b="1" dirty="0">
                <a:latin typeface="Courier New" panose="02070309020205020404" pitchFamily="49" charset="0"/>
              </a:rPr>
              <a:t> target</a:t>
            </a:r>
          </a:p>
          <a:p>
            <a:pPr eaLnBrk="1" hangingPunct="1">
              <a:lnSpc>
                <a:spcPct val="50000"/>
              </a:lnSpc>
              <a:spcBef>
                <a:spcPct val="50000"/>
              </a:spcBef>
              <a:buClrTx/>
              <a:buFontTx/>
              <a:buNone/>
            </a:pPr>
            <a:r>
              <a:rPr lang="en-US" altLang="en-US" sz="1800" b="1" dirty="0" err="1">
                <a:latin typeface="Courier New" panose="02070309020205020404" pitchFamily="49" charset="0"/>
              </a:rPr>
              <a:t>Movsd</a:t>
            </a:r>
            <a:r>
              <a:rPr lang="en-US" altLang="en-US" sz="1800" b="1" dirty="0">
                <a:latin typeface="Courier New" panose="02070309020205020404" pitchFamily="49"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13BC80DF-1329-4883-BD49-5F0829C9967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0963" name="Slide Number Placeholder 4">
            <a:extLst>
              <a:ext uri="{FF2B5EF4-FFF2-40B4-BE49-F238E27FC236}">
                <a16:creationId xmlns:a16="http://schemas.microsoft.com/office/drawing/2014/main" id="{7E576B49-3CF8-4A85-B1EB-D3B2E245991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9148A5A-ED9F-4DC4-B316-EA9E043B7BC1}"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76AA5DEF-8B3C-494F-B2AE-053D2FEFB61A}"/>
              </a:ext>
            </a:extLst>
          </p:cNvPr>
          <p:cNvSpPr>
            <a:spLocks noGrp="1" noChangeArrowheads="1"/>
          </p:cNvSpPr>
          <p:nvPr>
            <p:ph type="title"/>
          </p:nvPr>
        </p:nvSpPr>
        <p:spPr/>
        <p:txBody>
          <a:bodyPr/>
          <a:lstStyle/>
          <a:p>
            <a:pPr eaLnBrk="1" hangingPunct="1">
              <a:defRPr/>
            </a:pPr>
            <a:r>
              <a:rPr lang="en-US" altLang="en-US"/>
              <a:t>What's Next</a:t>
            </a:r>
          </a:p>
        </p:txBody>
      </p:sp>
      <p:sp>
        <p:nvSpPr>
          <p:cNvPr id="40965" name="Rectangle 3">
            <a:extLst>
              <a:ext uri="{FF2B5EF4-FFF2-40B4-BE49-F238E27FC236}">
                <a16:creationId xmlns:a16="http://schemas.microsoft.com/office/drawing/2014/main" id="{DE009A66-4E9D-4856-988F-6648AD9D96CB}"/>
              </a:ext>
            </a:extLst>
          </p:cNvPr>
          <p:cNvSpPr>
            <a:spLocks noGrp="1" noChangeArrowheads="1"/>
          </p:cNvSpPr>
          <p:nvPr>
            <p:ph type="body" idx="1"/>
          </p:nvPr>
        </p:nvSpPr>
        <p:spPr>
          <a:xfrm>
            <a:off x="1828800" y="1600200"/>
            <a:ext cx="6400800" cy="2895600"/>
          </a:xfrm>
        </p:spPr>
        <p:txBody>
          <a:bodyPr/>
          <a:lstStyle/>
          <a:p>
            <a:pPr eaLnBrk="1" hangingPunct="1"/>
            <a:r>
              <a:rPr lang="en-US" altLang="en-US"/>
              <a:t>String Primitive Instructions</a:t>
            </a:r>
          </a:p>
          <a:p>
            <a:pPr eaLnBrk="1" hangingPunct="1"/>
            <a:r>
              <a:rPr lang="en-US" altLang="en-US"/>
              <a:t>Selected String Procedures</a:t>
            </a:r>
          </a:p>
          <a:p>
            <a:pPr eaLnBrk="1" hangingPunct="1"/>
            <a:r>
              <a:rPr lang="en-US" altLang="en-US" b="1">
                <a:solidFill>
                  <a:schemeClr val="tx2"/>
                </a:solidFill>
              </a:rPr>
              <a:t>Two-Dimensional Arrays</a:t>
            </a:r>
          </a:p>
          <a:p>
            <a:pPr eaLnBrk="1" hangingPunct="1"/>
            <a:r>
              <a:rPr lang="en-US" altLang="en-US"/>
              <a:t>Searching and Sorting Integer Arrays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B7549922-514D-4FC7-8810-395BD5D971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1987" name="Slide Number Placeholder 4">
            <a:extLst>
              <a:ext uri="{FF2B5EF4-FFF2-40B4-BE49-F238E27FC236}">
                <a16:creationId xmlns:a16="http://schemas.microsoft.com/office/drawing/2014/main" id="{84ABC091-C861-4C82-9528-54393AAD8B7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EBE2AE8-D047-4FEB-A8FF-1E93EC666F70}"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86018" name="Rectangle 2">
            <a:extLst>
              <a:ext uri="{FF2B5EF4-FFF2-40B4-BE49-F238E27FC236}">
                <a16:creationId xmlns:a16="http://schemas.microsoft.com/office/drawing/2014/main" id="{8904F69D-7CAB-4A54-80EE-424829D7B0CA}"/>
              </a:ext>
            </a:extLst>
          </p:cNvPr>
          <p:cNvSpPr>
            <a:spLocks noGrp="1" noChangeArrowheads="1"/>
          </p:cNvSpPr>
          <p:nvPr>
            <p:ph type="title"/>
          </p:nvPr>
        </p:nvSpPr>
        <p:spPr/>
        <p:txBody>
          <a:bodyPr/>
          <a:lstStyle/>
          <a:p>
            <a:pPr eaLnBrk="1" hangingPunct="1">
              <a:defRPr/>
            </a:pPr>
            <a:r>
              <a:rPr lang="en-US" altLang="en-US"/>
              <a:t>Two-Dimensional Arrays</a:t>
            </a:r>
          </a:p>
        </p:txBody>
      </p:sp>
      <p:sp>
        <p:nvSpPr>
          <p:cNvPr id="41989" name="Rectangle 3">
            <a:extLst>
              <a:ext uri="{FF2B5EF4-FFF2-40B4-BE49-F238E27FC236}">
                <a16:creationId xmlns:a16="http://schemas.microsoft.com/office/drawing/2014/main" id="{23F016C5-5D83-429F-924F-0E3408263432}"/>
              </a:ext>
            </a:extLst>
          </p:cNvPr>
          <p:cNvSpPr>
            <a:spLocks noGrp="1" noChangeArrowheads="1"/>
          </p:cNvSpPr>
          <p:nvPr>
            <p:ph type="body" idx="1"/>
          </p:nvPr>
        </p:nvSpPr>
        <p:spPr>
          <a:xfrm>
            <a:off x="1828800" y="1600200"/>
            <a:ext cx="5181600" cy="1905000"/>
          </a:xfrm>
        </p:spPr>
        <p:txBody>
          <a:bodyPr/>
          <a:lstStyle/>
          <a:p>
            <a:pPr eaLnBrk="1" hangingPunct="1"/>
            <a:r>
              <a:rPr lang="en-US" altLang="en-US"/>
              <a:t>Base-Index Operands</a:t>
            </a:r>
          </a:p>
          <a:p>
            <a:pPr eaLnBrk="1" hangingPunct="1"/>
            <a:r>
              <a:rPr lang="en-US" altLang="en-US"/>
              <a:t>Base-Index Displacement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6D1AD58B-73AD-4A45-A20C-CEC77870E80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3011" name="Slide Number Placeholder 4">
            <a:extLst>
              <a:ext uri="{FF2B5EF4-FFF2-40B4-BE49-F238E27FC236}">
                <a16:creationId xmlns:a16="http://schemas.microsoft.com/office/drawing/2014/main" id="{951D0FEA-18B8-4F43-9A3A-4F85B49C729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E898DF5-2668-42FA-B1C1-BDA13AEBEFF6}"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49988CC0-CD34-4FC6-9BD5-75211CB7671C}"/>
              </a:ext>
            </a:extLst>
          </p:cNvPr>
          <p:cNvSpPr>
            <a:spLocks noGrp="1" noChangeArrowheads="1"/>
          </p:cNvSpPr>
          <p:nvPr>
            <p:ph type="title"/>
          </p:nvPr>
        </p:nvSpPr>
        <p:spPr/>
        <p:txBody>
          <a:bodyPr/>
          <a:lstStyle/>
          <a:p>
            <a:pPr eaLnBrk="1" hangingPunct="1">
              <a:defRPr/>
            </a:pPr>
            <a:r>
              <a:rPr lang="en-US" altLang="en-US"/>
              <a:t>Base-Index Operand</a:t>
            </a:r>
          </a:p>
        </p:txBody>
      </p:sp>
      <p:sp>
        <p:nvSpPr>
          <p:cNvPr id="43013" name="Rectangle 3">
            <a:extLst>
              <a:ext uri="{FF2B5EF4-FFF2-40B4-BE49-F238E27FC236}">
                <a16:creationId xmlns:a16="http://schemas.microsoft.com/office/drawing/2014/main" id="{C2E81ECA-AB12-4E23-8BE2-E72B57C9CB94}"/>
              </a:ext>
            </a:extLst>
          </p:cNvPr>
          <p:cNvSpPr>
            <a:spLocks noGrp="1" noChangeArrowheads="1"/>
          </p:cNvSpPr>
          <p:nvPr>
            <p:ph type="body" idx="1"/>
          </p:nvPr>
        </p:nvSpPr>
        <p:spPr>
          <a:xfrm>
            <a:off x="609600" y="1189038"/>
            <a:ext cx="7848600" cy="1981200"/>
          </a:xfrm>
        </p:spPr>
        <p:txBody>
          <a:bodyPr/>
          <a:lstStyle/>
          <a:p>
            <a:pPr marL="234950" indent="-234950" eaLnBrk="1" hangingPunct="1"/>
            <a:r>
              <a:rPr lang="en-US" altLang="en-US"/>
              <a:t>A </a:t>
            </a:r>
            <a:r>
              <a:rPr lang="en-US" altLang="en-US">
                <a:solidFill>
                  <a:schemeClr val="tx2"/>
                </a:solidFill>
              </a:rPr>
              <a:t>base-index</a:t>
            </a:r>
            <a:r>
              <a:rPr lang="en-US" altLang="en-US"/>
              <a:t> operand adds the values of two registers (called base and index), producing an </a:t>
            </a:r>
            <a:r>
              <a:rPr lang="en-US" altLang="en-US">
                <a:solidFill>
                  <a:schemeClr val="tx2"/>
                </a:solidFill>
              </a:rPr>
              <a:t>effective address</a:t>
            </a:r>
            <a:r>
              <a:rPr lang="en-US" altLang="en-US"/>
              <a:t>. Any two 32-bit general-purpose registers may be used.</a:t>
            </a:r>
            <a:r>
              <a:rPr lang="en-US" altLang="en-US" sz="2800"/>
              <a:t> </a:t>
            </a:r>
            <a:r>
              <a:rPr lang="en-US" altLang="en-US" sz="2000" i="1"/>
              <a:t>(Note: esp is not a general-purpose register)</a:t>
            </a:r>
          </a:p>
          <a:p>
            <a:pPr marL="635000" lvl="1" indent="-234950" eaLnBrk="1" hangingPunct="1"/>
            <a:r>
              <a:rPr lang="en-US" altLang="en-US" sz="2000"/>
              <a:t>In 64-bit mode, you use 64-bit registers for bases and indexes</a:t>
            </a:r>
            <a:endParaRPr lang="en-US" altLang="en-US" sz="2400"/>
          </a:p>
        </p:txBody>
      </p:sp>
      <p:sp>
        <p:nvSpPr>
          <p:cNvPr id="92166" name="Rectangle 6">
            <a:extLst>
              <a:ext uri="{FF2B5EF4-FFF2-40B4-BE49-F238E27FC236}">
                <a16:creationId xmlns:a16="http://schemas.microsoft.com/office/drawing/2014/main" id="{4480B4E4-B4B7-43F3-ADF9-B195F20CCD05}"/>
              </a:ext>
            </a:extLst>
          </p:cNvPr>
          <p:cNvSpPr>
            <a:spLocks noChangeArrowheads="1"/>
          </p:cNvSpPr>
          <p:nvPr/>
        </p:nvSpPr>
        <p:spPr bwMode="auto">
          <a:xfrm>
            <a:off x="615950" y="3657600"/>
            <a:ext cx="8077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4950" indent="-23495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pPr>
            <a:r>
              <a:rPr lang="en-US" altLang="en-US"/>
              <a:t>Base-index operands are great for accessing arrays of structures. (A structure groups together data under a single name.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0D5BC282-6206-41D9-93D8-7B7C4A9A837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4035" name="Slide Number Placeholder 4">
            <a:extLst>
              <a:ext uri="{FF2B5EF4-FFF2-40B4-BE49-F238E27FC236}">
                <a16:creationId xmlns:a16="http://schemas.microsoft.com/office/drawing/2014/main" id="{B1A04058-AAA7-4E9A-A472-00DE7793C7F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771D9CF-4ED9-481C-947F-E16858D16E1F}"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80904958-23C3-4405-887D-EA10E2AFE925}"/>
              </a:ext>
            </a:extLst>
          </p:cNvPr>
          <p:cNvSpPr>
            <a:spLocks noGrp="1" noChangeArrowheads="1"/>
          </p:cNvSpPr>
          <p:nvPr>
            <p:ph type="title"/>
          </p:nvPr>
        </p:nvSpPr>
        <p:spPr/>
        <p:txBody>
          <a:bodyPr/>
          <a:lstStyle/>
          <a:p>
            <a:pPr eaLnBrk="1" hangingPunct="1">
              <a:defRPr/>
            </a:pPr>
            <a:r>
              <a:rPr lang="en-US" altLang="en-US"/>
              <a:t>Structure Application</a:t>
            </a:r>
          </a:p>
        </p:txBody>
      </p:sp>
      <p:sp>
        <p:nvSpPr>
          <p:cNvPr id="44037" name="Rectangle 3">
            <a:extLst>
              <a:ext uri="{FF2B5EF4-FFF2-40B4-BE49-F238E27FC236}">
                <a16:creationId xmlns:a16="http://schemas.microsoft.com/office/drawing/2014/main" id="{E22B5B75-A86E-41E1-A066-ABF12D444CC0}"/>
              </a:ext>
            </a:extLst>
          </p:cNvPr>
          <p:cNvSpPr>
            <a:spLocks noGrp="1" noChangeArrowheads="1"/>
          </p:cNvSpPr>
          <p:nvPr>
            <p:ph type="body" idx="1"/>
          </p:nvPr>
        </p:nvSpPr>
        <p:spPr>
          <a:xfrm>
            <a:off x="685800" y="1143000"/>
            <a:ext cx="7772400" cy="1828800"/>
          </a:xfrm>
        </p:spPr>
        <p:txBody>
          <a:bodyPr/>
          <a:lstStyle/>
          <a:p>
            <a:pPr marL="0" indent="0" eaLnBrk="1" hangingPunct="1">
              <a:buFontTx/>
              <a:buNone/>
            </a:pPr>
            <a:r>
              <a:rPr lang="en-US" altLang="en-US"/>
              <a:t>A common application of base-index addressing has to do with addressing arrays of structures (Chapter 10). The following defines a structure named COORD containing X and Y screen coordinates:</a:t>
            </a:r>
          </a:p>
        </p:txBody>
      </p:sp>
      <p:sp>
        <p:nvSpPr>
          <p:cNvPr id="44038" name="Text Box 5">
            <a:extLst>
              <a:ext uri="{FF2B5EF4-FFF2-40B4-BE49-F238E27FC236}">
                <a16:creationId xmlns:a16="http://schemas.microsoft.com/office/drawing/2014/main" id="{75660583-ECEC-45DC-88B6-B7AC2E46B6F0}"/>
              </a:ext>
            </a:extLst>
          </p:cNvPr>
          <p:cNvSpPr txBox="1">
            <a:spLocks noChangeArrowheads="1"/>
          </p:cNvSpPr>
          <p:nvPr/>
        </p:nvSpPr>
        <p:spPr bwMode="auto">
          <a:xfrm>
            <a:off x="1219200" y="2819400"/>
            <a:ext cx="4800600"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COORD STRUCT</a:t>
            </a:r>
          </a:p>
          <a:p>
            <a:pPr eaLnBrk="1" hangingPunct="1">
              <a:lnSpc>
                <a:spcPct val="50000"/>
              </a:lnSpc>
              <a:spcBef>
                <a:spcPct val="50000"/>
              </a:spcBef>
              <a:buClrTx/>
              <a:buFontTx/>
              <a:buNone/>
            </a:pPr>
            <a:r>
              <a:rPr lang="en-US" altLang="en-US" sz="1900" b="1">
                <a:latin typeface="Courier New" panose="02070309020205020404" pitchFamily="49" charset="0"/>
              </a:rPr>
              <a:t>  X WORD ?		; offset 00</a:t>
            </a:r>
          </a:p>
          <a:p>
            <a:pPr eaLnBrk="1" hangingPunct="1">
              <a:lnSpc>
                <a:spcPct val="50000"/>
              </a:lnSpc>
              <a:spcBef>
                <a:spcPct val="50000"/>
              </a:spcBef>
              <a:buClrTx/>
              <a:buFontTx/>
              <a:buNone/>
            </a:pPr>
            <a:r>
              <a:rPr lang="en-US" altLang="en-US" sz="1900" b="1">
                <a:latin typeface="Courier New" panose="02070309020205020404" pitchFamily="49" charset="0"/>
              </a:rPr>
              <a:t>  Y WORD ?		; offset 02</a:t>
            </a:r>
          </a:p>
          <a:p>
            <a:pPr eaLnBrk="1" hangingPunct="1">
              <a:lnSpc>
                <a:spcPct val="50000"/>
              </a:lnSpc>
              <a:spcBef>
                <a:spcPct val="50000"/>
              </a:spcBef>
              <a:buClrTx/>
              <a:buFontTx/>
              <a:buNone/>
            </a:pPr>
            <a:r>
              <a:rPr lang="en-US" altLang="en-US" sz="1900" b="1">
                <a:latin typeface="Courier New" panose="02070309020205020404" pitchFamily="49" charset="0"/>
              </a:rPr>
              <a:t>COORD ENDS</a:t>
            </a:r>
          </a:p>
        </p:txBody>
      </p:sp>
      <p:sp>
        <p:nvSpPr>
          <p:cNvPr id="44039" name="Text Box 6">
            <a:extLst>
              <a:ext uri="{FF2B5EF4-FFF2-40B4-BE49-F238E27FC236}">
                <a16:creationId xmlns:a16="http://schemas.microsoft.com/office/drawing/2014/main" id="{93799A1C-CD9E-4D6C-8E76-B29E7760CC32}"/>
              </a:ext>
            </a:extLst>
          </p:cNvPr>
          <p:cNvSpPr txBox="1">
            <a:spLocks noChangeArrowheads="1"/>
          </p:cNvSpPr>
          <p:nvPr/>
        </p:nvSpPr>
        <p:spPr bwMode="auto">
          <a:xfrm>
            <a:off x="1066800" y="4922838"/>
            <a:ext cx="5562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.data</a:t>
            </a:r>
          </a:p>
          <a:p>
            <a:pPr eaLnBrk="1" hangingPunct="1">
              <a:lnSpc>
                <a:spcPct val="50000"/>
              </a:lnSpc>
              <a:spcBef>
                <a:spcPct val="50000"/>
              </a:spcBef>
              <a:buClrTx/>
              <a:buFontTx/>
              <a:buNone/>
            </a:pPr>
            <a:r>
              <a:rPr lang="en-US" altLang="en-US" sz="1900" b="1">
                <a:latin typeface="Courier New" panose="02070309020205020404" pitchFamily="49" charset="0"/>
              </a:rPr>
              <a:t>setOfCoordinates COORD 10 DUP(&lt;&gt;)</a:t>
            </a:r>
          </a:p>
        </p:txBody>
      </p:sp>
      <p:sp>
        <p:nvSpPr>
          <p:cNvPr id="44040" name="Text Box 7">
            <a:extLst>
              <a:ext uri="{FF2B5EF4-FFF2-40B4-BE49-F238E27FC236}">
                <a16:creationId xmlns:a16="http://schemas.microsoft.com/office/drawing/2014/main" id="{0A7C33BF-D1E4-4E92-A0F7-018B6DB56E92}"/>
              </a:ext>
            </a:extLst>
          </p:cNvPr>
          <p:cNvSpPr txBox="1">
            <a:spLocks noChangeArrowheads="1"/>
          </p:cNvSpPr>
          <p:nvPr/>
        </p:nvSpPr>
        <p:spPr bwMode="auto">
          <a:xfrm>
            <a:off x="609600" y="4267200"/>
            <a:ext cx="76200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Then we can define an array of COORD objects: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75A3FEFF-4C96-4DF1-8160-113C3B99DC5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5059" name="Slide Number Placeholder 4">
            <a:extLst>
              <a:ext uri="{FF2B5EF4-FFF2-40B4-BE49-F238E27FC236}">
                <a16:creationId xmlns:a16="http://schemas.microsoft.com/office/drawing/2014/main" id="{DB1DF13D-15E4-4373-8CF1-91CE2E4BCAA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C96849C-6F1E-44FD-8F3D-42E850A6F137}"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26978" name="Rectangle 2">
            <a:extLst>
              <a:ext uri="{FF2B5EF4-FFF2-40B4-BE49-F238E27FC236}">
                <a16:creationId xmlns:a16="http://schemas.microsoft.com/office/drawing/2014/main" id="{74984037-C485-41BF-9691-C236EAC34B18}"/>
              </a:ext>
            </a:extLst>
          </p:cNvPr>
          <p:cNvSpPr>
            <a:spLocks noGrp="1" noChangeArrowheads="1"/>
          </p:cNvSpPr>
          <p:nvPr>
            <p:ph type="title"/>
          </p:nvPr>
        </p:nvSpPr>
        <p:spPr>
          <a:xfrm>
            <a:off x="685800" y="152400"/>
            <a:ext cx="7772400" cy="609600"/>
          </a:xfrm>
        </p:spPr>
        <p:txBody>
          <a:bodyPr/>
          <a:lstStyle/>
          <a:p>
            <a:pPr eaLnBrk="1" hangingPunct="1">
              <a:defRPr/>
            </a:pPr>
            <a:r>
              <a:rPr lang="en-US" altLang="en-US"/>
              <a:t>Structure Application</a:t>
            </a:r>
          </a:p>
        </p:txBody>
      </p:sp>
      <p:sp>
        <p:nvSpPr>
          <p:cNvPr id="45061" name="Rectangle 3">
            <a:extLst>
              <a:ext uri="{FF2B5EF4-FFF2-40B4-BE49-F238E27FC236}">
                <a16:creationId xmlns:a16="http://schemas.microsoft.com/office/drawing/2014/main" id="{F8E52C6F-9269-4098-8F86-309A1379E626}"/>
              </a:ext>
            </a:extLst>
          </p:cNvPr>
          <p:cNvSpPr>
            <a:spLocks noGrp="1" noChangeArrowheads="1"/>
          </p:cNvSpPr>
          <p:nvPr>
            <p:ph type="body" idx="1"/>
          </p:nvPr>
        </p:nvSpPr>
        <p:spPr>
          <a:xfrm>
            <a:off x="457200" y="1219200"/>
            <a:ext cx="8382000" cy="1143000"/>
          </a:xfrm>
        </p:spPr>
        <p:txBody>
          <a:bodyPr/>
          <a:lstStyle/>
          <a:p>
            <a:pPr marL="0" indent="0" eaLnBrk="1" hangingPunct="1">
              <a:buFontTx/>
              <a:buNone/>
            </a:pPr>
            <a:r>
              <a:rPr lang="en-US" altLang="en-US"/>
              <a:t>The following code loops through the array and displays each Y-coordinate:</a:t>
            </a:r>
          </a:p>
        </p:txBody>
      </p:sp>
      <p:sp>
        <p:nvSpPr>
          <p:cNvPr id="45062" name="Text Box 4">
            <a:extLst>
              <a:ext uri="{FF2B5EF4-FFF2-40B4-BE49-F238E27FC236}">
                <a16:creationId xmlns:a16="http://schemas.microsoft.com/office/drawing/2014/main" id="{ED45FD4C-2E67-4C8F-BA6F-5F918C5B1514}"/>
              </a:ext>
            </a:extLst>
          </p:cNvPr>
          <p:cNvSpPr txBox="1">
            <a:spLocks noChangeArrowheads="1"/>
          </p:cNvSpPr>
          <p:nvPr/>
        </p:nvSpPr>
        <p:spPr bwMode="auto">
          <a:xfrm>
            <a:off x="1143000" y="2362200"/>
            <a:ext cx="69342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	mov  ebx,OFFSET setOfCoordinates</a:t>
            </a:r>
          </a:p>
          <a:p>
            <a:pPr eaLnBrk="1" hangingPunct="1">
              <a:lnSpc>
                <a:spcPct val="50000"/>
              </a:lnSpc>
              <a:spcBef>
                <a:spcPct val="50000"/>
              </a:spcBef>
              <a:buClrTx/>
              <a:buFontTx/>
              <a:buNone/>
            </a:pPr>
            <a:r>
              <a:rPr lang="en-US" altLang="en-US" sz="1900" b="1">
                <a:latin typeface="Courier New" panose="02070309020205020404" pitchFamily="49" charset="0"/>
              </a:rPr>
              <a:t>	mov  esi,2		; offset of Y value</a:t>
            </a:r>
          </a:p>
          <a:p>
            <a:pPr eaLnBrk="1" hangingPunct="1">
              <a:lnSpc>
                <a:spcPct val="50000"/>
              </a:lnSpc>
              <a:spcBef>
                <a:spcPct val="50000"/>
              </a:spcBef>
              <a:buClrTx/>
              <a:buFontTx/>
              <a:buNone/>
            </a:pPr>
            <a:r>
              <a:rPr lang="en-US" altLang="en-US" sz="1900" b="1">
                <a:latin typeface="Courier New" panose="02070309020205020404" pitchFamily="49" charset="0"/>
              </a:rPr>
              <a:t>	mov  eax,0</a:t>
            </a:r>
          </a:p>
          <a:p>
            <a:pPr eaLnBrk="1" hangingPunct="1">
              <a:lnSpc>
                <a:spcPct val="50000"/>
              </a:lnSpc>
              <a:spcBef>
                <a:spcPct val="50000"/>
              </a:spcBef>
              <a:buClrTx/>
              <a:buFontTx/>
              <a:buNone/>
            </a:pPr>
            <a:r>
              <a:rPr lang="en-US" altLang="en-US" sz="1900" b="1">
                <a:latin typeface="Courier New" panose="02070309020205020404" pitchFamily="49" charset="0"/>
              </a:rPr>
              <a:t>L1:	mov  ax,[ebx+esi]</a:t>
            </a:r>
          </a:p>
          <a:p>
            <a:pPr eaLnBrk="1" hangingPunct="1">
              <a:lnSpc>
                <a:spcPct val="50000"/>
              </a:lnSpc>
              <a:spcBef>
                <a:spcPct val="50000"/>
              </a:spcBef>
              <a:buClrTx/>
              <a:buFontTx/>
              <a:buNone/>
            </a:pPr>
            <a:r>
              <a:rPr lang="en-US" altLang="en-US" sz="1900" b="1">
                <a:latin typeface="Courier New" panose="02070309020205020404" pitchFamily="49" charset="0"/>
              </a:rPr>
              <a:t>	call WriteDec</a:t>
            </a:r>
          </a:p>
          <a:p>
            <a:pPr eaLnBrk="1" hangingPunct="1">
              <a:lnSpc>
                <a:spcPct val="50000"/>
              </a:lnSpc>
              <a:spcBef>
                <a:spcPct val="50000"/>
              </a:spcBef>
              <a:buClrTx/>
              <a:buFontTx/>
              <a:buNone/>
            </a:pPr>
            <a:r>
              <a:rPr lang="en-US" altLang="en-US" sz="1900" b="1">
                <a:latin typeface="Courier New" panose="02070309020205020404" pitchFamily="49" charset="0"/>
              </a:rPr>
              <a:t>	add  ebx,SIZEOF COORD</a:t>
            </a:r>
          </a:p>
          <a:p>
            <a:pPr eaLnBrk="1" hangingPunct="1">
              <a:lnSpc>
                <a:spcPct val="50000"/>
              </a:lnSpc>
              <a:spcBef>
                <a:spcPct val="50000"/>
              </a:spcBef>
              <a:buClrTx/>
              <a:buFontTx/>
              <a:buNone/>
            </a:pPr>
            <a:r>
              <a:rPr lang="en-US" altLang="en-US" sz="1900" b="1">
                <a:latin typeface="Courier New" panose="02070309020205020404" pitchFamily="49" charset="0"/>
              </a:rPr>
              <a:t>	loop L1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E4A7B13-388A-4923-9515-0F4D91488A9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6083" name="Slide Number Placeholder 4">
            <a:extLst>
              <a:ext uri="{FF2B5EF4-FFF2-40B4-BE49-F238E27FC236}">
                <a16:creationId xmlns:a16="http://schemas.microsoft.com/office/drawing/2014/main" id="{925C2352-8DF7-4DC3-8FE6-F2F600A0BA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A08088-6148-40B4-A9B2-40B66785FC42}"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89BA02B0-CDCC-4661-94A2-62E5DD5BDCCE}"/>
              </a:ext>
            </a:extLst>
          </p:cNvPr>
          <p:cNvSpPr>
            <a:spLocks noGrp="1" noChangeArrowheads="1"/>
          </p:cNvSpPr>
          <p:nvPr>
            <p:ph type="title"/>
          </p:nvPr>
        </p:nvSpPr>
        <p:spPr/>
        <p:txBody>
          <a:bodyPr/>
          <a:lstStyle/>
          <a:p>
            <a:pPr eaLnBrk="1" hangingPunct="1">
              <a:defRPr/>
            </a:pPr>
            <a:r>
              <a:rPr lang="en-US" altLang="en-US"/>
              <a:t>Base-Index-Displacement Operand</a:t>
            </a:r>
          </a:p>
        </p:txBody>
      </p:sp>
      <p:sp>
        <p:nvSpPr>
          <p:cNvPr id="46085" name="Rectangle 3">
            <a:extLst>
              <a:ext uri="{FF2B5EF4-FFF2-40B4-BE49-F238E27FC236}">
                <a16:creationId xmlns:a16="http://schemas.microsoft.com/office/drawing/2014/main" id="{F3E06193-35A0-46EF-81EA-A638D54B0737}"/>
              </a:ext>
            </a:extLst>
          </p:cNvPr>
          <p:cNvSpPr>
            <a:spLocks noGrp="1" noChangeArrowheads="1"/>
          </p:cNvSpPr>
          <p:nvPr>
            <p:ph type="body" idx="1"/>
          </p:nvPr>
        </p:nvSpPr>
        <p:spPr>
          <a:xfrm>
            <a:off x="609600" y="1371600"/>
            <a:ext cx="7848600" cy="1981200"/>
          </a:xfrm>
        </p:spPr>
        <p:txBody>
          <a:bodyPr/>
          <a:lstStyle/>
          <a:p>
            <a:pPr marL="234950" indent="-234950" eaLnBrk="1" hangingPunct="1"/>
            <a:r>
              <a:rPr lang="en-US" altLang="en-US"/>
              <a:t>A </a:t>
            </a:r>
            <a:r>
              <a:rPr lang="en-US" altLang="en-US">
                <a:solidFill>
                  <a:schemeClr val="tx2"/>
                </a:solidFill>
              </a:rPr>
              <a:t>base-index-displacement</a:t>
            </a:r>
            <a:r>
              <a:rPr lang="en-US" altLang="en-US"/>
              <a:t> operand adds base and index registers to a constant, producing an </a:t>
            </a:r>
            <a:r>
              <a:rPr lang="en-US" altLang="en-US">
                <a:solidFill>
                  <a:schemeClr val="tx2"/>
                </a:solidFill>
              </a:rPr>
              <a:t>effective address</a:t>
            </a:r>
            <a:r>
              <a:rPr lang="en-US" altLang="en-US"/>
              <a:t>. Any two 32-bit general-purpose register can be used. </a:t>
            </a:r>
          </a:p>
          <a:p>
            <a:pPr marL="234950" indent="-234950" eaLnBrk="1" hangingPunct="1">
              <a:lnSpc>
                <a:spcPct val="90000"/>
              </a:lnSpc>
            </a:pPr>
            <a:r>
              <a:rPr lang="en-US" altLang="en-US"/>
              <a:t>Common formats: </a:t>
            </a:r>
          </a:p>
        </p:txBody>
      </p:sp>
      <p:sp>
        <p:nvSpPr>
          <p:cNvPr id="46086" name="Text Box 5">
            <a:extLst>
              <a:ext uri="{FF2B5EF4-FFF2-40B4-BE49-F238E27FC236}">
                <a16:creationId xmlns:a16="http://schemas.microsoft.com/office/drawing/2014/main" id="{9DC2CC70-AD12-4C9F-A164-DDBB32F89F72}"/>
              </a:ext>
            </a:extLst>
          </p:cNvPr>
          <p:cNvSpPr txBox="1">
            <a:spLocks noChangeArrowheads="1"/>
          </p:cNvSpPr>
          <p:nvPr/>
        </p:nvSpPr>
        <p:spPr bwMode="auto">
          <a:xfrm>
            <a:off x="2133600" y="3733800"/>
            <a:ext cx="4724400" cy="108426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bg2"/>
                </a:solidFill>
              </a:rPr>
              <a:t>[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 </a:t>
            </a:r>
            <a:r>
              <a:rPr lang="en-US" altLang="en-US" sz="2100" i="1">
                <a:solidFill>
                  <a:schemeClr val="bg2"/>
                </a:solidFill>
              </a:rPr>
              <a:t>displacement </a:t>
            </a:r>
            <a:r>
              <a:rPr lang="en-US" altLang="en-US" sz="2100">
                <a:solidFill>
                  <a:schemeClr val="bg2"/>
                </a:solidFill>
              </a:rPr>
              <a:t>]</a:t>
            </a:r>
          </a:p>
          <a:p>
            <a:pPr eaLnBrk="1" hangingPunct="1">
              <a:spcBef>
                <a:spcPct val="50000"/>
              </a:spcBef>
              <a:buClrTx/>
              <a:buFontTx/>
              <a:buNone/>
            </a:pPr>
            <a:r>
              <a:rPr lang="en-US" altLang="en-US" sz="2100" i="1">
                <a:solidFill>
                  <a:schemeClr val="bg2"/>
                </a:solidFill>
              </a:rPr>
              <a:t>displacement</a:t>
            </a:r>
            <a:r>
              <a:rPr lang="en-US" altLang="en-US" sz="2100">
                <a:solidFill>
                  <a:schemeClr val="bg2"/>
                </a:solidFill>
              </a:rPr>
              <a:t> [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696ED2EA-6C87-4812-9E0A-6784250BE8F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7107" name="Slide Number Placeholder 4">
            <a:extLst>
              <a:ext uri="{FF2B5EF4-FFF2-40B4-BE49-F238E27FC236}">
                <a16:creationId xmlns:a16="http://schemas.microsoft.com/office/drawing/2014/main" id="{5E841C00-94F8-4C36-8D8D-3C6FB40B842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5E04C7A-7BC6-4B5B-A312-E6F56C5B0133}"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05E086FE-3B20-4D0D-BE41-6132DB8205AB}"/>
              </a:ext>
            </a:extLst>
          </p:cNvPr>
          <p:cNvSpPr>
            <a:spLocks noGrp="1" noChangeArrowheads="1"/>
          </p:cNvSpPr>
          <p:nvPr>
            <p:ph type="title"/>
          </p:nvPr>
        </p:nvSpPr>
        <p:spPr/>
        <p:txBody>
          <a:bodyPr/>
          <a:lstStyle/>
          <a:p>
            <a:pPr eaLnBrk="1" hangingPunct="1">
              <a:defRPr/>
            </a:pPr>
            <a:r>
              <a:rPr lang="en-US" altLang="en-US"/>
              <a:t>64-bit Base-Index-Displacement Operand</a:t>
            </a:r>
          </a:p>
        </p:txBody>
      </p:sp>
      <p:sp>
        <p:nvSpPr>
          <p:cNvPr id="47109" name="Rectangle 3">
            <a:extLst>
              <a:ext uri="{FF2B5EF4-FFF2-40B4-BE49-F238E27FC236}">
                <a16:creationId xmlns:a16="http://schemas.microsoft.com/office/drawing/2014/main" id="{7A263247-44E4-4A9F-B9BD-BB8B25C4D369}"/>
              </a:ext>
            </a:extLst>
          </p:cNvPr>
          <p:cNvSpPr>
            <a:spLocks noGrp="1" noChangeArrowheads="1"/>
          </p:cNvSpPr>
          <p:nvPr>
            <p:ph type="body" idx="1"/>
          </p:nvPr>
        </p:nvSpPr>
        <p:spPr>
          <a:xfrm>
            <a:off x="609600" y="1371600"/>
            <a:ext cx="7848600" cy="1981200"/>
          </a:xfrm>
        </p:spPr>
        <p:txBody>
          <a:bodyPr/>
          <a:lstStyle/>
          <a:p>
            <a:pPr marL="234950" indent="-234950" eaLnBrk="1" hangingPunct="1"/>
            <a:r>
              <a:rPr lang="en-US" altLang="en-US"/>
              <a:t>A 64-bit </a:t>
            </a:r>
            <a:r>
              <a:rPr lang="en-US" altLang="en-US">
                <a:solidFill>
                  <a:schemeClr val="tx2"/>
                </a:solidFill>
              </a:rPr>
              <a:t>base-index-displacement</a:t>
            </a:r>
            <a:r>
              <a:rPr lang="en-US" altLang="en-US"/>
              <a:t> operand adds base and index registers to a constant, producing a 64-bit </a:t>
            </a:r>
            <a:r>
              <a:rPr lang="en-US" altLang="en-US">
                <a:solidFill>
                  <a:schemeClr val="tx2"/>
                </a:solidFill>
              </a:rPr>
              <a:t>effective address</a:t>
            </a:r>
            <a:r>
              <a:rPr lang="en-US" altLang="en-US"/>
              <a:t>. Any two 64-bit general-purpose registers can be used. </a:t>
            </a:r>
          </a:p>
          <a:p>
            <a:pPr marL="234950" indent="-234950" eaLnBrk="1" hangingPunct="1">
              <a:lnSpc>
                <a:spcPct val="90000"/>
              </a:lnSpc>
            </a:pPr>
            <a:r>
              <a:rPr lang="en-US" altLang="en-US"/>
              <a:t>Common formats: </a:t>
            </a:r>
          </a:p>
        </p:txBody>
      </p:sp>
      <p:sp>
        <p:nvSpPr>
          <p:cNvPr id="47110" name="Text Box 5">
            <a:extLst>
              <a:ext uri="{FF2B5EF4-FFF2-40B4-BE49-F238E27FC236}">
                <a16:creationId xmlns:a16="http://schemas.microsoft.com/office/drawing/2014/main" id="{CD849C9A-8A5F-414E-BD7B-99F8A0C1DD2C}"/>
              </a:ext>
            </a:extLst>
          </p:cNvPr>
          <p:cNvSpPr txBox="1">
            <a:spLocks noChangeArrowheads="1"/>
          </p:cNvSpPr>
          <p:nvPr/>
        </p:nvSpPr>
        <p:spPr bwMode="auto">
          <a:xfrm>
            <a:off x="2133600" y="3733800"/>
            <a:ext cx="4724400" cy="108426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bg2"/>
                </a:solidFill>
              </a:rPr>
              <a:t>[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 </a:t>
            </a:r>
            <a:r>
              <a:rPr lang="en-US" altLang="en-US" sz="2100" i="1">
                <a:solidFill>
                  <a:schemeClr val="bg2"/>
                </a:solidFill>
              </a:rPr>
              <a:t>displacement </a:t>
            </a:r>
            <a:r>
              <a:rPr lang="en-US" altLang="en-US" sz="2100">
                <a:solidFill>
                  <a:schemeClr val="bg2"/>
                </a:solidFill>
              </a:rPr>
              <a:t>]</a:t>
            </a:r>
          </a:p>
          <a:p>
            <a:pPr eaLnBrk="1" hangingPunct="1">
              <a:spcBef>
                <a:spcPct val="50000"/>
              </a:spcBef>
              <a:buClrTx/>
              <a:buFontTx/>
              <a:buNone/>
            </a:pPr>
            <a:r>
              <a:rPr lang="en-US" altLang="en-US" sz="2100" i="1">
                <a:solidFill>
                  <a:schemeClr val="bg2"/>
                </a:solidFill>
              </a:rPr>
              <a:t>displacement</a:t>
            </a:r>
            <a:r>
              <a:rPr lang="en-US" altLang="en-US" sz="2100">
                <a:solidFill>
                  <a:schemeClr val="bg2"/>
                </a:solidFill>
              </a:rPr>
              <a:t> [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9BAE2E92-AFD0-4FE0-A120-D38E68BB0C2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8131" name="Slide Number Placeholder 4">
            <a:extLst>
              <a:ext uri="{FF2B5EF4-FFF2-40B4-BE49-F238E27FC236}">
                <a16:creationId xmlns:a16="http://schemas.microsoft.com/office/drawing/2014/main" id="{1F506BDE-253E-4B61-A82B-C5827A0E1D1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448EE61-B8A5-4E61-95F6-281608419494}"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9E511211-500C-420E-9B35-3A2648C936F8}"/>
              </a:ext>
            </a:extLst>
          </p:cNvPr>
          <p:cNvSpPr>
            <a:spLocks noGrp="1" noChangeArrowheads="1"/>
          </p:cNvSpPr>
          <p:nvPr>
            <p:ph type="title"/>
          </p:nvPr>
        </p:nvSpPr>
        <p:spPr/>
        <p:txBody>
          <a:bodyPr/>
          <a:lstStyle/>
          <a:p>
            <a:pPr eaLnBrk="1" hangingPunct="1">
              <a:defRPr/>
            </a:pPr>
            <a:r>
              <a:rPr lang="en-US" altLang="en-US"/>
              <a:t>Two-Dimensional Table Example</a:t>
            </a:r>
          </a:p>
        </p:txBody>
      </p:sp>
      <p:sp>
        <p:nvSpPr>
          <p:cNvPr id="48133" name="Rectangle 3">
            <a:extLst>
              <a:ext uri="{FF2B5EF4-FFF2-40B4-BE49-F238E27FC236}">
                <a16:creationId xmlns:a16="http://schemas.microsoft.com/office/drawing/2014/main" id="{AF8B693D-F1FB-4E56-AB1D-F42ED55842B1}"/>
              </a:ext>
            </a:extLst>
          </p:cNvPr>
          <p:cNvSpPr>
            <a:spLocks noGrp="1" noChangeArrowheads="1"/>
          </p:cNvSpPr>
          <p:nvPr>
            <p:ph type="body" idx="1"/>
          </p:nvPr>
        </p:nvSpPr>
        <p:spPr>
          <a:xfrm>
            <a:off x="609600" y="1143000"/>
            <a:ext cx="7848600" cy="1143000"/>
          </a:xfrm>
        </p:spPr>
        <p:txBody>
          <a:bodyPr/>
          <a:lstStyle/>
          <a:p>
            <a:pPr marL="0" indent="0" eaLnBrk="1" hangingPunct="1">
              <a:buFontTx/>
              <a:buNone/>
            </a:pPr>
            <a:r>
              <a:rPr lang="en-US" altLang="en-US"/>
              <a:t>Imagine a table with three rows and five columns. The data can be arranged in any format on the page:</a:t>
            </a:r>
          </a:p>
        </p:txBody>
      </p:sp>
      <p:sp>
        <p:nvSpPr>
          <p:cNvPr id="48134" name="Text Box 4">
            <a:extLst>
              <a:ext uri="{FF2B5EF4-FFF2-40B4-BE49-F238E27FC236}">
                <a16:creationId xmlns:a16="http://schemas.microsoft.com/office/drawing/2014/main" id="{5BB9E920-8449-495D-B1CA-9A8CFEDEBB27}"/>
              </a:ext>
            </a:extLst>
          </p:cNvPr>
          <p:cNvSpPr txBox="1">
            <a:spLocks noChangeArrowheads="1"/>
          </p:cNvSpPr>
          <p:nvPr/>
        </p:nvSpPr>
        <p:spPr bwMode="auto">
          <a:xfrm>
            <a:off x="1143000" y="2209800"/>
            <a:ext cx="6324600"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table  BYTE  10h,  20h,  30h,  40h,  50h</a:t>
            </a:r>
          </a:p>
          <a:p>
            <a:pPr eaLnBrk="1" hangingPunct="1">
              <a:lnSpc>
                <a:spcPct val="50000"/>
              </a:lnSpc>
              <a:spcBef>
                <a:spcPct val="50000"/>
              </a:spcBef>
              <a:buClrTx/>
              <a:buFontTx/>
              <a:buNone/>
            </a:pPr>
            <a:r>
              <a:rPr lang="en-US" altLang="en-US" sz="1900" b="1">
                <a:latin typeface="Courier New" panose="02070309020205020404" pitchFamily="49" charset="0"/>
              </a:rPr>
              <a:t>        BYTE  60h,  70h,  80h,  90h, 0A0h</a:t>
            </a:r>
          </a:p>
          <a:p>
            <a:pPr eaLnBrk="1" hangingPunct="1">
              <a:lnSpc>
                <a:spcPct val="50000"/>
              </a:lnSpc>
              <a:spcBef>
                <a:spcPct val="50000"/>
              </a:spcBef>
              <a:buClrTx/>
              <a:buFontTx/>
              <a:buNone/>
            </a:pPr>
            <a:r>
              <a:rPr lang="en-US" altLang="en-US" sz="1900" b="1">
                <a:latin typeface="Courier New" panose="02070309020205020404" pitchFamily="49" charset="0"/>
              </a:rPr>
              <a:t>        BYTE 0B0h, 0C0h, 0D0h, 0E0h, 0F0h</a:t>
            </a:r>
          </a:p>
          <a:p>
            <a:pPr eaLnBrk="1" hangingPunct="1">
              <a:lnSpc>
                <a:spcPct val="50000"/>
              </a:lnSpc>
              <a:spcBef>
                <a:spcPct val="50000"/>
              </a:spcBef>
              <a:buClrTx/>
              <a:buFontTx/>
              <a:buNone/>
            </a:pPr>
            <a:r>
              <a:rPr lang="en-US" altLang="en-US" sz="1900" b="1">
                <a:latin typeface="Courier New" panose="02070309020205020404" pitchFamily="49" charset="0"/>
              </a:rPr>
              <a:t>NumCols = 5</a:t>
            </a:r>
          </a:p>
        </p:txBody>
      </p:sp>
      <p:grpSp>
        <p:nvGrpSpPr>
          <p:cNvPr id="129032" name="Group 8">
            <a:extLst>
              <a:ext uri="{FF2B5EF4-FFF2-40B4-BE49-F238E27FC236}">
                <a16:creationId xmlns:a16="http://schemas.microsoft.com/office/drawing/2014/main" id="{44C09203-D1B3-4052-8310-23B352624BC3}"/>
              </a:ext>
            </a:extLst>
          </p:cNvPr>
          <p:cNvGrpSpPr>
            <a:grpSpLocks/>
          </p:cNvGrpSpPr>
          <p:nvPr/>
        </p:nvGrpSpPr>
        <p:grpSpPr bwMode="auto">
          <a:xfrm>
            <a:off x="609600" y="3675063"/>
            <a:ext cx="7589838" cy="2182812"/>
            <a:chOff x="384" y="2315"/>
            <a:chExt cx="4781" cy="1375"/>
          </a:xfrm>
        </p:grpSpPr>
        <p:sp>
          <p:nvSpPr>
            <p:cNvPr id="48136" name="Text Box 5">
              <a:extLst>
                <a:ext uri="{FF2B5EF4-FFF2-40B4-BE49-F238E27FC236}">
                  <a16:creationId xmlns:a16="http://schemas.microsoft.com/office/drawing/2014/main" id="{68A35A9A-F8F6-4216-B781-5DDFAE877451}"/>
                </a:ext>
              </a:extLst>
            </p:cNvPr>
            <p:cNvSpPr txBox="1">
              <a:spLocks noChangeArrowheads="1"/>
            </p:cNvSpPr>
            <p:nvPr/>
          </p:nvSpPr>
          <p:spPr bwMode="auto">
            <a:xfrm>
              <a:off x="720" y="2699"/>
              <a:ext cx="4445" cy="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table  BYTE  10h,20h,30h,40h,50h,60h,70h,</a:t>
              </a:r>
            </a:p>
            <a:p>
              <a:pPr eaLnBrk="1" hangingPunct="1">
                <a:lnSpc>
                  <a:spcPct val="50000"/>
                </a:lnSpc>
                <a:spcBef>
                  <a:spcPct val="50000"/>
                </a:spcBef>
                <a:buClrTx/>
                <a:buFontTx/>
                <a:buNone/>
              </a:pPr>
              <a:r>
                <a:rPr lang="en-US" altLang="en-US" sz="1900" b="1">
                  <a:latin typeface="Courier New" panose="02070309020205020404" pitchFamily="49" charset="0"/>
                </a:rPr>
                <a:t>        80h,90h,0A0h,</a:t>
              </a:r>
            </a:p>
            <a:p>
              <a:pPr eaLnBrk="1" hangingPunct="1">
                <a:lnSpc>
                  <a:spcPct val="50000"/>
                </a:lnSpc>
                <a:spcBef>
                  <a:spcPct val="50000"/>
                </a:spcBef>
                <a:buClrTx/>
                <a:buFontTx/>
                <a:buNone/>
              </a:pPr>
              <a:r>
                <a:rPr lang="en-US" altLang="en-US" sz="1900" b="1">
                  <a:latin typeface="Courier New" panose="02070309020205020404" pitchFamily="49" charset="0"/>
                </a:rPr>
                <a:t>        0B0h,0C0h,0D0h, </a:t>
              </a:r>
            </a:p>
            <a:p>
              <a:pPr eaLnBrk="1" hangingPunct="1">
                <a:lnSpc>
                  <a:spcPct val="50000"/>
                </a:lnSpc>
                <a:spcBef>
                  <a:spcPct val="50000"/>
                </a:spcBef>
                <a:buClrTx/>
                <a:buFontTx/>
                <a:buNone/>
              </a:pPr>
              <a:r>
                <a:rPr lang="en-US" altLang="en-US" sz="1900" b="1">
                  <a:latin typeface="Courier New" panose="02070309020205020404" pitchFamily="49" charset="0"/>
                </a:rPr>
                <a:t>        0E0h,0F0h</a:t>
              </a:r>
            </a:p>
            <a:p>
              <a:pPr eaLnBrk="1" hangingPunct="1">
                <a:lnSpc>
                  <a:spcPct val="50000"/>
                </a:lnSpc>
                <a:spcBef>
                  <a:spcPct val="50000"/>
                </a:spcBef>
                <a:buClrTx/>
                <a:buFontTx/>
                <a:buNone/>
              </a:pPr>
              <a:r>
                <a:rPr lang="en-US" altLang="en-US" sz="1900" b="1">
                  <a:latin typeface="Courier New" panose="02070309020205020404" pitchFamily="49" charset="0"/>
                </a:rPr>
                <a:t>NumCols = 5</a:t>
              </a:r>
            </a:p>
          </p:txBody>
        </p:sp>
        <p:sp>
          <p:nvSpPr>
            <p:cNvPr id="48137" name="Text Box 6">
              <a:extLst>
                <a:ext uri="{FF2B5EF4-FFF2-40B4-BE49-F238E27FC236}">
                  <a16:creationId xmlns:a16="http://schemas.microsoft.com/office/drawing/2014/main" id="{A498A61E-DEFE-4F28-9A3E-B171A18B0ECA}"/>
                </a:ext>
              </a:extLst>
            </p:cNvPr>
            <p:cNvSpPr txBox="1">
              <a:spLocks noChangeArrowheads="1"/>
            </p:cNvSpPr>
            <p:nvPr/>
          </p:nvSpPr>
          <p:spPr bwMode="auto">
            <a:xfrm>
              <a:off x="384" y="2315"/>
              <a:ext cx="220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Alternative format: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72D9E1A6-01D5-42A0-8939-280FFD4BA9D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9155" name="Slide Number Placeholder 4">
            <a:extLst>
              <a:ext uri="{FF2B5EF4-FFF2-40B4-BE49-F238E27FC236}">
                <a16:creationId xmlns:a16="http://schemas.microsoft.com/office/drawing/2014/main" id="{71D54F4A-DE5B-4AB6-B22F-6964088BA8D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57307AB-5E4F-40ED-A5F0-A48104F3049B}"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B27C9976-F34D-4E07-8F6F-AE9FFB3187C1}"/>
              </a:ext>
            </a:extLst>
          </p:cNvPr>
          <p:cNvSpPr>
            <a:spLocks noGrp="1" noChangeArrowheads="1"/>
          </p:cNvSpPr>
          <p:nvPr>
            <p:ph type="title"/>
          </p:nvPr>
        </p:nvSpPr>
        <p:spPr/>
        <p:txBody>
          <a:bodyPr/>
          <a:lstStyle/>
          <a:p>
            <a:pPr eaLnBrk="1" hangingPunct="1">
              <a:defRPr/>
            </a:pPr>
            <a:r>
              <a:rPr lang="en-US" altLang="en-US"/>
              <a:t>Two-Dimensional Table Example</a:t>
            </a:r>
          </a:p>
        </p:txBody>
      </p:sp>
      <p:sp>
        <p:nvSpPr>
          <p:cNvPr id="49157" name="Rectangle 3">
            <a:extLst>
              <a:ext uri="{FF2B5EF4-FFF2-40B4-BE49-F238E27FC236}">
                <a16:creationId xmlns:a16="http://schemas.microsoft.com/office/drawing/2014/main" id="{924D70A2-3BE0-40CE-86B5-38C2984F2096}"/>
              </a:ext>
            </a:extLst>
          </p:cNvPr>
          <p:cNvSpPr>
            <a:spLocks noGrp="1" noChangeArrowheads="1"/>
          </p:cNvSpPr>
          <p:nvPr>
            <p:ph type="body" idx="1"/>
          </p:nvPr>
        </p:nvSpPr>
        <p:spPr>
          <a:xfrm>
            <a:off x="609600" y="1295400"/>
            <a:ext cx="7848600" cy="990600"/>
          </a:xfrm>
        </p:spPr>
        <p:txBody>
          <a:bodyPr/>
          <a:lstStyle/>
          <a:p>
            <a:pPr marL="0" indent="0" eaLnBrk="1" hangingPunct="1">
              <a:buFontTx/>
              <a:buNone/>
            </a:pPr>
            <a:r>
              <a:rPr lang="en-US" altLang="en-US"/>
              <a:t>The following 32-bit code loads the table element stored in row 1, column 2:</a:t>
            </a:r>
          </a:p>
        </p:txBody>
      </p:sp>
      <p:sp>
        <p:nvSpPr>
          <p:cNvPr id="49158" name="Text Box 4">
            <a:extLst>
              <a:ext uri="{FF2B5EF4-FFF2-40B4-BE49-F238E27FC236}">
                <a16:creationId xmlns:a16="http://schemas.microsoft.com/office/drawing/2014/main" id="{AD42F1C4-9F64-4524-BCF4-F91FCFC97A41}"/>
              </a:ext>
            </a:extLst>
          </p:cNvPr>
          <p:cNvSpPr txBox="1">
            <a:spLocks noChangeArrowheads="1"/>
          </p:cNvSpPr>
          <p:nvPr/>
        </p:nvSpPr>
        <p:spPr bwMode="auto">
          <a:xfrm>
            <a:off x="1219200" y="2362200"/>
            <a:ext cx="63246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RowNumber = 1</a:t>
            </a:r>
          </a:p>
          <a:p>
            <a:pPr eaLnBrk="1" hangingPunct="1">
              <a:lnSpc>
                <a:spcPct val="50000"/>
              </a:lnSpc>
              <a:spcBef>
                <a:spcPct val="50000"/>
              </a:spcBef>
              <a:buClrTx/>
              <a:buFontTx/>
              <a:buNone/>
            </a:pPr>
            <a:r>
              <a:rPr lang="en-US" altLang="en-US" sz="1900" b="1">
                <a:latin typeface="Courier New" panose="02070309020205020404" pitchFamily="49" charset="0"/>
              </a:rPr>
              <a:t>ColumnNumber = 2</a:t>
            </a:r>
          </a:p>
          <a:p>
            <a:pPr eaLnBrk="1" hangingPunct="1">
              <a:lnSpc>
                <a:spcPct val="50000"/>
              </a:lnSpc>
              <a:spcBef>
                <a:spcPct val="50000"/>
              </a:spcBef>
              <a:buClrTx/>
              <a:buFontTx/>
              <a:buNone/>
            </a:pPr>
            <a:endParaRPr lang="en-US" altLang="en-US" sz="1900" b="1">
              <a:latin typeface="Courier New" panose="02070309020205020404" pitchFamily="49" charset="0"/>
            </a:endParaRPr>
          </a:p>
          <a:p>
            <a:pPr eaLnBrk="1" hangingPunct="1">
              <a:lnSpc>
                <a:spcPct val="50000"/>
              </a:lnSpc>
              <a:spcBef>
                <a:spcPct val="50000"/>
              </a:spcBef>
              <a:buClrTx/>
              <a:buFontTx/>
              <a:buNone/>
            </a:pPr>
            <a:r>
              <a:rPr lang="en-US" altLang="en-US" sz="1900" b="1">
                <a:latin typeface="Courier New" panose="02070309020205020404" pitchFamily="49" charset="0"/>
              </a:rPr>
              <a:t>mov  ebx,NumCols * RowNumber</a:t>
            </a:r>
          </a:p>
          <a:p>
            <a:pPr eaLnBrk="1" hangingPunct="1">
              <a:lnSpc>
                <a:spcPct val="50000"/>
              </a:lnSpc>
              <a:spcBef>
                <a:spcPct val="50000"/>
              </a:spcBef>
              <a:buClrTx/>
              <a:buFontTx/>
              <a:buNone/>
            </a:pPr>
            <a:r>
              <a:rPr lang="en-US" altLang="en-US" sz="1900" b="1">
                <a:latin typeface="Courier New" panose="02070309020205020404" pitchFamily="49" charset="0"/>
              </a:rPr>
              <a:t>mov  esi,ColumnNumber</a:t>
            </a:r>
          </a:p>
          <a:p>
            <a:pPr eaLnBrk="1" hangingPunct="1">
              <a:lnSpc>
                <a:spcPct val="50000"/>
              </a:lnSpc>
              <a:spcBef>
                <a:spcPct val="50000"/>
              </a:spcBef>
              <a:buClrTx/>
              <a:buFontTx/>
              <a:buNone/>
            </a:pPr>
            <a:r>
              <a:rPr lang="en-US" altLang="en-US" sz="1900" b="1">
                <a:latin typeface="Courier New" panose="02070309020205020404" pitchFamily="49" charset="0"/>
              </a:rPr>
              <a:t>mov  al,table[ebx + esi]</a:t>
            </a:r>
          </a:p>
        </p:txBody>
      </p:sp>
      <p:graphicFrame>
        <p:nvGraphicFramePr>
          <p:cNvPr id="49159" name="Object 7">
            <a:extLst>
              <a:ext uri="{FF2B5EF4-FFF2-40B4-BE49-F238E27FC236}">
                <a16:creationId xmlns:a16="http://schemas.microsoft.com/office/drawing/2014/main" id="{C449EF63-B990-4CD9-9321-C2A553FFC06D}"/>
              </a:ext>
            </a:extLst>
          </p:cNvPr>
          <p:cNvGraphicFramePr>
            <a:graphicFrameLocks noChangeAspect="1"/>
          </p:cNvGraphicFramePr>
          <p:nvPr/>
        </p:nvGraphicFramePr>
        <p:xfrm>
          <a:off x="1066800" y="4573588"/>
          <a:ext cx="6934200" cy="1268412"/>
        </p:xfrm>
        <a:graphic>
          <a:graphicData uri="http://schemas.openxmlformats.org/presentationml/2006/ole">
            <mc:AlternateContent xmlns:mc="http://schemas.openxmlformats.org/markup-compatibility/2006">
              <mc:Choice xmlns:v="urn:schemas-microsoft-com:vml" Requires="v">
                <p:oleObj spid="_x0000_s49167" name="VISIO" r:id="rId3" imgW="3621024" imgH="676656" progId="Visio.Drawing.6">
                  <p:embed/>
                </p:oleObj>
              </mc:Choice>
              <mc:Fallback>
                <p:oleObj name="VISIO" r:id="rId3" imgW="3621024" imgH="676656"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248"/>
                      <a:stretch>
                        <a:fillRect/>
                      </a:stretch>
                    </p:blipFill>
                    <p:spPr bwMode="auto">
                      <a:xfrm>
                        <a:off x="1066800" y="4573588"/>
                        <a:ext cx="6934200" cy="12684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210B0B6B-DB8D-44D5-9AA0-57DC1865157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50179" name="Slide Number Placeholder 4">
            <a:extLst>
              <a:ext uri="{FF2B5EF4-FFF2-40B4-BE49-F238E27FC236}">
                <a16:creationId xmlns:a16="http://schemas.microsoft.com/office/drawing/2014/main" id="{EEFA5441-018D-400C-A096-06233F9AFAB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56D0F0-14C4-43B3-8643-F12862D371B4}"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8AE57542-2B33-44D5-B251-03555693FD8D}"/>
              </a:ext>
            </a:extLst>
          </p:cNvPr>
          <p:cNvSpPr>
            <a:spLocks noGrp="1" noChangeArrowheads="1"/>
          </p:cNvSpPr>
          <p:nvPr>
            <p:ph type="title"/>
          </p:nvPr>
        </p:nvSpPr>
        <p:spPr/>
        <p:txBody>
          <a:bodyPr/>
          <a:lstStyle/>
          <a:p>
            <a:pPr eaLnBrk="1" hangingPunct="1">
              <a:defRPr/>
            </a:pPr>
            <a:r>
              <a:rPr lang="en-US" altLang="en-US"/>
              <a:t>Two-Dimensional Table Example (64-bit)</a:t>
            </a:r>
          </a:p>
        </p:txBody>
      </p:sp>
      <p:sp>
        <p:nvSpPr>
          <p:cNvPr id="50181" name="Rectangle 3">
            <a:extLst>
              <a:ext uri="{FF2B5EF4-FFF2-40B4-BE49-F238E27FC236}">
                <a16:creationId xmlns:a16="http://schemas.microsoft.com/office/drawing/2014/main" id="{96DD3272-BC6F-46F3-82A8-BEAB1E90E163}"/>
              </a:ext>
            </a:extLst>
          </p:cNvPr>
          <p:cNvSpPr>
            <a:spLocks noGrp="1" noChangeArrowheads="1"/>
          </p:cNvSpPr>
          <p:nvPr>
            <p:ph type="body" idx="1"/>
          </p:nvPr>
        </p:nvSpPr>
        <p:spPr>
          <a:xfrm>
            <a:off x="609600" y="1295400"/>
            <a:ext cx="7848600" cy="990600"/>
          </a:xfrm>
        </p:spPr>
        <p:txBody>
          <a:bodyPr/>
          <a:lstStyle/>
          <a:p>
            <a:pPr marL="0" indent="0" eaLnBrk="1" hangingPunct="1">
              <a:buFontTx/>
              <a:buNone/>
            </a:pPr>
            <a:r>
              <a:rPr lang="en-US" altLang="en-US"/>
              <a:t>The following 64-bit code loads the table element stored in row 1, column 2:</a:t>
            </a:r>
          </a:p>
        </p:txBody>
      </p:sp>
      <p:sp>
        <p:nvSpPr>
          <p:cNvPr id="50182" name="Text Box 4">
            <a:extLst>
              <a:ext uri="{FF2B5EF4-FFF2-40B4-BE49-F238E27FC236}">
                <a16:creationId xmlns:a16="http://schemas.microsoft.com/office/drawing/2014/main" id="{096997C5-9EEF-4E42-B9D8-31DAFBC48C26}"/>
              </a:ext>
            </a:extLst>
          </p:cNvPr>
          <p:cNvSpPr txBox="1">
            <a:spLocks noChangeArrowheads="1"/>
          </p:cNvSpPr>
          <p:nvPr/>
        </p:nvSpPr>
        <p:spPr bwMode="auto">
          <a:xfrm>
            <a:off x="1219200" y="2362200"/>
            <a:ext cx="63246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RowNumber = 1</a:t>
            </a:r>
          </a:p>
          <a:p>
            <a:pPr eaLnBrk="1" hangingPunct="1">
              <a:lnSpc>
                <a:spcPct val="50000"/>
              </a:lnSpc>
              <a:spcBef>
                <a:spcPct val="50000"/>
              </a:spcBef>
              <a:buClrTx/>
              <a:buFontTx/>
              <a:buNone/>
            </a:pPr>
            <a:r>
              <a:rPr lang="en-US" altLang="en-US" sz="1900" b="1">
                <a:latin typeface="Courier New" panose="02070309020205020404" pitchFamily="49" charset="0"/>
              </a:rPr>
              <a:t>ColumnNumber = 2</a:t>
            </a:r>
          </a:p>
          <a:p>
            <a:pPr eaLnBrk="1" hangingPunct="1">
              <a:lnSpc>
                <a:spcPct val="50000"/>
              </a:lnSpc>
              <a:spcBef>
                <a:spcPct val="50000"/>
              </a:spcBef>
              <a:buClrTx/>
              <a:buFontTx/>
              <a:buNone/>
            </a:pPr>
            <a:endParaRPr lang="en-US" altLang="en-US" sz="1900" b="1">
              <a:latin typeface="Courier New" panose="02070309020205020404" pitchFamily="49" charset="0"/>
            </a:endParaRPr>
          </a:p>
          <a:p>
            <a:pPr eaLnBrk="1" hangingPunct="1">
              <a:lnSpc>
                <a:spcPct val="50000"/>
              </a:lnSpc>
              <a:spcBef>
                <a:spcPct val="50000"/>
              </a:spcBef>
              <a:buClrTx/>
              <a:buFontTx/>
              <a:buNone/>
            </a:pPr>
            <a:r>
              <a:rPr lang="en-US" altLang="en-US" sz="1900" b="1">
                <a:latin typeface="Courier New" panose="02070309020205020404" pitchFamily="49" charset="0"/>
              </a:rPr>
              <a:t>mov  rbx,NumCols * RowNumber</a:t>
            </a:r>
          </a:p>
          <a:p>
            <a:pPr eaLnBrk="1" hangingPunct="1">
              <a:lnSpc>
                <a:spcPct val="50000"/>
              </a:lnSpc>
              <a:spcBef>
                <a:spcPct val="50000"/>
              </a:spcBef>
              <a:buClrTx/>
              <a:buFontTx/>
              <a:buNone/>
            </a:pPr>
            <a:r>
              <a:rPr lang="en-US" altLang="en-US" sz="1900" b="1">
                <a:latin typeface="Courier New" panose="02070309020205020404" pitchFamily="49" charset="0"/>
              </a:rPr>
              <a:t>mov  rsi,ColumnNumber</a:t>
            </a:r>
          </a:p>
          <a:p>
            <a:pPr eaLnBrk="1" hangingPunct="1">
              <a:lnSpc>
                <a:spcPct val="50000"/>
              </a:lnSpc>
              <a:spcBef>
                <a:spcPct val="50000"/>
              </a:spcBef>
              <a:buClrTx/>
              <a:buFontTx/>
              <a:buNone/>
            </a:pPr>
            <a:r>
              <a:rPr lang="en-US" altLang="en-US" sz="1900" b="1">
                <a:latin typeface="Courier New" panose="02070309020205020404" pitchFamily="49" charset="0"/>
              </a:rPr>
              <a:t>mov  al,table[rbx + rsi]</a:t>
            </a:r>
          </a:p>
        </p:txBody>
      </p:sp>
      <p:graphicFrame>
        <p:nvGraphicFramePr>
          <p:cNvPr id="50183" name="Object 7">
            <a:extLst>
              <a:ext uri="{FF2B5EF4-FFF2-40B4-BE49-F238E27FC236}">
                <a16:creationId xmlns:a16="http://schemas.microsoft.com/office/drawing/2014/main" id="{3BD7CF57-83AB-450D-8CD5-2A7DA75E0EF0}"/>
              </a:ext>
            </a:extLst>
          </p:cNvPr>
          <p:cNvGraphicFramePr>
            <a:graphicFrameLocks noChangeAspect="1"/>
          </p:cNvGraphicFramePr>
          <p:nvPr/>
        </p:nvGraphicFramePr>
        <p:xfrm>
          <a:off x="1066800" y="4573588"/>
          <a:ext cx="6934200" cy="1268412"/>
        </p:xfrm>
        <a:graphic>
          <a:graphicData uri="http://schemas.openxmlformats.org/presentationml/2006/ole">
            <mc:AlternateContent xmlns:mc="http://schemas.openxmlformats.org/markup-compatibility/2006">
              <mc:Choice xmlns:v="urn:schemas-microsoft-com:vml" Requires="v">
                <p:oleObj spid="_x0000_s50193" name="Visio" r:id="rId3" imgW="3621024" imgH="676656" progId="Visio.Drawing.6">
                  <p:embed/>
                </p:oleObj>
              </mc:Choice>
              <mc:Fallback>
                <p:oleObj name="Visio" r:id="rId3" imgW="3621024" imgH="676656"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248"/>
                      <a:stretch>
                        <a:fillRect/>
                      </a:stretch>
                    </p:blipFill>
                    <p:spPr bwMode="auto">
                      <a:xfrm>
                        <a:off x="1066800" y="4573588"/>
                        <a:ext cx="6934200" cy="12684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4" name="TextBox 1">
            <a:extLst>
              <a:ext uri="{FF2B5EF4-FFF2-40B4-BE49-F238E27FC236}">
                <a16:creationId xmlns:a16="http://schemas.microsoft.com/office/drawing/2014/main" id="{25EFF917-6CAA-4E29-B77C-BAF2AAC1CD72}"/>
              </a:ext>
            </a:extLst>
          </p:cNvPr>
          <p:cNvSpPr txBox="1">
            <a:spLocks noChangeArrowheads="1"/>
          </p:cNvSpPr>
          <p:nvPr/>
        </p:nvSpPr>
        <p:spPr bwMode="auto">
          <a:xfrm>
            <a:off x="3987800" y="5486400"/>
            <a:ext cx="2133600" cy="307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chemeClr val="bg2"/>
                </a:solidFill>
                <a:latin typeface="Courier New" panose="02070309020205020404" pitchFamily="49" charset="0"/>
                <a:cs typeface="Courier New" panose="02070309020205020404" pitchFamily="49" charset="0"/>
              </a:rPr>
              <a:t>table[rbx + rsi]</a:t>
            </a:r>
            <a:endParaRPr lang="en-US" altLang="en-US" sz="1600">
              <a:solidFill>
                <a:schemeClr val="bg2"/>
              </a:solidFill>
              <a:latin typeface="Courier New" panose="02070309020205020404" pitchFamily="49" charset="0"/>
              <a:cs typeface="Courier New" panose="02070309020205020404" pitchFamily="49" charset="0"/>
            </a:endParaRPr>
          </a:p>
        </p:txBody>
      </p:sp>
      <p:sp>
        <p:nvSpPr>
          <p:cNvPr id="50185" name="TextBox 8">
            <a:extLst>
              <a:ext uri="{FF2B5EF4-FFF2-40B4-BE49-F238E27FC236}">
                <a16:creationId xmlns:a16="http://schemas.microsoft.com/office/drawing/2014/main" id="{980FF5DE-1A78-40CC-9D80-A0C0DD544D47}"/>
              </a:ext>
            </a:extLst>
          </p:cNvPr>
          <p:cNvSpPr txBox="1">
            <a:spLocks noChangeArrowheads="1"/>
          </p:cNvSpPr>
          <p:nvPr/>
        </p:nvSpPr>
        <p:spPr bwMode="auto">
          <a:xfrm>
            <a:off x="2444750" y="5486400"/>
            <a:ext cx="1543050" cy="307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1400">
                <a:solidFill>
                  <a:schemeClr val="bg2"/>
                </a:solidFill>
                <a:latin typeface="Courier New" panose="02070309020205020404" pitchFamily="49" charset="0"/>
                <a:cs typeface="Courier New" panose="02070309020205020404" pitchFamily="49" charset="0"/>
              </a:rPr>
              <a:t>table[rbx]</a:t>
            </a:r>
            <a:endParaRPr lang="en-US" altLang="en-US" sz="1600">
              <a:solidFill>
                <a:schemeClr val="bg2"/>
              </a:solidFill>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1749935F-D8D2-4A4E-A057-EA25F4EEFB1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7171" name="Slide Number Placeholder 4">
            <a:extLst>
              <a:ext uri="{FF2B5EF4-FFF2-40B4-BE49-F238E27FC236}">
                <a16:creationId xmlns:a16="http://schemas.microsoft.com/office/drawing/2014/main" id="{E9D1A7D0-4212-47EE-B133-2F641311FF4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9BB8A4-E7DF-40D7-B9FF-90B9CABC4868}"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05474" name="Rectangle 2">
            <a:extLst>
              <a:ext uri="{FF2B5EF4-FFF2-40B4-BE49-F238E27FC236}">
                <a16:creationId xmlns:a16="http://schemas.microsoft.com/office/drawing/2014/main" id="{A13ADC95-A0AC-4ECE-A45D-FCEBF5F5ADA0}"/>
              </a:ext>
            </a:extLst>
          </p:cNvPr>
          <p:cNvSpPr>
            <a:spLocks noGrp="1" noChangeArrowheads="1"/>
          </p:cNvSpPr>
          <p:nvPr>
            <p:ph type="title"/>
          </p:nvPr>
        </p:nvSpPr>
        <p:spPr/>
        <p:txBody>
          <a:bodyPr/>
          <a:lstStyle/>
          <a:p>
            <a:pPr eaLnBrk="1" hangingPunct="1">
              <a:defRPr/>
            </a:pPr>
            <a:r>
              <a:rPr lang="en-US" altLang="en-US"/>
              <a:t>MOVSB, MOVSW, and MOVSD</a:t>
            </a:r>
            <a:r>
              <a:rPr lang="en-US" altLang="en-US" sz="2400"/>
              <a:t>  (2 of 2)</a:t>
            </a:r>
            <a:endParaRPr lang="en-US" altLang="en-US"/>
          </a:p>
        </p:txBody>
      </p:sp>
      <p:sp>
        <p:nvSpPr>
          <p:cNvPr id="7173" name="Rectangle 3">
            <a:extLst>
              <a:ext uri="{FF2B5EF4-FFF2-40B4-BE49-F238E27FC236}">
                <a16:creationId xmlns:a16="http://schemas.microsoft.com/office/drawing/2014/main" id="{8C572755-B799-4A88-821F-14108065E69F}"/>
              </a:ext>
            </a:extLst>
          </p:cNvPr>
          <p:cNvSpPr>
            <a:spLocks noGrp="1" noChangeArrowheads="1"/>
          </p:cNvSpPr>
          <p:nvPr>
            <p:ph type="body" idx="1"/>
          </p:nvPr>
        </p:nvSpPr>
        <p:spPr>
          <a:xfrm>
            <a:off x="838200" y="1752600"/>
            <a:ext cx="7772400" cy="2514600"/>
          </a:xfrm>
        </p:spPr>
        <p:txBody>
          <a:bodyPr/>
          <a:lstStyle/>
          <a:p>
            <a:pPr eaLnBrk="1" hangingPunct="1"/>
            <a:r>
              <a:rPr lang="en-US" altLang="en-US"/>
              <a:t>ESI and EDI are automatically incremented or decremented:</a:t>
            </a:r>
          </a:p>
          <a:p>
            <a:pPr lvl="1" eaLnBrk="1" hangingPunct="1"/>
            <a:r>
              <a:rPr lang="en-US" altLang="en-US"/>
              <a:t>MOVSB increments/decrements by 1</a:t>
            </a:r>
          </a:p>
          <a:p>
            <a:pPr lvl="1" eaLnBrk="1" hangingPunct="1"/>
            <a:r>
              <a:rPr lang="en-US" altLang="en-US"/>
              <a:t>MOVSW increments/decrements by 2</a:t>
            </a:r>
          </a:p>
          <a:p>
            <a:pPr lvl="1" eaLnBrk="1" hangingPunct="1"/>
            <a:r>
              <a:rPr lang="en-US" altLang="en-US"/>
              <a:t>MOVSD increments/decrements by 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7ED658DA-0BE9-432E-8609-9C84AB34BF0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4515" name="Slide Number Placeholder 4">
            <a:extLst>
              <a:ext uri="{FF2B5EF4-FFF2-40B4-BE49-F238E27FC236}">
                <a16:creationId xmlns:a16="http://schemas.microsoft.com/office/drawing/2014/main" id="{C63DFD36-5F56-4283-A7C1-9F07C329D1F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A4F13FD-3AAB-4B6B-BC8C-83FD671CE104}"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AD26CAF8-79C5-4E56-A0D8-557A6260FC5A}"/>
              </a:ext>
            </a:extLst>
          </p:cNvPr>
          <p:cNvSpPr>
            <a:spLocks noGrp="1" noChangeArrowheads="1"/>
          </p:cNvSpPr>
          <p:nvPr>
            <p:ph type="title"/>
          </p:nvPr>
        </p:nvSpPr>
        <p:spPr/>
        <p:txBody>
          <a:bodyPr/>
          <a:lstStyle/>
          <a:p>
            <a:pPr eaLnBrk="1" hangingPunct="1">
              <a:defRPr/>
            </a:pPr>
            <a:r>
              <a:rPr lang="en-US" altLang="en-US"/>
              <a:t>Summary</a:t>
            </a:r>
          </a:p>
        </p:txBody>
      </p:sp>
      <p:sp>
        <p:nvSpPr>
          <p:cNvPr id="64517" name="Rectangle 3">
            <a:extLst>
              <a:ext uri="{FF2B5EF4-FFF2-40B4-BE49-F238E27FC236}">
                <a16:creationId xmlns:a16="http://schemas.microsoft.com/office/drawing/2014/main" id="{FDF728D8-2C6A-4E1B-89D1-E1AECABBFE7C}"/>
              </a:ext>
            </a:extLst>
          </p:cNvPr>
          <p:cNvSpPr>
            <a:spLocks noGrp="1" noChangeArrowheads="1"/>
          </p:cNvSpPr>
          <p:nvPr>
            <p:ph type="body" idx="1"/>
          </p:nvPr>
        </p:nvSpPr>
        <p:spPr/>
        <p:txBody>
          <a:bodyPr/>
          <a:lstStyle/>
          <a:p>
            <a:pPr eaLnBrk="1" hangingPunct="1"/>
            <a:r>
              <a:rPr lang="en-US" altLang="en-US"/>
              <a:t>String primitives are optimized for efficiency</a:t>
            </a:r>
          </a:p>
          <a:p>
            <a:pPr eaLnBrk="1" hangingPunct="1"/>
            <a:r>
              <a:rPr lang="en-US" altLang="en-US"/>
              <a:t>Strings and arrays are essentially the same</a:t>
            </a:r>
          </a:p>
          <a:p>
            <a:pPr eaLnBrk="1" hangingPunct="1"/>
            <a:r>
              <a:rPr lang="en-US" altLang="en-US"/>
              <a:t>Keep code inside loops simple</a:t>
            </a:r>
          </a:p>
          <a:p>
            <a:pPr eaLnBrk="1" hangingPunct="1"/>
            <a:r>
              <a:rPr lang="en-US" altLang="en-US"/>
              <a:t>Use base-index operands with two-dimensional arrays</a:t>
            </a:r>
          </a:p>
          <a:p>
            <a:pPr eaLnBrk="1" hangingPunct="1"/>
            <a:r>
              <a:rPr lang="en-US" altLang="en-US"/>
              <a:t>Avoid the bubble sort for large arrays</a:t>
            </a:r>
          </a:p>
          <a:p>
            <a:pPr eaLnBrk="1" hangingPunct="1"/>
            <a:r>
              <a:rPr lang="en-US" altLang="en-US"/>
              <a:t>Use binary search for large sequentially ordered arrays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a:extLst>
              <a:ext uri="{FF2B5EF4-FFF2-40B4-BE49-F238E27FC236}">
                <a16:creationId xmlns:a16="http://schemas.microsoft.com/office/drawing/2014/main" id="{74F73FEF-4318-4129-A53C-65C0F5EF24E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5539" name="Slide Number Placeholder 3">
            <a:extLst>
              <a:ext uri="{FF2B5EF4-FFF2-40B4-BE49-F238E27FC236}">
                <a16:creationId xmlns:a16="http://schemas.microsoft.com/office/drawing/2014/main" id="{3E36B962-7B51-4413-A66E-B7C76F8BBDB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B8316E7-44A0-4FFF-9F95-2374F54E1E42}" type="slidenum">
              <a:rPr lang="en-US" altLang="en-US" sz="1600">
                <a:latin typeface="Times New Roman" panose="02020603050405020304" pitchFamily="18" charset="0"/>
              </a:rPr>
              <a:pPr eaLnBrk="1" hangingPunct="1">
                <a:spcBef>
                  <a:spcPct val="0"/>
                </a:spcBef>
                <a:buClrTx/>
                <a:buFontTx/>
                <a:buNone/>
              </a:pPr>
              <a:t>51</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21A888B0-5192-429C-9163-8AC87024CAF7}"/>
              </a:ext>
            </a:extLst>
          </p:cNvPr>
          <p:cNvSpPr>
            <a:spLocks noGrp="1" noChangeArrowheads="1"/>
          </p:cNvSpPr>
          <p:nvPr>
            <p:ph type="title"/>
          </p:nvPr>
        </p:nvSpPr>
        <p:spPr>
          <a:xfrm>
            <a:off x="609600" y="3276600"/>
            <a:ext cx="7772400" cy="533400"/>
          </a:xfrm>
        </p:spPr>
        <p:txBody>
          <a:bodyPr/>
          <a:lstStyle/>
          <a:p>
            <a:pPr eaLnBrk="1" hangingPunct="1">
              <a:defRPr/>
            </a:pPr>
            <a:r>
              <a:rPr lang="en-US" altLang="en-US"/>
              <a:t>45 6E 64 65</a:t>
            </a:r>
          </a:p>
        </p:txBody>
      </p:sp>
      <p:graphicFrame>
        <p:nvGraphicFramePr>
          <p:cNvPr id="65541" name="Object 3">
            <a:extLst>
              <a:ext uri="{FF2B5EF4-FFF2-40B4-BE49-F238E27FC236}">
                <a16:creationId xmlns:a16="http://schemas.microsoft.com/office/drawing/2014/main" id="{9F90BCE5-4E47-4ACE-B8CF-125362B154BD}"/>
              </a:ext>
            </a:extLst>
          </p:cNvPr>
          <p:cNvGraphicFramePr>
            <a:graphicFrameLocks noChangeAspect="1"/>
          </p:cNvGraphicFramePr>
          <p:nvPr/>
        </p:nvGraphicFramePr>
        <p:xfrm>
          <a:off x="3962400" y="2362200"/>
          <a:ext cx="1295400" cy="688975"/>
        </p:xfrm>
        <a:graphic>
          <a:graphicData uri="http://schemas.openxmlformats.org/presentationml/2006/ole">
            <mc:AlternateContent xmlns:mc="http://schemas.openxmlformats.org/markup-compatibility/2006">
              <mc:Choice xmlns:v="urn:schemas-microsoft-com:vml" Requires="v">
                <p:oleObj spid="_x0000_s65549"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CD70408C-7713-41CE-BF9F-D90A13669CD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8195" name="Slide Number Placeholder 4">
            <a:extLst>
              <a:ext uri="{FF2B5EF4-FFF2-40B4-BE49-F238E27FC236}">
                <a16:creationId xmlns:a16="http://schemas.microsoft.com/office/drawing/2014/main" id="{EAEE27CB-D53D-471C-8D2A-06FA3CE2D45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E4271A7-89E7-4D7D-A8AA-2624AD2016CE}" type="slidenum">
              <a:rPr lang="en-US" altLang="en-US" sz="1600">
                <a:latin typeface="Times New Roman" panose="02020603050405020304" pitchFamily="18" charset="0"/>
              </a:rPr>
              <a:pPr eaLnBrk="1" hangingPunct="1">
                <a:spcBef>
                  <a:spcPct val="0"/>
                </a:spcBef>
                <a:buClrTx/>
                <a:buFontTx/>
                <a:buNone/>
              </a:pPr>
              <a:t>6</a:t>
            </a:fld>
            <a:endParaRPr lang="en-US" altLang="en-US" sz="1600">
              <a:latin typeface="Times New Roman" panose="02020603050405020304" pitchFamily="18" charset="0"/>
            </a:endParaRPr>
          </a:p>
        </p:txBody>
      </p:sp>
      <p:sp>
        <p:nvSpPr>
          <p:cNvPr id="106498" name="Rectangle 2">
            <a:extLst>
              <a:ext uri="{FF2B5EF4-FFF2-40B4-BE49-F238E27FC236}">
                <a16:creationId xmlns:a16="http://schemas.microsoft.com/office/drawing/2014/main" id="{BCC09FDA-722A-4CD7-9CB4-C816C7AF73E8}"/>
              </a:ext>
            </a:extLst>
          </p:cNvPr>
          <p:cNvSpPr>
            <a:spLocks noGrp="1" noChangeArrowheads="1"/>
          </p:cNvSpPr>
          <p:nvPr>
            <p:ph type="title"/>
          </p:nvPr>
        </p:nvSpPr>
        <p:spPr/>
        <p:txBody>
          <a:bodyPr/>
          <a:lstStyle/>
          <a:p>
            <a:pPr eaLnBrk="1" hangingPunct="1">
              <a:defRPr/>
            </a:pPr>
            <a:r>
              <a:rPr lang="en-US" altLang="en-US"/>
              <a:t>Direction Flag</a:t>
            </a:r>
          </a:p>
        </p:txBody>
      </p:sp>
      <p:sp>
        <p:nvSpPr>
          <p:cNvPr id="8197" name="Rectangle 3">
            <a:extLst>
              <a:ext uri="{FF2B5EF4-FFF2-40B4-BE49-F238E27FC236}">
                <a16:creationId xmlns:a16="http://schemas.microsoft.com/office/drawing/2014/main" id="{9FE956C1-A91D-4E65-9107-AB508B178A47}"/>
              </a:ext>
            </a:extLst>
          </p:cNvPr>
          <p:cNvSpPr>
            <a:spLocks noGrp="1" noChangeArrowheads="1"/>
          </p:cNvSpPr>
          <p:nvPr>
            <p:ph type="body" idx="1"/>
          </p:nvPr>
        </p:nvSpPr>
        <p:spPr>
          <a:xfrm>
            <a:off x="685800" y="1371600"/>
            <a:ext cx="7848600" cy="1981200"/>
          </a:xfrm>
        </p:spPr>
        <p:txBody>
          <a:bodyPr/>
          <a:lstStyle/>
          <a:p>
            <a:pPr eaLnBrk="1" hangingPunct="1"/>
            <a:r>
              <a:rPr lang="en-US" altLang="en-US"/>
              <a:t>The Direction flag controls the incrementing or decrementing of ESI and EDI.</a:t>
            </a:r>
          </a:p>
          <a:p>
            <a:pPr lvl="1" eaLnBrk="1" hangingPunct="1"/>
            <a:r>
              <a:rPr lang="en-US" altLang="en-US"/>
              <a:t>DF = clear (0): increment ESI and EDI</a:t>
            </a:r>
          </a:p>
          <a:p>
            <a:pPr lvl="1" eaLnBrk="1" hangingPunct="1"/>
            <a:r>
              <a:rPr lang="en-US" altLang="en-US"/>
              <a:t>DF = set (1): decrement ESI and EDI</a:t>
            </a:r>
          </a:p>
        </p:txBody>
      </p:sp>
      <p:sp>
        <p:nvSpPr>
          <p:cNvPr id="106500" name="Text Box 4">
            <a:extLst>
              <a:ext uri="{FF2B5EF4-FFF2-40B4-BE49-F238E27FC236}">
                <a16:creationId xmlns:a16="http://schemas.microsoft.com/office/drawing/2014/main" id="{3074F045-D2B9-4E6B-8534-28BD918E2EAB}"/>
              </a:ext>
            </a:extLst>
          </p:cNvPr>
          <p:cNvSpPr txBox="1">
            <a:spLocks noChangeArrowheads="1"/>
          </p:cNvSpPr>
          <p:nvPr/>
        </p:nvSpPr>
        <p:spPr bwMode="auto">
          <a:xfrm>
            <a:off x="1066800" y="3429000"/>
            <a:ext cx="68580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2438"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2438"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2438"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2438"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2438"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Direction flag can be explicitly changed using the CLD and STD instructions:</a:t>
            </a:r>
          </a:p>
          <a:p>
            <a:pPr eaLnBrk="1" hangingPunct="1">
              <a:lnSpc>
                <a:spcPct val="70000"/>
              </a:lnSpc>
              <a:spcBef>
                <a:spcPct val="50000"/>
              </a:spcBef>
              <a:buClrTx/>
              <a:buFontTx/>
              <a:buNone/>
            </a:pPr>
            <a:r>
              <a:rPr lang="en-US" altLang="en-US" sz="1700" b="1">
                <a:latin typeface="Courier New" panose="02070309020205020404" pitchFamily="49" charset="0"/>
              </a:rPr>
              <a:t>	CLD 	; clear Direction flag</a:t>
            </a:r>
          </a:p>
          <a:p>
            <a:pPr eaLnBrk="1" hangingPunct="1">
              <a:lnSpc>
                <a:spcPct val="70000"/>
              </a:lnSpc>
              <a:spcBef>
                <a:spcPct val="50000"/>
              </a:spcBef>
              <a:buClrTx/>
              <a:buFontTx/>
              <a:buNone/>
            </a:pPr>
            <a:r>
              <a:rPr lang="en-US" altLang="en-US" sz="1700" b="1">
                <a:latin typeface="Courier New" panose="02070309020205020404" pitchFamily="49" charset="0"/>
              </a:rPr>
              <a:t>	STD 	; set Direction flag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ox(in)">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32C5999B-0B04-46C9-98DF-DF71B2840D9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9219" name="Slide Number Placeholder 4">
            <a:extLst>
              <a:ext uri="{FF2B5EF4-FFF2-40B4-BE49-F238E27FC236}">
                <a16:creationId xmlns:a16="http://schemas.microsoft.com/office/drawing/2014/main" id="{340AAE9B-5C79-443A-AF55-5A695C8DAE3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AC7209A-B0EE-4547-A66A-774C4F1F63ED}" type="slidenum">
              <a:rPr lang="en-US" altLang="en-US" sz="1600">
                <a:latin typeface="Times New Roman" panose="02020603050405020304" pitchFamily="18" charset="0"/>
              </a:rPr>
              <a:pPr eaLnBrk="1" hangingPunct="1">
                <a:spcBef>
                  <a:spcPct val="0"/>
                </a:spcBef>
                <a:buClrTx/>
                <a:buFontTx/>
                <a:buNone/>
              </a:pPr>
              <a:t>7</a:t>
            </a:fld>
            <a:endParaRPr lang="en-US" altLang="en-US" sz="1600">
              <a:latin typeface="Times New Roman" panose="02020603050405020304" pitchFamily="18" charset="0"/>
            </a:endParaRPr>
          </a:p>
        </p:txBody>
      </p:sp>
      <p:sp>
        <p:nvSpPr>
          <p:cNvPr id="104450" name="Rectangle 2">
            <a:extLst>
              <a:ext uri="{FF2B5EF4-FFF2-40B4-BE49-F238E27FC236}">
                <a16:creationId xmlns:a16="http://schemas.microsoft.com/office/drawing/2014/main" id="{E5942765-8F44-4668-9590-4E929D95283C}"/>
              </a:ext>
            </a:extLst>
          </p:cNvPr>
          <p:cNvSpPr>
            <a:spLocks noGrp="1" noChangeArrowheads="1"/>
          </p:cNvSpPr>
          <p:nvPr>
            <p:ph type="title"/>
          </p:nvPr>
        </p:nvSpPr>
        <p:spPr/>
        <p:txBody>
          <a:bodyPr/>
          <a:lstStyle/>
          <a:p>
            <a:pPr eaLnBrk="1" hangingPunct="1">
              <a:defRPr/>
            </a:pPr>
            <a:r>
              <a:rPr lang="en-US" altLang="en-US"/>
              <a:t>Using a Repeat Prefix</a:t>
            </a:r>
          </a:p>
        </p:txBody>
      </p:sp>
      <p:sp>
        <p:nvSpPr>
          <p:cNvPr id="9221" name="Rectangle 3">
            <a:extLst>
              <a:ext uri="{FF2B5EF4-FFF2-40B4-BE49-F238E27FC236}">
                <a16:creationId xmlns:a16="http://schemas.microsoft.com/office/drawing/2014/main" id="{F90CF047-56F0-4C15-A73F-94ED7A1BBDC9}"/>
              </a:ext>
            </a:extLst>
          </p:cNvPr>
          <p:cNvSpPr>
            <a:spLocks noGrp="1" noChangeArrowheads="1"/>
          </p:cNvSpPr>
          <p:nvPr>
            <p:ph type="body" idx="1"/>
          </p:nvPr>
        </p:nvSpPr>
        <p:spPr>
          <a:xfrm>
            <a:off x="685800" y="1143000"/>
            <a:ext cx="8077200" cy="1905000"/>
          </a:xfrm>
        </p:spPr>
        <p:txBody>
          <a:bodyPr/>
          <a:lstStyle/>
          <a:p>
            <a:pPr eaLnBrk="1" hangingPunct="1"/>
            <a:r>
              <a:rPr lang="en-US" altLang="en-US"/>
              <a:t>REP (a repeat prefix) can be inserted just before MOVSB, MOVSW, or MOVSD. </a:t>
            </a:r>
          </a:p>
          <a:p>
            <a:pPr eaLnBrk="1" hangingPunct="1"/>
            <a:r>
              <a:rPr lang="en-US" altLang="en-US"/>
              <a:t>ECX controls the number of repetitions</a:t>
            </a:r>
          </a:p>
          <a:p>
            <a:pPr eaLnBrk="1" hangingPunct="1"/>
            <a:r>
              <a:rPr lang="en-US" altLang="en-US"/>
              <a:t>Example: Copy 20 doublewords from source to target</a:t>
            </a:r>
          </a:p>
        </p:txBody>
      </p:sp>
      <p:sp>
        <p:nvSpPr>
          <p:cNvPr id="9222" name="Text Box 4">
            <a:extLst>
              <a:ext uri="{FF2B5EF4-FFF2-40B4-BE49-F238E27FC236}">
                <a16:creationId xmlns:a16="http://schemas.microsoft.com/office/drawing/2014/main" id="{51327DBB-E9B8-43D6-B4E7-EE7B09AFC31B}"/>
              </a:ext>
            </a:extLst>
          </p:cNvPr>
          <p:cNvSpPr txBox="1">
            <a:spLocks noChangeArrowheads="1"/>
          </p:cNvSpPr>
          <p:nvPr/>
        </p:nvSpPr>
        <p:spPr bwMode="auto">
          <a:xfrm>
            <a:off x="990600" y="2971800"/>
            <a:ext cx="746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.data</a:t>
            </a:r>
          </a:p>
          <a:p>
            <a:pPr eaLnBrk="1" hangingPunct="1">
              <a:lnSpc>
                <a:spcPct val="50000"/>
              </a:lnSpc>
              <a:spcBef>
                <a:spcPct val="50000"/>
              </a:spcBef>
              <a:buClrTx/>
              <a:buFontTx/>
              <a:buNone/>
            </a:pPr>
            <a:r>
              <a:rPr lang="en-US" altLang="en-US" sz="1800" b="1" dirty="0">
                <a:latin typeface="Courier New" panose="02070309020205020404" pitchFamily="49" charset="0"/>
              </a:rPr>
              <a:t>source DWORD 20 DUP(?)</a:t>
            </a:r>
          </a:p>
          <a:p>
            <a:pPr eaLnBrk="1" hangingPunct="1">
              <a:lnSpc>
                <a:spcPct val="50000"/>
              </a:lnSpc>
              <a:spcBef>
                <a:spcPct val="50000"/>
              </a:spcBef>
              <a:buClrTx/>
              <a:buFontTx/>
              <a:buNone/>
            </a:pPr>
            <a:r>
              <a:rPr lang="en-US" altLang="en-US" sz="1800" b="1" dirty="0">
                <a:latin typeface="Courier New" panose="02070309020205020404" pitchFamily="49" charset="0"/>
              </a:rPr>
              <a:t>target DWORD 20 DUP(?)</a:t>
            </a:r>
          </a:p>
          <a:p>
            <a:pPr eaLnBrk="1" hangingPunct="1">
              <a:lnSpc>
                <a:spcPct val="50000"/>
              </a:lnSpc>
              <a:spcBef>
                <a:spcPct val="50000"/>
              </a:spcBef>
              <a:buClrTx/>
              <a:buFontTx/>
              <a:buNone/>
            </a:pPr>
            <a:r>
              <a:rPr lang="en-US" altLang="en-US" sz="1800" b="1" dirty="0">
                <a:latin typeface="Courier New" panose="02070309020205020404" pitchFamily="49" charset="0"/>
              </a:rPr>
              <a:t>.code</a:t>
            </a:r>
          </a:p>
          <a:p>
            <a:pPr eaLnBrk="1" hangingPunct="1">
              <a:lnSpc>
                <a:spcPct val="50000"/>
              </a:lnSpc>
              <a:spcBef>
                <a:spcPct val="50000"/>
              </a:spcBef>
              <a:buClrTx/>
              <a:buFontTx/>
              <a:buNone/>
            </a:pPr>
            <a:r>
              <a:rPr lang="en-US" altLang="en-US" sz="1800" b="1" dirty="0" err="1">
                <a:latin typeface="Courier New" panose="02070309020205020404" pitchFamily="49" charset="0"/>
              </a:rPr>
              <a:t>cld</a:t>
            </a:r>
            <a:r>
              <a:rPr lang="en-US" altLang="en-US" sz="1800" b="1" dirty="0">
                <a:latin typeface="Courier New" panose="02070309020205020404" pitchFamily="49" charset="0"/>
              </a:rPr>
              <a:t>		; direction = forward</a:t>
            </a:r>
          </a:p>
          <a:p>
            <a:pPr eaLnBrk="1" hangingPunct="1">
              <a:lnSpc>
                <a:spcPct val="50000"/>
              </a:lnSpc>
              <a:spcBef>
                <a:spcPct val="50000"/>
              </a:spcBef>
              <a:buClrTx/>
              <a:buFontTx/>
              <a:buNone/>
            </a:pPr>
            <a:r>
              <a:rPr lang="en-US" altLang="en-US" sz="1800" b="1" dirty="0">
                <a:latin typeface="Courier New" panose="02070309020205020404" pitchFamily="49" charset="0"/>
              </a:rPr>
              <a:t>mov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source	; set REP counter</a:t>
            </a:r>
          </a:p>
          <a:p>
            <a:pPr eaLnBrk="1" hangingPunct="1">
              <a:lnSpc>
                <a:spcPct val="50000"/>
              </a:lnSpc>
              <a:spcBef>
                <a:spcPct val="50000"/>
              </a:spcBef>
              <a:buClrTx/>
              <a:buFontTx/>
              <a:buNone/>
            </a:pPr>
            <a:r>
              <a:rPr lang="en-US" altLang="en-US" sz="1800" b="1" dirty="0">
                <a:latin typeface="Courier New" panose="02070309020205020404" pitchFamily="49" charset="0"/>
              </a:rPr>
              <a:t>mov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source</a:t>
            </a:r>
          </a:p>
          <a:p>
            <a:pPr eaLnBrk="1" hangingPunct="1">
              <a:lnSpc>
                <a:spcPct val="50000"/>
              </a:lnSpc>
              <a:spcBef>
                <a:spcPct val="50000"/>
              </a:spcBef>
              <a:buClrTx/>
              <a:buFontTx/>
              <a:buNone/>
            </a:pPr>
            <a:r>
              <a:rPr lang="en-US" altLang="en-US" sz="1800" b="1" dirty="0">
                <a:latin typeface="Courier New" panose="02070309020205020404" pitchFamily="49" charset="0"/>
              </a:rPr>
              <a:t>mov </a:t>
            </a:r>
            <a:r>
              <a:rPr lang="en-US" altLang="en-US" sz="1800" b="1" dirty="0" err="1">
                <a:latin typeface="Courier New" panose="02070309020205020404" pitchFamily="49" charset="0"/>
              </a:rPr>
              <a:t>edi,OFFSET</a:t>
            </a:r>
            <a:r>
              <a:rPr lang="en-US" altLang="en-US" sz="1800" b="1" dirty="0">
                <a:latin typeface="Courier New" panose="02070309020205020404" pitchFamily="49" charset="0"/>
              </a:rPr>
              <a:t> target</a:t>
            </a:r>
          </a:p>
          <a:p>
            <a:pPr eaLnBrk="1" hangingPunct="1">
              <a:lnSpc>
                <a:spcPct val="50000"/>
              </a:lnSpc>
              <a:spcBef>
                <a:spcPct val="50000"/>
              </a:spcBef>
              <a:buClrTx/>
              <a:buFontTx/>
              <a:buNone/>
            </a:pPr>
            <a:r>
              <a:rPr lang="en-US" altLang="en-US" sz="1800" b="1" dirty="0">
                <a:solidFill>
                  <a:schemeClr val="tx2"/>
                </a:solidFill>
                <a:latin typeface="Courier New" panose="02070309020205020404" pitchFamily="49" charset="0"/>
              </a:rPr>
              <a:t>rep </a:t>
            </a:r>
            <a:r>
              <a:rPr lang="en-US" altLang="en-US" sz="1800" b="1" dirty="0" err="1">
                <a:solidFill>
                  <a:schemeClr val="tx2"/>
                </a:solidFill>
                <a:latin typeface="Courier New" panose="02070309020205020404" pitchFamily="49" charset="0"/>
              </a:rPr>
              <a:t>movsd</a:t>
            </a:r>
            <a:endParaRPr lang="en-US" altLang="en-US" sz="1800" b="1" dirty="0">
              <a:solidFill>
                <a:schemeClr val="tx2"/>
              </a:solidFill>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61A5-4013-4143-9278-DD8E64393E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73195-69BC-4CE6-B07E-434872AC922A}"/>
              </a:ext>
            </a:extLst>
          </p:cNvPr>
          <p:cNvSpPr>
            <a:spLocks noGrp="1"/>
          </p:cNvSpPr>
          <p:nvPr>
            <p:ph sz="half" idx="1"/>
          </p:nvPr>
        </p:nvSpPr>
        <p:spPr/>
        <p:txBody>
          <a:bodyPr/>
          <a:lstStyle/>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.data</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source DWORD 20 DUP(?)</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target DWORD 20 DUP(?)</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.code</a:t>
            </a:r>
          </a:p>
          <a:p>
            <a:pPr marL="0" lvl="0" indent="0" eaLnBrk="1" hangingPunct="1">
              <a:lnSpc>
                <a:spcPct val="50000"/>
              </a:lnSpc>
              <a:spcBef>
                <a:spcPct val="50000"/>
              </a:spcBef>
              <a:buClrTx/>
              <a:buNone/>
            </a:pPr>
            <a:r>
              <a:rPr lang="en-US" altLang="en-US" sz="1800" b="1" kern="1200" dirty="0" err="1">
                <a:solidFill>
                  <a:srgbClr val="FFFFFF"/>
                </a:solidFill>
                <a:latin typeface="Courier New" panose="02070309020205020404" pitchFamily="49" charset="0"/>
              </a:rPr>
              <a:t>cld</a:t>
            </a:r>
            <a:r>
              <a:rPr lang="en-US" altLang="en-US" sz="1800" b="1" kern="1200" dirty="0">
                <a:solidFill>
                  <a:srgbClr val="FFFFFF"/>
                </a:solidFill>
                <a:latin typeface="Courier New" panose="02070309020205020404" pitchFamily="49" charset="0"/>
              </a:rPr>
              <a:t>		</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ecx,LENGTHOF</a:t>
            </a:r>
            <a:r>
              <a:rPr lang="en-US" altLang="en-US" sz="1800" b="1" kern="1200" dirty="0">
                <a:solidFill>
                  <a:srgbClr val="FFFFFF"/>
                </a:solidFill>
                <a:latin typeface="Courier New" panose="02070309020205020404" pitchFamily="49" charset="0"/>
              </a:rPr>
              <a:t> source</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esi,OFFSET</a:t>
            </a:r>
            <a:r>
              <a:rPr lang="en-US" altLang="en-US" sz="1800" b="1" kern="1200" dirty="0">
                <a:solidFill>
                  <a:srgbClr val="FFFFFF"/>
                </a:solidFill>
                <a:latin typeface="Courier New" panose="02070309020205020404" pitchFamily="49" charset="0"/>
              </a:rPr>
              <a:t> source</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edi,OFFSET</a:t>
            </a:r>
            <a:r>
              <a:rPr lang="en-US" altLang="en-US" sz="1800" b="1" kern="1200" dirty="0">
                <a:solidFill>
                  <a:srgbClr val="FFFFFF"/>
                </a:solidFill>
                <a:latin typeface="Courier New" panose="02070309020205020404" pitchFamily="49" charset="0"/>
              </a:rPr>
              <a:t> target</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rep </a:t>
            </a:r>
            <a:r>
              <a:rPr lang="en-US" altLang="en-US" sz="1800" b="1" kern="1200" dirty="0" err="1">
                <a:solidFill>
                  <a:srgbClr val="FFCC66"/>
                </a:solidFill>
                <a:latin typeface="Courier New" panose="02070309020205020404" pitchFamily="49" charset="0"/>
              </a:rPr>
              <a:t>movsd</a:t>
            </a:r>
            <a:endParaRPr lang="en-US" altLang="en-US" sz="1800" b="1" kern="1200" dirty="0">
              <a:solidFill>
                <a:srgbClr val="FFCC66"/>
              </a:solidFill>
              <a:latin typeface="Courier New" panose="020703090202050204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4A3EFCAC-10EF-4893-9BF9-AAC79A9FA2D3}"/>
              </a:ext>
            </a:extLst>
          </p:cNvPr>
          <p:cNvSpPr>
            <a:spLocks noGrp="1"/>
          </p:cNvSpPr>
          <p:nvPr>
            <p:ph sz="half" idx="2"/>
          </p:nvPr>
        </p:nvSpPr>
        <p:spPr/>
        <p:txBody>
          <a:bodyPr/>
          <a:lstStyle/>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data</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source DWORD 20 DUP(?)</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target DWORD 20 DUP(?)</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.code</a:t>
            </a:r>
          </a:p>
          <a:p>
            <a:pPr marL="0" lvl="0" indent="0" eaLnBrk="1" hangingPunct="1">
              <a:lnSpc>
                <a:spcPct val="50000"/>
              </a:lnSpc>
              <a:spcBef>
                <a:spcPct val="50000"/>
              </a:spcBef>
              <a:buClrTx/>
              <a:buNone/>
            </a:pPr>
            <a:r>
              <a:rPr lang="en-US" altLang="en-US" sz="1800" b="1" kern="1200" dirty="0" err="1">
                <a:solidFill>
                  <a:srgbClr val="FFFFFF"/>
                </a:solidFill>
                <a:latin typeface="Courier New" panose="02070309020205020404" pitchFamily="49" charset="0"/>
              </a:rPr>
              <a:t>cld</a:t>
            </a:r>
            <a:r>
              <a:rPr lang="en-US" altLang="en-US" sz="1800" b="1" kern="1200" dirty="0">
                <a:solidFill>
                  <a:srgbClr val="FFFFFF"/>
                </a:solidFill>
                <a:latin typeface="Courier New" panose="02070309020205020404" pitchFamily="49" charset="0"/>
              </a:rPr>
              <a:t>		</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ecx,LENGTHOF</a:t>
            </a:r>
            <a:r>
              <a:rPr lang="en-US" altLang="en-US" sz="1800" b="1" kern="1200" dirty="0">
                <a:solidFill>
                  <a:srgbClr val="FFFFFF"/>
                </a:solidFill>
                <a:latin typeface="Courier New" panose="02070309020205020404" pitchFamily="49" charset="0"/>
              </a:rPr>
              <a:t> source</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esi,OFFSET</a:t>
            </a:r>
            <a:r>
              <a:rPr lang="en-US" altLang="en-US" sz="1800" b="1" kern="1200" dirty="0">
                <a:solidFill>
                  <a:srgbClr val="FFFFFF"/>
                </a:solidFill>
                <a:latin typeface="Courier New" panose="02070309020205020404" pitchFamily="49" charset="0"/>
              </a:rPr>
              <a:t> source</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mov </a:t>
            </a:r>
            <a:r>
              <a:rPr lang="en-US" altLang="en-US" sz="1800" b="1" kern="1200" dirty="0" err="1">
                <a:solidFill>
                  <a:srgbClr val="FFFFFF"/>
                </a:solidFill>
                <a:latin typeface="Courier New" panose="02070309020205020404" pitchFamily="49" charset="0"/>
              </a:rPr>
              <a:t>edi,OFFSET</a:t>
            </a:r>
            <a:r>
              <a:rPr lang="en-US" altLang="en-US" sz="1800" b="1" kern="1200" dirty="0">
                <a:solidFill>
                  <a:srgbClr val="FFFFFF"/>
                </a:solidFill>
                <a:latin typeface="Courier New" panose="02070309020205020404" pitchFamily="49" charset="0"/>
              </a:rPr>
              <a:t> target</a:t>
            </a:r>
          </a:p>
          <a:p>
            <a:pPr marL="0" lvl="0" indent="0" eaLnBrk="1" hangingPunct="1">
              <a:lnSpc>
                <a:spcPct val="50000"/>
              </a:lnSpc>
              <a:spcBef>
                <a:spcPct val="50000"/>
              </a:spcBef>
              <a:buClrTx/>
              <a:buNone/>
            </a:pPr>
            <a:r>
              <a:rPr lang="en-US" altLang="en-US" sz="1800" b="1" kern="1200" dirty="0">
                <a:solidFill>
                  <a:srgbClr val="FFFFFF"/>
                </a:solidFill>
                <a:latin typeface="Courier New" panose="02070309020205020404" pitchFamily="49" charset="0"/>
              </a:rPr>
              <a:t>L1:</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Mov al, [</a:t>
            </a:r>
            <a:r>
              <a:rPr lang="en-US" altLang="en-US" sz="1800" b="1" kern="1200" dirty="0" err="1">
                <a:solidFill>
                  <a:srgbClr val="FFCC66"/>
                </a:solidFill>
                <a:latin typeface="Courier New" panose="02070309020205020404" pitchFamily="49" charset="0"/>
              </a:rPr>
              <a:t>esi</a:t>
            </a:r>
            <a:r>
              <a:rPr lang="en-US" altLang="en-US" sz="1800" b="1" kern="1200" dirty="0">
                <a:solidFill>
                  <a:srgbClr val="FFCC66"/>
                </a:solidFill>
                <a:latin typeface="Courier New" panose="02070309020205020404" pitchFamily="49" charset="0"/>
              </a:rPr>
              <a:t>]</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Mov [</a:t>
            </a:r>
            <a:r>
              <a:rPr lang="en-US" altLang="en-US" sz="1800" b="1" kern="1200" dirty="0" err="1">
                <a:solidFill>
                  <a:srgbClr val="FFCC66"/>
                </a:solidFill>
                <a:latin typeface="Courier New" panose="02070309020205020404" pitchFamily="49" charset="0"/>
              </a:rPr>
              <a:t>edi</a:t>
            </a:r>
            <a:r>
              <a:rPr lang="en-US" altLang="en-US" sz="1800" b="1" kern="1200" dirty="0">
                <a:solidFill>
                  <a:srgbClr val="FFCC66"/>
                </a:solidFill>
                <a:latin typeface="Courier New" panose="02070309020205020404" pitchFamily="49" charset="0"/>
              </a:rPr>
              <a:t>], al</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Add </a:t>
            </a:r>
            <a:r>
              <a:rPr lang="en-US" altLang="en-US" sz="1800" b="1" kern="1200" dirty="0" err="1">
                <a:solidFill>
                  <a:srgbClr val="FFCC66"/>
                </a:solidFill>
                <a:latin typeface="Courier New" panose="02070309020205020404" pitchFamily="49" charset="0"/>
              </a:rPr>
              <a:t>esi</a:t>
            </a:r>
            <a:r>
              <a:rPr lang="en-US" altLang="en-US" sz="1800" b="1" kern="1200" dirty="0">
                <a:solidFill>
                  <a:srgbClr val="FFCC66"/>
                </a:solidFill>
                <a:latin typeface="Courier New" panose="02070309020205020404" pitchFamily="49" charset="0"/>
              </a:rPr>
              <a:t>, 4</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Add </a:t>
            </a:r>
            <a:r>
              <a:rPr lang="en-US" altLang="en-US" sz="1800" b="1" kern="1200" dirty="0" err="1">
                <a:solidFill>
                  <a:srgbClr val="FFCC66"/>
                </a:solidFill>
                <a:latin typeface="Courier New" panose="02070309020205020404" pitchFamily="49" charset="0"/>
              </a:rPr>
              <a:t>edi</a:t>
            </a:r>
            <a:r>
              <a:rPr lang="en-US" altLang="en-US" sz="1800" b="1" kern="1200" dirty="0">
                <a:solidFill>
                  <a:srgbClr val="FFCC66"/>
                </a:solidFill>
                <a:latin typeface="Courier New" panose="02070309020205020404" pitchFamily="49" charset="0"/>
              </a:rPr>
              <a:t>, 4</a:t>
            </a:r>
          </a:p>
          <a:p>
            <a:pPr marL="0" lvl="0" indent="0" eaLnBrk="1" hangingPunct="1">
              <a:lnSpc>
                <a:spcPct val="50000"/>
              </a:lnSpc>
              <a:spcBef>
                <a:spcPct val="50000"/>
              </a:spcBef>
              <a:buClrTx/>
              <a:buNone/>
            </a:pPr>
            <a:r>
              <a:rPr lang="en-US" altLang="en-US" sz="1800" b="1" kern="1200" dirty="0">
                <a:solidFill>
                  <a:srgbClr val="FFCC66"/>
                </a:solidFill>
                <a:latin typeface="Courier New" panose="02070309020205020404" pitchFamily="49" charset="0"/>
              </a:rPr>
              <a:t>Loop L1</a:t>
            </a:r>
          </a:p>
          <a:p>
            <a:pPr marL="0" lvl="0" indent="0" eaLnBrk="1" hangingPunct="1">
              <a:lnSpc>
                <a:spcPct val="50000"/>
              </a:lnSpc>
              <a:spcBef>
                <a:spcPct val="50000"/>
              </a:spcBef>
              <a:buClrTx/>
              <a:buNone/>
            </a:pPr>
            <a:endParaRPr lang="en-US" altLang="en-US" sz="1800" b="1" kern="1200" dirty="0">
              <a:solidFill>
                <a:srgbClr val="FFCC66"/>
              </a:solidFill>
              <a:latin typeface="Courier New" panose="02070309020205020404" pitchFamily="49" charset="0"/>
            </a:endParaRPr>
          </a:p>
          <a:p>
            <a:pPr marL="0" indent="0">
              <a:buNone/>
            </a:pPr>
            <a:endParaRPr lang="en-US" dirty="0"/>
          </a:p>
        </p:txBody>
      </p:sp>
      <p:sp>
        <p:nvSpPr>
          <p:cNvPr id="5" name="Footer Placeholder 4">
            <a:extLst>
              <a:ext uri="{FF2B5EF4-FFF2-40B4-BE49-F238E27FC236}">
                <a16:creationId xmlns:a16="http://schemas.microsoft.com/office/drawing/2014/main" id="{A0860107-0757-4694-888A-9C05F6EC4FAD}"/>
              </a:ext>
            </a:extLst>
          </p:cNvPr>
          <p:cNvSpPr>
            <a:spLocks noGrp="1"/>
          </p:cNvSpPr>
          <p:nvPr>
            <p:ph type="ftr" sz="quarter" idx="10"/>
          </p:nvPr>
        </p:nvSpPr>
        <p:spPr/>
        <p:txBody>
          <a:bodyPr/>
          <a:lstStyle/>
          <a:p>
            <a:pPr>
              <a:defRPr/>
            </a:pPr>
            <a:r>
              <a:rPr lang="en-US" altLang="en-US"/>
              <a:t>CSUS CSC 35 Intro to Architecture: Dr. I. Ghansah</a:t>
            </a:r>
          </a:p>
        </p:txBody>
      </p:sp>
      <p:sp>
        <p:nvSpPr>
          <p:cNvPr id="6" name="Slide Number Placeholder 5">
            <a:extLst>
              <a:ext uri="{FF2B5EF4-FFF2-40B4-BE49-F238E27FC236}">
                <a16:creationId xmlns:a16="http://schemas.microsoft.com/office/drawing/2014/main" id="{492898EC-7910-418E-A657-E693336F46C4}"/>
              </a:ext>
            </a:extLst>
          </p:cNvPr>
          <p:cNvSpPr>
            <a:spLocks noGrp="1"/>
          </p:cNvSpPr>
          <p:nvPr>
            <p:ph type="sldNum" sz="quarter" idx="11"/>
          </p:nvPr>
        </p:nvSpPr>
        <p:spPr/>
        <p:txBody>
          <a:bodyPr/>
          <a:lstStyle/>
          <a:p>
            <a:fld id="{AF1FA044-BEA2-4182-8A99-06BC59812D77}" type="slidenum">
              <a:rPr lang="en-US" altLang="en-US" smtClean="0"/>
              <a:pPr/>
              <a:t>8</a:t>
            </a:fld>
            <a:endParaRPr lang="en-US" altLang="en-US"/>
          </a:p>
        </p:txBody>
      </p:sp>
    </p:spTree>
    <p:extLst>
      <p:ext uri="{BB962C8B-B14F-4D97-AF65-F5344CB8AC3E}">
        <p14:creationId xmlns:p14="http://schemas.microsoft.com/office/powerpoint/2010/main" val="65060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12915E56-A04D-47DD-B3A8-EFEF6F2867E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0243" name="Slide Number Placeholder 4">
            <a:extLst>
              <a:ext uri="{FF2B5EF4-FFF2-40B4-BE49-F238E27FC236}">
                <a16:creationId xmlns:a16="http://schemas.microsoft.com/office/drawing/2014/main" id="{D9906B81-96F4-4AD2-BAFB-A6684CC3DC7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70E826-DCDC-4DBC-BD55-E7B9D720AF8F}"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112642" name="Rectangle 1026">
            <a:extLst>
              <a:ext uri="{FF2B5EF4-FFF2-40B4-BE49-F238E27FC236}">
                <a16:creationId xmlns:a16="http://schemas.microsoft.com/office/drawing/2014/main" id="{BBDBA29D-373C-4054-9432-1AD244A2CA64}"/>
              </a:ext>
            </a:extLst>
          </p:cNvPr>
          <p:cNvSpPr>
            <a:spLocks noGrp="1" noChangeArrowheads="1"/>
          </p:cNvSpPr>
          <p:nvPr>
            <p:ph type="title"/>
          </p:nvPr>
        </p:nvSpPr>
        <p:spPr/>
        <p:txBody>
          <a:bodyPr/>
          <a:lstStyle/>
          <a:p>
            <a:pPr eaLnBrk="1" hangingPunct="1">
              <a:defRPr/>
            </a:pPr>
            <a:r>
              <a:rPr lang="en-US" altLang="en-US"/>
              <a:t>Your turn . . .</a:t>
            </a:r>
          </a:p>
        </p:txBody>
      </p:sp>
      <p:sp>
        <p:nvSpPr>
          <p:cNvPr id="10245" name="Rectangle 1027">
            <a:extLst>
              <a:ext uri="{FF2B5EF4-FFF2-40B4-BE49-F238E27FC236}">
                <a16:creationId xmlns:a16="http://schemas.microsoft.com/office/drawing/2014/main" id="{35EC2600-933D-46BA-AF25-E38D2A2BE8E9}"/>
              </a:ext>
            </a:extLst>
          </p:cNvPr>
          <p:cNvSpPr>
            <a:spLocks noGrp="1" noChangeArrowheads="1"/>
          </p:cNvSpPr>
          <p:nvPr>
            <p:ph type="body" idx="1"/>
          </p:nvPr>
        </p:nvSpPr>
        <p:spPr>
          <a:xfrm>
            <a:off x="457200" y="1066800"/>
            <a:ext cx="8153400" cy="2286000"/>
          </a:xfrm>
        </p:spPr>
        <p:txBody>
          <a:bodyPr/>
          <a:lstStyle/>
          <a:p>
            <a:pPr eaLnBrk="1" hangingPunct="1"/>
            <a:r>
              <a:rPr lang="en-US" altLang="en-US"/>
              <a:t>Use MOVSD to delete the first element of the following doubleword array. All subsequent array values must be moved one position forward toward the beginning of the array:</a:t>
            </a:r>
          </a:p>
          <a:p>
            <a:pPr lvl="1" eaLnBrk="1" hangingPunct="1">
              <a:buFontTx/>
              <a:buNone/>
            </a:pPr>
            <a:r>
              <a:rPr lang="en-US" altLang="en-US" sz="1800" b="1">
                <a:latin typeface="Courier New" panose="02070309020205020404" pitchFamily="49" charset="0"/>
              </a:rPr>
              <a:t>	array DWORD 1,1,2,3,4,5,6,7,8,9,10</a:t>
            </a:r>
          </a:p>
        </p:txBody>
      </p:sp>
      <p:sp>
        <p:nvSpPr>
          <p:cNvPr id="112644" name="Text Box 1028">
            <a:extLst>
              <a:ext uri="{FF2B5EF4-FFF2-40B4-BE49-F238E27FC236}">
                <a16:creationId xmlns:a16="http://schemas.microsoft.com/office/drawing/2014/main" id="{E94594A9-0E5C-4219-8CE8-E1FF62AAF15F}"/>
              </a:ext>
            </a:extLst>
          </p:cNvPr>
          <p:cNvSpPr txBox="1">
            <a:spLocks noChangeArrowheads="1"/>
          </p:cNvSpPr>
          <p:nvPr/>
        </p:nvSpPr>
        <p:spPr bwMode="auto">
          <a:xfrm>
            <a:off x="1752600" y="3276600"/>
            <a:ext cx="5562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DWORD 1,1,2,3,4,5,6,7,8,9,10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cld	</a:t>
            </a:r>
          </a:p>
          <a:p>
            <a:pPr eaLnBrk="1" hangingPunct="1">
              <a:lnSpc>
                <a:spcPct val="50000"/>
              </a:lnSpc>
              <a:spcBef>
                <a:spcPct val="50000"/>
              </a:spcBef>
              <a:buClrTx/>
              <a:buFontTx/>
              <a:buNone/>
            </a:pPr>
            <a:r>
              <a:rPr lang="en-US" altLang="en-US" sz="1800" b="1">
                <a:latin typeface="Courier New" panose="02070309020205020404" pitchFamily="49" charset="0"/>
              </a:rPr>
              <a:t>mov ecx,(LENGTHOF array) - 1</a:t>
            </a:r>
          </a:p>
          <a:p>
            <a:pPr eaLnBrk="1" hangingPunct="1">
              <a:lnSpc>
                <a:spcPct val="50000"/>
              </a:lnSpc>
              <a:spcBef>
                <a:spcPct val="50000"/>
              </a:spcBef>
              <a:buClrTx/>
              <a:buFontTx/>
              <a:buNone/>
            </a:pPr>
            <a:r>
              <a:rPr lang="en-US" altLang="en-US" sz="1800" b="1">
                <a:latin typeface="Courier New" panose="02070309020205020404" pitchFamily="49" charset="0"/>
              </a:rPr>
              <a:t>mov esi,OFFSET array+4</a:t>
            </a:r>
          </a:p>
          <a:p>
            <a:pPr eaLnBrk="1" hangingPunct="1">
              <a:lnSpc>
                <a:spcPct val="50000"/>
              </a:lnSpc>
              <a:spcBef>
                <a:spcPct val="50000"/>
              </a:spcBef>
              <a:buClrTx/>
              <a:buFontTx/>
              <a:buNone/>
            </a:pPr>
            <a:r>
              <a:rPr lang="en-US" altLang="en-US" sz="1800" b="1">
                <a:latin typeface="Courier New" panose="02070309020205020404" pitchFamily="49" charset="0"/>
              </a:rPr>
              <a:t>mov edi,OFFSET array</a:t>
            </a:r>
          </a:p>
          <a:p>
            <a:pPr eaLnBrk="1" hangingPunct="1">
              <a:lnSpc>
                <a:spcPct val="50000"/>
              </a:lnSpc>
              <a:spcBef>
                <a:spcPct val="50000"/>
              </a:spcBef>
              <a:buClrTx/>
              <a:buFontTx/>
              <a:buNone/>
            </a:pPr>
            <a:r>
              <a:rPr lang="en-US" altLang="en-US" sz="1800" b="1">
                <a:latin typeface="Courier New" panose="02070309020205020404" pitchFamily="49" charset="0"/>
              </a:rPr>
              <a:t>rep movsd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dissolve">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6689</TotalTime>
  <Words>3991</Words>
  <Application>Microsoft Office PowerPoint</Application>
  <PresentationFormat>On-screen Show (4:3)</PresentationFormat>
  <Paragraphs>568</Paragraphs>
  <Slides>51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58" baseType="lpstr">
      <vt:lpstr>Arial</vt:lpstr>
      <vt:lpstr>Courier New</vt:lpstr>
      <vt:lpstr>Times New Roman</vt:lpstr>
      <vt:lpstr>Soaring</vt:lpstr>
      <vt:lpstr>VISIO</vt:lpstr>
      <vt:lpstr>Visio</vt:lpstr>
      <vt:lpstr>Clip</vt:lpstr>
      <vt:lpstr>Assembly Language for x86 Processors 7th Edition </vt:lpstr>
      <vt:lpstr>Chapter Overview</vt:lpstr>
      <vt:lpstr>String Primitive Instructions</vt:lpstr>
      <vt:lpstr>MOVSB, MOVSW, and MOVSD  (1 of 2)</vt:lpstr>
      <vt:lpstr>MOVSB, MOVSW, and MOVSD  (2 of 2)</vt:lpstr>
      <vt:lpstr>Direction Flag</vt:lpstr>
      <vt:lpstr>Using a Repeat Prefix</vt:lpstr>
      <vt:lpstr>PowerPoint Presentation</vt:lpstr>
      <vt:lpstr>Your turn . . .</vt:lpstr>
      <vt:lpstr>CMPSB, CMPSW, and CMPSD</vt:lpstr>
      <vt:lpstr>Comparing a Pair of Doublewords</vt:lpstr>
      <vt:lpstr>Your turn . . .</vt:lpstr>
      <vt:lpstr>Comparing Arrays</vt:lpstr>
      <vt:lpstr>Example: Comparing Two Strings  (1 of 3)</vt:lpstr>
      <vt:lpstr>Example: Comparing Two Strings  (2 of 3)</vt:lpstr>
      <vt:lpstr>Example: Comparing Two Strings  (3 of 3)</vt:lpstr>
      <vt:lpstr>SCASB, SCASW, and SCASD</vt:lpstr>
      <vt:lpstr>SCASB Example</vt:lpstr>
      <vt:lpstr>STOSB, STOSW, and STOSD</vt:lpstr>
      <vt:lpstr>LODSB, LODSW, and LODSD</vt:lpstr>
      <vt:lpstr>Array Multiplication Example</vt:lpstr>
      <vt:lpstr>Your turn . . .</vt:lpstr>
      <vt:lpstr>THE END for Spring 2020</vt:lpstr>
      <vt:lpstr>What's Next</vt:lpstr>
      <vt:lpstr>Selected 32-Bit String Procedures</vt:lpstr>
      <vt:lpstr>Str_compare Procedure</vt:lpstr>
      <vt:lpstr>Str_compare Source Code</vt:lpstr>
      <vt:lpstr>Str_length Procedure</vt:lpstr>
      <vt:lpstr>Str_length Source Code</vt:lpstr>
      <vt:lpstr>Str_copy Procedure</vt:lpstr>
      <vt:lpstr>Str_copy Source Code</vt:lpstr>
      <vt:lpstr>Str_trim Procedure</vt:lpstr>
      <vt:lpstr>Str_trim Procedure</vt:lpstr>
      <vt:lpstr>Testing the Str_trim Procedure</vt:lpstr>
      <vt:lpstr>Str_trim Source Code</vt:lpstr>
      <vt:lpstr>Str_ucase Procedure</vt:lpstr>
      <vt:lpstr>Str_ucase Source Code</vt:lpstr>
      <vt:lpstr>String Procedures in the Irvine64 Library</vt:lpstr>
      <vt:lpstr>Example: 64-Bit Str_length</vt:lpstr>
      <vt:lpstr>What's Next</vt:lpstr>
      <vt:lpstr>Two-Dimensional Arrays</vt:lpstr>
      <vt:lpstr>Base-Index Operand</vt:lpstr>
      <vt:lpstr>Structure Application</vt:lpstr>
      <vt:lpstr>Structure Application</vt:lpstr>
      <vt:lpstr>Base-Index-Displacement Operand</vt:lpstr>
      <vt:lpstr>64-bit Base-Index-Displacement Operand</vt:lpstr>
      <vt:lpstr>Two-Dimensional Table Example</vt:lpstr>
      <vt:lpstr>Two-Dimensional Table Example</vt:lpstr>
      <vt:lpstr>Two-Dimensional Table Example (64-bit)</vt:lpstr>
      <vt:lpstr>Summary</vt:lpstr>
      <vt:lpstr>45 6E 64 65</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Strings and Arrays</dc:subject>
  <dc:creator>Kip Irvine</dc:creator>
  <cp:lastModifiedBy>Ghansah, Isaac</cp:lastModifiedBy>
  <cp:revision>466</cp:revision>
  <cp:lastPrinted>1601-01-01T00:00:00Z</cp:lastPrinted>
  <dcterms:created xsi:type="dcterms:W3CDTF">2002-05-30T02:31:33Z</dcterms:created>
  <dcterms:modified xsi:type="dcterms:W3CDTF">2020-04-29T14:56:58Z</dcterms:modified>
</cp:coreProperties>
</file>