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8" r:id="rId3"/>
    <p:sldId id="275" r:id="rId4"/>
    <p:sldId id="276" r:id="rId5"/>
    <p:sldId id="287" r:id="rId6"/>
    <p:sldId id="279" r:id="rId7"/>
    <p:sldId id="259" r:id="rId8"/>
    <p:sldId id="260" r:id="rId9"/>
    <p:sldId id="280" r:id="rId10"/>
    <p:sldId id="281" r:id="rId11"/>
    <p:sldId id="282" r:id="rId12"/>
    <p:sldId id="264" r:id="rId13"/>
    <p:sldId id="270" r:id="rId14"/>
    <p:sldId id="271" r:id="rId15"/>
    <p:sldId id="272" r:id="rId16"/>
    <p:sldId id="273" r:id="rId17"/>
    <p:sldId id="283" r:id="rId18"/>
    <p:sldId id="289" r:id="rId19"/>
    <p:sldId id="290" r:id="rId20"/>
    <p:sldId id="291" r:id="rId21"/>
    <p:sldId id="292" r:id="rId22"/>
    <p:sldId id="296" r:id="rId23"/>
    <p:sldId id="299" r:id="rId24"/>
    <p:sldId id="298" r:id="rId25"/>
    <p:sldId id="297" r:id="rId26"/>
    <p:sldId id="294" r:id="rId27"/>
    <p:sldId id="284" r:id="rId28"/>
    <p:sldId id="285" r:id="rId29"/>
    <p:sldId id="286" r:id="rId30"/>
    <p:sldId id="293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10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092-43C1-4F4B-8FBD-B604177A7C8E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A4AB-D5AD-43DD-BC5C-767C6CC588F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2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29BE-A35B-4065-A206-D1AD9FCAD40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4D60-697B-4F3C-82A3-18EAECD09487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6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4"/>
            <a:ext cx="109728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229100"/>
            <a:ext cx="109728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89B0A86-8299-4CA5-BF7A-E9C3FD18661B}" type="datetime1">
              <a:rPr lang="en-US"/>
              <a:pPr>
                <a:defRPr/>
              </a:pPr>
              <a:t>8/30/2017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3200" y="95065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14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7213"/>
            <a:ext cx="7620000" cy="4570412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A07BB7EA-74B2-4474-B618-A374B13AECCF}" type="datetime1">
              <a:rPr lang="en-US"/>
              <a:pPr>
                <a:defRPr/>
              </a:pPr>
              <a:t>8/30/2017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534400" y="1828800"/>
            <a:ext cx="30480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660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609600" y="1828800"/>
            <a:ext cx="10972800" cy="4572000"/>
          </a:xfrm>
          <a:prstGeom prst="rect">
            <a:avLst/>
          </a:prstGeom>
          <a:solidFill>
            <a:srgbClr val="1C1C1C"/>
          </a:solidFill>
          <a:ln w="19050">
            <a:solidFill>
              <a:srgbClr val="10101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10363200" cy="4114800"/>
          </a:xfr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D2895239-6A89-4AFE-8529-9297DC695097}" type="datetime1">
              <a:rPr lang="en-US"/>
              <a:pPr>
                <a:defRPr/>
              </a:pPr>
              <a:t>8/30/2017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47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14500"/>
            <a:ext cx="12192000" cy="34163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0" y="2057400"/>
            <a:ext cx="51816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0" rIns="0">
            <a:normAutofit/>
          </a:bodyPr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372100"/>
            <a:ext cx="10972800" cy="12573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133600" y="2057400"/>
            <a:ext cx="3657600" cy="2743200"/>
          </a:xfr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2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609600" y="2057400"/>
            <a:ext cx="10972800" cy="4343400"/>
          </a:xfrm>
          <a:prstGeom prst="rect">
            <a:avLst/>
          </a:prstGeom>
          <a:solidFill>
            <a:srgbClr val="1C1C1C"/>
          </a:solidFill>
          <a:ln w="19050">
            <a:solidFill>
              <a:srgbClr val="10101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09600" y="1828800"/>
            <a:ext cx="10972800" cy="228600"/>
          </a:xfrm>
          <a:prstGeom prst="rect">
            <a:avLst/>
          </a:prstGeom>
          <a:solidFill>
            <a:srgbClr val="0070C0"/>
          </a:solidFill>
          <a:ln w="19050">
            <a:solidFill>
              <a:srgbClr val="10101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0363200" cy="3886200"/>
          </a:xfr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70A9B836-5B50-48BE-AF2A-D279F5EC3EB3}" type="datetime1">
              <a:rPr lang="en-US"/>
              <a:pPr>
                <a:defRPr/>
              </a:pPr>
              <a:t>8/30/2017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389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609600" y="1828800"/>
            <a:ext cx="10972800" cy="4572000"/>
          </a:xfrm>
          <a:prstGeom prst="rect">
            <a:avLst/>
          </a:prstGeom>
          <a:solidFill>
            <a:srgbClr val="FFFFFF"/>
          </a:solidFill>
          <a:ln w="19050"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103632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5BA96470-3CB2-4E3D-B238-49A7200F4AB6}" type="datetime1">
              <a:rPr lang="en-US"/>
              <a:pPr>
                <a:defRPr/>
              </a:pPr>
              <a:t>8/30/2017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05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63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609600" y="4343400"/>
            <a:ext cx="10972800" cy="2057400"/>
          </a:xfrm>
          <a:prstGeom prst="rect">
            <a:avLst/>
          </a:prstGeom>
          <a:solidFill>
            <a:srgbClr val="FFFFFF"/>
          </a:solidFill>
          <a:ln w="19050"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FCAAF819-2730-47AC-AE64-C72335A45B26}" type="datetime1">
              <a:rPr lang="en-US"/>
              <a:pPr>
                <a:defRPr/>
              </a:pPr>
              <a:t>8/30/2017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914400" y="4572000"/>
            <a:ext cx="103632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-11430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4"/>
            <a:ext cx="109728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11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2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B60F-CFAE-4001-A956-2B2A1E1E11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1BF3-5C20-481E-8265-20676EA88D1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0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9634-DD3E-4613-AB0D-3E0DA19A224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6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F16D-ED84-4E3E-AC58-803B07D837D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2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32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08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8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s.csus.edu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inscp.net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rk.greenend.org.uk/~sgtatham/putty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duck.io/?l=en" TargetMode="External"/><Relationship Id="rId2" Type="http://schemas.openxmlformats.org/officeDocument/2006/relationships/hyperlink" Target="https://filezilla-project.org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8AD3-5D77-4DB2-93A3-40BD2676914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43200" y="1036638"/>
            <a:ext cx="65532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OS/Shell Introduction</a:t>
            </a:r>
            <a:endParaRPr lang="en-US" altLang="en-US" sz="40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 </a:t>
            </a: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3200" dirty="0"/>
              <a:t>Getting Started </a:t>
            </a:r>
          </a:p>
          <a:p>
            <a:pPr algn="ctr"/>
            <a:endParaRPr lang="en-US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9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11239"/>
          </a:xfrm>
        </p:spPr>
        <p:txBody>
          <a:bodyPr>
            <a:normAutofit/>
          </a:bodyPr>
          <a:lstStyle/>
          <a:p>
            <a:r>
              <a:rPr lang="en-US" altLang="en-US" sz="3200" b="1" u="sng" dirty="0">
                <a:latin typeface="+mn-lt"/>
              </a:rPr>
              <a:t>Getting help:</a:t>
            </a:r>
            <a:endParaRPr lang="en-US" sz="32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366"/>
            <a:ext cx="10515600" cy="5230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/>
              <a:t>“Look at the “man” page.”  You will hear this.</a:t>
            </a:r>
          </a:p>
          <a:p>
            <a:pPr marL="0" indent="0">
              <a:buNone/>
            </a:pPr>
            <a:r>
              <a:rPr lang="en-US" altLang="en-US" sz="2400" dirty="0"/>
              <a:t>This means looking at the on-line manual which is extensive.</a:t>
            </a:r>
          </a:p>
          <a:p>
            <a:pPr marL="0" indent="0">
              <a:buNone/>
            </a:pPr>
            <a:endParaRPr lang="en-US" altLang="en-US" sz="1100" dirty="0"/>
          </a:p>
          <a:p>
            <a:pPr marL="0" indent="0">
              <a:buNone/>
            </a:pPr>
            <a:r>
              <a:rPr lang="en-US" altLang="en-US" sz="2400" dirty="0"/>
              <a:t>$ </a:t>
            </a:r>
            <a:r>
              <a:rPr lang="en-US" altLang="en-US" sz="2400" b="1" dirty="0"/>
              <a:t>man </a:t>
            </a:r>
            <a:r>
              <a:rPr lang="en-US" altLang="en-US" sz="2400" i="1" dirty="0"/>
              <a:t>command </a:t>
            </a:r>
          </a:p>
          <a:p>
            <a:pPr marL="0" indent="0">
              <a:buNone/>
            </a:pPr>
            <a:endParaRPr lang="en-US" altLang="en-US" sz="1100" i="1" dirty="0"/>
          </a:p>
          <a:p>
            <a:pPr marL="0" indent="0">
              <a:buNone/>
            </a:pPr>
            <a:r>
              <a:rPr lang="en-US" altLang="en-US" sz="2400" b="1" dirty="0"/>
              <a:t>Examples:			/* will show you… */</a:t>
            </a:r>
            <a:endParaRPr lang="en-US" altLang="en-US" sz="900" b="1" dirty="0"/>
          </a:p>
          <a:p>
            <a:pPr marL="0" indent="0">
              <a:buNone/>
            </a:pPr>
            <a:r>
              <a:rPr lang="en-US" altLang="en-US" sz="2400" dirty="0"/>
              <a:t>	$ man ls		/* all the options for listing */</a:t>
            </a:r>
          </a:p>
          <a:p>
            <a:pPr marL="0" indent="0">
              <a:buNone/>
            </a:pPr>
            <a:r>
              <a:rPr lang="en-US" altLang="en-US" sz="2400" dirty="0"/>
              <a:t>	$</a:t>
            </a:r>
            <a:r>
              <a:rPr lang="en-US" altLang="en-US" sz="2400" b="1" dirty="0"/>
              <a:t> </a:t>
            </a:r>
            <a:r>
              <a:rPr lang="en-US" altLang="en-US" sz="2400" dirty="0"/>
              <a:t>man </a:t>
            </a:r>
            <a:r>
              <a:rPr lang="en-US" altLang="en-US" sz="2400" dirty="0" err="1"/>
              <a:t>gcc</a:t>
            </a:r>
            <a:r>
              <a:rPr lang="en-US" altLang="en-US" sz="2400" dirty="0"/>
              <a:t>   	/* options for the compiler */</a:t>
            </a:r>
          </a:p>
          <a:p>
            <a:pPr marL="0" indent="0">
              <a:buNone/>
            </a:pPr>
            <a:endParaRPr lang="en-US" altLang="en-US" sz="1100" dirty="0"/>
          </a:p>
          <a:p>
            <a:pPr marL="0" indent="0">
              <a:buNone/>
            </a:pPr>
            <a:r>
              <a:rPr lang="en-US" altLang="en-US" sz="2400" dirty="0"/>
              <a:t>Maneuvering through the </a:t>
            </a:r>
            <a:r>
              <a:rPr lang="en-US" altLang="en-US" sz="2400" i="1" dirty="0"/>
              <a:t>man</a:t>
            </a:r>
            <a:r>
              <a:rPr lang="en-US" altLang="en-US" sz="2400" dirty="0"/>
              <a:t> page:</a:t>
            </a:r>
          </a:p>
          <a:p>
            <a:pPr marL="0" indent="0">
              <a:buNone/>
            </a:pPr>
            <a:r>
              <a:rPr lang="en-US" altLang="en-US" sz="2400" dirty="0"/>
              <a:t>	Hit </a:t>
            </a:r>
            <a:r>
              <a:rPr lang="en-US" altLang="en-US" sz="2400" b="1" dirty="0"/>
              <a:t>space bar</a:t>
            </a:r>
            <a:r>
              <a:rPr lang="en-US" altLang="en-US" sz="2400" dirty="0"/>
              <a:t> to advance thru page.</a:t>
            </a:r>
          </a:p>
          <a:p>
            <a:pPr marL="0" indent="0">
              <a:buNone/>
            </a:pPr>
            <a:r>
              <a:rPr lang="en-US" altLang="en-US" sz="2400" dirty="0"/>
              <a:t>	Hit </a:t>
            </a:r>
            <a:r>
              <a:rPr lang="en-US" altLang="en-US" sz="2400" b="1" dirty="0"/>
              <a:t>Enter</a:t>
            </a:r>
            <a:r>
              <a:rPr lang="en-US" altLang="en-US" sz="2400" dirty="0"/>
              <a:t> to advance the screen one line.</a:t>
            </a:r>
          </a:p>
          <a:p>
            <a:pPr marL="0" indent="0">
              <a:buNone/>
            </a:pPr>
            <a:r>
              <a:rPr lang="en-US" altLang="en-US" sz="2400" dirty="0"/>
              <a:t>	Hit “</a:t>
            </a:r>
            <a:r>
              <a:rPr lang="en-US" altLang="en-US" sz="2400" b="1" dirty="0"/>
              <a:t>q</a:t>
            </a:r>
            <a:r>
              <a:rPr lang="en-US" altLang="en-US" sz="2400" dirty="0"/>
              <a:t>” to quit.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z="2800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altLang="en-US" sz="2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5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Commands in UNIX/Linux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39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E013-7851-490B-95C5-67B841FE7EF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923364" y="286870"/>
            <a:ext cx="859155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/>
              <a:t>Command:  ls</a:t>
            </a:r>
          </a:p>
          <a:p>
            <a:endParaRPr lang="en-US" altLang="en-US" sz="16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List files in directory.</a:t>
            </a:r>
          </a:p>
          <a:p>
            <a:endParaRPr lang="en-US" altLang="en-US" sz="1600" dirty="0"/>
          </a:p>
          <a:p>
            <a:r>
              <a:rPr lang="en-US" altLang="en-US" sz="2400" b="1" dirty="0"/>
              <a:t>Format:    ls</a:t>
            </a:r>
            <a:r>
              <a:rPr lang="en-US" altLang="en-US" sz="2400" dirty="0"/>
              <a:t> [</a:t>
            </a:r>
            <a:r>
              <a:rPr lang="en-US" altLang="en-US" sz="2400" i="1" dirty="0"/>
              <a:t>options</a:t>
            </a:r>
            <a:r>
              <a:rPr lang="en-US" altLang="en-US" sz="2400" dirty="0"/>
              <a:t>] [</a:t>
            </a:r>
            <a:r>
              <a:rPr lang="en-US" altLang="en-US" sz="2400" i="1" dirty="0"/>
              <a:t>file-list</a:t>
            </a:r>
            <a:r>
              <a:rPr lang="en-US" altLang="en-US" sz="2400" dirty="0"/>
              <a:t>]</a:t>
            </a:r>
          </a:p>
          <a:p>
            <a:endParaRPr lang="en-US" altLang="en-US" sz="1600" i="1" dirty="0"/>
          </a:p>
          <a:p>
            <a:r>
              <a:rPr lang="en-US" altLang="en-US" sz="2400" b="1" dirty="0"/>
              <a:t>Some Options:  </a:t>
            </a:r>
          </a:p>
          <a:p>
            <a:r>
              <a:rPr lang="en-US" altLang="en-US" sz="2400" b="1" dirty="0"/>
              <a:t>	-a	</a:t>
            </a:r>
            <a:r>
              <a:rPr lang="en-US" altLang="en-US" sz="2400" dirty="0"/>
              <a:t>List all files, including hidden ones.</a:t>
            </a:r>
          </a:p>
          <a:p>
            <a:r>
              <a:rPr lang="en-US" altLang="en-US" sz="2400" dirty="0"/>
              <a:t>	</a:t>
            </a:r>
            <a:r>
              <a:rPr lang="en-US" altLang="en-US" sz="2400" b="1" dirty="0"/>
              <a:t>-d</a:t>
            </a:r>
            <a:r>
              <a:rPr lang="en-US" altLang="en-US" sz="2400" dirty="0"/>
              <a:t>	List directory names only, not ordinary files.</a:t>
            </a:r>
          </a:p>
          <a:p>
            <a:r>
              <a:rPr lang="en-US" altLang="en-US" sz="2400" dirty="0"/>
              <a:t>	</a:t>
            </a:r>
            <a:r>
              <a:rPr lang="en-US" altLang="en-US" sz="2400" b="1" dirty="0"/>
              <a:t>-g</a:t>
            </a:r>
            <a:r>
              <a:rPr lang="en-US" altLang="en-US" sz="2400" dirty="0"/>
              <a:t>	Show group information with listing.</a:t>
            </a:r>
          </a:p>
          <a:p>
            <a:r>
              <a:rPr lang="en-US" altLang="en-US" sz="2400" dirty="0"/>
              <a:t>	</a:t>
            </a:r>
            <a:r>
              <a:rPr lang="en-US" altLang="en-US" sz="2400" b="1" dirty="0"/>
              <a:t>-l</a:t>
            </a:r>
            <a:r>
              <a:rPr lang="en-US" altLang="en-US" sz="2400" dirty="0"/>
              <a:t>	Show long listing with extended information.</a:t>
            </a:r>
          </a:p>
          <a:p>
            <a:r>
              <a:rPr lang="en-US" altLang="en-US" sz="2400" dirty="0"/>
              <a:t>	</a:t>
            </a:r>
            <a:r>
              <a:rPr lang="en-US" altLang="en-US" sz="2400" b="1" dirty="0"/>
              <a:t>-r	</a:t>
            </a:r>
            <a:r>
              <a:rPr lang="en-US" altLang="en-US" sz="2400" dirty="0"/>
              <a:t>List in reverse order.</a:t>
            </a:r>
          </a:p>
          <a:p>
            <a:r>
              <a:rPr lang="en-US" altLang="en-US" sz="2400" dirty="0"/>
              <a:t>	</a:t>
            </a:r>
            <a:r>
              <a:rPr lang="en-US" altLang="en-US" sz="2400" b="1" dirty="0"/>
              <a:t>-s</a:t>
            </a:r>
            <a:r>
              <a:rPr lang="en-US" altLang="en-US" sz="2400" dirty="0"/>
              <a:t>	List in order of increasing size.</a:t>
            </a:r>
          </a:p>
          <a:p>
            <a:r>
              <a:rPr lang="en-US" altLang="en-US" sz="2400" dirty="0"/>
              <a:t>	</a:t>
            </a:r>
            <a:r>
              <a:rPr lang="en-US" altLang="en-US" sz="2400" b="1" dirty="0"/>
              <a:t>-t</a:t>
            </a:r>
            <a:r>
              <a:rPr lang="en-US" altLang="en-US" sz="2400" dirty="0"/>
              <a:t>	List in order of time, most recent first.</a:t>
            </a:r>
          </a:p>
          <a:p>
            <a:endParaRPr lang="en-US" altLang="en-US" sz="1600" dirty="0"/>
          </a:p>
          <a:p>
            <a:r>
              <a:rPr lang="en-US" altLang="en-US" sz="2400" b="1" dirty="0"/>
              <a:t>Example</a:t>
            </a:r>
            <a:r>
              <a:rPr lang="en-US" altLang="en-US" sz="2400" dirty="0"/>
              <a:t>:</a:t>
            </a:r>
            <a:r>
              <a:rPr lang="en-US" altLang="en-US" sz="2400" b="1" dirty="0"/>
              <a:t>  </a:t>
            </a:r>
            <a:r>
              <a:rPr lang="en-US" altLang="en-US" sz="2400" dirty="0"/>
              <a:t>ls		ls -</a:t>
            </a:r>
            <a:r>
              <a:rPr lang="en-US" altLang="en-US" sz="2400" dirty="0" err="1"/>
              <a:t>ra</a:t>
            </a:r>
            <a:endParaRPr lang="en-US" altLang="en-US" sz="2400" dirty="0"/>
          </a:p>
          <a:p>
            <a:r>
              <a:rPr lang="en-US" altLang="en-US" sz="2400" dirty="0"/>
              <a:t>	     ls –l		ls -ls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597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C8F-4CD4-493B-BBAB-2C05A68D07F3}" type="slidenum">
              <a:rPr lang="en-US" altLang="en-US" sz="2000"/>
              <a:pPr/>
              <a:t>13</a:t>
            </a:fld>
            <a:endParaRPr lang="en-US" altLang="en-US" sz="200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10236" y="646953"/>
            <a:ext cx="9529482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/>
              <a:t>Copying and Renaming Files:</a:t>
            </a: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b="1" dirty="0"/>
              <a:t>Command:  </a:t>
            </a:r>
            <a:r>
              <a:rPr lang="en-US" altLang="en-US" sz="2800" b="1" dirty="0" err="1"/>
              <a:t>cp</a:t>
            </a:r>
            <a:endParaRPr lang="en-US" altLang="en-US" sz="2800" b="1" dirty="0"/>
          </a:p>
          <a:p>
            <a:endParaRPr lang="en-US" altLang="en-US" sz="2800" b="1" dirty="0"/>
          </a:p>
          <a:p>
            <a:r>
              <a:rPr lang="en-US" altLang="en-US" sz="2800" b="1" dirty="0"/>
              <a:t>Purpose:</a:t>
            </a:r>
            <a:r>
              <a:rPr lang="en-US" altLang="en-US" sz="2800" dirty="0"/>
              <a:t>  Copy a file.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Format:    </a:t>
            </a:r>
            <a:r>
              <a:rPr lang="en-US" altLang="en-US" sz="2800" b="1" dirty="0" err="1"/>
              <a:t>cp</a:t>
            </a:r>
            <a:r>
              <a:rPr lang="en-US" altLang="en-US" sz="2800" dirty="0"/>
              <a:t> </a:t>
            </a:r>
            <a:r>
              <a:rPr lang="en-US" altLang="en-US" sz="2800" i="1" dirty="0"/>
              <a:t>source-file target-file</a:t>
            </a:r>
          </a:p>
          <a:p>
            <a:endParaRPr lang="en-US" altLang="en-US" sz="2800" i="1" dirty="0"/>
          </a:p>
          <a:p>
            <a:r>
              <a:rPr lang="en-US" altLang="en-US" sz="2800" b="1" dirty="0"/>
              <a:t>Example</a:t>
            </a:r>
            <a:r>
              <a:rPr lang="en-US" altLang="en-US" sz="2800" dirty="0"/>
              <a:t>:</a:t>
            </a:r>
            <a:r>
              <a:rPr lang="en-US" altLang="en-US" sz="2800" b="1" dirty="0"/>
              <a:t>  </a:t>
            </a:r>
            <a:r>
              <a:rPr lang="en-US" altLang="en-US" sz="2800" dirty="0" err="1"/>
              <a:t>cp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my.file</a:t>
            </a:r>
            <a:r>
              <a:rPr lang="en-US" altLang="en-US" sz="2800" dirty="0"/>
              <a:t> file2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Result:     </a:t>
            </a:r>
            <a:r>
              <a:rPr lang="en-US" altLang="en-US" sz="2800" dirty="0"/>
              <a:t>There are now two identical files with different names.</a:t>
            </a:r>
          </a:p>
          <a:p>
            <a:endParaRPr lang="en-US" altLang="en-US" sz="2800" i="1" dirty="0"/>
          </a:p>
          <a:p>
            <a:endParaRPr lang="en-US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5416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59AB-E343-4B97-B425-D3E3DA37E91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37129" y="699247"/>
            <a:ext cx="8141821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/>
              <a:t>Moving or renaming files: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mv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Move or rename a file.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Format:    mv</a:t>
            </a:r>
            <a:r>
              <a:rPr lang="en-US" altLang="en-US" sz="2400" dirty="0"/>
              <a:t> </a:t>
            </a:r>
            <a:r>
              <a:rPr lang="en-US" altLang="en-US" sz="2400" i="1" dirty="0"/>
              <a:t>source-file target-file</a:t>
            </a:r>
          </a:p>
          <a:p>
            <a:endParaRPr lang="en-US" altLang="en-US" sz="2400" i="1" dirty="0"/>
          </a:p>
          <a:p>
            <a:r>
              <a:rPr lang="en-US" altLang="en-US" sz="2400" b="1" dirty="0"/>
              <a:t>Example</a:t>
            </a:r>
            <a:r>
              <a:rPr lang="en-US" altLang="en-US" sz="2400" dirty="0"/>
              <a:t>:</a:t>
            </a:r>
            <a:r>
              <a:rPr lang="en-US" altLang="en-US" sz="2400" b="1" dirty="0"/>
              <a:t>  </a:t>
            </a:r>
            <a:r>
              <a:rPr lang="en-US" altLang="en-US" sz="2400" dirty="0"/>
              <a:t>mv </a:t>
            </a:r>
            <a:r>
              <a:rPr lang="en-US" altLang="en-US" sz="2400" dirty="0" err="1"/>
              <a:t>my.file</a:t>
            </a:r>
            <a:r>
              <a:rPr lang="en-US" altLang="en-US" sz="2400" dirty="0"/>
              <a:t> file2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Result:     </a:t>
            </a:r>
            <a:r>
              <a:rPr lang="en-US" altLang="en-US" sz="2400" dirty="0"/>
              <a:t>One file with the target name exists.</a:t>
            </a:r>
          </a:p>
          <a:p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811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AD7E-6980-472F-8EAB-0AB4975A471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48149" y="401079"/>
            <a:ext cx="6178871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Removing files: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</a:t>
            </a:r>
            <a:r>
              <a:rPr lang="en-US" altLang="en-US" sz="2400" b="1" dirty="0" err="1"/>
              <a:t>rm</a:t>
            </a:r>
            <a:endParaRPr lang="en-US" altLang="en-US" sz="2400" b="1" dirty="0"/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Remove a file.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Format: 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rm</a:t>
            </a:r>
            <a:r>
              <a:rPr lang="en-US" altLang="en-US" sz="2400" dirty="0"/>
              <a:t> [</a:t>
            </a:r>
            <a:r>
              <a:rPr lang="en-US" altLang="en-US" sz="2400" i="1" dirty="0"/>
              <a:t>option</a:t>
            </a:r>
            <a:r>
              <a:rPr lang="en-US" altLang="en-US" sz="2400" dirty="0"/>
              <a:t>] </a:t>
            </a:r>
            <a:r>
              <a:rPr lang="en-US" altLang="en-US" sz="2400" i="1" dirty="0"/>
              <a:t>file(s)</a:t>
            </a:r>
          </a:p>
          <a:p>
            <a:endParaRPr lang="en-US" altLang="en-US" sz="2400" i="1" dirty="0"/>
          </a:p>
          <a:p>
            <a:r>
              <a:rPr lang="en-US" altLang="en-US" sz="2400" b="1" dirty="0"/>
              <a:t>Option:	  -</a:t>
            </a:r>
            <a:r>
              <a:rPr lang="en-US" altLang="en-US" sz="2400" b="1" dirty="0" err="1"/>
              <a:t>i</a:t>
            </a:r>
            <a:r>
              <a:rPr lang="en-US" altLang="en-US" sz="2400" b="1" dirty="0"/>
              <a:t>	</a:t>
            </a:r>
            <a:r>
              <a:rPr lang="en-US" altLang="en-US" sz="2400" dirty="0"/>
              <a:t>Ask before deleting.</a:t>
            </a:r>
          </a:p>
          <a:p>
            <a:r>
              <a:rPr lang="en-US" altLang="en-US" sz="2400" dirty="0"/>
              <a:t>			Often the default.</a:t>
            </a:r>
          </a:p>
          <a:p>
            <a:endParaRPr lang="en-US" altLang="en-US" sz="2400" i="1" dirty="0"/>
          </a:p>
          <a:p>
            <a:r>
              <a:rPr lang="en-US" altLang="en-US" sz="2400" b="1" dirty="0"/>
              <a:t>Example</a:t>
            </a:r>
            <a:r>
              <a:rPr lang="en-US" altLang="en-US" sz="2400" dirty="0"/>
              <a:t>:</a:t>
            </a:r>
            <a:r>
              <a:rPr lang="en-US" altLang="en-US" sz="2400" b="1" dirty="0"/>
              <a:t>  </a:t>
            </a:r>
            <a:r>
              <a:rPr lang="en-US" altLang="en-US" sz="2400" dirty="0" err="1"/>
              <a:t>rm</a:t>
            </a:r>
            <a:r>
              <a:rPr lang="en-US" altLang="en-US" sz="2400" dirty="0"/>
              <a:t> file2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Result:     </a:t>
            </a:r>
            <a:r>
              <a:rPr lang="en-US" altLang="en-US" sz="2400" dirty="0"/>
              <a:t>The file is no longer listed or available.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402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EF56-441D-4287-8C7B-BBC8CFE0BA6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28165" y="349624"/>
            <a:ext cx="806823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/>
              <a:t>The </a:t>
            </a:r>
            <a:r>
              <a:rPr lang="en-US" altLang="en-US" sz="2800" b="1" i="1" dirty="0"/>
              <a:t>cat</a:t>
            </a:r>
            <a:r>
              <a:rPr lang="en-US" altLang="en-US" sz="2800" b="1" dirty="0"/>
              <a:t> command: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Command:  cat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Purpose:</a:t>
            </a:r>
            <a:r>
              <a:rPr lang="en-US" altLang="en-US" sz="2400" dirty="0"/>
              <a:t>  Display or create files.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Format:     cat</a:t>
            </a:r>
            <a:r>
              <a:rPr lang="en-US" altLang="en-US" sz="2400" dirty="0"/>
              <a:t> [</a:t>
            </a:r>
            <a:r>
              <a:rPr lang="en-US" altLang="en-US" sz="2400" i="1" dirty="0"/>
              <a:t>source-file</a:t>
            </a:r>
            <a:r>
              <a:rPr lang="en-US" altLang="en-US" sz="2400" dirty="0"/>
              <a:t>] [symbol] [target-file]</a:t>
            </a:r>
            <a:endParaRPr lang="en-US" altLang="en-US" sz="2400" i="1" dirty="0"/>
          </a:p>
          <a:p>
            <a:endParaRPr lang="en-US" altLang="en-US" sz="2400" i="1" dirty="0"/>
          </a:p>
          <a:p>
            <a:r>
              <a:rPr lang="en-US" altLang="en-US" sz="2400" b="1" dirty="0"/>
              <a:t>Examples</a:t>
            </a:r>
            <a:r>
              <a:rPr lang="en-US" altLang="en-US" sz="2400" dirty="0"/>
              <a:t>:	1.  cat </a:t>
            </a:r>
            <a:r>
              <a:rPr lang="en-US" altLang="en-US" sz="2400" dirty="0" err="1"/>
              <a:t>this.month</a:t>
            </a:r>
            <a:endParaRPr lang="en-US" altLang="en-US" sz="2400" dirty="0"/>
          </a:p>
          <a:p>
            <a:r>
              <a:rPr lang="en-US" altLang="en-US" sz="2400" dirty="0"/>
              <a:t>		2.  cat lab1.c</a:t>
            </a:r>
          </a:p>
          <a:p>
            <a:r>
              <a:rPr lang="en-US" altLang="en-US" sz="2400" dirty="0"/>
              <a:t>		</a:t>
            </a:r>
          </a:p>
          <a:p>
            <a:r>
              <a:rPr lang="en-US" altLang="en-US" sz="2400" b="1" dirty="0"/>
              <a:t>Result:     </a:t>
            </a:r>
            <a:r>
              <a:rPr lang="en-US" altLang="en-US" sz="2400" dirty="0"/>
              <a:t>File displayed on screen, lines echoed on screen </a:t>
            </a:r>
          </a:p>
          <a:p>
            <a:r>
              <a:rPr lang="en-US" altLang="en-US" sz="2400" dirty="0"/>
              <a:t>                  </a:t>
            </a:r>
            <a:endParaRPr lang="en-US" altLang="en-US" sz="2400" b="1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203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Change The Prompt On</a:t>
            </a:r>
            <a:r>
              <a:rPr lang="en-US" b="1" dirty="0"/>
              <a:t> athena (</a:t>
            </a:r>
            <a:r>
              <a:rPr lang="en-US" b="1" dirty="0" err="1"/>
              <a:t>csh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898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Change the prompt to show the folder/directory that you are in.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You need to type a </a:t>
            </a:r>
            <a:r>
              <a:rPr lang="en-US" sz="2800" i="1" dirty="0"/>
              <a:t>SPACE</a:t>
            </a:r>
            <a:r>
              <a:rPr lang="en-US" sz="2800" dirty="0"/>
              <a:t> after “</a:t>
            </a:r>
            <a:r>
              <a:rPr lang="en-US" sz="2800" b="1" dirty="0"/>
              <a:t>set</a:t>
            </a:r>
            <a:r>
              <a:rPr lang="en-US" sz="2800" dirty="0"/>
              <a:t>” and after the “</a:t>
            </a:r>
            <a:r>
              <a:rPr lang="en-US" sz="2800" b="1" dirty="0"/>
              <a:t>m</a:t>
            </a:r>
            <a:r>
              <a:rPr lang="en-US" sz="2800" dirty="0"/>
              <a:t>”.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Type in the command:   </a:t>
            </a:r>
            <a:r>
              <a:rPr lang="en-US" sz="2800" b="1" dirty="0"/>
              <a:t>set prompt=’[%</a:t>
            </a:r>
            <a:r>
              <a:rPr lang="en-US" sz="2800" b="1" dirty="0" err="1"/>
              <a:t>n%m</a:t>
            </a:r>
            <a:r>
              <a:rPr lang="en-US" sz="2800" b="1" dirty="0"/>
              <a:t> %~]!&gt;’</a:t>
            </a:r>
            <a:endParaRPr lang="en-US" sz="2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/>
              <a:t>%n</a:t>
            </a:r>
            <a:r>
              <a:rPr lang="en-US" sz="2800" dirty="0"/>
              <a:t> will show your name.  </a:t>
            </a:r>
          </a:p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/>
              <a:t>%m</a:t>
            </a:r>
            <a:r>
              <a:rPr lang="en-US" sz="2800" dirty="0"/>
              <a:t> will show your current folder. </a:t>
            </a:r>
          </a:p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/>
              <a:t>%~</a:t>
            </a:r>
            <a:r>
              <a:rPr lang="en-US" sz="2800" dirty="0"/>
              <a:t> will give you the command number.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312627" y="2841810"/>
            <a:ext cx="593481" cy="569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312627" y="2878147"/>
            <a:ext cx="3116873" cy="471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95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E4A1-0C41-4C5F-A2E6-E50875A4F1D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281952" y="672354"/>
            <a:ext cx="8292354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/>
              <a:t>REDIRECTION</a:t>
            </a:r>
            <a:r>
              <a:rPr lang="en-US" altLang="en-US" sz="2800" dirty="0"/>
              <a:t>:			(1 of 4)</a:t>
            </a:r>
          </a:p>
          <a:p>
            <a:endParaRPr lang="en-US" altLang="en-US" sz="2400" dirty="0"/>
          </a:p>
          <a:p>
            <a:r>
              <a:rPr lang="en-US" altLang="en-US" sz="2400" dirty="0"/>
              <a:t>$ </a:t>
            </a:r>
            <a:r>
              <a:rPr lang="en-US" altLang="en-US" sz="2400" b="1" dirty="0"/>
              <a:t>ls</a:t>
            </a:r>
            <a:r>
              <a:rPr lang="en-US" altLang="en-US" sz="2400" dirty="0"/>
              <a:t>		/* lists all files in your directories */</a:t>
            </a:r>
          </a:p>
          <a:p>
            <a:endParaRPr lang="en-US" altLang="en-US" sz="2400" dirty="0"/>
          </a:p>
          <a:p>
            <a:r>
              <a:rPr lang="en-US" altLang="en-US" sz="2400" dirty="0"/>
              <a:t>$ </a:t>
            </a:r>
            <a:r>
              <a:rPr lang="en-US" altLang="en-US" sz="2400" b="1" dirty="0"/>
              <a:t>ls | more</a:t>
            </a:r>
            <a:r>
              <a:rPr lang="en-US" altLang="en-US" sz="2400" dirty="0"/>
              <a:t>	/* pipes the output to the </a:t>
            </a:r>
            <a:r>
              <a:rPr lang="en-US" altLang="en-US" sz="2400" i="1" dirty="0"/>
              <a:t>more</a:t>
            </a:r>
            <a:r>
              <a:rPr lang="en-US" altLang="en-US" sz="2400" dirty="0"/>
              <a:t> program which</a:t>
            </a:r>
          </a:p>
          <a:p>
            <a:r>
              <a:rPr lang="en-US" altLang="en-US" sz="2400" dirty="0"/>
              <a:t>		   gives you a screen-full at a time */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 pipe symbol “</a:t>
            </a:r>
            <a:r>
              <a:rPr lang="en-US" altLang="en-US" sz="2400" b="1" dirty="0"/>
              <a:t>|</a:t>
            </a:r>
            <a:r>
              <a:rPr lang="en-US" altLang="en-US" sz="2400" dirty="0"/>
              <a:t>” redirects the standard output of one command to the standard input of another command or process.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9095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150-B6BB-4B82-A43F-A6A3B66868C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228164" y="878542"/>
            <a:ext cx="721995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 dirty="0"/>
              <a:t>REDIRECTION</a:t>
            </a:r>
            <a:r>
              <a:rPr lang="en-US" altLang="en-US" sz="2800" dirty="0"/>
              <a:t>:			(2 of 4)</a:t>
            </a:r>
          </a:p>
          <a:p>
            <a:endParaRPr lang="en-US" altLang="en-US" sz="2400" dirty="0"/>
          </a:p>
          <a:p>
            <a:r>
              <a:rPr lang="en-US" altLang="en-US" sz="2400" dirty="0"/>
              <a:t>Use  </a:t>
            </a:r>
            <a:r>
              <a:rPr lang="en-US" altLang="en-US" sz="2400" b="1" dirty="0"/>
              <a:t>&gt;</a:t>
            </a:r>
            <a:r>
              <a:rPr lang="en-US" altLang="en-US" sz="2400" dirty="0"/>
              <a:t>  to </a:t>
            </a:r>
            <a:r>
              <a:rPr lang="en-US" altLang="en-US" sz="2400" u="sng" dirty="0"/>
              <a:t>redirect</a:t>
            </a:r>
            <a:r>
              <a:rPr lang="en-US" altLang="en-US" sz="2400" dirty="0"/>
              <a:t>  an output to a </a:t>
            </a:r>
            <a:r>
              <a:rPr lang="en-US" altLang="en-US" sz="2400" u="sng" dirty="0"/>
              <a:t>file</a:t>
            </a:r>
            <a:r>
              <a:rPr lang="en-US" altLang="en-US" sz="2400" dirty="0"/>
              <a:t>.</a:t>
            </a:r>
          </a:p>
          <a:p>
            <a:endParaRPr lang="en-US" altLang="en-US" sz="2400" dirty="0"/>
          </a:p>
          <a:p>
            <a:r>
              <a:rPr lang="en-US" altLang="en-US" sz="2400" dirty="0"/>
              <a:t>So </a:t>
            </a:r>
            <a:r>
              <a:rPr lang="en-US" altLang="en-US" sz="2400" b="1" i="1" dirty="0" err="1"/>
              <a:t>cal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is the calendar command.</a:t>
            </a:r>
          </a:p>
          <a:p>
            <a:endParaRPr lang="en-US" altLang="en-US" sz="2400" dirty="0"/>
          </a:p>
          <a:p>
            <a:r>
              <a:rPr lang="en-US" altLang="en-US" sz="2400" dirty="0"/>
              <a:t>$ </a:t>
            </a:r>
            <a:r>
              <a:rPr lang="en-US" altLang="en-US" sz="2400" b="1" dirty="0" err="1"/>
              <a:t>cal</a:t>
            </a:r>
            <a:r>
              <a:rPr lang="en-US" altLang="en-US" sz="2400" b="1" dirty="0"/>
              <a:t> 2017 &gt; </a:t>
            </a:r>
            <a:r>
              <a:rPr lang="en-US" altLang="en-US" sz="2400" b="1" dirty="0" err="1"/>
              <a:t>my_calendar</a:t>
            </a:r>
            <a:endParaRPr lang="en-US" altLang="en-US" sz="2400" b="1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93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student in the School of Engineering and Computer Science should have an ECS account.</a:t>
            </a:r>
          </a:p>
          <a:p>
            <a:pPr lvl="1"/>
            <a:r>
              <a:rPr lang="en-US" dirty="0"/>
              <a:t>Go the site:  </a:t>
            </a:r>
            <a:r>
              <a:rPr lang="en-US" dirty="0">
                <a:hlinkClick r:id="rId2"/>
              </a:rPr>
              <a:t>http://www.ecs.csus.edu/</a:t>
            </a:r>
            <a:endParaRPr lang="en-US" dirty="0"/>
          </a:p>
          <a:p>
            <a:pPr lvl="1"/>
            <a:r>
              <a:rPr lang="en-US" dirty="0"/>
              <a:t>Scroll to below the picture.</a:t>
            </a:r>
          </a:p>
          <a:p>
            <a:pPr lvl="1"/>
            <a:r>
              <a:rPr lang="en-US" dirty="0"/>
              <a:t>Click on </a:t>
            </a:r>
            <a:r>
              <a:rPr lang="en-US" b="1" dirty="0"/>
              <a:t>ECS Quick Links </a:t>
            </a:r>
            <a:endParaRPr lang="en-US" dirty="0"/>
          </a:p>
          <a:p>
            <a:pPr lvl="1"/>
            <a:r>
              <a:rPr lang="en-US" dirty="0"/>
              <a:t>Choose the option </a:t>
            </a:r>
            <a:r>
              <a:rPr lang="en-US" b="1" dirty="0"/>
              <a:t>Get an ECS Account</a:t>
            </a:r>
            <a:endParaRPr lang="en-US" dirty="0"/>
          </a:p>
          <a:p>
            <a:pPr lvl="1"/>
            <a:r>
              <a:rPr lang="en-US" dirty="0"/>
              <a:t>Follow the directions.  You must present a </a:t>
            </a:r>
            <a:r>
              <a:rPr lang="en-US" dirty="0" err="1"/>
              <a:t>OneCard</a:t>
            </a:r>
            <a:r>
              <a:rPr lang="en-US" dirty="0"/>
              <a:t> when you pick up the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2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B651-9DDC-4BA9-99BC-853DA4C2242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66800" y="726141"/>
            <a:ext cx="8197103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/>
              <a:t>REDIRECTION</a:t>
            </a:r>
            <a:r>
              <a:rPr lang="en-US" altLang="en-US" sz="2800" dirty="0"/>
              <a:t>:			(3 of 4)</a:t>
            </a:r>
          </a:p>
          <a:p>
            <a:endParaRPr lang="en-US" altLang="en-US" sz="2400" dirty="0"/>
          </a:p>
          <a:p>
            <a:r>
              <a:rPr lang="en-US" altLang="en-US" sz="2400" dirty="0"/>
              <a:t>Use  </a:t>
            </a:r>
            <a:r>
              <a:rPr lang="en-US" altLang="en-US" sz="2400" b="1" dirty="0"/>
              <a:t>&gt;&gt;</a:t>
            </a:r>
            <a:r>
              <a:rPr lang="en-US" altLang="en-US" sz="2400" dirty="0"/>
              <a:t>  to </a:t>
            </a:r>
            <a:r>
              <a:rPr lang="en-US" altLang="en-US" sz="2400" u="sng" dirty="0"/>
              <a:t>append</a:t>
            </a:r>
            <a:r>
              <a:rPr lang="en-US" altLang="en-US" sz="2400" dirty="0"/>
              <a:t> to a </a:t>
            </a:r>
            <a:r>
              <a:rPr lang="en-US" altLang="en-US" sz="2400" u="sng" dirty="0"/>
              <a:t>file</a:t>
            </a:r>
            <a:r>
              <a:rPr lang="en-US" altLang="en-US" sz="2400" dirty="0"/>
              <a:t>.</a:t>
            </a:r>
          </a:p>
          <a:p>
            <a:endParaRPr lang="en-US" altLang="en-US" sz="2400" dirty="0"/>
          </a:p>
          <a:p>
            <a:r>
              <a:rPr lang="en-US" altLang="en-US" sz="2400" dirty="0"/>
              <a:t>So </a:t>
            </a:r>
            <a:r>
              <a:rPr lang="en-US" altLang="en-US" sz="2400" b="1" i="1" dirty="0" err="1"/>
              <a:t>ps</a:t>
            </a:r>
            <a:r>
              <a:rPr lang="en-US" altLang="en-US" sz="2400" dirty="0"/>
              <a:t> means process status.</a:t>
            </a:r>
          </a:p>
          <a:p>
            <a:endParaRPr lang="en-US" altLang="en-US" sz="2400" dirty="0"/>
          </a:p>
          <a:p>
            <a:r>
              <a:rPr lang="en-US" altLang="en-US" sz="2400" dirty="0"/>
              <a:t>$ </a:t>
            </a:r>
            <a:r>
              <a:rPr lang="en-US" altLang="en-US" sz="2400" b="1" dirty="0" err="1"/>
              <a:t>ps</a:t>
            </a:r>
            <a:r>
              <a:rPr lang="en-US" altLang="en-US" sz="2400" b="1" dirty="0"/>
              <a:t> &gt;&gt; </a:t>
            </a:r>
            <a:r>
              <a:rPr lang="en-US" altLang="en-US" sz="2400" b="1" dirty="0" err="1"/>
              <a:t>my_file</a:t>
            </a:r>
            <a:endParaRPr lang="en-US" altLang="en-US" sz="2400" b="1" dirty="0"/>
          </a:p>
          <a:p>
            <a:endParaRPr lang="en-US" altLang="en-US" sz="2400" dirty="0"/>
          </a:p>
          <a:p>
            <a:r>
              <a:rPr lang="en-US" altLang="en-US" sz="2400" dirty="0"/>
              <a:t>Whatever was in </a:t>
            </a:r>
            <a:r>
              <a:rPr lang="en-US" altLang="en-US" sz="2400" i="1" dirty="0" err="1"/>
              <a:t>my_file</a:t>
            </a:r>
            <a:r>
              <a:rPr lang="en-US" altLang="en-US" sz="2400" dirty="0"/>
              <a:t> will now have the listing from the</a:t>
            </a:r>
          </a:p>
          <a:p>
            <a:r>
              <a:rPr lang="en-US" altLang="en-US" sz="2400" i="1" dirty="0" err="1"/>
              <a:t>ps</a:t>
            </a:r>
            <a:r>
              <a:rPr lang="en-US" altLang="en-US" sz="2400" dirty="0"/>
              <a:t> command appended to it.</a:t>
            </a:r>
            <a:endParaRPr lang="en-US" altLang="en-US" sz="2400" i="1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7768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F78-3CE2-4A8D-B3FE-819433CB591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707777" y="933824"/>
            <a:ext cx="876554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/>
              <a:t>Just to make things clear on Redirection:	</a:t>
            </a:r>
            <a:r>
              <a:rPr lang="en-US" altLang="en-US" sz="3200" dirty="0"/>
              <a:t>(4 of 4)</a:t>
            </a:r>
          </a:p>
          <a:p>
            <a:endParaRPr lang="en-US" altLang="en-US" sz="3200" dirty="0"/>
          </a:p>
          <a:p>
            <a:endParaRPr lang="en-US" altLang="en-US" sz="2800" dirty="0"/>
          </a:p>
          <a:p>
            <a:r>
              <a:rPr lang="en-US" altLang="en-US" sz="2800" dirty="0"/>
              <a:t>Use of the pipe “|” sends output to a </a:t>
            </a:r>
            <a:r>
              <a:rPr lang="en-US" altLang="en-US" sz="2800" b="1" dirty="0"/>
              <a:t>process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Use of the redirection “&gt;” sends output to a </a:t>
            </a:r>
            <a:r>
              <a:rPr lang="en-US" altLang="en-US" sz="2800" b="1" dirty="0"/>
              <a:t>file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NOTE:  The details of Redirection vary from shell to shell. </a:t>
            </a:r>
          </a:p>
        </p:txBody>
      </p:sp>
    </p:spTree>
    <p:extLst>
      <p:ext uri="{BB962C8B-B14F-4D97-AF65-F5344CB8AC3E}">
        <p14:creationId xmlns:p14="http://schemas.microsoft.com/office/powerpoint/2010/main" val="1897614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root folder in </a:t>
            </a:r>
            <a:r>
              <a:rPr lang="en-US" dirty="0" err="1" smtClean="0"/>
              <a:t>linux</a:t>
            </a:r>
            <a:r>
              <a:rPr lang="en-US" dirty="0" smtClean="0"/>
              <a:t> is represented by /</a:t>
            </a:r>
          </a:p>
          <a:p>
            <a:r>
              <a:rPr lang="en-US" dirty="0" smtClean="0"/>
              <a:t>the path contains folder names delimited with / </a:t>
            </a:r>
          </a:p>
          <a:p>
            <a:r>
              <a:rPr lang="en-US" dirty="0" smtClean="0"/>
              <a:t>You home directory is represented as </a:t>
            </a:r>
          </a:p>
          <a:p>
            <a:pPr marL="0" indent="0">
              <a:buNone/>
            </a:pPr>
            <a:r>
              <a:rPr lang="en-US" dirty="0"/>
              <a:t>    /</a:t>
            </a:r>
            <a:r>
              <a:rPr lang="en-US" dirty="0" err="1" smtClean="0"/>
              <a:t>gaia</a:t>
            </a:r>
            <a:r>
              <a:rPr lang="en-US" dirty="0" smtClean="0"/>
              <a:t>/class/student/</a:t>
            </a:r>
            <a:r>
              <a:rPr lang="en-US" dirty="0" err="1" smtClean="0"/>
              <a:t>srivatss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Where first / is the root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gaia</a:t>
            </a:r>
            <a:r>
              <a:rPr lang="en-US" dirty="0" smtClean="0"/>
              <a:t> is the folder under root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class is a folder under </a:t>
            </a:r>
            <a:r>
              <a:rPr lang="en-US" dirty="0" err="1" smtClean="0"/>
              <a:t>gaia</a:t>
            </a:r>
            <a:r>
              <a:rPr lang="en-US" dirty="0" smtClean="0"/>
              <a:t>,  student under class,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4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 </a:t>
            </a:r>
            <a:r>
              <a:rPr lang="en-US" dirty="0" err="1" smtClean="0"/>
              <a:t>folder_name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d ..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4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current folder is always represented as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The parent folder is always represented as </a:t>
            </a:r>
            <a:r>
              <a:rPr lang="en-US" dirty="0" smtClean="0">
                <a:solidFill>
                  <a:srgbClr val="FF0000"/>
                </a:solidFill>
              </a:rPr>
              <a:t>..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cd  </a:t>
            </a:r>
            <a:r>
              <a:rPr lang="en-US" dirty="0" err="1" smtClean="0">
                <a:solidFill>
                  <a:srgbClr val="FF0000"/>
                </a:solidFill>
              </a:rPr>
              <a:t>folder_name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will set the working directory to </a:t>
            </a:r>
            <a:r>
              <a:rPr lang="en-US" dirty="0" err="1" smtClean="0"/>
              <a:t>folder_name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s will list all files in the  in the working directory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misc</a:t>
            </a:r>
            <a:r>
              <a:rPr lang="en-US" dirty="0" smtClean="0"/>
              <a:t> commands</a:t>
            </a:r>
          </a:p>
          <a:p>
            <a:r>
              <a:rPr lang="en-US" dirty="0"/>
              <a:t>date </a:t>
            </a:r>
          </a:p>
          <a:p>
            <a:r>
              <a:rPr lang="en-US" dirty="0" err="1"/>
              <a:t>cal</a:t>
            </a:r>
            <a:endParaRPr lang="en-US" dirty="0"/>
          </a:p>
          <a:p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who </a:t>
            </a:r>
          </a:p>
          <a:p>
            <a:r>
              <a:rPr lang="en-US" dirty="0"/>
              <a:t>f</a:t>
            </a:r>
            <a:r>
              <a:rPr lang="en-US" dirty="0" smtClean="0"/>
              <a:t>inger</a:t>
            </a:r>
          </a:p>
          <a:p>
            <a:r>
              <a:rPr lang="en-US" dirty="0" err="1" smtClean="0"/>
              <a:t>whoami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7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command – which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the command that tells you the path to the command</a:t>
            </a:r>
          </a:p>
          <a:p>
            <a:r>
              <a:rPr lang="en-US" dirty="0" smtClean="0"/>
              <a:t>which </a:t>
            </a:r>
            <a:r>
              <a:rPr lang="en-US" dirty="0" err="1" smtClean="0"/>
              <a:t>mkdir</a:t>
            </a:r>
            <a:r>
              <a:rPr lang="en-US" dirty="0" smtClean="0"/>
              <a:t>  will give the path of its existence </a:t>
            </a:r>
          </a:p>
          <a:p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60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moving files </a:t>
            </a:r>
            <a:br>
              <a:rPr lang="en-US" dirty="0"/>
            </a:br>
            <a:r>
              <a:rPr lang="en-US" dirty="0"/>
              <a:t>between home and </a:t>
            </a:r>
            <a:r>
              <a:rPr lang="en-US" dirty="0" err="1"/>
              <a:t>athena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15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software for home (Windows only):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WinSCP</a:t>
            </a:r>
            <a:r>
              <a:rPr lang="en-US" dirty="0"/>
              <a:t> – free software that allows one to move files from one site to another, from athena to home, and the reverse.</a:t>
            </a:r>
          </a:p>
          <a:p>
            <a:r>
              <a:rPr lang="en-US" dirty="0"/>
              <a:t>At the site:  </a:t>
            </a:r>
            <a:r>
              <a:rPr lang="en-US" dirty="0">
                <a:hlinkClick r:id="rId2"/>
              </a:rPr>
              <a:t>http://winscp.net/</a:t>
            </a:r>
            <a:endParaRPr lang="en-US" dirty="0"/>
          </a:p>
          <a:p>
            <a:r>
              <a:rPr lang="en-US" dirty="0"/>
              <a:t>Next slide shows startup menu with entries you will need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1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4" y="480919"/>
            <a:ext cx="8414452" cy="56061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244353" y="1425388"/>
            <a:ext cx="555812" cy="233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069106" y="2079811"/>
            <a:ext cx="555812" cy="233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29580" y="2716306"/>
            <a:ext cx="555812" cy="233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4424" y="480919"/>
            <a:ext cx="8285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6631" y="510987"/>
            <a:ext cx="1508216" cy="2267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WinSCP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Log-in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Screen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with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settings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2412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78" y="728168"/>
            <a:ext cx="10194276" cy="5916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704" y="276951"/>
            <a:ext cx="9478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WinSCP</a:t>
            </a:r>
            <a:r>
              <a:rPr lang="en-US" sz="2000" b="1" dirty="0"/>
              <a:t> Sample screen</a:t>
            </a:r>
            <a:r>
              <a:rPr lang="en-US" sz="2000" dirty="0"/>
              <a:t>: </a:t>
            </a:r>
            <a:r>
              <a:rPr lang="en-US" sz="2000" b="1" i="1" dirty="0"/>
              <a:t>left </a:t>
            </a:r>
            <a:r>
              <a:rPr lang="en-US" sz="2000" dirty="0"/>
              <a:t>side is a folder on home computer, </a:t>
            </a:r>
            <a:r>
              <a:rPr lang="en-US" sz="2000" b="1" i="1" dirty="0"/>
              <a:t>right</a:t>
            </a:r>
            <a:r>
              <a:rPr lang="en-US" sz="2000" dirty="0"/>
              <a:t> side is folder on </a:t>
            </a:r>
            <a:r>
              <a:rPr lang="en-US" sz="2000" dirty="0" err="1"/>
              <a:t>gaia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97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onto a UNIX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 at a UNIX machine and log in.</a:t>
            </a:r>
          </a:p>
          <a:p>
            <a:r>
              <a:rPr lang="en-US" dirty="0"/>
              <a:t>Do a remote login using SSH</a:t>
            </a:r>
          </a:p>
          <a:p>
            <a:pPr lvl="1"/>
            <a:r>
              <a:rPr lang="en-US" dirty="0"/>
              <a:t>Most of us use PuTTY software to accomplish this.</a:t>
            </a:r>
          </a:p>
          <a:p>
            <a:pPr lvl="1"/>
            <a:r>
              <a:rPr lang="en-US" dirty="0"/>
              <a:t>The ECS computers all have PuTTY</a:t>
            </a:r>
          </a:p>
          <a:p>
            <a:pPr lvl="1"/>
            <a:r>
              <a:rPr lang="en-US" dirty="0"/>
              <a:t>To get </a:t>
            </a:r>
            <a:r>
              <a:rPr lang="en-US" dirty="0" err="1"/>
              <a:t>PuTTY</a:t>
            </a:r>
            <a:r>
              <a:rPr lang="en-US" dirty="0"/>
              <a:t> at home, download it from: </a:t>
            </a:r>
            <a:r>
              <a:rPr lang="en-US" dirty="0">
                <a:hlinkClick r:id="rId2"/>
              </a:rPr>
              <a:t>http://www.chiark.greenend.org.uk/~sgtatham/putty/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30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software for home (MAC &amp; Windows):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software that allows one to move files from one site to another, from </a:t>
            </a:r>
            <a:r>
              <a:rPr lang="en-US" dirty="0" err="1"/>
              <a:t>athena</a:t>
            </a:r>
            <a:r>
              <a:rPr lang="en-US" dirty="0"/>
              <a:t> to home, and the reverse.</a:t>
            </a:r>
            <a:endParaRPr lang="en-US" b="1" dirty="0"/>
          </a:p>
          <a:p>
            <a:r>
              <a:rPr lang="en-US" b="1" dirty="0" err="1"/>
              <a:t>Filezilla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https://filezilla-project.org/</a:t>
            </a:r>
            <a:endParaRPr lang="en-US" dirty="0"/>
          </a:p>
          <a:p>
            <a:r>
              <a:rPr lang="en-US" b="1" dirty="0" err="1"/>
              <a:t>Cyberduck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https://cyberduck.io/?l=en</a:t>
            </a:r>
            <a:endParaRPr lang="en-US" dirty="0"/>
          </a:p>
          <a:p>
            <a:r>
              <a:rPr lang="en-US" dirty="0"/>
              <a:t>Both software packages work on Windows or Mac.</a:t>
            </a:r>
          </a:p>
          <a:p>
            <a:r>
              <a:rPr lang="en-US" dirty="0"/>
              <a:t>A search on “</a:t>
            </a:r>
            <a:r>
              <a:rPr lang="en-US" dirty="0" err="1"/>
              <a:t>cyberduck</a:t>
            </a:r>
            <a:r>
              <a:rPr lang="en-US" dirty="0"/>
              <a:t> vs </a:t>
            </a:r>
            <a:r>
              <a:rPr lang="en-US" dirty="0" err="1"/>
              <a:t>filezilla</a:t>
            </a:r>
            <a:r>
              <a:rPr lang="en-US" dirty="0"/>
              <a:t>” will bring up a couple of articles.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15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8AD3-5D77-4DB2-93A3-40BD2676914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43200" y="1036638"/>
            <a:ext cx="6553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OS/Shell Introduction</a:t>
            </a:r>
            <a:endParaRPr lang="en-US" altLang="en-US" sz="40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3200" dirty="0"/>
              <a:t>Getting Started </a:t>
            </a:r>
          </a:p>
          <a:p>
            <a:pPr algn="ctr"/>
            <a:endParaRPr lang="en-US" altLang="en-US" sz="3200" dirty="0"/>
          </a:p>
          <a:p>
            <a:pPr algn="ctr"/>
            <a:r>
              <a:rPr lang="en-US" altLang="en-US" sz="3200"/>
              <a:t>The End</a:t>
            </a:r>
          </a:p>
          <a:p>
            <a:pPr algn="ctr"/>
            <a:endParaRPr lang="en-US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1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24" y="61644"/>
            <a:ext cx="10515600" cy="1325563"/>
          </a:xfrm>
        </p:spPr>
        <p:txBody>
          <a:bodyPr/>
          <a:lstStyle/>
          <a:p>
            <a:r>
              <a:rPr lang="en-US" dirty="0"/>
              <a:t>PuTTY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1058" y="1568319"/>
            <a:ext cx="269977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Address of “athena”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1058" y="2395980"/>
            <a:ext cx="3190553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Choose the option - SSH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48219" y="3354605"/>
            <a:ext cx="496469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 saved the session, named it “home”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6000" y="4245368"/>
            <a:ext cx="591630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Once the session is saved, </a:t>
            </a:r>
          </a:p>
          <a:p>
            <a:r>
              <a:rPr lang="en-US" sz="2400" dirty="0"/>
              <a:t>we can just double click on the session name, </a:t>
            </a:r>
          </a:p>
          <a:p>
            <a:r>
              <a:rPr lang="en-US" sz="2400" dirty="0"/>
              <a:t>and the log-in window will appear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1200" y="6164748"/>
            <a:ext cx="580242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Contains options to change font and font size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24" y="1322526"/>
            <a:ext cx="5150657" cy="4525824"/>
          </a:xfrm>
        </p:spPr>
      </p:pic>
      <p:cxnSp>
        <p:nvCxnSpPr>
          <p:cNvPr id="8" name="Straight Arrow Connector 7"/>
          <p:cNvCxnSpPr>
            <a:cxnSpLocks/>
            <a:stCxn id="12" idx="1"/>
          </p:cNvCxnSpPr>
          <p:nvPr/>
        </p:nvCxnSpPr>
        <p:spPr>
          <a:xfrm flipH="1">
            <a:off x="3692769" y="1799152"/>
            <a:ext cx="3118289" cy="7360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15" idx="1"/>
          </p:cNvCxnSpPr>
          <p:nvPr/>
        </p:nvCxnSpPr>
        <p:spPr>
          <a:xfrm flipH="1">
            <a:off x="4775382" y="2626813"/>
            <a:ext cx="2035676" cy="218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3068515" y="3564716"/>
            <a:ext cx="3096378" cy="182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3226777" y="4106547"/>
            <a:ext cx="2869223" cy="303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1708168" y="3067654"/>
            <a:ext cx="223032" cy="3097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6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up a terminal/console window and type the following: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ssh</a:t>
            </a:r>
            <a:r>
              <a:rPr lang="en-US" b="1" dirty="0"/>
              <a:t> yourECSname@athena.ecs.csus.edu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Press Enter.</a:t>
            </a:r>
          </a:p>
          <a:p>
            <a:pPr marL="0" indent="0">
              <a:buNone/>
            </a:pPr>
            <a:r>
              <a:rPr lang="en-US" dirty="0"/>
              <a:t>When prompted, type “yes” to accept the server’s key.</a:t>
            </a:r>
          </a:p>
          <a:p>
            <a:pPr marL="0" indent="0">
              <a:buNone/>
            </a:pPr>
            <a:r>
              <a:rPr lang="en-US" dirty="0"/>
              <a:t>Then enter your password.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358"/>
            <a:ext cx="10515600" cy="1325563"/>
          </a:xfrm>
        </p:spPr>
        <p:txBody>
          <a:bodyPr/>
          <a:lstStyle/>
          <a:p>
            <a:r>
              <a:rPr lang="en-US" dirty="0"/>
              <a:t>Login Screen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77" y="1302027"/>
            <a:ext cx="8646861" cy="53449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62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5353-1675-4B37-97E6-876013725D3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39907" y="490070"/>
            <a:ext cx="1099217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/>
              <a:t>Shells:</a:t>
            </a:r>
          </a:p>
          <a:p>
            <a:endParaRPr lang="en-US" altLang="en-US" sz="3200" b="1" dirty="0"/>
          </a:p>
          <a:p>
            <a:r>
              <a:rPr lang="en-US" altLang="en-US" sz="3200" dirty="0"/>
              <a:t>A shell is an interface between you and the kernel of UNIX/Linux.</a:t>
            </a:r>
          </a:p>
          <a:p>
            <a:endParaRPr lang="en-US" altLang="en-US" sz="3200" dirty="0"/>
          </a:p>
          <a:p>
            <a:r>
              <a:rPr lang="en-US" altLang="en-US" sz="3200" dirty="0"/>
              <a:t>	Kernel.  The center, the core.  </a:t>
            </a:r>
          </a:p>
          <a:p>
            <a:endParaRPr lang="en-US" altLang="en-US" sz="3200" dirty="0"/>
          </a:p>
          <a:p>
            <a:r>
              <a:rPr lang="en-US" altLang="en-US" sz="3200" dirty="0"/>
              <a:t>	Shell.  A way to communicate with the Kernel.</a:t>
            </a:r>
          </a:p>
          <a:p>
            <a:endParaRPr lang="en-US" altLang="en-US" sz="3200" dirty="0"/>
          </a:p>
          <a:p>
            <a:r>
              <a:rPr lang="en-US" altLang="en-US" sz="3200" dirty="0"/>
              <a:t>The default on our system is </a:t>
            </a:r>
            <a:r>
              <a:rPr lang="en-US" altLang="en-US" sz="3200" b="1" dirty="0" err="1"/>
              <a:t>csh</a:t>
            </a:r>
            <a:r>
              <a:rPr lang="en-US" altLang="en-US" sz="3200" dirty="0"/>
              <a:t>, read aloud as ‘C-shell’.  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855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511B-E896-4C05-98AD-D67D283719F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725707" y="273423"/>
            <a:ext cx="8793626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3200" dirty="0"/>
          </a:p>
          <a:p>
            <a:r>
              <a:rPr lang="en-US" altLang="en-US" sz="3200" dirty="0"/>
              <a:t>By doing  “</a:t>
            </a:r>
            <a:r>
              <a:rPr lang="en-US" altLang="en-US" sz="3200" b="1" dirty="0"/>
              <a:t>cat  /</a:t>
            </a:r>
            <a:r>
              <a:rPr lang="en-US" altLang="en-US" sz="3200" b="1" dirty="0" err="1"/>
              <a:t>etc</a:t>
            </a:r>
            <a:r>
              <a:rPr lang="en-US" altLang="en-US" sz="3200" b="1" dirty="0"/>
              <a:t>/shells</a:t>
            </a:r>
            <a:r>
              <a:rPr lang="en-US" altLang="en-US" sz="3200" dirty="0"/>
              <a:t>”, I found that athena has: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err="1"/>
              <a:t>sh</a:t>
            </a:r>
            <a:r>
              <a:rPr lang="en-US" altLang="en-US" sz="3200" dirty="0"/>
              <a:t> 	(Bourne Shell)	    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bash 	(superset, Born Again Shell.  LOL)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err="1"/>
              <a:t>nologin</a:t>
            </a:r>
            <a:r>
              <a:rPr lang="en-US" altLang="en-US" sz="3200" dirty="0"/>
              <a:t>		    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err="1"/>
              <a:t>tcsh</a:t>
            </a:r>
            <a:r>
              <a:rPr lang="en-US" altLang="en-US" sz="3200" dirty="0"/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b="1" dirty="0" err="1"/>
              <a:t>csh</a:t>
            </a:r>
            <a:r>
              <a:rPr lang="en-US" altLang="en-US" sz="3200" b="1" dirty="0"/>
              <a:t> </a:t>
            </a:r>
            <a:r>
              <a:rPr lang="en-US" altLang="en-US" sz="3200" dirty="0"/>
              <a:t>	(spoken as C-shell) (</a:t>
            </a:r>
            <a:r>
              <a:rPr lang="en-US" altLang="en-US" sz="3200" b="1" dirty="0"/>
              <a:t>Default</a:t>
            </a:r>
            <a:r>
              <a:rPr lang="en-US" altLang="en-US" sz="3200" dirty="0"/>
              <a:t> on athena)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dash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err="1"/>
              <a:t>ksh</a:t>
            </a:r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/>
              <a:t>It is possible to change the default shell, </a:t>
            </a:r>
          </a:p>
          <a:p>
            <a:r>
              <a:rPr lang="en-US" altLang="en-US" sz="3200" dirty="0"/>
              <a:t>using the command “</a:t>
            </a:r>
            <a:r>
              <a:rPr lang="en-US" altLang="en-US" sz="3200" b="1" dirty="0" err="1"/>
              <a:t>chsh</a:t>
            </a:r>
            <a:r>
              <a:rPr lang="en-US" altLang="en-US" sz="3200" dirty="0"/>
              <a:t>”.</a:t>
            </a:r>
          </a:p>
          <a:p>
            <a:endParaRPr lang="en-US" altLang="en-US" sz="3200" dirty="0"/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876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To see what Shell you are in, type: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&gt; </a:t>
            </a:r>
            <a:r>
              <a:rPr lang="en-US" altLang="en-US" b="1" dirty="0"/>
              <a:t>echo $SHELL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036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814</Words>
  <Application>Microsoft Office PowerPoint</Application>
  <PresentationFormat>Widescreen</PresentationFormat>
  <Paragraphs>268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Times New Roman</vt:lpstr>
      <vt:lpstr>Wingdings</vt:lpstr>
      <vt:lpstr>1_Office Theme</vt:lpstr>
      <vt:lpstr>PowerPoint Presentation</vt:lpstr>
      <vt:lpstr>Computer Accounts</vt:lpstr>
      <vt:lpstr>Logging onto a UNIX machine</vt:lpstr>
      <vt:lpstr>PuTTY Screen</vt:lpstr>
      <vt:lpstr>MAC Users</vt:lpstr>
      <vt:lpstr>Login Screen</vt:lpstr>
      <vt:lpstr>PowerPoint Presentation</vt:lpstr>
      <vt:lpstr>PowerPoint Presentation</vt:lpstr>
      <vt:lpstr>Shell Verification</vt:lpstr>
      <vt:lpstr>Getting help:</vt:lpstr>
      <vt:lpstr>Various Commands in UNIX/Linux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 The Prompt On athena (csh)</vt:lpstr>
      <vt:lpstr>PowerPoint Presentation</vt:lpstr>
      <vt:lpstr>PowerPoint Presentation</vt:lpstr>
      <vt:lpstr>PowerPoint Presentation</vt:lpstr>
      <vt:lpstr>PowerPoint Presentation</vt:lpstr>
      <vt:lpstr>File structure</vt:lpstr>
      <vt:lpstr>Change directory</vt:lpstr>
      <vt:lpstr>Navigating the folders</vt:lpstr>
      <vt:lpstr>shell command – which </vt:lpstr>
      <vt:lpstr>Software for moving files  between home and athena</vt:lpstr>
      <vt:lpstr>Optional software for home (Windows only):</vt:lpstr>
      <vt:lpstr>PowerPoint Presentation</vt:lpstr>
      <vt:lpstr>PowerPoint Presentation</vt:lpstr>
      <vt:lpstr>Optional software for home (MAC &amp; Windows):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Ruthann Biel</dc:creator>
  <cp:lastModifiedBy>nasaking</cp:lastModifiedBy>
  <cp:revision>43</cp:revision>
  <dcterms:created xsi:type="dcterms:W3CDTF">2016-01-21T17:46:39Z</dcterms:created>
  <dcterms:modified xsi:type="dcterms:W3CDTF">2017-08-31T05:18:17Z</dcterms:modified>
</cp:coreProperties>
</file>