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5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7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A74-6582-4FCA-86BE-E03AD8A2740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10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D092-43C1-4F4B-8FBD-B604177A7C8E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2A4AB-D5AD-43DD-BC5C-767C6CC588F3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2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29BE-A35B-4065-A206-D1AD9FCAD407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4D60-697B-4F3C-82A3-18EAECD0948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6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0"/>
            <a:ext cx="109728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89B0A86-8299-4CA5-BF7A-E9C3FD18661B}" type="datetime1">
              <a:rPr lang="en-US"/>
              <a:pPr>
                <a:defRPr/>
              </a:pPr>
              <a:t>8/31/2017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3200" y="95065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14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7213"/>
            <a:ext cx="7620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07BB7EA-74B2-4474-B618-A374B13AECCF}" type="datetime1">
              <a:rPr lang="en-US"/>
              <a:pPr>
                <a:defRPr/>
              </a:pPr>
              <a:t>8/31/2017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534400" y="1828800"/>
            <a:ext cx="3048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60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D2895239-6A89-4AFE-8529-9297DC695097}" type="datetime1">
              <a:rPr lang="en-US"/>
              <a:pPr>
                <a:defRPr/>
              </a:pPr>
              <a:t>8/31/2017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47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12192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0" y="2057400"/>
            <a:ext cx="51816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5372100"/>
            <a:ext cx="109728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133600" y="2057400"/>
            <a:ext cx="36576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2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609600" y="2057400"/>
            <a:ext cx="10972800" cy="4343400"/>
          </a:xfrm>
          <a:prstGeom prst="rect">
            <a:avLst/>
          </a:prstGeom>
          <a:solidFill>
            <a:srgbClr val="1C1C1C"/>
          </a:solidFill>
          <a:ln w="19050">
            <a:solidFill>
              <a:srgbClr val="10101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09600" y="1828800"/>
            <a:ext cx="10972800" cy="228600"/>
          </a:xfrm>
          <a:prstGeom prst="rect">
            <a:avLst/>
          </a:prstGeom>
          <a:solidFill>
            <a:srgbClr val="0070C0"/>
          </a:solidFill>
          <a:ln w="19050">
            <a:solidFill>
              <a:srgbClr val="10101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0363200" cy="3886200"/>
          </a:xfr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70A9B836-5B50-48BE-AF2A-D279F5EC3EB3}" type="datetime1">
              <a:rPr lang="en-US"/>
              <a:pPr>
                <a:defRPr/>
              </a:pPr>
              <a:t>8/31/2017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38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09600" y="1828800"/>
            <a:ext cx="10972800" cy="4572000"/>
          </a:xfrm>
          <a:prstGeom prst="rect">
            <a:avLst/>
          </a:prstGeom>
          <a:solidFill>
            <a:srgbClr val="FFFFFF"/>
          </a:solidFill>
          <a:ln w="19050"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103632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5BA96470-3CB2-4E3D-B238-49A7200F4AB6}" type="datetime1">
              <a:rPr lang="en-US"/>
              <a:pPr>
                <a:defRPr/>
              </a:pPr>
              <a:t>8/31/2017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0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3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609600" y="4343400"/>
            <a:ext cx="10972800" cy="2057400"/>
          </a:xfrm>
          <a:prstGeom prst="rect">
            <a:avLst/>
          </a:prstGeom>
          <a:solidFill>
            <a:srgbClr val="FFFFFF"/>
          </a:solidFill>
          <a:ln w="19050"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</a:pPr>
            <a:endParaRPr lang="en-US" sz="3200" dirty="0" err="1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AAF819-2730-47AC-AE64-C72335A45B26}" type="datetime1">
              <a:rPr lang="en-US"/>
              <a:pPr>
                <a:defRPr/>
              </a:pPr>
              <a:t>8/31/2017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00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25 - Fall 2015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914400" y="4572000"/>
            <a:ext cx="103632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-11430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109728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4"/>
            <a:ext cx="109728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1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D83C-F2C7-488D-B81D-E0AE737747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B60F-CFAE-4001-A956-2B2A1E1E118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1BF3-5C20-481E-8265-20676EA88D11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9634-DD3E-4613-AB0D-3E0DA19A224F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73202DA-6D63-4F61-AA75-D08CFEB7E944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F16D-ED84-4E3E-AC58-803B07D837D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88CF46-B535-446A-8E82-DE79BF8FA6A1}" type="slidenum">
              <a:rPr lang="en-US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>
                <a:solidFill>
                  <a:schemeClr val="tx2"/>
                </a:solidFill>
              </a:rPr>
              <a:t>VIM </a:t>
            </a:r>
            <a:r>
              <a:rPr lang="en-US" altLang="en-US" sz="4400" dirty="0">
                <a:solidFill>
                  <a:schemeClr val="tx2"/>
                </a:solidFill>
              </a:rPr>
              <a:t>Editor 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4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- Back  to beginning of current sentence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- Ahead  to beginning of next sentence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Back to beginning of current paragraph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Ahead to beginning of next paragraph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1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5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 - Home, or left end of the top line on screen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 - Middle, or left end of middle line on screen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Lower, or left end of lowest line on screen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Last line in work buffer</a:t>
            </a:r>
          </a:p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Indicated relative line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buffer.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9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6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Ctrl-u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 - Up half screen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Ctrl-d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Down half screen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Ctrl-f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Forward (down) almost a full screen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Ctrl-b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Backward (up) almost a full screen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2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Commands.  1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- Character at cursor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	- Character following cursor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To end of word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beginning of word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7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Commands.  2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Two lines; current and following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		- Character following cursor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- To end of word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To beginning of word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2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Commands.  3 of </a:t>
            </a:r>
            <a:r>
              <a:rPr lang="en-US" dirty="0" smtClean="0"/>
              <a:t>3 (not that much 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- To end of sentence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- To beginning of sentence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- To end of paragraph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- To beginning of paragraph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5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 ,  just undoes the previous command</a:t>
            </a:r>
          </a:p>
          <a:p>
            <a:r>
              <a:rPr lang="en-US" dirty="0" smtClean="0"/>
              <a:t>.   ( yes , that period ) will repeat the previous command,  if the previous command is delete, it will delete.  If the previous command is undo, it will undo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3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search_string</a:t>
            </a:r>
            <a:r>
              <a:rPr lang="en-US" dirty="0" smtClean="0"/>
              <a:t>   -  forward slash and type the string to search</a:t>
            </a:r>
          </a:p>
          <a:p>
            <a:r>
              <a:rPr lang="en-US" dirty="0" smtClean="0"/>
              <a:t>n will search for the next occurrence </a:t>
            </a:r>
          </a:p>
          <a:p>
            <a:endParaRPr lang="en-US" dirty="0"/>
          </a:p>
          <a:p>
            <a:r>
              <a:rPr lang="en-US" dirty="0" smtClean="0"/>
              <a:t>Ctrl-1g goes to the beginning of the file</a:t>
            </a:r>
          </a:p>
          <a:p>
            <a:r>
              <a:rPr lang="en-US" dirty="0" smtClean="0"/>
              <a:t>Ctrl – g goes to the end of the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7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At the prompt on </a:t>
            </a:r>
            <a:r>
              <a:rPr lang="en-US" dirty="0" err="1">
                <a:cs typeface="Times New Roman" panose="02020603050405020304" pitchFamily="18" charset="0"/>
              </a:rPr>
              <a:t>athena</a:t>
            </a:r>
            <a:r>
              <a:rPr lang="en-US" dirty="0">
                <a:cs typeface="Times New Roman" panose="02020603050405020304" pitchFamily="18" charset="0"/>
              </a:rPr>
              <a:t>, type </a:t>
            </a:r>
            <a:r>
              <a:rPr lang="en-US" b="1" dirty="0" err="1">
                <a:cs typeface="Times New Roman" panose="02020603050405020304" pitchFamily="18" charset="0"/>
              </a:rPr>
              <a:t>vimtutor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for more instruction.</a:t>
            </a:r>
            <a:endParaRPr lang="en-US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Go to Google.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Enter “</a:t>
            </a:r>
            <a:r>
              <a:rPr lang="en-US" b="1" dirty="0">
                <a:cs typeface="Times New Roman" panose="02020603050405020304" pitchFamily="18" charset="0"/>
              </a:rPr>
              <a:t>VIM Tutorial</a:t>
            </a:r>
            <a:r>
              <a:rPr lang="en-US" dirty="0"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You will find lots of choices, some practical, even one that sells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itself as “Zelda meets VIM”. 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5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8AD3-5D77-4DB2-93A3-40BD2676914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036638"/>
            <a:ext cx="6553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VIM Editor Introduction</a:t>
            </a:r>
            <a:endParaRPr lang="en-US" altLang="en-US" sz="40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endParaRPr lang="en-US" altLang="en-US" sz="4400" dirty="0">
              <a:solidFill>
                <a:schemeClr val="tx2"/>
              </a:solidFill>
            </a:endParaRPr>
          </a:p>
          <a:p>
            <a:pPr algn="ctr"/>
            <a:r>
              <a:rPr lang="en-US" altLang="en-US" sz="3200" dirty="0"/>
              <a:t>Getting Started </a:t>
            </a:r>
          </a:p>
          <a:p>
            <a:pPr algn="ctr"/>
            <a:endParaRPr lang="en-US" altLang="en-US" sz="3200" dirty="0"/>
          </a:p>
          <a:p>
            <a:pPr algn="ctr"/>
            <a:r>
              <a:rPr lang="en-US" altLang="en-US" sz="3200"/>
              <a:t>The End</a:t>
            </a:r>
            <a:endParaRPr lang="en-US" altLang="en-US" sz="3200" dirty="0"/>
          </a:p>
          <a:p>
            <a:pPr algn="ctr"/>
            <a:endParaRPr lang="en-US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0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877"/>
            <a:ext cx="10515600" cy="1325563"/>
          </a:xfrm>
        </p:spPr>
        <p:txBody>
          <a:bodyPr/>
          <a:lstStyle/>
          <a:p>
            <a:r>
              <a:rPr lang="en-US" dirty="0"/>
              <a:t>VIM – Entering and Exiting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3" y="1224988"/>
            <a:ext cx="10515600" cy="5382000"/>
          </a:xfrm>
        </p:spPr>
        <p:txBody>
          <a:bodyPr>
            <a:noAutofit/>
          </a:bodyPr>
          <a:lstStyle/>
          <a:p>
            <a:r>
              <a:rPr lang="en-US" dirty="0"/>
              <a:t>To enter VIM, at the prompt, type:  </a:t>
            </a:r>
            <a:r>
              <a:rPr lang="en-US" b="1" dirty="0"/>
              <a:t>vi </a:t>
            </a:r>
            <a:r>
              <a:rPr lang="en-US" b="1" dirty="0" err="1"/>
              <a:t>YourFileName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                                       </a:t>
            </a:r>
            <a:r>
              <a:rPr lang="en-US" dirty="0"/>
              <a:t>or:  </a:t>
            </a:r>
            <a:r>
              <a:rPr lang="en-US" b="1" dirty="0"/>
              <a:t>vim </a:t>
            </a:r>
            <a:r>
              <a:rPr lang="en-US" b="1" dirty="0" err="1"/>
              <a:t>YourFileName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On </a:t>
            </a:r>
            <a:r>
              <a:rPr lang="en-US" i="1" dirty="0" err="1"/>
              <a:t>athena</a:t>
            </a:r>
            <a:r>
              <a:rPr lang="en-US" dirty="0"/>
              <a:t>, </a:t>
            </a:r>
            <a:r>
              <a:rPr lang="en-US" b="1" dirty="0"/>
              <a:t>vi</a:t>
            </a:r>
            <a:r>
              <a:rPr lang="en-US" dirty="0"/>
              <a:t> takes us to </a:t>
            </a:r>
            <a:r>
              <a:rPr lang="en-US" b="1" dirty="0"/>
              <a:t>vim</a:t>
            </a:r>
            <a:r>
              <a:rPr lang="en-US" dirty="0"/>
              <a:t>. This is not true on all installations.</a:t>
            </a:r>
          </a:p>
          <a:p>
            <a:r>
              <a:rPr lang="en-US" dirty="0"/>
              <a:t>Technically, </a:t>
            </a:r>
            <a:r>
              <a:rPr lang="en-US" b="1" dirty="0"/>
              <a:t>vi</a:t>
            </a:r>
            <a:r>
              <a:rPr lang="en-US" dirty="0"/>
              <a:t> is the older version. </a:t>
            </a:r>
            <a:r>
              <a:rPr lang="en-US" b="1" dirty="0"/>
              <a:t>vim </a:t>
            </a:r>
            <a:r>
              <a:rPr lang="en-US" dirty="0"/>
              <a:t>is an updated version.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Command 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For entering commands, usually two letters and  number.</a:t>
            </a:r>
          </a:p>
          <a:p>
            <a:pPr lvl="1"/>
            <a:r>
              <a:rPr lang="en-US" dirty="0"/>
              <a:t> For moving around a file</a:t>
            </a:r>
          </a:p>
          <a:p>
            <a:pPr lvl="1"/>
            <a:r>
              <a:rPr lang="en-US" dirty="0"/>
              <a:t> Commands that start with a colon require a Enter/Return key</a:t>
            </a:r>
          </a:p>
          <a:p>
            <a:r>
              <a:rPr lang="en-US" b="1" dirty="0"/>
              <a:t>Insert Mode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To insert, type:  </a:t>
            </a:r>
            <a:r>
              <a:rPr lang="en-US" b="1" dirty="0" err="1"/>
              <a:t>i</a:t>
            </a:r>
            <a:endParaRPr lang="en-US" b="1" dirty="0"/>
          </a:p>
          <a:p>
            <a:pPr lvl="1"/>
            <a:r>
              <a:rPr lang="en-US" dirty="0"/>
              <a:t> Now you can start typing code or other information.</a:t>
            </a:r>
          </a:p>
          <a:p>
            <a:pPr lvl="1"/>
            <a:r>
              <a:rPr lang="en-US" dirty="0"/>
              <a:t> To leave Insert Mode, press:  </a:t>
            </a:r>
            <a:r>
              <a:rPr lang="en-US" b="1" dirty="0" err="1"/>
              <a:t>EscapeKey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877"/>
            <a:ext cx="10515600" cy="1325563"/>
          </a:xfrm>
        </p:spPr>
        <p:txBody>
          <a:bodyPr/>
          <a:lstStyle/>
          <a:p>
            <a:r>
              <a:rPr lang="en-US" dirty="0"/>
              <a:t>VIM – Entering and Exiting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53" y="1224988"/>
            <a:ext cx="10515600" cy="538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Type:  </a:t>
            </a:r>
            <a:r>
              <a:rPr lang="en-US" b="1" dirty="0" err="1"/>
              <a:t>i</a:t>
            </a:r>
            <a:r>
              <a:rPr lang="en-US" b="1" dirty="0"/>
              <a:t>		 	</a:t>
            </a:r>
            <a:r>
              <a:rPr lang="en-US" dirty="0"/>
              <a:t>to enter insert mode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b="1" dirty="0"/>
              <a:t>escape  	</a:t>
            </a:r>
            <a:r>
              <a:rPr lang="en-US" dirty="0"/>
              <a:t>to exit insert mode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   :q!  		</a:t>
            </a:r>
            <a:r>
              <a:rPr lang="en-US" dirty="0"/>
              <a:t>to exit without saving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b="1" dirty="0"/>
              <a:t> :</a:t>
            </a:r>
            <a:r>
              <a:rPr lang="en-US" b="1" dirty="0" err="1"/>
              <a:t>wq</a:t>
            </a:r>
            <a:r>
              <a:rPr lang="en-US" b="1" dirty="0"/>
              <a:t> 		</a:t>
            </a:r>
            <a:r>
              <a:rPr lang="en-US" dirty="0"/>
              <a:t>to exit and save work</a:t>
            </a:r>
            <a:endParaRPr lang="en-US" b="1" dirty="0"/>
          </a:p>
          <a:p>
            <a:pPr marL="342900" lvl="1" indent="0">
              <a:buNone/>
            </a:pPr>
            <a:r>
              <a:rPr lang="en-US" dirty="0"/>
              <a:t>	   </a:t>
            </a:r>
            <a:r>
              <a:rPr lang="en-US" b="1" dirty="0"/>
              <a:t> </a:t>
            </a:r>
            <a:r>
              <a:rPr lang="en-US" sz="3200" b="1" dirty="0"/>
              <a:t>ZZ</a:t>
            </a:r>
            <a:r>
              <a:rPr lang="en-US" b="1" dirty="0"/>
              <a:t> 		</a:t>
            </a:r>
            <a:r>
              <a:rPr lang="en-US" dirty="0"/>
              <a:t> to exit and save work, version 2, &amp; be sure to use</a:t>
            </a:r>
          </a:p>
          <a:p>
            <a:pPr marL="342900" lvl="1" indent="0">
              <a:buNone/>
            </a:pPr>
            <a:r>
              <a:rPr lang="en-US" dirty="0"/>
              <a:t>					 caps.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sz="3200" dirty="0"/>
              <a:t>   </a:t>
            </a:r>
            <a:r>
              <a:rPr lang="en-US" sz="3200" b="1" dirty="0"/>
              <a:t>:q	</a:t>
            </a:r>
            <a:r>
              <a:rPr lang="en-US" sz="3200" dirty="0"/>
              <a:t>		to quit</a:t>
            </a:r>
            <a:endParaRPr lang="en-US" dirty="0"/>
          </a:p>
          <a:p>
            <a:pPr marL="342900" lvl="1" indent="0">
              <a:buNone/>
            </a:pPr>
            <a:r>
              <a:rPr lang="en-US" sz="3200" b="1" dirty="0"/>
              <a:t>      :w </a:t>
            </a:r>
            <a:r>
              <a:rPr lang="en-US" sz="3200" b="1" dirty="0" err="1"/>
              <a:t>YourFileName</a:t>
            </a:r>
            <a:r>
              <a:rPr lang="en-US" sz="3200" b="1" dirty="0"/>
              <a:t>  </a:t>
            </a:r>
            <a:r>
              <a:rPr lang="en-US" sz="3200" dirty="0"/>
              <a:t>i</a:t>
            </a:r>
            <a:r>
              <a:rPr lang="en-US" dirty="0"/>
              <a:t>f you forgot to use a filename at the start,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Cursor Movement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294648"/>
              </p:ext>
            </p:extLst>
          </p:nvPr>
        </p:nvGraphicFramePr>
        <p:xfrm>
          <a:off x="1519518" y="1834590"/>
          <a:ext cx="52398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4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Lowercase 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Arrow Key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345723"/>
            <a:ext cx="793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Our version of </a:t>
            </a:r>
            <a:r>
              <a:rPr lang="en-US" sz="2800" b="1" dirty="0"/>
              <a:t>vim</a:t>
            </a:r>
            <a:r>
              <a:rPr lang="en-US" sz="2800" dirty="0"/>
              <a:t> allows the use of the arrow keys.</a:t>
            </a:r>
          </a:p>
        </p:txBody>
      </p:sp>
    </p:spTree>
    <p:extLst>
      <p:ext uri="{BB962C8B-B14F-4D97-AF65-F5344CB8AC3E}">
        <p14:creationId xmlns:p14="http://schemas.microsoft.com/office/powerpoint/2010/main" val="19729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Corrections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in Insert Mode:</a:t>
            </a:r>
          </a:p>
          <a:p>
            <a:pPr lvl="1"/>
            <a:r>
              <a:rPr lang="en-US" dirty="0"/>
              <a:t>Delete characters by using the back space key</a:t>
            </a:r>
          </a:p>
          <a:p>
            <a:pPr lvl="1"/>
            <a:endParaRPr lang="en-US" dirty="0"/>
          </a:p>
          <a:p>
            <a:r>
              <a:rPr lang="en-US" dirty="0"/>
              <a:t>While in Command Mode:</a:t>
            </a:r>
          </a:p>
          <a:p>
            <a:pPr lvl="1"/>
            <a:r>
              <a:rPr lang="en-US" dirty="0"/>
              <a:t>Move Cursor to the first character to be deleted. Press: </a:t>
            </a:r>
            <a:r>
              <a:rPr lang="en-US" b="1" dirty="0"/>
              <a:t>x</a:t>
            </a:r>
            <a:endParaRPr lang="en-US" dirty="0"/>
          </a:p>
          <a:p>
            <a:pPr lvl="1"/>
            <a:r>
              <a:rPr lang="en-US" dirty="0"/>
              <a:t>To delete multiple characters</a:t>
            </a:r>
          </a:p>
          <a:p>
            <a:pPr lvl="2"/>
            <a:r>
              <a:rPr lang="en-US" sz="2600" dirty="0">
                <a:latin typeface="26"/>
              </a:rPr>
              <a:t>Example:  If you want to delete 6 characters in a row, </a:t>
            </a:r>
          </a:p>
          <a:p>
            <a:pPr marL="685800" lvl="2" indent="0">
              <a:buNone/>
            </a:pPr>
            <a:r>
              <a:rPr lang="en-US" sz="2600" dirty="0">
                <a:latin typeface="26"/>
              </a:rPr>
              <a:t>   move the cursor on the first one, and type: </a:t>
            </a:r>
            <a:r>
              <a:rPr lang="en-US" sz="2600" b="1" dirty="0">
                <a:latin typeface="26"/>
              </a:rPr>
              <a:t>6x</a:t>
            </a:r>
            <a:r>
              <a:rPr lang="en-US" sz="2600" dirty="0">
                <a:latin typeface="26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2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1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Forward one character position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- Right (forward) one character position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Left (backward) one character position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Down to the same position in line below;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moves left to last position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Up to the same position in the line above;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moves left to the last position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3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2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- Forward to first letter of next word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Backward to first letter of previous word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4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Movement.  3 of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- Forward to beginning of next line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End of 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        beginning of the current 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86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454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26</vt:lpstr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PowerPoint Presentation</vt:lpstr>
      <vt:lpstr>VIM – Entering and Exiting</vt:lpstr>
      <vt:lpstr>VIM Modes</vt:lpstr>
      <vt:lpstr>VIM – Entering and Exiting</vt:lpstr>
      <vt:lpstr>Basic Cursor Movement</vt:lpstr>
      <vt:lpstr>Basic Corrections</vt:lpstr>
      <vt:lpstr>Cursor Movement.  1 of 6</vt:lpstr>
      <vt:lpstr>Cursor Movement.  2 of 6</vt:lpstr>
      <vt:lpstr>Cursor Movement.  3 of 6</vt:lpstr>
      <vt:lpstr>Cursor Movement.  4 of 6</vt:lpstr>
      <vt:lpstr>Cursor Movement.  5 of 6</vt:lpstr>
      <vt:lpstr>Cursor Movement.  6 of 6</vt:lpstr>
      <vt:lpstr>Delete Commands.  1 of 6</vt:lpstr>
      <vt:lpstr>Delete Commands.  2 of 6</vt:lpstr>
      <vt:lpstr>Delete Commands.  3 of 3 (not that much ) </vt:lpstr>
      <vt:lpstr>undo</vt:lpstr>
      <vt:lpstr>search</vt:lpstr>
      <vt:lpstr>More Help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Ruthann Biel</dc:creator>
  <cp:lastModifiedBy>nasaking</cp:lastModifiedBy>
  <cp:revision>53</cp:revision>
  <dcterms:created xsi:type="dcterms:W3CDTF">2016-01-21T17:46:39Z</dcterms:created>
  <dcterms:modified xsi:type="dcterms:W3CDTF">2017-08-31T14:13:37Z</dcterms:modified>
</cp:coreProperties>
</file>