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412" r:id="rId1"/>
  </p:sldMasterIdLst>
  <p:notesMasterIdLst>
    <p:notesMasterId r:id="rId52"/>
  </p:notesMasterIdLst>
  <p:handoutMasterIdLst>
    <p:handoutMasterId r:id="rId53"/>
  </p:handoutMasterIdLst>
  <p:sldIdLst>
    <p:sldId id="418" r:id="rId2"/>
    <p:sldId id="256" r:id="rId3"/>
    <p:sldId id="257" r:id="rId4"/>
    <p:sldId id="376" r:id="rId5"/>
    <p:sldId id="258" r:id="rId6"/>
    <p:sldId id="259" r:id="rId7"/>
    <p:sldId id="260" r:id="rId8"/>
    <p:sldId id="261" r:id="rId9"/>
    <p:sldId id="384" r:id="rId10"/>
    <p:sldId id="385" r:id="rId11"/>
    <p:sldId id="416" r:id="rId12"/>
    <p:sldId id="417" r:id="rId13"/>
    <p:sldId id="263" r:id="rId14"/>
    <p:sldId id="264" r:id="rId15"/>
    <p:sldId id="381" r:id="rId16"/>
    <p:sldId id="265" r:id="rId17"/>
    <p:sldId id="420" r:id="rId18"/>
    <p:sldId id="428" r:id="rId19"/>
    <p:sldId id="429" r:id="rId20"/>
    <p:sldId id="388" r:id="rId21"/>
    <p:sldId id="394" r:id="rId22"/>
    <p:sldId id="395" r:id="rId23"/>
    <p:sldId id="396" r:id="rId24"/>
    <p:sldId id="397" r:id="rId25"/>
    <p:sldId id="399" r:id="rId26"/>
    <p:sldId id="422" r:id="rId27"/>
    <p:sldId id="425" r:id="rId28"/>
    <p:sldId id="426" r:id="rId29"/>
    <p:sldId id="427" r:id="rId30"/>
    <p:sldId id="400" r:id="rId31"/>
    <p:sldId id="401" r:id="rId32"/>
    <p:sldId id="402" r:id="rId33"/>
    <p:sldId id="403" r:id="rId34"/>
    <p:sldId id="404" r:id="rId35"/>
    <p:sldId id="405" r:id="rId36"/>
    <p:sldId id="407" r:id="rId37"/>
    <p:sldId id="408" r:id="rId38"/>
    <p:sldId id="270" r:id="rId39"/>
    <p:sldId id="271" r:id="rId40"/>
    <p:sldId id="273" r:id="rId41"/>
    <p:sldId id="274" r:id="rId42"/>
    <p:sldId id="398" r:id="rId43"/>
    <p:sldId id="275" r:id="rId44"/>
    <p:sldId id="410" r:id="rId45"/>
    <p:sldId id="276" r:id="rId46"/>
    <p:sldId id="409" r:id="rId47"/>
    <p:sldId id="279" r:id="rId48"/>
    <p:sldId id="421" r:id="rId49"/>
    <p:sldId id="281" r:id="rId50"/>
    <p:sldId id="419" r:id="rId51"/>
  </p:sldIdLst>
  <p:sldSz cx="9144000" cy="6858000" type="screen4x3"/>
  <p:notesSz cx="6858000" cy="923925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3153" autoAdjust="0"/>
  </p:normalViewPr>
  <p:slideViewPr>
    <p:cSldViewPr>
      <p:cViewPr varScale="1">
        <p:scale>
          <a:sx n="75" d="100"/>
          <a:sy n="75" d="100"/>
        </p:scale>
        <p:origin x="702" y="66"/>
      </p:cViewPr>
      <p:guideLst>
        <p:guide orient="horz" pos="2160"/>
        <p:guide pos="288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196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3886200" y="0"/>
            <a:ext cx="2971800" cy="46196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8777288"/>
            <a:ext cx="2971800" cy="4619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3886200" y="8777288"/>
            <a:ext cx="2971800" cy="4619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Trebuchet MS" panose="020B0603020202020204" pitchFamily="34" charset="0"/>
                <a:ea typeface="MS PGothic" panose="020B0600070205080204" pitchFamily="34" charset="-128"/>
              </a:defRPr>
            </a:lvl1pPr>
          </a:lstStyle>
          <a:p>
            <a:pPr>
              <a:defRPr/>
            </a:pPr>
            <a:fld id="{A6841B49-DD81-4C2C-B292-74122C83457A}" type="slidenum">
              <a:rPr lang="en-US" altLang="en-US"/>
              <a:pPr>
                <a:defRPr/>
              </a:pPr>
              <a:t>‹#›</a:t>
            </a:fld>
            <a:endParaRPr lang="en-US" altLang="en-US"/>
          </a:p>
        </p:txBody>
      </p:sp>
    </p:spTree>
    <p:extLst>
      <p:ext uri="{BB962C8B-B14F-4D97-AF65-F5344CB8AC3E}">
        <p14:creationId xmlns:p14="http://schemas.microsoft.com/office/powerpoint/2010/main" val="262122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6196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3886200" y="0"/>
            <a:ext cx="2971800" cy="46196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Trebuchet MS" charset="0"/>
                <a:ea typeface="ＭＳ Ｐゴシック" charset="0"/>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20775" y="693738"/>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4389438"/>
            <a:ext cx="5029200" cy="4157662"/>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777288"/>
            <a:ext cx="2971800" cy="4619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3886200" y="8777288"/>
            <a:ext cx="2971800" cy="46196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Trebuchet MS" panose="020B0603020202020204" pitchFamily="34" charset="0"/>
                <a:ea typeface="MS PGothic" panose="020B0600070205080204" pitchFamily="34" charset="-128"/>
              </a:defRPr>
            </a:lvl1pPr>
          </a:lstStyle>
          <a:p>
            <a:pPr>
              <a:defRPr/>
            </a:pPr>
            <a:fld id="{0153EB46-4888-4FC5-AAFD-4A094D2A20C1}" type="slidenum">
              <a:rPr lang="en-US" altLang="en-US"/>
              <a:pPr>
                <a:defRPr/>
              </a:pPr>
              <a:t>‹#›</a:t>
            </a:fld>
            <a:endParaRPr lang="en-US" altLang="en-US"/>
          </a:p>
        </p:txBody>
      </p:sp>
    </p:spTree>
    <p:extLst>
      <p:ext uri="{BB962C8B-B14F-4D97-AF65-F5344CB8AC3E}">
        <p14:creationId xmlns:p14="http://schemas.microsoft.com/office/powerpoint/2010/main" val="1250164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Spent at UCB 1 year of sabbatical leave as visiting prof.</a:t>
            </a:r>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7229341-EA26-4670-8C80-AC2D6ECDB57E}" type="slidenum">
              <a:rPr lang="en-US" altLang="en-US" sz="1200" smtClean="0">
                <a:latin typeface="Trebuchet MS" panose="020B0603020202020204" pitchFamily="34" charset="0"/>
              </a:rPr>
              <a:pPr/>
              <a:t>6</a:t>
            </a:fld>
            <a:endParaRPr lang="en-US" altLang="en-US" sz="1200">
              <a:latin typeface="Trebuchet MS" panose="020B0603020202020204" pitchFamily="34" charset="0"/>
            </a:endParaRPr>
          </a:p>
        </p:txBody>
      </p:sp>
    </p:spTree>
    <p:extLst>
      <p:ext uri="{BB962C8B-B14F-4D97-AF65-F5344CB8AC3E}">
        <p14:creationId xmlns:p14="http://schemas.microsoft.com/office/powerpoint/2010/main" val="372757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DBDAB0EE-30FF-46E8-A12B-F02BCA507F6D}"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21</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44035"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39608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AA92E212-BB86-4F9C-AC13-E4AF05611EE1}"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22</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4608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r>
              <a:rPr lang="en-US" altLang="en-US" dirty="0">
                <a:latin typeface="Times New Roman" panose="02020603050405020304" pitchFamily="18" charset="0"/>
              </a:rPr>
              <a:t>(11:45:24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in a </a:t>
            </a:r>
            <a:r>
              <a:rPr lang="en-US" altLang="en-US" dirty="0" err="1">
                <a:latin typeface="Times New Roman" panose="02020603050405020304" pitchFamily="18" charset="0"/>
              </a:rPr>
              <a:t>unix</a:t>
            </a:r>
            <a:r>
              <a:rPr lang="en-US" altLang="en-US" dirty="0">
                <a:latin typeface="Times New Roman" panose="02020603050405020304" pitchFamily="18" charset="0"/>
              </a:rPr>
              <a:t> file system, each file or directory has an inode which keeps track of where it is stored, create and access times, </a:t>
            </a:r>
            <a:r>
              <a:rPr lang="en-US" altLang="en-US" dirty="0" err="1">
                <a:latin typeface="Times New Roman" panose="02020603050405020304" pitchFamily="18" charset="0"/>
              </a:rPr>
              <a:t>etc</a:t>
            </a:r>
            <a:r>
              <a:rPr lang="en-US" altLang="en-US" dirty="0">
                <a:latin typeface="Times New Roman" panose="02020603050405020304" pitchFamily="18" charset="0"/>
              </a:rPr>
              <a:t/>
            </a:r>
            <a:br>
              <a:rPr lang="en-US" altLang="en-US" dirty="0">
                <a:latin typeface="Times New Roman" panose="02020603050405020304" pitchFamily="18" charset="0"/>
              </a:rPr>
            </a:br>
            <a:r>
              <a:rPr lang="en-US" altLang="en-US" dirty="0">
                <a:latin typeface="Times New Roman" panose="02020603050405020304" pitchFamily="18" charset="0"/>
              </a:rPr>
              <a:t>(11:45:46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directory entries point to an inode</a:t>
            </a:r>
            <a:br>
              <a:rPr lang="en-US" altLang="en-US" dirty="0">
                <a:latin typeface="Times New Roman" panose="02020603050405020304" pitchFamily="18" charset="0"/>
              </a:rPr>
            </a:br>
            <a:r>
              <a:rPr lang="en-US" altLang="en-US" dirty="0">
                <a:latin typeface="Times New Roman" panose="02020603050405020304" pitchFamily="18" charset="0"/>
              </a:rPr>
              <a:t>(11:46:21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ln creates another directory entry which points to the inode</a:t>
            </a:r>
            <a:br>
              <a:rPr lang="en-US" altLang="en-US" dirty="0">
                <a:latin typeface="Times New Roman" panose="02020603050405020304" pitchFamily="18" charset="0"/>
              </a:rPr>
            </a:br>
            <a:r>
              <a:rPr lang="en-US" altLang="en-US" dirty="0">
                <a:latin typeface="Times New Roman" panose="02020603050405020304" pitchFamily="18" charset="0"/>
              </a:rPr>
              <a:t>(11:47:14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ln -s creates a directory entry which has the path to another directory entry</a:t>
            </a:r>
            <a:br>
              <a:rPr lang="en-US" altLang="en-US" dirty="0">
                <a:latin typeface="Times New Roman" panose="02020603050405020304" pitchFamily="18" charset="0"/>
              </a:rPr>
            </a:br>
            <a:r>
              <a:rPr lang="en-US" altLang="en-US" dirty="0">
                <a:latin typeface="Times New Roman" panose="02020603050405020304" pitchFamily="18" charset="0"/>
              </a:rPr>
              <a:t>(11:47:47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the first is a hard link, the second is a symbolic link</a:t>
            </a:r>
            <a:br>
              <a:rPr lang="en-US" altLang="en-US" dirty="0">
                <a:latin typeface="Times New Roman" panose="02020603050405020304" pitchFamily="18" charset="0"/>
              </a:rPr>
            </a:br>
            <a:r>
              <a:rPr lang="en-US" altLang="en-US" dirty="0">
                <a:latin typeface="Times New Roman" panose="02020603050405020304" pitchFamily="18" charset="0"/>
              </a:rPr>
              <a:t>(11:48:42 AM) </a:t>
            </a:r>
            <a:r>
              <a:rPr lang="en-US" altLang="en-US" b="1" dirty="0">
                <a:latin typeface="Times New Roman" panose="02020603050405020304" pitchFamily="18" charset="0"/>
              </a:rPr>
              <a:t>Bill Claypool: </a:t>
            </a:r>
            <a:r>
              <a:rPr lang="en-US" altLang="en-US" dirty="0">
                <a:latin typeface="Times New Roman" panose="02020603050405020304" pitchFamily="18" charset="0"/>
              </a:rPr>
              <a:t>the file referenced by a symbolic like could actually no longer exist</a:t>
            </a:r>
          </a:p>
        </p:txBody>
      </p:sp>
    </p:spTree>
    <p:extLst>
      <p:ext uri="{BB962C8B-B14F-4D97-AF65-F5344CB8AC3E}">
        <p14:creationId xmlns:p14="http://schemas.microsoft.com/office/powerpoint/2010/main" val="213861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226FA299-2117-48D3-B15E-FF955F4E6FD4}"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23</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4813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84994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64B21306-EADE-45C8-B18E-68D607D355E5}"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24</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017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a:latin typeface="Times New Roman" panose="02020603050405020304" pitchFamily="18" charset="0"/>
              </a:rPr>
              <a:t>mtime — updated when the file contents change. This is the "default" file time in most cases.</a:t>
            </a:r>
          </a:p>
          <a:p>
            <a:r>
              <a:rPr lang="en-US" altLang="en-US">
                <a:latin typeface="Times New Roman" panose="02020603050405020304" pitchFamily="18" charset="0"/>
              </a:rPr>
              <a:t>ctime — updated when the file </a:t>
            </a:r>
            <a:r>
              <a:rPr lang="en-US" altLang="en-US" i="1">
                <a:latin typeface="Times New Roman" panose="02020603050405020304" pitchFamily="18" charset="0"/>
              </a:rPr>
              <a:t>or</a:t>
            </a:r>
            <a:r>
              <a:rPr lang="en-US" altLang="en-US">
                <a:latin typeface="Times New Roman" panose="02020603050405020304" pitchFamily="18" charset="0"/>
              </a:rPr>
              <a:t> its metadata (owner, permissions) change</a:t>
            </a:r>
          </a:p>
          <a:p>
            <a:r>
              <a:rPr lang="en-US" altLang="en-US">
                <a:latin typeface="Times New Roman" panose="02020603050405020304" pitchFamily="18" charset="0"/>
              </a:rPr>
              <a:t>atime — updated when the file is read</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Few examples:</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ls –l –time=atime (atime when file was read)</a:t>
            </a:r>
          </a:p>
        </p:txBody>
      </p:sp>
    </p:spTree>
    <p:extLst>
      <p:ext uri="{BB962C8B-B14F-4D97-AF65-F5344CB8AC3E}">
        <p14:creationId xmlns:p14="http://schemas.microsoft.com/office/powerpoint/2010/main" val="3872038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6B6F2599-9809-480B-AD9E-91AF97A51A6B}"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25</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2227"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27541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20469378-BCB4-409B-A6D1-35349A93AB92}"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30</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4275"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59861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7D86B69E-8644-4E90-9619-B1544176B186}"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31</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632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72597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75F8919C-9B01-4D37-8704-26E6973E735A}"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32</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5837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95193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4638C1F2-E58E-41A3-8D41-795A3CAFB3D8}"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33</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041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046920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3B4958EC-2F24-4F9D-B319-1C0F3206E5ED}"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34</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2467"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10298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Xenix is a discontinued version of the Unix operating system for various microcomputer platforms, licensed by Microsoft from AT&amp;T Corporation in the late 1970s.</a:t>
            </a:r>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192C779-A8DA-4B27-88E8-4BD84F8ABFF7}" type="slidenum">
              <a:rPr lang="en-US" altLang="en-US" sz="1200" smtClean="0">
                <a:latin typeface="Trebuchet MS" panose="020B0603020202020204" pitchFamily="34" charset="0"/>
              </a:rPr>
              <a:pPr/>
              <a:t>7</a:t>
            </a:fld>
            <a:endParaRPr lang="en-US" altLang="en-US" sz="1200">
              <a:latin typeface="Trebuchet MS" panose="020B0603020202020204" pitchFamily="34" charset="0"/>
            </a:endParaRPr>
          </a:p>
        </p:txBody>
      </p:sp>
    </p:spTree>
    <p:extLst>
      <p:ext uri="{BB962C8B-B14F-4D97-AF65-F5344CB8AC3E}">
        <p14:creationId xmlns:p14="http://schemas.microsoft.com/office/powerpoint/2010/main" val="90950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7E8A5206-B5B6-4081-AD76-A4FA5BC0E51B}"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35</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4515"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2345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0B389DB2-37A1-4FCF-B617-7A85FC601FF8}"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36</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656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722465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A6F79232-D5F9-4622-9BA6-18BE8745F188}"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37</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6861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r>
              <a:rPr lang="en-US" altLang="en-US">
                <a:latin typeface="Times New Roman" panose="02020603050405020304" pitchFamily="18" charset="0"/>
              </a:rPr>
              <a:t>Note: the dash in front of </a:t>
            </a:r>
            <a:r>
              <a:rPr lang="en-US" altLang="en-US">
                <a:solidFill>
                  <a:srgbClr val="000000"/>
                </a:solidFill>
                <a:latin typeface="Calibri Light" panose="020F0302020204030204" pitchFamily="34" charset="0"/>
              </a:rPr>
              <a:t>-rwx rwx --x  (this dash means the file is a plain file, not directory or link file)</a:t>
            </a:r>
            <a:endParaRPr lang="en-US" altLang="en-US">
              <a:latin typeface="Times New Roman" panose="02020603050405020304" pitchFamily="18" charset="0"/>
            </a:endParaRPr>
          </a:p>
        </p:txBody>
      </p:sp>
    </p:spTree>
    <p:extLst>
      <p:ext uri="{BB962C8B-B14F-4D97-AF65-F5344CB8AC3E}">
        <p14:creationId xmlns:p14="http://schemas.microsoft.com/office/powerpoint/2010/main" val="282955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16E50BBC-DBA1-4473-931C-23B595D35677}"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38</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168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126591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6C71C3FC-6343-46DB-898B-AFF6E1486776}"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39</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373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555078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3C4D5853-678D-4DD5-ADE1-CF0FE249BD3C}"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40</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577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556858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9631BAA4-E2F8-48A6-BEAC-ACDD3F44C5FE}"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41</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7827"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314173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5143DED3-D869-4E38-B887-2021AF2CC1CA}"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42</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79875"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0793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01FB9A89-B551-45B4-9C92-2523213E35AE}"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43</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192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123714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7DFDAB23-376C-4E0C-892C-0697D959C7D5}"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44</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397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49899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70CCA157-2EB2-419A-B478-08C40277641D}" type="slidenum">
              <a:rPr lang="en-US" altLang="en-US" sz="1200" smtClean="0">
                <a:latin typeface="Trebuchet MS" panose="020B0603020202020204" pitchFamily="34" charset="0"/>
              </a:rPr>
              <a:pPr/>
              <a:t>9</a:t>
            </a:fld>
            <a:endParaRPr lang="en-US" altLang="en-US" sz="1200">
              <a:latin typeface="Trebuchet MS" panose="020B0603020202020204" pitchFamily="34" charset="0"/>
            </a:endParaRPr>
          </a:p>
        </p:txBody>
      </p:sp>
    </p:spTree>
    <p:extLst>
      <p:ext uri="{BB962C8B-B14F-4D97-AF65-F5344CB8AC3E}">
        <p14:creationId xmlns:p14="http://schemas.microsoft.com/office/powerpoint/2010/main" val="1907701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0C373BE5-9751-4E58-8AB4-A90F361AB6E6}"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45</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601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3090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91EC5CD7-6EEF-4AE1-BFD0-9143F79C3A44}"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46</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88067"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25261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6E9246F1-0D4F-4293-9205-E5A1262FD94A}"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47</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9216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242384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48D455B5-824B-4A8B-8723-D2185DADC2EF}"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48</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94211"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53581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9CAA833A-E276-4508-865C-D8DA800719FC}"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49</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9625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88704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728539BE-1BD1-4230-94BC-7BE48C24968E}" type="slidenum">
              <a:rPr lang="en-US" altLang="en-US" sz="1200" smtClean="0">
                <a:latin typeface="Trebuchet MS" panose="020B0603020202020204" pitchFamily="34" charset="0"/>
              </a:rPr>
              <a:pPr/>
              <a:t>10</a:t>
            </a:fld>
            <a:endParaRPr lang="en-US" altLang="en-US" sz="1200">
              <a:latin typeface="Trebuchet MS" panose="020B0603020202020204" pitchFamily="34" charset="0"/>
            </a:endParaRPr>
          </a:p>
        </p:txBody>
      </p:sp>
    </p:spTree>
    <p:extLst>
      <p:ext uri="{BB962C8B-B14F-4D97-AF65-F5344CB8AC3E}">
        <p14:creationId xmlns:p14="http://schemas.microsoft.com/office/powerpoint/2010/main" val="319611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82381893-EE8A-4760-B66B-8B66700C323E}"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13</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34819"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4359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When the CPU is in kernel mode, it is assumed to be executing trusted software, and thus it can execute any instructions and reference any memory addresses (i.e., locations in memory). The kernel (which is the core of the operating system and has complete control over everything that occurs in the system) is trusted software, but all other programs are considered untrusted software. Thus, all user mode software must request use of the kernel by means of a system call in order to perform privileged instructions, such as process creation or input/output operations.</a:t>
            </a:r>
          </a:p>
          <a:p>
            <a:endParaRPr lang="en-US" altLang="en-US">
              <a:latin typeface="Times New Roman" panose="02020603050405020304" pitchFamily="18" charset="0"/>
            </a:endParaRPr>
          </a:p>
          <a:p>
            <a:r>
              <a:rPr lang="en-US" altLang="en-US">
                <a:latin typeface="Times New Roman" panose="02020603050405020304" pitchFamily="18" charset="0"/>
              </a:rPr>
              <a:t>Reference: http://www.linfo.org/kernel_mode.html</a:t>
            </a:r>
          </a:p>
          <a:p>
            <a:endParaRPr lang="en-US" altLang="en-US">
              <a:latin typeface="Times New Roman" panose="02020603050405020304" pitchFamily="18"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611E95EA-8357-4FEE-8DFB-6ED124BEDEBA}" type="slidenum">
              <a:rPr lang="en-US" altLang="en-US" sz="1200" smtClean="0">
                <a:latin typeface="Trebuchet MS" panose="020B0603020202020204" pitchFamily="34" charset="0"/>
              </a:rPr>
              <a:pPr/>
              <a:t>14</a:t>
            </a:fld>
            <a:endParaRPr lang="en-US" altLang="en-US" sz="1200">
              <a:latin typeface="Trebuchet MS" panose="020B0603020202020204" pitchFamily="34" charset="0"/>
            </a:endParaRPr>
          </a:p>
        </p:txBody>
      </p:sp>
    </p:spTree>
    <p:extLst>
      <p:ext uri="{BB962C8B-B14F-4D97-AF65-F5344CB8AC3E}">
        <p14:creationId xmlns:p14="http://schemas.microsoft.com/office/powerpoint/2010/main" val="374050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6C9DE311-3DA8-47CA-8E93-0F579E4C8B0A}"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15</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38915"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04508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16</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8648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1pPr>
            <a:lvl2pPr marL="742950" indent="-28575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2pPr>
            <a:lvl3pPr marL="11430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3pPr>
            <a:lvl4pPr marL="16002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4pPr>
            <a:lvl5pPr marL="2057400" indent="-228600">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200" smtClean="0">
                <a:solidFill>
                  <a:srgbClr val="000000"/>
                </a:solidFill>
                <a:latin typeface="Times New Roman" panose="02020603050405020304" pitchFamily="18" charset="0"/>
                <a:ea typeface="Microsoft YaHei" panose="020B0503020204020204" pitchFamily="34" charset="-122"/>
              </a:rPr>
              <a:pPr>
                <a:buSzPct val="45000"/>
              </a:pPr>
              <a:t>17</a:t>
            </a:fld>
            <a:endParaRPr lang="en-US" altLang="en-US" sz="12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230313" y="727075"/>
            <a:ext cx="4841875" cy="36322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974725" y="4602163"/>
            <a:ext cx="5351463" cy="435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4394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93F06077-6BF2-4346-A65B-268482A1B782}" type="slidenum">
              <a:rPr lang="en-US" altLang="en-US"/>
              <a:pPr>
                <a:defRPr/>
              </a:pPr>
              <a:t>‹#›</a:t>
            </a:fld>
            <a:endParaRPr lang="en-US" altLang="en-US"/>
          </a:p>
        </p:txBody>
      </p:sp>
    </p:spTree>
    <p:extLst>
      <p:ext uri="{BB962C8B-B14F-4D97-AF65-F5344CB8AC3E}">
        <p14:creationId xmlns:p14="http://schemas.microsoft.com/office/powerpoint/2010/main" val="133597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C58E3357-776A-4E72-9E3B-94B5B42738DA}" type="slidenum">
              <a:rPr lang="en-US" altLang="en-US"/>
              <a:pPr>
                <a:defRPr/>
              </a:pPr>
              <a:t>‹#›</a:t>
            </a:fld>
            <a:endParaRPr lang="en-US" altLang="en-US" dirty="0"/>
          </a:p>
        </p:txBody>
      </p:sp>
    </p:spTree>
    <p:extLst>
      <p:ext uri="{BB962C8B-B14F-4D97-AF65-F5344CB8AC3E}">
        <p14:creationId xmlns:p14="http://schemas.microsoft.com/office/powerpoint/2010/main" val="2010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457950" y="6356350"/>
            <a:ext cx="2057400" cy="365125"/>
          </a:xfrm>
        </p:spPr>
        <p:txBody>
          <a:bodyPr/>
          <a:lstStyle>
            <a:lvl1pPr>
              <a:defRPr sz="1100">
                <a:latin typeface="Times" panose="02020603050405020304" pitchFamily="18" charset="0"/>
                <a:ea typeface="ＭＳ Ｐゴシック" pitchFamily="34" charset="-128"/>
              </a:defRPr>
            </a:lvl1pPr>
          </a:lstStyle>
          <a:p>
            <a:pPr>
              <a:defRPr/>
            </a:pPr>
            <a:fld id="{7899467B-9A6B-407E-BFB7-A491ACA2B9D6}" type="slidenum">
              <a:rPr lang="en-US" altLang="en-US" smtClean="0"/>
              <a:pPr>
                <a:defRPr/>
              </a:pPr>
              <a:t>‹#›</a:t>
            </a:fld>
            <a:endParaRPr lang="en-US" altLang="en-US" dirty="0"/>
          </a:p>
        </p:txBody>
      </p:sp>
    </p:spTree>
    <p:extLst>
      <p:ext uri="{BB962C8B-B14F-4D97-AF65-F5344CB8AC3E}">
        <p14:creationId xmlns:p14="http://schemas.microsoft.com/office/powerpoint/2010/main" val="110183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C4CCCF77-17DF-47B6-96D7-1869564B865D}" type="slidenum">
              <a:rPr lang="en-US" altLang="en-US"/>
              <a:pPr>
                <a:defRPr/>
              </a:pPr>
              <a:t>‹#›</a:t>
            </a:fld>
            <a:endParaRPr lang="en-US" altLang="en-US"/>
          </a:p>
        </p:txBody>
      </p:sp>
    </p:spTree>
    <p:extLst>
      <p:ext uri="{BB962C8B-B14F-4D97-AF65-F5344CB8AC3E}">
        <p14:creationId xmlns:p14="http://schemas.microsoft.com/office/powerpoint/2010/main" val="110742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793037" cy="1143000"/>
          </a:xfrm>
        </p:spPr>
        <p:txBody>
          <a:bodyPr/>
          <a:lstStyle/>
          <a:p>
            <a:r>
              <a:rPr lang="en-US"/>
              <a:t>Click to edit Master title style</a:t>
            </a:r>
          </a:p>
        </p:txBody>
      </p:sp>
      <p:sp>
        <p:nvSpPr>
          <p:cNvPr id="3" name="Online Image Placeholder 2"/>
          <p:cNvSpPr>
            <a:spLocks noGrp="1"/>
          </p:cNvSpPr>
          <p:nvPr>
            <p:ph type="clipArt" sz="half" idx="1"/>
          </p:nvPr>
        </p:nvSpPr>
        <p:spPr>
          <a:xfrm>
            <a:off x="1182688" y="2017713"/>
            <a:ext cx="381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6" name="Rectangle 12"/>
          <p:cNvSpPr>
            <a:spLocks noGrp="1" noChangeArrowheads="1"/>
          </p:cNvSpPr>
          <p:nvPr>
            <p:ph type="ftr" sz="quarter" idx="11"/>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7" name="Rectangle 13"/>
          <p:cNvSpPr>
            <a:spLocks noGrp="1" noChangeArrowheads="1"/>
          </p:cNvSpPr>
          <p:nvPr>
            <p:ph type="sldNum" sz="quarter" idx="12"/>
          </p:nvPr>
        </p:nvSpPr>
        <p:spPr/>
        <p:txBody>
          <a:bodyPr/>
          <a:lstStyle>
            <a:lvl1pPr defTabSz="914400">
              <a:defRPr sz="1100">
                <a:solidFill>
                  <a:schemeClr val="tx1">
                    <a:tint val="75000"/>
                  </a:schemeClr>
                </a:solidFill>
                <a:latin typeface="Times" panose="02020603050405020304" pitchFamily="18" charset="0"/>
                <a:ea typeface="MS PGothic" panose="020B0600070205080204" pitchFamily="34" charset="-128"/>
              </a:defRPr>
            </a:lvl1pPr>
          </a:lstStyle>
          <a:p>
            <a:pPr>
              <a:defRPr/>
            </a:pPr>
            <a:fld id="{C9CAC420-3B93-48D4-9706-93256D55271D}" type="slidenum">
              <a:rPr lang="en-US" altLang="en-US" smtClean="0"/>
              <a:pPr>
                <a:defRPr/>
              </a:pPr>
              <a:t>‹#›</a:t>
            </a:fld>
            <a:endParaRPr lang="en-US" altLang="en-US" dirty="0"/>
          </a:p>
        </p:txBody>
      </p:sp>
    </p:spTree>
    <p:extLst>
      <p:ext uri="{BB962C8B-B14F-4D97-AF65-F5344CB8AC3E}">
        <p14:creationId xmlns:p14="http://schemas.microsoft.com/office/powerpoint/2010/main" val="274670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B5EC7373-3246-4C4F-8BC5-EFD98FCDE174}" type="slidenum">
              <a:rPr lang="en-US" altLang="en-US"/>
              <a:pPr>
                <a:defRPr/>
              </a:pPr>
              <a:t>‹#›</a:t>
            </a:fld>
            <a:endParaRPr lang="en-US" altLang="en-US"/>
          </a:p>
        </p:txBody>
      </p:sp>
    </p:spTree>
    <p:extLst>
      <p:ext uri="{BB962C8B-B14F-4D97-AF65-F5344CB8AC3E}">
        <p14:creationId xmlns:p14="http://schemas.microsoft.com/office/powerpoint/2010/main" val="13434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3CCC892A-330B-49CE-941C-801C78C4D8CC}" type="slidenum">
              <a:rPr lang="en-US" altLang="en-US"/>
              <a:pPr>
                <a:defRPr/>
              </a:pPr>
              <a:t>‹#›</a:t>
            </a:fld>
            <a:endParaRPr lang="en-US" altLang="en-US"/>
          </a:p>
        </p:txBody>
      </p:sp>
    </p:spTree>
    <p:extLst>
      <p:ext uri="{BB962C8B-B14F-4D97-AF65-F5344CB8AC3E}">
        <p14:creationId xmlns:p14="http://schemas.microsoft.com/office/powerpoint/2010/main" val="78790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6714A410-034D-4CB5-9EFA-AC69E8A8B130}" type="slidenum">
              <a:rPr lang="en-US" altLang="en-US"/>
              <a:pPr>
                <a:defRPr/>
              </a:pPr>
              <a:t>‹#›</a:t>
            </a:fld>
            <a:endParaRPr lang="en-US" altLang="en-US"/>
          </a:p>
        </p:txBody>
      </p:sp>
    </p:spTree>
    <p:extLst>
      <p:ext uri="{BB962C8B-B14F-4D97-AF65-F5344CB8AC3E}">
        <p14:creationId xmlns:p14="http://schemas.microsoft.com/office/powerpoint/2010/main" val="37594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1B740FF6-04DA-42E0-8ACB-C285FD128C54}" type="slidenum">
              <a:rPr lang="en-US" altLang="en-US"/>
              <a:pPr>
                <a:defRPr/>
              </a:pPr>
              <a:t>‹#›</a:t>
            </a:fld>
            <a:endParaRPr lang="en-US" altLang="en-US"/>
          </a:p>
        </p:txBody>
      </p:sp>
    </p:spTree>
    <p:extLst>
      <p:ext uri="{BB962C8B-B14F-4D97-AF65-F5344CB8AC3E}">
        <p14:creationId xmlns:p14="http://schemas.microsoft.com/office/powerpoint/2010/main" val="959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8"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E4EC7E2D-9388-4E39-8EA5-D9474EC21A02}" type="slidenum">
              <a:rPr lang="en-US" altLang="en-US"/>
              <a:pPr>
                <a:defRPr/>
              </a:pPr>
              <a:t>‹#›</a:t>
            </a:fld>
            <a:endParaRPr lang="en-US" altLang="en-US"/>
          </a:p>
        </p:txBody>
      </p:sp>
    </p:spTree>
    <p:extLst>
      <p:ext uri="{BB962C8B-B14F-4D97-AF65-F5344CB8AC3E}">
        <p14:creationId xmlns:p14="http://schemas.microsoft.com/office/powerpoint/2010/main" val="18313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47B32684-3AB5-4C62-967E-F020581C7962}" type="slidenum">
              <a:rPr lang="en-US" altLang="en-US"/>
              <a:pPr>
                <a:defRPr/>
              </a:pPr>
              <a:t>‹#›</a:t>
            </a:fld>
            <a:endParaRPr lang="en-US" altLang="en-US"/>
          </a:p>
        </p:txBody>
      </p:sp>
    </p:spTree>
    <p:extLst>
      <p:ext uri="{BB962C8B-B14F-4D97-AF65-F5344CB8AC3E}">
        <p14:creationId xmlns:p14="http://schemas.microsoft.com/office/powerpoint/2010/main" val="32154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3" name="Footer Placeholder 4"/>
          <p:cNvSpPr>
            <a:spLocks noGrp="1"/>
          </p:cNvSpPr>
          <p:nvPr>
            <p:ph type="ftr" sz="quarter" idx="11"/>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sz="1200" smtClean="0">
                <a:latin typeface="Times" panose="02020603050405020304" pitchFamily="18" charset="0"/>
                <a:ea typeface="ＭＳ Ｐゴシック" pitchFamily="34" charset="-128"/>
              </a:defRPr>
            </a:lvl1pPr>
          </a:lstStyle>
          <a:p>
            <a:pPr>
              <a:defRPr/>
            </a:pPr>
            <a:fld id="{017A901B-403F-4258-8A5E-EFE8CA709DC8}" type="slidenum">
              <a:rPr lang="en-US" altLang="en-US" smtClean="0"/>
              <a:pPr>
                <a:defRPr/>
              </a:pPr>
              <a:t>‹#›</a:t>
            </a:fld>
            <a:endParaRPr lang="en-US" altLang="en-US" dirty="0"/>
          </a:p>
        </p:txBody>
      </p:sp>
    </p:spTree>
    <p:extLst>
      <p:ext uri="{BB962C8B-B14F-4D97-AF65-F5344CB8AC3E}">
        <p14:creationId xmlns:p14="http://schemas.microsoft.com/office/powerpoint/2010/main" val="134656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0398EB70-D73C-4CAF-91C2-6A387964D9DD}" type="slidenum">
              <a:rPr lang="en-US" altLang="en-US"/>
              <a:pPr>
                <a:defRPr/>
              </a:pPr>
              <a:t>‹#›</a:t>
            </a:fld>
            <a:endParaRPr lang="en-US" altLang="en-US" dirty="0"/>
          </a:p>
        </p:txBody>
      </p:sp>
    </p:spTree>
    <p:extLst>
      <p:ext uri="{BB962C8B-B14F-4D97-AF65-F5344CB8AC3E}">
        <p14:creationId xmlns:p14="http://schemas.microsoft.com/office/powerpoint/2010/main" val="226463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prstClr val="black">
                    <a:tint val="75000"/>
                  </a:prstClr>
                </a:solidFill>
                <a:latin typeface="Arial" panose="020B0604020202020204" pitchFamily="34" charset="0"/>
                <a:ea typeface="+mn-ea"/>
              </a:defRPr>
            </a:lvl1pPr>
          </a:lstStyle>
          <a:p>
            <a:pPr>
              <a:defRPr/>
            </a:pPr>
            <a:fld id="{621FAA71-76E3-4C40-BA53-7538FB8D1E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491" r:id="rId1"/>
    <p:sldLayoutId id="2147485492" r:id="rId2"/>
    <p:sldLayoutId id="2147485493" r:id="rId3"/>
    <p:sldLayoutId id="2147485494" r:id="rId4"/>
    <p:sldLayoutId id="2147485495" r:id="rId5"/>
    <p:sldLayoutId id="2147485496" r:id="rId6"/>
    <p:sldLayoutId id="2147485497" r:id="rId7"/>
    <p:sldLayoutId id="2147485498" r:id="rId8"/>
    <p:sldLayoutId id="2147485499" r:id="rId9"/>
    <p:sldLayoutId id="2147485500" r:id="rId10"/>
    <p:sldLayoutId id="2147485501" r:id="rId11"/>
    <p:sldLayoutId id="2147485502" r:id="rId12"/>
    <p:sldLayoutId id="2147485503" r:id="rId13"/>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a:t>3-Unix</a:t>
            </a:r>
            <a:br>
              <a:rPr lang="en-US" altLang="en-US"/>
            </a:br>
            <a:r>
              <a:rPr lang="en-US" altLang="en-US"/>
              <a:t>History, Permissions, Paths</a:t>
            </a:r>
          </a:p>
        </p:txBody>
      </p:sp>
      <p:sp>
        <p:nvSpPr>
          <p:cNvPr id="17411" name="Subtitle 2"/>
          <p:cNvSpPr>
            <a:spLocks noGrp="1"/>
          </p:cNvSpPr>
          <p:nvPr>
            <p:ph type="subTitle" idx="1"/>
          </p:nvPr>
        </p:nvSpPr>
        <p:spPr/>
        <p:txBody>
          <a:body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6088" y="-450850"/>
            <a:ext cx="8078787" cy="1657350"/>
          </a:xfrm>
        </p:spPr>
        <p:txBody>
          <a:bodyPr/>
          <a:lstStyle/>
          <a:p>
            <a:pPr algn="ctr"/>
            <a:r>
              <a:rPr lang="en-US" altLang="en-US" sz="3600"/>
              <a:t>Brief history of Unix-like operating systems</a:t>
            </a:r>
          </a:p>
        </p:txBody>
      </p:sp>
      <p:sp>
        <p:nvSpPr>
          <p:cNvPr id="29699" name="TextBox 4"/>
          <p:cNvSpPr txBox="1">
            <a:spLocks noChangeArrowheads="1"/>
          </p:cNvSpPr>
          <p:nvPr/>
        </p:nvSpPr>
        <p:spPr bwMode="auto">
          <a:xfrm>
            <a:off x="609600" y="6400800"/>
            <a:ext cx="7673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400"/>
              <a:t>Source: http://en.wikipedia.org/wiki/Linux</a:t>
            </a:r>
          </a:p>
        </p:txBody>
      </p:sp>
      <p:pic>
        <p:nvPicPr>
          <p:cNvPr id="29700" name="Picture 2" descr="http://upload.wikimedia.org/wikipedia/commons/thumb/5/51/Unix_history.svg/850px-Unix_histor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93725"/>
            <a:ext cx="809625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4EC80A0-6B91-49C5-80D0-375B26EC752C}" type="slidenum">
              <a:rPr lang="en-US" altLang="en-US" sz="900" smtClean="0">
                <a:solidFill>
                  <a:srgbClr val="898989"/>
                </a:solidFill>
              </a:rPr>
              <a:pPr/>
              <a:t>10</a:t>
            </a:fld>
            <a:endParaRPr lang="en-US" altLang="en-US" sz="90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28650" y="0"/>
            <a:ext cx="7886700" cy="1325563"/>
          </a:xfrm>
        </p:spPr>
        <p:txBody>
          <a:bodyPr/>
          <a:lstStyle/>
          <a:p>
            <a:r>
              <a:rPr lang="en-US" altLang="en-US" b="1"/>
              <a:t>Standardizations  (1 of 2)</a:t>
            </a:r>
          </a:p>
        </p:txBody>
      </p:sp>
      <p:sp>
        <p:nvSpPr>
          <p:cNvPr id="31747" name="Content Placeholder 2"/>
          <p:cNvSpPr>
            <a:spLocks noGrp="1"/>
          </p:cNvSpPr>
          <p:nvPr>
            <p:ph idx="1"/>
          </p:nvPr>
        </p:nvSpPr>
        <p:spPr>
          <a:xfrm>
            <a:off x="628650" y="1344613"/>
            <a:ext cx="7886700" cy="4803775"/>
          </a:xfrm>
        </p:spPr>
        <p:txBody>
          <a:bodyPr/>
          <a:lstStyle/>
          <a:p>
            <a:r>
              <a:rPr lang="en-US" altLang="en-US" sz="2800"/>
              <a:t>POSIX:  Portable Operating System Interface</a:t>
            </a:r>
          </a:p>
          <a:p>
            <a:pPr lvl="1"/>
            <a:r>
              <a:rPr lang="en-US" altLang="en-US" sz="2500"/>
              <a:t>An IEEE-standard which describe the behavior of UNIX and UNIX-like OS.</a:t>
            </a:r>
          </a:p>
          <a:p>
            <a:pPr lvl="1"/>
            <a:r>
              <a:rPr lang="en-US" altLang="en-US" sz="2500"/>
              <a:t>POSIX support assures code portability between systems and is increasingly mandated for commercial applications and government contracts.</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061D012-3AB7-4C38-A6EA-6F648C401712}" type="slidenum">
              <a:rPr lang="en-US" altLang="en-US" sz="900" smtClean="0">
                <a:solidFill>
                  <a:srgbClr val="898989"/>
                </a:solidFill>
              </a:rPr>
              <a:pPr/>
              <a:t>11</a:t>
            </a:fld>
            <a:endParaRPr lang="en-US" altLang="en-US" sz="90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0"/>
            <a:ext cx="7886700" cy="1325563"/>
          </a:xfrm>
        </p:spPr>
        <p:txBody>
          <a:bodyPr/>
          <a:lstStyle/>
          <a:p>
            <a:r>
              <a:rPr lang="en-US" altLang="en-US" b="1"/>
              <a:t>Standardizations  (2 of 2)</a:t>
            </a:r>
          </a:p>
        </p:txBody>
      </p:sp>
      <p:sp>
        <p:nvSpPr>
          <p:cNvPr id="31747" name="Content Placeholder 2"/>
          <p:cNvSpPr>
            <a:spLocks noGrp="1"/>
          </p:cNvSpPr>
          <p:nvPr>
            <p:ph idx="1"/>
          </p:nvPr>
        </p:nvSpPr>
        <p:spPr>
          <a:xfrm>
            <a:off x="628650" y="1344613"/>
            <a:ext cx="7886700" cy="4803775"/>
          </a:xfrm>
        </p:spPr>
        <p:txBody>
          <a:bodyPr/>
          <a:lstStyle/>
          <a:p>
            <a:pPr>
              <a:defRPr/>
            </a:pPr>
            <a:r>
              <a:rPr lang="en-US" altLang="en-US" sz="2800" dirty="0"/>
              <a:t>SUSv3: Single UNIX Specification version 3</a:t>
            </a:r>
          </a:p>
          <a:p>
            <a:pPr lvl="1">
              <a:defRPr/>
            </a:pPr>
            <a:r>
              <a:rPr lang="en-US" altLang="en-US" sz="2500" dirty="0"/>
              <a:t>Beginning in 1998,joint working group known as the Austin Group began to develop the combined standard that would be know as the Single UNIX Specification Version 3 and as POSIX:2001. This name serves as referenced points throughout the book.</a:t>
            </a:r>
          </a:p>
          <a:p>
            <a:pPr marL="342900" lvl="1" indent="0">
              <a:buFont typeface="Arial" panose="020B0604020202020204" pitchFamily="34" charset="0"/>
              <a:buNone/>
              <a:defRPr/>
            </a:pPr>
            <a:endParaRPr lang="en-US" altLang="en-US" sz="2500" dirty="0"/>
          </a:p>
          <a:p>
            <a:pPr>
              <a:defRPr/>
            </a:pPr>
            <a:r>
              <a:rPr lang="en-US" altLang="en-US" sz="2800" dirty="0"/>
              <a:t>Examples from our main textbook:</a:t>
            </a:r>
          </a:p>
          <a:p>
            <a:pPr lvl="1">
              <a:defRPr/>
            </a:pPr>
            <a:r>
              <a:rPr lang="en-US" altLang="en-US" sz="2500" dirty="0"/>
              <a:t>…This 65-character set, {-._a-zA-Z0-9], is referred to in </a:t>
            </a:r>
            <a:r>
              <a:rPr lang="en-US" altLang="en-US" sz="2500" b="1" dirty="0"/>
              <a:t>SUSv3 </a:t>
            </a:r>
            <a:r>
              <a:rPr lang="en-US" altLang="en-US" sz="2500" dirty="0"/>
              <a:t>as the </a:t>
            </a:r>
            <a:r>
              <a:rPr lang="en-US" altLang="en-US" sz="2500" i="1" dirty="0"/>
              <a:t>portable filename character</a:t>
            </a:r>
            <a:r>
              <a:rPr lang="en-US" altLang="en-US" sz="2500" dirty="0"/>
              <a:t> </a:t>
            </a:r>
            <a:r>
              <a:rPr lang="en-US" altLang="en-US" sz="2500" i="1" dirty="0"/>
              <a:t>set</a:t>
            </a:r>
            <a:r>
              <a:rPr lang="en-US" altLang="en-US" sz="2500" dirty="0"/>
              <a:t>. Page 28.</a:t>
            </a:r>
          </a:p>
          <a:p>
            <a:pPr lvl="1">
              <a:defRPr/>
            </a:pPr>
            <a:r>
              <a:rPr lang="en-US" altLang="en-US" sz="2500" dirty="0"/>
              <a:t>…And Standard system defined by SUSv3…  Page 43.</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2DF2192-E618-4B91-B275-11B9A02A5808}" type="slidenum">
              <a:rPr lang="en-US" altLang="en-US" sz="900" smtClean="0">
                <a:solidFill>
                  <a:srgbClr val="898989"/>
                </a:solidFill>
              </a:rPr>
              <a:pPr/>
              <a:t>12</a:t>
            </a:fld>
            <a:endParaRPr lang="en-US" altLang="en-US" sz="90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838200" y="16002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
                <a:srgbClr val="6F89F7"/>
              </a:buClr>
              <a:buSzPct val="110000"/>
              <a:defRPr/>
            </a:pPr>
            <a:r>
              <a:rPr lang="en-US" altLang="en-US" dirty="0">
                <a:solidFill>
                  <a:prstClr val="black"/>
                </a:solidFill>
                <a:latin typeface="+mn-lt"/>
              </a:rPr>
              <a:t>An operating system is a control program for a computer that performs the following operations:</a:t>
            </a:r>
          </a:p>
          <a:p>
            <a:pPr marL="0" indent="0" defTabSz="342900" eaLnBrk="1" fontAlgn="auto" hangingPunct="1">
              <a:spcBef>
                <a:spcPts val="600"/>
              </a:spcBef>
              <a:spcAft>
                <a:spcPts val="0"/>
              </a:spcAft>
              <a:buClr>
                <a:srgbClr val="6F89F7"/>
              </a:buClr>
              <a:buSzPct val="110000"/>
              <a:defRPr/>
            </a:pPr>
            <a:endParaRPr lang="en-US" altLang="en-US" dirty="0">
              <a:solidFill>
                <a:prstClr val="black"/>
              </a:solidFill>
              <a:latin typeface="+mn-lt"/>
            </a:endParaRP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allocates computer resources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schedules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 platform to run application software for users to accomplish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an interface between the user &amp; the computer</a:t>
            </a:r>
          </a:p>
        </p:txBody>
      </p:sp>
      <p:sp>
        <p:nvSpPr>
          <p:cNvPr id="4" name="Rectangle 4"/>
          <p:cNvSpPr txBox="1">
            <a:spLocks noChangeArrowheads="1"/>
          </p:cNvSpPr>
          <p:nvPr/>
        </p:nvSpPr>
        <p:spPr>
          <a:xfrm>
            <a:off x="8382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Operating System</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9F520B8-836C-44DA-A87C-FC29DA76044A}" type="slidenum">
              <a:rPr lang="en-US" altLang="en-US" sz="900">
                <a:solidFill>
                  <a:srgbClr val="898989"/>
                </a:solidFill>
              </a:rPr>
              <a:pPr/>
              <a:t>13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8" descr="Fig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23950"/>
            <a:ext cx="609441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6AAB865-FA4C-4D7F-9B71-ED35DAC6AD65}" type="slidenum">
              <a:rPr lang="en-US" altLang="en-US" sz="900" smtClean="0">
                <a:solidFill>
                  <a:srgbClr val="898989"/>
                </a:solidFill>
              </a:rPr>
              <a:pPr/>
              <a:t>14</a:t>
            </a:fld>
            <a:endParaRPr lang="en-US" altLang="en-US" sz="9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9906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Shell as a user interface</a:t>
            </a:r>
          </a:p>
        </p:txBody>
      </p:sp>
      <p:sp>
        <p:nvSpPr>
          <p:cNvPr id="97283" name="Text Box 2"/>
          <p:cNvSpPr txBox="1">
            <a:spLocks noChangeArrowheads="1"/>
          </p:cNvSpPr>
          <p:nvPr/>
        </p:nvSpPr>
        <p:spPr bwMode="auto">
          <a:xfrm>
            <a:off x="993775" y="1752600"/>
            <a:ext cx="7235825"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 shell is a command interpreter, an interface between a human (or another program) and the OS</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runs a program, perhaps the </a:t>
            </a:r>
            <a:r>
              <a:rPr lang="en-US" altLang="en-US" b="1" dirty="0" err="1">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program.</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allows you to edit a </a:t>
            </a:r>
            <a:r>
              <a:rPr lang="en-US" altLang="en-US" i="1" dirty="0">
                <a:solidFill>
                  <a:prstClr val="black"/>
                </a:solidFill>
                <a:latin typeface="+mn-lt"/>
              </a:rPr>
              <a:t>command line</a:t>
            </a:r>
            <a:r>
              <a:rPr lang="en-US" altLang="en-US" dirty="0">
                <a:solidFill>
                  <a:prstClr val="black"/>
                </a:solidFill>
                <a:latin typeface="+mn-lt"/>
              </a:rPr>
              <a:t>.</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can establish alternative sources of input and destinations for output for programs.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b="1" dirty="0">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itself, just another program</a:t>
            </a:r>
          </a:p>
          <a:p>
            <a:pPr lvl="1" defTabSz="342900" eaLnBrk="1" fontAlgn="auto" hangingPunct="1">
              <a:spcBef>
                <a:spcPts val="525"/>
              </a:spcBef>
              <a:spcAft>
                <a:spcPts val="0"/>
              </a:spcAft>
              <a:buClrTx/>
              <a:buSzPct val="60000"/>
              <a:defRPr/>
            </a:pPr>
            <a:endParaRPr lang="en-US" altLang="en-US" dirty="0">
              <a:solidFill>
                <a:srgbClr val="40458C"/>
              </a:solidFill>
              <a:latin typeface="+mn-lt"/>
            </a:endParaRPr>
          </a:p>
        </p:txBody>
      </p:sp>
      <p:sp>
        <p:nvSpPr>
          <p:cNvPr id="378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303FB95-8A5F-48D9-B02B-092AD4FC0EB6}" type="slidenum">
              <a:rPr lang="en-US" altLang="en-US" sz="900">
                <a:solidFill>
                  <a:srgbClr val="898989"/>
                </a:solidFill>
              </a:rPr>
              <a:pPr/>
              <a:t>15</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600200"/>
            <a:ext cx="7391400"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Interacts directly with the hardware through device drivers</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Provides sets of services to programs, insulating these programs from the underlying hardware</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Manages memory, controls access, maintains file system, handles interrupts, allocates resources of the computer</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Programs interact with the kernel through </a:t>
            </a:r>
            <a:r>
              <a:rPr lang="en-US" altLang="en-US" i="1" dirty="0">
                <a:solidFill>
                  <a:srgbClr val="000000"/>
                </a:solidFill>
                <a:latin typeface="+mn-lt"/>
                <a:ea typeface="Microsoft YaHei" panose="020B0503020204020204" pitchFamily="34" charset="-122"/>
              </a:rPr>
              <a:t>system calls</a:t>
            </a:r>
          </a:p>
        </p:txBody>
      </p:sp>
      <p:sp>
        <p:nvSpPr>
          <p:cNvPr id="4" name="Rectangle 4"/>
          <p:cNvSpPr txBox="1">
            <a:spLocks noChangeArrowheads="1"/>
          </p:cNvSpPr>
          <p:nvPr/>
        </p:nvSpPr>
        <p:spPr>
          <a:xfrm>
            <a:off x="7620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Kernel (OS)</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722312" y="-11234"/>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3600" b="1" dirty="0">
                <a:solidFill>
                  <a:schemeClr val="tx1"/>
                </a:solidFill>
                <a:latin typeface="+mn-lt"/>
              </a:rPr>
              <a:t>UNIX Software Architecture </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17</a:t>
            </a:fld>
            <a:endParaRPr lang="en-US" altLang="en-US" sz="900">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10745840"/>
              </p:ext>
            </p:extLst>
          </p:nvPr>
        </p:nvGraphicFramePr>
        <p:xfrm>
          <a:off x="2833465" y="710231"/>
          <a:ext cx="5854446" cy="5349240"/>
        </p:xfrm>
        <a:graphic>
          <a:graphicData uri="http://schemas.openxmlformats.org/drawingml/2006/table">
            <a:tbl>
              <a:tblPr firstRow="1" bandRow="1">
                <a:tableStyleId>{69CF1AB2-1976-4502-BF36-3FF5EA218861}</a:tableStyleId>
              </a:tblPr>
              <a:tblGrid>
                <a:gridCol w="5854446">
                  <a:extLst>
                    <a:ext uri="{9D8B030D-6E8A-4147-A177-3AD203B41FA5}">
                      <a16:colId xmlns:a16="http://schemas.microsoft.com/office/drawing/2014/main" xmlns="" val="648648937"/>
                    </a:ext>
                  </a:extLst>
                </a:gridCol>
              </a:tblGrid>
              <a:tr h="370840">
                <a:tc>
                  <a:txBody>
                    <a:bodyPr/>
                    <a:lstStyle/>
                    <a:p>
                      <a:r>
                        <a:rPr lang="en-US" sz="1800" b="1" dirty="0"/>
                        <a:t>Applications</a:t>
                      </a:r>
                      <a:r>
                        <a:rPr lang="en-US" sz="1800" b="0" dirty="0"/>
                        <a:t>: Compilers, word processors, spreadsheets, ftp,</a:t>
                      </a:r>
                    </a:p>
                    <a:p>
                      <a:r>
                        <a:rPr lang="en-US" sz="1800" b="0" dirty="0"/>
                        <a:t>                         telnet, Web browser, etc.</a:t>
                      </a:r>
                    </a:p>
                  </a:txBody>
                  <a:tcPr/>
                </a:tc>
                <a:extLst>
                  <a:ext uri="{0D108BD9-81ED-4DB2-BD59-A6C34878D82A}">
                    <a16:rowId xmlns:a16="http://schemas.microsoft.com/office/drawing/2014/main" xmlns="" val="19931397"/>
                  </a:ext>
                </a:extLst>
              </a:tr>
              <a:tr h="370840">
                <a:tc>
                  <a:txBody>
                    <a:bodyPr/>
                    <a:lstStyle/>
                    <a:p>
                      <a:r>
                        <a:rPr lang="en-US" sz="1800" b="1" dirty="0"/>
                        <a:t>UNIX shell:</a:t>
                      </a:r>
                    </a:p>
                  </a:txBody>
                  <a:tcPr/>
                </a:tc>
                <a:extLst>
                  <a:ext uri="{0D108BD9-81ED-4DB2-BD59-A6C34878D82A}">
                    <a16:rowId xmlns:a16="http://schemas.microsoft.com/office/drawing/2014/main" xmlns="" val="3373740282"/>
                  </a:ext>
                </a:extLst>
              </a:tr>
              <a:tr h="370840">
                <a:tc>
                  <a:txBody>
                    <a:bodyPr/>
                    <a:lstStyle/>
                    <a:p>
                      <a:r>
                        <a:rPr lang="en-US" sz="1800" b="1" dirty="0"/>
                        <a:t>Language libraries:</a:t>
                      </a:r>
                      <a:r>
                        <a:rPr lang="en-US" sz="1800" b="0" dirty="0"/>
                        <a:t> C, C++, Java, FORTRAN, etc.</a:t>
                      </a:r>
                      <a:endParaRPr lang="en-US" sz="1800" b="1" dirty="0"/>
                    </a:p>
                  </a:txBody>
                  <a:tcPr/>
                </a:tc>
                <a:extLst>
                  <a:ext uri="{0D108BD9-81ED-4DB2-BD59-A6C34878D82A}">
                    <a16:rowId xmlns:a16="http://schemas.microsoft.com/office/drawing/2014/main" xmlns="" val="1795267309"/>
                  </a:ext>
                </a:extLst>
              </a:tr>
              <a:tr h="370840">
                <a:tc>
                  <a:txBody>
                    <a:bodyPr/>
                    <a:lstStyle/>
                    <a:p>
                      <a:r>
                        <a:rPr lang="en-US" sz="1800" dirty="0"/>
                        <a:t>                          System call interface (entry points to kernel)</a:t>
                      </a:r>
                    </a:p>
                  </a:txBody>
                  <a:tcPr/>
                </a:tc>
                <a:extLst>
                  <a:ext uri="{0D108BD9-81ED-4DB2-BD59-A6C34878D82A}">
                    <a16:rowId xmlns:a16="http://schemas.microsoft.com/office/drawing/2014/main" xmlns="" val="1357714770"/>
                  </a:ext>
                </a:extLst>
              </a:tr>
              <a:tr h="370840">
                <a:tc>
                  <a:txBody>
                    <a:bodyPr/>
                    <a:lstStyle/>
                    <a:p>
                      <a:r>
                        <a:rPr lang="en-US" sz="1600" b="1" dirty="0"/>
                        <a:t>UNIX kernel:  </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txBody>
                  <a:tcPr/>
                </a:tc>
                <a:extLst>
                  <a:ext uri="{0D108BD9-81ED-4DB2-BD59-A6C34878D82A}">
                    <a16:rowId xmlns:a16="http://schemas.microsoft.com/office/drawing/2014/main" xmlns="" val="3885900474"/>
                  </a:ext>
                </a:extLst>
              </a:tr>
              <a:tr h="370840">
                <a:tc>
                  <a:txBody>
                    <a:bodyPr/>
                    <a:lstStyle/>
                    <a:p>
                      <a:r>
                        <a:rPr lang="en-US" sz="1800" b="1" dirty="0"/>
                        <a:t>Device Drivers:  </a:t>
                      </a:r>
                      <a:r>
                        <a:rPr lang="en-US" sz="1800" b="0" dirty="0"/>
                        <a:t>Mouse driver, printer driver, CD-ROM driver,</a:t>
                      </a:r>
                    </a:p>
                    <a:p>
                      <a:r>
                        <a:rPr lang="en-US" sz="1800" b="0" dirty="0"/>
                        <a:t>                             hard disk driver, etc.</a:t>
                      </a:r>
                      <a:endParaRPr lang="en-US" sz="1800" b="1" dirty="0"/>
                    </a:p>
                  </a:txBody>
                  <a:tcPr/>
                </a:tc>
                <a:extLst>
                  <a:ext uri="{0D108BD9-81ED-4DB2-BD59-A6C34878D82A}">
                    <a16:rowId xmlns:a16="http://schemas.microsoft.com/office/drawing/2014/main" xmlns="" val="4158936611"/>
                  </a:ext>
                </a:extLst>
              </a:tr>
              <a:tr h="370840">
                <a:tc>
                  <a:txBody>
                    <a:bodyPr/>
                    <a:lstStyle/>
                    <a:p>
                      <a:r>
                        <a:rPr lang="en-US" sz="1800" b="1" dirty="0"/>
                        <a:t>Hardware:  </a:t>
                      </a:r>
                      <a:r>
                        <a:rPr lang="en-US" sz="1800" b="0" dirty="0"/>
                        <a:t>Wires, capacitors, resistors, transistors, ICs,      </a:t>
                      </a:r>
                    </a:p>
                    <a:p>
                      <a:r>
                        <a:rPr lang="en-US" sz="1800" b="0" dirty="0"/>
                        <a:t>                     mouse, display monitor, keyboard, CPU, RAM,</a:t>
                      </a:r>
                    </a:p>
                    <a:p>
                      <a:r>
                        <a:rPr lang="en-US" sz="1800" b="0" dirty="0"/>
                        <a:t>                     hard disk, CD_ROM, printer, etc.</a:t>
                      </a:r>
                      <a:endParaRPr lang="en-US" sz="1800" b="1" dirty="0"/>
                    </a:p>
                  </a:txBody>
                  <a:tcPr/>
                </a:tc>
                <a:extLst>
                  <a:ext uri="{0D108BD9-81ED-4DB2-BD59-A6C34878D82A}">
                    <a16:rowId xmlns:a16="http://schemas.microsoft.com/office/drawing/2014/main" xmlns="" val="1973705009"/>
                  </a:ext>
                </a:extLst>
              </a:tr>
            </a:tbl>
          </a:graphicData>
        </a:graphic>
      </p:graphicFrame>
      <p:sp>
        <p:nvSpPr>
          <p:cNvPr id="6" name="Left Brace 5"/>
          <p:cNvSpPr/>
          <p:nvPr/>
        </p:nvSpPr>
        <p:spPr>
          <a:xfrm>
            <a:off x="2364278" y="674809"/>
            <a:ext cx="451648" cy="1004888"/>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64359" y="591971"/>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User’s Interface</a:t>
            </a:r>
          </a:p>
          <a:p>
            <a:pPr algn="ctr"/>
            <a:r>
              <a:rPr lang="en-US" sz="1800" dirty="0">
                <a:latin typeface="+mn-lt"/>
              </a:rPr>
              <a:t>(AUI)</a:t>
            </a:r>
          </a:p>
        </p:txBody>
      </p:sp>
      <p:sp>
        <p:nvSpPr>
          <p:cNvPr id="14" name="Left Brace 13"/>
          <p:cNvSpPr/>
          <p:nvPr/>
        </p:nvSpPr>
        <p:spPr>
          <a:xfrm>
            <a:off x="2355254" y="1688856"/>
            <a:ext cx="445475" cy="758702"/>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25808" y="1607298"/>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Programmer’s Interface (API)</a:t>
            </a:r>
          </a:p>
        </p:txBody>
      </p:sp>
      <p:sp>
        <p:nvSpPr>
          <p:cNvPr id="12" name="Arc 11"/>
          <p:cNvSpPr/>
          <p:nvPr/>
        </p:nvSpPr>
        <p:spPr>
          <a:xfrm rot="14520422">
            <a:off x="2655980" y="2070158"/>
            <a:ext cx="696117" cy="469597"/>
          </a:xfrm>
          <a:prstGeom prst="arc">
            <a:avLst>
              <a:gd name="adj1" fmla="val 16200000"/>
              <a:gd name="adj2" fmla="val 2119051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2160074" y="1750333"/>
            <a:ext cx="655852" cy="3340344"/>
          </a:xfrm>
          <a:prstGeom prst="leftBrace">
            <a:avLst>
              <a:gd name="adj1" fmla="val 0"/>
              <a:gd name="adj2" fmla="val 48250"/>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72576" y="3022253"/>
            <a:ext cx="1107996" cy="646331"/>
          </a:xfrm>
          <a:prstGeom prst="rect">
            <a:avLst/>
          </a:prstGeom>
          <a:noFill/>
        </p:spPr>
        <p:txBody>
          <a:bodyPr wrap="none" rtlCol="0">
            <a:spAutoFit/>
          </a:bodyPr>
          <a:lstStyle/>
          <a:p>
            <a:pPr algn="ctr"/>
            <a:r>
              <a:rPr lang="en-US" sz="1800" dirty="0">
                <a:latin typeface="+mn-lt"/>
              </a:rPr>
              <a:t>Operating</a:t>
            </a:r>
          </a:p>
          <a:p>
            <a:pPr algn="ctr"/>
            <a:r>
              <a:rPr lang="en-US" sz="1800" dirty="0">
                <a:latin typeface="+mn-lt"/>
              </a:rPr>
              <a:t>System</a:t>
            </a:r>
          </a:p>
        </p:txBody>
      </p:sp>
      <p:sp>
        <p:nvSpPr>
          <p:cNvPr id="16" name="TextBox 15"/>
          <p:cNvSpPr txBox="1"/>
          <p:nvPr/>
        </p:nvSpPr>
        <p:spPr>
          <a:xfrm>
            <a:off x="521117" y="5410200"/>
            <a:ext cx="2068985" cy="1200329"/>
          </a:xfrm>
          <a:prstGeom prst="rect">
            <a:avLst/>
          </a:prstGeom>
          <a:noFill/>
        </p:spPr>
        <p:txBody>
          <a:bodyPr wrap="square" rtlCol="0">
            <a:spAutoFit/>
          </a:bodyPr>
          <a:lstStyle/>
          <a:p>
            <a:r>
              <a:rPr lang="en-US" sz="1800" dirty="0">
                <a:latin typeface="+mn-lt"/>
              </a:rPr>
              <a:t>Source:</a:t>
            </a:r>
          </a:p>
          <a:p>
            <a:r>
              <a:rPr lang="en-US" sz="1800" dirty="0">
                <a:latin typeface="+mn-lt"/>
              </a:rPr>
              <a:t>UNIX the textbook.</a:t>
            </a:r>
          </a:p>
          <a:p>
            <a:r>
              <a:rPr lang="en-US" sz="1800" dirty="0">
                <a:latin typeface="+mn-lt"/>
              </a:rPr>
              <a:t>By </a:t>
            </a:r>
            <a:r>
              <a:rPr lang="en-US" sz="1800" dirty="0" err="1">
                <a:latin typeface="+mn-lt"/>
              </a:rPr>
              <a:t>Sarwar</a:t>
            </a:r>
            <a:r>
              <a:rPr lang="en-US" sz="1800" dirty="0">
                <a:latin typeface="+mn-lt"/>
              </a:rPr>
              <a:t>, </a:t>
            </a:r>
            <a:r>
              <a:rPr lang="en-US" sz="1800" dirty="0" err="1">
                <a:latin typeface="+mn-lt"/>
              </a:rPr>
              <a:t>Koretsky</a:t>
            </a:r>
            <a:r>
              <a:rPr lang="en-US" sz="1800" dirty="0">
                <a:latin typeface="+mn-lt"/>
              </a:rPr>
              <a:t>, </a:t>
            </a:r>
            <a:r>
              <a:rPr lang="en-US" sz="1800" dirty="0" err="1">
                <a:latin typeface="+mn-lt"/>
              </a:rPr>
              <a:t>Sarwar</a:t>
            </a:r>
            <a:r>
              <a:rPr lang="en-US" sz="1800" dirty="0">
                <a:latin typeface="+mn-lt"/>
              </a:rPr>
              <a:t>.</a:t>
            </a:r>
          </a:p>
        </p:txBody>
      </p:sp>
      <p:sp>
        <p:nvSpPr>
          <p:cNvPr id="19" name="TextBox 18"/>
          <p:cNvSpPr txBox="1"/>
          <p:nvPr/>
        </p:nvSpPr>
        <p:spPr>
          <a:xfrm>
            <a:off x="2892590" y="3124200"/>
            <a:ext cx="877163" cy="461665"/>
          </a:xfrm>
          <a:prstGeom prst="rect">
            <a:avLst/>
          </a:prstGeom>
          <a:noFill/>
        </p:spPr>
        <p:txBody>
          <a:bodyPr wrap="none" rtlCol="0">
            <a:spAutoFit/>
          </a:bodyPr>
          <a:lstStyle/>
          <a:p>
            <a:r>
              <a:rPr lang="en-US" dirty="0"/>
              <a:t>         </a:t>
            </a:r>
          </a:p>
        </p:txBody>
      </p:sp>
      <p:sp>
        <p:nvSpPr>
          <p:cNvPr id="20" name="TextBox 19"/>
          <p:cNvSpPr txBox="1"/>
          <p:nvPr/>
        </p:nvSpPr>
        <p:spPr>
          <a:xfrm>
            <a:off x="2996313" y="2837587"/>
            <a:ext cx="2319565" cy="369332"/>
          </a:xfrm>
          <a:prstGeom prst="rect">
            <a:avLst/>
          </a:prstGeom>
          <a:noFill/>
          <a:ln w="12700">
            <a:solidFill>
              <a:schemeClr val="tx1"/>
            </a:solidFill>
          </a:ln>
        </p:spPr>
        <p:txBody>
          <a:bodyPr wrap="square" rtlCol="0">
            <a:spAutoFit/>
          </a:bodyPr>
          <a:lstStyle/>
          <a:p>
            <a:r>
              <a:rPr lang="en-US" sz="1800" dirty="0">
                <a:latin typeface="+mn-lt"/>
              </a:rPr>
              <a:t>File management</a:t>
            </a:r>
          </a:p>
        </p:txBody>
      </p:sp>
      <p:sp>
        <p:nvSpPr>
          <p:cNvPr id="24" name="TextBox 23"/>
          <p:cNvSpPr txBox="1"/>
          <p:nvPr/>
        </p:nvSpPr>
        <p:spPr>
          <a:xfrm>
            <a:off x="6096000" y="2590080"/>
            <a:ext cx="2254426" cy="646331"/>
          </a:xfrm>
          <a:prstGeom prst="rect">
            <a:avLst/>
          </a:prstGeom>
          <a:noFill/>
          <a:ln w="12700">
            <a:solidFill>
              <a:schemeClr val="tx1"/>
            </a:solidFill>
          </a:ln>
        </p:spPr>
        <p:txBody>
          <a:bodyPr wrap="square" rtlCol="0">
            <a:spAutoFit/>
          </a:bodyPr>
          <a:lstStyle/>
          <a:p>
            <a:pPr algn="ctr"/>
            <a:r>
              <a:rPr lang="en-US" sz="1800" dirty="0">
                <a:latin typeface="+mn-lt"/>
              </a:rPr>
              <a:t>Interprocess</a:t>
            </a:r>
          </a:p>
          <a:p>
            <a:pPr algn="ctr"/>
            <a:r>
              <a:rPr lang="en-US" sz="1800" dirty="0">
                <a:latin typeface="+mn-lt"/>
              </a:rPr>
              <a:t>Communication (IPC)</a:t>
            </a:r>
          </a:p>
        </p:txBody>
      </p:sp>
      <p:sp>
        <p:nvSpPr>
          <p:cNvPr id="25" name="TextBox 24"/>
          <p:cNvSpPr txBox="1"/>
          <p:nvPr/>
        </p:nvSpPr>
        <p:spPr>
          <a:xfrm>
            <a:off x="2976391" y="3384851"/>
            <a:ext cx="2339487" cy="646331"/>
          </a:xfrm>
          <a:prstGeom prst="rect">
            <a:avLst/>
          </a:prstGeom>
          <a:noFill/>
          <a:ln w="12700">
            <a:solidFill>
              <a:schemeClr val="tx1"/>
            </a:solidFill>
          </a:ln>
        </p:spPr>
        <p:txBody>
          <a:bodyPr wrap="none" rtlCol="0">
            <a:spAutoFit/>
          </a:bodyPr>
          <a:lstStyle/>
          <a:p>
            <a:r>
              <a:rPr lang="en-US" sz="1800" dirty="0">
                <a:latin typeface="+mn-lt"/>
              </a:rPr>
              <a:t>Primary and secondary</a:t>
            </a:r>
          </a:p>
          <a:p>
            <a:r>
              <a:rPr lang="en-US" sz="1800" dirty="0">
                <a:latin typeface="+mn-lt"/>
              </a:rPr>
              <a:t>storage management</a:t>
            </a:r>
          </a:p>
        </p:txBody>
      </p:sp>
      <p:sp>
        <p:nvSpPr>
          <p:cNvPr id="26" name="TextBox 25"/>
          <p:cNvSpPr txBox="1"/>
          <p:nvPr/>
        </p:nvSpPr>
        <p:spPr>
          <a:xfrm>
            <a:off x="6096000" y="3384851"/>
            <a:ext cx="2254426" cy="369332"/>
          </a:xfrm>
          <a:prstGeom prst="rect">
            <a:avLst/>
          </a:prstGeom>
          <a:noFill/>
          <a:ln w="12700">
            <a:solidFill>
              <a:schemeClr val="tx1"/>
            </a:solidFill>
          </a:ln>
        </p:spPr>
        <p:txBody>
          <a:bodyPr wrap="square" rtlCol="0">
            <a:spAutoFit/>
          </a:bodyPr>
          <a:lstStyle/>
          <a:p>
            <a:pPr algn="ctr"/>
            <a:r>
              <a:rPr lang="en-US" sz="1800" dirty="0">
                <a:latin typeface="+mn-lt"/>
              </a:rPr>
              <a:t>Process Management</a:t>
            </a:r>
          </a:p>
        </p:txBody>
      </p:sp>
      <p:sp>
        <p:nvSpPr>
          <p:cNvPr id="28" name="TextBox 27"/>
          <p:cNvSpPr txBox="1"/>
          <p:nvPr/>
        </p:nvSpPr>
        <p:spPr>
          <a:xfrm>
            <a:off x="6096000" y="3954620"/>
            <a:ext cx="2254426" cy="369332"/>
          </a:xfrm>
          <a:prstGeom prst="rect">
            <a:avLst/>
          </a:prstGeom>
          <a:noFill/>
          <a:ln w="12700">
            <a:solidFill>
              <a:schemeClr val="tx1"/>
            </a:solidFill>
          </a:ln>
        </p:spPr>
        <p:txBody>
          <a:bodyPr wrap="square" rtlCol="0">
            <a:spAutoFit/>
          </a:bodyPr>
          <a:lstStyle/>
          <a:p>
            <a:pPr algn="ctr"/>
            <a:r>
              <a:rPr lang="en-US" sz="1800" dirty="0">
                <a:latin typeface="+mn-lt"/>
              </a:rPr>
              <a:t>CPU scheduler</a:t>
            </a:r>
          </a:p>
        </p:txBody>
      </p:sp>
    </p:spTree>
    <p:extLst>
      <p:ext uri="{BB962C8B-B14F-4D97-AF65-F5344CB8AC3E}">
        <p14:creationId xmlns:p14="http://schemas.microsoft.com/office/powerpoint/2010/main" val="3848672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1 of 2</a:t>
            </a:r>
          </a:p>
        </p:txBody>
      </p:sp>
      <p:sp>
        <p:nvSpPr>
          <p:cNvPr id="3" name="Content Placeholder 2"/>
          <p:cNvSpPr>
            <a:spLocks noGrp="1"/>
          </p:cNvSpPr>
          <p:nvPr>
            <p:ph idx="1"/>
          </p:nvPr>
        </p:nvSpPr>
        <p:spPr>
          <a:xfrm>
            <a:off x="628650" y="1363662"/>
            <a:ext cx="7886700" cy="4992687"/>
          </a:xfrm>
        </p:spPr>
        <p:txBody>
          <a:bodyPr/>
          <a:lstStyle/>
          <a:p>
            <a:r>
              <a:rPr lang="en-US" sz="2400" b="1" dirty="0"/>
              <a:t>Root Directory </a:t>
            </a:r>
            <a:r>
              <a:rPr lang="en-US" sz="2400" dirty="0"/>
              <a:t>( </a:t>
            </a:r>
            <a:r>
              <a:rPr lang="en-US" sz="2400" b="1" dirty="0"/>
              <a:t>/</a:t>
            </a:r>
            <a:r>
              <a:rPr lang="en-US" sz="2400" dirty="0"/>
              <a:t> ). The top of the file system</a:t>
            </a:r>
          </a:p>
          <a:p>
            <a:pPr marL="0" indent="0">
              <a:buNone/>
            </a:pPr>
            <a:endParaRPr lang="en-US" sz="900" dirty="0"/>
          </a:p>
          <a:p>
            <a:r>
              <a:rPr lang="en-US" sz="2400" b="1" dirty="0"/>
              <a:t>/bin</a:t>
            </a:r>
            <a:r>
              <a:rPr lang="en-US" sz="2400" dirty="0"/>
              <a:t>. The binary directory. Contains binary (executable) images of most UNIX/Linux commands.</a:t>
            </a:r>
          </a:p>
          <a:p>
            <a:pPr marL="0" indent="0">
              <a:buNone/>
            </a:pPr>
            <a:endParaRPr lang="en-US" sz="900" dirty="0"/>
          </a:p>
          <a:p>
            <a:r>
              <a:rPr lang="en-US" sz="2400" b="1" dirty="0"/>
              <a:t>/dev</a:t>
            </a:r>
            <a:r>
              <a:rPr lang="en-US" sz="2400" dirty="0"/>
              <a:t>. The device directory. Has files corresponding to all the devices connected to the computer.</a:t>
            </a:r>
          </a:p>
          <a:p>
            <a:pPr marL="0" indent="0">
              <a:buNone/>
            </a:pPr>
            <a:endParaRPr lang="en-US" sz="900" dirty="0"/>
          </a:p>
          <a:p>
            <a:r>
              <a:rPr lang="en-US" sz="2400" b="1" dirty="0"/>
              <a:t>/etc</a:t>
            </a:r>
            <a:r>
              <a:rPr lang="en-US" sz="2400" dirty="0"/>
              <a:t>. Contains commands and file for system administration. The typical user is usually not allowed to use these commands and files.</a:t>
            </a:r>
          </a:p>
          <a:p>
            <a:r>
              <a:rPr lang="en-US" sz="2400" b="1" dirty="0"/>
              <a:t>/lib</a:t>
            </a:r>
            <a:r>
              <a:rPr lang="en-US" sz="2400" dirty="0"/>
              <a:t>. The library directory.  Contains a collection of related files for a given language in a single file called </a:t>
            </a:r>
            <a:r>
              <a:rPr lang="en-US" sz="2400" b="1" dirty="0"/>
              <a:t>archive</a:t>
            </a:r>
            <a:r>
              <a:rPr lang="en-US" sz="2400" dirty="0"/>
              <a:t>. Many UNIX/Linux systems contain libraries for C, C++, and FORTRAN.</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18</a:t>
            </a:fld>
            <a:endParaRPr lang="en-US" altLang="en-US"/>
          </a:p>
        </p:txBody>
      </p:sp>
    </p:spTree>
    <p:extLst>
      <p:ext uri="{BB962C8B-B14F-4D97-AF65-F5344CB8AC3E}">
        <p14:creationId xmlns:p14="http://schemas.microsoft.com/office/powerpoint/2010/main" val="81286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2 of 2</a:t>
            </a:r>
          </a:p>
        </p:txBody>
      </p:sp>
      <p:sp>
        <p:nvSpPr>
          <p:cNvPr id="3" name="Content Placeholder 2"/>
          <p:cNvSpPr>
            <a:spLocks noGrp="1"/>
          </p:cNvSpPr>
          <p:nvPr>
            <p:ph idx="1"/>
          </p:nvPr>
        </p:nvSpPr>
        <p:spPr>
          <a:xfrm>
            <a:off x="628650" y="1363662"/>
            <a:ext cx="7886700" cy="4992687"/>
          </a:xfrm>
        </p:spPr>
        <p:txBody>
          <a:bodyPr/>
          <a:lstStyle/>
          <a:p>
            <a:r>
              <a:rPr lang="en-US" sz="2400" b="1" dirty="0"/>
              <a:t>/lib</a:t>
            </a:r>
            <a:r>
              <a:rPr lang="en-US" sz="2400" dirty="0"/>
              <a:t>. The library directory.  Contains a collection of related files for a given language in a single file called </a:t>
            </a:r>
            <a:r>
              <a:rPr lang="en-US" sz="2400" b="1" dirty="0"/>
              <a:t>archive</a:t>
            </a:r>
            <a:r>
              <a:rPr lang="en-US" sz="2400" dirty="0"/>
              <a:t>. Many UNIX/Linux systems contain libraries for C, C++, and FORTRAN.</a:t>
            </a:r>
          </a:p>
          <a:p>
            <a:pPr marL="0" indent="0">
              <a:buNone/>
            </a:pPr>
            <a:endParaRPr lang="en-US" sz="900" dirty="0"/>
          </a:p>
          <a:p>
            <a:r>
              <a:rPr lang="en-US" sz="2400" b="1" dirty="0"/>
              <a:t>/</a:t>
            </a:r>
            <a:r>
              <a:rPr lang="en-US" sz="2400" b="1" dirty="0" err="1"/>
              <a:t>tmp</a:t>
            </a:r>
            <a:r>
              <a:rPr lang="en-US" sz="2400" dirty="0"/>
              <a:t>. Contains temporary files. The system admin determines the length of their life, usually only a few minutes.</a:t>
            </a:r>
          </a:p>
          <a:p>
            <a:pPr marL="0" indent="0">
              <a:buNone/>
            </a:pPr>
            <a:endParaRPr lang="en-US" sz="900" dirty="0"/>
          </a:p>
          <a:p>
            <a:r>
              <a:rPr lang="en-US" sz="2400" b="1" dirty="0"/>
              <a:t>/users</a:t>
            </a:r>
            <a:r>
              <a:rPr lang="en-US" sz="2400" dirty="0"/>
              <a:t>. The home directory for all the users on a system.</a:t>
            </a:r>
          </a:p>
          <a:p>
            <a:pPr marL="0" indent="0">
              <a:buNone/>
            </a:pPr>
            <a:endParaRPr lang="en-US" sz="900" dirty="0"/>
          </a:p>
          <a:p>
            <a:r>
              <a:rPr lang="en-US" sz="2400" b="1" dirty="0"/>
              <a:t>/</a:t>
            </a:r>
            <a:r>
              <a:rPr lang="en-US" sz="2400" b="1" dirty="0" err="1"/>
              <a:t>usr</a:t>
            </a:r>
            <a:r>
              <a:rPr lang="en-US" sz="2400" dirty="0"/>
              <a:t>. Contains subdirectories:  utilities, tools, language libraries, manual pages.</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19</a:t>
            </a:fld>
            <a:endParaRPr lang="en-US" altLang="en-US"/>
          </a:p>
        </p:txBody>
      </p:sp>
    </p:spTree>
    <p:extLst>
      <p:ext uri="{BB962C8B-B14F-4D97-AF65-F5344CB8AC3E}">
        <p14:creationId xmlns:p14="http://schemas.microsoft.com/office/powerpoint/2010/main" val="276145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354013" y="984250"/>
            <a:ext cx="8293100" cy="3789363"/>
          </a:xfrm>
        </p:spPr>
        <p:txBody>
          <a:bodyPr/>
          <a:lstStyle/>
          <a:p>
            <a:pPr eaLnBrk="1" hangingPunct="1"/>
            <a:r>
              <a:rPr lang="en-US" altLang="en-US" dirty="0"/>
              <a:t/>
            </a:r>
            <a:br>
              <a:rPr lang="en-US" altLang="en-US" dirty="0"/>
            </a:br>
            <a:r>
              <a:rPr lang="en-US" altLang="en-US" b="1" dirty="0" smtClean="0">
                <a:latin typeface="Times New Roman" panose="02020603050405020304" pitchFamily="18" charset="0"/>
              </a:rPr>
              <a:t>CSC-46 </a:t>
            </a:r>
            <a:r>
              <a:rPr lang="en-US" altLang="en-US" dirty="0"/>
              <a:t/>
            </a:r>
            <a:br>
              <a:rPr lang="en-US" altLang="en-US" dirty="0"/>
            </a:br>
            <a:r>
              <a:rPr lang="en-US" altLang="en-US" dirty="0"/>
              <a:t/>
            </a:r>
            <a:br>
              <a:rPr lang="en-US" altLang="en-US" dirty="0"/>
            </a:br>
            <a:r>
              <a:rPr lang="en-US" altLang="en-US" dirty="0"/>
              <a:t>Unix History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a:xfrm>
            <a:off x="354013" y="984250"/>
            <a:ext cx="8293100" cy="3789363"/>
          </a:xfrm>
        </p:spPr>
        <p:txBody>
          <a:bodyPr/>
          <a:lstStyle/>
          <a:p>
            <a:pPr eaLnBrk="1" hangingPunct="1"/>
            <a:r>
              <a:rPr lang="en-US" altLang="en-US" dirty="0"/>
              <a:t/>
            </a:r>
            <a:br>
              <a:rPr lang="en-US" altLang="en-US" dirty="0"/>
            </a:br>
            <a:r>
              <a:rPr lang="en-US" altLang="en-US" b="1" dirty="0">
                <a:latin typeface="Times New Roman" panose="02020603050405020304" pitchFamily="18" charset="0"/>
              </a:rPr>
              <a:t>Linux</a:t>
            </a:r>
            <a:r>
              <a:rPr lang="en-US" altLang="en-US" dirty="0"/>
              <a:t/>
            </a:r>
            <a:br>
              <a:rPr lang="en-US" altLang="en-US" dirty="0"/>
            </a:br>
            <a:r>
              <a:rPr lang="en-US" altLang="en-US" dirty="0"/>
              <a:t/>
            </a:r>
            <a:br>
              <a:rPr lang="en-US" altLang="en-US" dirty="0"/>
            </a:br>
            <a:r>
              <a:rPr lang="en-US" altLang="en-US" dirty="0"/>
              <a:t>More Basic Commands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762000" y="3397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Viewing files</a:t>
            </a:r>
          </a:p>
        </p:txBody>
      </p:sp>
      <p:sp>
        <p:nvSpPr>
          <p:cNvPr id="62467" name="Text Box 2"/>
          <p:cNvSpPr txBox="1">
            <a:spLocks noChangeArrowheads="1"/>
          </p:cNvSpPr>
          <p:nvPr/>
        </p:nvSpPr>
        <p:spPr bwMode="auto">
          <a:xfrm>
            <a:off x="533400" y="1295400"/>
            <a:ext cx="8153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b="1" dirty="0">
                <a:solidFill>
                  <a:srgbClr val="000000"/>
                </a:solidFill>
                <a:latin typeface="+mn-lt"/>
                <a:ea typeface="Microsoft YaHei" panose="020B0503020204020204" pitchFamily="34" charset="-122"/>
              </a:rPr>
              <a:t>cat</a:t>
            </a:r>
            <a:r>
              <a:rPr lang="en-US" altLang="en-US" sz="2800" dirty="0">
                <a:solidFill>
                  <a:srgbClr val="000000"/>
                </a:solidFill>
                <a:latin typeface="+mn-lt"/>
                <a:ea typeface="Microsoft YaHei" panose="020B0503020204020204" pitchFamily="34" charset="-122"/>
              </a:rPr>
              <a:t> – concatenate, send to </a:t>
            </a:r>
            <a:r>
              <a:rPr lang="en-US" altLang="en-US" sz="2800" dirty="0" err="1">
                <a:solidFill>
                  <a:srgbClr val="000000"/>
                </a:solidFill>
                <a:latin typeface="+mn-lt"/>
                <a:ea typeface="Microsoft YaHei" panose="020B0503020204020204" pitchFamily="34" charset="-122"/>
              </a:rPr>
              <a:t>stdout</a:t>
            </a:r>
            <a:r>
              <a:rPr lang="en-US" altLang="en-US" sz="2800" dirty="0">
                <a:solidFill>
                  <a:srgbClr val="000000"/>
                </a:solidFill>
                <a:latin typeface="+mn-lt"/>
                <a:ea typeface="Microsoft YaHei" panose="020B0503020204020204" pitchFamily="34" charset="-122"/>
              </a:rPr>
              <a:t>.  View contents of text files</a:t>
            </a:r>
          </a:p>
          <a:p>
            <a:pPr lvl="1"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Example:  cat lab1.c</a:t>
            </a:r>
          </a:p>
          <a:p>
            <a:pPr lvl="1" eaLnBrk="1" hangingPunct="1">
              <a:spcBef>
                <a:spcPts val="600"/>
              </a:spcBef>
              <a:buSzPct val="110000"/>
              <a:buFont typeface="Arial" panose="020B0604020202020204" pitchFamily="34" charset="0"/>
              <a:buChar char="•"/>
              <a:defRPr/>
            </a:pPr>
            <a:endParaRPr lang="en-US" altLang="en-US" sz="1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b="1" dirty="0">
                <a:solidFill>
                  <a:srgbClr val="000000"/>
                </a:solidFill>
                <a:latin typeface="+mn-lt"/>
                <a:ea typeface="Microsoft YaHei" panose="020B0503020204020204" pitchFamily="34" charset="-122"/>
              </a:rPr>
              <a:t>less, more </a:t>
            </a:r>
            <a:r>
              <a:rPr lang="en-US" altLang="en-US" sz="2800" dirty="0">
                <a:solidFill>
                  <a:srgbClr val="000000"/>
                </a:solidFill>
                <a:latin typeface="+mn-lt"/>
                <a:ea typeface="Microsoft YaHei" panose="020B0503020204020204" pitchFamily="34" charset="-122"/>
              </a:rPr>
              <a:t>– paging utilities </a:t>
            </a:r>
          </a:p>
          <a:p>
            <a:pPr lvl="1"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Use the “man” pages to find more</a:t>
            </a:r>
          </a:p>
          <a:p>
            <a:pPr lvl="1" eaLnBrk="1" hangingPunct="1">
              <a:spcBef>
                <a:spcPts val="600"/>
              </a:spcBef>
              <a:buSzPct val="110000"/>
              <a:buFont typeface="Arial" panose="020B0604020202020204" pitchFamily="34" charset="0"/>
              <a:buChar char="•"/>
              <a:defRPr/>
            </a:pPr>
            <a:endParaRPr lang="en-US" altLang="en-US" sz="1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p:txBody>
      </p:sp>
      <p:sp>
        <p:nvSpPr>
          <p:cNvPr id="430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EAB44AE5-0B88-464E-9C75-94DFF44CB65C}" type="slidenum">
              <a:rPr lang="en-US" altLang="en-US" sz="1100">
                <a:solidFill>
                  <a:srgbClr val="898989"/>
                </a:solidFill>
              </a:rPr>
              <a:pPr/>
              <a:t>21</a:t>
            </a:fld>
            <a:endParaRPr lang="en-US" altLang="en-US" sz="11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838200" y="762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Copying, removing, linking</a:t>
            </a:r>
          </a:p>
        </p:txBody>
      </p:sp>
      <p:sp>
        <p:nvSpPr>
          <p:cNvPr id="66563" name="Text Box 2"/>
          <p:cNvSpPr txBox="1">
            <a:spLocks noChangeArrowheads="1"/>
          </p:cNvSpPr>
          <p:nvPr/>
        </p:nvSpPr>
        <p:spPr bwMode="auto">
          <a:xfrm>
            <a:off x="838200" y="990600"/>
            <a:ext cx="7772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chemeClr val="tx1"/>
              </a:buClr>
              <a:buSzPct val="110000"/>
              <a:buFont typeface="Arial" panose="020B0604020202020204" pitchFamily="34" charset="0"/>
              <a:buChar char="•"/>
              <a:defRPr/>
            </a:pPr>
            <a:r>
              <a:rPr lang="en-US" altLang="en-US" b="1" dirty="0" err="1">
                <a:solidFill>
                  <a:prstClr val="black"/>
                </a:solidFill>
                <a:latin typeface="+mn-lt"/>
              </a:rPr>
              <a:t>rm</a:t>
            </a:r>
            <a:r>
              <a:rPr lang="en-US" altLang="en-US" dirty="0">
                <a:solidFill>
                  <a:prstClr val="black"/>
                </a:solidFill>
                <a:latin typeface="+mn-lt"/>
              </a:rPr>
              <a:t> – remove file</a:t>
            </a:r>
          </a:p>
          <a:p>
            <a:pPr marL="0" indent="0" defTabSz="342900" eaLnBrk="1" fontAlgn="auto" hangingPunct="1">
              <a:spcBef>
                <a:spcPts val="525"/>
              </a:spcBef>
              <a:spcAft>
                <a:spcPts val="0"/>
              </a:spcAft>
              <a:buClrTx/>
              <a:buSzPct val="110000"/>
              <a:defRPr/>
            </a:pPr>
            <a:r>
              <a:rPr lang="en-US" altLang="en-US" dirty="0">
                <a:solidFill>
                  <a:prstClr val="black"/>
                </a:solidFill>
                <a:latin typeface="+mn-lt"/>
              </a:rPr>
              <a:t>		</a:t>
            </a:r>
            <a:r>
              <a:rPr lang="en-US" altLang="en-US" dirty="0" err="1">
                <a:solidFill>
                  <a:prstClr val="black"/>
                </a:solidFill>
                <a:latin typeface="+mn-lt"/>
              </a:rPr>
              <a:t>rm</a:t>
            </a:r>
            <a:r>
              <a:rPr lang="en-US" altLang="en-US" dirty="0">
                <a:solidFill>
                  <a:prstClr val="black"/>
                </a:solidFill>
                <a:latin typeface="+mn-lt"/>
              </a:rPr>
              <a:t>  ~/</a:t>
            </a:r>
            <a:r>
              <a:rPr lang="en-US" altLang="en-US" dirty="0" err="1">
                <a:solidFill>
                  <a:prstClr val="black"/>
                </a:solidFill>
                <a:latin typeface="+mn-lt"/>
              </a:rPr>
              <a:t>tmp</a:t>
            </a:r>
            <a:r>
              <a:rPr lang="en-US" altLang="en-US" dirty="0">
                <a:solidFill>
                  <a:prstClr val="black"/>
                </a:solidFill>
                <a:latin typeface="+mn-lt"/>
              </a:rPr>
              <a:t>/download</a:t>
            </a:r>
          </a:p>
          <a:p>
            <a:pPr marL="342900" indent="-342900" defTabSz="342900" eaLnBrk="1" fontAlgn="auto" hangingPunct="1">
              <a:spcBef>
                <a:spcPts val="600"/>
              </a:spcBef>
              <a:spcAft>
                <a:spcPts val="0"/>
              </a:spcAft>
              <a:buClrTx/>
              <a:buSzPct val="110000"/>
              <a:buFont typeface="Arial" panose="020B0604020202020204" pitchFamily="34" charset="0"/>
              <a:buChar char="•"/>
              <a:defRPr/>
            </a:pPr>
            <a:r>
              <a:rPr lang="en-US" altLang="en-US" b="1" dirty="0">
                <a:solidFill>
                  <a:prstClr val="black"/>
                </a:solidFill>
                <a:latin typeface="+mn-lt"/>
              </a:rPr>
              <a:t>mv</a:t>
            </a:r>
            <a:r>
              <a:rPr lang="en-US" altLang="en-US" dirty="0">
                <a:solidFill>
                  <a:prstClr val="black"/>
                </a:solidFill>
                <a:latin typeface="+mn-lt"/>
              </a:rPr>
              <a:t> – move (rename) file</a:t>
            </a:r>
          </a:p>
          <a:p>
            <a:pPr marL="0" indent="0" defTabSz="342900" eaLnBrk="1" fontAlgn="auto" hangingPunct="1">
              <a:spcBef>
                <a:spcPts val="525"/>
              </a:spcBef>
              <a:spcAft>
                <a:spcPts val="0"/>
              </a:spcAft>
              <a:buClrTx/>
              <a:buSzPct val="110000"/>
              <a:defRPr/>
            </a:pPr>
            <a:r>
              <a:rPr lang="en-US" altLang="en-US" dirty="0">
                <a:solidFill>
                  <a:prstClr val="black"/>
                </a:solidFill>
                <a:latin typeface="+mn-lt"/>
              </a:rPr>
              <a:t>		mv </a:t>
            </a:r>
            <a:r>
              <a:rPr lang="en-US" altLang="en-US" dirty="0" err="1">
                <a:solidFill>
                  <a:prstClr val="black"/>
                </a:solidFill>
                <a:latin typeface="+mn-lt"/>
              </a:rPr>
              <a:t>old.file</a:t>
            </a:r>
            <a:r>
              <a:rPr lang="en-US" altLang="en-US" dirty="0">
                <a:solidFill>
                  <a:prstClr val="black"/>
                </a:solidFill>
                <a:latin typeface="+mn-lt"/>
              </a:rPr>
              <a:t>  ../otherDir/new.name</a:t>
            </a:r>
          </a:p>
          <a:p>
            <a:pPr marL="342900" indent="-342900" defTabSz="342900" eaLnBrk="1" fontAlgn="auto" hangingPunct="1">
              <a:spcBef>
                <a:spcPts val="600"/>
              </a:spcBef>
              <a:spcAft>
                <a:spcPts val="0"/>
              </a:spcAft>
              <a:buClrTx/>
              <a:buSzPct val="110000"/>
              <a:buFont typeface="Arial" panose="020B0604020202020204" pitchFamily="34" charset="0"/>
              <a:buChar char="•"/>
              <a:defRPr/>
            </a:pPr>
            <a:r>
              <a:rPr lang="en-US" altLang="en-US" b="1" dirty="0" err="1">
                <a:solidFill>
                  <a:prstClr val="black"/>
                </a:solidFill>
                <a:latin typeface="+mn-lt"/>
              </a:rPr>
              <a:t>cp</a:t>
            </a:r>
            <a:r>
              <a:rPr lang="en-US" altLang="en-US" dirty="0">
                <a:solidFill>
                  <a:prstClr val="black"/>
                </a:solidFill>
                <a:latin typeface="+mn-lt"/>
              </a:rPr>
              <a:t> – copy file</a:t>
            </a:r>
          </a:p>
          <a:p>
            <a:pPr marL="0" indent="0" defTabSz="342900" eaLnBrk="1" fontAlgn="auto" hangingPunct="1">
              <a:spcBef>
                <a:spcPts val="525"/>
              </a:spcBef>
              <a:spcAft>
                <a:spcPts val="0"/>
              </a:spcAft>
              <a:buClrTx/>
              <a:buSzPct val="110000"/>
              <a:defRPr/>
            </a:pPr>
            <a:r>
              <a:rPr lang="en-US" altLang="en-US" dirty="0">
                <a:solidFill>
                  <a:prstClr val="black"/>
                </a:solidFill>
                <a:latin typeface="+mn-lt"/>
              </a:rPr>
              <a:t>		</a:t>
            </a:r>
            <a:r>
              <a:rPr lang="en-US" altLang="en-US" dirty="0" err="1">
                <a:solidFill>
                  <a:prstClr val="black"/>
                </a:solidFill>
                <a:latin typeface="+mn-lt"/>
              </a:rPr>
              <a:t>cp</a:t>
            </a:r>
            <a:r>
              <a:rPr lang="en-US" altLang="en-US" dirty="0">
                <a:solidFill>
                  <a:prstClr val="black"/>
                </a:solidFill>
                <a:latin typeface="+mn-lt"/>
              </a:rPr>
              <a:t> </a:t>
            </a:r>
            <a:r>
              <a:rPr lang="en-US" altLang="en-US" dirty="0" err="1">
                <a:solidFill>
                  <a:prstClr val="black"/>
                </a:solidFill>
                <a:latin typeface="+mn-lt"/>
              </a:rPr>
              <a:t>someDir</a:t>
            </a:r>
            <a:r>
              <a:rPr lang="en-US" altLang="en-US" dirty="0">
                <a:solidFill>
                  <a:prstClr val="black"/>
                </a:solidFill>
                <a:latin typeface="+mn-lt"/>
              </a:rPr>
              <a:t>/file  </a:t>
            </a:r>
            <a:r>
              <a:rPr lang="en-US" altLang="en-US" dirty="0" err="1">
                <a:solidFill>
                  <a:prstClr val="black"/>
                </a:solidFill>
                <a:latin typeface="+mn-lt"/>
              </a:rPr>
              <a:t>someDir</a:t>
            </a:r>
            <a:r>
              <a:rPr lang="en-US" altLang="en-US" dirty="0">
                <a:solidFill>
                  <a:prstClr val="black"/>
                </a:solidFill>
                <a:latin typeface="+mn-lt"/>
              </a:rPr>
              <a:t>/</a:t>
            </a:r>
            <a:r>
              <a:rPr lang="en-US" altLang="en-US" dirty="0" err="1">
                <a:solidFill>
                  <a:prstClr val="black"/>
                </a:solidFill>
                <a:latin typeface="+mn-lt"/>
              </a:rPr>
              <a:t>file.copy</a:t>
            </a:r>
            <a:endParaRPr lang="en-US" altLang="en-US" dirty="0">
              <a:solidFill>
                <a:prstClr val="black"/>
              </a:solidFill>
              <a:latin typeface="+mn-lt"/>
            </a:endParaRPr>
          </a:p>
          <a:p>
            <a:pPr marL="342900" indent="-342900" defTabSz="342900" eaLnBrk="1" fontAlgn="auto" hangingPunct="1">
              <a:spcBef>
                <a:spcPts val="600"/>
              </a:spcBef>
              <a:spcAft>
                <a:spcPts val="0"/>
              </a:spcAft>
              <a:buClrTx/>
              <a:buSzPct val="110000"/>
              <a:buFont typeface="Arial" panose="020B0604020202020204" pitchFamily="34" charset="0"/>
              <a:buChar char="•"/>
              <a:defRPr/>
            </a:pPr>
            <a:r>
              <a:rPr lang="en-US" altLang="en-US" b="1" dirty="0">
                <a:solidFill>
                  <a:prstClr val="black"/>
                </a:solidFill>
                <a:latin typeface="Book Antiqua" panose="02040602050305030304" pitchFamily="18" charset="0"/>
                <a:cs typeface="Times New Roman" panose="02020603050405020304" pitchFamily="18" charset="0"/>
              </a:rPr>
              <a:t>ln</a:t>
            </a:r>
            <a:r>
              <a:rPr lang="en-US" altLang="en-US" dirty="0">
                <a:solidFill>
                  <a:prstClr val="black"/>
                </a:solidFill>
                <a:latin typeface="+mn-lt"/>
              </a:rPr>
              <a:t> – create hard (inode) or soft (symbolic) links to a file </a:t>
            </a:r>
          </a:p>
          <a:p>
            <a:pPr marL="0" indent="0" defTabSz="342900" eaLnBrk="1" fontAlgn="auto" hangingPunct="1">
              <a:spcBef>
                <a:spcPts val="600"/>
              </a:spcBef>
              <a:spcAft>
                <a:spcPts val="0"/>
              </a:spcAft>
              <a:buClrTx/>
              <a:buSzPct val="110000"/>
              <a:defRPr/>
            </a:pPr>
            <a:r>
              <a:rPr lang="en-US" altLang="en-US" dirty="0">
                <a:solidFill>
                  <a:prstClr val="black"/>
                </a:solidFill>
                <a:latin typeface="+mn-lt"/>
              </a:rPr>
              <a:t>            [On creating a file, UNIX allocates the file an inode  </a:t>
            </a:r>
          </a:p>
          <a:p>
            <a:pPr marL="0" indent="0" defTabSz="342900" eaLnBrk="1" fontAlgn="auto" hangingPunct="1">
              <a:spcBef>
                <a:spcPts val="600"/>
              </a:spcBef>
              <a:spcAft>
                <a:spcPts val="0"/>
              </a:spcAft>
              <a:buClrTx/>
              <a:buSzPct val="110000"/>
              <a:defRPr/>
            </a:pPr>
            <a:r>
              <a:rPr lang="en-US" altLang="en-US" dirty="0">
                <a:solidFill>
                  <a:prstClr val="black"/>
                </a:solidFill>
                <a:latin typeface="+mn-lt"/>
              </a:rPr>
              <a:t>           number of 4 bytes, an index value for an array on the</a:t>
            </a:r>
          </a:p>
          <a:p>
            <a:pPr marL="0" indent="0" defTabSz="342900" eaLnBrk="1" fontAlgn="auto" hangingPunct="1">
              <a:spcBef>
                <a:spcPts val="600"/>
              </a:spcBef>
              <a:spcAft>
                <a:spcPts val="0"/>
              </a:spcAft>
              <a:buClrTx/>
              <a:buSzPct val="110000"/>
              <a:defRPr/>
            </a:pPr>
            <a:r>
              <a:rPr lang="en-US" altLang="en-US" dirty="0">
                <a:solidFill>
                  <a:prstClr val="black"/>
                </a:solidFill>
                <a:latin typeface="+mn-lt"/>
              </a:rPr>
              <a:t>           disk.  So every file has a unique inode number.]        </a:t>
            </a:r>
          </a:p>
        </p:txBody>
      </p:sp>
      <p:sp>
        <p:nvSpPr>
          <p:cNvPr id="450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A34A56F5-DF16-4920-B090-ECD28CCA9A4E}" type="slidenum">
              <a:rPr lang="en-US" altLang="en-US" sz="900">
                <a:solidFill>
                  <a:srgbClr val="898989"/>
                </a:solidFill>
              </a:rPr>
              <a:pPr/>
              <a:t>22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914400" y="457200"/>
            <a:ext cx="58293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200" b="1" dirty="0">
                <a:latin typeface="+mn-lt"/>
                <a:ea typeface="Microsoft YaHei" panose="020B0503020204020204" pitchFamily="34" charset="-122"/>
              </a:rPr>
              <a:t>Commands for directories</a:t>
            </a:r>
          </a:p>
        </p:txBody>
      </p:sp>
      <p:sp>
        <p:nvSpPr>
          <p:cNvPr id="68611" name="Text Box 2"/>
          <p:cNvSpPr txBox="1">
            <a:spLocks noChangeArrowheads="1"/>
          </p:cNvSpPr>
          <p:nvPr/>
        </p:nvSpPr>
        <p:spPr bwMode="auto">
          <a:xfrm>
            <a:off x="914400" y="1600200"/>
            <a:ext cx="7696200"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sz="2400">
                <a:solidFill>
                  <a:schemeClr val="bg1"/>
                </a:solidFill>
                <a:latin typeface="Tahoma" panose="020B0604030504040204" pitchFamily="34" charset="0"/>
                <a:ea typeface="Microsoft YaHei" panose="020B0503020204020204" pitchFamily="34" charset="-122"/>
              </a:defRPr>
            </a:lvl9pPr>
          </a:lstStyle>
          <a:p>
            <a:pPr marL="457200" indent="-457200" defTabSz="342900" eaLnBrk="1" fontAlgn="auto" hangingPunct="1">
              <a:spcBef>
                <a:spcPts val="600"/>
              </a:spcBef>
              <a:spcAft>
                <a:spcPts val="0"/>
              </a:spcAft>
              <a:buClrTx/>
              <a:buSzPct val="110000"/>
              <a:buFont typeface="Arial" panose="020B0604020202020204" pitchFamily="34" charset="0"/>
              <a:buChar char="•"/>
              <a:defRPr/>
            </a:pPr>
            <a:r>
              <a:rPr lang="en-US" altLang="en-US" sz="2800" b="1" dirty="0" err="1">
                <a:solidFill>
                  <a:srgbClr val="162F33"/>
                </a:solidFill>
                <a:latin typeface="+mn-lt"/>
              </a:rPr>
              <a:t>mkdir</a:t>
            </a:r>
            <a:r>
              <a:rPr lang="en-US" altLang="en-US" sz="2800" dirty="0">
                <a:solidFill>
                  <a:srgbClr val="162F33"/>
                </a:solidFill>
                <a:latin typeface="+mn-lt"/>
              </a:rPr>
              <a:t>	make directory</a:t>
            </a:r>
          </a:p>
          <a:p>
            <a:pPr marL="457200" indent="-457200" defTabSz="342900" eaLnBrk="1" fontAlgn="auto" hangingPunct="1">
              <a:spcBef>
                <a:spcPts val="600"/>
              </a:spcBef>
              <a:spcAft>
                <a:spcPts val="0"/>
              </a:spcAft>
              <a:buClrTx/>
              <a:buSzPct val="110000"/>
              <a:buFont typeface="Arial" panose="020B0604020202020204" pitchFamily="34" charset="0"/>
              <a:buChar char="•"/>
              <a:defRPr/>
            </a:pPr>
            <a:r>
              <a:rPr lang="en-US" altLang="en-US" sz="2800" b="1" dirty="0" err="1">
                <a:solidFill>
                  <a:srgbClr val="162F33"/>
                </a:solidFill>
                <a:latin typeface="+mn-lt"/>
              </a:rPr>
              <a:t>rmdir</a:t>
            </a:r>
            <a:r>
              <a:rPr lang="en-US" altLang="en-US" sz="2800" dirty="0">
                <a:solidFill>
                  <a:srgbClr val="162F33"/>
                </a:solidFill>
                <a:latin typeface="+mn-lt"/>
              </a:rPr>
              <a:t>	remove directory</a:t>
            </a:r>
          </a:p>
          <a:p>
            <a:pPr marL="457200" indent="-457200" defTabSz="342900" eaLnBrk="1" fontAlgn="auto" hangingPunct="1">
              <a:spcBef>
                <a:spcPts val="600"/>
              </a:spcBef>
              <a:spcAft>
                <a:spcPts val="0"/>
              </a:spcAft>
              <a:buClrTx/>
              <a:buSzPct val="110000"/>
              <a:buFont typeface="Arial" panose="020B0604020202020204" pitchFamily="34" charset="0"/>
              <a:buChar char="•"/>
              <a:defRPr/>
            </a:pPr>
            <a:r>
              <a:rPr lang="en-US" altLang="en-US" sz="2800" dirty="0">
                <a:solidFill>
                  <a:srgbClr val="162F33"/>
                </a:solidFill>
                <a:latin typeface="+mn-lt"/>
              </a:rPr>
              <a:t>Directories can also be moved or renamed (mv), and copied (</a:t>
            </a:r>
            <a:r>
              <a:rPr lang="en-US" altLang="en-US" sz="2800" dirty="0" err="1">
                <a:solidFill>
                  <a:srgbClr val="162F33"/>
                </a:solidFill>
                <a:latin typeface="+mn-lt"/>
              </a:rPr>
              <a:t>cp</a:t>
            </a:r>
            <a:r>
              <a:rPr lang="en-US" altLang="en-US" sz="2800" dirty="0">
                <a:solidFill>
                  <a:srgbClr val="162F33"/>
                </a:solidFill>
                <a:latin typeface="+mn-lt"/>
              </a:rPr>
              <a:t> –r)</a:t>
            </a:r>
          </a:p>
          <a:p>
            <a:pPr defTabSz="342900" eaLnBrk="1" fontAlgn="auto" hangingPunct="1">
              <a:spcBef>
                <a:spcPts val="600"/>
              </a:spcBef>
              <a:spcAft>
                <a:spcPts val="0"/>
              </a:spcAft>
              <a:buClrTx/>
              <a:buSzPct val="110000"/>
              <a:defRPr/>
            </a:pPr>
            <a:endParaRPr lang="en-US" altLang="en-US" sz="2800" dirty="0">
              <a:solidFill>
                <a:srgbClr val="40458C"/>
              </a:solidFill>
              <a:latin typeface="+mn-lt"/>
            </a:endParaRPr>
          </a:p>
        </p:txBody>
      </p:sp>
      <p:sp>
        <p:nvSpPr>
          <p:cNvPr id="471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CE9A21-E1CA-4BEA-AB4D-3FD283CD8042}" type="slidenum">
              <a:rPr lang="en-US" altLang="en-US" sz="900">
                <a:solidFill>
                  <a:srgbClr val="898989"/>
                </a:solidFill>
              </a:rPr>
              <a:pPr/>
              <a:t>23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066800" y="466725"/>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attributes</a:t>
            </a:r>
          </a:p>
        </p:txBody>
      </p:sp>
      <p:sp>
        <p:nvSpPr>
          <p:cNvPr id="68611" name="Text Box 2"/>
          <p:cNvSpPr txBox="1">
            <a:spLocks noChangeArrowheads="1"/>
          </p:cNvSpPr>
          <p:nvPr/>
        </p:nvSpPr>
        <p:spPr bwMode="auto">
          <a:xfrm>
            <a:off x="1066800" y="1447800"/>
            <a:ext cx="58293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942975" indent="-257175"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Every file has some attributes: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Access Times: </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created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changed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read</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Size</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Owners (user and group)</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Permissions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Type – directory, link, regular file, etc.</a:t>
            </a:r>
          </a:p>
          <a:p>
            <a:pPr lvl="1" eaLnBrk="1" hangingPunct="1">
              <a:spcBef>
                <a:spcPts val="525"/>
              </a:spcBef>
              <a:buSzPct val="60000"/>
              <a:buFont typeface="Wingdings" panose="05000000000000000000" pitchFamily="2" charset="2"/>
              <a:buChar char="§"/>
              <a:defRPr/>
            </a:pPr>
            <a:endParaRPr lang="en-US" altLang="en-US" dirty="0">
              <a:solidFill>
                <a:srgbClr val="000000"/>
              </a:solidFill>
              <a:latin typeface="Calibri Light" panose="020F0302020204030204" pitchFamily="34" charset="0"/>
              <a:ea typeface="Microsoft YaHei" panose="020B0503020204020204" pitchFamily="34" charset="-122"/>
            </a:endParaRPr>
          </a:p>
        </p:txBody>
      </p:sp>
      <p:sp>
        <p:nvSpPr>
          <p:cNvPr id="491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6CCA3B15-D11D-4C95-AE88-53474468D85A}" type="slidenum">
              <a:rPr lang="en-US" altLang="en-US" sz="1100">
                <a:solidFill>
                  <a:srgbClr val="898989"/>
                </a:solidFill>
              </a:rPr>
              <a:pPr/>
              <a:t>24</a:t>
            </a:fld>
            <a:endParaRPr lang="en-US" altLang="en-US" sz="900" dirty="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872808" y="217488"/>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Owners</a:t>
            </a:r>
          </a:p>
        </p:txBody>
      </p:sp>
      <p:sp>
        <p:nvSpPr>
          <p:cNvPr id="76803" name="Text Box 2"/>
          <p:cNvSpPr txBox="1">
            <a:spLocks noChangeArrowheads="1"/>
          </p:cNvSpPr>
          <p:nvPr/>
        </p:nvSpPr>
        <p:spPr bwMode="auto">
          <a:xfrm>
            <a:off x="906336" y="937896"/>
            <a:ext cx="7097712"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Each file is owned by a user.</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You can find out the username of the file's owner with the </a:t>
            </a:r>
            <a:r>
              <a:rPr lang="en-US" altLang="en-US" dirty="0">
                <a:solidFill>
                  <a:prstClr val="black"/>
                </a:solidFill>
                <a:latin typeface="Times New Roman" panose="02020603050405020304" pitchFamily="18" charset="0"/>
                <a:cs typeface="Times New Roman" panose="02020603050405020304" pitchFamily="18" charset="0"/>
              </a:rPr>
              <a:t>-l</a:t>
            </a:r>
            <a:r>
              <a:rPr lang="en-US" altLang="en-US" dirty="0">
                <a:solidFill>
                  <a:prstClr val="black"/>
                </a:solidFill>
                <a:latin typeface="+mn-lt"/>
              </a:rPr>
              <a:t> or -o option to </a:t>
            </a:r>
            <a:r>
              <a:rPr lang="en-US" altLang="en-US" dirty="0" err="1">
                <a:solidFill>
                  <a:prstClr val="black"/>
                </a:solidFill>
                <a:latin typeface="Times New Roman" panose="02020603050405020304" pitchFamily="18" charset="0"/>
                <a:cs typeface="Times New Roman" panose="02020603050405020304" pitchFamily="18" charset="0"/>
              </a:rPr>
              <a:t>ls</a:t>
            </a:r>
            <a:r>
              <a:rPr lang="en-US" altLang="en-US" dirty="0">
                <a:solidFill>
                  <a:prstClr val="black"/>
                </a:solidFill>
                <a:latin typeface="+mn-lt"/>
              </a:rPr>
              <a:t>:</a:t>
            </a:r>
          </a:p>
          <a:p>
            <a:pPr defTabSz="342900" eaLnBrk="1" fontAlgn="auto" hangingPunct="1">
              <a:spcBef>
                <a:spcPts val="300"/>
              </a:spcBef>
              <a:spcAft>
                <a:spcPts val="0"/>
              </a:spcAft>
              <a:buClrTx/>
              <a:buSzPct val="110000"/>
              <a:defRPr/>
            </a:pPr>
            <a:endParaRPr lang="en-US" altLang="en-US" sz="1200" dirty="0">
              <a:solidFill>
                <a:prstClr val="black"/>
              </a:solidFill>
              <a:latin typeface="+mn-lt"/>
            </a:endParaRPr>
          </a:p>
        </p:txBody>
      </p:sp>
      <p:sp>
        <p:nvSpPr>
          <p:cNvPr id="512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DC8A759-302D-41C8-9D94-B14F96CBC210}" type="slidenum">
              <a:rPr lang="en-US" altLang="en-US" sz="1100">
                <a:solidFill>
                  <a:srgbClr val="898989"/>
                </a:solidFill>
              </a:rPr>
              <a:pPr/>
              <a:t>25</a:t>
            </a:fld>
            <a:endParaRPr lang="en-US" altLang="en-US" sz="900" dirty="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6" y="381000"/>
            <a:ext cx="7886700" cy="533399"/>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26</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94302436"/>
              </p:ext>
            </p:extLst>
          </p:nvPr>
        </p:nvGraphicFramePr>
        <p:xfrm>
          <a:off x="533400" y="2590800"/>
          <a:ext cx="7886700" cy="3022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xmlns="" val="1357057791"/>
                    </a:ext>
                  </a:extLst>
                </a:gridCol>
                <a:gridCol w="4686300">
                  <a:extLst>
                    <a:ext uri="{9D8B030D-6E8A-4147-A177-3AD203B41FA5}">
                      <a16:colId xmlns:a16="http://schemas.microsoft.com/office/drawing/2014/main" xmlns=""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xmlns="" val="1360757775"/>
                  </a:ext>
                </a:extLst>
              </a:tr>
              <a:tr h="370840">
                <a:tc>
                  <a:txBody>
                    <a:bodyPr/>
                    <a:lstStyle/>
                    <a:p>
                      <a:r>
                        <a:rPr lang="en-US" sz="2400" dirty="0"/>
                        <a:t>First letter of first field</a:t>
                      </a:r>
                    </a:p>
                  </a:txBody>
                  <a:tcPr/>
                </a:tc>
                <a:tc>
                  <a:txBody>
                    <a:bodyPr/>
                    <a:lstStyle/>
                    <a:p>
                      <a:r>
                        <a:rPr lang="en-US" sz="2400" dirty="0"/>
                        <a:t>File type:  </a:t>
                      </a:r>
                      <a:r>
                        <a:rPr lang="en-US" sz="2400" b="1" dirty="0"/>
                        <a:t>-</a:t>
                      </a:r>
                      <a:r>
                        <a:rPr lang="en-US" sz="2400" dirty="0"/>
                        <a:t>  ordinary file</a:t>
                      </a:r>
                    </a:p>
                    <a:p>
                      <a:r>
                        <a:rPr lang="en-US" sz="2400" dirty="0"/>
                        <a:t>                 </a:t>
                      </a:r>
                      <a:r>
                        <a:rPr lang="en-US" sz="2400" b="1" dirty="0"/>
                        <a:t> b </a:t>
                      </a:r>
                      <a:r>
                        <a:rPr lang="en-US" sz="2400" dirty="0"/>
                        <a:t>block special file</a:t>
                      </a:r>
                    </a:p>
                    <a:p>
                      <a:r>
                        <a:rPr lang="en-US" sz="2400" dirty="0"/>
                        <a:t>                  </a:t>
                      </a:r>
                      <a:r>
                        <a:rPr lang="en-US" sz="2400" b="1" dirty="0"/>
                        <a:t>c</a:t>
                      </a:r>
                      <a:r>
                        <a:rPr lang="en-US" sz="2400" b="0" dirty="0"/>
                        <a:t>  character special file</a:t>
                      </a:r>
                    </a:p>
                    <a:p>
                      <a:r>
                        <a:rPr lang="en-US" sz="2400" b="0" dirty="0"/>
                        <a:t>                  </a:t>
                      </a:r>
                      <a:r>
                        <a:rPr lang="en-US" sz="2400" b="1" dirty="0"/>
                        <a:t>d</a:t>
                      </a:r>
                      <a:r>
                        <a:rPr lang="en-US" sz="2400" b="0" dirty="0"/>
                        <a:t> directory</a:t>
                      </a:r>
                    </a:p>
                    <a:p>
                      <a:r>
                        <a:rPr lang="en-US" sz="2400" b="1" dirty="0">
                          <a:latin typeface="Bookman Old Style" panose="02050604050505020204" pitchFamily="18" charset="0"/>
                        </a:rPr>
                        <a:t>            </a:t>
                      </a:r>
                      <a:r>
                        <a:rPr lang="en-US" sz="2400" b="1" dirty="0">
                          <a:latin typeface="Times New Roman" panose="02020603050405020304" pitchFamily="18" charset="0"/>
                          <a:cs typeface="Times New Roman" panose="02020603050405020304" pitchFamily="18" charset="0"/>
                        </a:rPr>
                        <a:t>l</a:t>
                      </a:r>
                      <a:r>
                        <a:rPr lang="en-US" sz="2400" b="1" dirty="0">
                          <a:latin typeface="Bookman Old Style" panose="02050604050505020204" pitchFamily="18" charset="0"/>
                        </a:rPr>
                        <a:t>  </a:t>
                      </a:r>
                      <a:r>
                        <a:rPr lang="en-US" sz="2400" b="0" dirty="0"/>
                        <a:t>link</a:t>
                      </a:r>
                    </a:p>
                    <a:p>
                      <a:r>
                        <a:rPr lang="en-US" sz="2400" b="0" dirty="0"/>
                        <a:t>                  </a:t>
                      </a:r>
                      <a:r>
                        <a:rPr lang="en-US" sz="2400" b="1" dirty="0"/>
                        <a:t>p</a:t>
                      </a:r>
                      <a:r>
                        <a:rPr lang="en-US" sz="2400" b="0" dirty="0"/>
                        <a:t> named pipe (FIFO)</a:t>
                      </a:r>
                    </a:p>
                    <a:p>
                      <a:r>
                        <a:rPr lang="en-US" sz="2400" b="0" dirty="0"/>
                        <a:t>                  </a:t>
                      </a:r>
                      <a:r>
                        <a:rPr lang="en-US" sz="2400" b="1" dirty="0"/>
                        <a:t>s</a:t>
                      </a:r>
                      <a:r>
                        <a:rPr lang="en-US" sz="2400" b="0" dirty="0"/>
                        <a:t>  socket</a:t>
                      </a:r>
                    </a:p>
                  </a:txBody>
                  <a:tcPr/>
                </a:tc>
                <a:extLst>
                  <a:ext uri="{0D108BD9-81ED-4DB2-BD59-A6C34878D82A}">
                    <a16:rowId xmlns:a16="http://schemas.microsoft.com/office/drawing/2014/main" xmlns="" val="2728212877"/>
                  </a:ext>
                </a:extLst>
              </a:tr>
            </a:tbl>
          </a:graphicData>
        </a:graphic>
      </p:graphicFrame>
      <p:sp>
        <p:nvSpPr>
          <p:cNvPr id="3" name="TextBox 2"/>
          <p:cNvSpPr txBox="1"/>
          <p:nvPr/>
        </p:nvSpPr>
        <p:spPr>
          <a:xfrm>
            <a:off x="569750" y="1581228"/>
            <a:ext cx="7953459" cy="461665"/>
          </a:xfrm>
          <a:prstGeom prst="rect">
            <a:avLst/>
          </a:prstGeom>
          <a:noFill/>
          <a:ln w="28575">
            <a:solidFill>
              <a:schemeClr val="accent1">
                <a:lumMod val="75000"/>
              </a:schemeClr>
            </a:solidFill>
          </a:ln>
        </p:spPr>
        <p:txBody>
          <a:bodyPr wrap="none" rtlCol="0">
            <a:spAutoFit/>
          </a:bodyPr>
          <a:lstStyle/>
          <a:p>
            <a:r>
              <a:rPr lang="fr-FR" b="1" dirty="0" err="1"/>
              <a:t>d</a:t>
            </a:r>
            <a:r>
              <a:rPr lang="fr-FR" dirty="0" err="1"/>
              <a:t>rwx</a:t>
            </a:r>
            <a:r>
              <a:rPr lang="fr-FR" dirty="0"/>
              <a:t>------  2 </a:t>
            </a:r>
            <a:r>
              <a:rPr lang="fr-FR" dirty="0" err="1" smtClean="0"/>
              <a:t>sankar</a:t>
            </a:r>
            <a:r>
              <a:rPr lang="fr-FR" dirty="0" smtClean="0"/>
              <a:t> </a:t>
            </a:r>
            <a:r>
              <a:rPr lang="fr-FR" dirty="0" err="1" smtClean="0"/>
              <a:t>sankar</a:t>
            </a:r>
            <a:r>
              <a:rPr lang="fr-FR" dirty="0" smtClean="0"/>
              <a:t> 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H="1" flipV="1">
            <a:off x="762000" y="1981200"/>
            <a:ext cx="609600" cy="10668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1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27</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7538616"/>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xmlns="" val="1357057791"/>
                    </a:ext>
                  </a:extLst>
                </a:gridCol>
                <a:gridCol w="3943350">
                  <a:extLst>
                    <a:ext uri="{9D8B030D-6E8A-4147-A177-3AD203B41FA5}">
                      <a16:colId xmlns:a16="http://schemas.microsoft.com/office/drawing/2014/main" xmlns=""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xmlns="" val="1360757775"/>
                  </a:ext>
                </a:extLst>
              </a:tr>
              <a:tr h="370840">
                <a:tc>
                  <a:txBody>
                    <a:bodyPr/>
                    <a:lstStyle/>
                    <a:p>
                      <a:r>
                        <a:rPr lang="en-US" sz="1800" dirty="0"/>
                        <a:t>Remaining letters of first field</a:t>
                      </a:r>
                    </a:p>
                  </a:txBody>
                  <a:tcPr/>
                </a:tc>
                <a:tc>
                  <a:txBody>
                    <a:bodyPr/>
                    <a:lstStyle/>
                    <a:p>
                      <a:r>
                        <a:rPr lang="en-US" sz="1800" dirty="0"/>
                        <a:t>Access permissions for owner, group, and others (r w x)</a:t>
                      </a:r>
                    </a:p>
                  </a:txBody>
                  <a:tcPr/>
                </a:tc>
                <a:extLst>
                  <a:ext uri="{0D108BD9-81ED-4DB2-BD59-A6C34878D82A}">
                    <a16:rowId xmlns:a16="http://schemas.microsoft.com/office/drawing/2014/main" xmlns="" val="3353608773"/>
                  </a:ext>
                </a:extLst>
              </a:tr>
              <a:tr h="370840">
                <a:tc>
                  <a:txBody>
                    <a:bodyPr/>
                    <a:lstStyle/>
                    <a:p>
                      <a:r>
                        <a:rPr lang="en-US" sz="1800" dirty="0"/>
                        <a:t>Second field</a:t>
                      </a:r>
                    </a:p>
                  </a:txBody>
                  <a:tcPr/>
                </a:tc>
                <a:tc>
                  <a:txBody>
                    <a:bodyPr/>
                    <a:lstStyle/>
                    <a:p>
                      <a:r>
                        <a:rPr lang="en-US" sz="1800" dirty="0"/>
                        <a:t>Number of links</a:t>
                      </a:r>
                    </a:p>
                  </a:txBody>
                  <a:tcPr/>
                </a:tc>
                <a:extLst>
                  <a:ext uri="{0D108BD9-81ED-4DB2-BD59-A6C34878D82A}">
                    <a16:rowId xmlns:a16="http://schemas.microsoft.com/office/drawing/2014/main" xmlns="" val="297560305"/>
                  </a:ext>
                </a:extLst>
              </a:tr>
            </a:tbl>
          </a:graphicData>
        </a:graphic>
      </p:graphicFrame>
      <p:sp>
        <p:nvSpPr>
          <p:cNvPr id="5" name="TextBox 4"/>
          <p:cNvSpPr txBox="1"/>
          <p:nvPr/>
        </p:nvSpPr>
        <p:spPr>
          <a:xfrm>
            <a:off x="569750" y="1581228"/>
            <a:ext cx="7892545" cy="461665"/>
          </a:xfrm>
          <a:prstGeom prst="rect">
            <a:avLst/>
          </a:prstGeom>
          <a:noFill/>
          <a:ln w="28575">
            <a:solidFill>
              <a:schemeClr val="accent1">
                <a:lumMod val="75000"/>
              </a:schemeClr>
            </a:solidFill>
          </a:ln>
        </p:spPr>
        <p:txBody>
          <a:bodyPr wrap="none" rtlCol="0">
            <a:spAutoFit/>
          </a:bodyPr>
          <a:lstStyle/>
          <a:p>
            <a:r>
              <a:rPr lang="fr-FR" dirty="0" err="1"/>
              <a:t>d</a:t>
            </a:r>
            <a:r>
              <a:rPr lang="fr-FR" b="1" dirty="0" err="1"/>
              <a:t>rwx</a:t>
            </a:r>
            <a:r>
              <a:rPr lang="fr-FR" b="1" dirty="0"/>
              <a:t>------  </a:t>
            </a:r>
            <a:r>
              <a:rPr lang="fr-FR" dirty="0"/>
              <a:t>2 </a:t>
            </a:r>
            <a:r>
              <a:rPr lang="fr-FR" dirty="0" err="1" smtClean="0"/>
              <a:t>sankar</a:t>
            </a:r>
            <a:r>
              <a:rPr lang="fr-FR" dirty="0" smtClean="0"/>
              <a:t> </a:t>
            </a:r>
            <a:r>
              <a:rPr lang="fr-FR" dirty="0" err="1" smtClean="0"/>
              <a:t>sankar</a:t>
            </a:r>
            <a:r>
              <a:rPr lang="fr-FR" dirty="0" smtClean="0"/>
              <a:t> 4096 </a:t>
            </a:r>
            <a:r>
              <a:rPr lang="fr-FR" dirty="0" err="1"/>
              <a:t>Apr</a:t>
            </a:r>
            <a:r>
              <a:rPr lang="fr-FR" dirty="0"/>
              <a:t> 27 15:43 </a:t>
            </a:r>
            <a:r>
              <a:rPr lang="fr-FR" dirty="0" err="1"/>
              <a:t>ClassExamples</a:t>
            </a:r>
            <a:r>
              <a:rPr lang="fr-FR" dirty="0"/>
              <a:t>/</a:t>
            </a:r>
            <a:endParaRPr lang="en-US" dirty="0"/>
          </a:p>
        </p:txBody>
      </p:sp>
      <p:sp>
        <p:nvSpPr>
          <p:cNvPr id="3" name="Right Brace 2"/>
          <p:cNvSpPr/>
          <p:nvPr/>
        </p:nvSpPr>
        <p:spPr>
          <a:xfrm rot="16200000" flipH="1">
            <a:off x="1275230" y="1605863"/>
            <a:ext cx="268939" cy="1143000"/>
          </a:xfrm>
          <a:prstGeom prst="rightBrace">
            <a:avLst>
              <a:gd name="adj1" fmla="val 8333"/>
              <a:gd name="adj2" fmla="val 5181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cxnSpLocks/>
          </p:cNvCxnSpPr>
          <p:nvPr/>
        </p:nvCxnSpPr>
        <p:spPr>
          <a:xfrm flipV="1">
            <a:off x="665285" y="2514600"/>
            <a:ext cx="706315" cy="6096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1981200" y="2119093"/>
            <a:ext cx="152400" cy="169090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798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28</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6194739"/>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xmlns="" val="1357057791"/>
                    </a:ext>
                  </a:extLst>
                </a:gridCol>
                <a:gridCol w="3943350">
                  <a:extLst>
                    <a:ext uri="{9D8B030D-6E8A-4147-A177-3AD203B41FA5}">
                      <a16:colId xmlns:a16="http://schemas.microsoft.com/office/drawing/2014/main" xmlns=""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xmlns="" val="1360757775"/>
                  </a:ext>
                </a:extLst>
              </a:tr>
              <a:tr h="370840">
                <a:tc>
                  <a:txBody>
                    <a:bodyPr/>
                    <a:lstStyle/>
                    <a:p>
                      <a:r>
                        <a:rPr lang="en-US" sz="1800" dirty="0"/>
                        <a:t>Third field</a:t>
                      </a:r>
                    </a:p>
                  </a:txBody>
                  <a:tcPr/>
                </a:tc>
                <a:tc>
                  <a:txBody>
                    <a:bodyPr/>
                    <a:lstStyle/>
                    <a:p>
                      <a:r>
                        <a:rPr lang="en-US" sz="1800" dirty="0"/>
                        <a:t>Owner’s login name</a:t>
                      </a:r>
                    </a:p>
                  </a:txBody>
                  <a:tcPr/>
                </a:tc>
                <a:extLst>
                  <a:ext uri="{0D108BD9-81ED-4DB2-BD59-A6C34878D82A}">
                    <a16:rowId xmlns:a16="http://schemas.microsoft.com/office/drawing/2014/main" xmlns="" val="3895403915"/>
                  </a:ext>
                </a:extLst>
              </a:tr>
              <a:tr h="370840">
                <a:tc>
                  <a:txBody>
                    <a:bodyPr/>
                    <a:lstStyle/>
                    <a:p>
                      <a:r>
                        <a:rPr lang="en-US" sz="1800" dirty="0"/>
                        <a:t>Fourth field</a:t>
                      </a:r>
                    </a:p>
                  </a:txBody>
                  <a:tcPr/>
                </a:tc>
                <a:tc>
                  <a:txBody>
                    <a:bodyPr/>
                    <a:lstStyle/>
                    <a:p>
                      <a:r>
                        <a:rPr lang="en-US" sz="1800" dirty="0"/>
                        <a:t>Owner’s group name (can also be a number)</a:t>
                      </a:r>
                    </a:p>
                  </a:txBody>
                  <a:tcPr/>
                </a:tc>
                <a:extLst>
                  <a:ext uri="{0D108BD9-81ED-4DB2-BD59-A6C34878D82A}">
                    <a16:rowId xmlns:a16="http://schemas.microsoft.com/office/drawing/2014/main" xmlns="" val="3102184659"/>
                  </a:ext>
                </a:extLst>
              </a:tr>
            </a:tbl>
          </a:graphicData>
        </a:graphic>
      </p:graphicFrame>
      <p:sp>
        <p:nvSpPr>
          <p:cNvPr id="5" name="TextBox 4"/>
          <p:cNvSpPr txBox="1"/>
          <p:nvPr/>
        </p:nvSpPr>
        <p:spPr>
          <a:xfrm>
            <a:off x="569750" y="1581228"/>
            <a:ext cx="8225970" cy="461665"/>
          </a:xfrm>
          <a:prstGeom prst="rect">
            <a:avLst/>
          </a:prstGeom>
          <a:noFill/>
          <a:ln w="28575">
            <a:solidFill>
              <a:schemeClr val="accent1">
                <a:lumMod val="75000"/>
              </a:schemeClr>
            </a:solidFill>
          </a:ln>
        </p:spPr>
        <p:txBody>
          <a:bodyPr wrap="none" rtlCol="0">
            <a:spAutoFit/>
          </a:bodyPr>
          <a:lstStyle/>
          <a:p>
            <a:r>
              <a:rPr lang="fr-FR" dirty="0" err="1"/>
              <a:t>drwx</a:t>
            </a:r>
            <a:r>
              <a:rPr lang="fr-FR" dirty="0"/>
              <a:t>------  2 </a:t>
            </a:r>
            <a:r>
              <a:rPr lang="fr-FR" dirty="0" err="1" smtClean="0"/>
              <a:t>sankar</a:t>
            </a:r>
            <a:r>
              <a:rPr lang="fr-FR" dirty="0" smtClean="0"/>
              <a:t> </a:t>
            </a:r>
            <a:r>
              <a:rPr lang="fr-FR" dirty="0" err="1" smtClean="0"/>
              <a:t>srivatsa</a:t>
            </a:r>
            <a:r>
              <a:rPr lang="fr-FR" dirty="0" smtClean="0"/>
              <a:t>   </a:t>
            </a:r>
            <a:r>
              <a:rPr lang="fr-FR" dirty="0"/>
              <a:t>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295400" y="1995707"/>
            <a:ext cx="1066800" cy="97609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981200" y="2000201"/>
            <a:ext cx="1200150" cy="150499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0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29</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3449991"/>
              </p:ext>
            </p:extLst>
          </p:nvPr>
        </p:nvGraphicFramePr>
        <p:xfrm>
          <a:off x="628650" y="2590800"/>
          <a:ext cx="7886700" cy="14833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xmlns="" val="1357057791"/>
                    </a:ext>
                  </a:extLst>
                </a:gridCol>
                <a:gridCol w="3943350">
                  <a:extLst>
                    <a:ext uri="{9D8B030D-6E8A-4147-A177-3AD203B41FA5}">
                      <a16:colId xmlns:a16="http://schemas.microsoft.com/office/drawing/2014/main" xmlns=""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xmlns="" val="1360757775"/>
                  </a:ext>
                </a:extLst>
              </a:tr>
              <a:tr h="370840">
                <a:tc>
                  <a:txBody>
                    <a:bodyPr/>
                    <a:lstStyle/>
                    <a:p>
                      <a:r>
                        <a:rPr lang="en-US" sz="1800" dirty="0"/>
                        <a:t>Fifth field</a:t>
                      </a:r>
                    </a:p>
                  </a:txBody>
                  <a:tcPr/>
                </a:tc>
                <a:tc>
                  <a:txBody>
                    <a:bodyPr/>
                    <a:lstStyle/>
                    <a:p>
                      <a:r>
                        <a:rPr lang="en-US" sz="1800" dirty="0"/>
                        <a:t>File size in bytes</a:t>
                      </a:r>
                    </a:p>
                  </a:txBody>
                  <a:tcPr/>
                </a:tc>
                <a:extLst>
                  <a:ext uri="{0D108BD9-81ED-4DB2-BD59-A6C34878D82A}">
                    <a16:rowId xmlns:a16="http://schemas.microsoft.com/office/drawing/2014/main" xmlns="" val="3844622464"/>
                  </a:ext>
                </a:extLst>
              </a:tr>
              <a:tr h="370840">
                <a:tc>
                  <a:txBody>
                    <a:bodyPr/>
                    <a:lstStyle/>
                    <a:p>
                      <a:r>
                        <a:rPr lang="en-US" sz="1800" dirty="0"/>
                        <a:t>Sixth, seventh, and eighth field</a:t>
                      </a:r>
                    </a:p>
                  </a:txBody>
                  <a:tcPr/>
                </a:tc>
                <a:tc>
                  <a:txBody>
                    <a:bodyPr/>
                    <a:lstStyle/>
                    <a:p>
                      <a:r>
                        <a:rPr lang="en-US" sz="1800" dirty="0"/>
                        <a:t>Date and time of last modification </a:t>
                      </a:r>
                    </a:p>
                  </a:txBody>
                  <a:tcPr/>
                </a:tc>
                <a:extLst>
                  <a:ext uri="{0D108BD9-81ED-4DB2-BD59-A6C34878D82A}">
                    <a16:rowId xmlns:a16="http://schemas.microsoft.com/office/drawing/2014/main" xmlns="" val="3158092555"/>
                  </a:ext>
                </a:extLst>
              </a:tr>
              <a:tr h="370840">
                <a:tc>
                  <a:txBody>
                    <a:bodyPr/>
                    <a:lstStyle/>
                    <a:p>
                      <a:r>
                        <a:rPr lang="en-US" sz="1800" dirty="0"/>
                        <a:t>Ninth field</a:t>
                      </a:r>
                    </a:p>
                  </a:txBody>
                  <a:tcPr/>
                </a:tc>
                <a:tc>
                  <a:txBody>
                    <a:bodyPr/>
                    <a:lstStyle/>
                    <a:p>
                      <a:r>
                        <a:rPr lang="en-US" sz="1800" dirty="0"/>
                        <a:t>File name</a:t>
                      </a:r>
                    </a:p>
                  </a:txBody>
                  <a:tcPr/>
                </a:tc>
                <a:extLst>
                  <a:ext uri="{0D108BD9-81ED-4DB2-BD59-A6C34878D82A}">
                    <a16:rowId xmlns:a16="http://schemas.microsoft.com/office/drawing/2014/main" xmlns="" val="2713853015"/>
                  </a:ext>
                </a:extLst>
              </a:tr>
            </a:tbl>
          </a:graphicData>
        </a:graphic>
      </p:graphicFrame>
      <p:sp>
        <p:nvSpPr>
          <p:cNvPr id="5" name="TextBox 4"/>
          <p:cNvSpPr txBox="1"/>
          <p:nvPr/>
        </p:nvSpPr>
        <p:spPr>
          <a:xfrm>
            <a:off x="569750" y="1581228"/>
            <a:ext cx="8170057" cy="461665"/>
          </a:xfrm>
          <a:prstGeom prst="rect">
            <a:avLst/>
          </a:prstGeom>
          <a:noFill/>
          <a:ln w="28575">
            <a:solidFill>
              <a:schemeClr val="accent1">
                <a:lumMod val="75000"/>
              </a:schemeClr>
            </a:solidFill>
          </a:ln>
        </p:spPr>
        <p:txBody>
          <a:bodyPr wrap="none" rtlCol="0">
            <a:spAutoFit/>
          </a:bodyPr>
          <a:lstStyle/>
          <a:p>
            <a:r>
              <a:rPr lang="fr-FR" dirty="0" err="1"/>
              <a:t>drwx</a:t>
            </a:r>
            <a:r>
              <a:rPr lang="fr-FR" dirty="0"/>
              <a:t>------  2 </a:t>
            </a:r>
            <a:r>
              <a:rPr lang="fr-FR" dirty="0" err="1" smtClean="0"/>
              <a:t>sankar</a:t>
            </a:r>
            <a:r>
              <a:rPr lang="fr-FR" dirty="0" smtClean="0"/>
              <a:t> </a:t>
            </a:r>
            <a:r>
              <a:rPr lang="fr-FR" dirty="0" err="1" smtClean="0"/>
              <a:t>sankar</a:t>
            </a:r>
            <a:r>
              <a:rPr lang="fr-FR" dirty="0" smtClean="0"/>
              <a:t>   </a:t>
            </a:r>
            <a:r>
              <a:rPr lang="fr-FR" dirty="0"/>
              <a:t>4096 </a:t>
            </a:r>
            <a:r>
              <a:rPr lang="fr-FR" b="1" dirty="0" err="1"/>
              <a:t>Apr</a:t>
            </a:r>
            <a:r>
              <a:rPr lang="fr-FR" b="1"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676400" y="1995706"/>
            <a:ext cx="2305050" cy="115387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3581400" y="2042893"/>
            <a:ext cx="1200150" cy="150499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5715000" y="2042893"/>
            <a:ext cx="1066800" cy="184330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4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8195"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2"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A brief history of UNIX OS</a:t>
            </a:r>
          </a:p>
        </p:txBody>
      </p:sp>
      <p:sp>
        <p:nvSpPr>
          <p:cNvPr id="1229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rmAutofit/>
          </a:bodyPr>
          <a:lstStyle/>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The Unix OS was developed (based on </a:t>
            </a:r>
            <a:r>
              <a:rPr lang="en-US" altLang="en-US" sz="2400" dirty="0" err="1">
                <a:solidFill>
                  <a:schemeClr val="tx1">
                    <a:lumMod val="85000"/>
                    <a:lumOff val="15000"/>
                  </a:schemeClr>
                </a:solidFill>
              </a:rPr>
              <a:t>Multics</a:t>
            </a:r>
            <a:r>
              <a:rPr lang="en-US" altLang="en-US" sz="2400" dirty="0">
                <a:solidFill>
                  <a:schemeClr val="tx1">
                    <a:lumMod val="85000"/>
                    <a:lumOff val="15000"/>
                  </a:schemeClr>
                </a:solidFill>
              </a:rPr>
              <a:t> &amp; CTSS operating systems) by Ken Thompson at the AT&amp;T Bell Laboratories in 1969. He wanted to create an multi-user operating system to run “space wars” game.</a:t>
            </a:r>
          </a:p>
          <a:p>
            <a:pPr marL="0" indent="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Ken’s philosophy was to create an operating system with commands or “utilities” that would do one thing well (i.e.</a:t>
            </a:r>
            <a:r>
              <a:rPr lang="en-US" altLang="en-US" sz="2400" b="1" dirty="0">
                <a:solidFill>
                  <a:srgbClr val="0000FF"/>
                </a:solidFill>
              </a:rPr>
              <a:t> </a:t>
            </a:r>
            <a:r>
              <a:rPr lang="en-US" altLang="en-US" sz="2400" b="1" dirty="0">
                <a:solidFill>
                  <a:srgbClr val="0070C0"/>
                </a:solidFill>
              </a:rPr>
              <a:t>UNIX</a:t>
            </a:r>
            <a:r>
              <a:rPr lang="en-US" altLang="en-US" sz="2400" dirty="0">
                <a:solidFill>
                  <a:schemeClr val="tx1">
                    <a:lumMod val="85000"/>
                    <a:lumOff val="15000"/>
                  </a:schemeClr>
                </a:solidFill>
              </a:rPr>
              <a:t>). Pipes could be used combine commands...</a:t>
            </a: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p:txBody>
      </p:sp>
      <p:sp>
        <p:nvSpPr>
          <p:cNvPr id="194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3C95434-AEF1-4A82-B727-917C47220FAF}" type="slidenum">
              <a:rPr lang="en-US" altLang="en-US" sz="900" smtClean="0">
                <a:solidFill>
                  <a:srgbClr val="898989"/>
                </a:solidFill>
              </a:rPr>
              <a:pPr/>
              <a:t>3</a:t>
            </a:fld>
            <a:endParaRPr lang="en-US" altLang="en-US" sz="900">
              <a:solidFill>
                <a:srgbClr val="898989"/>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1600200" y="10858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300" b="1">
                <a:solidFill>
                  <a:srgbClr val="660066"/>
                </a:solidFill>
                <a:latin typeface="Courier New" panose="02070309020205020404" pitchFamily="49" charset="0"/>
                <a:ea typeface="Microsoft YaHei" panose="020B0503020204020204" pitchFamily="34" charset="-122"/>
              </a:rPr>
              <a:t>ls -l</a:t>
            </a:r>
          </a:p>
        </p:txBody>
      </p:sp>
      <p:sp>
        <p:nvSpPr>
          <p:cNvPr id="53251" name="Text Box 2"/>
          <p:cNvSpPr txBox="1">
            <a:spLocks noChangeArrowheads="1"/>
          </p:cNvSpPr>
          <p:nvPr/>
        </p:nvSpPr>
        <p:spPr bwMode="auto">
          <a:xfrm>
            <a:off x="1143000" y="2114550"/>
            <a:ext cx="7467600" cy="161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eaLnBrk="1" hangingPunct="1">
              <a:spcBef>
                <a:spcPts val="450"/>
              </a:spcBef>
              <a:buSzPct val="110000"/>
            </a:pPr>
            <a:r>
              <a:rPr lang="en-US" altLang="en-US" sz="1800" b="1" dirty="0">
                <a:solidFill>
                  <a:srgbClr val="40458C"/>
                </a:solidFill>
                <a:latin typeface="Courier New" panose="02070309020205020404" pitchFamily="49" charset="0"/>
                <a:ea typeface="Microsoft YaHei" panose="020B0503020204020204" pitchFamily="34" charset="-122"/>
              </a:rPr>
              <a:t>$ ls -l foo</a:t>
            </a:r>
          </a:p>
          <a:p>
            <a:pPr eaLnBrk="1" hangingPunct="1">
              <a:spcBef>
                <a:spcPts val="450"/>
              </a:spcBef>
              <a:buSzPct val="110000"/>
            </a:pPr>
            <a:r>
              <a:rPr lang="en-US" altLang="en-US" sz="1800" b="1" dirty="0">
                <a:solidFill>
                  <a:srgbClr val="40458C"/>
                </a:solidFill>
                <a:latin typeface="Courier New" panose="02070309020205020404" pitchFamily="49" charset="0"/>
                <a:ea typeface="Microsoft YaHei" panose="020B0503020204020204" pitchFamily="34" charset="-122"/>
              </a:rPr>
              <a:t>-</a:t>
            </a:r>
            <a:r>
              <a:rPr lang="en-US" altLang="en-US" sz="1800" b="1" dirty="0" err="1">
                <a:solidFill>
                  <a:srgbClr val="40458C"/>
                </a:solidFill>
                <a:latin typeface="Courier New" panose="02070309020205020404" pitchFamily="49" charset="0"/>
                <a:ea typeface="Microsoft YaHei" panose="020B0503020204020204" pitchFamily="34" charset="-122"/>
              </a:rPr>
              <a:t>rw</a:t>
            </a:r>
            <a:r>
              <a:rPr lang="en-US" altLang="en-US" sz="1800" b="1" dirty="0">
                <a:solidFill>
                  <a:srgbClr val="40458C"/>
                </a:solidFill>
                <a:latin typeface="Courier New" panose="02070309020205020404" pitchFamily="49" charset="0"/>
                <a:ea typeface="Microsoft YaHei" panose="020B0503020204020204" pitchFamily="34" charset="-122"/>
              </a:rPr>
              <a:t>-</a:t>
            </a:r>
            <a:r>
              <a:rPr lang="en-US" altLang="en-US" sz="1800" b="1" dirty="0" err="1">
                <a:solidFill>
                  <a:srgbClr val="40458C"/>
                </a:solidFill>
                <a:latin typeface="Courier New" panose="02070309020205020404" pitchFamily="49" charset="0"/>
                <a:ea typeface="Microsoft YaHei" panose="020B0503020204020204" pitchFamily="34" charset="-122"/>
              </a:rPr>
              <a:t>rw</a:t>
            </a:r>
            <a:r>
              <a:rPr lang="en-US" altLang="en-US" sz="1800" b="1" dirty="0">
                <a:solidFill>
                  <a:srgbClr val="40458C"/>
                </a:solidFill>
                <a:latin typeface="Courier New" panose="02070309020205020404" pitchFamily="49" charset="0"/>
                <a:ea typeface="Microsoft YaHei" panose="020B0503020204020204" pitchFamily="34" charset="-122"/>
              </a:rPr>
              <a:t>----   1 </a:t>
            </a:r>
            <a:r>
              <a:rPr lang="en-US" altLang="en-US" sz="1800" b="1" dirty="0" err="1" smtClean="0">
                <a:solidFill>
                  <a:srgbClr val="40458C"/>
                </a:solidFill>
                <a:latin typeface="Courier New" panose="02070309020205020404" pitchFamily="49" charset="0"/>
                <a:ea typeface="Microsoft YaHei" panose="020B0503020204020204" pitchFamily="34" charset="-122"/>
              </a:rPr>
              <a:t>sankar</a:t>
            </a:r>
            <a:r>
              <a:rPr lang="en-US" altLang="en-US" sz="1800" b="1" dirty="0" smtClean="0">
                <a:solidFill>
                  <a:srgbClr val="40458C"/>
                </a:solidFill>
                <a:latin typeface="Courier New" panose="02070309020205020404" pitchFamily="49" charset="0"/>
                <a:ea typeface="Microsoft YaHei" panose="020B0503020204020204" pitchFamily="34" charset="-122"/>
              </a:rPr>
              <a:t>  </a:t>
            </a:r>
            <a:r>
              <a:rPr lang="en-US" altLang="en-US" sz="1800" b="1" dirty="0" err="1" smtClean="0">
                <a:solidFill>
                  <a:srgbClr val="40458C"/>
                </a:solidFill>
                <a:latin typeface="Courier New" panose="02070309020205020404" pitchFamily="49" charset="0"/>
                <a:ea typeface="Microsoft YaHei" panose="020B0503020204020204" pitchFamily="34" charset="-122"/>
              </a:rPr>
              <a:t>sankar</a:t>
            </a:r>
            <a:r>
              <a:rPr lang="en-US" altLang="en-US" sz="1800" b="1" dirty="0" smtClean="0">
                <a:solidFill>
                  <a:srgbClr val="40458C"/>
                </a:solidFill>
                <a:latin typeface="Courier New" panose="02070309020205020404" pitchFamily="49" charset="0"/>
                <a:ea typeface="Microsoft YaHei" panose="020B0503020204020204" pitchFamily="34" charset="-122"/>
              </a:rPr>
              <a:t> </a:t>
            </a:r>
            <a:r>
              <a:rPr lang="en-US" altLang="en-US" sz="1800" b="1" dirty="0">
                <a:solidFill>
                  <a:srgbClr val="40458C"/>
                </a:solidFill>
                <a:latin typeface="Courier New" panose="02070309020205020404" pitchFamily="49" charset="0"/>
                <a:ea typeface="Microsoft YaHei" panose="020B0503020204020204" pitchFamily="34" charset="-122"/>
              </a:rPr>
              <a:t>13 Jan 10 23:05 foo</a:t>
            </a:r>
          </a:p>
          <a:p>
            <a:pPr eaLnBrk="1" hangingPunct="1">
              <a:spcBef>
                <a:spcPts val="450"/>
              </a:spcBef>
              <a:buSzPct val="110000"/>
            </a:pPr>
            <a:endParaRPr lang="en-US" altLang="en-US" sz="1800" b="1" dirty="0">
              <a:solidFill>
                <a:srgbClr val="40458C"/>
              </a:solidFill>
              <a:latin typeface="Courier New" panose="02070309020205020404" pitchFamily="49" charset="0"/>
              <a:ea typeface="Microsoft YaHei" panose="020B0503020204020204" pitchFamily="34" charset="-122"/>
            </a:endParaRPr>
          </a:p>
          <a:p>
            <a:pPr eaLnBrk="1" hangingPunct="1">
              <a:spcBef>
                <a:spcPts val="450"/>
              </a:spcBef>
              <a:buSzPct val="110000"/>
            </a:pPr>
            <a:endParaRPr lang="en-US" altLang="en-US" sz="1800" b="1" dirty="0">
              <a:solidFill>
                <a:srgbClr val="40458C"/>
              </a:solidFill>
              <a:latin typeface="Courier New" panose="02070309020205020404" pitchFamily="49" charset="0"/>
              <a:ea typeface="Microsoft YaHei" panose="020B0503020204020204" pitchFamily="34" charset="-122"/>
            </a:endParaRPr>
          </a:p>
        </p:txBody>
      </p:sp>
      <p:sp>
        <p:nvSpPr>
          <p:cNvPr id="53252" name="Text Box 3"/>
          <p:cNvSpPr txBox="1">
            <a:spLocks noChangeArrowheads="1"/>
          </p:cNvSpPr>
          <p:nvPr/>
        </p:nvSpPr>
        <p:spPr bwMode="auto">
          <a:xfrm>
            <a:off x="1144588" y="3314700"/>
            <a:ext cx="149542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permissions</a:t>
            </a:r>
          </a:p>
        </p:txBody>
      </p:sp>
      <p:sp>
        <p:nvSpPr>
          <p:cNvPr id="53253" name="Text Box 4"/>
          <p:cNvSpPr txBox="1">
            <a:spLocks noChangeArrowheads="1"/>
          </p:cNvSpPr>
          <p:nvPr/>
        </p:nvSpPr>
        <p:spPr bwMode="auto">
          <a:xfrm>
            <a:off x="3259138" y="3486150"/>
            <a:ext cx="81597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owner</a:t>
            </a:r>
          </a:p>
        </p:txBody>
      </p:sp>
      <p:sp>
        <p:nvSpPr>
          <p:cNvPr id="53254" name="Text Box 5"/>
          <p:cNvSpPr txBox="1">
            <a:spLocks noChangeArrowheads="1"/>
          </p:cNvSpPr>
          <p:nvPr/>
        </p:nvSpPr>
        <p:spPr bwMode="auto">
          <a:xfrm>
            <a:off x="4402138" y="3543300"/>
            <a:ext cx="79057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group</a:t>
            </a:r>
          </a:p>
        </p:txBody>
      </p:sp>
      <p:sp>
        <p:nvSpPr>
          <p:cNvPr id="53255" name="Text Box 6"/>
          <p:cNvSpPr txBox="1">
            <a:spLocks noChangeArrowheads="1"/>
          </p:cNvSpPr>
          <p:nvPr/>
        </p:nvSpPr>
        <p:spPr bwMode="auto">
          <a:xfrm>
            <a:off x="5145088" y="3200400"/>
            <a:ext cx="5715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size</a:t>
            </a:r>
          </a:p>
        </p:txBody>
      </p:sp>
      <p:sp>
        <p:nvSpPr>
          <p:cNvPr id="53256" name="Text Box 7"/>
          <p:cNvSpPr txBox="1">
            <a:spLocks noChangeArrowheads="1"/>
          </p:cNvSpPr>
          <p:nvPr/>
        </p:nvSpPr>
        <p:spPr bwMode="auto">
          <a:xfrm>
            <a:off x="6594475" y="4068763"/>
            <a:ext cx="611188"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time</a:t>
            </a:r>
          </a:p>
        </p:txBody>
      </p:sp>
      <p:sp>
        <p:nvSpPr>
          <p:cNvPr id="74761" name="Line 8"/>
          <p:cNvSpPr>
            <a:spLocks noChangeShapeType="1"/>
          </p:cNvSpPr>
          <p:nvPr/>
        </p:nvSpPr>
        <p:spPr bwMode="auto">
          <a:xfrm>
            <a:off x="1828800" y="2857500"/>
            <a:ext cx="1588" cy="45720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74762" name="Line 9"/>
          <p:cNvSpPr>
            <a:spLocks noChangeShapeType="1"/>
          </p:cNvSpPr>
          <p:nvPr/>
        </p:nvSpPr>
        <p:spPr bwMode="auto">
          <a:xfrm>
            <a:off x="3657600" y="2800350"/>
            <a:ext cx="1588" cy="62865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53259" name="Text Box 10"/>
          <p:cNvSpPr txBox="1">
            <a:spLocks noChangeArrowheads="1"/>
          </p:cNvSpPr>
          <p:nvPr/>
        </p:nvSpPr>
        <p:spPr bwMode="auto">
          <a:xfrm>
            <a:off x="7265988" y="3314700"/>
            <a:ext cx="739775"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1800" b="1">
                <a:solidFill>
                  <a:srgbClr val="40458C"/>
                </a:solidFill>
                <a:latin typeface="Arial" panose="020B0604020202020204" pitchFamily="34" charset="0"/>
                <a:ea typeface="Microsoft YaHei" panose="020B0503020204020204" pitchFamily="34" charset="-122"/>
              </a:rPr>
              <a:t>name</a:t>
            </a:r>
          </a:p>
        </p:txBody>
      </p:sp>
      <p:sp>
        <p:nvSpPr>
          <p:cNvPr id="74764" name="Line 11"/>
          <p:cNvSpPr>
            <a:spLocks noChangeShapeType="1"/>
          </p:cNvSpPr>
          <p:nvPr/>
        </p:nvSpPr>
        <p:spPr bwMode="auto">
          <a:xfrm>
            <a:off x="4800600" y="2800350"/>
            <a:ext cx="1588" cy="74295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74765" name="Line 12"/>
          <p:cNvSpPr>
            <a:spLocks noChangeShapeType="1"/>
          </p:cNvSpPr>
          <p:nvPr/>
        </p:nvSpPr>
        <p:spPr bwMode="auto">
          <a:xfrm>
            <a:off x="5429250" y="2743200"/>
            <a:ext cx="1588" cy="45720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74766" name="Line 13"/>
          <p:cNvSpPr>
            <a:spLocks noChangeShapeType="1"/>
          </p:cNvSpPr>
          <p:nvPr/>
        </p:nvSpPr>
        <p:spPr bwMode="auto">
          <a:xfrm>
            <a:off x="6899275" y="2803525"/>
            <a:ext cx="1588" cy="114300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74767" name="Line 14"/>
          <p:cNvSpPr>
            <a:spLocks noChangeShapeType="1"/>
          </p:cNvSpPr>
          <p:nvPr/>
        </p:nvSpPr>
        <p:spPr bwMode="auto">
          <a:xfrm>
            <a:off x="7772400" y="2800350"/>
            <a:ext cx="1588" cy="457200"/>
          </a:xfrm>
          <a:prstGeom prst="line">
            <a:avLst/>
          </a:prstGeom>
          <a:noFill/>
          <a:ln w="76320">
            <a:solidFill>
              <a:srgbClr val="4045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532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E87E8F4-CAC5-4E6C-A1C3-4A34FBCDBA32}" type="slidenum">
              <a:rPr lang="en-US" altLang="en-US" sz="900">
                <a:solidFill>
                  <a:srgbClr val="898989"/>
                </a:solidFill>
              </a:rPr>
              <a:pPr/>
              <a:t>30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990600" y="3810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Permissions</a:t>
            </a:r>
          </a:p>
        </p:txBody>
      </p:sp>
      <p:sp>
        <p:nvSpPr>
          <p:cNvPr id="76803" name="Text Box 2"/>
          <p:cNvSpPr txBox="1">
            <a:spLocks noChangeArrowheads="1"/>
          </p:cNvSpPr>
          <p:nvPr/>
        </p:nvSpPr>
        <p:spPr bwMode="auto">
          <a:xfrm>
            <a:off x="990600" y="1371600"/>
            <a:ext cx="58293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6425" indent="-6064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1pPr>
            <a:lvl2pPr marL="987425" indent="-5302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Each file has a set of permissions that control who can work with the file.</a:t>
            </a: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three </a:t>
            </a:r>
            <a:r>
              <a:rPr lang="en-US" altLang="en-US" i="1" dirty="0">
                <a:solidFill>
                  <a:srgbClr val="000000"/>
                </a:solidFill>
                <a:latin typeface="Calibri Light" panose="020F0302020204030204" pitchFamily="34" charset="0"/>
                <a:ea typeface="Microsoft YaHei" panose="020B0503020204020204" pitchFamily="34" charset="-122"/>
              </a:rPr>
              <a:t>types</a:t>
            </a:r>
            <a:r>
              <a:rPr lang="en-US" altLang="en-US" dirty="0">
                <a:solidFill>
                  <a:srgbClr val="000000"/>
                </a:solidFill>
                <a:latin typeface="Calibri Light" panose="020F0302020204030204" pitchFamily="34" charset="0"/>
                <a:ea typeface="Microsoft YaHei" panose="020B0503020204020204" pitchFamily="34" charset="-122"/>
              </a:rPr>
              <a:t> of permissions:</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read		abbreviated </a:t>
            </a:r>
            <a:r>
              <a:rPr lang="en-US" altLang="en-US" sz="2100" b="1" dirty="0">
                <a:solidFill>
                  <a:srgbClr val="000000"/>
                </a:solidFill>
                <a:latin typeface="+mn-lt"/>
                <a:ea typeface="Microsoft YaHei" panose="020B0503020204020204" pitchFamily="34" charset="-122"/>
              </a:rPr>
              <a:t>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write	abbreviated </a:t>
            </a:r>
            <a:r>
              <a:rPr lang="en-US" altLang="en-US" sz="2100" b="1" dirty="0">
                <a:solidFill>
                  <a:srgbClr val="000000"/>
                </a:solidFill>
                <a:latin typeface="+mn-lt"/>
                <a:ea typeface="Microsoft YaHei" panose="020B0503020204020204" pitchFamily="34" charset="-122"/>
              </a:rPr>
              <a:t>w</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execute 	abbreviated </a:t>
            </a:r>
            <a:r>
              <a:rPr lang="en-US" altLang="en-US" sz="2100" b="1" dirty="0">
                <a:solidFill>
                  <a:srgbClr val="000000"/>
                </a:solidFill>
                <a:latin typeface="+mn-lt"/>
                <a:ea typeface="Microsoft YaHei" panose="020B0503020204020204" pitchFamily="34" charset="-122"/>
              </a:rPr>
              <a:t>x</a:t>
            </a: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3 </a:t>
            </a:r>
            <a:r>
              <a:rPr lang="en-US" altLang="en-US" i="1" dirty="0">
                <a:solidFill>
                  <a:srgbClr val="000000"/>
                </a:solidFill>
                <a:latin typeface="Calibri Light" panose="020F0302020204030204" pitchFamily="34" charset="0"/>
                <a:ea typeface="Microsoft YaHei" panose="020B0503020204020204" pitchFamily="34" charset="-122"/>
              </a:rPr>
              <a:t>sets </a:t>
            </a:r>
            <a:r>
              <a:rPr lang="en-US" altLang="en-US" dirty="0">
                <a:solidFill>
                  <a:srgbClr val="000000"/>
                </a:solidFill>
                <a:latin typeface="Calibri Light" panose="020F0302020204030204" pitchFamily="34" charset="0"/>
                <a:ea typeface="Microsoft YaHei" panose="020B0503020204020204" pitchFamily="34" charset="-122"/>
              </a:rPr>
              <a:t>of permission:</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user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group</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other (the world, everybody else)</a:t>
            </a:r>
          </a:p>
        </p:txBody>
      </p:sp>
      <p:sp>
        <p:nvSpPr>
          <p:cNvPr id="553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0AC691E-4F60-48D1-BA24-45F827C4C8F7}" type="slidenum">
              <a:rPr lang="en-US" altLang="en-US" sz="900">
                <a:solidFill>
                  <a:srgbClr val="898989"/>
                </a:solidFill>
              </a:rPr>
              <a:pPr/>
              <a:t>31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600200" y="10858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300" b="1">
                <a:solidFill>
                  <a:srgbClr val="660066"/>
                </a:solidFill>
                <a:latin typeface="Courier New" panose="02070309020205020404" pitchFamily="49" charset="0"/>
                <a:ea typeface="Microsoft YaHei" panose="020B0503020204020204" pitchFamily="34" charset="-122"/>
              </a:rPr>
              <a:t>ls -l</a:t>
            </a:r>
            <a:r>
              <a:rPr lang="en-US" altLang="en-US" sz="3300">
                <a:solidFill>
                  <a:srgbClr val="660066"/>
                </a:solidFill>
                <a:latin typeface="Tahoma" panose="020B0604030504040204" pitchFamily="34" charset="0"/>
                <a:ea typeface="Microsoft YaHei" panose="020B0503020204020204" pitchFamily="34" charset="-122"/>
              </a:rPr>
              <a:t> and permissions</a:t>
            </a:r>
          </a:p>
        </p:txBody>
      </p:sp>
      <p:sp>
        <p:nvSpPr>
          <p:cNvPr id="59395" name="Text Box 2"/>
          <p:cNvSpPr txBox="1">
            <a:spLocks noChangeArrowheads="1"/>
          </p:cNvSpPr>
          <p:nvPr/>
        </p:nvSpPr>
        <p:spPr bwMode="auto">
          <a:xfrm>
            <a:off x="1657350" y="2114550"/>
            <a:ext cx="58293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50"/>
              </a:spcBef>
              <a:buSzPct val="110000"/>
              <a:defRPr/>
            </a:pPr>
            <a:r>
              <a:rPr lang="en-US" altLang="en-US" sz="5400" b="1" dirty="0">
                <a:solidFill>
                  <a:srgbClr val="40458C"/>
                </a:solidFill>
                <a:latin typeface="Courier New" panose="02070309020205020404" pitchFamily="49" charset="0"/>
                <a:ea typeface="Microsoft YaHei" panose="020B0503020204020204" pitchFamily="34" charset="-122"/>
              </a:rPr>
              <a:t>-</a:t>
            </a:r>
            <a:r>
              <a:rPr lang="en-US" altLang="en-US" sz="5400" b="1" dirty="0" err="1">
                <a:solidFill>
                  <a:schemeClr val="bg2">
                    <a:lumMod val="50000"/>
                  </a:schemeClr>
                </a:solidFill>
                <a:latin typeface="Courier New" panose="02070309020205020404" pitchFamily="49" charset="0"/>
                <a:ea typeface="Microsoft YaHei" panose="020B0503020204020204" pitchFamily="34" charset="-122"/>
              </a:rPr>
              <a:t>rwx</a:t>
            </a:r>
            <a:r>
              <a:rPr lang="en-US" altLang="en-US" sz="5400" b="1" dirty="0" err="1">
                <a:solidFill>
                  <a:schemeClr val="accent2">
                    <a:lumMod val="75000"/>
                  </a:schemeClr>
                </a:solidFill>
                <a:latin typeface="Courier New" panose="02070309020205020404" pitchFamily="49" charset="0"/>
                <a:ea typeface="Microsoft YaHei" panose="020B0503020204020204" pitchFamily="34" charset="-122"/>
              </a:rPr>
              <a:t>rwx</a:t>
            </a:r>
            <a:r>
              <a:rPr lang="en-US" altLang="en-US" sz="5400" b="1" dirty="0" err="1">
                <a:solidFill>
                  <a:srgbClr val="6F89F7"/>
                </a:solidFill>
                <a:latin typeface="Courier New" panose="02070309020205020404" pitchFamily="49" charset="0"/>
                <a:ea typeface="Microsoft YaHei" panose="020B0503020204020204" pitchFamily="34" charset="-122"/>
              </a:rPr>
              <a:t>rwx</a:t>
            </a:r>
            <a:endParaRPr lang="en-US" altLang="en-US" sz="5400" b="1" dirty="0">
              <a:solidFill>
                <a:srgbClr val="6F89F7"/>
              </a:solidFill>
              <a:latin typeface="Courier New" panose="02070309020205020404" pitchFamily="49" charset="0"/>
              <a:ea typeface="Microsoft YaHei" panose="020B0503020204020204" pitchFamily="34" charset="-122"/>
            </a:endParaRPr>
          </a:p>
          <a:p>
            <a:pPr algn="ctr" eaLnBrk="1" hangingPunct="1">
              <a:spcBef>
                <a:spcPts val="600"/>
              </a:spcBef>
              <a:buSzPct val="110000"/>
              <a:defRPr/>
            </a:pPr>
            <a:r>
              <a:rPr lang="en-US" altLang="en-US" b="1" dirty="0">
                <a:solidFill>
                  <a:srgbClr val="B2B2B2"/>
                </a:solidFill>
                <a:latin typeface="Tahoma" panose="020B0604030504040204" pitchFamily="34" charset="0"/>
                <a:ea typeface="Microsoft YaHei" panose="020B0503020204020204" pitchFamily="34" charset="-122"/>
              </a:rPr>
              <a:t>      </a:t>
            </a:r>
            <a:r>
              <a:rPr lang="en-US" altLang="en-US" b="1" dirty="0">
                <a:solidFill>
                  <a:schemeClr val="bg2">
                    <a:lumMod val="50000"/>
                  </a:schemeClr>
                </a:solidFill>
                <a:latin typeface="Tahoma" panose="020B0604030504040204" pitchFamily="34" charset="0"/>
                <a:ea typeface="Microsoft YaHei" panose="020B0503020204020204" pitchFamily="34" charset="-122"/>
              </a:rPr>
              <a:t>User</a:t>
            </a:r>
            <a:r>
              <a:rPr lang="en-US" altLang="en-US" b="1" dirty="0">
                <a:solidFill>
                  <a:srgbClr val="6F89F7"/>
                </a:solidFill>
                <a:latin typeface="Tahoma" panose="020B0604030504040204" pitchFamily="34" charset="0"/>
                <a:ea typeface="Microsoft YaHei" panose="020B0503020204020204" pitchFamily="34" charset="-122"/>
              </a:rPr>
              <a:t>       </a:t>
            </a:r>
            <a:r>
              <a:rPr lang="en-US" altLang="en-US" b="1" dirty="0">
                <a:solidFill>
                  <a:schemeClr val="accent2">
                    <a:lumMod val="75000"/>
                  </a:schemeClr>
                </a:solidFill>
                <a:latin typeface="Tahoma" panose="020B0604030504040204" pitchFamily="34" charset="0"/>
                <a:ea typeface="Microsoft YaHei" panose="020B0503020204020204" pitchFamily="34" charset="-122"/>
              </a:rPr>
              <a:t>Group</a:t>
            </a:r>
            <a:r>
              <a:rPr lang="en-US" altLang="en-US" b="1" dirty="0">
                <a:solidFill>
                  <a:srgbClr val="ECD882"/>
                </a:solidFill>
                <a:latin typeface="Tahoma" panose="020B0604030504040204" pitchFamily="34" charset="0"/>
                <a:ea typeface="Microsoft YaHei" panose="020B0503020204020204" pitchFamily="34" charset="-122"/>
              </a:rPr>
              <a:t> </a:t>
            </a:r>
            <a:r>
              <a:rPr lang="en-US" altLang="en-US" b="1" dirty="0">
                <a:solidFill>
                  <a:srgbClr val="6F89F7"/>
                </a:solidFill>
                <a:latin typeface="Tahoma" panose="020B0604030504040204" pitchFamily="34" charset="0"/>
                <a:ea typeface="Microsoft YaHei" panose="020B0503020204020204" pitchFamily="34" charset="-122"/>
              </a:rPr>
              <a:t>     Others</a:t>
            </a:r>
          </a:p>
        </p:txBody>
      </p:sp>
      <p:sp>
        <p:nvSpPr>
          <p:cNvPr id="57348" name="Text Box 3"/>
          <p:cNvSpPr txBox="1">
            <a:spLocks noChangeArrowheads="1"/>
          </p:cNvSpPr>
          <p:nvPr/>
        </p:nvSpPr>
        <p:spPr bwMode="auto">
          <a:xfrm>
            <a:off x="1428750" y="3630613"/>
            <a:ext cx="6057900" cy="154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Type of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plain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d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directory</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s – symbolic link</a:t>
            </a:r>
          </a:p>
        </p:txBody>
      </p:sp>
      <p:sp>
        <p:nvSpPr>
          <p:cNvPr id="78853" name="Line 4"/>
          <p:cNvSpPr>
            <a:spLocks noChangeShapeType="1"/>
          </p:cNvSpPr>
          <p:nvPr/>
        </p:nvSpPr>
        <p:spPr bwMode="auto">
          <a:xfrm flipV="1">
            <a:off x="1752600" y="2743200"/>
            <a:ext cx="838200" cy="914400"/>
          </a:xfrm>
          <a:prstGeom prst="line">
            <a:avLst/>
          </a:prstGeom>
          <a:noFill/>
          <a:ln w="57240">
            <a:solidFill>
              <a:srgbClr val="40458C"/>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573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730FA20-FDDE-4FB0-8040-5D07FA822023}" type="slidenum">
              <a:rPr lang="en-US" altLang="en-US" sz="900">
                <a:solidFill>
                  <a:srgbClr val="898989"/>
                </a:solidFill>
              </a:rPr>
              <a:pPr/>
              <a:t>32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219200" y="4572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300" b="1">
                <a:solidFill>
                  <a:srgbClr val="660066"/>
                </a:solidFill>
                <a:latin typeface="Courier New" panose="02070309020205020404" pitchFamily="49" charset="0"/>
                <a:ea typeface="Microsoft YaHei" panose="020B0503020204020204" pitchFamily="34" charset="-122"/>
              </a:rPr>
              <a:t>rwx</a:t>
            </a:r>
          </a:p>
        </p:txBody>
      </p:sp>
      <p:sp>
        <p:nvSpPr>
          <p:cNvPr id="80899" name="Text Box 2"/>
          <p:cNvSpPr txBox="1">
            <a:spLocks noChangeArrowheads="1"/>
          </p:cNvSpPr>
          <p:nvPr/>
        </p:nvSpPr>
        <p:spPr bwMode="auto">
          <a:xfrm>
            <a:off x="1219200" y="1447800"/>
            <a:ext cx="58293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read.</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write</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execute</a:t>
            </a:r>
          </a:p>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Directories: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see the names of the file.</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add and remove 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enter the directory</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036DF5A-8057-4E5F-9D4C-6731BDE2B0B8}" type="slidenum">
              <a:rPr lang="en-US" altLang="en-US" sz="900">
                <a:solidFill>
                  <a:srgbClr val="898989"/>
                </a:solidFill>
              </a:rPr>
              <a:pPr/>
              <a:t>33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1430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dirty="0">
                <a:latin typeface="+mn-lt"/>
                <a:ea typeface="Microsoft YaHei" panose="020B0503020204020204" pitchFamily="34" charset="-122"/>
              </a:rPr>
              <a:t>Changing Permissions </a:t>
            </a:r>
          </a:p>
        </p:txBody>
      </p:sp>
      <p:sp>
        <p:nvSpPr>
          <p:cNvPr id="61443" name="Text Box 2"/>
          <p:cNvSpPr txBox="1">
            <a:spLocks noChangeArrowheads="1"/>
          </p:cNvSpPr>
          <p:nvPr/>
        </p:nvSpPr>
        <p:spPr bwMode="auto">
          <a:xfrm>
            <a:off x="1138238" y="1905000"/>
            <a:ext cx="58293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 </a:t>
            </a:r>
            <a:r>
              <a:rPr lang="en-US" altLang="en-US" b="1"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command changes the permissions associated with a file or directory.</a:t>
            </a:r>
          </a:p>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There are a number of forms of </a:t>
            </a: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this is the simplest:</a:t>
            </a:r>
          </a:p>
          <a:p>
            <a:pPr lvl="1" eaLnBrk="1" hangingPunct="1">
              <a:spcBef>
                <a:spcPts val="600"/>
              </a:spcBef>
              <a:buSzPct val="110000"/>
              <a:buFont typeface="Arial" panose="020B0604020202020204" pitchFamily="34" charset="0"/>
              <a:buChar char="•"/>
            </a:pP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mode file</a:t>
            </a:r>
          </a:p>
        </p:txBody>
      </p:sp>
      <p:sp>
        <p:nvSpPr>
          <p:cNvPr id="614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08B77AB-FAF9-4C3A-B0FF-9E48400FA573}" type="slidenum">
              <a:rPr lang="en-US" altLang="en-US" sz="900">
                <a:solidFill>
                  <a:srgbClr val="898989"/>
                </a:solidFill>
              </a:rPr>
              <a:pPr/>
              <a:t>34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066800" y="3048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dirty="0" err="1">
                <a:latin typeface="+mn-lt"/>
                <a:ea typeface="Microsoft YaHei" panose="020B0503020204020204" pitchFamily="34" charset="-122"/>
              </a:rPr>
              <a:t>chmod</a:t>
            </a:r>
            <a:r>
              <a:rPr lang="en-US" altLang="en-US" sz="3300" dirty="0">
                <a:latin typeface="+mn-lt"/>
                <a:ea typeface="Microsoft YaHei" panose="020B0503020204020204" pitchFamily="34" charset="-122"/>
              </a:rPr>
              <a:t> – numeric modes</a:t>
            </a:r>
            <a:r>
              <a:rPr lang="en-US" altLang="en-US" sz="3300" dirty="0">
                <a:solidFill>
                  <a:srgbClr val="50B4C8"/>
                </a:solidFill>
                <a:latin typeface="Calibri Light" panose="020F0302020204030204" pitchFamily="34" charset="0"/>
                <a:ea typeface="Microsoft YaHei" panose="020B0503020204020204" pitchFamily="34" charset="-122"/>
              </a:rPr>
              <a:t>	</a:t>
            </a:r>
          </a:p>
        </p:txBody>
      </p:sp>
      <p:sp>
        <p:nvSpPr>
          <p:cNvPr id="89091" name="Text Box 2"/>
          <p:cNvSpPr txBox="1">
            <a:spLocks noChangeArrowheads="1"/>
          </p:cNvSpPr>
          <p:nvPr/>
        </p:nvSpPr>
        <p:spPr bwMode="auto">
          <a:xfrm>
            <a:off x="1041400" y="1066800"/>
            <a:ext cx="74930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Consider permission for each set of users (user, group, other) as a 3-bit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r – 4</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w – 2</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x – 1</a:t>
            </a:r>
          </a:p>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A permission (mode) for all 3 classes is a 3-digit octal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755 – </a:t>
            </a:r>
            <a:r>
              <a:rPr lang="en-US" altLang="en-US" dirty="0" err="1">
                <a:solidFill>
                  <a:schemeClr val="tx1"/>
                </a:solidFill>
                <a:latin typeface="+mn-lt"/>
              </a:rPr>
              <a:t>rwxr</a:t>
            </a:r>
            <a:r>
              <a:rPr lang="en-US" altLang="en-US" dirty="0">
                <a:solidFill>
                  <a:schemeClr val="tx1"/>
                </a:solidFill>
                <a:latin typeface="+mn-lt"/>
              </a:rPr>
              <a:t>-</a:t>
            </a:r>
            <a:r>
              <a:rPr lang="en-US" altLang="en-US" dirty="0" err="1">
                <a:solidFill>
                  <a:schemeClr val="tx1"/>
                </a:solidFill>
                <a:latin typeface="+mn-lt"/>
              </a:rPr>
              <a:t>xr</a:t>
            </a:r>
            <a:r>
              <a:rPr lang="en-US" altLang="en-US" dirty="0">
                <a:solidFill>
                  <a:schemeClr val="tx1"/>
                </a:solidFill>
                <a:latin typeface="+mn-lt"/>
              </a:rPr>
              <a:t>-x (user: read/write/execute, </a:t>
            </a:r>
            <a:r>
              <a:rPr lang="en-US" altLang="en-US" dirty="0" err="1">
                <a:solidFill>
                  <a:schemeClr val="tx1"/>
                </a:solidFill>
                <a:latin typeface="+mn-lt"/>
              </a:rPr>
              <a:t>group:read</a:t>
            </a:r>
            <a:r>
              <a:rPr lang="en-US" altLang="en-US" dirty="0">
                <a:solidFill>
                  <a:schemeClr val="tx1"/>
                </a:solidFill>
                <a:latin typeface="+mn-lt"/>
              </a:rPr>
              <a:t>/execute, </a:t>
            </a:r>
            <a:r>
              <a:rPr lang="en-US" altLang="en-US" dirty="0" err="1">
                <a:solidFill>
                  <a:schemeClr val="tx1"/>
                </a:solidFill>
                <a:latin typeface="+mn-lt"/>
              </a:rPr>
              <a:t>others:read</a:t>
            </a:r>
            <a:r>
              <a:rPr lang="en-US" altLang="en-US" dirty="0">
                <a:solidFill>
                  <a:schemeClr val="tx1"/>
                </a:solidFill>
                <a:latin typeface="+mn-lt"/>
              </a:rPr>
              <a:t>/execute)</a:t>
            </a:r>
          </a:p>
          <a:p>
            <a:pPr marL="514350" lvl="1" indent="-171450" defTabSz="342900" eaLnBrk="1" fontAlgn="auto" hangingPunct="1">
              <a:spcBef>
                <a:spcPts val="450"/>
              </a:spcBef>
              <a:spcAft>
                <a:spcPts val="0"/>
              </a:spcAft>
              <a:buClrTx/>
              <a:buSzPct val="60000"/>
              <a:buFont typeface="Arial" panose="020B0604020202020204" pitchFamily="34" charset="0"/>
              <a:buChar char="•"/>
              <a:defRPr/>
            </a:pPr>
            <a:endParaRPr lang="en-US" altLang="en-US" sz="1100"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644 – </a:t>
            </a:r>
            <a:r>
              <a:rPr lang="en-US" altLang="en-US" dirty="0" err="1">
                <a:solidFill>
                  <a:schemeClr val="tx1"/>
                </a:solidFill>
                <a:latin typeface="+mn-lt"/>
              </a:rPr>
              <a:t>rw</a:t>
            </a:r>
            <a:r>
              <a:rPr lang="en-US" altLang="en-US" dirty="0">
                <a:solidFill>
                  <a:schemeClr val="tx1"/>
                </a:solidFill>
                <a:latin typeface="+mn-lt"/>
              </a:rPr>
              <a:t>-r—r– (user: read/write, </a:t>
            </a:r>
            <a:r>
              <a:rPr lang="en-US" altLang="en-US" dirty="0" err="1">
                <a:solidFill>
                  <a:schemeClr val="tx1"/>
                </a:solidFill>
                <a:latin typeface="+mn-lt"/>
              </a:rPr>
              <a:t>group:read</a:t>
            </a:r>
            <a:r>
              <a:rPr lang="en-US" altLang="en-US" dirty="0">
                <a:solidFill>
                  <a:schemeClr val="tx1"/>
                </a:solidFill>
                <a:latin typeface="+mn-lt"/>
              </a:rPr>
              <a:t>, </a:t>
            </a:r>
            <a:r>
              <a:rPr lang="en-US" altLang="en-US" dirty="0" err="1">
                <a:solidFill>
                  <a:schemeClr val="tx1"/>
                </a:solidFill>
                <a:latin typeface="+mn-lt"/>
              </a:rPr>
              <a:t>others:read</a:t>
            </a:r>
            <a:r>
              <a:rPr lang="en-US" altLang="en-US" dirty="0">
                <a:solidFill>
                  <a:schemeClr val="tx1"/>
                </a:solidFill>
                <a:latin typeface="+mn-lt"/>
              </a:rPr>
              <a:t>)</a:t>
            </a:r>
          </a:p>
          <a:p>
            <a:pPr marL="600075" lvl="1" indent="-257175" defTabSz="342900" eaLnBrk="1" fontAlgn="auto" hangingPunct="1">
              <a:spcBef>
                <a:spcPts val="450"/>
              </a:spcBef>
              <a:spcAft>
                <a:spcPts val="0"/>
              </a:spcAft>
              <a:buClrTx/>
              <a:buSzPct val="60000"/>
              <a:buFont typeface="Arial" panose="020B0604020202020204" pitchFamily="34" charset="0"/>
              <a:buChar char="•"/>
              <a:defRPr/>
            </a:pPr>
            <a:endParaRPr lang="en-US" altLang="en-US" sz="1100"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700 – </a:t>
            </a:r>
            <a:r>
              <a:rPr lang="en-US" altLang="en-US" dirty="0" err="1">
                <a:solidFill>
                  <a:schemeClr val="tx1"/>
                </a:solidFill>
                <a:latin typeface="+mn-lt"/>
              </a:rPr>
              <a:t>rwx</a:t>
            </a:r>
            <a:r>
              <a:rPr lang="en-US" altLang="en-US" dirty="0">
                <a:solidFill>
                  <a:schemeClr val="tx1"/>
                </a:solidFill>
                <a:latin typeface="+mn-lt"/>
              </a:rPr>
              <a:t>------ (user: read/write/execute, group: no access, others: no access)</a:t>
            </a:r>
          </a:p>
          <a:p>
            <a:pPr marL="342900" lvl="1" indent="0" defTabSz="342900" eaLnBrk="1" fontAlgn="auto" hangingPunct="1">
              <a:spcBef>
                <a:spcPts val="450"/>
              </a:spcBef>
              <a:spcAft>
                <a:spcPts val="0"/>
              </a:spcAft>
              <a:buClr>
                <a:srgbClr val="40458C"/>
              </a:buClr>
              <a:buSzPct val="60000"/>
              <a:defRPr/>
            </a:pPr>
            <a:endParaRPr lang="en-US" altLang="en-US" sz="1800" dirty="0">
              <a:solidFill>
                <a:srgbClr val="40458C"/>
              </a:solidFill>
              <a:latin typeface="Calibri Light" panose="020F0302020204030204"/>
            </a:endParaRPr>
          </a:p>
        </p:txBody>
      </p:sp>
      <p:sp>
        <p:nvSpPr>
          <p:cNvPr id="634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E706C53-B50D-477D-A890-89F17778C4A5}" type="slidenum">
              <a:rPr lang="en-US" altLang="en-US" sz="900">
                <a:solidFill>
                  <a:srgbClr val="898989"/>
                </a:solidFill>
              </a:rPr>
              <a:pPr/>
              <a:t>35</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1143000" y="407988"/>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 symbolic modes</a:t>
            </a:r>
          </a:p>
        </p:txBody>
      </p:sp>
      <p:sp>
        <p:nvSpPr>
          <p:cNvPr id="93187" name="Text Box 2"/>
          <p:cNvSpPr txBox="1">
            <a:spLocks noChangeArrowheads="1"/>
          </p:cNvSpPr>
          <p:nvPr/>
        </p:nvSpPr>
        <p:spPr bwMode="auto">
          <a:xfrm>
            <a:off x="1066800" y="1372457"/>
            <a:ext cx="7696200"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Can be used to set, add, or remove permissions</a:t>
            </a:r>
          </a:p>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Mode has the following form:</a:t>
            </a:r>
          </a:p>
          <a:p>
            <a:pPr marL="470694" indent="-457200" algn="ctr" defTabSz="342900" eaLnBrk="1" fontAlgn="auto" hangingPunct="1">
              <a:spcBef>
                <a:spcPts val="600"/>
              </a:spcBef>
              <a:spcAft>
                <a:spcPts val="0"/>
              </a:spcAft>
              <a:buClrTx/>
              <a:buSzPct val="60000"/>
              <a:buFont typeface="Arial" panose="020B0604020202020204" pitchFamily="34" charset="0"/>
              <a:buChar char="•"/>
              <a:defRPr/>
            </a:pPr>
            <a:r>
              <a:rPr lang="en-US" altLang="en-US" sz="2800" b="1" dirty="0">
                <a:solidFill>
                  <a:schemeClr val="tx1"/>
                </a:solidFill>
                <a:latin typeface="+mn-lt"/>
              </a:rPr>
              <a:t>[</a:t>
            </a:r>
            <a:r>
              <a:rPr lang="en-US" altLang="en-US" sz="2800" b="1" dirty="0" err="1">
                <a:solidFill>
                  <a:schemeClr val="tx1"/>
                </a:solidFill>
                <a:latin typeface="+mn-lt"/>
              </a:rPr>
              <a:t>ugoa</a:t>
            </a:r>
            <a:r>
              <a:rPr lang="en-US" altLang="en-US" sz="2800" b="1" dirty="0">
                <a:solidFill>
                  <a:schemeClr val="tx1"/>
                </a:solidFill>
                <a:latin typeface="+mn-lt"/>
              </a:rPr>
              <a:t>][+-=][</a:t>
            </a:r>
            <a:r>
              <a:rPr lang="en-US" altLang="en-US" sz="2800" b="1" dirty="0" err="1">
                <a:solidFill>
                  <a:schemeClr val="tx1"/>
                </a:solidFill>
                <a:latin typeface="+mn-lt"/>
              </a:rPr>
              <a:t>rwx</a:t>
            </a:r>
            <a:r>
              <a:rPr lang="en-US" altLang="en-US" sz="2800" b="1" dirty="0">
                <a:solidFill>
                  <a:schemeClr val="tx1"/>
                </a:solidFill>
                <a:latin typeface="+mn-lt"/>
              </a:rPr>
              <a:t>]</a:t>
            </a:r>
          </a:p>
          <a:p>
            <a:pPr marL="588169" lvl="1"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u </a:t>
            </a:r>
            <a:r>
              <a:rPr lang="en-US" altLang="en-US" sz="2800" b="1" dirty="0">
                <a:solidFill>
                  <a:schemeClr val="tx1"/>
                </a:solidFill>
                <a:latin typeface="+mn-lt"/>
              </a:rPr>
              <a:t>–</a:t>
            </a:r>
            <a:r>
              <a:rPr lang="en-US" altLang="en-US" sz="2800" dirty="0">
                <a:solidFill>
                  <a:schemeClr val="tx1"/>
                </a:solidFill>
                <a:latin typeface="+mn-lt"/>
              </a:rPr>
              <a:t> user      g </a:t>
            </a:r>
            <a:r>
              <a:rPr lang="en-US" altLang="en-US" sz="2800" b="1" dirty="0">
                <a:solidFill>
                  <a:schemeClr val="tx1"/>
                </a:solidFill>
                <a:latin typeface="+mn-lt"/>
              </a:rPr>
              <a:t>–</a:t>
            </a:r>
            <a:r>
              <a:rPr lang="en-US" altLang="en-US" sz="2800" dirty="0">
                <a:solidFill>
                  <a:schemeClr val="tx1"/>
                </a:solidFill>
                <a:latin typeface="+mn-lt"/>
              </a:rPr>
              <a:t> group       o </a:t>
            </a:r>
            <a:r>
              <a:rPr lang="en-US" altLang="en-US" sz="2800" b="1" dirty="0">
                <a:solidFill>
                  <a:schemeClr val="tx1"/>
                </a:solidFill>
                <a:latin typeface="+mn-lt"/>
              </a:rPr>
              <a:t>–</a:t>
            </a:r>
            <a:r>
              <a:rPr lang="en-US" altLang="en-US" sz="2800" dirty="0">
                <a:solidFill>
                  <a:schemeClr val="tx1"/>
                </a:solidFill>
                <a:latin typeface="+mn-lt"/>
              </a:rPr>
              <a:t> other      a </a:t>
            </a:r>
            <a:r>
              <a:rPr lang="en-US" altLang="en-US" sz="2800" b="1" dirty="0">
                <a:solidFill>
                  <a:schemeClr val="tx1"/>
                </a:solidFill>
                <a:latin typeface="+mn-lt"/>
              </a:rPr>
              <a:t>–</a:t>
            </a:r>
            <a:r>
              <a:rPr lang="en-US" altLang="en-US" sz="2800" dirty="0">
                <a:solidFill>
                  <a:schemeClr val="tx1"/>
                </a:solidFill>
                <a:latin typeface="+mn-lt"/>
              </a:rPr>
              <a:t> all</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add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remove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set permission</a:t>
            </a:r>
          </a:p>
        </p:txBody>
      </p:sp>
      <p:sp>
        <p:nvSpPr>
          <p:cNvPr id="655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78C8309-C646-4E1A-83DE-21FEE2FB4ADB}" type="slidenum">
              <a:rPr lang="en-US" altLang="en-US" sz="900">
                <a:solidFill>
                  <a:srgbClr val="898989"/>
                </a:solidFill>
              </a:rPr>
              <a:pPr/>
              <a:t>36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990600" y="4572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examples</a:t>
            </a:r>
          </a:p>
        </p:txBody>
      </p:sp>
      <p:sp>
        <p:nvSpPr>
          <p:cNvPr id="89091" name="Text Box 2"/>
          <p:cNvSpPr txBox="1">
            <a:spLocks noChangeArrowheads="1"/>
          </p:cNvSpPr>
          <p:nvPr/>
        </p:nvSpPr>
        <p:spPr bwMode="auto">
          <a:xfrm>
            <a:off x="1371600" y="1184275"/>
            <a:ext cx="6477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g-</a:t>
            </a:r>
            <a:r>
              <a:rPr lang="en-US" altLang="en-US" sz="2800" b="1" dirty="0" err="1">
                <a:solidFill>
                  <a:srgbClr val="000000"/>
                </a:solidFill>
                <a:latin typeface="+mn-lt"/>
                <a:ea typeface="Microsoft YaHei" panose="020B0503020204020204" pitchFamily="34" charset="-122"/>
              </a:rPr>
              <a:t>wx</a:t>
            </a:r>
            <a:r>
              <a:rPr lang="en-US" altLang="en-US" sz="2800" b="1" dirty="0">
                <a:solidFill>
                  <a:srgbClr val="000000"/>
                </a:solidFill>
                <a:latin typeface="+mn-lt"/>
                <a:ea typeface="Microsoft YaHei" panose="020B0503020204020204" pitchFamily="34" charset="-122"/>
              </a:rPr>
              <a:t>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rwxr</a:t>
            </a:r>
            <a:r>
              <a:rPr lang="en-US" altLang="en-US" sz="2800" dirty="0">
                <a:solidFill>
                  <a:srgbClr val="000000"/>
                </a:solidFill>
                <a:latin typeface="+mn-lt"/>
                <a:ea typeface="Microsoft YaHei" panose="020B0503020204020204" pitchFamily="34" charset="-122"/>
              </a:rPr>
              <a:t>----x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u-r .</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ls: .: Permission denied</a:t>
            </a:r>
          </a:p>
        </p:txBody>
      </p:sp>
      <p:sp>
        <p:nvSpPr>
          <p:cNvPr id="675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77C1ECC-6BF4-42A4-ACD3-7F34E62B9521}" type="slidenum">
              <a:rPr lang="en-US" altLang="en-US" sz="900">
                <a:solidFill>
                  <a:srgbClr val="898989"/>
                </a:solidFill>
              </a:rPr>
              <a:pPr/>
              <a:t>37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219200" y="619125"/>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2163" name="Text Box 2"/>
          <p:cNvSpPr txBox="1">
            <a:spLocks noChangeArrowheads="1"/>
          </p:cNvSpPr>
          <p:nvPr/>
        </p:nvSpPr>
        <p:spPr bwMode="auto">
          <a:xfrm>
            <a:off x="1295400" y="1752600"/>
            <a:ext cx="7010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user’s personal directory.  E.g.,</a:t>
            </a:r>
          </a:p>
          <a:p>
            <a:pPr lvl="1" eaLnBrk="1" hangingPunct="1">
              <a:spcBef>
                <a:spcPts val="525"/>
              </a:spcBef>
              <a:buSzPct val="60000"/>
              <a:buFont typeface="Arial" panose="020B0604020202020204" pitchFamily="34" charset="0"/>
              <a:buChar char="•"/>
              <a:defRPr/>
            </a:pPr>
            <a:r>
              <a:rPr lang="en-US" altLang="en-US" dirty="0" smtClean="0">
                <a:solidFill>
                  <a:srgbClr val="000000"/>
                </a:solidFill>
                <a:latin typeface="+mn-lt"/>
                <a:ea typeface="Microsoft YaHei" panose="020B0503020204020204" pitchFamily="34" charset="-122"/>
              </a:rPr>
              <a:t>/home/students/xyz</a:t>
            </a:r>
            <a:endParaRPr lang="en-US" altLang="en-US" dirty="0">
              <a:solidFill>
                <a:srgbClr val="000000"/>
              </a:solidFill>
              <a:latin typeface="+mn-lt"/>
              <a:ea typeface="Microsoft YaHei" panose="020B0503020204020204" pitchFamily="34" charset="-122"/>
            </a:endParaRPr>
          </a:p>
          <a:p>
            <a:pPr lvl="1" eaLnBrk="1" hangingPunct="1">
              <a:spcBef>
                <a:spcPts val="525"/>
              </a:spcBef>
              <a:buSzPct val="60000"/>
              <a:buFont typeface="Arial" panose="020B0604020202020204" pitchFamily="34" charset="0"/>
              <a:buChar char="•"/>
              <a:defRPr/>
            </a:pPr>
            <a:r>
              <a:rPr lang="en-US" altLang="en-US" dirty="0" smtClean="0">
                <a:solidFill>
                  <a:srgbClr val="000000"/>
                </a:solidFill>
                <a:ea typeface="Microsoft YaHei" panose="020B0503020204020204" pitchFamily="34" charset="-122"/>
              </a:rPr>
              <a:t>/home/students/</a:t>
            </a:r>
            <a:r>
              <a:rPr lang="en-US" altLang="en-US" dirty="0" err="1" smtClean="0">
                <a:solidFill>
                  <a:srgbClr val="000000"/>
                </a:solidFill>
                <a:ea typeface="Microsoft YaHei" panose="020B0503020204020204" pitchFamily="34" charset="-122"/>
              </a:rPr>
              <a:t>abc</a:t>
            </a:r>
            <a:endParaRPr lang="en-US" altLang="en-US" dirty="0">
              <a:solidFill>
                <a:srgbClr val="000000"/>
              </a:solidFill>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smtClean="0">
                <a:solidFill>
                  <a:srgbClr val="000000"/>
                </a:solidFill>
                <a:latin typeface="+mn-lt"/>
                <a:ea typeface="Microsoft YaHei" panose="020B0503020204020204" pitchFamily="34" charset="-122"/>
              </a:rPr>
              <a:t>Where </a:t>
            </a:r>
            <a:r>
              <a:rPr lang="en-US" altLang="en-US" sz="2800" dirty="0">
                <a:solidFill>
                  <a:srgbClr val="000000"/>
                </a:solidFill>
                <a:latin typeface="+mn-lt"/>
                <a:ea typeface="Microsoft YaHei" panose="020B0503020204020204" pitchFamily="34" charset="-122"/>
              </a:rPr>
              <a:t>all your files go (hopefully organized into subdirectories)</a:t>
            </a: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Mounted from a file server </a:t>
            </a:r>
            <a:r>
              <a:rPr lang="en-US" altLang="en-US" sz="2800" dirty="0" smtClean="0">
                <a:solidFill>
                  <a:srgbClr val="000000"/>
                </a:solidFill>
                <a:latin typeface="+mn-lt"/>
                <a:ea typeface="Microsoft YaHei" panose="020B0503020204020204" pitchFamily="34" charset="-122"/>
              </a:rPr>
              <a:t>at ecs.csus.edu</a:t>
            </a:r>
            <a:endParaRPr lang="en-US" altLang="en-US" sz="2800" dirty="0">
              <a:solidFill>
                <a:srgbClr val="000000"/>
              </a:solidFill>
              <a:latin typeface="+mn-lt"/>
              <a:ea typeface="Microsoft YaHei" panose="020B0503020204020204" pitchFamily="34" charset="-122"/>
            </a:endParaRPr>
          </a:p>
        </p:txBody>
      </p:sp>
      <p:sp>
        <p:nvSpPr>
          <p:cNvPr id="706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20372A8-DA73-4D73-B3DE-2191D2CF3705}" type="slidenum">
              <a:rPr lang="en-US" altLang="en-US" sz="900">
                <a:solidFill>
                  <a:srgbClr val="898989"/>
                </a:solidFill>
              </a:rPr>
              <a:pPr/>
              <a:t>38</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066800" y="685800"/>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4211" name="Text Box 2"/>
          <p:cNvSpPr txBox="1">
            <a:spLocks noChangeArrowheads="1"/>
          </p:cNvSpPr>
          <p:nvPr/>
        </p:nvSpPr>
        <p:spPr bwMode="auto">
          <a:xfrm>
            <a:off x="1089025" y="1676400"/>
            <a:ext cx="6454775"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473075"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Your </a:t>
            </a:r>
            <a:r>
              <a:rPr lang="en-US" altLang="en-US" sz="2800" i="1" dirty="0">
                <a:solidFill>
                  <a:srgbClr val="162F33"/>
                </a:solidFill>
                <a:latin typeface="+mn-lt"/>
                <a:ea typeface="Microsoft YaHei" panose="020B0503020204020204" pitchFamily="34" charset="-122"/>
              </a:rPr>
              <a:t>current directory</a:t>
            </a:r>
            <a:r>
              <a:rPr lang="en-US" altLang="en-US" sz="2800" dirty="0">
                <a:solidFill>
                  <a:srgbClr val="162F33"/>
                </a:solidFill>
                <a:latin typeface="+mn-lt"/>
                <a:ea typeface="Microsoft YaHei" panose="020B0503020204020204" pitchFamily="34" charset="-122"/>
              </a:rPr>
              <a:t> when you log in</a:t>
            </a:r>
          </a:p>
          <a:p>
            <a:pPr marL="457200" indent="-457200" eaLnBrk="1" hangingPunct="1">
              <a:spcBef>
                <a:spcPts val="600"/>
              </a:spcBef>
              <a:buSzPct val="110000"/>
              <a:buFont typeface="Arial" panose="020B0604020202020204" pitchFamily="34" charset="0"/>
              <a:buChar char="•"/>
              <a:defRPr/>
            </a:pPr>
            <a:endParaRPr lang="en-US" altLang="en-US" sz="2800" dirty="0">
              <a:solidFill>
                <a:srgbClr val="162F33"/>
              </a:solidFill>
              <a:latin typeface="+mn-lt"/>
              <a:ea typeface="Microsoft YaHei" panose="020B0503020204020204" pitchFamily="34" charset="-122"/>
            </a:endParaRPr>
          </a:p>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cd (by itself) takes you home</a:t>
            </a:r>
          </a:p>
          <a:p>
            <a:pPr marL="457200" indent="-457200" eaLnBrk="1" hangingPunct="1">
              <a:spcBef>
                <a:spcPts val="600"/>
              </a:spcBef>
              <a:buSzPct val="110000"/>
              <a:buFont typeface="Arial" panose="020B0604020202020204" pitchFamily="34" charset="0"/>
              <a:buChar char="•"/>
              <a:defRPr/>
            </a:pPr>
            <a:endParaRPr lang="en-US" altLang="en-US" sz="2800" dirty="0">
              <a:solidFill>
                <a:srgbClr val="162F33"/>
              </a:solidFill>
              <a:latin typeface="+mn-lt"/>
              <a:ea typeface="Microsoft YaHei" panose="020B0503020204020204" pitchFamily="34" charset="-122"/>
            </a:endParaRPr>
          </a:p>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Location of many startup and customization files.  E.g.:</a:t>
            </a:r>
          </a:p>
          <a:p>
            <a:pPr lvl="2" eaLnBrk="1" hangingPunct="1">
              <a:spcBef>
                <a:spcPts val="525"/>
              </a:spcBef>
              <a:buSzPct val="6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a:t>
            </a:r>
            <a:r>
              <a:rPr lang="en-US" altLang="en-US" dirty="0" err="1">
                <a:solidFill>
                  <a:srgbClr val="162F33"/>
                </a:solidFill>
                <a:latin typeface="+mn-lt"/>
                <a:ea typeface="Microsoft YaHei" panose="020B0503020204020204" pitchFamily="34" charset="-122"/>
              </a:rPr>
              <a:t>vimrc</a:t>
            </a:r>
            <a:r>
              <a:rPr lang="en-US" altLang="en-US" dirty="0">
                <a:solidFill>
                  <a:srgbClr val="162F33"/>
                </a:solidFill>
                <a:latin typeface="+mn-lt"/>
                <a:ea typeface="Microsoft YaHei" panose="020B0503020204020204" pitchFamily="34" charset="-122"/>
              </a:rPr>
              <a:t>  .</a:t>
            </a:r>
            <a:r>
              <a:rPr lang="en-US" altLang="en-US" dirty="0" err="1">
                <a:solidFill>
                  <a:srgbClr val="162F33"/>
                </a:solidFill>
                <a:latin typeface="+mn-lt"/>
                <a:ea typeface="Microsoft YaHei" panose="020B0503020204020204" pitchFamily="34" charset="-122"/>
              </a:rPr>
              <a:t>bashrc</a:t>
            </a:r>
            <a:r>
              <a:rPr lang="en-US" altLang="en-US" dirty="0">
                <a:solidFill>
                  <a:srgbClr val="162F33"/>
                </a:solidFill>
                <a:latin typeface="+mn-lt"/>
                <a:ea typeface="Microsoft YaHei" panose="020B0503020204020204" pitchFamily="34" charset="-122"/>
              </a:rPr>
              <a:t>  .</a:t>
            </a:r>
            <a:r>
              <a:rPr lang="en-US" altLang="en-US" dirty="0" err="1">
                <a:solidFill>
                  <a:srgbClr val="162F33"/>
                </a:solidFill>
                <a:latin typeface="+mn-lt"/>
                <a:ea typeface="Microsoft YaHei" panose="020B0503020204020204" pitchFamily="34" charset="-122"/>
              </a:rPr>
              <a:t>bash_profile</a:t>
            </a:r>
            <a:r>
              <a:rPr lang="en-US" altLang="en-US" dirty="0">
                <a:solidFill>
                  <a:srgbClr val="162F33"/>
                </a:solidFill>
                <a:latin typeface="+mn-lt"/>
                <a:ea typeface="Microsoft YaHei" panose="020B0503020204020204" pitchFamily="34" charset="-122"/>
              </a:rPr>
              <a:t>  .forward .plan    .</a:t>
            </a:r>
            <a:r>
              <a:rPr lang="en-US" altLang="en-US" dirty="0" err="1">
                <a:solidFill>
                  <a:srgbClr val="162F33"/>
                </a:solidFill>
                <a:latin typeface="+mn-lt"/>
                <a:ea typeface="Microsoft YaHei" panose="020B0503020204020204" pitchFamily="34" charset="-122"/>
              </a:rPr>
              <a:t>mozilla</a:t>
            </a:r>
            <a:r>
              <a:rPr lang="en-US" altLang="en-US" dirty="0">
                <a:solidFill>
                  <a:srgbClr val="162F33"/>
                </a:solidFill>
                <a:latin typeface="+mn-lt"/>
                <a:ea typeface="Microsoft YaHei" panose="020B0503020204020204" pitchFamily="34" charset="-122"/>
              </a:rPr>
              <a:t>/    .elm/           .logout</a:t>
            </a:r>
          </a:p>
        </p:txBody>
      </p:sp>
      <p:sp>
        <p:nvSpPr>
          <p:cNvPr id="727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309D2FD-81BD-4CFE-83FF-9E1F3CAC92B2}" type="slidenum">
              <a:rPr lang="en-US" altLang="en-US" sz="900">
                <a:solidFill>
                  <a:srgbClr val="898989"/>
                </a:solidFill>
              </a:rPr>
              <a:pPr/>
              <a:t>39</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sp>
        <p:nvSpPr>
          <p:cNvPr id="20485"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 typeface="Wingdings" panose="05000000000000000000" pitchFamily="2" charset="2"/>
              <a:buChar char="§"/>
            </a:pPr>
            <a:r>
              <a:rPr lang="en-US" altLang="en-US" sz="2800"/>
              <a:t>The first versions of UNIX were written in “machine-dependent” program (such as PDP-7).</a:t>
            </a:r>
          </a:p>
          <a:p>
            <a:pPr eaLnBrk="1" hangingPunct="1">
              <a:buFont typeface="Wingdings" panose="05000000000000000000" pitchFamily="2" charset="2"/>
              <a:buChar char="§"/>
            </a:pPr>
            <a:endParaRPr lang="en-US" altLang="en-US" sz="2800"/>
          </a:p>
          <a:p>
            <a:pPr eaLnBrk="1" hangingPunct="1">
              <a:buFont typeface="Wingdings" panose="05000000000000000000" pitchFamily="2" charset="2"/>
              <a:buChar char="§"/>
            </a:pPr>
            <a:r>
              <a:rPr lang="en-US" altLang="en-US" sz="2800"/>
              <a:t>Ken Thompson approached Dennis Ritchie, developer of C language, and in 1973 they compiled UNIX in C to make operating system “portable” to other computers systems.</a:t>
            </a:r>
          </a:p>
          <a:p>
            <a:pPr eaLnBrk="1" hangingPunct="1"/>
            <a:endParaRPr lang="en-US" altLang="en-US"/>
          </a:p>
        </p:txBody>
      </p:sp>
      <p:sp>
        <p:nvSpPr>
          <p:cNvPr id="204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C2BF895-A208-458B-962B-5F21A591DFFE}" type="slidenum">
              <a:rPr lang="en-US" altLang="en-US" sz="900" smtClean="0">
                <a:solidFill>
                  <a:srgbClr val="898989"/>
                </a:solidFill>
              </a:rPr>
              <a:pPr/>
              <a:t>4</a:t>
            </a:fld>
            <a:endParaRPr lang="en-US" altLang="en-US" sz="900">
              <a:solidFill>
                <a:srgbClr val="898989"/>
              </a:solidFill>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1113692" y="2286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Directories</a:t>
            </a:r>
          </a:p>
        </p:txBody>
      </p:sp>
      <p:sp>
        <p:nvSpPr>
          <p:cNvPr id="96259" name="Text Box 2"/>
          <p:cNvSpPr txBox="1">
            <a:spLocks noChangeArrowheads="1"/>
          </p:cNvSpPr>
          <p:nvPr/>
        </p:nvSpPr>
        <p:spPr bwMode="auto">
          <a:xfrm>
            <a:off x="1113692" y="1219200"/>
            <a:ext cx="664845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a special kind of file - Unix uses a directory to hold information about other files and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We often think of a directory as a container that holds other files (or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the same idea as a </a:t>
            </a:r>
            <a:r>
              <a:rPr lang="en-US" altLang="en-US" sz="2800" i="1" dirty="0">
                <a:solidFill>
                  <a:srgbClr val="000000"/>
                </a:solidFill>
                <a:latin typeface="+mn-lt"/>
                <a:ea typeface="Microsoft YaHei" panose="020B0503020204020204" pitchFamily="34" charset="-122"/>
              </a:rPr>
              <a:t>folder </a:t>
            </a:r>
            <a:r>
              <a:rPr lang="en-US" altLang="en-US" sz="2800" dirty="0">
                <a:solidFill>
                  <a:srgbClr val="000000"/>
                </a:solidFill>
                <a:latin typeface="+mn-lt"/>
                <a:ea typeface="Microsoft YaHei" panose="020B0503020204020204" pitchFamily="34" charset="-122"/>
              </a:rPr>
              <a:t>on Windows</a:t>
            </a:r>
            <a:r>
              <a:rPr lang="en-US" altLang="en-US" sz="2800" i="1" dirty="0">
                <a:solidFill>
                  <a:srgbClr val="000000"/>
                </a:solidFill>
                <a:latin typeface="+mn-lt"/>
                <a:ea typeface="Microsoft YaHei" panose="020B0503020204020204" pitchFamily="34" charset="-122"/>
              </a:rPr>
              <a:t>.</a:t>
            </a:r>
          </a:p>
        </p:txBody>
      </p:sp>
      <p:sp>
        <p:nvSpPr>
          <p:cNvPr id="747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40A552-409F-448E-8726-66B7BABDFDBB}" type="slidenum">
              <a:rPr lang="en-US" altLang="en-US" sz="900">
                <a:solidFill>
                  <a:srgbClr val="898989"/>
                </a:solidFill>
              </a:rPr>
              <a:pPr/>
              <a:t>40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762000" y="3873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More about File Names </a:t>
            </a:r>
          </a:p>
        </p:txBody>
      </p:sp>
      <p:sp>
        <p:nvSpPr>
          <p:cNvPr id="98307" name="Text Box 2"/>
          <p:cNvSpPr txBox="1">
            <a:spLocks noChangeArrowheads="1"/>
          </p:cNvSpPr>
          <p:nvPr/>
        </p:nvSpPr>
        <p:spPr bwMode="auto">
          <a:xfrm>
            <a:off x="762000" y="1524000"/>
            <a:ext cx="58293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Review: every file has a name (at least one).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Each file </a:t>
            </a:r>
            <a:r>
              <a:rPr lang="en-US" altLang="en-US" sz="2800" i="1" dirty="0">
                <a:latin typeface="+mn-lt"/>
                <a:ea typeface="Microsoft YaHei" panose="020B0503020204020204" pitchFamily="34" charset="-122"/>
              </a:rPr>
              <a:t>in the same directory</a:t>
            </a:r>
            <a:r>
              <a:rPr lang="en-US" altLang="en-US" sz="2800" dirty="0">
                <a:latin typeface="+mn-lt"/>
                <a:ea typeface="Microsoft YaHei" panose="020B0503020204020204" pitchFamily="34" charset="-122"/>
              </a:rPr>
              <a:t> must have a unique name.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Files that are in different directories can have the same name.</a:t>
            </a:r>
          </a:p>
        </p:txBody>
      </p:sp>
      <p:sp>
        <p:nvSpPr>
          <p:cNvPr id="768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39155B1-9D60-4F7F-B96E-B6E457293E0C}" type="slidenum">
              <a:rPr lang="en-US" altLang="en-US" sz="900">
                <a:solidFill>
                  <a:srgbClr val="898989"/>
                </a:solidFill>
              </a:rPr>
              <a:pPr/>
              <a:t>41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0668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Time Attributes</a:t>
            </a:r>
          </a:p>
        </p:txBody>
      </p:sp>
      <p:sp>
        <p:nvSpPr>
          <p:cNvPr id="80899" name="Text Box 2"/>
          <p:cNvSpPr txBox="1">
            <a:spLocks noChangeArrowheads="1"/>
          </p:cNvSpPr>
          <p:nvPr/>
        </p:nvSpPr>
        <p:spPr bwMode="auto">
          <a:xfrm>
            <a:off x="1066800" y="1905000"/>
            <a:ext cx="6934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Time Attributes:</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when the file was last changed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-l</a:t>
            </a:r>
            <a:r>
              <a:rPr lang="en-US" altLang="en-US" sz="2800" b="1" dirty="0">
                <a:solidFill>
                  <a:srgbClr val="000000"/>
                </a:solidFill>
                <a:latin typeface="+mn-lt"/>
                <a:ea typeface="Microsoft YaHei" panose="020B0503020204020204" pitchFamily="34" charset="-122"/>
              </a:rPr>
              <a:t>	</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sort by modification time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a:t>
            </a:r>
            <a:r>
              <a:rPr lang="en-US" altLang="en-US" sz="28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endPar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88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2F85D10-D10C-49E8-BA3A-626CA3E458B6}" type="slidenum">
              <a:rPr lang="en-US" altLang="en-US" sz="900">
                <a:solidFill>
                  <a:srgbClr val="898989"/>
                </a:solidFill>
              </a:rPr>
              <a:pPr/>
              <a:t>42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838200" y="396142"/>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Unix Filesystem</a:t>
            </a:r>
          </a:p>
        </p:txBody>
      </p:sp>
      <p:sp>
        <p:nvSpPr>
          <p:cNvPr id="100355" name="Text Box 2"/>
          <p:cNvSpPr txBox="1">
            <a:spLocks noChangeArrowheads="1"/>
          </p:cNvSpPr>
          <p:nvPr/>
        </p:nvSpPr>
        <p:spPr bwMode="auto">
          <a:xfrm>
            <a:off x="838200" y="14478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filesystem is a hierarchical system of organizing files and directories.</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top level in the hierarchy is called the "root" and holds </a:t>
            </a:r>
            <a:r>
              <a:rPr lang="en-US" altLang="en-US" i="1" dirty="0">
                <a:solidFill>
                  <a:srgbClr val="162F33"/>
                </a:solidFill>
                <a:latin typeface="+mn-lt"/>
                <a:ea typeface="Microsoft YaHei" panose="020B0503020204020204" pitchFamily="34" charset="-122"/>
              </a:rPr>
              <a:t>all</a:t>
            </a:r>
            <a:r>
              <a:rPr lang="en-US" altLang="en-US" dirty="0">
                <a:solidFill>
                  <a:srgbClr val="162F33"/>
                </a:solidFill>
                <a:latin typeface="+mn-lt"/>
                <a:ea typeface="Microsoft YaHei" panose="020B0503020204020204" pitchFamily="34" charset="-122"/>
              </a:rPr>
              <a:t> files and directories in the filesystem.</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a:t>
            </a:r>
            <a:r>
              <a:rPr lang="en-US" altLang="en-US" b="1" dirty="0">
                <a:solidFill>
                  <a:srgbClr val="162F33"/>
                </a:solidFill>
                <a:latin typeface="+mn-lt"/>
                <a:ea typeface="Microsoft YaHei" panose="020B0503020204020204" pitchFamily="34" charset="-122"/>
              </a:rPr>
              <a:t>name</a:t>
            </a:r>
            <a:r>
              <a:rPr lang="en-US" altLang="en-US" dirty="0">
                <a:solidFill>
                  <a:srgbClr val="162F33"/>
                </a:solidFill>
                <a:latin typeface="+mn-lt"/>
                <a:ea typeface="Microsoft YaHei" panose="020B0503020204020204" pitchFamily="34" charset="-122"/>
              </a:rPr>
              <a:t> of the root directory is   </a:t>
            </a:r>
            <a:r>
              <a:rPr lang="en-US" altLang="en-US" b="1" dirty="0">
                <a:solidFill>
                  <a:srgbClr val="162F33"/>
                </a:solidFill>
                <a:latin typeface="+mn-lt"/>
                <a:ea typeface="Microsoft YaHei" panose="020B0503020204020204" pitchFamily="34" charset="-122"/>
              </a:rPr>
              <a:t>/</a:t>
            </a:r>
          </a:p>
        </p:txBody>
      </p:sp>
      <p:sp>
        <p:nvSpPr>
          <p:cNvPr id="809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9624C84B-2CD5-4B1E-BCC2-0B7AA6824C67}" type="slidenum">
              <a:rPr lang="en-US" altLang="en-US" sz="900">
                <a:solidFill>
                  <a:srgbClr val="898989"/>
                </a:solidFill>
              </a:rPr>
              <a:pPr/>
              <a:t>43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85725" y="394716"/>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buSzPct val="100000"/>
              <a:buFont typeface="Times New Roman" panose="02020603050405020304" pitchFamily="18" charset="0"/>
              <a:buNone/>
            </a:pPr>
            <a:r>
              <a:rPr lang="en-US" altLang="en-US" sz="3600" dirty="0">
                <a:latin typeface="+mn-lt"/>
                <a:ea typeface="Microsoft YaHei" panose="020B0503020204020204" pitchFamily="34" charset="-122"/>
              </a:rPr>
              <a:t>Pathname Examples</a:t>
            </a:r>
          </a:p>
        </p:txBody>
      </p:sp>
      <p:sp>
        <p:nvSpPr>
          <p:cNvPr id="43011" name="Rectangle 2"/>
          <p:cNvSpPr>
            <a:spLocks noChangeArrowheads="1"/>
          </p:cNvSpPr>
          <p:nvPr/>
        </p:nvSpPr>
        <p:spPr bwMode="auto">
          <a:xfrm>
            <a:off x="1186840" y="1473918"/>
            <a:ext cx="6858000" cy="4057650"/>
          </a:xfrm>
          <a:prstGeom prst="rect">
            <a:avLst/>
          </a:prstGeom>
          <a:solidFill>
            <a:srgbClr val="40458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48" name="Text Box 3"/>
          <p:cNvSpPr txBox="1">
            <a:spLocks noChangeArrowheads="1"/>
          </p:cNvSpPr>
          <p:nvPr/>
        </p:nvSpPr>
        <p:spPr bwMode="auto">
          <a:xfrm>
            <a:off x="4343400" y="1673225"/>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a:t>
            </a:r>
          </a:p>
        </p:txBody>
      </p:sp>
      <p:sp>
        <p:nvSpPr>
          <p:cNvPr id="82949" name="Text Box 4"/>
          <p:cNvSpPr txBox="1">
            <a:spLocks noChangeArrowheads="1"/>
          </p:cNvSpPr>
          <p:nvPr/>
        </p:nvSpPr>
        <p:spPr bwMode="auto">
          <a:xfrm>
            <a:off x="1885950" y="2417763"/>
            <a:ext cx="8540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0" name="Text Box 5"/>
          <p:cNvSpPr txBox="1">
            <a:spLocks noChangeArrowheads="1"/>
          </p:cNvSpPr>
          <p:nvPr/>
        </p:nvSpPr>
        <p:spPr bwMode="auto">
          <a:xfrm>
            <a:off x="3086100" y="2417763"/>
            <a:ext cx="800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etc/</a:t>
            </a:r>
          </a:p>
        </p:txBody>
      </p:sp>
      <p:sp>
        <p:nvSpPr>
          <p:cNvPr id="82951" name="Text Box 6"/>
          <p:cNvSpPr txBox="1">
            <a:spLocks noChangeArrowheads="1"/>
          </p:cNvSpPr>
          <p:nvPr/>
        </p:nvSpPr>
        <p:spPr bwMode="auto">
          <a:xfrm>
            <a:off x="4132263" y="2417763"/>
            <a:ext cx="102393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home/</a:t>
            </a:r>
          </a:p>
        </p:txBody>
      </p:sp>
      <p:sp>
        <p:nvSpPr>
          <p:cNvPr id="82952" name="Text Box 7"/>
          <p:cNvSpPr txBox="1">
            <a:spLocks noChangeArrowheads="1"/>
          </p:cNvSpPr>
          <p:nvPr/>
        </p:nvSpPr>
        <p:spPr bwMode="auto">
          <a:xfrm>
            <a:off x="5372100" y="2417763"/>
            <a:ext cx="7937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tmp/</a:t>
            </a:r>
          </a:p>
        </p:txBody>
      </p:sp>
      <p:sp>
        <p:nvSpPr>
          <p:cNvPr id="82953" name="Text Box 8"/>
          <p:cNvSpPr txBox="1">
            <a:spLocks noChangeArrowheads="1"/>
          </p:cNvSpPr>
          <p:nvPr/>
        </p:nvSpPr>
        <p:spPr bwMode="auto">
          <a:xfrm>
            <a:off x="6457950" y="2417763"/>
            <a:ext cx="857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usr/</a:t>
            </a:r>
          </a:p>
        </p:txBody>
      </p:sp>
      <p:sp>
        <p:nvSpPr>
          <p:cNvPr id="82954" name="Text Box 9"/>
          <p:cNvSpPr txBox="1">
            <a:spLocks noChangeArrowheads="1"/>
          </p:cNvSpPr>
          <p:nvPr/>
        </p:nvSpPr>
        <p:spPr bwMode="auto">
          <a:xfrm>
            <a:off x="2057400" y="3143250"/>
            <a:ext cx="1600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dirty="0" smtClean="0">
                <a:solidFill>
                  <a:srgbClr val="B7C1EB"/>
                </a:solidFill>
                <a:latin typeface="Courier New" panose="02070309020205020404" pitchFamily="49" charset="0"/>
                <a:ea typeface="Microsoft YaHei" panose="020B0503020204020204" pitchFamily="34" charset="-122"/>
              </a:rPr>
              <a:t>staff/</a:t>
            </a:r>
            <a:endParaRPr lang="en-US" altLang="en-US" sz="2100" b="1" dirty="0">
              <a:solidFill>
                <a:srgbClr val="B7C1EB"/>
              </a:solidFill>
              <a:latin typeface="Courier New" panose="02070309020205020404" pitchFamily="49" charset="0"/>
              <a:ea typeface="Microsoft YaHei" panose="020B0503020204020204" pitchFamily="34" charset="-122"/>
            </a:endParaRPr>
          </a:p>
        </p:txBody>
      </p:sp>
      <p:sp>
        <p:nvSpPr>
          <p:cNvPr id="82955" name="Text Box 10"/>
          <p:cNvSpPr txBox="1">
            <a:spLocks noChangeArrowheads="1"/>
          </p:cNvSpPr>
          <p:nvPr/>
        </p:nvSpPr>
        <p:spPr bwMode="auto">
          <a:xfrm>
            <a:off x="3829050" y="3143250"/>
            <a:ext cx="1358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scully/</a:t>
            </a:r>
          </a:p>
        </p:txBody>
      </p:sp>
      <p:sp>
        <p:nvSpPr>
          <p:cNvPr id="82956" name="Text Box 11"/>
          <p:cNvSpPr txBox="1">
            <a:spLocks noChangeArrowheads="1"/>
          </p:cNvSpPr>
          <p:nvPr/>
        </p:nvSpPr>
        <p:spPr bwMode="auto">
          <a:xfrm>
            <a:off x="5715000" y="3143250"/>
            <a:ext cx="8159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7" name="Text Box 12"/>
          <p:cNvSpPr txBox="1">
            <a:spLocks noChangeArrowheads="1"/>
          </p:cNvSpPr>
          <p:nvPr/>
        </p:nvSpPr>
        <p:spPr bwMode="auto">
          <a:xfrm>
            <a:off x="6572250" y="3143250"/>
            <a:ext cx="12001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local/</a:t>
            </a:r>
          </a:p>
        </p:txBody>
      </p:sp>
      <p:sp>
        <p:nvSpPr>
          <p:cNvPr id="82958" name="Text Box 13"/>
          <p:cNvSpPr txBox="1">
            <a:spLocks noChangeArrowheads="1"/>
          </p:cNvSpPr>
          <p:nvPr/>
        </p:nvSpPr>
        <p:spPr bwMode="auto">
          <a:xfrm>
            <a:off x="1371600" y="3911600"/>
            <a:ext cx="15430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dirty="0" smtClean="0">
                <a:solidFill>
                  <a:srgbClr val="B7C1EB"/>
                </a:solidFill>
                <a:latin typeface="Courier New" panose="02070309020205020404" pitchFamily="49" charset="0"/>
                <a:ea typeface="Microsoft YaHei" panose="020B0503020204020204" pitchFamily="34" charset="-122"/>
              </a:rPr>
              <a:t>brown</a:t>
            </a:r>
            <a:endParaRPr lang="en-US" altLang="en-US" sz="2100" b="1" dirty="0">
              <a:solidFill>
                <a:srgbClr val="B7C1EB"/>
              </a:solidFill>
              <a:latin typeface="Courier New" panose="02070309020205020404" pitchFamily="49" charset="0"/>
              <a:ea typeface="Microsoft YaHei" panose="020B0503020204020204" pitchFamily="34" charset="-122"/>
            </a:endParaRPr>
          </a:p>
        </p:txBody>
      </p:sp>
      <p:sp>
        <p:nvSpPr>
          <p:cNvPr id="82959" name="Text Box 14"/>
          <p:cNvSpPr txBox="1">
            <a:spLocks noChangeArrowheads="1"/>
          </p:cNvSpPr>
          <p:nvPr/>
        </p:nvSpPr>
        <p:spPr bwMode="auto">
          <a:xfrm>
            <a:off x="2914650" y="3911600"/>
            <a:ext cx="1200150" cy="717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dirty="0" err="1" smtClean="0">
                <a:solidFill>
                  <a:srgbClr val="B7C1EB"/>
                </a:solidFill>
                <a:latin typeface="Courier New" panose="02070309020205020404" pitchFamily="49" charset="0"/>
                <a:ea typeface="Microsoft YaHei" panose="020B0503020204020204" pitchFamily="34" charset="-122"/>
              </a:rPr>
              <a:t>sankar</a:t>
            </a:r>
            <a:r>
              <a:rPr lang="en-US" altLang="en-US" sz="2100" b="1" dirty="0" smtClean="0">
                <a:solidFill>
                  <a:srgbClr val="B7C1EB"/>
                </a:solidFill>
                <a:latin typeface="Courier New" panose="02070309020205020404" pitchFamily="49" charset="0"/>
                <a:ea typeface="Microsoft YaHei" panose="020B0503020204020204" pitchFamily="34" charset="-122"/>
              </a:rPr>
              <a:t>/</a:t>
            </a:r>
            <a:endParaRPr lang="en-US" altLang="en-US" sz="2100" b="1" dirty="0">
              <a:solidFill>
                <a:srgbClr val="B7C1EB"/>
              </a:solidFill>
              <a:latin typeface="Courier New" panose="02070309020205020404" pitchFamily="49" charset="0"/>
              <a:ea typeface="Microsoft YaHei" panose="020B0503020204020204" pitchFamily="34" charset="-122"/>
            </a:endParaRPr>
          </a:p>
        </p:txBody>
      </p:sp>
      <p:sp>
        <p:nvSpPr>
          <p:cNvPr id="82960" name="Text Box 15"/>
          <p:cNvSpPr txBox="1">
            <a:spLocks noChangeArrowheads="1"/>
          </p:cNvSpPr>
          <p:nvPr/>
        </p:nvSpPr>
        <p:spPr bwMode="auto">
          <a:xfrm>
            <a:off x="4229100" y="3911600"/>
            <a:ext cx="6286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X</a:t>
            </a:r>
          </a:p>
        </p:txBody>
      </p:sp>
      <p:sp>
        <p:nvSpPr>
          <p:cNvPr id="82961" name="Text Box 16"/>
          <p:cNvSpPr txBox="1">
            <a:spLocks noChangeArrowheads="1"/>
          </p:cNvSpPr>
          <p:nvPr/>
        </p:nvSpPr>
        <p:spPr bwMode="auto">
          <a:xfrm>
            <a:off x="53721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ls</a:t>
            </a:r>
          </a:p>
        </p:txBody>
      </p:sp>
      <p:sp>
        <p:nvSpPr>
          <p:cNvPr id="82962" name="Text Box 17"/>
          <p:cNvSpPr txBox="1">
            <a:spLocks noChangeArrowheads="1"/>
          </p:cNvSpPr>
          <p:nvPr/>
        </p:nvSpPr>
        <p:spPr bwMode="auto">
          <a:xfrm>
            <a:off x="62865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who</a:t>
            </a:r>
          </a:p>
        </p:txBody>
      </p:sp>
      <p:sp>
        <p:nvSpPr>
          <p:cNvPr id="43027" name="Line 18"/>
          <p:cNvSpPr>
            <a:spLocks noChangeShapeType="1"/>
          </p:cNvSpPr>
          <p:nvPr/>
        </p:nvSpPr>
        <p:spPr bwMode="auto">
          <a:xfrm>
            <a:off x="4572000" y="1998663"/>
            <a:ext cx="1588" cy="2809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8" name="Line 19"/>
          <p:cNvSpPr>
            <a:spLocks noChangeShapeType="1"/>
          </p:cNvSpPr>
          <p:nvPr/>
        </p:nvSpPr>
        <p:spPr bwMode="auto">
          <a:xfrm>
            <a:off x="2343150" y="2278063"/>
            <a:ext cx="4514850" cy="15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9" name="Line 20"/>
          <p:cNvSpPr>
            <a:spLocks noChangeShapeType="1"/>
          </p:cNvSpPr>
          <p:nvPr/>
        </p:nvSpPr>
        <p:spPr bwMode="auto">
          <a:xfrm>
            <a:off x="23431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0" name="Line 21"/>
          <p:cNvSpPr>
            <a:spLocks noChangeShapeType="1"/>
          </p:cNvSpPr>
          <p:nvPr/>
        </p:nvSpPr>
        <p:spPr bwMode="auto">
          <a:xfrm>
            <a:off x="33718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1" name="Line 22"/>
          <p:cNvSpPr>
            <a:spLocks noChangeShapeType="1"/>
          </p:cNvSpPr>
          <p:nvPr/>
        </p:nvSpPr>
        <p:spPr bwMode="auto">
          <a:xfrm>
            <a:off x="4572000" y="2279650"/>
            <a:ext cx="1588" cy="1778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2" name="Line 23"/>
          <p:cNvSpPr>
            <a:spLocks noChangeShapeType="1"/>
          </p:cNvSpPr>
          <p:nvPr/>
        </p:nvSpPr>
        <p:spPr bwMode="auto">
          <a:xfrm>
            <a:off x="58293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3" name="Line 24"/>
          <p:cNvSpPr>
            <a:spLocks noChangeShapeType="1"/>
          </p:cNvSpPr>
          <p:nvPr/>
        </p:nvSpPr>
        <p:spPr bwMode="auto">
          <a:xfrm>
            <a:off x="68580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4" name="Line 25"/>
          <p:cNvSpPr>
            <a:spLocks noChangeShapeType="1"/>
          </p:cNvSpPr>
          <p:nvPr/>
        </p:nvSpPr>
        <p:spPr bwMode="auto">
          <a:xfrm>
            <a:off x="4572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5" name="Line 26"/>
          <p:cNvSpPr>
            <a:spLocks noChangeShapeType="1"/>
          </p:cNvSpPr>
          <p:nvPr/>
        </p:nvSpPr>
        <p:spPr bwMode="auto">
          <a:xfrm>
            <a:off x="2971800" y="2978150"/>
            <a:ext cx="16002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6" name="Line 27"/>
          <p:cNvSpPr>
            <a:spLocks noChangeShapeType="1"/>
          </p:cNvSpPr>
          <p:nvPr/>
        </p:nvSpPr>
        <p:spPr bwMode="auto">
          <a:xfrm>
            <a:off x="29718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7" name="Line 28"/>
          <p:cNvSpPr>
            <a:spLocks noChangeShapeType="1"/>
          </p:cNvSpPr>
          <p:nvPr/>
        </p:nvSpPr>
        <p:spPr bwMode="auto">
          <a:xfrm>
            <a:off x="45720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8" name="Line 29"/>
          <p:cNvSpPr>
            <a:spLocks noChangeShapeType="1"/>
          </p:cNvSpPr>
          <p:nvPr/>
        </p:nvSpPr>
        <p:spPr bwMode="auto">
          <a:xfrm>
            <a:off x="61722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9" name="Line 30"/>
          <p:cNvSpPr>
            <a:spLocks noChangeShapeType="1"/>
          </p:cNvSpPr>
          <p:nvPr/>
        </p:nvSpPr>
        <p:spPr bwMode="auto">
          <a:xfrm>
            <a:off x="714375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0" name="Line 31"/>
          <p:cNvSpPr>
            <a:spLocks noChangeShapeType="1"/>
          </p:cNvSpPr>
          <p:nvPr/>
        </p:nvSpPr>
        <p:spPr bwMode="auto">
          <a:xfrm>
            <a:off x="6172200" y="2978150"/>
            <a:ext cx="97155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1" name="Line 32"/>
          <p:cNvSpPr>
            <a:spLocks noChangeShapeType="1"/>
          </p:cNvSpPr>
          <p:nvPr/>
        </p:nvSpPr>
        <p:spPr bwMode="auto">
          <a:xfrm>
            <a:off x="6858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2" name="Line 33"/>
          <p:cNvSpPr>
            <a:spLocks noChangeShapeType="1"/>
          </p:cNvSpPr>
          <p:nvPr/>
        </p:nvSpPr>
        <p:spPr bwMode="auto">
          <a:xfrm>
            <a:off x="29718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3" name="Line 34"/>
          <p:cNvSpPr>
            <a:spLocks noChangeShapeType="1"/>
          </p:cNvSpPr>
          <p:nvPr/>
        </p:nvSpPr>
        <p:spPr bwMode="auto">
          <a:xfrm>
            <a:off x="2114550" y="3724275"/>
            <a:ext cx="12573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4" name="Line 35"/>
          <p:cNvSpPr>
            <a:spLocks noChangeShapeType="1"/>
          </p:cNvSpPr>
          <p:nvPr/>
        </p:nvSpPr>
        <p:spPr bwMode="auto">
          <a:xfrm>
            <a:off x="21145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5" name="Line 36"/>
          <p:cNvSpPr>
            <a:spLocks noChangeShapeType="1"/>
          </p:cNvSpPr>
          <p:nvPr/>
        </p:nvSpPr>
        <p:spPr bwMode="auto">
          <a:xfrm>
            <a:off x="3371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6" name="Line 37"/>
          <p:cNvSpPr>
            <a:spLocks noChangeShapeType="1"/>
          </p:cNvSpPr>
          <p:nvPr/>
        </p:nvSpPr>
        <p:spPr bwMode="auto">
          <a:xfrm>
            <a:off x="4572000" y="3490913"/>
            <a:ext cx="1588" cy="373062"/>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7" name="Line 38"/>
          <p:cNvSpPr>
            <a:spLocks noChangeShapeType="1"/>
          </p:cNvSpPr>
          <p:nvPr/>
        </p:nvSpPr>
        <p:spPr bwMode="auto">
          <a:xfrm>
            <a:off x="58864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8" name="Line 39"/>
          <p:cNvSpPr>
            <a:spLocks noChangeShapeType="1"/>
          </p:cNvSpPr>
          <p:nvPr/>
        </p:nvSpPr>
        <p:spPr bwMode="auto">
          <a:xfrm>
            <a:off x="6800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9" name="Line 40"/>
          <p:cNvSpPr>
            <a:spLocks noChangeShapeType="1"/>
          </p:cNvSpPr>
          <p:nvPr/>
        </p:nvSpPr>
        <p:spPr bwMode="auto">
          <a:xfrm>
            <a:off x="5886450" y="3724275"/>
            <a:ext cx="9144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0" name="Line 41"/>
          <p:cNvSpPr>
            <a:spLocks noChangeShapeType="1"/>
          </p:cNvSpPr>
          <p:nvPr/>
        </p:nvSpPr>
        <p:spPr bwMode="auto">
          <a:xfrm>
            <a:off x="61722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1" name="Oval 42"/>
          <p:cNvSpPr>
            <a:spLocks noChangeArrowheads="1"/>
          </p:cNvSpPr>
          <p:nvPr/>
        </p:nvSpPr>
        <p:spPr bwMode="auto">
          <a:xfrm>
            <a:off x="5657850" y="3886200"/>
            <a:ext cx="514350" cy="457200"/>
          </a:xfrm>
          <a:prstGeom prst="ellipse">
            <a:avLst/>
          </a:prstGeom>
          <a:noFill/>
          <a:ln w="57240">
            <a:solidFill>
              <a:srgbClr val="6F89F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88" name="Text Box 43"/>
          <p:cNvSpPr txBox="1">
            <a:spLocks noChangeArrowheads="1"/>
          </p:cNvSpPr>
          <p:nvPr/>
        </p:nvSpPr>
        <p:spPr bwMode="auto">
          <a:xfrm>
            <a:off x="5713413" y="4800600"/>
            <a:ext cx="191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2100" b="1">
                <a:solidFill>
                  <a:srgbClr val="6F89F7"/>
                </a:solidFill>
                <a:latin typeface="Courier New" panose="02070309020205020404" pitchFamily="49" charset="0"/>
                <a:ea typeface="Microsoft YaHei" panose="020B0503020204020204" pitchFamily="34" charset="-122"/>
              </a:rPr>
              <a:t>/usr/bin/ls</a:t>
            </a:r>
          </a:p>
        </p:txBody>
      </p:sp>
      <p:sp>
        <p:nvSpPr>
          <p:cNvPr id="43053" name="Line 44"/>
          <p:cNvSpPr>
            <a:spLocks noChangeShapeType="1"/>
          </p:cNvSpPr>
          <p:nvPr/>
        </p:nvSpPr>
        <p:spPr bwMode="auto">
          <a:xfrm>
            <a:off x="5943600" y="4343400"/>
            <a:ext cx="114300" cy="400050"/>
          </a:xfrm>
          <a:prstGeom prst="line">
            <a:avLst/>
          </a:prstGeom>
          <a:noFill/>
          <a:ln w="38160">
            <a:solidFill>
              <a:srgbClr val="6F89F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82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AE34F22-17FE-472B-A810-9B39255549B6}" type="slidenum">
              <a:rPr lang="en-US" altLang="en-US" sz="900">
                <a:solidFill>
                  <a:srgbClr val="898989"/>
                </a:solidFill>
              </a:rPr>
              <a:pPr/>
              <a:t>44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a:t>
            </a:r>
          </a:p>
        </p:txBody>
      </p:sp>
      <p:sp>
        <p:nvSpPr>
          <p:cNvPr id="104451" name="Text Box 2"/>
          <p:cNvSpPr txBox="1">
            <a:spLocks noChangeArrowheads="1"/>
          </p:cNvSpPr>
          <p:nvPr/>
        </p:nvSpPr>
        <p:spPr bwMode="auto">
          <a:xfrm>
            <a:off x="1066800" y="1752600"/>
            <a:ext cx="69342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a:t>
            </a:r>
            <a:r>
              <a:rPr lang="en-US" altLang="en-US" sz="2800" i="1" dirty="0">
                <a:solidFill>
                  <a:srgbClr val="000000"/>
                </a:solidFill>
                <a:latin typeface="+mn-lt"/>
                <a:ea typeface="Microsoft YaHei" panose="020B0503020204020204" pitchFamily="34" charset="-122"/>
              </a:rPr>
              <a:t>pathname</a:t>
            </a:r>
            <a:r>
              <a:rPr lang="en-US" altLang="en-US" sz="2800" dirty="0">
                <a:solidFill>
                  <a:srgbClr val="000000"/>
                </a:solidFill>
                <a:latin typeface="+mn-lt"/>
                <a:ea typeface="Microsoft YaHei" panose="020B0503020204020204" pitchFamily="34" charset="-122"/>
              </a:rPr>
              <a:t> of a file includes the file name and the name of the directory that holds the file, and the name of the directory that holds the directory that holds the file, and the name of the … up to the root.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 of every file in a given </a:t>
            </a:r>
            <a:r>
              <a:rPr lang="en-US" altLang="en-US" sz="2800" i="1" dirty="0">
                <a:solidFill>
                  <a:srgbClr val="000000"/>
                </a:solidFill>
                <a:latin typeface="+mn-lt"/>
                <a:ea typeface="Microsoft YaHei" panose="020B0503020204020204" pitchFamily="34" charset="-122"/>
              </a:rPr>
              <a:t>filesystem</a:t>
            </a:r>
            <a:r>
              <a:rPr lang="en-US" altLang="en-US" sz="2800" dirty="0">
                <a:solidFill>
                  <a:srgbClr val="000000"/>
                </a:solidFill>
                <a:latin typeface="+mn-lt"/>
                <a:ea typeface="Microsoft YaHei" panose="020B0503020204020204" pitchFamily="34" charset="-122"/>
              </a:rPr>
              <a:t> is unique.</a:t>
            </a:r>
          </a:p>
        </p:txBody>
      </p:sp>
      <p:sp>
        <p:nvSpPr>
          <p:cNvPr id="84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C461AB3-0E5E-43C7-8BF7-3B2DF6649242}" type="slidenum">
              <a:rPr lang="en-US" altLang="en-US" sz="900">
                <a:solidFill>
                  <a:srgbClr val="898989"/>
                </a:solidFill>
              </a:rPr>
              <a:pPr/>
              <a:t>45</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 (cont.)</a:t>
            </a:r>
          </a:p>
        </p:txBody>
      </p:sp>
      <p:sp>
        <p:nvSpPr>
          <p:cNvPr id="87043" name="Text Box 2"/>
          <p:cNvSpPr txBox="1">
            <a:spLocks noChangeArrowheads="1"/>
          </p:cNvSpPr>
          <p:nvPr/>
        </p:nvSpPr>
        <p:spPr bwMode="auto">
          <a:xfrm>
            <a:off x="1066800" y="1676400"/>
            <a:ext cx="70104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To create a pathname you start at the root (so you start with "/"), then follow the path down the hierarchy (including each directory name) and you end with the filename.</a:t>
            </a:r>
          </a:p>
          <a:p>
            <a:pPr eaLnBrk="1" hangingPunct="1">
              <a:spcBef>
                <a:spcPts val="600"/>
              </a:spcBef>
              <a:buSzPct val="110000"/>
              <a:buFont typeface="Arial" panose="020B0604020202020204" pitchFamily="34" charset="0"/>
              <a:buChar char="•"/>
            </a:pPr>
            <a:endParaRPr lang="en-US" altLang="en-US" sz="2800" dirty="0">
              <a:solidFill>
                <a:srgbClr val="000000"/>
              </a:solidFill>
              <a:latin typeface="Calibri" panose="020F0502020204030204" pitchFamily="34" charset="0"/>
              <a:ea typeface="Microsoft YaHei" panose="020B0503020204020204" pitchFamily="34" charset="-122"/>
            </a:endParaRPr>
          </a:p>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In between every directory name, we use a delimiter of  "/". </a:t>
            </a:r>
          </a:p>
        </p:txBody>
      </p:sp>
      <p:sp>
        <p:nvSpPr>
          <p:cNvPr id="870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D82CAF0-0E8C-48FC-A94C-A88E80C68193}" type="slidenum">
              <a:rPr lang="en-US" altLang="en-US" sz="900">
                <a:solidFill>
                  <a:srgbClr val="898989"/>
                </a:solidFill>
              </a:rPr>
              <a:pPr/>
              <a:t>46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1430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Absolute Pathnames</a:t>
            </a:r>
          </a:p>
        </p:txBody>
      </p:sp>
      <p:sp>
        <p:nvSpPr>
          <p:cNvPr id="94211" name="Text Box 2"/>
          <p:cNvSpPr txBox="1">
            <a:spLocks noChangeArrowheads="1"/>
          </p:cNvSpPr>
          <p:nvPr/>
        </p:nvSpPr>
        <p:spPr bwMode="auto">
          <a:xfrm>
            <a:off x="1143000" y="1676400"/>
            <a:ext cx="68580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pathnames described in the previous slides start at the </a:t>
            </a:r>
            <a:r>
              <a:rPr lang="en-US" altLang="en-US" sz="2800" i="1" dirty="0">
                <a:solidFill>
                  <a:srgbClr val="000000"/>
                </a:solidFill>
                <a:latin typeface="+mn-lt"/>
                <a:ea typeface="Microsoft YaHei" panose="020B0503020204020204" pitchFamily="34" charset="-122"/>
              </a:rPr>
              <a:t>root</a:t>
            </a:r>
            <a:r>
              <a:rPr lang="en-US" altLang="en-US" sz="2800" dirty="0">
                <a:solidFill>
                  <a:srgbClr val="000000"/>
                </a:solidFill>
                <a:latin typeface="+mn-lt"/>
                <a:ea typeface="Microsoft YaHei" panose="020B0503020204020204" pitchFamily="34" charset="-122"/>
              </a:rPr>
              <a: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These pathnames are called "absolute pathnames".</a:t>
            </a:r>
          </a:p>
          <a:p>
            <a:pPr eaLnBrk="1" hangingPunct="1">
              <a:spcBef>
                <a:spcPts val="600"/>
              </a:spcBef>
              <a:buClr>
                <a:srgbClr val="6F89F7"/>
              </a:buClr>
              <a:buSzPct val="110000"/>
              <a:buFont typeface="Wingdings" panose="05000000000000000000" pitchFamily="2" charset="2"/>
              <a:buChar char="§"/>
              <a:defRPr/>
            </a:pPr>
            <a:endParaRPr lang="en-US" altLang="en-US" sz="2800" dirty="0">
              <a:solidFill>
                <a:srgbClr val="000000"/>
              </a:solidFill>
              <a:latin typeface="+mn-lt"/>
              <a:ea typeface="Microsoft YaHei" panose="020B0503020204020204" pitchFamily="34" charset="-122"/>
            </a:endParaRPr>
          </a:p>
        </p:txBody>
      </p:sp>
      <p:sp>
        <p:nvSpPr>
          <p:cNvPr id="911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37212D5-B5FA-4252-A3CD-03741FCDBD86}" type="slidenum">
              <a:rPr lang="en-US" altLang="en-US" sz="900">
                <a:solidFill>
                  <a:srgbClr val="898989"/>
                </a:solidFill>
              </a:rPr>
              <a:pPr/>
              <a:t>47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628650" y="228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Relative Pathnames</a:t>
            </a:r>
          </a:p>
        </p:txBody>
      </p:sp>
      <p:sp>
        <p:nvSpPr>
          <p:cNvPr id="49155" name="Text Box 2"/>
          <p:cNvSpPr txBox="1">
            <a:spLocks noChangeArrowheads="1"/>
          </p:cNvSpPr>
          <p:nvPr/>
        </p:nvSpPr>
        <p:spPr bwMode="auto">
          <a:xfrm>
            <a:off x="0" y="1828006"/>
            <a:ext cx="5803900" cy="3548063"/>
          </a:xfrm>
          <a:prstGeom prst="rect">
            <a:avLst/>
          </a:prstGeom>
          <a:solidFill>
            <a:schemeClr val="bg1"/>
          </a:solidFill>
          <a:ln>
            <a:noFill/>
          </a:ln>
          <a:effectLs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Prefixed w/the current directory, $PWD</a:t>
            </a:r>
          </a:p>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So, </a:t>
            </a:r>
            <a:r>
              <a:rPr lang="en-US" altLang="en-US" sz="2200" b="1" dirty="0">
                <a:solidFill>
                  <a:srgbClr val="FF0000"/>
                </a:solidFill>
                <a:latin typeface="+mn-lt"/>
              </a:rPr>
              <a:t>relative</a:t>
            </a:r>
            <a:r>
              <a:rPr lang="en-US" altLang="en-US" sz="2200" dirty="0">
                <a:solidFill>
                  <a:prstClr val="black"/>
                </a:solidFill>
                <a:latin typeface="+mn-lt"/>
              </a:rPr>
              <a:t> to the current working directory</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 </a:t>
            </a:r>
            <a:r>
              <a:rPr lang="en-US" altLang="en-US" sz="2200" b="1" dirty="0">
                <a:solidFill>
                  <a:prstClr val="black"/>
                </a:solidFill>
                <a:latin typeface="+mn-lt"/>
              </a:rPr>
              <a:t>cd /</a:t>
            </a:r>
            <a:r>
              <a:rPr lang="en-US" altLang="en-US" sz="2200" b="1" dirty="0" smtClean="0">
                <a:solidFill>
                  <a:prstClr val="black"/>
                </a:solidFill>
                <a:latin typeface="+mn-lt"/>
              </a:rPr>
              <a:t>home/staff/</a:t>
            </a:r>
            <a:r>
              <a:rPr lang="en-US" altLang="en-US" sz="2200" b="1" dirty="0" err="1" smtClean="0">
                <a:solidFill>
                  <a:prstClr val="black"/>
                </a:solidFill>
                <a:latin typeface="+mn-lt"/>
              </a:rPr>
              <a:t>sankar</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pwd</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a:solidFill>
                  <a:schemeClr val="accent1">
                    <a:lumMod val="75000"/>
                  </a:schemeClr>
                </a:solidFill>
                <a:latin typeface="+mn-lt"/>
              </a:rPr>
              <a:t>/</a:t>
            </a:r>
            <a:r>
              <a:rPr lang="en-US" altLang="en-US" sz="2200" b="1" dirty="0" smtClean="0">
                <a:solidFill>
                  <a:schemeClr val="accent1">
                    <a:lumMod val="75000"/>
                  </a:schemeClr>
                </a:solidFill>
                <a:latin typeface="+mn-lt"/>
              </a:rPr>
              <a:t>home/staff/</a:t>
            </a:r>
            <a:r>
              <a:rPr lang="en-US" altLang="en-US" sz="2200" b="1" dirty="0" err="1" smtClean="0">
                <a:solidFill>
                  <a:schemeClr val="accent1">
                    <a:lumMod val="75000"/>
                  </a:schemeClr>
                </a:solidFill>
                <a:latin typeface="+mn-lt"/>
              </a:rPr>
              <a:t>sankar</a:t>
            </a:r>
            <a:r>
              <a:rPr lang="en-US" altLang="en-US" sz="2200" b="1" dirty="0" smtClean="0">
                <a:solidFill>
                  <a:schemeClr val="accent1">
                    <a:lumMod val="75000"/>
                  </a:schemeClr>
                </a:solidFill>
                <a:latin typeface="+mn-lt"/>
              </a:rPr>
              <a:t> </a:t>
            </a:r>
            <a:r>
              <a:rPr lang="en-US" altLang="en-US" sz="2200" dirty="0">
                <a:solidFill>
                  <a:prstClr val="black"/>
                </a:solidFill>
                <a:latin typeface="+mn-lt"/>
              </a:rPr>
              <a:t>(current working </a:t>
            </a:r>
            <a:r>
              <a:rPr lang="en-US" altLang="en-US" sz="2200" dirty="0" err="1">
                <a:solidFill>
                  <a:prstClr val="black"/>
                </a:solidFill>
                <a:latin typeface="+mn-lt"/>
              </a:rPr>
              <a:t>dir</a:t>
            </a:r>
            <a:r>
              <a:rPr lang="en-US" altLang="en-US" sz="2200" dirty="0">
                <a:solidFill>
                  <a:prstClr val="black"/>
                </a:solidFill>
                <a:latin typeface="+mn-lt"/>
              </a:rPr>
              <a:t>)</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a:t>
            </a:r>
            <a:r>
              <a:rPr lang="en-US" altLang="en-US" sz="2200" b="1" dirty="0" err="1">
                <a:solidFill>
                  <a:prstClr val="black"/>
                </a:solidFill>
                <a:latin typeface="+mn-lt"/>
              </a:rPr>
              <a:t>unix</a:t>
            </a:r>
            <a:r>
              <a:rPr lang="en-US" altLang="en-US" sz="2200" b="1" dirty="0">
                <a:solidFill>
                  <a:prstClr val="black"/>
                </a:solidFill>
                <a:latin typeface="+mn-lt"/>
              </a:rPr>
              <a:t>/Syllabus </a:t>
            </a:r>
            <a:r>
              <a:rPr lang="en-US" altLang="en-US" sz="2200" dirty="0">
                <a:solidFill>
                  <a:prstClr val="black"/>
                </a:solidFill>
                <a:latin typeface="+mn-lt"/>
              </a:rPr>
              <a:t>(relative pathname)</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err="1">
                <a:solidFill>
                  <a:schemeClr val="accent1">
                    <a:lumMod val="75000"/>
                  </a:schemeClr>
                </a:solidFill>
                <a:latin typeface="+mn-lt"/>
              </a:rPr>
              <a:t>unix</a:t>
            </a:r>
            <a:r>
              <a:rPr lang="en-US" altLang="en-US" sz="2200" b="1" dirty="0">
                <a:solidFill>
                  <a:schemeClr val="accent1">
                    <a:lumMod val="75000"/>
                  </a:schemeClr>
                </a:solidFill>
                <a:latin typeface="+mn-lt"/>
              </a:rPr>
              <a:t>/Syllabus</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X</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err="1">
                <a:solidFill>
                  <a:schemeClr val="accent1">
                    <a:lumMod val="75000"/>
                  </a:schemeClr>
                </a:solidFill>
                <a:latin typeface="+mn-lt"/>
              </a:rPr>
              <a:t>ls</a:t>
            </a:r>
            <a:r>
              <a:rPr lang="en-US" altLang="en-US" sz="2200" dirty="0">
                <a:solidFill>
                  <a:schemeClr val="accent1">
                    <a:lumMod val="75000"/>
                  </a:schemeClr>
                </a:solidFill>
                <a:latin typeface="+mn-lt"/>
              </a:rPr>
              <a:t>: X: No such file or directory </a:t>
            </a:r>
            <a:r>
              <a:rPr lang="en-US" altLang="en-US" sz="22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b="1" dirty="0">
                <a:solidFill>
                  <a:prstClr val="black"/>
                </a:solidFill>
                <a:latin typeface="+mn-lt"/>
              </a:rPr>
              <a:t> ls /</a:t>
            </a:r>
            <a:r>
              <a:rPr lang="en-US" altLang="en-US" sz="2200" b="1" dirty="0" smtClean="0">
                <a:solidFill>
                  <a:prstClr val="black"/>
                </a:solidFill>
                <a:latin typeface="+mn-lt"/>
              </a:rPr>
              <a:t>home/staff/X</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dirty="0">
                <a:solidFill>
                  <a:schemeClr val="accent1">
                    <a:lumMod val="75000"/>
                  </a:schemeClr>
                </a:solidFill>
                <a:latin typeface="+mn-lt"/>
              </a:rPr>
              <a:t>/</a:t>
            </a:r>
            <a:r>
              <a:rPr lang="en-US" altLang="en-US" sz="2200" dirty="0" smtClean="0">
                <a:solidFill>
                  <a:schemeClr val="accent1">
                    <a:lumMod val="75000"/>
                  </a:schemeClr>
                </a:solidFill>
                <a:latin typeface="+mn-lt"/>
              </a:rPr>
              <a:t>home/staff</a:t>
            </a:r>
            <a:r>
              <a:rPr lang="en-US" altLang="en-US" sz="2100" dirty="0" smtClean="0">
                <a:solidFill>
                  <a:schemeClr val="accent1">
                    <a:lumMod val="75000"/>
                  </a:schemeClr>
                </a:solidFill>
                <a:latin typeface="+mn-lt"/>
              </a:rPr>
              <a:t>/X</a:t>
            </a:r>
            <a:r>
              <a:rPr lang="en-US" altLang="en-US" sz="2100" dirty="0" smtClean="0">
                <a:solidFill>
                  <a:prstClr val="black"/>
                </a:solidFill>
                <a:latin typeface="+mn-lt"/>
              </a:rPr>
              <a:t>  </a:t>
            </a:r>
            <a:r>
              <a:rPr lang="en-US" altLang="en-US" sz="2100" dirty="0">
                <a:solidFill>
                  <a:prstClr val="black"/>
                </a:solidFill>
                <a:latin typeface="+mn-lt"/>
              </a:rPr>
              <a:t>(found it!)</a:t>
            </a:r>
          </a:p>
        </p:txBody>
      </p:sp>
      <p:sp>
        <p:nvSpPr>
          <p:cNvPr id="9319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7CB5FF61-221B-4766-89AB-1B332021CA3F}" type="slidenum">
              <a:rPr lang="en-US" altLang="en-US" sz="900">
                <a:solidFill>
                  <a:srgbClr val="898989"/>
                </a:solidFill>
              </a:rPr>
              <a:pPr/>
              <a:t>48</a:t>
            </a:fld>
            <a:endParaRPr lang="en-US" altLang="en-US" sz="900">
              <a:solidFill>
                <a:srgbClr val="898989"/>
              </a:solidFill>
            </a:endParaRPr>
          </a:p>
        </p:txBody>
      </p:sp>
      <p:cxnSp>
        <p:nvCxnSpPr>
          <p:cNvPr id="53" name="Straight Arrow Connector 52"/>
          <p:cNvCxnSpPr>
            <a:cxnSpLocks/>
          </p:cNvCxnSpPr>
          <p:nvPr/>
        </p:nvCxnSpPr>
        <p:spPr>
          <a:xfrm>
            <a:off x="4724400" y="3276600"/>
            <a:ext cx="1079500" cy="325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9505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641350" y="2984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Special Relative paths…</a:t>
            </a:r>
          </a:p>
        </p:txBody>
      </p:sp>
      <p:sp>
        <p:nvSpPr>
          <p:cNvPr id="51203" name="Text Box 2"/>
          <p:cNvSpPr txBox="1">
            <a:spLocks noChangeArrowheads="1"/>
          </p:cNvSpPr>
          <p:nvPr/>
        </p:nvSpPr>
        <p:spPr bwMode="auto">
          <a:xfrm>
            <a:off x="457200" y="1905000"/>
            <a:ext cx="41910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Tx/>
              <a:buSzPct val="110000"/>
              <a:defRPr/>
            </a:pPr>
            <a:r>
              <a:rPr lang="en-US" altLang="en-US" dirty="0">
                <a:solidFill>
                  <a:srgbClr val="40458C"/>
                </a:solidFill>
                <a:latin typeface="Calibri" panose="020F0502020204030204" pitchFamily="34" charset="0"/>
              </a:rPr>
              <a:t> </a:t>
            </a:r>
            <a:r>
              <a:rPr lang="en-US" altLang="en-US" dirty="0">
                <a:solidFill>
                  <a:prstClr val="black"/>
                </a:solidFill>
                <a:latin typeface="Calibri" panose="020F0502020204030204" pitchFamily="34" charset="0"/>
              </a:rPr>
              <a:t>.   The current directory</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The </a:t>
            </a:r>
            <a:r>
              <a:rPr lang="en-US" altLang="en-US" i="1" dirty="0">
                <a:solidFill>
                  <a:prstClr val="black"/>
                </a:solidFill>
                <a:latin typeface="Calibri" panose="020F0502020204030204" pitchFamily="34" charset="0"/>
              </a:rPr>
              <a:t>parent</a:t>
            </a:r>
            <a:r>
              <a:rPr lang="en-US" altLang="en-US" dirty="0">
                <a:solidFill>
                  <a:prstClr val="black"/>
                </a:solidFill>
                <a:latin typeface="Calibri" panose="020F0502020204030204" pitchFamily="34" charset="0"/>
              </a:rPr>
              <a:t> directory</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pwd</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/home/</a:t>
            </a:r>
            <a:r>
              <a:rPr lang="en-US" altLang="en-US" dirty="0" err="1">
                <a:solidFill>
                  <a:schemeClr val="accent1">
                    <a:lumMod val="75000"/>
                  </a:schemeClr>
                </a:solidFill>
                <a:latin typeface="Calibri" panose="020F0502020204030204" pitchFamily="34" charset="0"/>
              </a:rPr>
              <a:t>bielr</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netprog</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a:t>
            </a:r>
            <a:r>
              <a:rPr lang="en-US" altLang="en-US" dirty="0" err="1">
                <a:solidFill>
                  <a:schemeClr val="accent1">
                    <a:lumMod val="75000"/>
                  </a:schemeClr>
                </a:solidFill>
                <a:latin typeface="Calibri" panose="020F0502020204030204" pitchFamily="34" charset="0"/>
              </a:rPr>
              <a:t>netprog</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scully</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X</a:t>
            </a:r>
          </a:p>
        </p:txBody>
      </p:sp>
      <p:sp>
        <p:nvSpPr>
          <p:cNvPr id="952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963AC9-FA25-42E6-A5C4-C5CAB713FDFE}" type="slidenum">
              <a:rPr lang="en-US" altLang="en-US" sz="900">
                <a:solidFill>
                  <a:srgbClr val="898989"/>
                </a:solidFill>
              </a:rPr>
              <a:pPr/>
              <a:t>49</a:t>
            </a:fld>
            <a:endParaRPr lang="en-US" altLang="en-US" sz="900">
              <a:solidFill>
                <a:srgbClr val="898989"/>
              </a:solidFill>
            </a:endParaRPr>
          </a:p>
        </p:txBody>
      </p:sp>
      <p:pic>
        <p:nvPicPr>
          <p:cNvPr id="2" name="Picture 1"/>
          <p:cNvPicPr>
            <a:picLocks noChangeAspect="1"/>
          </p:cNvPicPr>
          <p:nvPr/>
        </p:nvPicPr>
        <p:blipFill>
          <a:blip r:embed="rId3"/>
          <a:stretch>
            <a:fillRect/>
          </a:stretch>
        </p:blipFill>
        <p:spPr>
          <a:xfrm>
            <a:off x="4114800" y="1600200"/>
            <a:ext cx="5029199" cy="40293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xfrm>
            <a:off x="457200" y="-228600"/>
            <a:ext cx="8078788" cy="16573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pic>
        <p:nvPicPr>
          <p:cNvPr id="21509" name="Picture 7" descr="The PD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4288"/>
            <a:ext cx="4038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9" descr="http://catb.org/esr/writings/taoup/html/graphics/kd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88" y="1284288"/>
            <a:ext cx="4646612"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1"/>
          <p:cNvSpPr txBox="1">
            <a:spLocks noChangeArrowheads="1"/>
          </p:cNvSpPr>
          <p:nvPr/>
        </p:nvSpPr>
        <p:spPr bwMode="auto">
          <a:xfrm>
            <a:off x="927100" y="6096000"/>
            <a:ext cx="215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a:t>PDP-7 Machine</a:t>
            </a:r>
          </a:p>
        </p:txBody>
      </p:sp>
      <p:sp>
        <p:nvSpPr>
          <p:cNvPr id="21512" name="TextBox 2"/>
          <p:cNvSpPr txBox="1">
            <a:spLocks noChangeArrowheads="1"/>
          </p:cNvSpPr>
          <p:nvPr/>
        </p:nvSpPr>
        <p:spPr bwMode="auto">
          <a:xfrm>
            <a:off x="4572000" y="6096000"/>
            <a:ext cx="440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600" b="1"/>
              <a:t>Ken (seated) and Dennis (standing) at a PDP-11 </a:t>
            </a:r>
          </a:p>
          <a:p>
            <a:r>
              <a:rPr lang="en-US" altLang="en-US" sz="1600" b="1"/>
              <a:t>in 1972.</a:t>
            </a:r>
          </a:p>
        </p:txBody>
      </p:sp>
      <p:sp>
        <p:nvSpPr>
          <p:cNvPr id="215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E0943950-3D18-420B-BF5B-B4E6D51AD30A}" type="slidenum">
              <a:rPr lang="en-US" altLang="en-US" sz="900" smtClean="0">
                <a:solidFill>
                  <a:srgbClr val="898989"/>
                </a:solidFill>
              </a:rPr>
              <a:pPr/>
              <a:t>5</a:t>
            </a:fld>
            <a:endParaRPr lang="en-US" altLang="en-US" sz="900">
              <a:solidFill>
                <a:srgbClr val="898989"/>
              </a:solidFill>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ctrTitle"/>
          </p:nvPr>
        </p:nvSpPr>
        <p:spPr/>
        <p:txBody>
          <a:bodyPr/>
          <a:lstStyle/>
          <a:p>
            <a:r>
              <a:rPr lang="en-US" altLang="en-US" dirty="0" smtClean="0"/>
              <a:t>Unix</a:t>
            </a:r>
            <a:r>
              <a:rPr lang="en-US" altLang="en-US" dirty="0"/>
              <a:t/>
            </a:r>
            <a:br>
              <a:rPr lang="en-US" altLang="en-US" dirty="0"/>
            </a:br>
            <a:r>
              <a:rPr lang="en-US" altLang="en-US" dirty="0"/>
              <a:t>History, Permissions, Paths</a:t>
            </a:r>
          </a:p>
        </p:txBody>
      </p:sp>
      <p:sp>
        <p:nvSpPr>
          <p:cNvPr id="97283" name="Subtitle 2"/>
          <p:cNvSpPr>
            <a:spLocks noGrp="1"/>
          </p:cNvSpPr>
          <p:nvPr>
            <p:ph type="subTitle" idx="1"/>
          </p:nvPr>
        </p:nvSpPr>
        <p:spPr/>
        <p:txBody>
          <a:bodyPr/>
          <a:lstStyle/>
          <a:p>
            <a:endParaRPr lang="en-US" altLang="en-US" sz="2800"/>
          </a:p>
          <a:p>
            <a:r>
              <a:rPr lang="en-US" altLang="en-US" sz="2800"/>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0243"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8436" name="Rectangle 4"/>
          <p:cNvSpPr>
            <a:spLocks noGrp="1" noChangeArrowheads="1"/>
          </p:cNvSpPr>
          <p:nvPr>
            <p:ph type="title"/>
          </p:nvPr>
        </p:nvSpPr>
        <p:spPr>
          <a:xfrm>
            <a:off x="531813" y="355600"/>
            <a:ext cx="8080375" cy="12446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Development of Unix OS</a:t>
            </a:r>
          </a:p>
        </p:txBody>
      </p:sp>
      <p:sp>
        <p:nvSpPr>
          <p:cNvPr id="2253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a:t>Students at University of California (in Berkley) further developed the UNIX operating system and introduced the BSD version of Unix</a:t>
            </a:r>
          </a:p>
        </p:txBody>
      </p:sp>
      <p:sp>
        <p:nvSpPr>
          <p:cNvPr id="10246" name="Rectangle 6"/>
          <p:cNvSpPr>
            <a:spLocks noChangeArrowheads="1"/>
          </p:cNvSpPr>
          <p:nvPr/>
        </p:nvSpPr>
        <p:spPr bwMode="auto">
          <a:xfrm>
            <a:off x="3640138" y="3060700"/>
            <a:ext cx="6000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r>
              <a:rPr lang="en-US" altLang="en-US" sz="1800">
                <a:solidFill>
                  <a:prstClr val="black"/>
                </a:solidFill>
                <a:latin typeface="Times New Roman" panose="02020603050405020304" pitchFamily="18" charset="0"/>
                <a:ea typeface="+mn-ea"/>
              </a:rPr>
              <a:t>Unix</a:t>
            </a:r>
          </a:p>
        </p:txBody>
      </p:sp>
      <p:sp>
        <p:nvSpPr>
          <p:cNvPr id="10247" name="Rectangle 7"/>
          <p:cNvSpPr>
            <a:spLocks noChangeArrowheads="1"/>
          </p:cNvSpPr>
          <p:nvPr/>
        </p:nvSpPr>
        <p:spPr bwMode="auto">
          <a:xfrm>
            <a:off x="803275" y="3689350"/>
            <a:ext cx="294957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dirty="0">
                <a:solidFill>
                  <a:prstClr val="black"/>
                </a:solidFill>
                <a:latin typeface="Times New Roman" panose="02020603050405020304" pitchFamily="18" charset="0"/>
                <a:ea typeface="+mn-ea"/>
              </a:rPr>
              <a:t>Bell Labs</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UNIX System V (5)</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Proprietary (Commercial Implementations)</a:t>
            </a: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p:txBody>
      </p:sp>
      <p:sp>
        <p:nvSpPr>
          <p:cNvPr id="10248" name="Rectangle 8"/>
          <p:cNvSpPr>
            <a:spLocks noChangeArrowheads="1"/>
          </p:cNvSpPr>
          <p:nvPr/>
        </p:nvSpPr>
        <p:spPr bwMode="auto">
          <a:xfrm>
            <a:off x="4727575" y="3689350"/>
            <a:ext cx="385921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a:solidFill>
                  <a:prstClr val="black"/>
                </a:solidFill>
                <a:latin typeface="Times New Roman" panose="02020603050405020304" pitchFamily="18" charset="0"/>
                <a:ea typeface="+mn-ea"/>
              </a:rPr>
              <a:t>Berkley Software Distribution (BSD - 1979) Free</a:t>
            </a:r>
          </a:p>
          <a:p>
            <a:pPr lvl="1" defTabSz="342900" eaLnBrk="1" hangingPunct="1">
              <a:spcBef>
                <a:spcPct val="50000"/>
              </a:spcBef>
              <a:defRPr/>
            </a:pPr>
            <a:r>
              <a:rPr lang="en-US" altLang="en-US" sz="1350">
                <a:solidFill>
                  <a:prstClr val="black"/>
                </a:solidFill>
                <a:latin typeface="Times New Roman" panose="02020603050405020304" pitchFamily="18" charset="0"/>
                <a:ea typeface="+mn-ea"/>
              </a:rPr>
              <a:t>1981: Berkeley UNIX 4.1 BSD (enhanced with vi, csh, and virtual memory management)</a:t>
            </a:r>
          </a:p>
          <a:p>
            <a:pPr lvl="1" defTabSz="342900" eaLnBrk="1" hangingPunct="1">
              <a:spcBef>
                <a:spcPct val="50000"/>
              </a:spcBef>
              <a:defRPr/>
            </a:pPr>
            <a:r>
              <a:rPr lang="en-US" altLang="en-US" sz="1350">
                <a:solidFill>
                  <a:prstClr val="black"/>
                </a:solidFill>
                <a:latin typeface="Times New Roman" panose="02020603050405020304" pitchFamily="18" charset="0"/>
                <a:ea typeface="+mn-ea"/>
              </a:rPr>
              <a:t>1983: Berkeley UNIX 4.2 BSD (added TCP/IP networking, sockets and a new file system)</a:t>
            </a:r>
            <a:endParaRPr lang="en-US" altLang="en-US" sz="180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a:solidFill>
                <a:prstClr val="black"/>
              </a:solidFill>
              <a:latin typeface="Times New Roman" panose="02020603050405020304" pitchFamily="18" charset="0"/>
              <a:ea typeface="+mn-ea"/>
            </a:endParaRPr>
          </a:p>
        </p:txBody>
      </p:sp>
      <p:sp>
        <p:nvSpPr>
          <p:cNvPr id="10249" name="Line 9"/>
          <p:cNvSpPr>
            <a:spLocks noChangeShapeType="1"/>
          </p:cNvSpPr>
          <p:nvPr/>
        </p:nvSpPr>
        <p:spPr bwMode="auto">
          <a:xfrm flipV="1">
            <a:off x="2782888" y="3344863"/>
            <a:ext cx="857250" cy="2857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10250" name="Line 10"/>
          <p:cNvSpPr>
            <a:spLocks noChangeShapeType="1"/>
          </p:cNvSpPr>
          <p:nvPr/>
        </p:nvSpPr>
        <p:spPr bwMode="auto">
          <a:xfrm>
            <a:off x="4211638" y="3344863"/>
            <a:ext cx="514350" cy="285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225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43E56316-0FD9-417E-BB69-B17B4F920C4A}" type="slidenum">
              <a:rPr lang="en-US" altLang="en-US" sz="900" smtClean="0">
                <a:solidFill>
                  <a:srgbClr val="898989"/>
                </a:solidFill>
              </a:rPr>
              <a:pPr/>
              <a:t>6</a:t>
            </a:fld>
            <a:endParaRPr lang="en-US" altLang="en-US" sz="900">
              <a:solidFill>
                <a:srgbClr val="898989"/>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1267"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9460"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a:t>Development of Unix OS</a:t>
            </a:r>
          </a:p>
        </p:txBody>
      </p:sp>
      <p:sp>
        <p:nvSpPr>
          <p:cNvPr id="24581"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a:t>There were versions of UNIX for the Personal Computer (PC), such as XENIX, etc., but they didn’t catch on in popularity until Linux was developed in the early 90’s.</a:t>
            </a:r>
          </a:p>
        </p:txBody>
      </p:sp>
      <p:sp>
        <p:nvSpPr>
          <p:cNvPr id="245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CB1C633-440D-455F-86E8-1266FC5532AB}" type="slidenum">
              <a:rPr lang="en-US" altLang="en-US" sz="900" smtClean="0">
                <a:solidFill>
                  <a:srgbClr val="898989"/>
                </a:solidFill>
              </a:rPr>
              <a:pPr/>
              <a:t>7</a:t>
            </a:fld>
            <a:endParaRPr lang="en-US" altLang="en-US" sz="900">
              <a:solidFill>
                <a:srgbClr val="898989"/>
              </a:solidFil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1"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20484" name="Rectangle 4"/>
          <p:cNvSpPr>
            <a:spLocks noGrp="1" noChangeArrowheads="1"/>
          </p:cNvSpPr>
          <p:nvPr>
            <p:ph type="title"/>
          </p:nvPr>
        </p:nvSpPr>
        <p:spPr>
          <a:xfrm>
            <a:off x="860425" y="176213"/>
            <a:ext cx="7793038"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Linux</a:t>
            </a:r>
          </a:p>
        </p:txBody>
      </p:sp>
      <p:sp>
        <p:nvSpPr>
          <p:cNvPr id="20485" name="Rectangle 5"/>
          <p:cNvSpPr>
            <a:spLocks noGrp="1" noChangeArrowheads="1"/>
          </p:cNvSpPr>
          <p:nvPr>
            <p:ph type="body" sz="half" idx="2"/>
          </p:nvPr>
        </p:nvSpPr>
        <p:spPr>
          <a:xfrm>
            <a:off x="4757738" y="1428750"/>
            <a:ext cx="3810000" cy="30861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Autofit/>
          </a:bodyPr>
          <a:lstStyle/>
          <a:p>
            <a:pPr marL="68580" indent="-68580" eaLnBrk="1" fontAlgn="auto" hangingPunct="1">
              <a:spcAft>
                <a:spcPts val="0"/>
              </a:spcAft>
              <a:defRPr/>
            </a:pPr>
            <a:r>
              <a:rPr lang="en-US" altLang="en-US" sz="2400" dirty="0">
                <a:solidFill>
                  <a:schemeClr val="tx1">
                    <a:lumMod val="85000"/>
                    <a:lumOff val="15000"/>
                  </a:schemeClr>
                </a:solidFill>
              </a:rPr>
              <a:t>Linux operating system developed by programming student  Linus Torvalds (1991)</a:t>
            </a:r>
          </a:p>
          <a:p>
            <a:pPr marL="68580" indent="-6858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wanted to develop Unix-like OS </a:t>
            </a:r>
            <a:r>
              <a:rPr lang="en-US" altLang="en-US" sz="2400" u="sng" dirty="0">
                <a:solidFill>
                  <a:schemeClr val="tx1">
                    <a:lumMod val="85000"/>
                    <a:lumOff val="15000"/>
                  </a:schemeClr>
                </a:solidFill>
              </a:rPr>
              <a:t>just</a:t>
            </a:r>
            <a:r>
              <a:rPr lang="en-US" altLang="en-US" sz="2400" dirty="0">
                <a:solidFill>
                  <a:schemeClr val="tx1">
                    <a:lumMod val="85000"/>
                    <a:lumOff val="15000"/>
                  </a:schemeClr>
                </a:solidFill>
              </a:rPr>
              <a:t> to experiment with new 386 computer at the time... </a:t>
            </a:r>
          </a:p>
          <a:p>
            <a:pPr marL="68580" indent="-68580" eaLnBrk="1" fontAlgn="auto" hangingPunct="1">
              <a:spcAft>
                <a:spcPts val="0"/>
              </a:spcAft>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invited other programmers to improve the Kernel. Overtime, it was ported to various hardware architectures</a:t>
            </a:r>
          </a:p>
        </p:txBody>
      </p:sp>
      <p:graphicFrame>
        <p:nvGraphicFramePr>
          <p:cNvPr id="26630" name="Object 6">
            <a:hlinkClick r:id="" action="ppaction://ole?verb=0"/>
          </p:cNvPr>
          <p:cNvGraphicFramePr>
            <a:graphicFrameLocks/>
          </p:cNvGraphicFramePr>
          <p:nvPr/>
        </p:nvGraphicFramePr>
        <p:xfrm>
          <a:off x="1222375" y="2068513"/>
          <a:ext cx="2478088" cy="3105150"/>
        </p:xfrm>
        <a:graphic>
          <a:graphicData uri="http://schemas.openxmlformats.org/presentationml/2006/ole">
            <mc:AlternateContent xmlns:mc="http://schemas.openxmlformats.org/markup-compatibility/2006">
              <mc:Choice xmlns:v="urn:schemas-microsoft-com:vml" Requires="v">
                <p:oleObj spid="_x0000_s26657" name="Clip" r:id="rId3" imgW="3303588" imgH="4140200" progId="MS_ClipArt_Gallery.5">
                  <p:embed/>
                </p:oleObj>
              </mc:Choice>
              <mc:Fallback>
                <p:oleObj name="Clip" r:id="rId3" imgW="3303588" imgH="4140200" progId="MS_ClipArt_Gallery.5">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2068513"/>
                        <a:ext cx="2478088"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EFBEF94E-922A-4A65-98E0-C34B81F60CD3}" type="slidenum">
              <a:rPr lang="en-US" altLang="en-US" smtClean="0"/>
              <a:pPr>
                <a:defRPr/>
              </a:pPr>
              <a:t>8</a:t>
            </a:fld>
            <a:endParaRPr lang="en-US" alt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09550" y="225423"/>
            <a:ext cx="7794625"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GNU (GNU ‘s NOT UNIX) Project </a:t>
            </a:r>
          </a:p>
        </p:txBody>
      </p:sp>
      <p:sp>
        <p:nvSpPr>
          <p:cNvPr id="4099" name="Rectangle 3"/>
          <p:cNvSpPr>
            <a:spLocks noGrp="1" noChangeArrowheads="1"/>
          </p:cNvSpPr>
          <p:nvPr>
            <p:ph idx="1"/>
          </p:nvPr>
        </p:nvSpPr>
        <p:spPr>
          <a:xfrm>
            <a:off x="4572000" y="1431558"/>
            <a:ext cx="4278313" cy="5264883"/>
          </a:xfrm>
        </p:spPr>
        <p:txBody>
          <a:bodyPr rtlCol="0">
            <a:noAutofit/>
          </a:bodyPr>
          <a:lstStyle/>
          <a:p>
            <a:pPr marL="68580" indent="-68580" eaLnBrk="1" fontAlgn="auto" hangingPunct="1">
              <a:lnSpc>
                <a:spcPct val="80000"/>
              </a:lnSpc>
              <a:spcAft>
                <a:spcPts val="0"/>
              </a:spcAft>
              <a:buFont typeface="Wingdings" panose="05000000000000000000" pitchFamily="2" charset="2"/>
              <a:buChar char="§"/>
              <a:defRPr/>
            </a:pPr>
            <a:r>
              <a:rPr lang="en-US" sz="2400" dirty="0">
                <a:solidFill>
                  <a:schemeClr val="tx1">
                    <a:lumMod val="85000"/>
                    <a:lumOff val="15000"/>
                  </a:schemeClr>
                </a:solidFill>
                <a:sym typeface="Wingdings" pitchFamily="2" charset="2"/>
              </a:rPr>
              <a:t>Launched in 1984 to develop a complete UNIX Operating system that is free software:  </a:t>
            </a:r>
            <a:r>
              <a:rPr lang="en-US" sz="2400" dirty="0">
                <a:solidFill>
                  <a:srgbClr val="FF0000"/>
                </a:solidFill>
                <a:sym typeface="Wingdings" pitchFamily="2" charset="2"/>
                <a:hlinkClick r:id="rId3"/>
              </a:rPr>
              <a:t>www.gnu.org</a:t>
            </a:r>
            <a:r>
              <a:rPr lang="en-US" sz="2400" dirty="0">
                <a:solidFill>
                  <a:srgbClr val="FF0000"/>
                </a:solidFill>
                <a:sym typeface="Wingdings" pitchFamily="2" charset="2"/>
              </a:rPr>
              <a:t> </a:t>
            </a:r>
            <a:r>
              <a:rPr lang="en-US" sz="2400" dirty="0">
                <a:sym typeface="Wingdings" pitchFamily="2" charset="2"/>
              </a:rPr>
              <a:t>(Free Software Foundation - founded by </a:t>
            </a:r>
            <a:r>
              <a:rPr lang="en-US" sz="2400" b="1" dirty="0">
                <a:sym typeface="Wingdings" pitchFamily="2" charset="2"/>
              </a:rPr>
              <a:t>Richard Stallman</a:t>
            </a:r>
            <a:r>
              <a:rPr lang="en-US" sz="2400" dirty="0">
                <a:sym typeface="Wingdings" pitchFamily="2" charset="2"/>
              </a:rPr>
              <a:t>)</a:t>
            </a:r>
            <a:endParaRPr lang="en-US" sz="2400" dirty="0">
              <a:solidFill>
                <a:srgbClr val="FF0000"/>
              </a:solidFill>
              <a:sym typeface="Wingdings" pitchFamily="2" charset="2"/>
            </a:endParaRPr>
          </a:p>
          <a:p>
            <a:pPr marL="68580" indent="-68580" eaLnBrk="1" fontAlgn="auto" hangingPunct="1">
              <a:lnSpc>
                <a:spcPct val="80000"/>
              </a:lnSpc>
              <a:spcAft>
                <a:spcPts val="0"/>
              </a:spcAft>
              <a:buFont typeface="Arial" panose="020B0604020202020204" pitchFamily="34" charset="0"/>
              <a:buNone/>
              <a:defRPr/>
            </a:pPr>
            <a:r>
              <a:rPr lang="en-US" sz="2400" dirty="0">
                <a:solidFill>
                  <a:schemeClr val="tx1">
                    <a:lumMod val="85000"/>
                    <a:lumOff val="15000"/>
                  </a:schemeClr>
                </a:solidFill>
                <a:sym typeface="Wingdings" pitchFamily="2" charset="2"/>
              </a:rPr>
              <a:t> Usually C code, but some C++</a:t>
            </a:r>
          </a:p>
          <a:p>
            <a:pPr marL="68580" indent="-68580" eaLnBrk="1" fontAlgn="auto" hangingPunct="1">
              <a:lnSpc>
                <a:spcPct val="80000"/>
              </a:lnSpc>
              <a:spcAft>
                <a:spcPts val="0"/>
              </a:spcAft>
              <a:buFont typeface="Arial" panose="020B0604020202020204" pitchFamily="34" charset="0"/>
              <a:buNone/>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 has a 72-page document of coding standards – well-written code. It provides useful tools such as </a:t>
            </a:r>
            <a:r>
              <a:rPr lang="en-US" sz="2400" dirty="0" err="1">
                <a:solidFill>
                  <a:schemeClr val="tx1">
                    <a:lumMod val="85000"/>
                    <a:lumOff val="15000"/>
                  </a:schemeClr>
                </a:solidFill>
                <a:sym typeface="Wingdings" pitchFamily="2" charset="2"/>
              </a:rPr>
              <a:t>Emacs</a:t>
            </a:r>
            <a:r>
              <a:rPr lang="en-US" sz="2400" dirty="0">
                <a:solidFill>
                  <a:schemeClr val="tx1">
                    <a:lumMod val="85000"/>
                    <a:lumOff val="15000"/>
                  </a:schemeClr>
                </a:solidFill>
                <a:sym typeface="Wingdings" pitchFamily="2" charset="2"/>
              </a:rPr>
              <a:t>, </a:t>
            </a:r>
            <a:r>
              <a:rPr lang="en-US" sz="2400" dirty="0" err="1">
                <a:solidFill>
                  <a:schemeClr val="tx1">
                    <a:lumMod val="85000"/>
                    <a:lumOff val="15000"/>
                  </a:schemeClr>
                </a:solidFill>
                <a:sym typeface="Wingdings" pitchFamily="2" charset="2"/>
              </a:rPr>
              <a:t>Gcc</a:t>
            </a:r>
            <a:r>
              <a:rPr lang="en-US" sz="2400" dirty="0">
                <a:solidFill>
                  <a:schemeClr val="tx1">
                    <a:lumMod val="85000"/>
                    <a:lumOff val="15000"/>
                  </a:schemeClr>
                </a:solidFill>
                <a:sym typeface="Wingdings" pitchFamily="2" charset="2"/>
              </a:rPr>
              <a:t>, Bash shell, </a:t>
            </a:r>
            <a:r>
              <a:rPr lang="en-US" sz="2400" dirty="0" err="1">
                <a:solidFill>
                  <a:schemeClr val="tx1">
                    <a:lumMod val="85000"/>
                    <a:lumOff val="15000"/>
                  </a:schemeClr>
                </a:solidFill>
                <a:sym typeface="Wingdings" pitchFamily="2" charset="2"/>
              </a:rPr>
              <a:t>glibc</a:t>
            </a:r>
            <a:r>
              <a:rPr lang="en-US" sz="2400" dirty="0">
                <a:solidFill>
                  <a:schemeClr val="tx1">
                    <a:lumMod val="85000"/>
                    <a:lumOff val="15000"/>
                  </a:schemeClr>
                </a:solidFill>
                <a:sym typeface="Wingdings" pitchFamily="2" charset="2"/>
              </a:rPr>
              <a:t> (C library)</a:t>
            </a:r>
          </a:p>
          <a:p>
            <a:pPr marL="68580" indent="-68580" eaLnBrk="1" fontAlgn="auto" hangingPunct="1">
              <a:lnSpc>
                <a:spcPct val="80000"/>
              </a:lnSpc>
              <a:spcAft>
                <a:spcPts val="0"/>
              </a:spcAft>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GNU’s kernel (Called Hurd) was not working (not stable).</a:t>
            </a:r>
          </a:p>
          <a:p>
            <a:pPr marL="68580" indent="-6858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342900" lvl="2" indent="0" eaLnBrk="1" fontAlgn="auto" hangingPunct="1">
              <a:lnSpc>
                <a:spcPct val="80000"/>
              </a:lnSpc>
              <a:spcAft>
                <a:spcPts val="0"/>
              </a:spcAft>
              <a:buFont typeface="Arial" panose="020B0604020202020204" pitchFamily="34" charset="0"/>
              <a:buNone/>
              <a:defRPr/>
            </a:pPr>
            <a:endParaRPr lang="en-US" sz="2400" b="1" dirty="0"/>
          </a:p>
          <a:p>
            <a:pPr marL="192088" lvl="1" indent="0" eaLnBrk="1" fontAlgn="auto" hangingPunct="1">
              <a:lnSpc>
                <a:spcPct val="80000"/>
              </a:lnSpc>
              <a:spcAft>
                <a:spcPts val="0"/>
              </a:spcAft>
              <a:buFont typeface="Arial" panose="020B0604020202020204" pitchFamily="34" charset="0"/>
              <a:buNone/>
              <a:defRPr/>
            </a:pPr>
            <a:endParaRPr lang="en-US" sz="2400" b="1"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p:txBody>
      </p:sp>
      <p:pic>
        <p:nvPicPr>
          <p:cNvPr id="2765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6449" y="1524000"/>
            <a:ext cx="31924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
          <p:cNvSpPr txBox="1">
            <a:spLocks noChangeArrowheads="1"/>
          </p:cNvSpPr>
          <p:nvPr/>
        </p:nvSpPr>
        <p:spPr bwMode="auto">
          <a:xfrm>
            <a:off x="794726" y="3858420"/>
            <a:ext cx="2519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b="1" dirty="0">
                <a:sym typeface="Wingdings" panose="05000000000000000000" pitchFamily="2" charset="2"/>
              </a:rPr>
              <a:t>Richard Stallman</a:t>
            </a:r>
            <a:endParaRPr lang="en-US" altLang="en-US" dirty="0"/>
          </a:p>
        </p:txBody>
      </p:sp>
      <p:sp>
        <p:nvSpPr>
          <p:cNvPr id="276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19FEF360-BD33-46F9-A3CD-7BC4F80A771A}" type="slidenum">
              <a:rPr lang="en-US" altLang="en-US" sz="900" smtClean="0">
                <a:solidFill>
                  <a:srgbClr val="898989"/>
                </a:solidFill>
              </a:rPr>
              <a:pPr/>
              <a:t>9</a:t>
            </a:fld>
            <a:endParaRPr lang="en-US" altLang="en-US" sz="900" dirty="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37906</TotalTime>
  <Words>2417</Words>
  <Application>Microsoft Office PowerPoint</Application>
  <PresentationFormat>On-screen Show (4:3)</PresentationFormat>
  <Paragraphs>453</Paragraphs>
  <Slides>50</Slides>
  <Notes>34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6" baseType="lpstr">
      <vt:lpstr>Microsoft YaHei</vt:lpstr>
      <vt:lpstr>MS PGothic</vt:lpstr>
      <vt:lpstr>MS PGothic</vt:lpstr>
      <vt:lpstr>Arial</vt:lpstr>
      <vt:lpstr>Book Antiqua</vt:lpstr>
      <vt:lpstr>Bookman Old Style</vt:lpstr>
      <vt:lpstr>Calibri</vt:lpstr>
      <vt:lpstr>Calibri Light</vt:lpstr>
      <vt:lpstr>Courier New</vt:lpstr>
      <vt:lpstr>Tahoma</vt:lpstr>
      <vt:lpstr>Times</vt:lpstr>
      <vt:lpstr>Times New Roman</vt:lpstr>
      <vt:lpstr>Trebuchet MS</vt:lpstr>
      <vt:lpstr>Wingdings</vt:lpstr>
      <vt:lpstr>Office Theme</vt:lpstr>
      <vt:lpstr>Clip</vt:lpstr>
      <vt:lpstr>3-Unix History, Permissions, Paths</vt:lpstr>
      <vt:lpstr> CSC-46   Unix History</vt:lpstr>
      <vt:lpstr>A brief history of UNIX OS</vt:lpstr>
      <vt:lpstr>History of Unix OS</vt:lpstr>
      <vt:lpstr>History of Unix OS</vt:lpstr>
      <vt:lpstr>Development of Unix OS</vt:lpstr>
      <vt:lpstr>Development of Unix OS</vt:lpstr>
      <vt:lpstr>History of Linux</vt:lpstr>
      <vt:lpstr>GNU (GNU ‘s NOT UNIX) Project </vt:lpstr>
      <vt:lpstr>Brief history of Unix-like operating systems</vt:lpstr>
      <vt:lpstr>Standardizations  (1 of 2)</vt:lpstr>
      <vt:lpstr>Standardizations  (2 of 2)</vt:lpstr>
      <vt:lpstr>PowerPoint Presentation</vt:lpstr>
      <vt:lpstr>PowerPoint Presentation</vt:lpstr>
      <vt:lpstr>PowerPoint Presentation</vt:lpstr>
      <vt:lpstr>PowerPoint Presentation</vt:lpstr>
      <vt:lpstr>PowerPoint Presentation</vt:lpstr>
      <vt:lpstr>Some Standard Directories &amp; Files   1 of 2</vt:lpstr>
      <vt:lpstr>Some Standard Directories &amp; Files  2 of 2</vt:lpstr>
      <vt:lpstr> Linux  More Basic Commands</vt:lpstr>
      <vt:lpstr>PowerPoint Presentation</vt:lpstr>
      <vt:lpstr>PowerPoint Presentation</vt:lpstr>
      <vt:lpstr>PowerPoint Presentation</vt:lpstr>
      <vt:lpstr>PowerPoint Presentation</vt:lpstr>
      <vt:lpstr>PowerPoint Presentation</vt:lpstr>
      <vt:lpstr>File Attributes shown by ls –l</vt:lpstr>
      <vt:lpstr>File Attributes shown by ls –l</vt:lpstr>
      <vt:lpstr>File Attributes shown by ls –l</vt:lpstr>
      <vt:lpstr>File Attributes shown by ls –l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Unix History, Permissions, Paths</vt:lpstr>
    </vt:vector>
  </TitlesOfParts>
  <Company>CETS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c:title>
  <dc:creator>doan nguyen</dc:creator>
  <cp:lastModifiedBy>Srivatsa, Sankar</cp:lastModifiedBy>
  <cp:revision>472</cp:revision>
  <cp:lastPrinted>2016-02-01T04:41:35Z</cp:lastPrinted>
  <dcterms:created xsi:type="dcterms:W3CDTF">2002-03-04T21:55:41Z</dcterms:created>
  <dcterms:modified xsi:type="dcterms:W3CDTF">2018-01-26T01:02:47Z</dcterms:modified>
</cp:coreProperties>
</file>