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80" r:id="rId13"/>
    <p:sldId id="281" r:id="rId14"/>
    <p:sldId id="282" r:id="rId15"/>
    <p:sldId id="283" r:id="rId16"/>
    <p:sldId id="284" r:id="rId17"/>
    <p:sldId id="339" r:id="rId18"/>
    <p:sldId id="340" r:id="rId19"/>
    <p:sldId id="289" r:id="rId20"/>
    <p:sldId id="290" r:id="rId21"/>
    <p:sldId id="291" r:id="rId22"/>
    <p:sldId id="293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5" r:id="rId31"/>
    <p:sldId id="306" r:id="rId32"/>
    <p:sldId id="307" r:id="rId33"/>
    <p:sldId id="308" r:id="rId34"/>
    <p:sldId id="349" r:id="rId35"/>
    <p:sldId id="309" r:id="rId36"/>
    <p:sldId id="310" r:id="rId37"/>
    <p:sldId id="311" r:id="rId38"/>
    <p:sldId id="34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51" r:id="rId49"/>
    <p:sldId id="321" r:id="rId50"/>
    <p:sldId id="322" r:id="rId51"/>
    <p:sldId id="323" r:id="rId52"/>
    <p:sldId id="324" r:id="rId53"/>
    <p:sldId id="326" r:id="rId54"/>
    <p:sldId id="350" r:id="rId55"/>
    <p:sldId id="343" r:id="rId56"/>
    <p:sldId id="332" r:id="rId57"/>
    <p:sldId id="333" r:id="rId58"/>
    <p:sldId id="334" r:id="rId59"/>
    <p:sldId id="335" r:id="rId60"/>
    <p:sldId id="336" r:id="rId61"/>
    <p:sldId id="337" r:id="rId62"/>
    <p:sldId id="345" r:id="rId63"/>
    <p:sldId id="348" r:id="rId64"/>
    <p:sldId id="346" r:id="rId65"/>
    <p:sldId id="347" r:id="rId66"/>
    <p:sldId id="344" r:id="rId6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>
      <p:cViewPr varScale="1">
        <p:scale>
          <a:sx n="71" d="100"/>
          <a:sy n="71" d="100"/>
        </p:scale>
        <p:origin x="8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5A19D36F-4797-4CBA-B360-4336360A9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78B7917D-65B2-42C5-A581-A93745527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3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2BF87-EDF5-433A-AC0B-A0E2935E0AF7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62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73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6890F1-A0F6-4B06-AFA5-10E1ABD6E08D}" type="slidenum">
              <a:rPr lang="en-US" altLang="en-US" sz="1200" smtClean="0">
                <a:ea typeface="ＭＳ Ｐゴシック" pitchFamily="34" charset="-128"/>
              </a:rPr>
              <a:pPr/>
              <a:t>64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3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14A2F-A9B4-43AD-9442-08212F5C49EB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65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89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C44CD-E1D3-4A9D-A43A-E809A47DA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8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5A7AEFA-85AE-43A7-973F-69F246E0870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8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4C1D-2780-4BDE-8ED8-B3B26B72A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27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1552-0C2F-4E4B-9B90-1A703612C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4FF47-E156-412E-A7D7-5B1694E45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7FAC-60A8-4714-8229-58F8B172C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29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12CB-798E-4398-852C-46368002D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F75F-242B-43F2-9D2A-C6D82A8B2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A99C8-1294-4934-9FAE-F165AD8BD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9689-08A1-40F9-8D37-49F081465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2925B-3C31-4377-A643-D102DF998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9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DCD4E89-42C6-4894-8BA4-A2B471A118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3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DC7842-17FC-4F1E-A757-FF1F0A39A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etimes.com/author.asp?section_id=36&amp;doc_id=1323907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Wrapper_fun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Glibc" TargetMode="External"/><Relationship Id="rId5" Type="http://schemas.openxmlformats.org/officeDocument/2006/relationships/hyperlink" Target="https://en.wikipedia.org/wiki/C_standard_library" TargetMode="External"/><Relationship Id="rId4" Type="http://schemas.openxmlformats.org/officeDocument/2006/relationships/hyperlink" Target="https://en.wikipedia.org/wiki/Unix-lik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</a:t>
            </a:r>
            <a:r>
              <a:rPr lang="en-US" altLang="en-US" sz="4400">
                <a:latin typeface="+mn-lt"/>
              </a:rPr>
              <a:t>Started with C</a:t>
            </a:r>
            <a:endParaRPr lang="en-US" altLang="en-US" sz="44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Basic information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25F3-A17F-45F0-A306-111E01E4DF45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45547-49BF-421A-959C-75EF858E91C9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62000" y="-23813"/>
            <a:ext cx="6592888" cy="747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Your name here                                               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Simple computation program                       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math.h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   double x1=1, y1=5, x2=4, y2=7,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side_1, side_2, distance;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printf("\</a:t>
            </a:r>
            <a:r>
              <a:rPr lang="en-US" altLang="en-US" sz="2400" dirty="0" err="1">
                <a:latin typeface="+mn-lt"/>
              </a:rPr>
              <a:t>nJane</a:t>
            </a:r>
            <a:r>
              <a:rPr lang="en-US" altLang="en-US" sz="2400" dirty="0">
                <a:latin typeface="+mn-lt"/>
              </a:rPr>
              <a:t> Smith\n\n");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side_1 = x2 - x1;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side_2 = y2 - y1;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distance = </a:t>
            </a:r>
            <a:r>
              <a:rPr lang="en-US" altLang="en-US" sz="2400" dirty="0" err="1">
                <a:latin typeface="+mn-lt"/>
              </a:rPr>
              <a:t>sqrt</a:t>
            </a:r>
            <a:r>
              <a:rPr lang="en-US" altLang="en-US" sz="2400" dirty="0">
                <a:latin typeface="+mn-lt"/>
              </a:rPr>
              <a:t>(side_1*side_1 + side_2*side_2);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printf("The distance between the two points 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“is %5.2f \n\n", distance);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DFA4A-28BE-4595-B3D7-B7A47F00C7A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30238" y="685800"/>
            <a:ext cx="805656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i="1" dirty="0">
                <a:latin typeface="+mn-lt"/>
              </a:rPr>
              <a:t>The RUN will look like this:</a:t>
            </a:r>
          </a:p>
          <a:p>
            <a:pPr eaLnBrk="1" hangingPunct="1">
              <a:defRPr/>
            </a:pPr>
            <a:endParaRPr lang="en-US" altLang="en-US" sz="3600" i="1" dirty="0">
              <a:latin typeface="+mn-lt"/>
            </a:endParaRP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Jane Smith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The distance between the two points is  3.61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nitty-gritty details!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2E6F4-775B-452E-9FD3-E786A4EBD0E2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2207D-7D55-40A0-859A-614BB559DA1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790575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Variable &amp; Identifier Name Rules: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Must begin with an alphabetic character (a-z, A-Z)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or underscore ( _ ).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Digits are OK but not as first character.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Can be any length, BUT first 31 characters must be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unique.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 is case sensitive.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sum, Sum, </a:t>
            </a:r>
            <a:r>
              <a:rPr lang="en-US" altLang="en-US" sz="2800" dirty="0" err="1">
                <a:latin typeface="+mn-lt"/>
              </a:rPr>
              <a:t>SuM</a:t>
            </a:r>
            <a:r>
              <a:rPr lang="en-US" altLang="en-US" sz="2800" dirty="0">
                <a:latin typeface="+mn-lt"/>
              </a:rPr>
              <a:t>, and SUM are all different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A C Reserved Word or Keyword </a:t>
            </a:r>
            <a:r>
              <a:rPr lang="en-US" altLang="en-US" sz="2800" u="sng" dirty="0">
                <a:latin typeface="+mn-lt"/>
              </a:rPr>
              <a:t>cannot be used as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      </a:t>
            </a:r>
            <a:r>
              <a:rPr lang="en-US" altLang="en-US" sz="2800" u="sng" dirty="0">
                <a:latin typeface="+mn-lt"/>
              </a:rPr>
              <a:t>an identifier.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44A01-D975-494E-B777-612C93AF867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687387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ANSI C Reserved Words:</a:t>
            </a:r>
            <a:r>
              <a:rPr lang="en-US" altLang="en-US" sz="2800" dirty="0">
                <a:latin typeface="+mn-lt"/>
              </a:rPr>
              <a:t>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auto		break		case		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const</a:t>
            </a:r>
            <a:r>
              <a:rPr lang="en-US" altLang="en-US" sz="2800" dirty="0">
                <a:latin typeface="+mn-lt"/>
              </a:rPr>
              <a:t>		continue	default	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double</a:t>
            </a:r>
            <a:r>
              <a:rPr lang="en-US" altLang="en-US" sz="2800" dirty="0">
                <a:latin typeface="+mn-lt"/>
              </a:rPr>
              <a:t>	else		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		extern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		for		</a:t>
            </a:r>
            <a:r>
              <a:rPr lang="en-US" altLang="en-US" sz="2800" dirty="0" err="1">
                <a:latin typeface="+mn-lt"/>
              </a:rPr>
              <a:t>goto</a:t>
            </a:r>
            <a:r>
              <a:rPr lang="en-US" altLang="en-US" sz="2800" dirty="0">
                <a:latin typeface="+mn-lt"/>
              </a:rPr>
              <a:t>		if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long		register	</a:t>
            </a:r>
            <a:r>
              <a:rPr lang="en-US" altLang="en-US" sz="2800" b="1" dirty="0">
                <a:latin typeface="+mn-lt"/>
              </a:rPr>
              <a:t>return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signed	</a:t>
            </a:r>
            <a:r>
              <a:rPr lang="en-US" altLang="en-US" sz="2800" dirty="0" err="1">
                <a:latin typeface="+mn-lt"/>
              </a:rPr>
              <a:t>sizeof</a:t>
            </a:r>
            <a:r>
              <a:rPr lang="en-US" altLang="en-US" sz="2800" dirty="0">
                <a:latin typeface="+mn-lt"/>
              </a:rPr>
              <a:t>		static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		switch	</a:t>
            </a: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	union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	</a:t>
            </a:r>
            <a:r>
              <a:rPr lang="en-US" altLang="en-US" sz="2800" b="1" dirty="0">
                <a:latin typeface="+mn-lt"/>
              </a:rPr>
              <a:t>void</a:t>
            </a:r>
            <a:r>
              <a:rPr lang="en-US" altLang="en-US" sz="2800" dirty="0">
                <a:latin typeface="+mn-lt"/>
              </a:rPr>
              <a:t>		volatile	while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66C1E-1EE6-4C05-81E9-4202F078980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64008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Examples of: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Valid Names</a:t>
            </a: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u="sng" dirty="0">
                <a:latin typeface="+mn-lt"/>
              </a:rPr>
              <a:t>Invalid Names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density		2sum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sum3			</a:t>
            </a:r>
            <a:r>
              <a:rPr lang="en-US" altLang="en-US" sz="2800" dirty="0" err="1">
                <a:latin typeface="+mn-lt"/>
              </a:rPr>
              <a:t>x&amp;y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x_y</a:t>
            </a:r>
            <a:r>
              <a:rPr lang="en-US" altLang="en-US" sz="2800" dirty="0">
                <a:latin typeface="+mn-lt"/>
              </a:rPr>
              <a:t>			x-y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x2_2			x2.2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DBA93-2AED-46FD-B4FD-6FD9F0E0E6D1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4588" y="152400"/>
            <a:ext cx="7339012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Each variable must have a “type” which tells us the size,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precision, and accuracy the variable will be allowed.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word “type” is an important buzz word in computers.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NOTE:  Min &amp; Max values </a:t>
            </a:r>
            <a:r>
              <a:rPr lang="en-US" altLang="en-US" sz="2400" i="1" dirty="0">
                <a:latin typeface="+mn-lt"/>
              </a:rPr>
              <a:t>VARY</a:t>
            </a:r>
            <a:r>
              <a:rPr lang="en-US" altLang="en-US" sz="2400" dirty="0">
                <a:latin typeface="+mn-lt"/>
              </a:rPr>
              <a:t> from system to system.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NUMERIC</a:t>
            </a:r>
            <a:r>
              <a:rPr lang="en-US" altLang="en-US" sz="2400" dirty="0">
                <a:latin typeface="+mn-lt"/>
              </a:rPr>
              <a:t>			</a:t>
            </a:r>
            <a:r>
              <a:rPr lang="en-US" altLang="en-US" sz="2400" b="1" u="sng" dirty="0">
                <a:latin typeface="+mn-lt"/>
              </a:rPr>
              <a:t>CHARACTER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Integers</a:t>
            </a:r>
            <a:r>
              <a:rPr lang="en-US" altLang="en-US" sz="2400" dirty="0">
                <a:latin typeface="+mn-lt"/>
              </a:rPr>
              <a:t>		 	 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short			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unsigned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Floating point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float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double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 double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60960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dirty="0">
                <a:latin typeface="+mn-lt"/>
              </a:rPr>
              <a:t>Limits on </a:t>
            </a:r>
            <a:r>
              <a:rPr lang="en-US" altLang="en-US" sz="3600" b="1" dirty="0">
                <a:latin typeface="+mn-lt"/>
              </a:rPr>
              <a:t>athena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minimum:  -32768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maximum:   32767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minimum:  -2147483648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maximum:   2147483647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minimum:  -2147483648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maximum:   2147483647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UNSIGNED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The lower limit for all unsigned integer is zero.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short maximum:  65535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maximum:  4294967295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long  maximum:  4294967295 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0DCA3-77C7-47ED-BF75-5BC8B5C8B56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90600" y="349250"/>
            <a:ext cx="5654675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dirty="0">
                <a:latin typeface="+mn-lt"/>
              </a:rPr>
              <a:t>More limits on </a:t>
            </a:r>
            <a:r>
              <a:rPr lang="en-US" altLang="en-US" sz="3600" b="1" dirty="0">
                <a:latin typeface="+mn-lt"/>
              </a:rPr>
              <a:t>athena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PRECISION: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precision digits:  6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 exponent:  38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maximum:  3.402823e+038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precision digits:  15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 exponent:  308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maximum:  1.797693e+308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precision:  15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 exponent:  308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maximum:  1.797693e+308</a:t>
            </a:r>
            <a:r>
              <a:rPr lang="en-US" altLang="en-US" sz="1800" dirty="0">
                <a:latin typeface="+mn-lt"/>
              </a:rPr>
              <a:t> 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12E9C-F2CE-4AB0-BAB7-4F32240BF84C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143000" y="685800"/>
            <a:ext cx="49530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DECLARING VARIABLES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variables MUST be declared.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day;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nickels, dimes;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x;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y1, y2;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degrees;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a, b, c;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+mn-lt"/>
              </a:rPr>
              <a:t>The C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6F5E8-A8D4-4B66-A01B-B9E61C38D7B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6962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C developed in the late 1960’s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ANSI C – American National Standard Institute.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Established in 1989. 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Allowed for portable code that can be transferred from one computer platform to another and still work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BDD48-D768-4C52-8E45-D213708C5F6A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7677150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ARITHMETIC  OPERATORS &amp; USE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Addition           </a:t>
            </a:r>
            <a:r>
              <a:rPr lang="en-US" altLang="en-US" sz="2800" b="1" dirty="0">
                <a:latin typeface="+mn-lt"/>
              </a:rPr>
              <a:t>+</a:t>
            </a:r>
            <a:r>
              <a:rPr lang="en-US" altLang="en-US" sz="2800" dirty="0">
                <a:latin typeface="+mn-lt"/>
              </a:rPr>
              <a:t>          	a = b +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Subtraction       </a:t>
            </a:r>
            <a:r>
              <a:rPr lang="en-US" altLang="en-US" sz="2800" b="1" dirty="0">
                <a:latin typeface="+mn-lt"/>
              </a:rPr>
              <a:t>– </a:t>
            </a:r>
            <a:r>
              <a:rPr lang="en-US" altLang="en-US" sz="2800" dirty="0">
                <a:latin typeface="+mn-lt"/>
              </a:rPr>
              <a:t>             	c = a –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Multiplication   </a:t>
            </a: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dirty="0">
                <a:latin typeface="+mn-lt"/>
              </a:rPr>
              <a:t>              d = x *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Division            </a:t>
            </a:r>
            <a:r>
              <a:rPr lang="en-US" altLang="en-US" sz="2800" b="1" dirty="0">
                <a:latin typeface="+mn-lt"/>
              </a:rPr>
              <a:t> / </a:t>
            </a:r>
            <a:r>
              <a:rPr lang="en-US" altLang="en-US" sz="2800" dirty="0">
                <a:latin typeface="+mn-lt"/>
              </a:rPr>
              <a:t>              x = d /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Modulus          </a:t>
            </a:r>
            <a:r>
              <a:rPr lang="en-US" altLang="en-US" sz="2800" b="1" dirty="0">
                <a:latin typeface="+mn-lt"/>
              </a:rPr>
              <a:t>% </a:t>
            </a:r>
            <a:r>
              <a:rPr lang="en-US" altLang="en-US" sz="2800" dirty="0">
                <a:latin typeface="+mn-lt"/>
              </a:rPr>
              <a:t>            	z = f %g;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(or Mod)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29 % 5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4         which is the </a:t>
            </a:r>
            <a:r>
              <a:rPr lang="en-US" altLang="en-US" sz="2800" i="1" u="sng" dirty="0">
                <a:latin typeface="+mn-lt"/>
                <a:sym typeface="Wingdings" panose="05000000000000000000" pitchFamily="2" charset="2"/>
              </a:rPr>
              <a:t>remainder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from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                           the division of 29 &amp; 5.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F6899-A8A6-4E83-BDF2-27B34430504D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38200" y="0"/>
            <a:ext cx="815340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Shortened Operator and Arithmetic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Precedence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Associativity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		    ( )		inner-most first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2		unary + -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3		binary * / %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4		binary + -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5		assignment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operator =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Unary involves only one number with the operator.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	Ex.  -8         -x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Binary involves two numbers with the operator in between.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Ex.  9 + 8     or    9 * -8   or   x / 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B041-68C7-49E9-AC7A-DBF5B54FBA38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7924800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GETTING VALUES INTO VARIABLES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day = 21;				} declarations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double y1 = 5.0, y2 = 10.0;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OR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day = 6; 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y1 = 7.2;            }      assignments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y2 = 7.0;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GENERAL FORM of Assignment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variable_name</a:t>
            </a:r>
            <a:r>
              <a:rPr lang="en-US" altLang="en-US" sz="2800" dirty="0">
                <a:latin typeface="+mn-lt"/>
              </a:rPr>
              <a:t> = value;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253CB-E837-4892-A26F-CA39C7DD3032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80986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u="sng" dirty="0"/>
              <a:t>Assignment Statements</a:t>
            </a:r>
            <a:r>
              <a:rPr lang="en-US" altLang="en-US" sz="2400" dirty="0"/>
              <a:t>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Use the equal sign (=) to move a value from the right side </a:t>
            </a:r>
          </a:p>
          <a:p>
            <a:pPr eaLnBrk="1" hangingPunct="1"/>
            <a:r>
              <a:rPr lang="en-US" altLang="en-US" sz="2400" dirty="0"/>
              <a:t>to the left side.  (Same as in Java)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5;              </a:t>
            </a:r>
          </a:p>
          <a:p>
            <a:pPr eaLnBrk="1" hangingPunct="1"/>
            <a:r>
              <a:rPr lang="en-US" altLang="en-US" sz="2400" dirty="0"/>
              <a:t>  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Conceptually it acts like: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 5;</a:t>
            </a:r>
            <a:r>
              <a:rPr lang="en-US" altLang="en-US" sz="2400" dirty="0"/>
              <a:t>     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5FD3-0EFF-4E8F-BB9B-42C7D2DE49B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53784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Order of Precedence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for Numeric Conversion: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Highest precedence:     long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float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long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Lowest precedence:     short integer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8001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Constants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 = b + 6:		/* the 6 is a constant integer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double c, d;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d * 2.3;		/* 2.3 is, by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default, a double </a:t>
            </a:r>
            <a:r>
              <a:rPr lang="en-US" altLang="en-US" sz="2800" dirty="0">
                <a:latin typeface="+mn-lt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B83C4-2343-43A5-8D24-752536E8D8E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31750"/>
            <a:ext cx="7772400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Mixing Numeric 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 a = 7, b = 3,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 =  a / b;		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/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now c will have 2      	since 7 / 3 is 2 r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INTEGER DIVISION TRUNCATES!!!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7, b = 3;	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/ </a:t>
            </a:r>
            <a:r>
              <a:rPr lang="en-US" altLang="en-US" sz="2800" dirty="0" err="1">
                <a:latin typeface="+mn-lt"/>
              </a:rPr>
              <a:t>int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a / b;                       	so 7 / 3 yields 2 (as an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) but                       			then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converts it to a float, so 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final value of c is 2.0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FC6-A582-412F-9BEF-A184F13E01F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38200" y="371475"/>
            <a:ext cx="7010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a = 7, b = 3, c;	float / float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a / b;                     	so 7.0 / 3.0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final value of c is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7 / 3.0;	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/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double takes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acts like 7.0 / 3.0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final value of c is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74363-4492-4DF5-8AA0-4DB9D8F098C2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66788" y="381000"/>
            <a:ext cx="78724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a = 7.0, b = 3.0;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     a / b;              so 7.0/ 3.0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2.333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float/float          final value of c is 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4C1F-F223-46B3-BA84-5ADF18FBEEBB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14400" y="914400"/>
            <a:ext cx="798988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To force the action we want, use </a:t>
            </a:r>
            <a:r>
              <a:rPr lang="en-US" altLang="en-US" sz="2800" b="1" u="sng" dirty="0">
                <a:latin typeface="+mn-lt"/>
              </a:rPr>
              <a:t>CASTING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7, b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(float) a / (float)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Note that the </a:t>
            </a:r>
            <a:r>
              <a:rPr lang="en-US" altLang="en-US" sz="2800" b="1" dirty="0">
                <a:latin typeface="+mn-lt"/>
              </a:rPr>
              <a:t>( )</a:t>
            </a:r>
            <a:r>
              <a:rPr lang="en-US" altLang="en-US" sz="2800" dirty="0">
                <a:latin typeface="+mn-lt"/>
              </a:rPr>
              <a:t> go around the </a:t>
            </a:r>
            <a:r>
              <a:rPr lang="en-US" altLang="en-US" sz="2800" b="1" dirty="0">
                <a:latin typeface="+mn-lt"/>
              </a:rPr>
              <a:t>type</a:t>
            </a:r>
            <a:r>
              <a:rPr lang="en-US" altLang="en-US" sz="2800" dirty="0">
                <a:latin typeface="+mn-lt"/>
              </a:rPr>
              <a:t>, not the variable.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General Form for CASTING: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(type) expression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E45D7-AA65-4EFB-8EB7-BB14519C825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293688"/>
            <a:ext cx="5274201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i="1" dirty="0">
                <a:latin typeface="+mn-lt"/>
              </a:rPr>
              <a:t>Hello World program</a:t>
            </a:r>
          </a:p>
          <a:p>
            <a:pPr eaLnBrk="1" hangingPunct="1">
              <a:defRPr/>
            </a:pPr>
            <a:endParaRPr lang="en-US" altLang="en-US" sz="2000" b="1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 smtClean="0">
                <a:latin typeface="+mn-lt"/>
              </a:rPr>
              <a:t>#</a:t>
            </a:r>
            <a:r>
              <a:rPr lang="en-US" altLang="en-US" sz="2000" dirty="0">
                <a:latin typeface="+mn-lt"/>
              </a:rPr>
              <a:t>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printf</a:t>
            </a:r>
            <a:r>
              <a:rPr lang="en-US" altLang="en-US" sz="2000" dirty="0" smtClean="0">
                <a:latin typeface="+mn-lt"/>
              </a:rPr>
              <a:t>(“\</a:t>
            </a:r>
            <a:r>
              <a:rPr lang="en-US" altLang="en-US" sz="2000" dirty="0" err="1">
                <a:latin typeface="+mn-lt"/>
              </a:rPr>
              <a:t>nLab</a:t>
            </a:r>
            <a:r>
              <a:rPr lang="en-US" altLang="en-US" sz="2000" dirty="0">
                <a:latin typeface="+mn-lt"/>
              </a:rPr>
              <a:t> 1 \n\n”);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printf(“</a:t>
            </a:r>
            <a:r>
              <a:rPr lang="en-US" altLang="en-US" sz="2000" dirty="0" smtClean="0">
                <a:latin typeface="+mn-lt"/>
              </a:rPr>
              <a:t>Hi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There\n\n</a:t>
            </a:r>
            <a:r>
              <a:rPr lang="en-US" altLang="en-US" sz="2000" dirty="0">
                <a:latin typeface="+mn-lt"/>
              </a:rPr>
              <a:t>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return(EXIT_SUCCESS);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i="1" dirty="0">
                <a:latin typeface="+mn-lt"/>
              </a:rPr>
              <a:t>The run will look like this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Lab 1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 smtClean="0">
                <a:latin typeface="+mn-lt"/>
              </a:rPr>
              <a:t>Hi</a:t>
            </a: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smtClean="0">
                <a:latin typeface="+mn-lt"/>
              </a:rPr>
              <a:t>There</a:t>
            </a:r>
            <a:endParaRPr lang="en-US" altLang="en-US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FEC3D-4929-4689-AA5D-E1E1E757A49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Use of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do 2 + 4 * 6 – 3, there are THREE ways it could be done.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latin typeface="+mn-lt"/>
              </a:rPr>
              <a:t>	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2 + 4 * 6 -  3		2 + 4 * 6 – 3 		2 + 4 * 6 – 3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2 +   24   -  3		     6     *   3 		   6    * 6 - 3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26        -  3		          18		       36    - 3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23					            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Using Precedence and no parentheses, C would give you the </a:t>
            </a:r>
            <a:r>
              <a:rPr lang="en-US" altLang="en-US" sz="2400" b="1" u="sng" dirty="0">
                <a:latin typeface="+mn-lt"/>
              </a:rPr>
              <a:t>first </a:t>
            </a:r>
            <a:r>
              <a:rPr lang="en-US" altLang="en-US" sz="2400" dirty="0">
                <a:latin typeface="+mn-lt"/>
              </a:rPr>
              <a:t>answer of 23.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To get the second answer of 18,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(2 + 4 ) * (6 -3)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To get the third answer of 33,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(((2 + 4) * 6) – 3)  </a:t>
            </a:r>
            <a:r>
              <a:rPr lang="en-US" altLang="en-US" sz="2400" b="1" u="sng" dirty="0">
                <a:latin typeface="+mn-lt"/>
              </a:rPr>
              <a:t>or</a:t>
            </a:r>
            <a:r>
              <a:rPr lang="en-US" altLang="en-US" sz="2400" dirty="0">
                <a:latin typeface="+mn-lt"/>
              </a:rPr>
              <a:t>  (2 + 4) * 6 - 3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0"/>
            <a:ext cx="2057400" cy="243551"/>
          </a:xfrm>
        </p:spPr>
        <p:txBody>
          <a:bodyPr/>
          <a:lstStyle/>
          <a:p>
            <a:pPr>
              <a:defRPr/>
            </a:pPr>
            <a:fld id="{D7694D3D-709D-41BC-815E-58ADED7A1A3B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799" y="304800"/>
            <a:ext cx="79248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/>
              <a:t>Beginning Precedence</a:t>
            </a:r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200" dirty="0">
                <a:latin typeface="+mn-lt"/>
              </a:rPr>
              <a:t>Level 1 is highest.  Level 4 is lowest.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26162"/>
              </p:ext>
            </p:extLst>
          </p:nvPr>
        </p:nvGraphicFramePr>
        <p:xfrm>
          <a:off x="685800" y="1066799"/>
          <a:ext cx="76955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708454229"/>
                    </a:ext>
                  </a:extLst>
                </a:gridCol>
                <a:gridCol w="1101281">
                  <a:extLst>
                    <a:ext uri="{9D8B030D-6E8A-4147-A177-3AD203B41FA5}">
                      <a16:colId xmlns:a16="http://schemas.microsoft.com/office/drawing/2014/main" xmlns="" val="900748487"/>
                    </a:ext>
                  </a:extLst>
                </a:gridCol>
                <a:gridCol w="2929763">
                  <a:extLst>
                    <a:ext uri="{9D8B030D-6E8A-4147-A177-3AD203B41FA5}">
                      <a16:colId xmlns:a16="http://schemas.microsoft.com/office/drawing/2014/main" xmlns="" val="2179533832"/>
                    </a:ext>
                  </a:extLst>
                </a:gridCol>
                <a:gridCol w="1988080">
                  <a:extLst>
                    <a:ext uri="{9D8B030D-6E8A-4147-A177-3AD203B41FA5}">
                      <a16:colId xmlns:a16="http://schemas.microsoft.com/office/drawing/2014/main" xmlns="" val="148042272"/>
                    </a:ext>
                  </a:extLst>
                </a:gridCol>
              </a:tblGrid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Precedence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7193734"/>
                  </a:ext>
                </a:extLst>
              </a:tr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inner-most first. </a:t>
                      </a:r>
                    </a:p>
                    <a:p>
                      <a:r>
                        <a:rPr lang="en-US" altLang="en-US" sz="2200" dirty="0"/>
                        <a:t>Then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(C * D)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2049014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en-US" sz="2200" dirty="0"/>
                        <a:t>Positive &amp; Negative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unary. 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right to left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-A    or   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189452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 / 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C * D+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252523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/>
                        <a:t>Add &amp; Subtract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binary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A + C – D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9223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9E8FE-EC37-4BEE-BAB4-204F61FFE5D9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504945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Printing in Scientific Notation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157.8926;</a:t>
            </a: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[sign]</a:t>
            </a:r>
            <a:r>
              <a:rPr lang="en-US" altLang="en-US" sz="2400" dirty="0" err="1">
                <a:latin typeface="+mn-lt"/>
              </a:rPr>
              <a:t>d.ddd</a:t>
            </a:r>
            <a:r>
              <a:rPr lang="en-US" altLang="en-US" sz="2400" i="1" dirty="0" err="1">
                <a:latin typeface="+mn-lt"/>
              </a:rPr>
              <a:t>e</a:t>
            </a:r>
            <a:r>
              <a:rPr lang="en-US" altLang="en-US" sz="2400" dirty="0">
                <a:latin typeface="+mn-lt"/>
              </a:rPr>
              <a:t>[sign]</a:t>
            </a:r>
            <a:r>
              <a:rPr lang="en-US" altLang="en-US" sz="2400" dirty="0" err="1">
                <a:latin typeface="+mn-lt"/>
              </a:rPr>
              <a:t>ddd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45852"/>
              </p:ext>
            </p:extLst>
          </p:nvPr>
        </p:nvGraphicFramePr>
        <p:xfrm>
          <a:off x="914400" y="1501348"/>
          <a:ext cx="4137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789257413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xmlns="" val="307570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Specifer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13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%.2e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1.58e+002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90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157.893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012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143000" y="354707"/>
            <a:ext cx="70866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System defined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dirty="0" err="1">
                <a:latin typeface="+mn-lt"/>
              </a:rPr>
              <a:t>math.h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#include &lt;</a:t>
            </a:r>
            <a:r>
              <a:rPr lang="en-US" altLang="en-US" sz="2400" dirty="0" err="1">
                <a:latin typeface="+mn-lt"/>
              </a:rPr>
              <a:t>math.h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sin(x)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cos(x)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tan(x)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asin</a:t>
            </a:r>
            <a:r>
              <a:rPr lang="en-US" altLang="en-US" sz="2400" dirty="0">
                <a:latin typeface="+mn-lt"/>
              </a:rPr>
              <a:t>(x)			arcsine,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acos</a:t>
            </a:r>
            <a:r>
              <a:rPr lang="en-US" altLang="en-US" sz="2400" dirty="0">
                <a:latin typeface="+mn-lt"/>
              </a:rPr>
              <a:t>(x)			arccosine,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atan</a:t>
            </a:r>
            <a:r>
              <a:rPr lang="en-US" altLang="en-US" sz="2400" dirty="0">
                <a:latin typeface="+mn-lt"/>
              </a:rPr>
              <a:t>(x)			arctangent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atan2(y, x)		arctangent of y / 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to convert to radians to degrees, or degrees to radians: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	3.14159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…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* (180/PI);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* (PI/180);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27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8B8D2-51F3-4BAF-8153-987F4B0F8680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2700"/>
            <a:ext cx="8334782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Math Functions</a:t>
            </a:r>
            <a:r>
              <a:rPr lang="en-US" altLang="en-US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Intrinsic arithmetic operators (+ - * / %) are part of the </a:t>
            </a:r>
            <a:r>
              <a:rPr lang="en-US" altLang="en-US" sz="2400" b="1" u="sng" dirty="0">
                <a:latin typeface="+mn-lt"/>
              </a:rPr>
              <a:t>core</a:t>
            </a:r>
            <a:r>
              <a:rPr lang="en-US" altLang="en-US" sz="2400" dirty="0">
                <a:latin typeface="+mn-lt"/>
              </a:rPr>
              <a:t> of C.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double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fabs</a:t>
            </a:r>
            <a:r>
              <a:rPr lang="en-US" altLang="en-US" sz="2400" dirty="0">
                <a:latin typeface="+mn-lt"/>
              </a:rPr>
              <a:t>(x)			absolute value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sqrt</a:t>
            </a:r>
            <a:r>
              <a:rPr lang="en-US" altLang="en-US" sz="2400" dirty="0">
                <a:latin typeface="+mn-lt"/>
              </a:rPr>
              <a:t>(x)			square root,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pow(</a:t>
            </a:r>
            <a:r>
              <a:rPr lang="en-US" altLang="en-US" sz="2400" dirty="0" err="1">
                <a:latin typeface="+mn-lt"/>
              </a:rPr>
              <a:t>x,y</a:t>
            </a:r>
            <a:r>
              <a:rPr lang="en-US" altLang="en-US" sz="2400" dirty="0">
                <a:latin typeface="+mn-lt"/>
              </a:rPr>
              <a:t>)		exponentiations, </a:t>
            </a:r>
            <a:r>
              <a:rPr lang="en-US" altLang="en-US" sz="2400" dirty="0" err="1">
                <a:latin typeface="+mn-lt"/>
              </a:rPr>
              <a:t>x</a:t>
            </a:r>
            <a:r>
              <a:rPr lang="en-US" altLang="en-US" sz="2400" baseline="30000" dirty="0" err="1">
                <a:latin typeface="+mn-lt"/>
              </a:rPr>
              <a:t>y</a:t>
            </a:r>
            <a:endParaRPr lang="en-US" altLang="en-US" sz="2400" baseline="30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       error: if x = 0 &amp; y &lt;=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if x &lt;= 0 &amp; y not an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ceil(x)			rounds up to next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floor(x)			rounds down to previous integer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1295400"/>
            <a:ext cx="807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7B8EA-675A-4869-A745-41E9B634F40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249988" cy="56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More Math Functions</a:t>
            </a:r>
            <a:r>
              <a:rPr lang="en-US" altLang="en-US" dirty="0">
                <a:latin typeface="+mn-lt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double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(x)			ex (2.718282)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log(x)			ln 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log10(x)		log10x,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abs(x)			absolute value of integer 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                                           in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en-US" sz="2400" b="1" dirty="0" err="1">
                <a:solidFill>
                  <a:srgbClr val="FF0000"/>
                </a:solidFill>
                <a:latin typeface="+mn-lt"/>
              </a:rPr>
              <a:t>stdlib.h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&gt;</a:t>
            </a:r>
            <a:endParaRPr lang="en-US" altLang="en-US" sz="2400" b="1" u="sng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9C15B-0454-4658-A47E-40EEC1B122D8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44475"/>
            <a:ext cx="615354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printf(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argument_list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 has 3 parts: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characters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conversion specifiers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escape sequences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F8022-7505-4C1C-8383-4046B97B29CF}" type="slidenum">
              <a:rPr lang="en-US" altLang="en-US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28600"/>
            <a:ext cx="7656512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Example</a:t>
            </a:r>
            <a:r>
              <a:rPr lang="en-US" altLang="en-US" sz="2400" dirty="0">
                <a:latin typeface="+mn-lt"/>
              </a:rPr>
              <a:t>: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What I want to appear on the screen: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Daniel’s age is 23.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To get it: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age = 23;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(“Daniel\’s age is </a:t>
            </a:r>
            <a:r>
              <a:rPr lang="en-US" altLang="en-US" sz="2400" b="1" dirty="0">
                <a:latin typeface="+mn-lt"/>
              </a:rPr>
              <a:t>%d</a:t>
            </a:r>
            <a:r>
              <a:rPr lang="en-US" altLang="en-US" sz="2400" dirty="0">
                <a:latin typeface="+mn-lt"/>
              </a:rPr>
              <a:t>. \n”,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or						same result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(“Daniel\’s age is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. \n”,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where</a:t>
            </a:r>
            <a:r>
              <a:rPr lang="en-US" altLang="en-US" sz="2400" dirty="0">
                <a:latin typeface="+mn-lt"/>
              </a:rPr>
              <a:t>			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%d  = conversion specifier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age  = list of variables (in this case, list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           has only one variable in it)</a:t>
            </a: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D8CBF-6AC3-4AD7-B68C-F48C2D9C3D6C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85800" y="152691"/>
            <a:ext cx="7681912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printf(“Height is %6.2f \</a:t>
            </a:r>
            <a:r>
              <a:rPr lang="en-US" altLang="en-US" sz="2400" dirty="0" err="1">
                <a:latin typeface="+mn-lt"/>
              </a:rPr>
              <a:t>nLength</a:t>
            </a:r>
            <a:r>
              <a:rPr lang="en-US" altLang="en-US" sz="2400" dirty="0">
                <a:latin typeface="+mn-lt"/>
              </a:rPr>
              <a:t> is %6.2f \n”, height, length);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on screen: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Height is 123.45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Length is     6.27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%6.2 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6 refers to </a:t>
            </a:r>
            <a:r>
              <a:rPr lang="en-US" altLang="en-US" sz="2400" b="1" dirty="0">
                <a:latin typeface="+mn-lt"/>
              </a:rPr>
              <a:t>width</a:t>
            </a:r>
            <a:r>
              <a:rPr lang="en-US" altLang="en-US" sz="2400" dirty="0">
                <a:latin typeface="+mn-lt"/>
              </a:rPr>
              <a:t>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2 refers to precision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123.45 = 6 characters printed on the screen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changed it to   %8.2 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8 refers to width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2 refers to precision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123.45 = 8 characters printed on the screen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4AE06-2FAF-429B-B821-243BBE1DCFCB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90600" y="914400"/>
            <a:ext cx="762041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</a:t>
            </a:r>
            <a:r>
              <a:rPr lang="en-US" altLang="en-US" sz="2400" b="1" dirty="0" smtClean="0">
                <a:latin typeface="+mn-lt"/>
              </a:rPr>
              <a:t>How to enter comments in C language*/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================================================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Examples of comments which can extend over several lines.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Can be at end of line of code also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e.g.	printf(“\n”);  /* print newline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Alternative form: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printf(“/n”);  //print newline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16A78-92CD-4D8F-BDB6-555E0321E60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73112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group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money = 78.25;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printf(“Group %1i raised $%6.2f.\n”, group, money);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i="1" u="sng" dirty="0">
                <a:latin typeface="+mn-lt"/>
              </a:rPr>
              <a:t>Output</a:t>
            </a:r>
            <a:r>
              <a:rPr lang="en-US" altLang="en-US" sz="2800" i="1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Group 3 raised $ 78.25.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8019B-A56D-4247-82BD-2C1855F50540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61722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Print Conversion Specifiers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u="sng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short		%d,     %</a:t>
            </a:r>
            <a:r>
              <a:rPr lang="en-US" altLang="en-US" sz="2800" dirty="0" err="1">
                <a:latin typeface="+mn-lt"/>
              </a:rPr>
              <a:t>i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	%</a:t>
            </a:r>
            <a:r>
              <a:rPr lang="en-US" altLang="en-US" sz="2800" dirty="0" err="1">
                <a:latin typeface="+mn-lt"/>
              </a:rPr>
              <a:t>hd</a:t>
            </a:r>
            <a:r>
              <a:rPr lang="en-US" altLang="en-US" sz="2800" dirty="0">
                <a:latin typeface="+mn-lt"/>
              </a:rPr>
              <a:t>,   %hi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long			%</a:t>
            </a:r>
            <a:r>
              <a:rPr lang="en-US" altLang="en-US" sz="2800" dirty="0" err="1">
                <a:latin typeface="+mn-lt"/>
              </a:rPr>
              <a:t>ld</a:t>
            </a:r>
            <a:r>
              <a:rPr lang="en-US" altLang="en-US" sz="2800" dirty="0">
                <a:latin typeface="+mn-lt"/>
              </a:rPr>
              <a:t>,    %li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%u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short	%</a:t>
            </a:r>
            <a:r>
              <a:rPr lang="en-US" altLang="en-US" sz="2800" dirty="0" err="1">
                <a:latin typeface="+mn-lt"/>
              </a:rPr>
              <a:t>hu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long	%</a:t>
            </a:r>
            <a:r>
              <a:rPr lang="en-US" altLang="en-US" sz="2800" dirty="0" err="1">
                <a:latin typeface="+mn-lt"/>
              </a:rPr>
              <a:t>lu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0D325-B231-4DD6-A965-631E43D9FA1B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848600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More Print Conversion Specifiers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float, double	%f			floating pt.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%e  	     %E		scientific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%g	     %G  	%e or %f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        whichever is shorter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long double	%lf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%le     %</a:t>
            </a:r>
            <a:r>
              <a:rPr lang="en-US" altLang="en-US" sz="2400" dirty="0" err="1">
                <a:latin typeface="+mn-lt"/>
              </a:rPr>
              <a:t>lE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</a:t>
            </a:r>
            <a:r>
              <a:rPr lang="en-US" altLang="en-US" sz="2400" dirty="0" err="1">
                <a:latin typeface="+mn-lt"/>
              </a:rPr>
              <a:t>lg</a:t>
            </a:r>
            <a:r>
              <a:rPr lang="en-US" altLang="en-US" sz="2400" dirty="0">
                <a:latin typeface="+mn-lt"/>
              </a:rPr>
              <a:t>     %</a:t>
            </a:r>
            <a:r>
              <a:rPr lang="en-US" altLang="en-US" sz="2400" dirty="0" err="1">
                <a:latin typeface="+mn-lt"/>
              </a:rPr>
              <a:t>lG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character	%c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string		%s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32BEE-DBC4-44C0-891A-E63DBC2E26EB}" type="slidenum">
              <a:rPr lang="en-US" altLang="en-US" sz="110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851775" cy="597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Examples of Conversion Specifiers for printf</a:t>
            </a:r>
            <a:r>
              <a:rPr lang="en-US" altLang="en-US" sz="2800" dirty="0">
                <a:latin typeface="+mn-lt"/>
              </a:rPr>
              <a:t>: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%d	  -j	“-29”		   	 field length 3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%010d    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	“0000000001”		padded with zeros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%-12d	  j	“29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“	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%12o	  j	“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35”	octal/right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%-12x	  j	“1d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“	hex/left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2D5D-DAE3-4A33-811D-E2F4CACB032C}" type="slidenum">
              <a:rPr lang="en-US" altLang="en-US" sz="110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80053" y="39784"/>
            <a:ext cx="8534400" cy="64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Examples of Conversion Specifiers for printf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  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%f	  x	“333.123444”		  precision 6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%.1f	  x	“333.1”		  precision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%20.3f	  x	“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bbbbbbbbbbbbb</a:t>
            </a:r>
            <a:r>
              <a:rPr lang="en-US" altLang="en-US" sz="2400" dirty="0">
                <a:latin typeface="+mn-lt"/>
              </a:rPr>
              <a:t>333.123”	  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%.9f	  y	“333.123456789”	  precision 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%-20.3e	  y	“3.331e+02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“	  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		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F7371-8411-4D3F-8F65-DF2A7FF5296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685800" y="166688"/>
            <a:ext cx="7829550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Summary: Conversion Specifiers for printf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octal			%o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hexadecimal		%x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left adjusted 		%-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right adjusted 		%+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zero filled		%0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Examples</a:t>
            </a:r>
            <a:r>
              <a:rPr lang="en-US" altLang="en-US" sz="2400" u="sng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Left Adjusted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Right Adjusted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123			                123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				      	      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67.8				  67.8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5678				 5678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Zero Filled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 = 65;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Use a %05d &amp; get: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 00065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A0AF-A012-4C93-8F73-97C79F3DD5B5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143000" y="152400"/>
            <a:ext cx="5955028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Escape Sequences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\n  	Line feed or New Line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\a  	Alert.  Beep.  Bell.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\b  	Backspace.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\r   	Carriage return.  Moves to start of line.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   	 Concatenate lines.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\”   	Print double quotes.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\f   	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 (ejects printer page)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\t   	Horizontal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\v   	Vertical 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\\  	 Print backslash.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\’   	Print single quote.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\?	Print question mark.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+mn-lt"/>
              </a:rPr>
              <a:t>%%</a:t>
            </a:r>
            <a:r>
              <a:rPr lang="en-US" altLang="en-US" sz="2400" dirty="0">
                <a:latin typeface="+mn-lt"/>
              </a:rPr>
              <a:t>	Print percent character.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C933C-85D0-4F82-A18A-8D783F0443F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61944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 err="1">
                <a:latin typeface="+mn-lt"/>
              </a:rPr>
              <a:t>scanf</a:t>
            </a:r>
            <a:r>
              <a:rPr lang="en-US" altLang="en-US" u="sng" dirty="0">
                <a:latin typeface="+mn-lt"/>
              </a:rPr>
              <a:t> function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int count;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scanf</a:t>
            </a:r>
            <a:r>
              <a:rPr lang="en-US" altLang="en-US" sz="2400" b="1" dirty="0">
                <a:latin typeface="+mn-lt"/>
              </a:rPr>
              <a:t>(“%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”, &amp;count);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- control 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&amp; - address operator REQUIRED for </a:t>
            </a:r>
            <a:r>
              <a:rPr lang="en-US" altLang="en-US" sz="2400" dirty="0" err="1">
                <a:latin typeface="+mn-lt"/>
              </a:rPr>
              <a:t>scanf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count – identifier of variable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2475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/>
              <a:t>With two variables: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b="1" dirty="0"/>
              <a:t>float height, length;</a:t>
            </a:r>
          </a:p>
          <a:p>
            <a:pPr eaLnBrk="1" hangingPunct="1"/>
            <a:r>
              <a:rPr lang="en-US" altLang="en-US" sz="2400" b="1" dirty="0" err="1"/>
              <a:t>scanf</a:t>
            </a:r>
            <a:r>
              <a:rPr lang="en-US" altLang="en-US" sz="2400" b="1" dirty="0"/>
              <a:t>(“%</a:t>
            </a:r>
            <a:r>
              <a:rPr lang="en-US" altLang="en-US" sz="2400" b="1" dirty="0" err="1"/>
              <a:t>f%f</a:t>
            </a:r>
            <a:r>
              <a:rPr lang="en-US" altLang="en-US" sz="2400" b="1" dirty="0"/>
              <a:t> “, &amp;height, &amp;length);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952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2475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 err="1"/>
              <a:t>printf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scanf</a:t>
            </a:r>
            <a:r>
              <a:rPr lang="en-US" altLang="en-US" sz="2400" dirty="0"/>
              <a:t> often appear in pairs: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age;</a:t>
            </a:r>
          </a:p>
          <a:p>
            <a:pPr eaLnBrk="1" hangingPunct="1"/>
            <a:r>
              <a:rPr lang="en-US" altLang="en-US" sz="2400" b="1" dirty="0"/>
              <a:t>	</a:t>
            </a:r>
            <a:r>
              <a:rPr lang="en-US" altLang="en-US" sz="2400" b="1" dirty="0" err="1"/>
              <a:t>printf</a:t>
            </a:r>
            <a:r>
              <a:rPr lang="en-US" altLang="en-US" sz="2400" b="1" dirty="0"/>
              <a:t>(“\</a:t>
            </a:r>
            <a:r>
              <a:rPr lang="en-US" altLang="en-US" sz="2400" b="1" dirty="0" err="1"/>
              <a:t>nEnter</a:t>
            </a:r>
            <a:r>
              <a:rPr lang="en-US" altLang="en-US" sz="2400" b="1" dirty="0"/>
              <a:t> your age: “);</a:t>
            </a:r>
          </a:p>
          <a:p>
            <a:pPr eaLnBrk="1" hangingPunct="1"/>
            <a:r>
              <a:rPr lang="en-US" altLang="en-US" sz="2400" b="1" dirty="0"/>
              <a:t>	</a:t>
            </a:r>
            <a:r>
              <a:rPr lang="en-US" altLang="en-US" sz="2400" b="1" dirty="0" err="1"/>
              <a:t>scanf</a:t>
            </a:r>
            <a:r>
              <a:rPr lang="en-US" altLang="en-US" sz="2400" b="1" dirty="0"/>
              <a:t>(“%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”, &amp;age);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NOTE;  </a:t>
            </a:r>
          </a:p>
          <a:p>
            <a:pPr eaLnBrk="1" hangingPunct="1"/>
            <a:r>
              <a:rPr lang="en-US" altLang="en-US" sz="2400" dirty="0" err="1"/>
              <a:t>scanf</a:t>
            </a:r>
            <a:r>
              <a:rPr lang="en-US" altLang="en-US" sz="2400" dirty="0"/>
              <a:t> does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like “\n” in the control string.</a:t>
            </a:r>
          </a:p>
          <a:p>
            <a:pPr eaLnBrk="1" hangingPunct="1"/>
            <a:r>
              <a:rPr lang="en-US" altLang="en-US" sz="2400" dirty="0"/>
              <a:t>“\n” is an instruction aimed at the output, </a:t>
            </a:r>
          </a:p>
          <a:p>
            <a:pPr eaLnBrk="1" hangingPunct="1"/>
            <a:r>
              <a:rPr lang="en-US" altLang="en-US" sz="2400" dirty="0"/>
              <a:t>not at input from the keyboard.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65103-6749-4BA2-A06F-9E56B078891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393700"/>
            <a:ext cx="710723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Preprocessor Directives – give the compiler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information it needs to run the program.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stdio.h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Input Output”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printf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stdlib.h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LIBrary</a:t>
            </a:r>
            <a:r>
              <a:rPr lang="en-US" altLang="en-US" sz="2800" dirty="0">
                <a:latin typeface="+mn-lt"/>
              </a:rPr>
              <a:t>”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EXIT_SUCCESS	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B0771-CF12-4068-B107-7FBDF5AEBD92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84394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i="1" u="sng" dirty="0" err="1">
                <a:latin typeface="+mn-lt"/>
              </a:rPr>
              <a:t>scanf</a:t>
            </a:r>
            <a:r>
              <a:rPr lang="en-US" altLang="en-US" b="1" i="1" u="sng" dirty="0">
                <a:latin typeface="+mn-lt"/>
              </a:rPr>
              <a:t> is very picky!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b="1" i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1)  You MUST use the “&amp;” symbol.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2)  You MUST be sure your conversion specifiers AGREE with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your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double		NEEDS	%lf	     (that’s a lower case L)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		NEEDS	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   or %d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float		NEEDS	%f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/>
            </a:r>
            <a:br>
              <a:rPr lang="en-US" altLang="en-US" sz="1800" dirty="0">
                <a:latin typeface="+mn-lt"/>
              </a:rPr>
            </a:b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1AC7E-AF46-4614-87E1-21B2C3135036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110538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/>
              <a:t>CONSTANTS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Values that will not change during program.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Constants can be set up in a program using preprocessor </a:t>
            </a:r>
          </a:p>
          <a:p>
            <a:pPr eaLnBrk="1" hangingPunct="1"/>
            <a:r>
              <a:rPr lang="en-US" altLang="en-US" sz="2400" dirty="0"/>
              <a:t>directives.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Examples:</a:t>
            </a:r>
          </a:p>
          <a:p>
            <a:pPr eaLnBrk="1" hangingPunct="1"/>
            <a:r>
              <a:rPr lang="en-US" altLang="en-US" sz="2400" dirty="0"/>
              <a:t>	#define PI  3.14159</a:t>
            </a:r>
          </a:p>
          <a:p>
            <a:pPr eaLnBrk="1" hangingPunct="1"/>
            <a:r>
              <a:rPr lang="en-US" altLang="en-US" sz="2400" dirty="0"/>
              <a:t>	#define MONTHS_IN_YEAR  12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General Form</a:t>
            </a:r>
            <a:r>
              <a:rPr lang="en-US" altLang="en-US" sz="2400" dirty="0"/>
              <a:t>:</a:t>
            </a:r>
          </a:p>
          <a:p>
            <a:pPr eaLnBrk="1" hangingPunct="1"/>
            <a:r>
              <a:rPr lang="en-US" altLang="en-US" sz="2400" dirty="0"/>
              <a:t>	#define SYMBOLIC_NAME  replacement</a:t>
            </a:r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FA20C-820C-406E-96C4-B7332F97AFFE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219200" y="285750"/>
            <a:ext cx="6781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sz="3600" u="sng" dirty="0">
                <a:latin typeface="+mn-lt"/>
              </a:rPr>
              <a:t>***WRONG WAY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 = 3.1415;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#define PI = 3.1415;     // Everything after the name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     // gets substituted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What will happen?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x =  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y = x * PI;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It will fill in as: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y = 2 *  =  3.1415;   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the whole phrase gets substituted!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and will NOT work as written.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2551" y="4562070"/>
            <a:ext cx="1371600" cy="391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693437" y="4864239"/>
            <a:ext cx="228600" cy="446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1"/>
          <p:cNvSpPr/>
          <p:nvPr/>
        </p:nvSpPr>
        <p:spPr>
          <a:xfrm>
            <a:off x="2590800" y="1828800"/>
            <a:ext cx="1371600" cy="4020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67F9B-1E10-4DA1-984F-CC37CF7DF7F0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199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More Operators:  +=    -=    *=    /=    %=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x + 5;	   x += 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y = y – 7;	   y -= 7;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z = z * 9;	   z *= 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 = a / 13;	   a /= 13;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 = b % 15;	   b %= 15;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A22A-6CB0-4976-A06F-251774CFA27A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39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</a:t>
            </a: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19512"/>
              </p:ext>
            </p:extLst>
          </p:nvPr>
        </p:nvGraphicFramePr>
        <p:xfrm>
          <a:off x="914400" y="1397000"/>
          <a:ext cx="802962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53">
                  <a:extLst>
                    <a:ext uri="{9D8B030D-6E8A-4147-A177-3AD203B41FA5}">
                      <a16:colId xmlns:a16="http://schemas.microsoft.com/office/drawing/2014/main" xmlns="" val="1756480726"/>
                    </a:ext>
                  </a:extLst>
                </a:gridCol>
                <a:gridCol w="3582670">
                  <a:extLst>
                    <a:ext uri="{9D8B030D-6E8A-4147-A177-3AD203B41FA5}">
                      <a16:colId xmlns:a16="http://schemas.microsoft.com/office/drawing/2014/main" xmlns="" val="2336719227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xmlns="" val="166083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528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inner-most first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8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6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Unary 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-      Unary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62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/ %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596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882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       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05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58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32788-BEA0-4329-AB63-AA010B938F01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8077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 </a:t>
            </a:r>
          </a:p>
          <a:p>
            <a:pPr eaLnBrk="1" hangingPunct="1">
              <a:defRPr/>
            </a:pPr>
            <a:endParaRPr lang="en-US" altLang="en-US" sz="1800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Unary</a:t>
            </a:r>
            <a:r>
              <a:rPr lang="en-US" altLang="en-US" sz="2400" dirty="0">
                <a:latin typeface="+mn-lt"/>
              </a:rPr>
              <a:t> involves only one number with the operator.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Ex.  -8         -x        y++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Binary</a:t>
            </a:r>
            <a:r>
              <a:rPr lang="en-US" altLang="en-US" sz="2400" dirty="0">
                <a:latin typeface="+mn-lt"/>
              </a:rPr>
              <a:t> involves two numbers with the operator in between.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Ex.  9 + 8     or    9 * -8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4EB4-7B1E-4AB2-B6C1-85CE2C33D91D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(“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i%i</a:t>
            </a:r>
            <a:r>
              <a:rPr lang="en-US" altLang="en-US" sz="2400" dirty="0">
                <a:latin typeface="+mn-lt"/>
              </a:rPr>
              <a:t>\n\n”,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59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Oops, the numbers are bumped right against each other.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3023C-0802-4B11-85F8-F3A77FBFB8D1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printf (“</a:t>
            </a:r>
            <a:r>
              <a:rPr lang="en-US" altLang="en-US" sz="2800" b="1" dirty="0">
                <a:latin typeface="+mn-lt"/>
              </a:rPr>
              <a:t>%</a:t>
            </a:r>
            <a:r>
              <a:rPr lang="en-US" altLang="en-US" sz="2800" b="1" dirty="0" err="1">
                <a:latin typeface="+mn-lt"/>
              </a:rPr>
              <a:t>i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b="1" dirty="0" err="1">
                <a:latin typeface="+mn-lt"/>
              </a:rPr>
              <a:t>%i</a:t>
            </a:r>
            <a:r>
              <a:rPr lang="en-US" altLang="en-US" sz="2800" dirty="0">
                <a:latin typeface="+mn-lt"/>
              </a:rPr>
              <a:t>\n\n”, a, 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5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dirty="0">
                <a:latin typeface="+mn-lt"/>
              </a:rPr>
              <a:t>9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7793D-601C-42FE-A028-16862C34FADD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9248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(“</a:t>
            </a:r>
            <a:r>
              <a:rPr lang="en-US" altLang="en-US" sz="2400" b="1" dirty="0">
                <a:latin typeface="+mn-lt"/>
              </a:rPr>
              <a:t>%2i%2i</a:t>
            </a:r>
            <a:r>
              <a:rPr lang="en-US" altLang="en-US" sz="2400" dirty="0">
                <a:latin typeface="+mn-lt"/>
              </a:rPr>
              <a:t>\n\n”,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9	/* this line showing where the blanks are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space between them.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8604A-BDEE-40D5-9FE1-7B56345DBD56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391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(“</a:t>
            </a:r>
            <a:r>
              <a:rPr lang="en-US" altLang="en-US" sz="2400" b="1" dirty="0">
                <a:latin typeface="+mn-lt"/>
              </a:rPr>
              <a:t>%3i%3i</a:t>
            </a:r>
            <a:r>
              <a:rPr lang="en-US" altLang="en-US" sz="2400" dirty="0">
                <a:latin typeface="+mn-lt"/>
              </a:rPr>
              <a:t>\n\n”,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5    9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9	/* this line showing where the 			     blanks are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more space between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51EC-18F8-4EA7-A2AE-7381D768314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01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main(void)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must be in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first module of every C program is called “main”. 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Some sources use “void main(void)” with no return.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does not work with EXIT_SUCCESS, so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will NOT use this style.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502F9-4A39-4274-BE52-0D573F5347C7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391400" cy="667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Another Problem:</a:t>
            </a:r>
          </a:p>
          <a:p>
            <a:pPr eaLnBrk="1" hangingPunct="1">
              <a:defRPr/>
            </a:pPr>
            <a:endParaRPr lang="pt-BR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223123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Not enough room for the three-digit numbers.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do not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E4CDC-56C6-40A6-8A4A-BA492E4470A9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914400" y="338138"/>
            <a:ext cx="7391400" cy="71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Try it again:</a:t>
            </a:r>
            <a:r>
              <a:rPr lang="pt-BR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endParaRPr lang="pt-BR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223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123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print with space between them.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now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123825"/>
            <a:ext cx="8078787" cy="1657350"/>
          </a:xfrm>
        </p:spPr>
        <p:txBody>
          <a:bodyPr/>
          <a:lstStyle/>
          <a:p>
            <a:r>
              <a:rPr lang="en-US" altLang="en-US" b="1"/>
              <a:t>The C Language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600200"/>
            <a:ext cx="8066087" cy="3765550"/>
          </a:xfrm>
        </p:spPr>
        <p:txBody>
          <a:bodyPr/>
          <a:lstStyle/>
          <a:p>
            <a:r>
              <a:rPr lang="en-US" altLang="en-US" sz="2200" dirty="0"/>
              <a:t>Currently, the most commonly-used language for embedded systems</a:t>
            </a:r>
          </a:p>
          <a:p>
            <a:r>
              <a:rPr lang="en-US" altLang="en-US" sz="2200" dirty="0"/>
              <a:t>“High-level assembly”</a:t>
            </a:r>
          </a:p>
          <a:p>
            <a:r>
              <a:rPr lang="en-US" altLang="en-US" sz="2200" dirty="0"/>
              <a:t>Very portable: compilers exist for </a:t>
            </a:r>
          </a:p>
          <a:p>
            <a:pPr marL="0" indent="0">
              <a:buNone/>
            </a:pPr>
            <a:r>
              <a:rPr lang="en-US" altLang="en-US" sz="2200"/>
              <a:t>        virtually </a:t>
            </a:r>
            <a:r>
              <a:rPr lang="en-US" altLang="en-US" sz="2200" dirty="0"/>
              <a:t>every processor</a:t>
            </a:r>
          </a:p>
          <a:p>
            <a:r>
              <a:rPr lang="en-US" altLang="en-US" sz="2200" dirty="0"/>
              <a:t>Easy-to-understand compilation </a:t>
            </a:r>
          </a:p>
          <a:p>
            <a:r>
              <a:rPr lang="en-US" altLang="en-US" sz="2200" dirty="0"/>
              <a:t>Produces efficient code</a:t>
            </a:r>
          </a:p>
          <a:p>
            <a:r>
              <a:rPr lang="en-US" altLang="en-US" sz="2200" dirty="0"/>
              <a:t>Fairly concise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5540" name="Picture 5" descr="http://www.ukiyoe.or.jp/matsushita/matsu-pics/hokusai-wave-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r="4164" b="1247"/>
          <a:stretch>
            <a:fillRect/>
          </a:stretch>
        </p:blipFill>
        <p:spPr bwMode="auto">
          <a:xfrm>
            <a:off x="5181600" y="2190750"/>
            <a:ext cx="3505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460375" y="5391150"/>
            <a:ext cx="73897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</a:t>
            </a:r>
            <a:r>
              <a:rPr lang="en-US" altLang="en-US" sz="2000" b="1" dirty="0">
                <a:latin typeface="Times" panose="02020603050405020304" pitchFamily="18" charset="0"/>
                <a:ea typeface="ＭＳ Ｐゴシック" pitchFamily="34" charset="-128"/>
              </a:rPr>
              <a:t>Embedded Systems Programming Languages</a:t>
            </a: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(</a:t>
            </a:r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  <a:hlinkClick r:id="rId4"/>
              </a:rPr>
              <a:t>http://www.eetimes.com/author.asp?section_id=36&amp;doc_id=1323907</a:t>
            </a:r>
            <a:endParaRPr lang="en-US" altLang="en-US" sz="2000" dirty="0">
              <a:latin typeface="Times" panose="02020603050405020304" pitchFamily="18" charset="0"/>
              <a:ea typeface="ＭＳ Ｐゴシック" pitchFamily="34" charset="-128"/>
            </a:endParaRP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9/12/2014)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Application Program Interface (</a:t>
            </a:r>
            <a:r>
              <a:rPr lang="en-US" sz="2800" b="1" dirty="0"/>
              <a:t>API</a:t>
            </a:r>
            <a:r>
              <a:rPr lang="en-US" sz="2800" dirty="0"/>
              <a:t>) is a set of routines, protocols, and tools for building software applications. </a:t>
            </a:r>
          </a:p>
          <a:p>
            <a:pPr marL="0" indent="0">
              <a:buNone/>
            </a:pPr>
            <a:r>
              <a:rPr lang="en-US" sz="2800" dirty="0"/>
              <a:t>An </a:t>
            </a:r>
            <a:r>
              <a:rPr lang="en-US" sz="2800" b="1" dirty="0"/>
              <a:t>API</a:t>
            </a:r>
            <a:r>
              <a:rPr lang="en-US" sz="2800" dirty="0"/>
              <a:t> specifies how software components should interact and </a:t>
            </a:r>
            <a:r>
              <a:rPr lang="en-US" sz="2800" b="1" dirty="0"/>
              <a:t>APIs</a:t>
            </a:r>
            <a:r>
              <a:rPr lang="en-US" sz="2800" dirty="0"/>
              <a:t> are used when programming graphical user interface (GUI)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87FAC-60A8-4714-8229-58F8B172C70B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22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8078788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Why </a:t>
            </a:r>
            <a:r>
              <a:rPr lang="en-US" altLang="en-US" sz="3200" b="1" i="1" dirty="0">
                <a:latin typeface="+mn-lt"/>
              </a:rPr>
              <a:t>C</a:t>
            </a:r>
            <a:r>
              <a:rPr lang="en-US" altLang="en-US" sz="3200" b="1" dirty="0">
                <a:latin typeface="+mn-lt"/>
              </a:rPr>
              <a:t>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36625"/>
            <a:ext cx="5410200" cy="37877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Many situations where it is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language or system available</a:t>
            </a:r>
          </a:p>
          <a:p>
            <a:pPr lvl="2" eaLnBrk="1" hangingPunct="1"/>
            <a:r>
              <a:rPr lang="en-US" altLang="en-US" sz="2400" dirty="0"/>
              <a:t>Small, embedded systems, instrumentation, etc.</a:t>
            </a:r>
          </a:p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2800" dirty="0"/>
              <a:t>Many “low-level” situations that don’t have support for “high-level” languages</a:t>
            </a:r>
          </a:p>
          <a:p>
            <a:pPr lvl="2" eaLnBrk="1" hangingPunct="1"/>
            <a:r>
              <a:rPr lang="en-US" altLang="en-US" sz="2400" dirty="0"/>
              <a:t>Operating systems, real-time systems, drivers </a:t>
            </a:r>
          </a:p>
          <a:p>
            <a:pPr lvl="2" eaLnBrk="1" hangingPunct="1"/>
            <a:endParaRPr lang="en-US" altLang="en-US" sz="1600" dirty="0"/>
          </a:p>
          <a:p>
            <a:pPr lvl="2" eaLnBrk="1" hangingPunct="1"/>
            <a:endParaRPr lang="en-US" altLang="en-US" sz="2000" dirty="0"/>
          </a:p>
          <a:p>
            <a:pPr lvl="2" eaLnBrk="1" hangingPunct="1"/>
            <a:endParaRPr lang="en-US" altLang="en-US" sz="2000" dirty="0"/>
          </a:p>
        </p:txBody>
      </p:sp>
      <p:pic>
        <p:nvPicPr>
          <p:cNvPr id="675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0"/>
            <a:ext cx="309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861" y="471351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On </a:t>
            </a:r>
            <a:r>
              <a:rPr lang="en-US" altLang="en-US" sz="2800" dirty="0">
                <a:latin typeface="+mn-lt"/>
                <a:hlinkClick r:id="rId4" tooltip="Unix-like"/>
              </a:rPr>
              <a:t>Unix-like</a:t>
            </a:r>
            <a:r>
              <a:rPr lang="en-US" altLang="en-US" sz="2800" dirty="0">
                <a:latin typeface="+mn-lt"/>
              </a:rPr>
              <a:t> systems, that API is usually part of an implementation of the </a:t>
            </a:r>
            <a:r>
              <a:rPr lang="en-US" altLang="en-US" sz="2800" dirty="0">
                <a:latin typeface="+mn-lt"/>
                <a:hlinkClick r:id="rId5" tooltip="C standard library"/>
              </a:rPr>
              <a:t>C library</a:t>
            </a:r>
            <a:r>
              <a:rPr lang="en-US" altLang="en-US" sz="2800" dirty="0">
                <a:latin typeface="+mn-lt"/>
              </a:rPr>
              <a:t> (</a:t>
            </a:r>
            <a:r>
              <a:rPr lang="en-US" altLang="en-US" sz="2800" dirty="0" err="1">
                <a:latin typeface="+mn-lt"/>
              </a:rPr>
              <a:t>libc</a:t>
            </a:r>
            <a:r>
              <a:rPr lang="en-US" altLang="en-US" sz="2800" dirty="0">
                <a:latin typeface="+mn-lt"/>
              </a:rPr>
              <a:t>), such as </a:t>
            </a:r>
            <a:r>
              <a:rPr lang="en-US" altLang="en-US" sz="2800" dirty="0" err="1">
                <a:latin typeface="+mn-lt"/>
                <a:hlinkClick r:id="rId6" tooltip="Glibc"/>
              </a:rPr>
              <a:t>glibc</a:t>
            </a:r>
            <a:r>
              <a:rPr lang="en-US" altLang="en-US" sz="2800" dirty="0">
                <a:latin typeface="+mn-lt"/>
              </a:rPr>
              <a:t>, that provides </a:t>
            </a:r>
            <a:r>
              <a:rPr lang="en-US" altLang="en-US" sz="2800" dirty="0">
                <a:latin typeface="+mn-lt"/>
                <a:hlinkClick r:id="rId7" tooltip="Wrapper function"/>
              </a:rPr>
              <a:t>wrapper functions</a:t>
            </a:r>
            <a:r>
              <a:rPr lang="en-US" altLang="en-US" sz="2800" dirty="0">
                <a:latin typeface="+mn-lt"/>
              </a:rPr>
              <a:t> for the system calls.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Languages Popularity</a:t>
            </a: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3716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990600" y="6248400"/>
            <a:ext cx="5506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https://en.wikipedia.org/wiki/TIOBE_index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Started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Basic information</a:t>
            </a:r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3530D-90CD-4560-843E-FAB395BCEE9E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8314B-4E92-4283-BAEB-76AC4DC8CC0B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62463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	braces surround BODY of the function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Later we will find additional uses for braces.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500-6ABA-4677-A737-BF916E7E67D2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82750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of the printf function.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Each declaration and statement MUST end with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semicolon.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format string or control string must be enclosed by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double quotes.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6159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return EXIT_SUCCESS;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Shows a successful end of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optional in ANSI C, but it is </a:t>
            </a:r>
            <a:r>
              <a:rPr lang="en-US" altLang="en-US" sz="2800" b="1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optional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 this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1534</Words>
  <Application>Microsoft Office PowerPoint</Application>
  <PresentationFormat>On-screen Show (4:3)</PresentationFormat>
  <Paragraphs>928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ＭＳ Ｐゴシック</vt:lpstr>
      <vt:lpstr>Arial</vt:lpstr>
      <vt:lpstr>Calibri</vt:lpstr>
      <vt:lpstr>Calibri Light</vt:lpstr>
      <vt:lpstr>Times</vt:lpstr>
      <vt:lpstr>Times New Roman</vt:lpstr>
      <vt:lpstr>Trebuchet MS</vt:lpstr>
      <vt:lpstr>Wingdings</vt:lpstr>
      <vt:lpstr>Office Theme</vt:lpstr>
      <vt:lpstr>Getting Started with C</vt:lpstr>
      <vt:lpstr>The C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nitty-gritty details!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 Language</vt:lpstr>
      <vt:lpstr>What is API?</vt:lpstr>
      <vt:lpstr>Why C?</vt:lpstr>
      <vt:lpstr>Languages Popularity</vt:lpstr>
      <vt:lpstr>Getting Started </vt:lpstr>
    </vt:vector>
  </TitlesOfParts>
  <Company>CSUS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Srivatsa, Sankar</cp:lastModifiedBy>
  <cp:revision>88</cp:revision>
  <cp:lastPrinted>2016-02-01T04:31:25Z</cp:lastPrinted>
  <dcterms:created xsi:type="dcterms:W3CDTF">2002-09-02T18:04:58Z</dcterms:created>
  <dcterms:modified xsi:type="dcterms:W3CDTF">2017-09-06T00:22:31Z</dcterms:modified>
</cp:coreProperties>
</file>