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0"/>
  </p:notesMasterIdLst>
  <p:sldIdLst>
    <p:sldId id="256" r:id="rId2"/>
    <p:sldId id="260" r:id="rId3"/>
    <p:sldId id="261" r:id="rId4"/>
    <p:sldId id="262" r:id="rId5"/>
    <p:sldId id="277" r:id="rId6"/>
    <p:sldId id="257" r:id="rId7"/>
    <p:sldId id="258" r:id="rId8"/>
    <p:sldId id="259" r:id="rId9"/>
    <p:sldId id="263" r:id="rId10"/>
    <p:sldId id="264" r:id="rId11"/>
    <p:sldId id="265" r:id="rId12"/>
    <p:sldId id="266" r:id="rId13"/>
    <p:sldId id="267" r:id="rId14"/>
    <p:sldId id="273" r:id="rId15"/>
    <p:sldId id="274" r:id="rId16"/>
    <p:sldId id="276" r:id="rId17"/>
    <p:sldId id="275" r:id="rId18"/>
    <p:sldId id="278" r:id="rId19"/>
  </p:sldIdLst>
  <p:sldSz cx="10080625" cy="7559675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426A35-6E0E-4BA9-84CB-4CA579D1C084}">
  <a:tblStyle styleId="{40426A35-6E0E-4BA9-84CB-4CA579D1C08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462087" y="960437"/>
            <a:ext cx="4389436" cy="32924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1115908" y="4570571"/>
            <a:ext cx="5088465" cy="36521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36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Char char="■"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136296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115908" y="4570571"/>
            <a:ext cx="5088465" cy="365212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462088" y="960438"/>
            <a:ext cx="4389437" cy="3292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5142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1115908" y="4570571"/>
            <a:ext cx="5088465" cy="365212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462088" y="960438"/>
            <a:ext cx="4389437" cy="3292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5792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115908" y="4570571"/>
            <a:ext cx="5088465" cy="365212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462088" y="960438"/>
            <a:ext cx="4389437" cy="3292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9407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115908" y="4570571"/>
            <a:ext cx="5088465" cy="365212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462088" y="960438"/>
            <a:ext cx="4389437" cy="3292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9335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15908" y="4570571"/>
            <a:ext cx="5088465" cy="365212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462088" y="960438"/>
            <a:ext cx="4389437" cy="3292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534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115908" y="4570571"/>
            <a:ext cx="5088465" cy="365212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462088" y="960438"/>
            <a:ext cx="4389437" cy="3292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833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115908" y="4570571"/>
            <a:ext cx="5088465" cy="365212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462088" y="960438"/>
            <a:ext cx="4389437" cy="3292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1019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115908" y="4570571"/>
            <a:ext cx="5088465" cy="365212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462088" y="960438"/>
            <a:ext cx="4389437" cy="3292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4446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115908" y="4570571"/>
            <a:ext cx="5088465" cy="365212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462088" y="960438"/>
            <a:ext cx="4389437" cy="3292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4779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115908" y="4570571"/>
            <a:ext cx="5088465" cy="365212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462088" y="960438"/>
            <a:ext cx="4389437" cy="3292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508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115908" y="4570571"/>
            <a:ext cx="5088465" cy="365212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462088" y="960438"/>
            <a:ext cx="4389437" cy="3292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9755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15908" y="4570571"/>
            <a:ext cx="5088465" cy="365212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462088" y="960438"/>
            <a:ext cx="4389437" cy="3292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83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SC25 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260078" y="1237196"/>
            <a:ext cx="7560469" cy="2631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03972" marR="0" lvl="5" indent="-86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07943" marR="0" lvl="6" indent="-464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11915" marR="0" lvl="7" indent="-61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15886" marR="0" lvl="8" indent="-92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77979" marR="0" lvl="1" indent="-9679" algn="ctr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55957" marR="0" lvl="2" indent="-6657" algn="ctr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33936" marR="0" lvl="3" indent="-3636" algn="ctr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11915" marR="0" lvl="4" indent="-614" algn="ctr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9893" marR="0" lvl="5" indent="-10292" algn="ctr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Font typeface="Arial"/>
              <a:buNone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67872" marR="0" lvl="6" indent="-7272" algn="ctr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Font typeface="Arial"/>
              <a:buNone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645851" marR="0" lvl="7" indent="-4250" algn="ctr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Font typeface="Arial"/>
              <a:buNone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23829" marR="0" lvl="8" indent="-1228" algn="ctr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Font typeface="Arial"/>
              <a:buNone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93043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339207" y="7006699"/>
            <a:ext cx="3402210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119440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100" b="0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94356" y="503977"/>
            <a:ext cx="3251263" cy="1763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03972" marR="0" lvl="5" indent="-86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07943" marR="0" lvl="6" indent="-464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11915" marR="0" lvl="7" indent="-61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15886" marR="0" lvl="8" indent="-92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4285578" y="1088454"/>
            <a:ext cx="5103316" cy="53722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6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77979" marR="0" lvl="1" indent="-9679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3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55957" marR="0" lvl="2" indent="-6657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33936" marR="0" lvl="3" indent="-3636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11915" marR="0" lvl="4" indent="-614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9893" marR="0" lvl="5" indent="-10292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67872" marR="0" lvl="6" indent="-7272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645851" marR="0" lvl="7" indent="-4250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23829" marR="0" lvl="8" indent="-1228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94356" y="2267901"/>
            <a:ext cx="3251263" cy="42015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77979" marR="0" lvl="1" indent="-9679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55957" marR="0" lvl="2" indent="-6657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9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33936" marR="0" lvl="3" indent="-3636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11915" marR="0" lvl="4" indent="-614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9893" marR="0" lvl="5" indent="-10292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Font typeface="Arial"/>
              <a:buNone/>
              <a:defRPr sz="8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67872" marR="0" lvl="6" indent="-7272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Font typeface="Arial"/>
              <a:buNone/>
              <a:defRPr sz="8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645851" marR="0" lvl="7" indent="-4250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Font typeface="Arial"/>
              <a:buNone/>
              <a:defRPr sz="8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23829" marR="0" lvl="8" indent="-1228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Font typeface="Arial"/>
              <a:buNone/>
              <a:defRPr sz="8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93043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339207" y="7006699"/>
            <a:ext cx="3402210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7119440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1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93043" y="402483"/>
            <a:ext cx="8694539" cy="1461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03972" marR="0" lvl="5" indent="-86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07943" marR="0" lvl="6" indent="-464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11915" marR="0" lvl="7" indent="-61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15886" marR="0" lvl="8" indent="-92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642040" y="63416"/>
            <a:ext cx="4796543" cy="869453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8989" marR="0" lvl="0" indent="14211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66968" marR="0" lvl="1" indent="-4626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44947" marR="0" lvl="2" indent="-68646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2925" marR="0" lvl="3" indent="-78324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0903" marR="0" lvl="4" indent="-75303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8883" marR="0" lvl="5" indent="-104794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56861" marR="0" lvl="6" indent="-101773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34840" marR="0" lvl="7" indent="-98751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2819" marR="0" lvl="8" indent="-95730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693043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339207" y="7006699"/>
            <a:ext cx="3402210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7119440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1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5097527" y="2518902"/>
            <a:ext cx="6406474" cy="2173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03972" marR="0" lvl="5" indent="-86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07943" marR="0" lvl="6" indent="-464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11915" marR="0" lvl="7" indent="-61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15886" marR="0" lvl="8" indent="-92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687254" y="408272"/>
            <a:ext cx="6406474" cy="63948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8989" marR="0" lvl="0" indent="14211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66968" marR="0" lvl="1" indent="-4626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44947" marR="0" lvl="2" indent="-68646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2925" marR="0" lvl="3" indent="-78324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0903" marR="0" lvl="4" indent="-75303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8883" marR="0" lvl="5" indent="-104794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56861" marR="0" lvl="6" indent="-101773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34840" marR="0" lvl="7" indent="-98751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2819" marR="0" lvl="8" indent="-95730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693043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339207" y="7006699"/>
            <a:ext cx="3402210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7119440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1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93043" y="402483"/>
            <a:ext cx="8694539" cy="1461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03972" marR="0" lvl="5" indent="-86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07943" marR="0" lvl="6" indent="-464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11915" marR="0" lvl="7" indent="-61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15886" marR="0" lvl="8" indent="-92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693043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339207" y="7006699"/>
            <a:ext cx="3402210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119440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1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- Horizontal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-168009" y="104995"/>
            <a:ext cx="10080624" cy="1763924"/>
          </a:xfrm>
          <a:prstGeom prst="rect">
            <a:avLst/>
          </a:prstGeom>
          <a:gradFill>
            <a:gsLst>
              <a:gs pos="0">
                <a:srgbClr val="222A35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220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504031" y="2014165"/>
            <a:ext cx="9072562" cy="23956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8989" marR="0" lvl="0" indent="6972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ct val="99548"/>
              <a:buFont typeface="Arial"/>
              <a:buChar char="•"/>
              <a:defRPr sz="3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66968" marR="0" lvl="1" indent="-30647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1769"/>
              <a:buFont typeface="Arial"/>
              <a:buChar char="•"/>
              <a:defRPr sz="26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44947" marR="0" lvl="2" indent="-55629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0227"/>
              <a:buFont typeface="Arial"/>
              <a:buChar char="•"/>
              <a:defRPr sz="22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2925" marR="0" lvl="3" indent="-66640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0903" marR="0" lvl="4" indent="-63619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8883" marR="0" lvl="5" indent="-73299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56861" marR="0" lvl="6" indent="-70277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34840" marR="0" lvl="7" indent="-67255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2819" marR="0" lvl="8" indent="-64235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504031" y="4661800"/>
            <a:ext cx="9072562" cy="23938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8989" marR="0" lvl="0" indent="6972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ct val="99548"/>
              <a:buFont typeface="Arial"/>
              <a:buChar char="•"/>
              <a:defRPr sz="3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66968" marR="0" lvl="1" indent="-30647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1769"/>
              <a:buFont typeface="Arial"/>
              <a:buChar char="•"/>
              <a:defRPr sz="26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44947" marR="0" lvl="2" indent="-55629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0227"/>
              <a:buFont typeface="Arial"/>
              <a:buChar char="•"/>
              <a:defRPr sz="22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2925" marR="0" lvl="3" indent="-66640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0903" marR="0" lvl="4" indent="-63619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8883" marR="0" lvl="5" indent="-73299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56861" marR="0" lvl="6" indent="-70277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34840" marR="0" lvl="7" indent="-67255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2819" marR="0" lvl="8" indent="-64235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504031" y="125994"/>
            <a:ext cx="9072562" cy="15119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03972" marR="0" lvl="5" indent="-86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07943" marR="0" lvl="6" indent="-464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11915" marR="0" lvl="7" indent="-61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15886" marR="0" lvl="8" indent="-92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504031" y="7055696"/>
            <a:ext cx="2016124" cy="5039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92" u="none">
                <a:solidFill>
                  <a:srgbClr val="00563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2646164" y="7055696"/>
            <a:ext cx="4788297" cy="5039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92" u="none">
                <a:solidFill>
                  <a:srgbClr val="00563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560468" y="7055696"/>
            <a:ext cx="2016124" cy="5039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992" u="none">
                <a:solidFill>
                  <a:srgbClr val="0056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992" u="none">
              <a:solidFill>
                <a:srgbClr val="0056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93043" y="402483"/>
            <a:ext cx="8694539" cy="1461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03972" marR="0" lvl="5" indent="-86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07943" marR="0" lvl="6" indent="-464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11915" marR="0" lvl="7" indent="-61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15886" marR="0" lvl="8" indent="-92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8989" marR="0" lvl="0" indent="34975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ct val="100771"/>
              <a:buFont typeface="Arial"/>
              <a:buChar char="•"/>
              <a:defRPr sz="35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66968" marR="0" lvl="1" indent="-2707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99548"/>
              <a:buFont typeface="Arial"/>
              <a:buChar char="•"/>
              <a:defRPr sz="3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44947" marR="0" lvl="2" indent="-27626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1769"/>
              <a:buFont typeface="Arial"/>
              <a:buChar char="•"/>
              <a:defRPr sz="26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2925" marR="0" lvl="3" indent="-52607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0227"/>
              <a:buFont typeface="Arial"/>
              <a:buChar char="•"/>
              <a:defRPr sz="22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0903" marR="0" lvl="4" indent="-63619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8883" marR="0" lvl="5" indent="-104794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56861" marR="0" lvl="6" indent="-101773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34840" marR="0" lvl="7" indent="-98751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2819" marR="0" lvl="8" indent="-95730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693043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339207" y="7006699"/>
            <a:ext cx="3402210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7119440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93043" y="402483"/>
            <a:ext cx="8694539" cy="1461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03972" marR="0" lvl="5" indent="-86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07943" marR="0" lvl="6" indent="-464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11915" marR="0" lvl="7" indent="-61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15886" marR="0" lvl="8" indent="-92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93043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339207" y="7006699"/>
            <a:ext cx="3402210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7119440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1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87793" y="1884671"/>
            <a:ext cx="8694539" cy="31446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03972" marR="0" lvl="5" indent="-86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07943" marR="0" lvl="6" indent="-464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11915" marR="0" lvl="7" indent="-61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15886" marR="0" lvl="8" indent="-92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7793" y="5059035"/>
            <a:ext cx="8694539" cy="16536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77979" marR="0" lvl="1" indent="-9679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5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55957" marR="0" lvl="2" indent="-6657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8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33936" marR="0" lvl="3" indent="-3636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11915" marR="0" lvl="4" indent="-614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9893" marR="0" lvl="5" indent="-10292" algn="l" rtl="0">
              <a:lnSpc>
                <a:spcPct val="90000"/>
              </a:lnSpc>
              <a:spcBef>
                <a:spcPts val="413"/>
              </a:spcBef>
              <a:buClr>
                <a:srgbClr val="888888"/>
              </a:buClr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67872" marR="0" lvl="6" indent="-7272" algn="l" rtl="0">
              <a:lnSpc>
                <a:spcPct val="90000"/>
              </a:lnSpc>
              <a:spcBef>
                <a:spcPts val="413"/>
              </a:spcBef>
              <a:buClr>
                <a:srgbClr val="888888"/>
              </a:buClr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645851" marR="0" lvl="7" indent="-4250" algn="l" rtl="0">
              <a:lnSpc>
                <a:spcPct val="90000"/>
              </a:lnSpc>
              <a:spcBef>
                <a:spcPts val="413"/>
              </a:spcBef>
              <a:buClr>
                <a:srgbClr val="888888"/>
              </a:buClr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23829" marR="0" lvl="8" indent="-1228" algn="l" rtl="0">
              <a:lnSpc>
                <a:spcPct val="90000"/>
              </a:lnSpc>
              <a:spcBef>
                <a:spcPts val="413"/>
              </a:spcBef>
              <a:buClr>
                <a:srgbClr val="888888"/>
              </a:buClr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693043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339207" y="7006699"/>
            <a:ext cx="3402210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7119440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1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93043" y="402483"/>
            <a:ext cx="8694539" cy="1461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03972" marR="0" lvl="5" indent="-86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07943" marR="0" lvl="6" indent="-464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11915" marR="0" lvl="7" indent="-61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15886" marR="0" lvl="8" indent="-92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93043" y="2012414"/>
            <a:ext cx="4284265" cy="47965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8989" marR="0" lvl="0" indent="14211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66968" marR="0" lvl="1" indent="-4626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44947" marR="0" lvl="2" indent="-68646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2925" marR="0" lvl="3" indent="-78324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0903" marR="0" lvl="4" indent="-75303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8883" marR="0" lvl="5" indent="-104794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56861" marR="0" lvl="6" indent="-101773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34840" marR="0" lvl="7" indent="-98751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2819" marR="0" lvl="8" indent="-95730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5103316" y="2012414"/>
            <a:ext cx="4284265" cy="47965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8989" marR="0" lvl="0" indent="14211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66968" marR="0" lvl="1" indent="-4626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44947" marR="0" lvl="2" indent="-68646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2925" marR="0" lvl="3" indent="-78324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0903" marR="0" lvl="4" indent="-75303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8883" marR="0" lvl="5" indent="-104794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56861" marR="0" lvl="6" indent="-101773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34840" marR="0" lvl="7" indent="-98751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2819" marR="0" lvl="8" indent="-95730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693043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339207" y="7006699"/>
            <a:ext cx="3402210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7119440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1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94356" y="402484"/>
            <a:ext cx="8694539" cy="1461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03972" marR="0" lvl="5" indent="-86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07943" marR="0" lvl="6" indent="-464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11915" marR="0" lvl="7" indent="-61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15886" marR="0" lvl="8" indent="-92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94356" y="1853171"/>
            <a:ext cx="4264576" cy="9082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8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77979" marR="0" lvl="1" indent="-9679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5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55957" marR="0" lvl="2" indent="-6657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8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33936" marR="0" lvl="3" indent="-3636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2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11915" marR="0" lvl="4" indent="-614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2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9893" marR="0" lvl="5" indent="-10292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Font typeface="Arial"/>
              <a:buNone/>
              <a:defRPr sz="132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67872" marR="0" lvl="6" indent="-7272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Font typeface="Arial"/>
              <a:buNone/>
              <a:defRPr sz="132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645851" marR="0" lvl="7" indent="-4250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Font typeface="Arial"/>
              <a:buNone/>
              <a:defRPr sz="132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23829" marR="0" lvl="8" indent="-1228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Font typeface="Arial"/>
              <a:buNone/>
              <a:defRPr sz="132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94356" y="2761381"/>
            <a:ext cx="4264576" cy="40615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8989" marR="0" lvl="0" indent="14211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66968" marR="0" lvl="1" indent="-4626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44947" marR="0" lvl="2" indent="-68646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2925" marR="0" lvl="3" indent="-78324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0903" marR="0" lvl="4" indent="-75303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8883" marR="0" lvl="5" indent="-104794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56861" marR="0" lvl="6" indent="-101773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34840" marR="0" lvl="7" indent="-98751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2819" marR="0" lvl="8" indent="-95730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5103317" y="1853171"/>
            <a:ext cx="4285578" cy="9082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8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77979" marR="0" lvl="1" indent="-9679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5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55957" marR="0" lvl="2" indent="-6657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8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33936" marR="0" lvl="3" indent="-3636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2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11915" marR="0" lvl="4" indent="-614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2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9893" marR="0" lvl="5" indent="-10292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Font typeface="Arial"/>
              <a:buNone/>
              <a:defRPr sz="132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67872" marR="0" lvl="6" indent="-7272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Font typeface="Arial"/>
              <a:buNone/>
              <a:defRPr sz="132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645851" marR="0" lvl="7" indent="-4250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Font typeface="Arial"/>
              <a:buNone/>
              <a:defRPr sz="132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23829" marR="0" lvl="8" indent="-1228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Font typeface="Arial"/>
              <a:buNone/>
              <a:defRPr sz="132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5103317" y="2761381"/>
            <a:ext cx="4285578" cy="40615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8989" marR="0" lvl="0" indent="14211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66968" marR="0" lvl="1" indent="-4626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44947" marR="0" lvl="2" indent="-68646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2925" marR="0" lvl="3" indent="-78324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0903" marR="0" lvl="4" indent="-75303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8883" marR="0" lvl="5" indent="-104794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56861" marR="0" lvl="6" indent="-101773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34840" marR="0" lvl="7" indent="-98751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2819" marR="0" lvl="8" indent="-95730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93043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339207" y="7006699"/>
            <a:ext cx="3402210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119440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1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93043" y="402483"/>
            <a:ext cx="8694539" cy="1461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03972" marR="0" lvl="5" indent="-86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07943" marR="0" lvl="6" indent="-464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11915" marR="0" lvl="7" indent="-61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15886" marR="0" lvl="8" indent="-92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93043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339207" y="7006699"/>
            <a:ext cx="3402210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119440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1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693043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339207" y="7006699"/>
            <a:ext cx="3402210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119440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543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543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694356" y="503977"/>
            <a:ext cx="3251263" cy="1763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03972" marR="0" lvl="5" indent="-86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07943" marR="0" lvl="6" indent="-464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11915" marR="0" lvl="7" indent="-61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15886" marR="0" lvl="8" indent="-92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285578" y="1088454"/>
            <a:ext cx="5103316" cy="53722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8989" marR="0" lvl="0" indent="-20968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ct val="101769"/>
              <a:buFont typeface="Arial"/>
              <a:buChar char="•"/>
              <a:defRPr sz="26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66968" marR="0" lvl="1" indent="-51665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0652"/>
              <a:buFont typeface="Arial"/>
              <a:buChar char="•"/>
              <a:defRPr sz="23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44947" marR="0" lvl="2" indent="-69662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2925" marR="0" lvl="3" indent="-87659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97235"/>
              <a:buFont typeface="Arial"/>
              <a:buChar char="•"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0903" marR="0" lvl="4" indent="-8463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97235"/>
              <a:buFont typeface="Arial"/>
              <a:buChar char="•"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8883" marR="0" lvl="5" indent="-94317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7235"/>
              <a:buFont typeface="Arial"/>
              <a:buChar char="•"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56861" marR="0" lvl="6" indent="-91295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7235"/>
              <a:buFont typeface="Arial"/>
              <a:buChar char="•"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34840" marR="0" lvl="7" indent="-88274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7235"/>
              <a:buFont typeface="Arial"/>
              <a:buChar char="•"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2819" marR="0" lvl="8" indent="-85253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7235"/>
              <a:buFont typeface="Arial"/>
              <a:buChar char="•"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694356" y="2267901"/>
            <a:ext cx="3251263" cy="42015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77979" marR="0" lvl="1" indent="-9679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55957" marR="0" lvl="2" indent="-6657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9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33936" marR="0" lvl="3" indent="-3636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11915" marR="0" lvl="4" indent="-614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9893" marR="0" lvl="5" indent="-10292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Font typeface="Arial"/>
              <a:buNone/>
              <a:defRPr sz="8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67872" marR="0" lvl="6" indent="-7272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Font typeface="Arial"/>
              <a:buNone/>
              <a:defRPr sz="8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645851" marR="0" lvl="7" indent="-4250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Font typeface="Arial"/>
              <a:buNone/>
              <a:defRPr sz="8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23829" marR="0" lvl="8" indent="-1228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Font typeface="Arial"/>
              <a:buNone/>
              <a:defRPr sz="8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693043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339207" y="7006699"/>
            <a:ext cx="3402210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119440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1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93043" y="402483"/>
            <a:ext cx="8694539" cy="1461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03972" marR="0" lvl="5" indent="-86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07943" marR="0" lvl="6" indent="-464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11915" marR="0" lvl="7" indent="-61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15886" marR="0" lvl="8" indent="-92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8989" marR="0" lvl="0" indent="14211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66968" marR="0" lvl="1" indent="-4626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44947" marR="0" lvl="2" indent="-68646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2925" marR="0" lvl="3" indent="-78324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0903" marR="0" lvl="4" indent="-75303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8883" marR="0" lvl="5" indent="-104794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56861" marR="0" lvl="6" indent="-101773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34840" marR="0" lvl="7" indent="-98751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2819" marR="0" lvl="8" indent="-95730" algn="l" rtl="0">
              <a:lnSpc>
                <a:spcPct val="90000"/>
              </a:lnSpc>
              <a:spcBef>
                <a:spcPts val="413"/>
              </a:spcBef>
              <a:buClr>
                <a:schemeClr val="dk1"/>
              </a:buClr>
              <a:buSzPct val="99200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93043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339207" y="7006699"/>
            <a:ext cx="3402210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7119440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/>
          </p:nvPr>
        </p:nvSpPr>
        <p:spPr>
          <a:xfrm>
            <a:off x="756495" y="3492846"/>
            <a:ext cx="8567632" cy="47598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50" smtClean="0"/>
              <a:t>Utility </a:t>
            </a:r>
            <a:r>
              <a:rPr lang="en-US" sz="485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</a:t>
            </a:r>
            <a:endParaRPr lang="en-US" sz="48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1"/>
          </p:nvPr>
        </p:nvSpPr>
        <p:spPr>
          <a:xfrm>
            <a:off x="1512463" y="4283814"/>
            <a:ext cx="7055696" cy="19319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5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7119440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100" b="0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693043" y="402483"/>
            <a:ext cx="8694539" cy="1461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  -  sort contents of the file line by line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7119440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US" sz="11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2" name="Shape 162"/>
          <p:cNvGraphicFramePr/>
          <p:nvPr/>
        </p:nvGraphicFramePr>
        <p:xfrm>
          <a:off x="704154" y="3551237"/>
          <a:ext cx="6720400" cy="2225100"/>
        </p:xfrm>
        <a:graphic>
          <a:graphicData uri="http://schemas.openxmlformats.org/drawingml/2006/table">
            <a:tbl>
              <a:tblPr firstRow="1" bandRow="1">
                <a:noFill/>
                <a:tableStyleId>{40426A35-6E0E-4BA9-84CB-4CA579D1C084}</a:tableStyleId>
              </a:tblPr>
              <a:tblGrid>
                <a:gridCol w="336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88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88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sort   names.txt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 sort the contents and display on screen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sort –r names.txt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sort in reverse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sort –f names.txt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ignore case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sort –u names.txt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remove duplicates and display on screen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sort –k 2 names.txt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sort on the second field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693043" y="402483"/>
            <a:ext cx="8694539" cy="1461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 -  print the last few lines of a file, default is 10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7119440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US" sz="11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9" name="Shape 169"/>
          <p:cNvGraphicFramePr/>
          <p:nvPr/>
        </p:nvGraphicFramePr>
        <p:xfrm>
          <a:off x="1001712" y="3017836"/>
          <a:ext cx="6720400" cy="2770067"/>
        </p:xfrm>
        <a:graphic>
          <a:graphicData uri="http://schemas.openxmlformats.org/drawingml/2006/table">
            <a:tbl>
              <a:tblPr firstRow="1" bandRow="1">
                <a:noFill/>
                <a:tableStyleId>{40426A35-6E0E-4BA9-84CB-4CA579D1C084}</a:tableStyleId>
              </a:tblPr>
              <a:tblGrid>
                <a:gridCol w="336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88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88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tail names.txt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display the last lines of names.txt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tail –n  5 names.txt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just display the last 5 lines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tail –f  apache.log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monitor the file every one sec and display the changes, doesn't terminate. 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tail –f –s 10 apache.log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monitor every 10 seconds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88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88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88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88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93043" y="402483"/>
            <a:ext cx="8694539" cy="1461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 -  print the first few lines of a file, default is 10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7119440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US" sz="11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6" name="Shape 176"/>
          <p:cNvGraphicFramePr/>
          <p:nvPr/>
        </p:nvGraphicFramePr>
        <p:xfrm>
          <a:off x="1001712" y="3017836"/>
          <a:ext cx="6720400" cy="1854250"/>
        </p:xfrm>
        <a:graphic>
          <a:graphicData uri="http://schemas.openxmlformats.org/drawingml/2006/table">
            <a:tbl>
              <a:tblPr firstRow="1" bandRow="1">
                <a:noFill/>
                <a:tableStyleId>{40426A35-6E0E-4BA9-84CB-4CA579D1C084}</a:tableStyleId>
              </a:tblPr>
              <a:tblGrid>
                <a:gridCol w="336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88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88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head names.txt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display the last lines of names.txt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head –n  5 names.txt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just display the last 5 lines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88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88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88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88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93043" y="402483"/>
            <a:ext cx="8694539" cy="1461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 -  translate or delete characters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7119440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US" sz="11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3" name="Shape 183"/>
          <p:cNvGraphicFramePr/>
          <p:nvPr/>
        </p:nvGraphicFramePr>
        <p:xfrm>
          <a:off x="1382712" y="2560636"/>
          <a:ext cx="6720400" cy="1483400"/>
        </p:xfrm>
        <a:graphic>
          <a:graphicData uri="http://schemas.openxmlformats.org/drawingml/2006/table">
            <a:tbl>
              <a:tblPr firstRow="1" bandRow="1">
                <a:noFill/>
                <a:tableStyleId>{40426A35-6E0E-4BA9-84CB-4CA579D1C084}</a:tableStyleId>
              </a:tblPr>
              <a:tblGrid>
                <a:gridCol w="336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88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88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tr a-z A-Z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lower to upper case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88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88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88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88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 ( zip it 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We can create archive using tar command</a:t>
            </a:r>
          </a:p>
          <a:p>
            <a:r>
              <a:rPr lang="en-US" sz="2000" dirty="0" smtClean="0"/>
              <a:t>compress the files while creating archive</a:t>
            </a:r>
          </a:p>
          <a:p>
            <a:r>
              <a:rPr lang="en-US" sz="2000" dirty="0" smtClean="0"/>
              <a:t>consider three files f1.txt, f2.txt, f3.txt</a:t>
            </a:r>
          </a:p>
          <a:p>
            <a:r>
              <a:rPr lang="en-US" sz="2000" dirty="0" smtClean="0"/>
              <a:t>we can create an archive using tar command</a:t>
            </a:r>
          </a:p>
          <a:p>
            <a:r>
              <a:rPr lang="en-US" sz="2000" dirty="0" smtClean="0"/>
              <a:t>tar –</a:t>
            </a:r>
            <a:r>
              <a:rPr lang="en-US" sz="2000" dirty="0" err="1" smtClean="0"/>
              <a:t>zcvf</a:t>
            </a:r>
            <a:r>
              <a:rPr lang="en-US" sz="2000" dirty="0" smtClean="0"/>
              <a:t> file.tgz  *.txt</a:t>
            </a:r>
          </a:p>
          <a:p>
            <a:pPr lvl="1"/>
            <a:r>
              <a:rPr lang="en-US" sz="1559" dirty="0" smtClean="0"/>
              <a:t>z – compress using </a:t>
            </a:r>
            <a:r>
              <a:rPr lang="en-US" sz="1559" dirty="0"/>
              <a:t>Lempel-Ziv </a:t>
            </a:r>
            <a:r>
              <a:rPr lang="en-US" sz="1559" dirty="0" smtClean="0"/>
              <a:t>coding</a:t>
            </a:r>
          </a:p>
          <a:p>
            <a:pPr lvl="1"/>
            <a:r>
              <a:rPr lang="en-US" sz="1559" dirty="0" smtClean="0"/>
              <a:t>c – create</a:t>
            </a:r>
          </a:p>
          <a:p>
            <a:pPr lvl="1"/>
            <a:r>
              <a:rPr lang="en-US" sz="1559" dirty="0" smtClean="0"/>
              <a:t>v – verbose</a:t>
            </a:r>
          </a:p>
          <a:p>
            <a:pPr lvl="1"/>
            <a:r>
              <a:rPr lang="en-US" sz="1559" dirty="0" smtClean="0"/>
              <a:t>f – following is the archive name</a:t>
            </a:r>
          </a:p>
          <a:p>
            <a:pPr indent="0">
              <a:buNone/>
            </a:pPr>
            <a:endParaRPr lang="en-US" sz="2000" dirty="0"/>
          </a:p>
          <a:p>
            <a:pPr indent="0">
              <a:buNone/>
            </a:pPr>
            <a:r>
              <a:rPr lang="en-US" sz="2000" dirty="0" smtClean="0"/>
              <a:t>file.tgz will be created.</a:t>
            </a:r>
          </a:p>
          <a:p>
            <a:pPr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US" sz="1200" b="0" i="0" u="none" strike="noStrike" cap="none" dirty="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7007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 ( unzip it 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We can unzip the archive using tar command</a:t>
            </a:r>
          </a:p>
          <a:p>
            <a:r>
              <a:rPr lang="en-US" sz="2000" dirty="0" smtClean="0"/>
              <a:t>it decompresses the files while creating archive</a:t>
            </a:r>
          </a:p>
          <a:p>
            <a:r>
              <a:rPr lang="en-US" sz="2000" dirty="0" smtClean="0"/>
              <a:t>tar –</a:t>
            </a:r>
            <a:r>
              <a:rPr lang="en-US" sz="2000" dirty="0" err="1" smtClean="0"/>
              <a:t>zxvf</a:t>
            </a:r>
            <a:r>
              <a:rPr lang="en-US" sz="2000" dirty="0" smtClean="0"/>
              <a:t> file.tgz  </a:t>
            </a:r>
          </a:p>
          <a:p>
            <a:pPr lvl="1"/>
            <a:r>
              <a:rPr lang="en-US" sz="1559" dirty="0" smtClean="0"/>
              <a:t>z – decompress using </a:t>
            </a:r>
            <a:r>
              <a:rPr lang="en-US" sz="1559" dirty="0"/>
              <a:t>Lempel-Ziv </a:t>
            </a:r>
            <a:r>
              <a:rPr lang="en-US" sz="1559" dirty="0" smtClean="0"/>
              <a:t>coding</a:t>
            </a:r>
          </a:p>
          <a:p>
            <a:pPr lvl="1"/>
            <a:r>
              <a:rPr lang="en-US" sz="1559" dirty="0" smtClean="0"/>
              <a:t>x – extract</a:t>
            </a:r>
          </a:p>
          <a:p>
            <a:pPr lvl="1"/>
            <a:r>
              <a:rPr lang="en-US" sz="1559" dirty="0" smtClean="0"/>
              <a:t>v – verbose</a:t>
            </a:r>
          </a:p>
          <a:p>
            <a:pPr lvl="1"/>
            <a:r>
              <a:rPr lang="en-US" sz="1559" dirty="0" smtClean="0"/>
              <a:t>f – following is the archive name</a:t>
            </a:r>
          </a:p>
          <a:p>
            <a:pPr indent="0">
              <a:buNone/>
            </a:pPr>
            <a:endParaRPr lang="en-US" sz="2000" dirty="0"/>
          </a:p>
          <a:p>
            <a:pPr indent="0">
              <a:buNone/>
            </a:pPr>
            <a:r>
              <a:rPr lang="en-US" sz="2000" dirty="0" smtClean="0"/>
              <a:t>all files will be extracted.</a:t>
            </a:r>
          </a:p>
          <a:p>
            <a:pPr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US" sz="1200" b="0" i="0" u="none" strike="noStrike" cap="none" dirty="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0495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you can view the files in the archive without extracting</a:t>
            </a:r>
          </a:p>
          <a:p>
            <a:r>
              <a:rPr lang="en-US" sz="2400" dirty="0"/>
              <a:t> tar </a:t>
            </a:r>
            <a:r>
              <a:rPr lang="en-US" sz="2400" dirty="0" err="1"/>
              <a:t>tvf</a:t>
            </a:r>
            <a:r>
              <a:rPr lang="en-US" sz="2400" dirty="0"/>
              <a:t> </a:t>
            </a:r>
            <a:r>
              <a:rPr lang="en-US" sz="2400" dirty="0" smtClean="0"/>
              <a:t>f.tgz</a:t>
            </a:r>
          </a:p>
          <a:p>
            <a:endParaRPr lang="en-US" sz="2400" dirty="0" smtClean="0"/>
          </a:p>
          <a:p>
            <a:r>
              <a:rPr lang="en-US" sz="2400" dirty="0" smtClean="0"/>
              <a:t>You can extract single file from the archive </a:t>
            </a:r>
          </a:p>
          <a:p>
            <a:r>
              <a:rPr lang="en-US" sz="2400" dirty="0" smtClean="0"/>
              <a:t>tar </a:t>
            </a:r>
            <a:r>
              <a:rPr lang="en-US" sz="2400" dirty="0" err="1" smtClean="0"/>
              <a:t>xvf</a:t>
            </a:r>
            <a:r>
              <a:rPr lang="en-US" sz="2400" dirty="0" smtClean="0"/>
              <a:t> f.tgz 1.txt </a:t>
            </a:r>
          </a:p>
          <a:p>
            <a:endParaRPr lang="en-US" sz="2400" dirty="0" smtClean="0"/>
          </a:p>
          <a:p>
            <a:r>
              <a:rPr lang="en-US" sz="2400" dirty="0" smtClean="0"/>
              <a:t>you can extract files from archive</a:t>
            </a:r>
          </a:p>
          <a:p>
            <a:r>
              <a:rPr lang="en-US" sz="2400" dirty="0" smtClean="0"/>
              <a:t>You can add files to the archive</a:t>
            </a:r>
          </a:p>
          <a:p>
            <a:r>
              <a:rPr lang="en-US" sz="2400" dirty="0" smtClean="0"/>
              <a:t>you cannot add files if the archive is compressed</a:t>
            </a:r>
          </a:p>
          <a:p>
            <a:pPr lvl="1"/>
            <a:r>
              <a:rPr lang="en-US" sz="1959" dirty="0"/>
              <a:t> </a:t>
            </a:r>
            <a:r>
              <a:rPr lang="en-US" sz="1959" dirty="0">
                <a:solidFill>
                  <a:srgbClr val="FF0000"/>
                </a:solidFill>
              </a:rPr>
              <a:t>tar </a:t>
            </a:r>
            <a:r>
              <a:rPr lang="en-US" sz="1959" dirty="0" err="1">
                <a:solidFill>
                  <a:srgbClr val="FF0000"/>
                </a:solidFill>
              </a:rPr>
              <a:t>rvf</a:t>
            </a:r>
            <a:r>
              <a:rPr lang="en-US" sz="1959" dirty="0">
                <a:solidFill>
                  <a:srgbClr val="FF0000"/>
                </a:solidFill>
              </a:rPr>
              <a:t> f.tgz 3.txt</a:t>
            </a:r>
          </a:p>
          <a:p>
            <a:pPr lvl="1"/>
            <a:r>
              <a:rPr lang="en-US" sz="1959" dirty="0">
                <a:solidFill>
                  <a:srgbClr val="FF0000"/>
                </a:solidFill>
              </a:rPr>
              <a:t>tar: Cannot update compressed archives</a:t>
            </a:r>
          </a:p>
          <a:p>
            <a:pPr lvl="1"/>
            <a:r>
              <a:rPr lang="en-US" sz="1959" dirty="0">
                <a:solidFill>
                  <a:srgbClr val="FF0000"/>
                </a:solidFill>
              </a:rPr>
              <a:t>tar: Error is not recoverable: exiting now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US" sz="1200" b="0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1759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gzip</a:t>
            </a:r>
            <a:r>
              <a:rPr lang="en-US" dirty="0" smtClean="0"/>
              <a:t> and </a:t>
            </a:r>
            <a:r>
              <a:rPr lang="en-US" dirty="0" err="1" smtClean="0"/>
              <a:t>gunzip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gzip</a:t>
            </a:r>
            <a:r>
              <a:rPr lang="en-US" dirty="0" smtClean="0"/>
              <a:t> f1.txt </a:t>
            </a:r>
          </a:p>
          <a:p>
            <a:r>
              <a:rPr lang="en-US" dirty="0" smtClean="0"/>
              <a:t>will create f1.txt.gz </a:t>
            </a:r>
          </a:p>
          <a:p>
            <a:r>
              <a:rPr lang="en-US" dirty="0" smtClean="0"/>
              <a:t>the original file will be deleted.</a:t>
            </a:r>
          </a:p>
          <a:p>
            <a:r>
              <a:rPr lang="en-US" dirty="0" smtClean="0"/>
              <a:t>to unzip, use</a:t>
            </a:r>
          </a:p>
          <a:p>
            <a:endParaRPr lang="en-US" dirty="0"/>
          </a:p>
          <a:p>
            <a:r>
              <a:rPr lang="en-US" dirty="0" err="1" smtClean="0"/>
              <a:t>gunzip</a:t>
            </a:r>
            <a:r>
              <a:rPr lang="en-US" dirty="0" smtClean="0"/>
              <a:t> f1.txt.gz </a:t>
            </a:r>
          </a:p>
          <a:p>
            <a:endParaRPr lang="en-US" dirty="0" smtClean="0"/>
          </a:p>
          <a:p>
            <a:r>
              <a:rPr lang="en-US" dirty="0" smtClean="0"/>
              <a:t>cons:  will only zip individual files , not group of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US" sz="1200" b="0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3766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Env</a:t>
            </a:r>
            <a:r>
              <a:rPr lang="en-US" dirty="0" smtClean="0"/>
              <a:t> variables -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Env</a:t>
            </a:r>
            <a:r>
              <a:rPr lang="en-US" dirty="0" smtClean="0"/>
              <a:t>  command will print all environment variables in NAME=VALUE pairs.</a:t>
            </a:r>
          </a:p>
          <a:p>
            <a:r>
              <a:rPr lang="en-US" dirty="0" smtClean="0"/>
              <a:t>These are passed to your C program at the time of launch</a:t>
            </a:r>
          </a:p>
          <a:p>
            <a:r>
              <a:rPr lang="en-US" dirty="0" smtClean="0"/>
              <a:t>We will go over them using </a:t>
            </a:r>
            <a:r>
              <a:rPr lang="en-US" dirty="0" err="1" smtClean="0"/>
              <a:t>getenv</a:t>
            </a:r>
            <a:r>
              <a:rPr lang="en-US" dirty="0" smtClean="0"/>
              <a:t> and </a:t>
            </a:r>
            <a:r>
              <a:rPr lang="en-US" dirty="0" err="1" smtClean="0"/>
              <a:t>setenv</a:t>
            </a:r>
            <a:r>
              <a:rPr lang="en-US" dirty="0" smtClean="0"/>
              <a:t>  function.</a:t>
            </a:r>
          </a:p>
          <a:p>
            <a:r>
              <a:rPr lang="en-US" dirty="0" smtClean="0"/>
              <a:t>You can set using </a:t>
            </a:r>
            <a:r>
              <a:rPr lang="en-US" dirty="0" err="1" smtClean="0"/>
              <a:t>setenv</a:t>
            </a:r>
            <a:r>
              <a:rPr lang="en-US" dirty="0" smtClean="0"/>
              <a:t> and </a:t>
            </a:r>
            <a:r>
              <a:rPr lang="en-US" smtClean="0"/>
              <a:t>unset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lang="en-US" sz="1200" b="0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926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679052" y="122236"/>
            <a:ext cx="8694539" cy="1461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chmod Command  – UNIX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79052" y="1546090"/>
            <a:ext cx="9401573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chmod - change the access permissions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to file system objects like files and directories.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   chmod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permissions filename</a:t>
            </a:r>
          </a:p>
          <a:p>
            <a:pPr marL="0" marR="0" lvl="0" indent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7119440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68312" y="503237"/>
            <a:ext cx="8694539" cy="1461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chmod using number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7119440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11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9" name="Shape 139"/>
          <p:cNvGraphicFramePr/>
          <p:nvPr/>
        </p:nvGraphicFramePr>
        <p:xfrm>
          <a:off x="1154112" y="4465637"/>
          <a:ext cx="6720400" cy="2149843"/>
        </p:xfrm>
        <a:graphic>
          <a:graphicData uri="http://schemas.openxmlformats.org/drawingml/2006/table">
            <a:tbl>
              <a:tblPr firstRow="1" bandRow="1">
                <a:noFill/>
                <a:tableStyleId>{40426A35-6E0E-4BA9-84CB-4CA579D1C084}</a:tableStyleId>
              </a:tblPr>
              <a:tblGrid>
                <a:gridCol w="336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Command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description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chmod  660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set read and write for user and group, 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chmod 777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set read, write and execute for user, group and others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chmod 644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set read and write for user, read only for group and others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88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88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0" name="Shape 140"/>
          <p:cNvGraphicFramePr/>
          <p:nvPr/>
        </p:nvGraphicFramePr>
        <p:xfrm>
          <a:off x="468312" y="1914058"/>
          <a:ext cx="5105400" cy="2308495"/>
        </p:xfrm>
        <a:graphic>
          <a:graphicData uri="http://schemas.openxmlformats.org/drawingml/2006/table">
            <a:tbl>
              <a:tblPr firstRow="1" bandRow="1">
                <a:noFill/>
                <a:tableStyleId>{40426A35-6E0E-4BA9-84CB-4CA579D1C084}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Symbols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2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 = read,  2 = write,  1 = execute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permissions are set in three numbers, first number for user, second number for group and last number for others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68312" y="503237"/>
            <a:ext cx="8694539" cy="1461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chmod using symbols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7119440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11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7" name="Shape 147"/>
          <p:cNvGraphicFramePr/>
          <p:nvPr/>
        </p:nvGraphicFramePr>
        <p:xfrm>
          <a:off x="1154112" y="4465637"/>
          <a:ext cx="6720400" cy="2717426"/>
        </p:xfrm>
        <a:graphic>
          <a:graphicData uri="http://schemas.openxmlformats.org/drawingml/2006/table">
            <a:tbl>
              <a:tblPr firstRow="1" bandRow="1">
                <a:noFill/>
                <a:tableStyleId>{40426A35-6E0E-4BA9-84CB-4CA579D1C084}</a:tableStyleId>
              </a:tblPr>
              <a:tblGrid>
                <a:gridCol w="336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Command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description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chmod  u+r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add read permission to user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chmod u=rw, g=r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set read and write for user, read for group. 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chmod u-x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remove execute permission for user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chmod ug=rw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set read and write for user and group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chmod –R u=rw folder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set read and write recursively folder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88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88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8" name="Shape 148"/>
          <p:cNvGraphicFramePr/>
          <p:nvPr/>
        </p:nvGraphicFramePr>
        <p:xfrm>
          <a:off x="468312" y="1914058"/>
          <a:ext cx="5105400" cy="1713375"/>
        </p:xfrm>
        <a:graphic>
          <a:graphicData uri="http://schemas.openxmlformats.org/drawingml/2006/table">
            <a:tbl>
              <a:tblPr firstRow="1" bandRow="1">
                <a:noFill/>
                <a:tableStyleId>{40426A35-6E0E-4BA9-84CB-4CA579D1C084}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Symbols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2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u = user, g = group, o=others, a=everyone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+ add, - remove, = set 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ushd</a:t>
            </a:r>
            <a:r>
              <a:rPr lang="en-US" dirty="0" smtClean="0"/>
              <a:t>  and </a:t>
            </a:r>
            <a:r>
              <a:rPr lang="en-US" dirty="0" err="1" smtClean="0"/>
              <a:t>popd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Pushd</a:t>
            </a:r>
            <a:r>
              <a:rPr lang="en-US" dirty="0" smtClean="0"/>
              <a:t>, </a:t>
            </a:r>
            <a:r>
              <a:rPr lang="en-US" dirty="0" err="1" smtClean="0"/>
              <a:t>popd</a:t>
            </a:r>
            <a:r>
              <a:rPr lang="en-US" dirty="0" smtClean="0"/>
              <a:t> are used when you are working with multiple folders and you need a way to quickly jump from one folder to another without giving cd commands.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200" b="0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018715"/>
              </p:ext>
            </p:extLst>
          </p:nvPr>
        </p:nvGraphicFramePr>
        <p:xfrm>
          <a:off x="1283864" y="4410685"/>
          <a:ext cx="6720418" cy="2021840"/>
        </p:xfrm>
        <a:graphic>
          <a:graphicData uri="http://schemas.openxmlformats.org/drawingml/2006/table">
            <a:tbl>
              <a:tblPr firstRow="1" bandRow="1">
                <a:tableStyleId>{40426A35-6E0E-4BA9-84CB-4CA579D1C084}</a:tableStyleId>
              </a:tblPr>
              <a:tblGrid>
                <a:gridCol w="3360209">
                  <a:extLst>
                    <a:ext uri="{9D8B030D-6E8A-4147-A177-3AD203B41FA5}">
                      <a16:colId xmlns:a16="http://schemas.microsoft.com/office/drawing/2014/main" val="4187673046"/>
                    </a:ext>
                  </a:extLst>
                </a:gridCol>
                <a:gridCol w="3360209">
                  <a:extLst>
                    <a:ext uri="{9D8B030D-6E8A-4147-A177-3AD203B41FA5}">
                      <a16:colId xmlns:a16="http://schemas.microsoft.com/office/drawing/2014/main" val="334138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3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Pushd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folder_name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Pushes</a:t>
                      </a:r>
                      <a:r>
                        <a:rPr lang="en-US" sz="1800" baseline="0" dirty="0" smtClean="0"/>
                        <a:t> the folder to the stack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604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Pushd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Toggles</a:t>
                      </a:r>
                      <a:r>
                        <a:rPr lang="en-US" sz="1800" baseline="0" dirty="0" smtClean="0"/>
                        <a:t> the two folders on top of the stack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8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popd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Removes the folder from the stack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29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45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79052" y="122236"/>
            <a:ext cx="8694539" cy="1461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grep Command  – UNIX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7119440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US" sz="1200" b="0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552564" y="1493837"/>
            <a:ext cx="9042924" cy="427809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grep command is used to search text or searches the given file for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lines containing a match to the given strings or words.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default, grep displays the matching lines.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grep to search for lines of text that match one or many regular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expressions, and outputs only the matching lines.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 Syntax:   grep  main  filename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Sample Use:       grep srivatss  /etc/passwd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93043" y="402483"/>
            <a:ext cx="8694539" cy="1461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 Command - UNIX 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93041" y="1875641"/>
            <a:ext cx="8694539" cy="47965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		search for files in a directory hierarchy</a:t>
            </a:r>
          </a:p>
          <a:p>
            <a:pPr marL="0" marR="0" lvl="0" indent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  find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path expressions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 find  *4*</a:t>
            </a:r>
          </a:p>
          <a:p>
            <a:pPr marL="0" marR="0" lvl="0" indent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Would find all the filenames in the</a:t>
            </a:r>
          </a:p>
          <a:p>
            <a:pPr marL="0" marR="0" lvl="0" indent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current directory that contain the </a:t>
            </a:r>
          </a:p>
          <a:p>
            <a:pPr marL="0" marR="0" lvl="0" indent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character “4”.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7119440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1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689866" y="861138"/>
            <a:ext cx="8694539" cy="1461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-   find files in a folder and subfolders.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7119440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US" sz="1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5" name="Shape 125"/>
          <p:cNvGraphicFramePr/>
          <p:nvPr>
            <p:extLst>
              <p:ext uri="{D42A27DB-BD31-4B8C-83A1-F6EECF244321}">
                <p14:modId xmlns:p14="http://schemas.microsoft.com/office/powerpoint/2010/main" val="2939000410"/>
              </p:ext>
            </p:extLst>
          </p:nvPr>
        </p:nvGraphicFramePr>
        <p:xfrm>
          <a:off x="432050" y="2179636"/>
          <a:ext cx="8952350" cy="5147100"/>
        </p:xfrm>
        <a:graphic>
          <a:graphicData uri="http://schemas.openxmlformats.org/drawingml/2006/table">
            <a:tbl>
              <a:tblPr firstRow="1" bandRow="1">
                <a:noFill/>
                <a:tableStyleId>{40426A35-6E0E-4BA9-84CB-4CA579D1C084}</a:tableStyleId>
              </a:tblPr>
              <a:tblGrid>
                <a:gridCol w="24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 dirty="0" smtClean="0"/>
                        <a:t>COMMAND</a:t>
                      </a:r>
                      <a:endParaRPr sz="1488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 dirty="0" smtClean="0"/>
                        <a:t>Description</a:t>
                      </a:r>
                      <a:endParaRPr sz="1488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find .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list all files in current folder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find ./program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list all files in folder programs in my current folder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find ./program –name main.c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find all main.c  in folder program and subfolders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find . –iname  main.c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 ignoring case , look for kinds Main.c main.c MAIN.c  mAin.c MaIN.c 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find . –type f –name programs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look for files,  -type d  will look for folders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find .  -ctime 1 –type 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find all files created/modified today 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find . –size +5M –size -10M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find all files greater than 5MB and less than 10MB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/>
                        <a:t>find . –exec ls –l { }  \;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88" dirty="0"/>
                        <a:t>take the output of find and list out the files in long detailed listing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679052" y="122236"/>
            <a:ext cx="8694539" cy="1461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 Command  – UNIX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79052" y="1265237"/>
            <a:ext cx="8694539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	- report the difference between 2 text files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compare files line by line</a:t>
            </a:r>
          </a:p>
          <a:p>
            <a:pPr marL="0" marR="0" lvl="0" indent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   diff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filenames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 diff file1 file2</a:t>
            </a:r>
          </a:p>
          <a:p>
            <a:pPr marL="0" marR="0" lvl="0" indent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7119440" y="7006699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US" sz="1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906</Words>
  <Application>Microsoft Office PowerPoint</Application>
  <PresentationFormat>Custom</PresentationFormat>
  <Paragraphs>191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Noto Sans Symbols</vt:lpstr>
      <vt:lpstr>Times New Roman</vt:lpstr>
      <vt:lpstr>1_Office Theme</vt:lpstr>
      <vt:lpstr>Utility commands</vt:lpstr>
      <vt:lpstr>chmod Command  – UNIX</vt:lpstr>
      <vt:lpstr>chmod using number</vt:lpstr>
      <vt:lpstr>chmod using symbols</vt:lpstr>
      <vt:lpstr>pushd  and popd</vt:lpstr>
      <vt:lpstr>grep Command  – UNIX</vt:lpstr>
      <vt:lpstr>find  Command - UNIX </vt:lpstr>
      <vt:lpstr>Find -   find files in a folder and subfolders.</vt:lpstr>
      <vt:lpstr>diff Command  – UNIX</vt:lpstr>
      <vt:lpstr>sort   -  sort contents of the file line by line</vt:lpstr>
      <vt:lpstr>tail -  print the last few lines of a file, default is 10</vt:lpstr>
      <vt:lpstr>head -  print the first few lines of a file, default is 10</vt:lpstr>
      <vt:lpstr>tr -  translate or delete characters</vt:lpstr>
      <vt:lpstr>Tar ( zip it )</vt:lpstr>
      <vt:lpstr>Tar ( unzip it )</vt:lpstr>
      <vt:lpstr>PowerPoint Presentation</vt:lpstr>
      <vt:lpstr>gzip and gunzip</vt:lpstr>
      <vt:lpstr>Env variables -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commands</dc:title>
  <dc:creator>Srivatsa, Sankar</dc:creator>
  <cp:lastModifiedBy>Windows User</cp:lastModifiedBy>
  <cp:revision>7</cp:revision>
  <dcterms:modified xsi:type="dcterms:W3CDTF">2017-09-22T00:13:18Z</dcterms:modified>
</cp:coreProperties>
</file>