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F75236-3FA4-43E4-B9FD-E5B361AA29B0}"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5FED-1A75-467A-9CB5-5982E16A3E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6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5236-3FA4-43E4-B9FD-E5B361AA29B0}"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416891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5236-3FA4-43E4-B9FD-E5B361AA29B0}"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405737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5236-3FA4-43E4-B9FD-E5B361AA29B0}"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60873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5236-3FA4-43E4-B9FD-E5B361AA29B0}"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5FED-1A75-467A-9CB5-5982E16A3E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11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75236-3FA4-43E4-B9FD-E5B361AA29B0}"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337318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F75236-3FA4-43E4-B9FD-E5B361AA29B0}"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122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F75236-3FA4-43E4-B9FD-E5B361AA29B0}"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376576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F75236-3FA4-43E4-B9FD-E5B361AA29B0}" type="datetimeFigureOut">
              <a:rPr lang="en-US" smtClean="0"/>
              <a:t>9/10/2020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417774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F75236-3FA4-43E4-B9FD-E5B361AA29B0}" type="datetimeFigureOut">
              <a:rPr lang="en-US" smtClean="0"/>
              <a:t>9/10/2020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95FED-1A75-467A-9CB5-5982E16A3E05}" type="slidenum">
              <a:rPr lang="en-US" smtClean="0"/>
              <a:t>‹#›</a:t>
            </a:fld>
            <a:endParaRPr lang="en-US"/>
          </a:p>
        </p:txBody>
      </p:sp>
    </p:spTree>
    <p:extLst>
      <p:ext uri="{BB962C8B-B14F-4D97-AF65-F5344CB8AC3E}">
        <p14:creationId xmlns:p14="http://schemas.microsoft.com/office/powerpoint/2010/main" val="57337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5236-3FA4-43E4-B9FD-E5B361AA29B0}"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5FED-1A75-467A-9CB5-5982E16A3E05}" type="slidenum">
              <a:rPr lang="en-US" smtClean="0"/>
              <a:t>‹#›</a:t>
            </a:fld>
            <a:endParaRPr lang="en-US"/>
          </a:p>
        </p:txBody>
      </p:sp>
    </p:spTree>
    <p:extLst>
      <p:ext uri="{BB962C8B-B14F-4D97-AF65-F5344CB8AC3E}">
        <p14:creationId xmlns:p14="http://schemas.microsoft.com/office/powerpoint/2010/main" val="209083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F75236-3FA4-43E4-B9FD-E5B361AA29B0}" type="datetimeFigureOut">
              <a:rPr lang="en-US" smtClean="0"/>
              <a:t>9/10/2020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95FED-1A75-467A-9CB5-5982E16A3E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85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a:t>
            </a:r>
            <a:endParaRPr lang="en-US" dirty="0"/>
          </a:p>
        </p:txBody>
      </p:sp>
      <p:sp>
        <p:nvSpPr>
          <p:cNvPr id="3" name="Subtitle 2"/>
          <p:cNvSpPr>
            <a:spLocks noGrp="1"/>
          </p:cNvSpPr>
          <p:nvPr>
            <p:ph type="subTitle" idx="1"/>
          </p:nvPr>
        </p:nvSpPr>
        <p:spPr/>
        <p:txBody>
          <a:bodyPr/>
          <a:lstStyle/>
          <a:p>
            <a:r>
              <a:rPr lang="en-US" dirty="0" smtClean="0"/>
              <a:t>Basics | types | Distributions | Bayes’ theorem</a:t>
            </a:r>
            <a:endParaRPr lang="en-US" dirty="0"/>
          </a:p>
        </p:txBody>
      </p:sp>
    </p:spTree>
    <p:extLst>
      <p:ext uri="{BB962C8B-B14F-4D97-AF65-F5344CB8AC3E}">
        <p14:creationId xmlns:p14="http://schemas.microsoft.com/office/powerpoint/2010/main" val="269810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from Data</a:t>
            </a:r>
            <a:endParaRPr lang="en-US" dirty="0"/>
          </a:p>
        </p:txBody>
      </p:sp>
      <p:pic>
        <p:nvPicPr>
          <p:cNvPr id="1026" name="Picture 2" descr="Naive Bayes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924" y="1764656"/>
            <a:ext cx="6327111" cy="455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2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 Conditional </a:t>
            </a:r>
            <a:r>
              <a:rPr lang="en-US" b="1" dirty="0"/>
              <a:t>probability</a:t>
            </a:r>
            <a:r>
              <a:rPr lang="en-US" dirty="0"/>
              <a:t> is the </a:t>
            </a:r>
            <a:r>
              <a:rPr lang="en-US" b="1" dirty="0"/>
              <a:t>probability</a:t>
            </a:r>
            <a:r>
              <a:rPr lang="en-US" dirty="0"/>
              <a:t> of one event occurring with some relationship to one or more other </a:t>
            </a:r>
            <a:r>
              <a:rPr lang="en-US" dirty="0" smtClean="0"/>
              <a:t>events</a:t>
            </a:r>
          </a:p>
          <a:p>
            <a:pPr>
              <a:buFont typeface="Wingdings" panose="05000000000000000000" pitchFamily="2" charset="2"/>
              <a:buChar char="Ø"/>
            </a:pPr>
            <a:r>
              <a:rPr lang="en-US" dirty="0"/>
              <a:t> </a:t>
            </a:r>
            <a:r>
              <a:rPr lang="en-US" dirty="0" smtClean="0"/>
              <a:t>Example: The probability of raining given that there are clouds in the sky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7601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Tossing a coin is an independent event</a:t>
            </a:r>
            <a:endParaRPr lang="en-US" dirty="0"/>
          </a:p>
          <a:p>
            <a:pPr>
              <a:buFont typeface="Wingdings" panose="05000000000000000000" pitchFamily="2" charset="2"/>
              <a:buChar char="Ø"/>
            </a:pPr>
            <a:r>
              <a:rPr lang="en-US" dirty="0" smtClean="0"/>
              <a:t> </a:t>
            </a:r>
            <a:r>
              <a:rPr lang="en-US" dirty="0"/>
              <a:t>E</a:t>
            </a:r>
            <a:r>
              <a:rPr lang="en-US" dirty="0" smtClean="0"/>
              <a:t>vents </a:t>
            </a:r>
            <a:r>
              <a:rPr lang="en-US" dirty="0"/>
              <a:t>can also be "dependent" ... which means they </a:t>
            </a:r>
            <a:r>
              <a:rPr lang="en-US" b="1" dirty="0"/>
              <a:t>can be affected by previous events</a:t>
            </a:r>
            <a:r>
              <a:rPr lang="en-US" dirty="0"/>
              <a:t> </a:t>
            </a:r>
            <a:r>
              <a:rPr lang="en-US" dirty="0" smtClean="0"/>
              <a:t>…</a:t>
            </a: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rotWithShape="1">
          <a:blip r:embed="rId2"/>
          <a:srcRect l="25187" t="31434" r="23544" b="9234"/>
          <a:stretch/>
        </p:blipFill>
        <p:spPr>
          <a:xfrm>
            <a:off x="3384646" y="2680920"/>
            <a:ext cx="5486400" cy="3569754"/>
          </a:xfrm>
          <a:prstGeom prst="rect">
            <a:avLst/>
          </a:prstGeom>
        </p:spPr>
      </p:pic>
    </p:spTree>
    <p:extLst>
      <p:ext uri="{BB962C8B-B14F-4D97-AF65-F5344CB8AC3E}">
        <p14:creationId xmlns:p14="http://schemas.microsoft.com/office/powerpoint/2010/main" val="2401501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A joint probability, in probability theory, refers to the probability that two events will both occur. In other words, joint probability is the likelihood of two events occurring together</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a:t>What is the joint probability of rolling the number five twice in a fair six-sided dice?</a:t>
            </a:r>
          </a:p>
          <a:p>
            <a:pPr>
              <a:buFont typeface="Wingdings" panose="05000000000000000000" pitchFamily="2" charset="2"/>
              <a:buChar char="Ø"/>
            </a:pPr>
            <a:r>
              <a:rPr lang="en-US" dirty="0" smtClean="0"/>
              <a:t> Event </a:t>
            </a:r>
            <a:r>
              <a:rPr lang="en-US" dirty="0"/>
              <a:t>“A” = The probability of rolling a 5 in the first roll is 1/6 = 0.1666.</a:t>
            </a:r>
          </a:p>
          <a:p>
            <a:pPr>
              <a:buFont typeface="Wingdings" panose="05000000000000000000" pitchFamily="2" charset="2"/>
              <a:buChar char="Ø"/>
            </a:pPr>
            <a:r>
              <a:rPr lang="en-US" dirty="0" smtClean="0"/>
              <a:t> Event </a:t>
            </a:r>
            <a:r>
              <a:rPr lang="en-US" dirty="0"/>
              <a:t>“B” = The probability of rolling a 5 in the second roll is 1/6 = 0.1666.</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Therefore</a:t>
            </a:r>
            <a:r>
              <a:rPr lang="en-US" dirty="0"/>
              <a:t>, the joint probability of event “A” and “B” is P(1/6) x P(1/6) = 0.02777 = </a:t>
            </a:r>
            <a:r>
              <a:rPr lang="en-US" b="1" dirty="0"/>
              <a:t>2.8%</a:t>
            </a:r>
            <a:r>
              <a:rPr lang="en-US" dirty="0"/>
              <a:t>.</a:t>
            </a:r>
          </a:p>
          <a:p>
            <a:pPr>
              <a:buFont typeface="Wingdings" panose="05000000000000000000" pitchFamily="2" charset="2"/>
              <a:buChar char="Ø"/>
            </a:pPr>
            <a:endParaRPr lang="en-US" dirty="0"/>
          </a:p>
        </p:txBody>
      </p:sp>
      <p:pic>
        <p:nvPicPr>
          <p:cNvPr id="7170" name="Picture 2" descr="Joint Prob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277" y="2951352"/>
            <a:ext cx="4543425" cy="33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3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What </a:t>
            </a:r>
            <a:r>
              <a:rPr lang="en-US" dirty="0"/>
              <a:t>is the joint probability of getting a head followed by a tail in a coin toss?</a:t>
            </a:r>
          </a:p>
          <a:p>
            <a:pPr>
              <a:buFont typeface="Wingdings" panose="05000000000000000000" pitchFamily="2" charset="2"/>
              <a:buChar char="Ø"/>
            </a:pPr>
            <a:r>
              <a:rPr lang="en-US" dirty="0" smtClean="0"/>
              <a:t> Event </a:t>
            </a:r>
            <a:r>
              <a:rPr lang="en-US" dirty="0"/>
              <a:t>“A” = The probability of getting a head in the first coin toss is 1/2 = 0.5.</a:t>
            </a:r>
          </a:p>
          <a:p>
            <a:pPr>
              <a:buFont typeface="Wingdings" panose="05000000000000000000" pitchFamily="2" charset="2"/>
              <a:buChar char="Ø"/>
            </a:pPr>
            <a:r>
              <a:rPr lang="en-US" dirty="0" smtClean="0"/>
              <a:t> Event </a:t>
            </a:r>
            <a:r>
              <a:rPr lang="en-US" dirty="0"/>
              <a:t>“B” = The probability of getting a tail in the second coin toss is 1/2 = 0.5.</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Therefore</a:t>
            </a:r>
            <a:r>
              <a:rPr lang="en-US" dirty="0"/>
              <a:t>, the joint probability of event “A” and “B” is P(1/2) x P(1/2) = 0.25 = </a:t>
            </a:r>
            <a:r>
              <a:rPr lang="en-US" b="1" dirty="0"/>
              <a:t>25%</a:t>
            </a:r>
            <a:r>
              <a:rPr lang="en-US" dirty="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73020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What </a:t>
            </a:r>
            <a:r>
              <a:rPr lang="en-US" dirty="0"/>
              <a:t>is the joint probability of drawing a number ten card that is black?</a:t>
            </a:r>
          </a:p>
          <a:p>
            <a:pPr>
              <a:buFont typeface="Wingdings" panose="05000000000000000000" pitchFamily="2" charset="2"/>
              <a:buChar char="Ø"/>
            </a:pPr>
            <a:r>
              <a:rPr lang="en-US" dirty="0" smtClean="0"/>
              <a:t> Event </a:t>
            </a:r>
            <a:r>
              <a:rPr lang="en-US" dirty="0"/>
              <a:t>“A” = The probability of drawing a 10 = 4/52 = 0.0769</a:t>
            </a:r>
          </a:p>
          <a:p>
            <a:pPr>
              <a:buFont typeface="Wingdings" panose="05000000000000000000" pitchFamily="2" charset="2"/>
              <a:buChar char="Ø"/>
            </a:pPr>
            <a:r>
              <a:rPr lang="en-US" dirty="0" smtClean="0"/>
              <a:t> Event </a:t>
            </a:r>
            <a:r>
              <a:rPr lang="en-US" dirty="0"/>
              <a:t>“B” = The probability of drawing a black card = 26/52 = 0.50</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Therefore</a:t>
            </a:r>
            <a:r>
              <a:rPr lang="en-US" dirty="0"/>
              <a:t>, the joint probability of event “A” and “B” is P(4/52) x P(26/52) =  0.0385 = </a:t>
            </a:r>
            <a:r>
              <a:rPr lang="en-US" b="1" dirty="0"/>
              <a:t>3.9%</a:t>
            </a:r>
            <a:r>
              <a:rPr lang="en-US" dirty="0"/>
              <a: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00561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Sales of Pepsi = Income + Weather + Discount + SKU + Price</a:t>
            </a:r>
          </a:p>
          <a:p>
            <a:pPr>
              <a:buFont typeface="Wingdings" panose="05000000000000000000" pitchFamily="2" charset="2"/>
              <a:buChar char="Ø"/>
            </a:pPr>
            <a:r>
              <a:rPr lang="en-US" dirty="0"/>
              <a:t> </a:t>
            </a:r>
            <a:r>
              <a:rPr lang="en-US" dirty="0" smtClean="0"/>
              <a:t>Customer 1 = Carrots + Milk + Bread + Eggs + Butter</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a:t> </a:t>
            </a:r>
            <a:r>
              <a:rPr lang="en-US" dirty="0"/>
              <a:t>In an uncertain world, it can be of immense help to know and understand chances of various events. You can plan things accordingly. If it’s likely to rain, I would carry my umbrella. If I am likely to have diabetes on the basis of my food habits, I would get myself tested. If my customer is unlikely to pay me a renewal premium without a reminder, I would remind him about it.</a:t>
            </a:r>
          </a:p>
          <a:p>
            <a:pPr>
              <a:buFont typeface="Wingdings" panose="05000000000000000000" pitchFamily="2" charset="2"/>
              <a:buChar char="Ø"/>
            </a:pPr>
            <a:r>
              <a:rPr lang="en-US" dirty="0" smtClean="0"/>
              <a:t> So </a:t>
            </a:r>
            <a:r>
              <a:rPr lang="en-US" dirty="0"/>
              <a:t>knowing the likelihood might be very beneficial.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63540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The </a:t>
            </a:r>
            <a:r>
              <a:rPr lang="en-US" dirty="0"/>
              <a:t>distribution of a statistical data set (or a population) is a listing or function showing all the possible values (or intervals) of the data and how often they occur. </a:t>
            </a:r>
            <a:endParaRPr lang="en-US" dirty="0" smtClean="0"/>
          </a:p>
          <a:p>
            <a:pPr>
              <a:buFont typeface="Wingdings" panose="05000000000000000000" pitchFamily="2" charset="2"/>
              <a:buChar char="Ø"/>
            </a:pPr>
            <a:r>
              <a:rPr lang="en-US" dirty="0"/>
              <a:t> </a:t>
            </a:r>
            <a:r>
              <a:rPr lang="en-US" dirty="0" smtClean="0"/>
              <a:t>When </a:t>
            </a:r>
            <a:r>
              <a:rPr lang="en-US" dirty="0"/>
              <a:t>a distribution of categorical data is organized, you see the number or percentage of individuals in each group. </a:t>
            </a:r>
            <a:endParaRPr lang="en-US" dirty="0" smtClean="0"/>
          </a:p>
          <a:p>
            <a:pPr>
              <a:buFont typeface="Wingdings" panose="05000000000000000000" pitchFamily="2" charset="2"/>
              <a:buChar char="Ø"/>
            </a:pPr>
            <a:r>
              <a:rPr lang="en-US" dirty="0"/>
              <a:t> </a:t>
            </a:r>
            <a:r>
              <a:rPr lang="en-US" dirty="0" smtClean="0"/>
              <a:t>When </a:t>
            </a:r>
            <a:r>
              <a:rPr lang="en-US" dirty="0"/>
              <a:t>a distribution of numerical data is organized, they’re often ordered from smallest to largest, broken into reasonably sized groups (if appropriate), and then put into graphs and charts to examine the shape, center, and amount of variability in the data.</a:t>
            </a:r>
          </a:p>
        </p:txBody>
      </p:sp>
    </p:spTree>
    <p:extLst>
      <p:ext uri="{BB962C8B-B14F-4D97-AF65-F5344CB8AC3E}">
        <p14:creationId xmlns:p14="http://schemas.microsoft.com/office/powerpoint/2010/main" val="1853114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pic>
        <p:nvPicPr>
          <p:cNvPr id="8194" name="Picture 2" descr="Normal Distribution in Statistics - Statistics By J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60188"/>
            <a:ext cx="6641009" cy="4427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20668" y="4926842"/>
            <a:ext cx="3179929" cy="1200329"/>
          </a:xfrm>
          <a:prstGeom prst="rect">
            <a:avLst/>
          </a:prstGeom>
          <a:noFill/>
        </p:spPr>
        <p:txBody>
          <a:bodyPr wrap="square" rtlCol="0">
            <a:spAutoFit/>
          </a:bodyPr>
          <a:lstStyle/>
          <a:p>
            <a:r>
              <a:rPr lang="en-US" dirty="0"/>
              <a:t>Normal distribution describes continuous data which have a symmetric distribution, with a characteristic 'bell' shape.</a:t>
            </a:r>
          </a:p>
        </p:txBody>
      </p:sp>
    </p:spTree>
    <p:extLst>
      <p:ext uri="{BB962C8B-B14F-4D97-AF65-F5344CB8AC3E}">
        <p14:creationId xmlns:p14="http://schemas.microsoft.com/office/powerpoint/2010/main" val="3978220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p:txBody>
          <a:bodyPr/>
          <a:lstStyle/>
          <a:p>
            <a:r>
              <a:rPr lang="en-US" dirty="0"/>
              <a:t>Binomial distribution describes the distribution of binary data from a finite sample. Thus it gives the probability of getting r events out of n trials.</a:t>
            </a:r>
            <a:endParaRPr lang="en-US" dirty="0"/>
          </a:p>
        </p:txBody>
      </p:sp>
      <p:pic>
        <p:nvPicPr>
          <p:cNvPr id="5" name="Picture 4"/>
          <p:cNvPicPr>
            <a:picLocks noChangeAspect="1"/>
          </p:cNvPicPr>
          <p:nvPr/>
        </p:nvPicPr>
        <p:blipFill>
          <a:blip r:embed="rId2"/>
          <a:stretch>
            <a:fillRect/>
          </a:stretch>
        </p:blipFill>
        <p:spPr>
          <a:xfrm>
            <a:off x="3027316" y="2668563"/>
            <a:ext cx="5720900" cy="3444417"/>
          </a:xfrm>
          <a:prstGeom prst="rect">
            <a:avLst/>
          </a:prstGeom>
        </p:spPr>
      </p:pic>
    </p:spTree>
    <p:extLst>
      <p:ext uri="{BB962C8B-B14F-4D97-AF65-F5344CB8AC3E}">
        <p14:creationId xmlns:p14="http://schemas.microsoft.com/office/powerpoint/2010/main" val="100601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you heard this?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smtClean="0">
                <a:solidFill>
                  <a:schemeClr val="tx2"/>
                </a:solidFill>
              </a:rPr>
              <a:t>Doctor </a:t>
            </a:r>
            <a:r>
              <a:rPr lang="en-US" altLang="en-US" dirty="0" smtClean="0">
                <a:solidFill>
                  <a:schemeClr val="tx2"/>
                </a:solidFill>
              </a:rPr>
              <a:t>saying </a:t>
            </a:r>
            <a:r>
              <a:rPr lang="en-US" altLang="en-US" dirty="0">
                <a:solidFill>
                  <a:schemeClr val="tx2"/>
                </a:solidFill>
              </a:rPr>
              <a:t>that a patient has a 50-50 chance of surviving a certain </a:t>
            </a:r>
            <a:r>
              <a:rPr lang="en-US" altLang="en-US" dirty="0" smtClean="0">
                <a:solidFill>
                  <a:schemeClr val="tx2"/>
                </a:solidFill>
              </a:rPr>
              <a:t>operation</a:t>
            </a:r>
          </a:p>
          <a:p>
            <a:pPr>
              <a:buFont typeface="Wingdings" panose="05000000000000000000" pitchFamily="2" charset="2"/>
              <a:buChar char="Ø"/>
            </a:pPr>
            <a:r>
              <a:rPr lang="en-US" altLang="en-US" dirty="0">
                <a:solidFill>
                  <a:schemeClr val="tx2"/>
                </a:solidFill>
              </a:rPr>
              <a:t> </a:t>
            </a:r>
            <a:r>
              <a:rPr lang="en-US" altLang="en-US" dirty="0" smtClean="0">
                <a:solidFill>
                  <a:schemeClr val="tx2"/>
                </a:solidFill>
              </a:rPr>
              <a:t>There is a 70% chance that it will rain today</a:t>
            </a:r>
          </a:p>
          <a:p>
            <a:pPr>
              <a:buFont typeface="Wingdings" panose="05000000000000000000" pitchFamily="2" charset="2"/>
              <a:buChar char="Ø"/>
            </a:pPr>
            <a:r>
              <a:rPr lang="en-US" altLang="en-US" dirty="0">
                <a:solidFill>
                  <a:schemeClr val="tx2"/>
                </a:solidFill>
              </a:rPr>
              <a:t> </a:t>
            </a:r>
            <a:r>
              <a:rPr lang="en-US" altLang="en-US" dirty="0" smtClean="0">
                <a:solidFill>
                  <a:schemeClr val="tx2"/>
                </a:solidFill>
              </a:rPr>
              <a:t>I can make it before the light goes red</a:t>
            </a:r>
          </a:p>
          <a:p>
            <a:pPr>
              <a:buFont typeface="Wingdings" panose="05000000000000000000" pitchFamily="2" charset="2"/>
              <a:buChar char="Ø"/>
            </a:pPr>
            <a:endParaRPr lang="en-US" altLang="en-US" dirty="0">
              <a:solidFill>
                <a:schemeClr val="tx2"/>
              </a:solidFill>
            </a:endParaRPr>
          </a:p>
          <a:p>
            <a:pPr>
              <a:buFont typeface="Wingdings" panose="05000000000000000000" pitchFamily="2" charset="2"/>
              <a:buChar char="Ø"/>
            </a:pPr>
            <a:endParaRPr lang="en-US" altLang="en-US" dirty="0" smtClean="0">
              <a:solidFill>
                <a:schemeClr val="tx2"/>
              </a:solidFill>
            </a:endParaRPr>
          </a:p>
          <a:p>
            <a:pPr>
              <a:buFont typeface="Wingdings" panose="05000000000000000000" pitchFamily="2" charset="2"/>
              <a:buChar char="Ø"/>
            </a:pPr>
            <a:r>
              <a:rPr lang="en-US" altLang="en-US" dirty="0">
                <a:solidFill>
                  <a:schemeClr val="tx2"/>
                </a:solidFill>
              </a:rPr>
              <a:t> </a:t>
            </a:r>
            <a:r>
              <a:rPr lang="en-US" altLang="en-US" dirty="0" smtClean="0">
                <a:solidFill>
                  <a:schemeClr val="tx2"/>
                </a:solidFill>
              </a:rPr>
              <a:t>Can you give some more examples?</a:t>
            </a:r>
            <a:endParaRPr lang="en-US" altLang="en-US" dirty="0">
              <a:solidFill>
                <a:schemeClr val="tx2"/>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7849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a:t>
            </a:r>
            <a:endParaRPr lang="en-US" dirty="0"/>
          </a:p>
        </p:txBody>
      </p:sp>
      <p:sp>
        <p:nvSpPr>
          <p:cNvPr id="3" name="Content Placeholder 2"/>
          <p:cNvSpPr>
            <a:spLocks noGrp="1"/>
          </p:cNvSpPr>
          <p:nvPr>
            <p:ph idx="1"/>
          </p:nvPr>
        </p:nvSpPr>
        <p:spPr/>
        <p:txBody>
          <a:bodyPr/>
          <a:lstStyle/>
          <a:p>
            <a:r>
              <a:rPr lang="en-US" dirty="0"/>
              <a:t>Poisson distribution describes the distribution of binary data from an infinite sample. Thus it gives the probability of getting r events in a population.</a:t>
            </a:r>
            <a:endParaRPr lang="en-US" dirty="0"/>
          </a:p>
        </p:txBody>
      </p:sp>
      <p:pic>
        <p:nvPicPr>
          <p:cNvPr id="10242" name="Picture 2" descr="Poisson distribu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26472" t="26715" r="26427" b="7263"/>
          <a:stretch/>
        </p:blipFill>
        <p:spPr bwMode="auto">
          <a:xfrm>
            <a:off x="3807726" y="2511187"/>
            <a:ext cx="4626590" cy="364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Also called Bayes’ rule or Bayes’ Formula</a:t>
            </a:r>
          </a:p>
          <a:p>
            <a:pPr>
              <a:buFont typeface="Wingdings" panose="05000000000000000000" pitchFamily="2" charset="2"/>
              <a:buChar char="Ø"/>
            </a:pPr>
            <a:endParaRPr lang="en-US" dirty="0"/>
          </a:p>
          <a:p>
            <a:pPr>
              <a:buFont typeface="Wingdings" panose="05000000000000000000" pitchFamily="2" charset="2"/>
              <a:buChar char="Ø"/>
            </a:pPr>
            <a:r>
              <a:rPr lang="en-US" dirty="0"/>
              <a:t> Allows you to find P(A|B) from P(B|A), i.e. to ‘invert’ conditional probabilities. </a:t>
            </a:r>
            <a:endParaRPr lang="en-US" dirty="0" smtClean="0"/>
          </a:p>
          <a:p>
            <a:pPr>
              <a:buFont typeface="Wingdings" panose="05000000000000000000" pitchFamily="2" charset="2"/>
              <a:buChar char="Ø"/>
            </a:pPr>
            <a:endParaRPr lang="en-US" dirty="0"/>
          </a:p>
        </p:txBody>
      </p:sp>
      <p:pic>
        <p:nvPicPr>
          <p:cNvPr id="4" name="Picture 3"/>
          <p:cNvPicPr>
            <a:picLocks noChangeAspect="1"/>
          </p:cNvPicPr>
          <p:nvPr/>
        </p:nvPicPr>
        <p:blipFill rotWithShape="1">
          <a:blip r:embed="rId2"/>
          <a:srcRect l="40970" t="52937" r="42127" b="38900"/>
          <a:stretch/>
        </p:blipFill>
        <p:spPr>
          <a:xfrm>
            <a:off x="3466531" y="3871061"/>
            <a:ext cx="4742841" cy="1287793"/>
          </a:xfrm>
          <a:prstGeom prst="rect">
            <a:avLst/>
          </a:prstGeom>
        </p:spPr>
      </p:pic>
    </p:spTree>
    <p:extLst>
      <p:ext uri="{BB962C8B-B14F-4D97-AF65-F5344CB8AC3E}">
        <p14:creationId xmlns:p14="http://schemas.microsoft.com/office/powerpoint/2010/main" val="3652292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schools of thought – Frequentist Approach</a:t>
            </a:r>
            <a:endParaRPr lang="en-US" dirty="0"/>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US" altLang="en-US" dirty="0" smtClean="0"/>
              <a:t> The </a:t>
            </a:r>
            <a:r>
              <a:rPr lang="en-US" altLang="en-US" dirty="0"/>
              <a:t>populist view of probability is the so-called frequentist approach: </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smtClean="0"/>
              <a:t> whereby </a:t>
            </a:r>
            <a:r>
              <a:rPr lang="en-US" altLang="en-US" dirty="0"/>
              <a:t>the probability P of an uncertain event A, P(A), is defined by the frequency of that event based on previous observations.</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smtClean="0"/>
              <a:t> For </a:t>
            </a:r>
            <a:r>
              <a:rPr lang="en-US" altLang="en-US" dirty="0"/>
              <a:t>example, in the UK 50.9% of all babies born are girls; suppose then that we are interested in the event A: 'a randomly selected baby is a girl'. </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smtClean="0"/>
              <a:t> According </a:t>
            </a:r>
            <a:r>
              <a:rPr lang="en-US" altLang="en-US" dirty="0"/>
              <a:t>to the frequentist approach P(A)=0.509. </a:t>
            </a:r>
            <a:endParaRPr lang="en-US" altLang="en-US" dirty="0"/>
          </a:p>
        </p:txBody>
      </p:sp>
    </p:spTree>
    <p:extLst>
      <p:ext uri="{BB962C8B-B14F-4D97-AF65-F5344CB8AC3E}">
        <p14:creationId xmlns:p14="http://schemas.microsoft.com/office/powerpoint/2010/main" val="3263248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schools of thought – Bayesian Approach</a:t>
            </a:r>
            <a:endParaRPr lang="en-US" dirty="0"/>
          </a:p>
        </p:txBody>
      </p:sp>
      <p:sp>
        <p:nvSpPr>
          <p:cNvPr id="3" name="Content Placeholder 2"/>
          <p:cNvSpPr>
            <a:spLocks noGrp="1"/>
          </p:cNvSpPr>
          <p:nvPr>
            <p:ph idx="1"/>
          </p:nvPr>
        </p:nvSpPr>
        <p:spPr>
          <a:xfrm>
            <a:off x="1097280" y="1845733"/>
            <a:ext cx="10058400" cy="4391293"/>
          </a:xfrm>
        </p:spPr>
        <p:txBody>
          <a:bodyPr>
            <a:noAutofit/>
          </a:bodyPr>
          <a:lstStyle/>
          <a:p>
            <a:pPr>
              <a:lnSpc>
                <a:spcPct val="100000"/>
              </a:lnSpc>
              <a:buFont typeface="Wingdings" panose="05000000000000000000" pitchFamily="2" charset="2"/>
              <a:buChar char="Ø"/>
            </a:pPr>
            <a:r>
              <a:rPr lang="en-US" sz="1800" dirty="0" smtClean="0"/>
              <a:t> Say there are two beliefs for Covid19</a:t>
            </a:r>
          </a:p>
          <a:p>
            <a:pPr>
              <a:lnSpc>
                <a:spcPct val="100000"/>
              </a:lnSpc>
              <a:buFont typeface="Wingdings" panose="05000000000000000000" pitchFamily="2" charset="2"/>
              <a:buChar char="Ø"/>
            </a:pPr>
            <a:r>
              <a:rPr lang="en-US" sz="1800" dirty="0" smtClean="0"/>
              <a:t> A – Covid19 is going to strike back this winter</a:t>
            </a:r>
          </a:p>
          <a:p>
            <a:pPr>
              <a:lnSpc>
                <a:spcPct val="100000"/>
              </a:lnSpc>
              <a:buFont typeface="Wingdings" panose="05000000000000000000" pitchFamily="2" charset="2"/>
              <a:buChar char="Ø"/>
            </a:pPr>
            <a:r>
              <a:rPr lang="en-US" sz="1800" dirty="0" smtClean="0"/>
              <a:t> B – Covid19 is going to vanish this winter</a:t>
            </a:r>
          </a:p>
          <a:p>
            <a:pPr>
              <a:lnSpc>
                <a:spcPct val="100000"/>
              </a:lnSpc>
              <a:buFont typeface="Wingdings" panose="05000000000000000000" pitchFamily="2" charset="2"/>
              <a:buChar char="Ø"/>
            </a:pPr>
            <a:r>
              <a:rPr lang="en-US" altLang="en-US" sz="1800" dirty="0" smtClean="0"/>
              <a:t> For </a:t>
            </a:r>
            <a:r>
              <a:rPr lang="en-US" altLang="en-US" sz="1800" dirty="0"/>
              <a:t>example, Henry may have a strong belief in the statement </a:t>
            </a:r>
            <a:r>
              <a:rPr lang="en-US" altLang="en-US" sz="1800" b="1" i="1" dirty="0"/>
              <a:t>a</a:t>
            </a:r>
            <a:r>
              <a:rPr lang="en-US" altLang="en-US" sz="1800" dirty="0"/>
              <a:t> based on his knowledge of the current </a:t>
            </a:r>
            <a:r>
              <a:rPr lang="en-US" altLang="en-US" sz="1800" dirty="0" smtClean="0"/>
              <a:t>events and </a:t>
            </a:r>
            <a:r>
              <a:rPr lang="en-US" altLang="en-US" sz="1800" dirty="0"/>
              <a:t>past </a:t>
            </a:r>
            <a:r>
              <a:rPr lang="en-US" altLang="en-US" sz="1800" dirty="0" smtClean="0"/>
              <a:t>events like black death / Spanish flu. </a:t>
            </a:r>
          </a:p>
          <a:p>
            <a:pPr>
              <a:lnSpc>
                <a:spcPct val="100000"/>
              </a:lnSpc>
              <a:buFont typeface="Wingdings" panose="05000000000000000000" pitchFamily="2" charset="2"/>
              <a:buChar char="Ø"/>
            </a:pPr>
            <a:r>
              <a:rPr lang="en-US" altLang="en-US" sz="1800" dirty="0" smtClean="0"/>
              <a:t> Marcel</a:t>
            </a:r>
            <a:r>
              <a:rPr lang="en-US" altLang="en-US" sz="1800" dirty="0"/>
              <a:t>, on the other hand, may have a much weaker belief in the statement based on some inside knowledge about the status of </a:t>
            </a:r>
            <a:r>
              <a:rPr lang="en-US" altLang="en-US" sz="1800" dirty="0" smtClean="0"/>
              <a:t>Covid19 researches</a:t>
            </a:r>
          </a:p>
          <a:p>
            <a:pPr>
              <a:lnSpc>
                <a:spcPct val="100000"/>
              </a:lnSpc>
              <a:buFont typeface="Wingdings" panose="05000000000000000000" pitchFamily="2" charset="2"/>
              <a:buChar char="Ø"/>
            </a:pPr>
            <a:r>
              <a:rPr lang="en-US" altLang="en-US" sz="1800" dirty="0" smtClean="0"/>
              <a:t> Thus</a:t>
            </a:r>
            <a:r>
              <a:rPr lang="en-US" altLang="en-US" sz="1800" dirty="0"/>
              <a:t>, in general, a person's subjective belief in a statement </a:t>
            </a:r>
            <a:r>
              <a:rPr lang="en-US" altLang="en-US" sz="1800" b="1" i="1" dirty="0"/>
              <a:t>a</a:t>
            </a:r>
            <a:r>
              <a:rPr lang="en-US" altLang="en-US" sz="1800" dirty="0"/>
              <a:t> will depend on some body of knowledge K. We write this as P(</a:t>
            </a:r>
            <a:r>
              <a:rPr lang="en-US" altLang="en-US" sz="1800" b="1" i="1" dirty="0" err="1"/>
              <a:t>a</a:t>
            </a:r>
            <a:r>
              <a:rPr lang="en-US" altLang="en-US" sz="1800" dirty="0" err="1"/>
              <a:t>|K</a:t>
            </a:r>
            <a:r>
              <a:rPr lang="en-US" altLang="en-US" sz="1800" dirty="0"/>
              <a:t>). Henry's belief in </a:t>
            </a:r>
            <a:r>
              <a:rPr lang="en-US" altLang="en-US" sz="1800" b="1" i="1" dirty="0"/>
              <a:t>a</a:t>
            </a:r>
            <a:r>
              <a:rPr lang="en-US" altLang="en-US" sz="1800" dirty="0"/>
              <a:t> is different from Marcel's because they are using different K's. However, even if they were using the same K they might still have different beliefs in </a:t>
            </a:r>
            <a:r>
              <a:rPr lang="en-US" altLang="en-US" sz="1800" b="1" i="1" dirty="0" smtClean="0"/>
              <a:t>a</a:t>
            </a:r>
            <a:r>
              <a:rPr lang="en-US" altLang="en-US" sz="1800" dirty="0" smtClean="0"/>
              <a:t>.</a:t>
            </a:r>
          </a:p>
          <a:p>
            <a:pPr>
              <a:lnSpc>
                <a:spcPct val="100000"/>
              </a:lnSpc>
              <a:buFont typeface="Wingdings" panose="05000000000000000000" pitchFamily="2" charset="2"/>
              <a:buChar char="Ø"/>
            </a:pPr>
            <a:r>
              <a:rPr lang="en-US" altLang="en-US" sz="1800" dirty="0" smtClean="0"/>
              <a:t> The expression P(</a:t>
            </a:r>
            <a:r>
              <a:rPr lang="en-US" altLang="en-US" sz="1800" b="1" i="1" dirty="0" err="1" smtClean="0"/>
              <a:t>a</a:t>
            </a:r>
            <a:r>
              <a:rPr lang="en-US" altLang="en-US" sz="1800" dirty="0" err="1" smtClean="0"/>
              <a:t>|K</a:t>
            </a:r>
            <a:r>
              <a:rPr lang="en-US" altLang="en-US" sz="1800" dirty="0" smtClean="0"/>
              <a:t>) thus represents a </a:t>
            </a:r>
            <a:r>
              <a:rPr lang="en-US" altLang="en-US" sz="1800" i="1" dirty="0" smtClean="0"/>
              <a:t>belief measure</a:t>
            </a:r>
            <a:r>
              <a:rPr lang="en-US" altLang="en-US" sz="1800" dirty="0" smtClean="0"/>
              <a:t>. Sometimes, for simplicity, when K remains constant we just write P(</a:t>
            </a:r>
            <a:r>
              <a:rPr lang="en-US" altLang="en-US" sz="1800" b="1" i="1" dirty="0" smtClean="0"/>
              <a:t>a</a:t>
            </a:r>
            <a:r>
              <a:rPr lang="en-US" altLang="en-US" sz="1800" dirty="0" smtClean="0"/>
              <a:t>), but you must be aware that this is a simplification. </a:t>
            </a:r>
          </a:p>
        </p:txBody>
      </p:sp>
    </p:spTree>
    <p:extLst>
      <p:ext uri="{BB962C8B-B14F-4D97-AF65-F5344CB8AC3E}">
        <p14:creationId xmlns:p14="http://schemas.microsoft.com/office/powerpoint/2010/main" val="4180807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Bayes’ Rule</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Font typeface="Wingdings" panose="05000000000000000000" pitchFamily="2" charset="2"/>
              <a:buChar char="Ø"/>
            </a:pPr>
            <a:r>
              <a:rPr lang="en-US" altLang="en-US" dirty="0" smtClean="0"/>
              <a:t> True </a:t>
            </a:r>
            <a:r>
              <a:rPr lang="en-US" altLang="en-US" dirty="0"/>
              <a:t>Bayesians actually consider conditional probabilities as more basic than joint probabilities . It is easy to define P(A|B) without reference to the joint probability P(A,B). To see this note that we can rearrange the conditional probability formula to get:</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smtClean="0"/>
              <a:t> P(A|B</a:t>
            </a:r>
            <a:r>
              <a:rPr lang="en-US" altLang="en-US" dirty="0"/>
              <a:t>) P(B) = P(A,B)</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a:t> by symmetry:</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a:t>P(B|A) P(A) = P(A,B)</a:t>
            </a:r>
          </a:p>
          <a:p>
            <a:pPr>
              <a:lnSpc>
                <a:spcPct val="80000"/>
              </a:lnSpc>
              <a:buFont typeface="Wingdings" panose="05000000000000000000" pitchFamily="2" charset="2"/>
              <a:buChar char="Ø"/>
            </a:pPr>
            <a:endParaRPr lang="en-US" altLang="en-US" dirty="0"/>
          </a:p>
          <a:p>
            <a:pPr>
              <a:lnSpc>
                <a:spcPct val="80000"/>
              </a:lnSpc>
              <a:buFont typeface="Wingdings" panose="05000000000000000000" pitchFamily="2" charset="2"/>
              <a:buChar char="Ø"/>
            </a:pPr>
            <a:r>
              <a:rPr lang="en-US" altLang="en-US" dirty="0" smtClean="0"/>
              <a:t>This is </a:t>
            </a:r>
            <a:r>
              <a:rPr lang="en-US" altLang="en-US" dirty="0"/>
              <a:t>so-called </a:t>
            </a:r>
            <a:r>
              <a:rPr lang="en-US" altLang="en-US" b="1" i="1" dirty="0"/>
              <a:t>Bayes Rule</a:t>
            </a:r>
            <a:r>
              <a:rPr lang="en-US" altLang="en-US" i="1" dirty="0" smtClean="0"/>
              <a:t>.</a:t>
            </a:r>
            <a:endParaRPr lang="en-US"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857414"/>
            <a:ext cx="31686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1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rotWithShape="1">
          <a:blip r:embed="rId2"/>
          <a:srcRect l="24962" t="10926" r="23322" b="34520"/>
          <a:stretch/>
        </p:blipFill>
        <p:spPr>
          <a:xfrm>
            <a:off x="2434760" y="1856096"/>
            <a:ext cx="7383439" cy="4378922"/>
          </a:xfrm>
          <a:prstGeom prst="rect">
            <a:avLst/>
          </a:prstGeom>
        </p:spPr>
      </p:pic>
    </p:spTree>
    <p:extLst>
      <p:ext uri="{BB962C8B-B14F-4D97-AF65-F5344CB8AC3E}">
        <p14:creationId xmlns:p14="http://schemas.microsoft.com/office/powerpoint/2010/main" val="3518410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p:cNvPicPr>
          <p:nvPr/>
        </p:nvPicPr>
        <p:blipFill rotWithShape="1">
          <a:blip r:embed="rId2"/>
          <a:srcRect l="25187" t="65480" r="32388" b="8238"/>
          <a:stretch/>
        </p:blipFill>
        <p:spPr>
          <a:xfrm>
            <a:off x="2374709" y="2333767"/>
            <a:ext cx="7719565" cy="2688609"/>
          </a:xfrm>
          <a:prstGeom prst="rect">
            <a:avLst/>
          </a:prstGeom>
        </p:spPr>
      </p:pic>
    </p:spTree>
    <p:extLst>
      <p:ext uri="{BB962C8B-B14F-4D97-AF65-F5344CB8AC3E}">
        <p14:creationId xmlns:p14="http://schemas.microsoft.com/office/powerpoint/2010/main" val="3081897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endParaRPr lang="en-US" sz="3600" b="1" dirty="0" smtClean="0">
              <a:solidFill>
                <a:srgbClr val="FF0000"/>
              </a:solidFill>
            </a:endParaRPr>
          </a:p>
          <a:p>
            <a:pPr algn="ctr"/>
            <a:endParaRPr lang="en-US" sz="3600" b="1" dirty="0">
              <a:solidFill>
                <a:srgbClr val="FF0000"/>
              </a:solidFill>
            </a:endParaRPr>
          </a:p>
          <a:p>
            <a:pPr algn="ctr"/>
            <a:endParaRPr lang="en-US" sz="3600" b="1" dirty="0" smtClean="0">
              <a:solidFill>
                <a:srgbClr val="FF0000"/>
              </a:solidFill>
            </a:endParaRPr>
          </a:p>
          <a:p>
            <a:pPr algn="ctr"/>
            <a:r>
              <a:rPr lang="en-US" sz="3600" b="1" dirty="0" smtClean="0">
                <a:solidFill>
                  <a:srgbClr val="FF0000"/>
                </a:solidFill>
              </a:rPr>
              <a:t>Thank you!</a:t>
            </a:r>
            <a:endParaRPr lang="en-US" sz="3600" b="1" dirty="0">
              <a:solidFill>
                <a:srgbClr val="FF0000"/>
              </a:solidFill>
            </a:endParaRPr>
          </a:p>
        </p:txBody>
      </p:sp>
    </p:spTree>
    <p:extLst>
      <p:ext uri="{BB962C8B-B14F-4D97-AF65-F5344CB8AC3E}">
        <p14:creationId xmlns:p14="http://schemas.microsoft.com/office/powerpoint/2010/main" val="266044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Probability?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t>
            </a:r>
            <a:r>
              <a:rPr lang="en-US" dirty="0" smtClean="0"/>
              <a:t>Probability </a:t>
            </a:r>
            <a:r>
              <a:rPr lang="en-US" dirty="0"/>
              <a:t>is the chance that some event will happen</a:t>
            </a:r>
          </a:p>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smtClean="0"/>
              <a:t>It </a:t>
            </a:r>
            <a:r>
              <a:rPr lang="en-US" dirty="0"/>
              <a:t>is the ratio of the number of ways a certain event can occur to the number of possible outcomes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8877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Probability?</a:t>
            </a:r>
            <a:endParaRPr lang="en-US" dirty="0"/>
          </a:p>
        </p:txBody>
      </p:sp>
      <p:sp>
        <p:nvSpPr>
          <p:cNvPr id="3" name="Content Placeholder 2"/>
          <p:cNvSpPr>
            <a:spLocks noGrp="1"/>
          </p:cNvSpPr>
          <p:nvPr>
            <p:ph idx="1"/>
          </p:nvPr>
        </p:nvSpPr>
        <p:spPr/>
        <p:txBody>
          <a:bodyPr/>
          <a:lstStyle/>
          <a:p>
            <a:pPr marL="0" indent="0">
              <a:buNone/>
            </a:pPr>
            <a:r>
              <a:rPr lang="en-US" dirty="0" smtClean="0"/>
              <a:t>                         number </a:t>
            </a:r>
            <a:r>
              <a:rPr lang="en-US" dirty="0"/>
              <a:t>of favorable </a:t>
            </a:r>
            <a:r>
              <a:rPr lang="en-US" dirty="0" smtClean="0"/>
              <a:t>outcomes</a:t>
            </a:r>
          </a:p>
          <a:p>
            <a:pPr>
              <a:buFont typeface="Wingdings" panose="05000000000000000000" pitchFamily="2" charset="2"/>
              <a:buChar char="Ø"/>
            </a:pPr>
            <a:r>
              <a:rPr lang="en-US" dirty="0" smtClean="0"/>
              <a:t> P(event</a:t>
            </a:r>
            <a:r>
              <a:rPr lang="en-US" dirty="0"/>
              <a:t>) = </a:t>
            </a:r>
            <a:endParaRPr lang="en-US" dirty="0" smtClean="0"/>
          </a:p>
          <a:p>
            <a:pPr marL="0" indent="0">
              <a:buNone/>
            </a:pPr>
            <a:r>
              <a:rPr lang="en-US" dirty="0"/>
              <a:t>	</a:t>
            </a:r>
            <a:r>
              <a:rPr lang="en-US" dirty="0" smtClean="0"/>
              <a:t>         number </a:t>
            </a:r>
            <a:r>
              <a:rPr lang="en-US" dirty="0"/>
              <a:t>of possible outcomes</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Examples </a:t>
            </a:r>
            <a:r>
              <a:rPr lang="en-US" dirty="0"/>
              <a:t>that use Probability:</a:t>
            </a:r>
          </a:p>
          <a:p>
            <a:pPr>
              <a:buFont typeface="Wingdings" panose="05000000000000000000" pitchFamily="2" charset="2"/>
              <a:buChar char="Ø"/>
            </a:pPr>
            <a:r>
              <a:rPr lang="en-US" dirty="0" smtClean="0"/>
              <a:t> Dice, Spinners</a:t>
            </a:r>
            <a:r>
              <a:rPr lang="en-US" dirty="0"/>
              <a:t>, </a:t>
            </a:r>
            <a:r>
              <a:rPr lang="en-US" dirty="0" smtClean="0"/>
              <a:t>Coins</a:t>
            </a:r>
            <a:r>
              <a:rPr lang="en-US" dirty="0"/>
              <a:t>, </a:t>
            </a:r>
            <a:r>
              <a:rPr lang="en-US" dirty="0" smtClean="0"/>
              <a:t>Deck </a:t>
            </a:r>
            <a:r>
              <a:rPr lang="en-US" dirty="0"/>
              <a:t>of Cards, </a:t>
            </a:r>
            <a:r>
              <a:rPr lang="en-US" dirty="0" smtClean="0"/>
              <a:t>Evens/Odds </a:t>
            </a:r>
            <a:r>
              <a:rPr lang="en-US" dirty="0"/>
              <a:t>etc.</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4" name="Line 5"/>
          <p:cNvSpPr>
            <a:spLocks noChangeShapeType="1"/>
          </p:cNvSpPr>
          <p:nvPr/>
        </p:nvSpPr>
        <p:spPr bwMode="auto">
          <a:xfrm>
            <a:off x="2463421" y="2483893"/>
            <a:ext cx="3391469"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4092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Probability?</a:t>
            </a:r>
            <a:endParaRPr lang="en-US" dirty="0"/>
          </a:p>
        </p:txBody>
      </p:sp>
      <p:sp>
        <p:nvSpPr>
          <p:cNvPr id="3" name="Content Placeholder 2"/>
          <p:cNvSpPr>
            <a:spLocks noGrp="1"/>
          </p:cNvSpPr>
          <p:nvPr>
            <p:ph idx="1"/>
          </p:nvPr>
        </p:nvSpPr>
        <p:spPr/>
        <p:txBody>
          <a:bodyPr/>
          <a:lstStyle/>
          <a:p>
            <a:pPr>
              <a:buNone/>
              <a:defRPr/>
            </a:pPr>
            <a:r>
              <a:rPr lang="en-US" b="1" dirty="0" smtClean="0">
                <a:latin typeface="Comic Sans MS" pitchFamily="66" charset="0"/>
              </a:rPr>
              <a:t>             0</a:t>
            </a:r>
            <a:r>
              <a:rPr lang="en-US" b="1" dirty="0">
                <a:latin typeface="Comic Sans MS" pitchFamily="66" charset="0"/>
              </a:rPr>
              <a:t>%	 </a:t>
            </a:r>
            <a:r>
              <a:rPr lang="en-US" b="1" dirty="0" smtClean="0">
                <a:latin typeface="Comic Sans MS" pitchFamily="66" charset="0"/>
              </a:rPr>
              <a:t>          25</a:t>
            </a:r>
            <a:r>
              <a:rPr lang="en-US" b="1" dirty="0">
                <a:latin typeface="Comic Sans MS" pitchFamily="66" charset="0"/>
              </a:rPr>
              <a:t>%	 </a:t>
            </a:r>
            <a:r>
              <a:rPr lang="en-US" b="1" dirty="0" smtClean="0">
                <a:latin typeface="Comic Sans MS" pitchFamily="66" charset="0"/>
              </a:rPr>
              <a:t>         50</a:t>
            </a:r>
            <a:r>
              <a:rPr lang="en-US" b="1" dirty="0">
                <a:latin typeface="Comic Sans MS" pitchFamily="66" charset="0"/>
              </a:rPr>
              <a:t>%	 </a:t>
            </a:r>
            <a:r>
              <a:rPr lang="en-US" b="1" dirty="0" smtClean="0">
                <a:latin typeface="Comic Sans MS" pitchFamily="66" charset="0"/>
              </a:rPr>
              <a:t>         75</a:t>
            </a:r>
            <a:r>
              <a:rPr lang="en-US" b="1" dirty="0">
                <a:latin typeface="Comic Sans MS" pitchFamily="66" charset="0"/>
              </a:rPr>
              <a:t>% </a:t>
            </a:r>
            <a:r>
              <a:rPr lang="en-US" b="1" dirty="0" smtClean="0">
                <a:latin typeface="Comic Sans MS" pitchFamily="66" charset="0"/>
              </a:rPr>
              <a:t>         </a:t>
            </a:r>
            <a:r>
              <a:rPr lang="en-US" b="1" dirty="0">
                <a:latin typeface="Comic Sans MS" pitchFamily="66" charset="0"/>
              </a:rPr>
              <a:t>100</a:t>
            </a:r>
            <a:r>
              <a:rPr lang="en-US" b="1" dirty="0" smtClean="0">
                <a:latin typeface="Comic Sans MS" pitchFamily="66" charset="0"/>
              </a:rPr>
              <a:t>%</a:t>
            </a:r>
            <a:endParaRPr lang="en-US" b="1" dirty="0">
              <a:latin typeface="Comic Sans MS" pitchFamily="66" charset="0"/>
            </a:endParaRPr>
          </a:p>
          <a:p>
            <a:pPr>
              <a:buNone/>
              <a:defRPr/>
            </a:pPr>
            <a:endParaRPr lang="en-US" b="1" dirty="0" smtClean="0">
              <a:latin typeface="Comic Sans MS" pitchFamily="66" charset="0"/>
            </a:endParaRPr>
          </a:p>
          <a:p>
            <a:pPr>
              <a:buNone/>
              <a:defRPr/>
            </a:pPr>
            <a:endParaRPr lang="en-US" b="1" dirty="0">
              <a:latin typeface="Comic Sans MS" pitchFamily="66" charset="0"/>
            </a:endParaRPr>
          </a:p>
          <a:p>
            <a:pPr>
              <a:buNone/>
              <a:defRPr/>
            </a:pPr>
            <a:endParaRPr lang="en-US" b="1" dirty="0" smtClean="0">
              <a:latin typeface="Comic Sans MS" pitchFamily="66" charset="0"/>
            </a:endParaRPr>
          </a:p>
          <a:p>
            <a:pPr>
              <a:buNone/>
              <a:defRPr/>
            </a:pPr>
            <a:r>
              <a:rPr lang="en-US" sz="3200" b="1" dirty="0">
                <a:latin typeface="Comic Sans MS" pitchFamily="66" charset="0"/>
              </a:rPr>
              <a:t> </a:t>
            </a:r>
            <a:r>
              <a:rPr lang="en-US" sz="3200" b="1" dirty="0" smtClean="0">
                <a:latin typeface="Comic Sans MS" pitchFamily="66" charset="0"/>
              </a:rPr>
              <a:t>       </a:t>
            </a:r>
            <a:r>
              <a:rPr lang="en-US" sz="2400" b="1" dirty="0" smtClean="0">
                <a:latin typeface="Comic Sans MS" pitchFamily="66" charset="0"/>
              </a:rPr>
              <a:t>0</a:t>
            </a:r>
            <a:r>
              <a:rPr lang="en-US" sz="2400" b="1" dirty="0">
                <a:latin typeface="Comic Sans MS" pitchFamily="66" charset="0"/>
              </a:rPr>
              <a:t>	</a:t>
            </a:r>
            <a:r>
              <a:rPr lang="en-US" sz="2400" b="1" dirty="0" smtClean="0">
                <a:latin typeface="Comic Sans MS" pitchFamily="66" charset="0"/>
              </a:rPr>
              <a:t>      ¼ </a:t>
            </a:r>
            <a:r>
              <a:rPr lang="en-US" sz="2400" b="1" dirty="0">
                <a:latin typeface="Comic Sans MS" pitchFamily="66" charset="0"/>
              </a:rPr>
              <a:t>or .25    ½ 0r .5    </a:t>
            </a:r>
            <a:r>
              <a:rPr lang="en-US" sz="2400" b="1" dirty="0" smtClean="0">
                <a:latin typeface="Comic Sans MS" pitchFamily="66" charset="0"/>
              </a:rPr>
              <a:t> ¾ </a:t>
            </a:r>
            <a:r>
              <a:rPr lang="en-US" sz="2400" b="1" dirty="0">
                <a:latin typeface="Comic Sans MS" pitchFamily="66" charset="0"/>
              </a:rPr>
              <a:t>or .75	 </a:t>
            </a:r>
            <a:r>
              <a:rPr lang="en-US" sz="2400" b="1" dirty="0" smtClean="0">
                <a:latin typeface="Comic Sans MS" pitchFamily="66" charset="0"/>
              </a:rPr>
              <a:t>1</a:t>
            </a:r>
            <a:endParaRPr lang="en-US" sz="2400" b="1" dirty="0">
              <a:latin typeface="Comic Sans MS" pitchFamily="66" charset="0"/>
            </a:endParaRPr>
          </a:p>
          <a:p>
            <a:pPr>
              <a:buNone/>
              <a:defRPr/>
            </a:pPr>
            <a:endParaRPr lang="en-US" sz="2400" b="1" dirty="0">
              <a:latin typeface="Comic Sans MS" pitchFamily="66" charset="0"/>
            </a:endParaRPr>
          </a:p>
          <a:p>
            <a:pPr>
              <a:buNone/>
              <a:defRPr/>
            </a:pPr>
            <a:r>
              <a:rPr lang="en-US" sz="1600" b="1" dirty="0">
                <a:latin typeface="Comic Sans MS" pitchFamily="66" charset="0"/>
              </a:rPr>
              <a:t>  </a:t>
            </a:r>
            <a:r>
              <a:rPr lang="en-US" sz="1600" b="1" dirty="0" smtClean="0">
                <a:latin typeface="Comic Sans MS" pitchFamily="66" charset="0"/>
              </a:rPr>
              <a:t>         Impossible</a:t>
            </a:r>
            <a:r>
              <a:rPr lang="en-US" sz="1600" b="1" dirty="0">
                <a:latin typeface="Comic Sans MS" pitchFamily="66" charset="0"/>
              </a:rPr>
              <a:t>	 </a:t>
            </a:r>
            <a:r>
              <a:rPr lang="en-US" sz="1600" b="1" dirty="0" smtClean="0">
                <a:latin typeface="Comic Sans MS" pitchFamily="66" charset="0"/>
              </a:rPr>
              <a:t>Not </a:t>
            </a:r>
            <a:r>
              <a:rPr lang="en-US" sz="1600" b="1" dirty="0">
                <a:latin typeface="Comic Sans MS" pitchFamily="66" charset="0"/>
              </a:rPr>
              <a:t>Very     </a:t>
            </a:r>
            <a:r>
              <a:rPr lang="en-US" sz="1600" b="1" dirty="0" smtClean="0">
                <a:latin typeface="Comic Sans MS" pitchFamily="66" charset="0"/>
              </a:rPr>
              <a:t>  Equally </a:t>
            </a:r>
            <a:r>
              <a:rPr lang="en-US" sz="1600" b="1" dirty="0">
                <a:latin typeface="Comic Sans MS" pitchFamily="66" charset="0"/>
              </a:rPr>
              <a:t>Likely    </a:t>
            </a:r>
            <a:r>
              <a:rPr lang="en-US" sz="1600" b="1" dirty="0" smtClean="0">
                <a:latin typeface="Comic Sans MS" pitchFamily="66" charset="0"/>
              </a:rPr>
              <a:t>  Somewhat          Certain</a:t>
            </a:r>
            <a:endParaRPr lang="en-US" sz="1600" b="1" dirty="0">
              <a:latin typeface="Comic Sans MS" pitchFamily="66" charset="0"/>
            </a:endParaRPr>
          </a:p>
          <a:p>
            <a:pPr>
              <a:buNone/>
              <a:defRPr/>
            </a:pPr>
            <a:r>
              <a:rPr lang="en-US" sz="1600" b="1" dirty="0">
                <a:latin typeface="Comic Sans MS" pitchFamily="66" charset="0"/>
              </a:rPr>
              <a:t>			    </a:t>
            </a:r>
            <a:r>
              <a:rPr lang="en-US" sz="1600" b="1" dirty="0" smtClean="0">
                <a:latin typeface="Comic Sans MS" pitchFamily="66" charset="0"/>
              </a:rPr>
              <a:t>         Likely</a:t>
            </a:r>
            <a:r>
              <a:rPr lang="en-US" sz="1600" b="1" dirty="0">
                <a:latin typeface="Comic Sans MS" pitchFamily="66" charset="0"/>
              </a:rPr>
              <a:t>			   </a:t>
            </a:r>
            <a:r>
              <a:rPr lang="en-US" sz="1600" b="1" dirty="0" smtClean="0">
                <a:latin typeface="Comic Sans MS" pitchFamily="66" charset="0"/>
              </a:rPr>
              <a:t>        Likely</a:t>
            </a:r>
            <a:endParaRPr lang="en-US" sz="1600" b="1" dirty="0">
              <a:latin typeface="Comic Sans MS" pitchFamily="66" charset="0"/>
            </a:endParaRPr>
          </a:p>
        </p:txBody>
      </p:sp>
      <p:sp>
        <p:nvSpPr>
          <p:cNvPr id="16" name="Line 4"/>
          <p:cNvSpPr>
            <a:spLocks noChangeShapeType="1"/>
          </p:cNvSpPr>
          <p:nvPr/>
        </p:nvSpPr>
        <p:spPr bwMode="auto">
          <a:xfrm>
            <a:off x="2573740" y="2686334"/>
            <a:ext cx="7010400" cy="0"/>
          </a:xfrm>
          <a:prstGeom prst="line">
            <a:avLst/>
          </a:prstGeom>
          <a:noFill/>
          <a:ln w="635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7" name="Line 6"/>
          <p:cNvSpPr>
            <a:spLocks noChangeShapeType="1"/>
          </p:cNvSpPr>
          <p:nvPr/>
        </p:nvSpPr>
        <p:spPr bwMode="auto">
          <a:xfrm>
            <a:off x="7831540" y="2457734"/>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7"/>
          <p:cNvSpPr>
            <a:spLocks noChangeShapeType="1"/>
          </p:cNvSpPr>
          <p:nvPr/>
        </p:nvSpPr>
        <p:spPr bwMode="auto">
          <a:xfrm>
            <a:off x="9584140" y="2457734"/>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8"/>
          <p:cNvSpPr>
            <a:spLocks noChangeShapeType="1"/>
          </p:cNvSpPr>
          <p:nvPr/>
        </p:nvSpPr>
        <p:spPr bwMode="auto">
          <a:xfrm>
            <a:off x="6078940" y="2457734"/>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1"/>
          <p:cNvSpPr>
            <a:spLocks noChangeShapeType="1"/>
          </p:cNvSpPr>
          <p:nvPr/>
        </p:nvSpPr>
        <p:spPr bwMode="auto">
          <a:xfrm>
            <a:off x="4326340" y="2457734"/>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2"/>
          <p:cNvSpPr>
            <a:spLocks noChangeShapeType="1"/>
          </p:cNvSpPr>
          <p:nvPr/>
        </p:nvSpPr>
        <p:spPr bwMode="auto">
          <a:xfrm>
            <a:off x="2573740" y="2457734"/>
            <a:ext cx="0" cy="45720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Rectangle 14"/>
          <p:cNvSpPr>
            <a:spLocks noChangeArrowheads="1"/>
          </p:cNvSpPr>
          <p:nvPr/>
        </p:nvSpPr>
        <p:spPr bwMode="auto">
          <a:xfrm>
            <a:off x="3488140" y="3219734"/>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3" name="Rectangle 17"/>
          <p:cNvSpPr>
            <a:spLocks noChangeArrowheads="1"/>
          </p:cNvSpPr>
          <p:nvPr/>
        </p:nvSpPr>
        <p:spPr bwMode="auto">
          <a:xfrm>
            <a:off x="5240740" y="3219734"/>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 name="Rectangle 18"/>
          <p:cNvSpPr>
            <a:spLocks noChangeArrowheads="1"/>
          </p:cNvSpPr>
          <p:nvPr/>
        </p:nvSpPr>
        <p:spPr bwMode="auto">
          <a:xfrm>
            <a:off x="1735540" y="3219734"/>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 name="Rectangle 19"/>
          <p:cNvSpPr>
            <a:spLocks noChangeArrowheads="1"/>
          </p:cNvSpPr>
          <p:nvPr/>
        </p:nvSpPr>
        <p:spPr bwMode="auto">
          <a:xfrm>
            <a:off x="6993340" y="3219734"/>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 name="Rectangle 20"/>
          <p:cNvSpPr>
            <a:spLocks noChangeArrowheads="1"/>
          </p:cNvSpPr>
          <p:nvPr/>
        </p:nvSpPr>
        <p:spPr bwMode="auto">
          <a:xfrm>
            <a:off x="8745940" y="3219734"/>
            <a:ext cx="1752600" cy="25146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87628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Simple Event</a:t>
            </a:r>
            <a:endParaRPr lang="en-US" dirty="0"/>
          </a:p>
        </p:txBody>
      </p:sp>
      <p:sp>
        <p:nvSpPr>
          <p:cNvPr id="40" name="Rectangle 2"/>
          <p:cNvSpPr txBox="1">
            <a:spLocks noChangeArrowheads="1"/>
          </p:cNvSpPr>
          <p:nvPr/>
        </p:nvSpPr>
        <p:spPr>
          <a:xfrm>
            <a:off x="1205550" y="1910686"/>
            <a:ext cx="8610600" cy="42876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None/>
              <a:defRPr/>
            </a:pPr>
            <a:r>
              <a:rPr lang="en-US" sz="2900" u="sng" dirty="0" smtClean="0">
                <a:solidFill>
                  <a:schemeClr val="tx1"/>
                </a:solidFill>
              </a:rPr>
              <a:t>Example 1</a:t>
            </a:r>
            <a:r>
              <a:rPr lang="en-US" sz="2900" dirty="0" smtClean="0">
                <a:solidFill>
                  <a:schemeClr val="tx1"/>
                </a:solidFill>
              </a:rPr>
              <a:t>: Roll a dice.</a:t>
            </a:r>
          </a:p>
          <a:p>
            <a:pPr>
              <a:buFont typeface="Wingdings" panose="05000000000000000000" pitchFamily="2" charset="2"/>
              <a:buNone/>
              <a:defRPr/>
            </a:pPr>
            <a:r>
              <a:rPr lang="en-US" sz="2900" dirty="0" smtClean="0">
                <a:solidFill>
                  <a:schemeClr val="tx1"/>
                </a:solidFill>
              </a:rPr>
              <a:t>What is the probability of rolling a 4?</a:t>
            </a:r>
          </a:p>
          <a:p>
            <a:pPr>
              <a:buFont typeface="Wingdings" panose="05000000000000000000" pitchFamily="2" charset="2"/>
              <a:buNone/>
              <a:defRPr/>
            </a:pPr>
            <a:endParaRPr lang="en-US" dirty="0" smtClean="0">
              <a:solidFill>
                <a:schemeClr val="tx1"/>
              </a:solidFill>
            </a:endParaRPr>
          </a:p>
          <a:p>
            <a:pPr>
              <a:buFont typeface="Wingdings" panose="05000000000000000000" pitchFamily="2" charset="2"/>
              <a:buNone/>
              <a:defRPr/>
            </a:pPr>
            <a:r>
              <a:rPr lang="en-US" dirty="0">
                <a:solidFill>
                  <a:schemeClr val="tx1"/>
                </a:solidFill>
              </a:rPr>
              <a:t> </a:t>
            </a:r>
            <a:r>
              <a:rPr lang="en-US" dirty="0" smtClean="0">
                <a:solidFill>
                  <a:schemeClr val="tx1"/>
                </a:solidFill>
              </a:rPr>
              <a:t>                                                     # favorable outcomes</a:t>
            </a:r>
          </a:p>
          <a:p>
            <a:pPr>
              <a:buFont typeface="Wingdings" panose="05000000000000000000" pitchFamily="2" charset="2"/>
              <a:buNone/>
              <a:defRPr/>
            </a:pPr>
            <a:r>
              <a:rPr lang="en-US" dirty="0" smtClean="0">
                <a:solidFill>
                  <a:schemeClr val="tx1"/>
                </a:solidFill>
              </a:rPr>
              <a:t>		                                      # possible outcomes</a:t>
            </a:r>
          </a:p>
          <a:p>
            <a:pPr>
              <a:buFont typeface="Wingdings" panose="05000000000000000000" pitchFamily="2" charset="2"/>
              <a:buNone/>
              <a:defRPr/>
            </a:pPr>
            <a:endParaRPr lang="en-US" sz="1000" dirty="0" smtClean="0">
              <a:solidFill>
                <a:schemeClr val="tx1"/>
              </a:solidFill>
            </a:endParaRPr>
          </a:p>
          <a:p>
            <a:pPr>
              <a:buFont typeface="Wingdings" panose="05000000000000000000" pitchFamily="2" charset="2"/>
              <a:buNone/>
              <a:defRPr/>
            </a:pPr>
            <a:r>
              <a:rPr lang="en-US" dirty="0" smtClean="0">
                <a:solidFill>
                  <a:schemeClr val="tx1"/>
                </a:solidFill>
              </a:rPr>
              <a:t>				  </a:t>
            </a:r>
            <a:r>
              <a:rPr lang="en-US" sz="1000" dirty="0" smtClean="0">
                <a:solidFill>
                  <a:schemeClr val="tx1"/>
                </a:solidFill>
              </a:rPr>
              <a:t>               </a:t>
            </a:r>
            <a:r>
              <a:rPr lang="en-US" dirty="0" smtClean="0">
                <a:solidFill>
                  <a:schemeClr val="tx1"/>
                </a:solidFill>
              </a:rPr>
              <a:t>1</a:t>
            </a:r>
          </a:p>
          <a:p>
            <a:pPr>
              <a:buFont typeface="Wingdings" panose="05000000000000000000" pitchFamily="2" charset="2"/>
              <a:buNone/>
              <a:defRPr/>
            </a:pPr>
            <a:r>
              <a:rPr lang="en-US" dirty="0" smtClean="0">
                <a:solidFill>
                  <a:schemeClr val="tx1"/>
                </a:solidFill>
              </a:rPr>
              <a:t>				  </a:t>
            </a:r>
            <a:r>
              <a:rPr lang="en-US" sz="1000" dirty="0" smtClean="0">
                <a:solidFill>
                  <a:schemeClr val="tx1"/>
                </a:solidFill>
              </a:rPr>
              <a:t>               </a:t>
            </a:r>
            <a:r>
              <a:rPr lang="en-US" dirty="0" smtClean="0">
                <a:solidFill>
                  <a:schemeClr val="tx1"/>
                </a:solidFill>
              </a:rPr>
              <a:t>6</a:t>
            </a:r>
          </a:p>
          <a:p>
            <a:pPr>
              <a:buFont typeface="Wingdings" panose="05000000000000000000" pitchFamily="2" charset="2"/>
              <a:buNone/>
              <a:defRPr/>
            </a:pPr>
            <a:r>
              <a:rPr lang="en-US" sz="2200" dirty="0" smtClean="0">
                <a:solidFill>
                  <a:schemeClr val="tx1"/>
                </a:solidFill>
              </a:rPr>
              <a:t>The probability of rolling a 4 is 1 out of 6</a:t>
            </a:r>
            <a:endParaRPr lang="en-US" sz="2200" dirty="0" smtClean="0">
              <a:solidFill>
                <a:schemeClr val="tx1"/>
              </a:solidFill>
            </a:endParaRPr>
          </a:p>
        </p:txBody>
      </p:sp>
      <p:sp>
        <p:nvSpPr>
          <p:cNvPr id="41" name="Text Box 369"/>
          <p:cNvSpPr txBox="1">
            <a:spLocks noChangeArrowheads="1"/>
          </p:cNvSpPr>
          <p:nvPr/>
        </p:nvSpPr>
        <p:spPr bwMode="auto">
          <a:xfrm>
            <a:off x="1140150" y="362264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dirty="0">
                <a:latin typeface="+mn-lt"/>
              </a:rPr>
              <a:t>P(event</a:t>
            </a:r>
            <a:r>
              <a:rPr lang="en-US" altLang="en-US" sz="3200" dirty="0" smtClean="0">
                <a:latin typeface="+mn-lt"/>
              </a:rPr>
              <a:t>) </a:t>
            </a:r>
            <a:r>
              <a:rPr lang="en-US" altLang="en-US" sz="3200" dirty="0">
                <a:latin typeface="+mn-lt"/>
              </a:rPr>
              <a:t>= </a:t>
            </a:r>
          </a:p>
        </p:txBody>
      </p:sp>
      <p:sp>
        <p:nvSpPr>
          <p:cNvPr id="42" name="Line 370"/>
          <p:cNvSpPr>
            <a:spLocks noChangeShapeType="1"/>
          </p:cNvSpPr>
          <p:nvPr/>
        </p:nvSpPr>
        <p:spPr bwMode="auto">
          <a:xfrm>
            <a:off x="3415350" y="3912359"/>
            <a:ext cx="44196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Text Box 371"/>
          <p:cNvSpPr txBox="1">
            <a:spLocks noChangeArrowheads="1"/>
          </p:cNvSpPr>
          <p:nvPr/>
        </p:nvSpPr>
        <p:spPr bwMode="auto">
          <a:xfrm>
            <a:off x="1129350" y="4800600"/>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3200" dirty="0">
                <a:latin typeface="+mn-lt"/>
              </a:rPr>
              <a:t>P(rolling a 4) = </a:t>
            </a:r>
          </a:p>
        </p:txBody>
      </p:sp>
      <p:sp>
        <p:nvSpPr>
          <p:cNvPr id="44" name="Line 372"/>
          <p:cNvSpPr>
            <a:spLocks noChangeShapeType="1"/>
          </p:cNvSpPr>
          <p:nvPr/>
        </p:nvSpPr>
        <p:spPr bwMode="auto">
          <a:xfrm>
            <a:off x="4329750" y="5099712"/>
            <a:ext cx="457200" cy="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5" name="Picture 373" descr="j04352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884" y="1778759"/>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utoShape 374"/>
          <p:cNvSpPr>
            <a:spLocks noChangeArrowheads="1"/>
          </p:cNvSpPr>
          <p:nvPr/>
        </p:nvSpPr>
        <p:spPr bwMode="auto">
          <a:xfrm>
            <a:off x="9777484" y="3531359"/>
            <a:ext cx="838200" cy="838200"/>
          </a:xfrm>
          <a:prstGeom prst="roundRect">
            <a:avLst>
              <a:gd name="adj" fmla="val 16667"/>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7" name="AutoShape 375"/>
          <p:cNvSpPr>
            <a:spLocks noChangeArrowheads="1"/>
          </p:cNvSpPr>
          <p:nvPr/>
        </p:nvSpPr>
        <p:spPr bwMode="auto">
          <a:xfrm>
            <a:off x="10082284" y="38361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8" name="AutoShape 376"/>
          <p:cNvSpPr>
            <a:spLocks noChangeArrowheads="1"/>
          </p:cNvSpPr>
          <p:nvPr/>
        </p:nvSpPr>
        <p:spPr bwMode="auto">
          <a:xfrm>
            <a:off x="10691884" y="3531359"/>
            <a:ext cx="838200" cy="838200"/>
          </a:xfrm>
          <a:prstGeom prst="roundRect">
            <a:avLst>
              <a:gd name="adj" fmla="val 16667"/>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9" name="AutoShape 377"/>
          <p:cNvSpPr>
            <a:spLocks noChangeArrowheads="1"/>
          </p:cNvSpPr>
          <p:nvPr/>
        </p:nvSpPr>
        <p:spPr bwMode="auto">
          <a:xfrm>
            <a:off x="10996684" y="36837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0" name="AutoShape 378"/>
          <p:cNvSpPr>
            <a:spLocks noChangeArrowheads="1"/>
          </p:cNvSpPr>
          <p:nvPr/>
        </p:nvSpPr>
        <p:spPr bwMode="auto">
          <a:xfrm>
            <a:off x="9777484" y="4445759"/>
            <a:ext cx="838200" cy="838200"/>
          </a:xfrm>
          <a:prstGeom prst="roundRect">
            <a:avLst>
              <a:gd name="adj" fmla="val 16667"/>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1" name="AutoShape 379"/>
          <p:cNvSpPr>
            <a:spLocks noChangeArrowheads="1"/>
          </p:cNvSpPr>
          <p:nvPr/>
        </p:nvSpPr>
        <p:spPr bwMode="auto">
          <a:xfrm>
            <a:off x="10082284" y="4750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2" name="AutoShape 380"/>
          <p:cNvSpPr>
            <a:spLocks noChangeArrowheads="1"/>
          </p:cNvSpPr>
          <p:nvPr/>
        </p:nvSpPr>
        <p:spPr bwMode="auto">
          <a:xfrm>
            <a:off x="10691884" y="4445759"/>
            <a:ext cx="838200" cy="838200"/>
          </a:xfrm>
          <a:prstGeom prst="roundRect">
            <a:avLst>
              <a:gd name="adj" fmla="val 16667"/>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3" name="AutoShape 381"/>
          <p:cNvSpPr>
            <a:spLocks noChangeArrowheads="1"/>
          </p:cNvSpPr>
          <p:nvPr/>
        </p:nvSpPr>
        <p:spPr bwMode="auto">
          <a:xfrm>
            <a:off x="11149084" y="45981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4" name="AutoShape 382"/>
          <p:cNvSpPr>
            <a:spLocks noChangeArrowheads="1"/>
          </p:cNvSpPr>
          <p:nvPr/>
        </p:nvSpPr>
        <p:spPr bwMode="auto">
          <a:xfrm>
            <a:off x="9777484" y="5360159"/>
            <a:ext cx="838200" cy="838200"/>
          </a:xfrm>
          <a:prstGeom prst="roundRect">
            <a:avLst>
              <a:gd name="adj" fmla="val 16667"/>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5" name="AutoShape 383"/>
          <p:cNvSpPr>
            <a:spLocks noChangeArrowheads="1"/>
          </p:cNvSpPr>
          <p:nvPr/>
        </p:nvSpPr>
        <p:spPr bwMode="auto">
          <a:xfrm>
            <a:off x="10310884" y="5893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6" name="AutoShape 384"/>
          <p:cNvSpPr>
            <a:spLocks noChangeArrowheads="1"/>
          </p:cNvSpPr>
          <p:nvPr/>
        </p:nvSpPr>
        <p:spPr bwMode="auto">
          <a:xfrm>
            <a:off x="10691884" y="5360159"/>
            <a:ext cx="838200" cy="838200"/>
          </a:xfrm>
          <a:prstGeom prst="roundRect">
            <a:avLst>
              <a:gd name="adj" fmla="val 16667"/>
            </a:avLst>
          </a:prstGeom>
          <a:solidFill>
            <a:schemeClr val="tx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7" name="AutoShape 385"/>
          <p:cNvSpPr>
            <a:spLocks noChangeArrowheads="1"/>
          </p:cNvSpPr>
          <p:nvPr/>
        </p:nvSpPr>
        <p:spPr bwMode="auto">
          <a:xfrm>
            <a:off x="11149084" y="5664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8" name="AutoShape 386"/>
          <p:cNvSpPr>
            <a:spLocks noChangeArrowheads="1"/>
          </p:cNvSpPr>
          <p:nvPr/>
        </p:nvSpPr>
        <p:spPr bwMode="auto">
          <a:xfrm>
            <a:off x="10996684" y="3988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9" name="AutoShape 387"/>
          <p:cNvSpPr>
            <a:spLocks noChangeArrowheads="1"/>
          </p:cNvSpPr>
          <p:nvPr/>
        </p:nvSpPr>
        <p:spPr bwMode="auto">
          <a:xfrm>
            <a:off x="9853684" y="4521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0" name="AutoShape 388"/>
          <p:cNvSpPr>
            <a:spLocks noChangeArrowheads="1"/>
          </p:cNvSpPr>
          <p:nvPr/>
        </p:nvSpPr>
        <p:spPr bwMode="auto">
          <a:xfrm>
            <a:off x="10310884" y="49791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 name="AutoShape 389"/>
          <p:cNvSpPr>
            <a:spLocks noChangeArrowheads="1"/>
          </p:cNvSpPr>
          <p:nvPr/>
        </p:nvSpPr>
        <p:spPr bwMode="auto">
          <a:xfrm>
            <a:off x="10844284" y="45981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2" name="AutoShape 390"/>
          <p:cNvSpPr>
            <a:spLocks noChangeArrowheads="1"/>
          </p:cNvSpPr>
          <p:nvPr/>
        </p:nvSpPr>
        <p:spPr bwMode="auto">
          <a:xfrm>
            <a:off x="11149084" y="4902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 name="AutoShape 391"/>
          <p:cNvSpPr>
            <a:spLocks noChangeArrowheads="1"/>
          </p:cNvSpPr>
          <p:nvPr/>
        </p:nvSpPr>
        <p:spPr bwMode="auto">
          <a:xfrm>
            <a:off x="10844284" y="4902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4" name="AutoShape 392"/>
          <p:cNvSpPr>
            <a:spLocks noChangeArrowheads="1"/>
          </p:cNvSpPr>
          <p:nvPr/>
        </p:nvSpPr>
        <p:spPr bwMode="auto">
          <a:xfrm>
            <a:off x="10310884" y="54363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5" name="AutoShape 393"/>
          <p:cNvSpPr>
            <a:spLocks noChangeArrowheads="1"/>
          </p:cNvSpPr>
          <p:nvPr/>
        </p:nvSpPr>
        <p:spPr bwMode="auto">
          <a:xfrm>
            <a:off x="9853684" y="54363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6" name="AutoShape 394"/>
          <p:cNvSpPr>
            <a:spLocks noChangeArrowheads="1"/>
          </p:cNvSpPr>
          <p:nvPr/>
        </p:nvSpPr>
        <p:spPr bwMode="auto">
          <a:xfrm>
            <a:off x="10082284" y="5664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7" name="AutoShape 395"/>
          <p:cNvSpPr>
            <a:spLocks noChangeArrowheads="1"/>
          </p:cNvSpPr>
          <p:nvPr/>
        </p:nvSpPr>
        <p:spPr bwMode="auto">
          <a:xfrm>
            <a:off x="9853684" y="5893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8" name="AutoShape 396"/>
          <p:cNvSpPr>
            <a:spLocks noChangeArrowheads="1"/>
          </p:cNvSpPr>
          <p:nvPr/>
        </p:nvSpPr>
        <p:spPr bwMode="auto">
          <a:xfrm>
            <a:off x="11149084" y="54363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9" name="AutoShape 397"/>
          <p:cNvSpPr>
            <a:spLocks noChangeArrowheads="1"/>
          </p:cNvSpPr>
          <p:nvPr/>
        </p:nvSpPr>
        <p:spPr bwMode="auto">
          <a:xfrm>
            <a:off x="11149084" y="5893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 name="AutoShape 398"/>
          <p:cNvSpPr>
            <a:spLocks noChangeArrowheads="1"/>
          </p:cNvSpPr>
          <p:nvPr/>
        </p:nvSpPr>
        <p:spPr bwMode="auto">
          <a:xfrm>
            <a:off x="10844284" y="54363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 name="AutoShape 399"/>
          <p:cNvSpPr>
            <a:spLocks noChangeArrowheads="1"/>
          </p:cNvSpPr>
          <p:nvPr/>
        </p:nvSpPr>
        <p:spPr bwMode="auto">
          <a:xfrm>
            <a:off x="10844284" y="56649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 name="AutoShape 400"/>
          <p:cNvSpPr>
            <a:spLocks noChangeArrowheads="1"/>
          </p:cNvSpPr>
          <p:nvPr/>
        </p:nvSpPr>
        <p:spPr bwMode="auto">
          <a:xfrm>
            <a:off x="10844284" y="5893559"/>
            <a:ext cx="228600" cy="228600"/>
          </a:xfrm>
          <a:prstGeom prst="octagon">
            <a:avLst>
              <a:gd name="adj" fmla="val 29287"/>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3" name="AutoShape 401"/>
          <p:cNvSpPr>
            <a:spLocks noChangeArrowheads="1"/>
          </p:cNvSpPr>
          <p:nvPr/>
        </p:nvSpPr>
        <p:spPr bwMode="auto">
          <a:xfrm>
            <a:off x="4253550" y="4648200"/>
            <a:ext cx="609600" cy="892791"/>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27255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calculate the probability?</a:t>
            </a:r>
            <a:endParaRPr lang="en-US" dirty="0"/>
          </a:p>
        </p:txBody>
      </p:sp>
      <p:pic>
        <p:nvPicPr>
          <p:cNvPr id="7" name="Picture 4" descr="f-spi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7591" y="2479344"/>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228299" y="1924334"/>
            <a:ext cx="7028597" cy="3046988"/>
          </a:xfrm>
          <a:prstGeom prst="rect">
            <a:avLst/>
          </a:prstGeom>
          <a:noFill/>
        </p:spPr>
        <p:txBody>
          <a:bodyPr wrap="square" rtlCol="0">
            <a:spAutoFit/>
          </a:bodyPr>
          <a:lstStyle/>
          <a:p>
            <a:pPr>
              <a:defRPr/>
            </a:pPr>
            <a:r>
              <a:rPr lang="en-US" sz="2400" dirty="0" smtClean="0"/>
              <a:t>1) P(black</a:t>
            </a:r>
            <a:r>
              <a:rPr lang="en-US" sz="2400" dirty="0"/>
              <a:t>) = </a:t>
            </a:r>
            <a:endParaRPr lang="en-US" sz="2400" dirty="0" smtClean="0"/>
          </a:p>
          <a:p>
            <a:pPr marL="457200" indent="-457200">
              <a:buAutoNum type="arabicParenR"/>
              <a:defRPr/>
            </a:pPr>
            <a:endParaRPr lang="en-US" sz="2400" dirty="0"/>
          </a:p>
          <a:p>
            <a:pPr>
              <a:defRPr/>
            </a:pPr>
            <a:r>
              <a:rPr lang="en-US" sz="2400" dirty="0" smtClean="0"/>
              <a:t>2</a:t>
            </a:r>
            <a:r>
              <a:rPr lang="en-US" sz="2400" dirty="0"/>
              <a:t>) P(1) </a:t>
            </a:r>
            <a:r>
              <a:rPr lang="en-US" sz="2400" dirty="0" smtClean="0"/>
              <a:t>=</a:t>
            </a:r>
          </a:p>
          <a:p>
            <a:pPr>
              <a:defRPr/>
            </a:pPr>
            <a:r>
              <a:rPr lang="en-US" sz="2400" dirty="0" smtClean="0"/>
              <a:t> </a:t>
            </a:r>
            <a:endParaRPr lang="en-US" sz="2400" dirty="0"/>
          </a:p>
          <a:p>
            <a:pPr>
              <a:defRPr/>
            </a:pPr>
            <a:r>
              <a:rPr lang="en-US" sz="2400" dirty="0" smtClean="0"/>
              <a:t>3</a:t>
            </a:r>
            <a:r>
              <a:rPr lang="en-US" sz="2400" dirty="0"/>
              <a:t>) P(odd) = </a:t>
            </a:r>
            <a:endParaRPr lang="en-US" sz="2400" dirty="0" smtClean="0"/>
          </a:p>
          <a:p>
            <a:pPr>
              <a:defRPr/>
            </a:pPr>
            <a:endParaRPr lang="en-US" sz="2400" dirty="0"/>
          </a:p>
          <a:p>
            <a:pPr>
              <a:defRPr/>
            </a:pPr>
            <a:r>
              <a:rPr lang="en-US" sz="2400" dirty="0" smtClean="0"/>
              <a:t>4</a:t>
            </a:r>
            <a:r>
              <a:rPr lang="en-US" sz="2400" dirty="0"/>
              <a:t>) P(prime) = </a:t>
            </a:r>
          </a:p>
          <a:p>
            <a:endParaRPr lang="en-US" sz="2400" dirty="0"/>
          </a:p>
        </p:txBody>
      </p:sp>
      <p:sp>
        <p:nvSpPr>
          <p:cNvPr id="9" name="TextBox 8"/>
          <p:cNvSpPr txBox="1"/>
          <p:nvPr/>
        </p:nvSpPr>
        <p:spPr>
          <a:xfrm>
            <a:off x="2975208" y="1964629"/>
            <a:ext cx="641444" cy="400110"/>
          </a:xfrm>
          <a:prstGeom prst="rect">
            <a:avLst/>
          </a:prstGeom>
          <a:noFill/>
        </p:spPr>
        <p:txBody>
          <a:bodyPr wrap="square" rtlCol="0">
            <a:spAutoFit/>
          </a:bodyPr>
          <a:lstStyle/>
          <a:p>
            <a:r>
              <a:rPr lang="en-US" sz="2000" dirty="0" smtClean="0"/>
              <a:t>4/8</a:t>
            </a:r>
            <a:endParaRPr lang="en-US" sz="2000" dirty="0"/>
          </a:p>
        </p:txBody>
      </p:sp>
      <p:sp>
        <p:nvSpPr>
          <p:cNvPr id="10" name="TextBox 9"/>
          <p:cNvSpPr txBox="1"/>
          <p:nvPr/>
        </p:nvSpPr>
        <p:spPr>
          <a:xfrm>
            <a:off x="2404274" y="2703884"/>
            <a:ext cx="641444" cy="400110"/>
          </a:xfrm>
          <a:prstGeom prst="rect">
            <a:avLst/>
          </a:prstGeom>
          <a:noFill/>
        </p:spPr>
        <p:txBody>
          <a:bodyPr wrap="square" rtlCol="0">
            <a:spAutoFit/>
          </a:bodyPr>
          <a:lstStyle/>
          <a:p>
            <a:r>
              <a:rPr lang="en-US" sz="2000" dirty="0"/>
              <a:t>1</a:t>
            </a:r>
            <a:r>
              <a:rPr lang="en-US" sz="2000" dirty="0" smtClean="0"/>
              <a:t>/8</a:t>
            </a:r>
            <a:endParaRPr lang="en-US" sz="2000" dirty="0"/>
          </a:p>
        </p:txBody>
      </p:sp>
      <p:sp>
        <p:nvSpPr>
          <p:cNvPr id="11" name="TextBox 10"/>
          <p:cNvSpPr txBox="1"/>
          <p:nvPr/>
        </p:nvSpPr>
        <p:spPr>
          <a:xfrm>
            <a:off x="2759117" y="3440863"/>
            <a:ext cx="641444" cy="400110"/>
          </a:xfrm>
          <a:prstGeom prst="rect">
            <a:avLst/>
          </a:prstGeom>
          <a:noFill/>
        </p:spPr>
        <p:txBody>
          <a:bodyPr wrap="square" rtlCol="0">
            <a:spAutoFit/>
          </a:bodyPr>
          <a:lstStyle/>
          <a:p>
            <a:r>
              <a:rPr lang="en-US" sz="2000" dirty="0" smtClean="0"/>
              <a:t>1/2</a:t>
            </a:r>
            <a:endParaRPr lang="en-US" sz="2000" dirty="0"/>
          </a:p>
        </p:txBody>
      </p:sp>
      <p:sp>
        <p:nvSpPr>
          <p:cNvPr id="12" name="TextBox 11"/>
          <p:cNvSpPr txBox="1"/>
          <p:nvPr/>
        </p:nvSpPr>
        <p:spPr>
          <a:xfrm>
            <a:off x="3079839" y="4177842"/>
            <a:ext cx="641444" cy="400110"/>
          </a:xfrm>
          <a:prstGeom prst="rect">
            <a:avLst/>
          </a:prstGeom>
          <a:noFill/>
        </p:spPr>
        <p:txBody>
          <a:bodyPr wrap="square" rtlCol="0">
            <a:spAutoFit/>
          </a:bodyPr>
          <a:lstStyle/>
          <a:p>
            <a:r>
              <a:rPr lang="en-US" sz="2000" dirty="0" smtClean="0"/>
              <a:t>1/2</a:t>
            </a:r>
            <a:endParaRPr lang="en-US" sz="2000" dirty="0"/>
          </a:p>
        </p:txBody>
      </p:sp>
    </p:spTree>
    <p:extLst>
      <p:ext uri="{BB962C8B-B14F-4D97-AF65-F5344CB8AC3E}">
        <p14:creationId xmlns:p14="http://schemas.microsoft.com/office/powerpoint/2010/main" val="79917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defRPr/>
            </a:pPr>
            <a:r>
              <a:rPr lang="en-US" dirty="0" smtClean="0">
                <a:solidFill>
                  <a:schemeClr val="tx1"/>
                </a:solidFill>
              </a:rPr>
              <a:t> Probability </a:t>
            </a:r>
            <a:r>
              <a:rPr lang="en-US" dirty="0">
                <a:solidFill>
                  <a:schemeClr val="tx1"/>
                </a:solidFill>
              </a:rPr>
              <a:t>is the chance that some event will happen</a:t>
            </a:r>
          </a:p>
          <a:p>
            <a:pPr>
              <a:buFont typeface="Wingdings" panose="05000000000000000000" pitchFamily="2" charset="2"/>
              <a:buChar char="Ø"/>
              <a:defRPr/>
            </a:pPr>
            <a:endParaRPr lang="en-US" sz="1200" dirty="0">
              <a:solidFill>
                <a:schemeClr val="tx1"/>
              </a:solidFill>
            </a:endParaRPr>
          </a:p>
          <a:p>
            <a:pPr>
              <a:buFont typeface="Wingdings" panose="05000000000000000000" pitchFamily="2" charset="2"/>
              <a:buChar char="Ø"/>
              <a:defRPr/>
            </a:pPr>
            <a:r>
              <a:rPr lang="en-US" dirty="0">
                <a:solidFill>
                  <a:schemeClr val="tx1"/>
                </a:solidFill>
              </a:rPr>
              <a:t> </a:t>
            </a:r>
            <a:r>
              <a:rPr lang="en-US" dirty="0" smtClean="0">
                <a:solidFill>
                  <a:schemeClr val="tx1"/>
                </a:solidFill>
              </a:rPr>
              <a:t>It </a:t>
            </a:r>
            <a:r>
              <a:rPr lang="en-US" dirty="0">
                <a:solidFill>
                  <a:schemeClr val="tx1"/>
                </a:solidFill>
              </a:rPr>
              <a:t>is the </a:t>
            </a:r>
            <a:r>
              <a:rPr lang="en-US" i="1" dirty="0">
                <a:solidFill>
                  <a:schemeClr val="tx1"/>
                </a:solidFill>
              </a:rPr>
              <a:t>ratio</a:t>
            </a:r>
            <a:r>
              <a:rPr lang="en-US" dirty="0">
                <a:solidFill>
                  <a:schemeClr val="tx1"/>
                </a:solidFill>
              </a:rPr>
              <a:t> of the </a:t>
            </a:r>
            <a:r>
              <a:rPr lang="en-US" u="sng" dirty="0">
                <a:solidFill>
                  <a:schemeClr val="tx1"/>
                </a:solidFill>
              </a:rPr>
              <a:t>number of ways a certain even can occur</a:t>
            </a:r>
            <a:r>
              <a:rPr lang="en-US" dirty="0">
                <a:solidFill>
                  <a:schemeClr val="tx1"/>
                </a:solidFill>
              </a:rPr>
              <a:t> to the </a:t>
            </a:r>
            <a:r>
              <a:rPr lang="en-US" u="sng" dirty="0">
                <a:solidFill>
                  <a:schemeClr val="tx1"/>
                </a:solidFill>
              </a:rPr>
              <a:t>total number of possible outcomes</a:t>
            </a:r>
          </a:p>
        </p:txBody>
      </p:sp>
    </p:spTree>
    <p:extLst>
      <p:ext uri="{BB962C8B-B14F-4D97-AF65-F5344CB8AC3E}">
        <p14:creationId xmlns:p14="http://schemas.microsoft.com/office/powerpoint/2010/main" val="1893924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Use Case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computer company manufactures 2,500 computers each day.  An average of 100 of these computers are returned with defects.  What is the probability that the computer you purchased is </a:t>
            </a:r>
            <a:r>
              <a:rPr lang="en-US" b="1" u="sng" dirty="0"/>
              <a:t>not</a:t>
            </a:r>
            <a:r>
              <a:rPr lang="en-US" dirty="0"/>
              <a:t> defective</a:t>
            </a:r>
            <a:r>
              <a:rPr lang="en-US" dirty="0" smtClean="0"/>
              <a:t>?</a:t>
            </a:r>
            <a:r>
              <a:rPr lang="en-US" dirty="0"/>
              <a:t>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lgn="just">
              <a:buNone/>
              <a:defRPr/>
            </a:pPr>
            <a:r>
              <a:rPr lang="en-US" b="1" dirty="0" smtClean="0">
                <a:latin typeface="Comic Sans MS" pitchFamily="66" charset="0"/>
              </a:rPr>
              <a:t>                        </a:t>
            </a:r>
            <a:r>
              <a:rPr lang="en-US" b="1" dirty="0" smtClean="0">
                <a:solidFill>
                  <a:schemeClr val="tx1"/>
                </a:solidFill>
              </a:rPr>
              <a:t># </a:t>
            </a:r>
            <a:r>
              <a:rPr lang="en-US" b="1" dirty="0">
                <a:solidFill>
                  <a:schemeClr val="tx1"/>
                </a:solidFill>
              </a:rPr>
              <a:t>not defective	</a:t>
            </a:r>
            <a:r>
              <a:rPr lang="en-US" b="1" dirty="0" smtClean="0">
                <a:solidFill>
                  <a:schemeClr val="tx1"/>
                </a:solidFill>
              </a:rPr>
              <a:t>       2,400         </a:t>
            </a:r>
            <a:r>
              <a:rPr lang="en-US" b="1" dirty="0">
                <a:solidFill>
                  <a:schemeClr val="tx1"/>
                </a:solidFill>
              </a:rPr>
              <a:t>24</a:t>
            </a:r>
          </a:p>
          <a:p>
            <a:pPr algn="just">
              <a:buNone/>
              <a:defRPr/>
            </a:pPr>
            <a:r>
              <a:rPr lang="en-US" b="1" dirty="0">
                <a:solidFill>
                  <a:schemeClr val="tx1"/>
                </a:solidFill>
              </a:rPr>
              <a:t>			     total # manufactured	  </a:t>
            </a:r>
            <a:r>
              <a:rPr lang="en-US" sz="1000" b="1" dirty="0">
                <a:solidFill>
                  <a:schemeClr val="tx1"/>
                </a:solidFill>
              </a:rPr>
              <a:t> </a:t>
            </a:r>
            <a:r>
              <a:rPr lang="en-US" sz="1000" b="1" dirty="0" smtClean="0">
                <a:solidFill>
                  <a:schemeClr val="tx1"/>
                </a:solidFill>
              </a:rPr>
              <a:t>         </a:t>
            </a:r>
            <a:r>
              <a:rPr lang="en-US" b="1" dirty="0" smtClean="0">
                <a:solidFill>
                  <a:schemeClr val="tx1"/>
                </a:solidFill>
              </a:rPr>
              <a:t>2,500   </a:t>
            </a:r>
            <a:r>
              <a:rPr lang="en-US" sz="800" b="1" dirty="0" smtClean="0">
                <a:solidFill>
                  <a:schemeClr val="tx1"/>
                </a:solidFill>
              </a:rPr>
              <a:t>                </a:t>
            </a:r>
            <a:r>
              <a:rPr lang="en-US" b="1" dirty="0" smtClean="0">
                <a:solidFill>
                  <a:schemeClr val="tx1"/>
                </a:solidFill>
              </a:rPr>
              <a:t>25</a:t>
            </a:r>
            <a:endParaRPr lang="en-US" b="1" dirty="0">
              <a:solidFill>
                <a:schemeClr val="tx1"/>
              </a:solidFill>
            </a:endParaRPr>
          </a:p>
          <a:p>
            <a:pPr>
              <a:buFont typeface="Wingdings" panose="05000000000000000000" pitchFamily="2" charset="2"/>
              <a:buChar char="Ø"/>
            </a:pPr>
            <a:endParaRPr lang="en-US" dirty="0"/>
          </a:p>
        </p:txBody>
      </p:sp>
      <p:sp>
        <p:nvSpPr>
          <p:cNvPr id="4" name="TextBox 3"/>
          <p:cNvSpPr txBox="1"/>
          <p:nvPr/>
        </p:nvSpPr>
        <p:spPr>
          <a:xfrm>
            <a:off x="1097280" y="3980244"/>
            <a:ext cx="5999556" cy="369332"/>
          </a:xfrm>
          <a:prstGeom prst="rect">
            <a:avLst/>
          </a:prstGeom>
          <a:noFill/>
        </p:spPr>
        <p:txBody>
          <a:bodyPr wrap="square" rtlCol="0">
            <a:spAutoFit/>
          </a:bodyPr>
          <a:lstStyle/>
          <a:p>
            <a:r>
              <a:rPr lang="en-US" dirty="0" smtClean="0"/>
              <a:t> </a:t>
            </a:r>
            <a:r>
              <a:rPr lang="en-US" b="1" dirty="0" smtClean="0"/>
              <a:t>P(not defective) =                                                   =                      =</a:t>
            </a:r>
            <a:endParaRPr lang="en-US" dirty="0"/>
          </a:p>
        </p:txBody>
      </p:sp>
      <p:sp>
        <p:nvSpPr>
          <p:cNvPr id="5" name="Line 4"/>
          <p:cNvSpPr>
            <a:spLocks noChangeShapeType="1"/>
          </p:cNvSpPr>
          <p:nvPr/>
        </p:nvSpPr>
        <p:spPr bwMode="auto">
          <a:xfrm>
            <a:off x="3166281" y="4162567"/>
            <a:ext cx="2265528" cy="23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4"/>
          <p:cNvSpPr>
            <a:spLocks noChangeShapeType="1"/>
          </p:cNvSpPr>
          <p:nvPr/>
        </p:nvSpPr>
        <p:spPr bwMode="auto">
          <a:xfrm>
            <a:off x="5964072" y="4160224"/>
            <a:ext cx="777922" cy="23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4"/>
          <p:cNvSpPr>
            <a:spLocks noChangeShapeType="1"/>
          </p:cNvSpPr>
          <p:nvPr/>
        </p:nvSpPr>
        <p:spPr bwMode="auto">
          <a:xfrm>
            <a:off x="7111849" y="4157881"/>
            <a:ext cx="388961" cy="23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a:xfrm>
            <a:off x="996287" y="3084394"/>
            <a:ext cx="7424382" cy="21972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26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126</TotalTime>
  <Words>1210</Words>
  <Application>Microsoft Office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Comic Sans MS</vt:lpstr>
      <vt:lpstr>Wingdings</vt:lpstr>
      <vt:lpstr>Retrospect</vt:lpstr>
      <vt:lpstr>Probability</vt:lpstr>
      <vt:lpstr>Have you heard this?</vt:lpstr>
      <vt:lpstr>What is Probability?</vt:lpstr>
      <vt:lpstr>What is Probability?</vt:lpstr>
      <vt:lpstr>What is Probability?</vt:lpstr>
      <vt:lpstr>Probability of Simple Event</vt:lpstr>
      <vt:lpstr>Can you calculate the probability?</vt:lpstr>
      <vt:lpstr>Summary</vt:lpstr>
      <vt:lpstr>Business Use Case</vt:lpstr>
      <vt:lpstr>Probability from Data</vt:lpstr>
      <vt:lpstr>Conditional Probability</vt:lpstr>
      <vt:lpstr>What?</vt:lpstr>
      <vt:lpstr>Joint Probability</vt:lpstr>
      <vt:lpstr>Joint Probability</vt:lpstr>
      <vt:lpstr>Joint Probability</vt:lpstr>
      <vt:lpstr>Why learn probability?</vt:lpstr>
      <vt:lpstr>Distributions</vt:lpstr>
      <vt:lpstr>Normal Distribution</vt:lpstr>
      <vt:lpstr>Binomial Distribution</vt:lpstr>
      <vt:lpstr>Poisson Distribution</vt:lpstr>
      <vt:lpstr>Bayes’ Theorem</vt:lpstr>
      <vt:lpstr>Two schools of thought – Frequentist Approach</vt:lpstr>
      <vt:lpstr>Two schools of thought – Bayesian Approach</vt:lpstr>
      <vt:lpstr>The Bayes’ Rule</vt:lpstr>
      <vt:lpstr>Example</vt:lpstr>
      <vt:lpstr>Example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This Pc</dc:creator>
  <cp:lastModifiedBy>This Pc</cp:lastModifiedBy>
  <cp:revision>33</cp:revision>
  <dcterms:created xsi:type="dcterms:W3CDTF">2020-09-11T01:40:25Z</dcterms:created>
  <dcterms:modified xsi:type="dcterms:W3CDTF">2020-09-11T03:47:12Z</dcterms:modified>
</cp:coreProperties>
</file>