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3" r:id="rId15"/>
    <p:sldId id="271" r:id="rId16"/>
    <p:sldId id="274" r:id="rId17"/>
    <p:sldId id="269" r:id="rId18"/>
    <p:sldId id="276" r:id="rId19"/>
    <p:sldId id="277" r:id="rId20"/>
    <p:sldId id="278" r:id="rId21"/>
    <p:sldId id="279" r:id="rId22"/>
    <p:sldId id="280" r:id="rId23"/>
    <p:sldId id="281" r:id="rId24"/>
    <p:sldId id="275" r:id="rId25"/>
    <p:sldId id="282" r:id="rId26"/>
    <p:sldId id="284" r:id="rId27"/>
    <p:sldId id="285" r:id="rId28"/>
    <p:sldId id="286" r:id="rId29"/>
    <p:sldId id="287" r:id="rId30"/>
    <p:sldId id="28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EDB1-70CA-494E-8929-A560CDFD43B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583E-6D2F-4AB4-A73F-FE5BCB68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D56A6-370C-4019-8416-1003D905A2B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40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DF425-27A4-41F2-9495-AADFFD6688F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4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655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4205B-3F9D-423C-A1BC-1FDEE482B3B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930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0C02C-07EC-4706-A214-16D5BB83E6B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4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28686-281A-4468-A629-091FD2B502E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18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71B44-6A1A-4277-82A4-1D279BC970B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99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9EFA5-91B9-4671-867F-AFA700B7D6D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8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9419C-3F5C-4E8E-A318-7F31A6B7CB7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93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5A273-E219-494D-B6A2-89A3D5DD632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57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27532-4527-45D2-A0AA-6DE7AC8CAFB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65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6459E-910C-4A77-B00B-9A96334A37E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00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63A2B-F1ED-4BBE-8D7B-D6E6281BEE7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396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7FCD4-1949-4465-A4B1-8FEAFA2D499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9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2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5DA895-3B74-450B-95CE-0D2EECB36DD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08FC6C-0E56-4BF7-A4DB-ADB0DE390A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Relevance to data science | descriptive statistics | Correlation | Hypothesis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3254" y="2027477"/>
            <a:ext cx="5006452" cy="4003721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4030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 Graph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6919" y="1846544"/>
            <a:ext cx="5516563" cy="44116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19376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Central Tendency -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Measuring weight of 5 people in a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68, 70, 75, 80, 72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Mean = (68+70+75+80+72) / 5 =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6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Means can be badly affected by outliers (data points with extreme values unlike the rest) 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Outliers can make the mean a bad measure of central tendency or common experience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endParaRPr lang="en-US" alt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2667000" y="4726672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3962400" y="4726672"/>
            <a:ext cx="533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Freeform 6"/>
          <p:cNvSpPr>
            <a:spLocks/>
          </p:cNvSpPr>
          <p:nvPr/>
        </p:nvSpPr>
        <p:spPr bwMode="auto">
          <a:xfrm>
            <a:off x="2667000" y="3888472"/>
            <a:ext cx="7239000" cy="863600"/>
          </a:xfrm>
          <a:custGeom>
            <a:avLst/>
            <a:gdLst>
              <a:gd name="T0" fmla="*/ 0 w 4560"/>
              <a:gd name="T1" fmla="*/ 496 h 544"/>
              <a:gd name="T2" fmla="*/ 240 w 4560"/>
              <a:gd name="T3" fmla="*/ 16 h 544"/>
              <a:gd name="T4" fmla="*/ 1104 w 4560"/>
              <a:gd name="T5" fmla="*/ 400 h 544"/>
              <a:gd name="T6" fmla="*/ 4560 w 4560"/>
              <a:gd name="T7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60" h="544">
                <a:moveTo>
                  <a:pt x="0" y="496"/>
                </a:moveTo>
                <a:cubicBezTo>
                  <a:pt x="28" y="264"/>
                  <a:pt x="56" y="32"/>
                  <a:pt x="240" y="16"/>
                </a:cubicBezTo>
                <a:cubicBezTo>
                  <a:pt x="424" y="0"/>
                  <a:pt x="384" y="312"/>
                  <a:pt x="1104" y="400"/>
                </a:cubicBezTo>
                <a:cubicBezTo>
                  <a:pt x="1824" y="488"/>
                  <a:pt x="3984" y="520"/>
                  <a:pt x="45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2590800" y="495527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All of Us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8763000" y="4802873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Bill Gates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3810000" y="518387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Mean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8763000" y="510767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Outlier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4191000" y="3423335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Income in the U.S.</a:t>
            </a:r>
          </a:p>
        </p:txBody>
      </p:sp>
    </p:spTree>
    <p:extLst>
      <p:ext uri="{BB962C8B-B14F-4D97-AF65-F5344CB8AC3E}">
        <p14:creationId xmlns:p14="http://schemas.microsoft.com/office/powerpoint/2010/main" val="342926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affect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Measuring weight of 5 people in a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68, 70, 75, 80, </a:t>
            </a:r>
            <a:r>
              <a:rPr lang="en-US" dirty="0" smtClean="0"/>
              <a:t>150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Mean = (</a:t>
            </a:r>
            <a:r>
              <a:rPr lang="en-US" dirty="0" smtClean="0"/>
              <a:t>68+70+75+80+150) </a:t>
            </a:r>
            <a:r>
              <a:rPr lang="en-US" dirty="0"/>
              <a:t>/ 5 = </a:t>
            </a:r>
            <a:r>
              <a:rPr lang="en-US" dirty="0" smtClean="0"/>
              <a:t>88.6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Central Tendency -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b="1" dirty="0"/>
              <a:t>median</a:t>
            </a:r>
            <a:r>
              <a:rPr lang="en-US" dirty="0"/>
              <a:t> is the middle number in a sorted, ascending or descending, list of numbers and can be more descriptive of that data set than the average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 Measuring weight of 5 people in a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68, 70, 75, 80, 150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Median </a:t>
            </a:r>
            <a:r>
              <a:rPr lang="en-US" dirty="0"/>
              <a:t>= </a:t>
            </a:r>
            <a:r>
              <a:rPr lang="en-US" dirty="0" smtClean="0"/>
              <a:t>75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3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Measures of Central Tendency - Mode</a:t>
            </a:r>
            <a:r>
              <a:rPr lang="en-US" altLang="en-US" dirty="0"/>
              <a:t>	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 The </a:t>
            </a:r>
            <a:r>
              <a:rPr lang="en-US" altLang="en-US" dirty="0"/>
              <a:t>most common data point is called the mode.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 The </a:t>
            </a:r>
            <a:r>
              <a:rPr lang="en-US" altLang="en-US" dirty="0"/>
              <a:t>combined IQ scores for Classes A &amp; 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 80 </a:t>
            </a:r>
            <a:r>
              <a:rPr lang="en-US" altLang="en-US" sz="1800" dirty="0"/>
              <a:t>87 89 93 93 96 97 98 102 103 105 106 109 109 109 110 111 115 119 </a:t>
            </a:r>
            <a:r>
              <a:rPr lang="en-US" altLang="en-US" sz="1800" dirty="0" smtClean="0"/>
              <a:t>120 127 </a:t>
            </a:r>
            <a:r>
              <a:rPr lang="en-US" altLang="en-US" sz="1800" dirty="0"/>
              <a:t>128 131 131 140 162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i="1" dirty="0" smtClean="0"/>
              <a:t> BTW</a:t>
            </a:r>
            <a:r>
              <a:rPr lang="en-US" altLang="en-US" i="1" dirty="0"/>
              <a:t>, It is possible to have more than one mode!</a:t>
            </a:r>
            <a:endParaRPr lang="en-US" altLang="en-US" dirty="0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4899544" y="3500646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4975744" y="3881647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A la mode</a:t>
            </a:r>
            <a:r>
              <a:rPr lang="en-US" altLang="en-US"/>
              <a:t>!!</a:t>
            </a: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5585344" y="350064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an, Median, and Mode in Statistics | by Nhan Tra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3" y="575253"/>
            <a:ext cx="11974393" cy="508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4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Range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952767"/>
            <a:ext cx="8229600" cy="1557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The spread, or the distance, between the lowest and highest values of a variable.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To </a:t>
            </a:r>
            <a:r>
              <a:rPr lang="en-US" altLang="en-US" dirty="0"/>
              <a:t>get the range for a variable, you subtract its lowest value from its highest value.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133600" y="2995680"/>
            <a:ext cx="403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Class A--IQs of 13 Students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102		115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128		109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131		</a:t>
            </a:r>
            <a:r>
              <a:rPr lang="en-US" altLang="en-US" sz="2000" dirty="0">
                <a:solidFill>
                  <a:srgbClr val="FD031B"/>
                </a:solidFill>
              </a:rPr>
              <a:t>89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98			106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D031B"/>
                </a:solidFill>
              </a:rPr>
              <a:t>140</a:t>
            </a:r>
            <a:r>
              <a:rPr lang="en-US" altLang="en-US" sz="2000" dirty="0"/>
              <a:t>		119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93			97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110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Class A Range = 140 - 89 = 51</a:t>
            </a:r>
            <a:endParaRPr lang="en-US" altLang="en-US" sz="2000" dirty="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6019800" y="3036956"/>
            <a:ext cx="4038600" cy="36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Class B--IQs of 13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127		</a:t>
            </a:r>
            <a:r>
              <a:rPr lang="en-US" altLang="en-US" sz="2000" dirty="0">
                <a:solidFill>
                  <a:srgbClr val="FD031B"/>
                </a:solidFill>
              </a:rPr>
              <a:t>162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131		103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96			111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D031B"/>
                </a:solidFill>
              </a:rPr>
              <a:t>80	</a:t>
            </a:r>
            <a:r>
              <a:rPr lang="en-US" altLang="en-US" sz="2000" dirty="0"/>
              <a:t>		109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93			87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120		105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109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Class B Range = 162 - 80 = 82 </a:t>
            </a:r>
          </a:p>
        </p:txBody>
      </p:sp>
    </p:spTree>
    <p:extLst>
      <p:ext uri="{BB962C8B-B14F-4D97-AF65-F5344CB8AC3E}">
        <p14:creationId xmlns:p14="http://schemas.microsoft.com/office/powerpoint/2010/main" val="405957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Interquartile Range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A quartile is the value that marks one of the divisions that breaks a series of values into four equal parts.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median is a quartile and divides the cases in half.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/>
              <a:t>25</a:t>
            </a:r>
            <a:r>
              <a:rPr lang="en-US" altLang="en-US" sz="1600" baseline="30000" dirty="0" smtClean="0"/>
              <a:t>th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percentile is a quartile that divides the first ¼ of cases from the latter ¾.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75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percentile is a quartile that divides the first ¾ of cases from the latter ¼.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interquartile range is the distance or range between the 25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percentile and the 75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percentile.  Below, what is the interquartile range?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4112524"/>
            <a:ext cx="8839200" cy="1966913"/>
            <a:chOff x="1676400" y="4112524"/>
            <a:chExt cx="8839200" cy="1966913"/>
          </a:xfrm>
        </p:grpSpPr>
        <p:sp>
          <p:nvSpPr>
            <p:cNvPr id="115716" name="Freeform 4"/>
            <p:cNvSpPr>
              <a:spLocks/>
            </p:cNvSpPr>
            <p:nvPr/>
          </p:nvSpPr>
          <p:spPr bwMode="auto">
            <a:xfrm>
              <a:off x="1905000" y="4645923"/>
              <a:ext cx="8382000" cy="762000"/>
            </a:xfrm>
            <a:custGeom>
              <a:avLst/>
              <a:gdLst>
                <a:gd name="T0" fmla="*/ 0 w 4656"/>
                <a:gd name="T1" fmla="*/ 672 h 720"/>
                <a:gd name="T2" fmla="*/ 672 w 4656"/>
                <a:gd name="T3" fmla="*/ 576 h 720"/>
                <a:gd name="T4" fmla="*/ 2064 w 4656"/>
                <a:gd name="T5" fmla="*/ 0 h 720"/>
                <a:gd name="T6" fmla="*/ 3840 w 4656"/>
                <a:gd name="T7" fmla="*/ 576 h 720"/>
                <a:gd name="T8" fmla="*/ 4656 w 4656"/>
                <a:gd name="T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6" h="720">
                  <a:moveTo>
                    <a:pt x="0" y="672"/>
                  </a:moveTo>
                  <a:cubicBezTo>
                    <a:pt x="164" y="680"/>
                    <a:pt x="328" y="688"/>
                    <a:pt x="672" y="576"/>
                  </a:cubicBezTo>
                  <a:cubicBezTo>
                    <a:pt x="1016" y="464"/>
                    <a:pt x="1536" y="0"/>
                    <a:pt x="2064" y="0"/>
                  </a:cubicBezTo>
                  <a:cubicBezTo>
                    <a:pt x="2592" y="0"/>
                    <a:pt x="3408" y="456"/>
                    <a:pt x="3840" y="576"/>
                  </a:cubicBezTo>
                  <a:cubicBezTo>
                    <a:pt x="4272" y="696"/>
                    <a:pt x="4512" y="696"/>
                    <a:pt x="4656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17" name="Line 5"/>
            <p:cNvSpPr>
              <a:spLocks noChangeShapeType="1"/>
            </p:cNvSpPr>
            <p:nvPr/>
          </p:nvSpPr>
          <p:spPr bwMode="auto">
            <a:xfrm>
              <a:off x="1676400" y="5484123"/>
              <a:ext cx="876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18" name="Text Box 6"/>
            <p:cNvSpPr txBox="1">
              <a:spLocks noChangeArrowheads="1"/>
            </p:cNvSpPr>
            <p:nvPr/>
          </p:nvSpPr>
          <p:spPr bwMode="auto">
            <a:xfrm>
              <a:off x="1828800" y="5712724"/>
              <a:ext cx="8686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0                           250                     500                         750                                1000</a:t>
              </a:r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 flipV="1">
              <a:off x="3962400" y="495072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 flipV="1">
              <a:off x="7620000" y="4874523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 flipV="1">
              <a:off x="5715000" y="4264923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2" name="Text Box 10"/>
            <p:cNvSpPr txBox="1">
              <a:spLocks noChangeArrowheads="1"/>
            </p:cNvSpPr>
            <p:nvPr/>
          </p:nvSpPr>
          <p:spPr bwMode="auto">
            <a:xfrm>
              <a:off x="2743200" y="4264924"/>
              <a:ext cx="8382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25% of cases</a:t>
              </a:r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3810000" y="4112524"/>
              <a:ext cx="838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25%</a:t>
              </a:r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7086600" y="4112524"/>
              <a:ext cx="838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25%</a:t>
              </a:r>
            </a:p>
          </p:txBody>
        </p:sp>
        <p:sp>
          <p:nvSpPr>
            <p:cNvPr id="115725" name="Text Box 13"/>
            <p:cNvSpPr txBox="1">
              <a:spLocks noChangeArrowheads="1"/>
            </p:cNvSpPr>
            <p:nvPr/>
          </p:nvSpPr>
          <p:spPr bwMode="auto">
            <a:xfrm>
              <a:off x="8534400" y="4188724"/>
              <a:ext cx="8382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25% of cases</a:t>
              </a:r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3352800" y="4722123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4343400" y="4493523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 flipH="1">
              <a:off x="7010400" y="4417323"/>
              <a:ext cx="152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 flipH="1">
              <a:off x="8305800" y="4645923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7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</a:t>
            </a:r>
            <a:r>
              <a:rPr lang="en-US" dirty="0"/>
              <a:t>is important to understand the ideas behind the various techniques, in order to know how and when to use them.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One </a:t>
            </a:r>
            <a:r>
              <a:rPr lang="en-US" dirty="0"/>
              <a:t>has to understand the simpler methods first, in order to grasp the more sophisticated ones.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important to accurately assess the performance of a method, to know how well or how badly it is working.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Additionally</a:t>
            </a:r>
            <a:r>
              <a:rPr lang="en-US" dirty="0"/>
              <a:t>, this is an exciting research area, having important applications in science, industry, and finance.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Ultimately</a:t>
            </a:r>
            <a:r>
              <a:rPr lang="en-US" dirty="0"/>
              <a:t>, statistical learning is a fundamental ingredient in the training of a modern data scientist. Examples of Statistical Learning problems include: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4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A measure of the spread of the recorded values on a variable.  A measure of dispersion.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The larger the variance, the further the individual cases are from the mean.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The smaller the variance, the closer the individual scores are to the mean.</a:t>
            </a:r>
          </a:p>
        </p:txBody>
      </p:sp>
      <p:sp>
        <p:nvSpPr>
          <p:cNvPr id="93188" name="Freeform 4"/>
          <p:cNvSpPr>
            <a:spLocks/>
          </p:cNvSpPr>
          <p:nvPr/>
        </p:nvSpPr>
        <p:spPr bwMode="auto">
          <a:xfrm>
            <a:off x="3152776" y="3122613"/>
            <a:ext cx="4086225" cy="792162"/>
          </a:xfrm>
          <a:custGeom>
            <a:avLst/>
            <a:gdLst>
              <a:gd name="T0" fmla="*/ 50 w 2574"/>
              <a:gd name="T1" fmla="*/ 474 h 499"/>
              <a:gd name="T2" fmla="*/ 60 w 2574"/>
              <a:gd name="T3" fmla="*/ 484 h 499"/>
              <a:gd name="T4" fmla="*/ 412 w 2574"/>
              <a:gd name="T5" fmla="*/ 381 h 499"/>
              <a:gd name="T6" fmla="*/ 1230 w 2574"/>
              <a:gd name="T7" fmla="*/ 1 h 499"/>
              <a:gd name="T8" fmla="*/ 2094 w 2574"/>
              <a:gd name="T9" fmla="*/ 385 h 499"/>
              <a:gd name="T10" fmla="*/ 2574 w 2574"/>
              <a:gd name="T11" fmla="*/ 481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4" h="499">
                <a:moveTo>
                  <a:pt x="50" y="474"/>
                </a:moveTo>
                <a:cubicBezTo>
                  <a:pt x="53" y="476"/>
                  <a:pt x="0" y="499"/>
                  <a:pt x="60" y="484"/>
                </a:cubicBezTo>
                <a:cubicBezTo>
                  <a:pt x="120" y="469"/>
                  <a:pt x="217" y="461"/>
                  <a:pt x="412" y="381"/>
                </a:cubicBezTo>
                <a:cubicBezTo>
                  <a:pt x="607" y="301"/>
                  <a:pt x="950" y="0"/>
                  <a:pt x="1230" y="1"/>
                </a:cubicBezTo>
                <a:cubicBezTo>
                  <a:pt x="1510" y="2"/>
                  <a:pt x="1870" y="305"/>
                  <a:pt x="2094" y="385"/>
                </a:cubicBezTo>
                <a:cubicBezTo>
                  <a:pt x="2318" y="465"/>
                  <a:pt x="2494" y="465"/>
                  <a:pt x="2574" y="4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Freeform 5"/>
          <p:cNvSpPr>
            <a:spLocks/>
          </p:cNvSpPr>
          <p:nvPr/>
        </p:nvSpPr>
        <p:spPr bwMode="auto">
          <a:xfrm>
            <a:off x="4529138" y="4949825"/>
            <a:ext cx="1428750" cy="846138"/>
          </a:xfrm>
          <a:custGeom>
            <a:avLst/>
            <a:gdLst>
              <a:gd name="T0" fmla="*/ 0 w 900"/>
              <a:gd name="T1" fmla="*/ 533 h 533"/>
              <a:gd name="T2" fmla="*/ 165 w 900"/>
              <a:gd name="T3" fmla="*/ 419 h 533"/>
              <a:gd name="T4" fmla="*/ 447 w 900"/>
              <a:gd name="T5" fmla="*/ 2 h 533"/>
              <a:gd name="T6" fmla="*/ 714 w 900"/>
              <a:gd name="T7" fmla="*/ 430 h 533"/>
              <a:gd name="T8" fmla="*/ 900 w 900"/>
              <a:gd name="T9" fmla="*/ 52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33">
                <a:moveTo>
                  <a:pt x="0" y="533"/>
                </a:moveTo>
                <a:cubicBezTo>
                  <a:pt x="26" y="514"/>
                  <a:pt x="91" y="507"/>
                  <a:pt x="165" y="419"/>
                </a:cubicBezTo>
                <a:cubicBezTo>
                  <a:pt x="239" y="331"/>
                  <a:pt x="356" y="0"/>
                  <a:pt x="447" y="2"/>
                </a:cubicBezTo>
                <a:cubicBezTo>
                  <a:pt x="538" y="4"/>
                  <a:pt x="639" y="343"/>
                  <a:pt x="714" y="430"/>
                </a:cubicBezTo>
                <a:cubicBezTo>
                  <a:pt x="789" y="517"/>
                  <a:pt x="861" y="504"/>
                  <a:pt x="900" y="5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3048000" y="3962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3048000" y="579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V="1">
            <a:off x="51816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V="1">
            <a:off x="52578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257800" y="39624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Mean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5334000" y="59436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08256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Deviation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To convert variance into something of meaning, let’s create standard deviation.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The square root of the variance reveals the average deviation of the observations from the mean.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/>
              <a:t>s.d.</a:t>
            </a:r>
            <a:r>
              <a:rPr lang="en-US" altLang="en-US" sz="2400" dirty="0"/>
              <a:t>  = 	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400" dirty="0"/>
              <a:t>(Y</a:t>
            </a:r>
            <a:r>
              <a:rPr lang="en-US" altLang="en-US" sz="2400" i="1" dirty="0"/>
              <a:t>i </a:t>
            </a:r>
            <a:r>
              <a:rPr lang="en-US" altLang="en-US" sz="2400" dirty="0"/>
              <a:t>– Y-bar)</a:t>
            </a:r>
            <a:r>
              <a:rPr lang="en-US" altLang="en-US" sz="2400" baseline="30000" dirty="0"/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aseline="30000" dirty="0" smtClean="0"/>
              <a:t> </a:t>
            </a:r>
            <a:r>
              <a:rPr lang="en-US" altLang="en-US" sz="2400" dirty="0" smtClean="0"/>
              <a:t>                     n </a:t>
            </a:r>
            <a:r>
              <a:rPr lang="en-US" altLang="en-US" sz="2400" dirty="0"/>
              <a:t>- 1</a:t>
            </a:r>
          </a:p>
        </p:txBody>
      </p:sp>
      <p:sp>
        <p:nvSpPr>
          <p:cNvPr id="102404" name="Freeform 4"/>
          <p:cNvSpPr>
            <a:spLocks/>
          </p:cNvSpPr>
          <p:nvPr/>
        </p:nvSpPr>
        <p:spPr bwMode="auto">
          <a:xfrm>
            <a:off x="1319521" y="3857414"/>
            <a:ext cx="3049588" cy="1130300"/>
          </a:xfrm>
          <a:custGeom>
            <a:avLst/>
            <a:gdLst>
              <a:gd name="T0" fmla="*/ 0 w 1921"/>
              <a:gd name="T1" fmla="*/ 548 h 712"/>
              <a:gd name="T2" fmla="*/ 82 w 1921"/>
              <a:gd name="T3" fmla="*/ 520 h 712"/>
              <a:gd name="T4" fmla="*/ 192 w 1921"/>
              <a:gd name="T5" fmla="*/ 712 h 712"/>
              <a:gd name="T6" fmla="*/ 237 w 1921"/>
              <a:gd name="T7" fmla="*/ 648 h 712"/>
              <a:gd name="T8" fmla="*/ 265 w 1921"/>
              <a:gd name="T9" fmla="*/ 621 h 712"/>
              <a:gd name="T10" fmla="*/ 320 w 1921"/>
              <a:gd name="T11" fmla="*/ 511 h 712"/>
              <a:gd name="T12" fmla="*/ 349 w 1921"/>
              <a:gd name="T13" fmla="*/ 317 h 712"/>
              <a:gd name="T14" fmla="*/ 390 w 1921"/>
              <a:gd name="T15" fmla="*/ 172 h 712"/>
              <a:gd name="T16" fmla="*/ 463 w 1921"/>
              <a:gd name="T17" fmla="*/ 69 h 712"/>
              <a:gd name="T18" fmla="*/ 1079 w 1921"/>
              <a:gd name="T19" fmla="*/ 82 h 712"/>
              <a:gd name="T20" fmla="*/ 1709 w 1921"/>
              <a:gd name="T21" fmla="*/ 36 h 712"/>
              <a:gd name="T22" fmla="*/ 1652 w 1921"/>
              <a:gd name="T23" fmla="*/ 38 h 712"/>
              <a:gd name="T24" fmla="*/ 1921 w 1921"/>
              <a:gd name="T25" fmla="*/ 27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21" h="712">
                <a:moveTo>
                  <a:pt x="0" y="548"/>
                </a:moveTo>
                <a:cubicBezTo>
                  <a:pt x="64" y="527"/>
                  <a:pt x="37" y="537"/>
                  <a:pt x="82" y="520"/>
                </a:cubicBezTo>
                <a:cubicBezTo>
                  <a:pt x="154" y="546"/>
                  <a:pt x="169" y="644"/>
                  <a:pt x="192" y="712"/>
                </a:cubicBezTo>
                <a:cubicBezTo>
                  <a:pt x="237" y="697"/>
                  <a:pt x="216" y="712"/>
                  <a:pt x="237" y="648"/>
                </a:cubicBezTo>
                <a:cubicBezTo>
                  <a:pt x="241" y="636"/>
                  <a:pt x="256" y="630"/>
                  <a:pt x="265" y="621"/>
                </a:cubicBezTo>
                <a:cubicBezTo>
                  <a:pt x="278" y="583"/>
                  <a:pt x="298" y="544"/>
                  <a:pt x="320" y="511"/>
                </a:cubicBezTo>
                <a:cubicBezTo>
                  <a:pt x="340" y="448"/>
                  <a:pt x="325" y="377"/>
                  <a:pt x="349" y="317"/>
                </a:cubicBezTo>
                <a:cubicBezTo>
                  <a:pt x="368" y="268"/>
                  <a:pt x="361" y="215"/>
                  <a:pt x="390" y="172"/>
                </a:cubicBezTo>
                <a:cubicBezTo>
                  <a:pt x="397" y="144"/>
                  <a:pt x="429" y="82"/>
                  <a:pt x="463" y="69"/>
                </a:cubicBezTo>
                <a:cubicBezTo>
                  <a:pt x="646" y="0"/>
                  <a:pt x="883" y="86"/>
                  <a:pt x="1079" y="82"/>
                </a:cubicBezTo>
                <a:cubicBezTo>
                  <a:pt x="1292" y="73"/>
                  <a:pt x="1497" y="45"/>
                  <a:pt x="1709" y="36"/>
                </a:cubicBezTo>
                <a:cubicBezTo>
                  <a:pt x="1849" y="13"/>
                  <a:pt x="1523" y="52"/>
                  <a:pt x="1652" y="38"/>
                </a:cubicBezTo>
                <a:cubicBezTo>
                  <a:pt x="1905" y="45"/>
                  <a:pt x="1919" y="23"/>
                  <a:pt x="1921" y="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1994848" y="467549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Deviation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680" y="2175680"/>
            <a:ext cx="8229600" cy="288763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For Class A, the standard deviation is: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		235.45      = 15.34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The average of persons’ deviation from the mean IQ of 110.54 is 15.34 IQ points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4150057" y="2935407"/>
            <a:ext cx="1727200" cy="442913"/>
          </a:xfrm>
          <a:custGeom>
            <a:avLst/>
            <a:gdLst>
              <a:gd name="T0" fmla="*/ 0 w 1088"/>
              <a:gd name="T1" fmla="*/ 197 h 279"/>
              <a:gd name="T2" fmla="*/ 110 w 1088"/>
              <a:gd name="T3" fmla="*/ 206 h 279"/>
              <a:gd name="T4" fmla="*/ 165 w 1088"/>
              <a:gd name="T5" fmla="*/ 279 h 279"/>
              <a:gd name="T6" fmla="*/ 220 w 1088"/>
              <a:gd name="T7" fmla="*/ 215 h 279"/>
              <a:gd name="T8" fmla="*/ 256 w 1088"/>
              <a:gd name="T9" fmla="*/ 78 h 279"/>
              <a:gd name="T10" fmla="*/ 357 w 1088"/>
              <a:gd name="T11" fmla="*/ 42 h 279"/>
              <a:gd name="T12" fmla="*/ 677 w 1088"/>
              <a:gd name="T13" fmla="*/ 23 h 279"/>
              <a:gd name="T14" fmla="*/ 1088 w 1088"/>
              <a:gd name="T15" fmla="*/ 5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8" h="279">
                <a:moveTo>
                  <a:pt x="0" y="197"/>
                </a:moveTo>
                <a:cubicBezTo>
                  <a:pt x="37" y="200"/>
                  <a:pt x="76" y="191"/>
                  <a:pt x="110" y="206"/>
                </a:cubicBezTo>
                <a:cubicBezTo>
                  <a:pt x="138" y="218"/>
                  <a:pt x="143" y="258"/>
                  <a:pt x="165" y="279"/>
                </a:cubicBezTo>
                <a:cubicBezTo>
                  <a:pt x="206" y="265"/>
                  <a:pt x="196" y="251"/>
                  <a:pt x="220" y="215"/>
                </a:cubicBezTo>
                <a:cubicBezTo>
                  <a:pt x="231" y="169"/>
                  <a:pt x="245" y="124"/>
                  <a:pt x="256" y="78"/>
                </a:cubicBezTo>
                <a:cubicBezTo>
                  <a:pt x="260" y="61"/>
                  <a:pt x="338" y="44"/>
                  <a:pt x="357" y="42"/>
                </a:cubicBezTo>
                <a:cubicBezTo>
                  <a:pt x="524" y="24"/>
                  <a:pt x="418" y="33"/>
                  <a:pt x="677" y="23"/>
                </a:cubicBezTo>
                <a:cubicBezTo>
                  <a:pt x="816" y="0"/>
                  <a:pt x="944" y="5"/>
                  <a:pt x="1088" y="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ependence </a:t>
            </a:r>
            <a:r>
              <a:rPr lang="en-US" dirty="0"/>
              <a:t>or association is any statistical relationship, whether causal or not, between two random variables or bivariate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Can be negative or positive.</a:t>
            </a:r>
            <a:endParaRPr lang="en-US" dirty="0"/>
          </a:p>
        </p:txBody>
      </p:sp>
      <p:pic>
        <p:nvPicPr>
          <p:cNvPr id="2050" name="Picture 2" descr="Image result for what is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77" y="3103808"/>
            <a:ext cx="7402206" cy="301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90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Causation</a:t>
            </a:r>
            <a:endParaRPr lang="en-US" dirty="0"/>
          </a:p>
        </p:txBody>
      </p:sp>
      <p:pic>
        <p:nvPicPr>
          <p:cNvPr id="17412" name="Picture 4" descr="Correlation is not causation. The profound implications of confusing… | by  Anthony Figueroa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91" y="1827775"/>
            <a:ext cx="7042954" cy="367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0" y="2224585"/>
            <a:ext cx="5643400" cy="31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6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938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Donald sneezes and there is a tsunami in Japan</a:t>
            </a:r>
            <a:endParaRPr lang="en-US" dirty="0"/>
          </a:p>
        </p:txBody>
      </p:sp>
      <p:pic>
        <p:nvPicPr>
          <p:cNvPr id="30722" name="Picture 2" descr="The 24/7 Media-Political Sneeze Factor – The Moderate Vo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8" y="2358815"/>
            <a:ext cx="4552902" cy="364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358815"/>
            <a:ext cx="5493232" cy="34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31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For example, suppose you’re comparing two teaching methods and want to determine whether one method produces higher mean test scores.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your sample data, you see that the mean for Method A is greater than Method B. However, random samples contain random error, which makes your sample means very unlikely to equal the population means precisely.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Unfortunately</a:t>
            </a:r>
            <a:r>
              <a:rPr lang="en-US" dirty="0"/>
              <a:t>, the difference between the sample means of two teaching methods can represent either an effect that exists in the population or random error in your sample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4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is where you make use of Hypothesis testing to get statistical proof of coming to a conclusion.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This is where you run tests to get p-values. </a:t>
            </a:r>
            <a:r>
              <a:rPr lang="en-US" dirty="0"/>
              <a:t>Typically, you want p-values that are less than your significance levels (e.g., 0.05) because it indicates your sample evidence is strong enough to conclude that Method A is better than Method B for the entire population. Teaching method appears to have a real effect. </a:t>
            </a:r>
          </a:p>
        </p:txBody>
      </p:sp>
    </p:spTree>
    <p:extLst>
      <p:ext uri="{BB962C8B-B14F-4D97-AF65-F5344CB8AC3E}">
        <p14:creationId xmlns:p14="http://schemas.microsoft.com/office/powerpoint/2010/main" val="601000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t test (also called Student’s T Test) compares two averages (means) and tells you if they are different from each other.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 test also tells you how significant the differences are; In other words it lets you know if those differences could have happened by chance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122" name="Picture 2" descr="Image result for what is t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6" b="11333"/>
          <a:stretch/>
        </p:blipFill>
        <p:spPr bwMode="auto">
          <a:xfrm>
            <a:off x="2721292" y="3322750"/>
            <a:ext cx="6810375" cy="282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31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Simple 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Let’s say you have a cold and you try a </a:t>
            </a:r>
            <a:r>
              <a:rPr lang="en-US" dirty="0" smtClean="0"/>
              <a:t>homoeopathic medicine. </a:t>
            </a:r>
            <a:r>
              <a:rPr lang="en-US" dirty="0"/>
              <a:t>Your cold lasts a couple of days. The next time you have a cold, you buy an over-the-counter pharmaceutical and the cold lasts a week.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survey your friends and they all tell you that their colds were of a shorter duration (an average of 3 days) when they took the homeopathic </a:t>
            </a:r>
            <a:r>
              <a:rPr lang="en-US" dirty="0" smtClean="0"/>
              <a:t>medicine.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What </a:t>
            </a:r>
            <a:r>
              <a:rPr lang="en-US" dirty="0"/>
              <a:t>you </a:t>
            </a:r>
            <a:r>
              <a:rPr lang="en-US" i="1" dirty="0"/>
              <a:t>really</a:t>
            </a:r>
            <a:r>
              <a:rPr lang="en-US" dirty="0"/>
              <a:t> want to know is, are these results repeatable? A </a:t>
            </a:r>
            <a:r>
              <a:rPr lang="en-US" dirty="0" smtClean="0"/>
              <a:t>t-test </a:t>
            </a:r>
            <a:r>
              <a:rPr lang="en-US" dirty="0"/>
              <a:t>can tell you by comparing the means of the two groups and letting you know the probability of those results happening by </a:t>
            </a:r>
            <a:r>
              <a:rPr lang="en-US" dirty="0" smtClean="0"/>
              <a:t>chance.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4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Identify </a:t>
            </a:r>
            <a:r>
              <a:rPr lang="en-US" dirty="0"/>
              <a:t>the risk factors for prostate cancer.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Classify </a:t>
            </a:r>
            <a:r>
              <a:rPr lang="en-US" dirty="0"/>
              <a:t>a recorded phoneme based on a log-</a:t>
            </a:r>
            <a:r>
              <a:rPr lang="en-US" dirty="0" err="1"/>
              <a:t>periodogram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Predict </a:t>
            </a:r>
            <a:r>
              <a:rPr lang="en-US" dirty="0"/>
              <a:t>whether someone will have a heart attack on the basis of demographic, diet and clinical measurements.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Customize </a:t>
            </a:r>
            <a:r>
              <a:rPr lang="en-US" dirty="0"/>
              <a:t>an email spam detection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Identify </a:t>
            </a:r>
            <a:r>
              <a:rPr lang="en-US" dirty="0"/>
              <a:t>the numbers in a handwritten zip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Classify </a:t>
            </a:r>
            <a:r>
              <a:rPr lang="en-US" dirty="0"/>
              <a:t>a tissue sample into one of several cancer 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Establish </a:t>
            </a:r>
            <a:r>
              <a:rPr lang="en-US" dirty="0"/>
              <a:t>the relationship between salary and demographic variables in population survey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8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A large t-score tells you that the groups are different.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A small t-score tells you that the groups are similar.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Large Score means p-value &lt; 0.05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Small Score means p-value &gt; 0.05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22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Thank  you!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Sales Forecasting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Predicting customer demand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Predicting customer share of wallet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Predicting fraud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Identifying email is spam or not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Predicting what house will a person buy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Predicting which employee is most likely to resign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Descriptive statistics, in short, help describe and understand the features of a specific data set by giving short summaries about the sample and measures of the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most recognized types of descriptive statistics are measures of center: the mean, median, and mode, which are used at almost all levels of math and statistics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Descriptive </a:t>
            </a:r>
            <a:r>
              <a:rPr lang="en-US" dirty="0"/>
              <a:t>statistics summarizes or describes characteristics of a data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Descriptive </a:t>
            </a:r>
            <a:r>
              <a:rPr lang="en-US" dirty="0"/>
              <a:t>statistics consists of two basic categories of measures: measures of central tendency and measures of variability or spread.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Measures </a:t>
            </a:r>
            <a:r>
              <a:rPr lang="en-US" dirty="0"/>
              <a:t>of central tendency describe the center of a data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Measures </a:t>
            </a:r>
            <a:r>
              <a:rPr lang="en-US" dirty="0"/>
              <a:t>of variability or spread describe the dispersion of data within the 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vs. Population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0" y="2146112"/>
            <a:ext cx="6705600" cy="3948114"/>
            <a:chOff x="2514600" y="1600200"/>
            <a:chExt cx="6705600" cy="3948114"/>
          </a:xfrm>
        </p:grpSpPr>
        <p:sp>
          <p:nvSpPr>
            <p:cNvPr id="113668" name="AutoShape 4"/>
            <p:cNvSpPr>
              <a:spLocks noChangeArrowheads="1"/>
            </p:cNvSpPr>
            <p:nvPr/>
          </p:nvSpPr>
          <p:spPr bwMode="auto">
            <a:xfrm>
              <a:off x="8229600" y="3581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3962400" y="5181601"/>
              <a:ext cx="1676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Population</a:t>
              </a:r>
            </a:p>
          </p:txBody>
        </p:sp>
        <p:sp>
          <p:nvSpPr>
            <p:cNvPr id="113670" name="Oval 6"/>
            <p:cNvSpPr>
              <a:spLocks noChangeArrowheads="1"/>
            </p:cNvSpPr>
            <p:nvPr/>
          </p:nvSpPr>
          <p:spPr bwMode="auto">
            <a:xfrm>
              <a:off x="2514600" y="1600200"/>
              <a:ext cx="4038600" cy="3505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1" name="AutoShape 7"/>
            <p:cNvSpPr>
              <a:spLocks noChangeArrowheads="1"/>
            </p:cNvSpPr>
            <p:nvPr/>
          </p:nvSpPr>
          <p:spPr bwMode="auto">
            <a:xfrm>
              <a:off x="3810000" y="2286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AutoShape 8"/>
            <p:cNvSpPr>
              <a:spLocks noChangeArrowheads="1"/>
            </p:cNvSpPr>
            <p:nvPr/>
          </p:nvSpPr>
          <p:spPr bwMode="auto">
            <a:xfrm>
              <a:off x="3962400" y="2438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3" name="AutoShape 9"/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4" name="AutoShape 10"/>
            <p:cNvSpPr>
              <a:spLocks noChangeArrowheads="1"/>
            </p:cNvSpPr>
            <p:nvPr/>
          </p:nvSpPr>
          <p:spPr bwMode="auto">
            <a:xfrm>
              <a:off x="4343400" y="2057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AutoShape 11"/>
            <p:cNvSpPr>
              <a:spLocks noChangeArrowheads="1"/>
            </p:cNvSpPr>
            <p:nvPr/>
          </p:nvSpPr>
          <p:spPr bwMode="auto">
            <a:xfrm>
              <a:off x="4419600" y="2895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6" name="AutoShape 12"/>
            <p:cNvSpPr>
              <a:spLocks noChangeArrowheads="1"/>
            </p:cNvSpPr>
            <p:nvPr/>
          </p:nvSpPr>
          <p:spPr bwMode="auto">
            <a:xfrm>
              <a:off x="4572000" y="3048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7" name="AutoShape 13"/>
            <p:cNvSpPr>
              <a:spLocks noChangeArrowheads="1"/>
            </p:cNvSpPr>
            <p:nvPr/>
          </p:nvSpPr>
          <p:spPr bwMode="auto">
            <a:xfrm>
              <a:off x="4724400" y="3200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AutoShape 14"/>
            <p:cNvSpPr>
              <a:spLocks noChangeArrowheads="1"/>
            </p:cNvSpPr>
            <p:nvPr/>
          </p:nvSpPr>
          <p:spPr bwMode="auto">
            <a:xfrm>
              <a:off x="4953000" y="2362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9" name="AutoShape 15"/>
            <p:cNvSpPr>
              <a:spLocks noChangeArrowheads="1"/>
            </p:cNvSpPr>
            <p:nvPr/>
          </p:nvSpPr>
          <p:spPr bwMode="auto">
            <a:xfrm>
              <a:off x="5029200" y="3505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0" name="AutoShape 16"/>
            <p:cNvSpPr>
              <a:spLocks noChangeArrowheads="1"/>
            </p:cNvSpPr>
            <p:nvPr/>
          </p:nvSpPr>
          <p:spPr bwMode="auto">
            <a:xfrm>
              <a:off x="5181600" y="3657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AutoShape 17"/>
            <p:cNvSpPr>
              <a:spLocks noChangeArrowheads="1"/>
            </p:cNvSpPr>
            <p:nvPr/>
          </p:nvSpPr>
          <p:spPr bwMode="auto">
            <a:xfrm>
              <a:off x="4648200" y="4114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2" name="AutoShape 18"/>
            <p:cNvSpPr>
              <a:spLocks noChangeArrowheads="1"/>
            </p:cNvSpPr>
            <p:nvPr/>
          </p:nvSpPr>
          <p:spPr bwMode="auto">
            <a:xfrm>
              <a:off x="3276600" y="3657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3" name="AutoShape 19"/>
            <p:cNvSpPr>
              <a:spLocks noChangeArrowheads="1"/>
            </p:cNvSpPr>
            <p:nvPr/>
          </p:nvSpPr>
          <p:spPr bwMode="auto">
            <a:xfrm>
              <a:off x="4114800" y="3200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AutoShape 20"/>
            <p:cNvSpPr>
              <a:spLocks noChangeArrowheads="1"/>
            </p:cNvSpPr>
            <p:nvPr/>
          </p:nvSpPr>
          <p:spPr bwMode="auto">
            <a:xfrm>
              <a:off x="3048000" y="2667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5" name="AutoShape 21"/>
            <p:cNvSpPr>
              <a:spLocks noChangeArrowheads="1"/>
            </p:cNvSpPr>
            <p:nvPr/>
          </p:nvSpPr>
          <p:spPr bwMode="auto">
            <a:xfrm>
              <a:off x="5867400" y="2667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6" name="AutoShape 22"/>
            <p:cNvSpPr>
              <a:spLocks noChangeArrowheads="1"/>
            </p:cNvSpPr>
            <p:nvPr/>
          </p:nvSpPr>
          <p:spPr bwMode="auto">
            <a:xfrm>
              <a:off x="4038600" y="3810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AutoShape 23"/>
            <p:cNvSpPr>
              <a:spLocks noChangeArrowheads="1"/>
            </p:cNvSpPr>
            <p:nvPr/>
          </p:nvSpPr>
          <p:spPr bwMode="auto">
            <a:xfrm>
              <a:off x="4572000" y="3048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8" name="AutoShape 24"/>
            <p:cNvSpPr>
              <a:spLocks noChangeArrowheads="1"/>
            </p:cNvSpPr>
            <p:nvPr/>
          </p:nvSpPr>
          <p:spPr bwMode="auto">
            <a:xfrm>
              <a:off x="4724400" y="3200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9" name="AutoShape 25"/>
            <p:cNvSpPr>
              <a:spLocks noChangeArrowheads="1"/>
            </p:cNvSpPr>
            <p:nvPr/>
          </p:nvSpPr>
          <p:spPr bwMode="auto">
            <a:xfrm>
              <a:off x="3429000" y="3810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AutoShape 26"/>
            <p:cNvSpPr>
              <a:spLocks noChangeArrowheads="1"/>
            </p:cNvSpPr>
            <p:nvPr/>
          </p:nvSpPr>
          <p:spPr bwMode="auto">
            <a:xfrm>
              <a:off x="4267200" y="3352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1" name="AutoShape 27"/>
            <p:cNvSpPr>
              <a:spLocks noChangeArrowheads="1"/>
            </p:cNvSpPr>
            <p:nvPr/>
          </p:nvSpPr>
          <p:spPr bwMode="auto">
            <a:xfrm>
              <a:off x="3200400" y="2819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2" name="AutoShape 28"/>
            <p:cNvSpPr>
              <a:spLocks noChangeArrowheads="1"/>
            </p:cNvSpPr>
            <p:nvPr/>
          </p:nvSpPr>
          <p:spPr bwMode="auto">
            <a:xfrm>
              <a:off x="4191000" y="3962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3" name="AutoShape 29"/>
            <p:cNvSpPr>
              <a:spLocks noChangeArrowheads="1"/>
            </p:cNvSpPr>
            <p:nvPr/>
          </p:nvSpPr>
          <p:spPr bwMode="auto">
            <a:xfrm>
              <a:off x="4724400" y="3200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4" name="AutoShape 30"/>
            <p:cNvSpPr>
              <a:spLocks noChangeArrowheads="1"/>
            </p:cNvSpPr>
            <p:nvPr/>
          </p:nvSpPr>
          <p:spPr bwMode="auto">
            <a:xfrm>
              <a:off x="4876800" y="3352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5" name="AutoShape 31"/>
            <p:cNvSpPr>
              <a:spLocks noChangeArrowheads="1"/>
            </p:cNvSpPr>
            <p:nvPr/>
          </p:nvSpPr>
          <p:spPr bwMode="auto">
            <a:xfrm>
              <a:off x="3581400" y="3962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6" name="AutoShape 32"/>
            <p:cNvSpPr>
              <a:spLocks noChangeArrowheads="1"/>
            </p:cNvSpPr>
            <p:nvPr/>
          </p:nvSpPr>
          <p:spPr bwMode="auto">
            <a:xfrm>
              <a:off x="4419600" y="3505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7" name="AutoShape 33"/>
            <p:cNvSpPr>
              <a:spLocks noChangeArrowheads="1"/>
            </p:cNvSpPr>
            <p:nvPr/>
          </p:nvSpPr>
          <p:spPr bwMode="auto">
            <a:xfrm>
              <a:off x="3352800" y="2971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8" name="AutoShape 34"/>
            <p:cNvSpPr>
              <a:spLocks noChangeArrowheads="1"/>
            </p:cNvSpPr>
            <p:nvPr/>
          </p:nvSpPr>
          <p:spPr bwMode="auto">
            <a:xfrm>
              <a:off x="4343400" y="4114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9" name="AutoShape 35"/>
            <p:cNvSpPr>
              <a:spLocks noChangeArrowheads="1"/>
            </p:cNvSpPr>
            <p:nvPr/>
          </p:nvSpPr>
          <p:spPr bwMode="auto">
            <a:xfrm>
              <a:off x="4495800" y="2209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0" name="AutoShape 36"/>
            <p:cNvSpPr>
              <a:spLocks noChangeArrowheads="1"/>
            </p:cNvSpPr>
            <p:nvPr/>
          </p:nvSpPr>
          <p:spPr bwMode="auto">
            <a:xfrm>
              <a:off x="4572000" y="3048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1" name="AutoShape 37"/>
            <p:cNvSpPr>
              <a:spLocks noChangeArrowheads="1"/>
            </p:cNvSpPr>
            <p:nvPr/>
          </p:nvSpPr>
          <p:spPr bwMode="auto">
            <a:xfrm>
              <a:off x="5105400" y="2514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2" name="AutoShape 38"/>
            <p:cNvSpPr>
              <a:spLocks noChangeArrowheads="1"/>
            </p:cNvSpPr>
            <p:nvPr/>
          </p:nvSpPr>
          <p:spPr bwMode="auto">
            <a:xfrm>
              <a:off x="8686800" y="3962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3" name="AutoShape 39"/>
            <p:cNvSpPr>
              <a:spLocks noChangeArrowheads="1"/>
            </p:cNvSpPr>
            <p:nvPr/>
          </p:nvSpPr>
          <p:spPr bwMode="auto">
            <a:xfrm>
              <a:off x="8077200" y="3962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4" name="AutoShape 40"/>
            <p:cNvSpPr>
              <a:spLocks noChangeArrowheads="1"/>
            </p:cNvSpPr>
            <p:nvPr/>
          </p:nvSpPr>
          <p:spPr bwMode="auto">
            <a:xfrm>
              <a:off x="5257800" y="2667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5" name="AutoShape 41"/>
            <p:cNvSpPr>
              <a:spLocks noChangeArrowheads="1"/>
            </p:cNvSpPr>
            <p:nvPr/>
          </p:nvSpPr>
          <p:spPr bwMode="auto">
            <a:xfrm>
              <a:off x="4800600" y="25146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6" name="AutoShape 42"/>
            <p:cNvSpPr>
              <a:spLocks noChangeArrowheads="1"/>
            </p:cNvSpPr>
            <p:nvPr/>
          </p:nvSpPr>
          <p:spPr bwMode="auto">
            <a:xfrm>
              <a:off x="4876800" y="3352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7" name="AutoShape 43"/>
            <p:cNvSpPr>
              <a:spLocks noChangeArrowheads="1"/>
            </p:cNvSpPr>
            <p:nvPr/>
          </p:nvSpPr>
          <p:spPr bwMode="auto">
            <a:xfrm>
              <a:off x="5410200" y="28194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8" name="AutoShape 44"/>
            <p:cNvSpPr>
              <a:spLocks noChangeArrowheads="1"/>
            </p:cNvSpPr>
            <p:nvPr/>
          </p:nvSpPr>
          <p:spPr bwMode="auto">
            <a:xfrm>
              <a:off x="4953000" y="26670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9" name="AutoShape 45"/>
            <p:cNvSpPr>
              <a:spLocks noChangeArrowheads="1"/>
            </p:cNvSpPr>
            <p:nvPr/>
          </p:nvSpPr>
          <p:spPr bwMode="auto">
            <a:xfrm>
              <a:off x="5029200" y="3505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0" name="AutoShape 46"/>
            <p:cNvSpPr>
              <a:spLocks noChangeArrowheads="1"/>
            </p:cNvSpPr>
            <p:nvPr/>
          </p:nvSpPr>
          <p:spPr bwMode="auto">
            <a:xfrm>
              <a:off x="5562600" y="29718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1" name="AutoShape 47"/>
            <p:cNvSpPr>
              <a:spLocks noChangeArrowheads="1"/>
            </p:cNvSpPr>
            <p:nvPr/>
          </p:nvSpPr>
          <p:spPr bwMode="auto">
            <a:xfrm rot="12329854">
              <a:off x="6019800" y="3505200"/>
              <a:ext cx="1676400" cy="228600"/>
            </a:xfrm>
            <a:prstGeom prst="leftArrow">
              <a:avLst>
                <a:gd name="adj1" fmla="val 50000"/>
                <a:gd name="adj2" fmla="val 18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4" name="Text Box 50"/>
            <p:cNvSpPr txBox="1">
              <a:spLocks noChangeArrowheads="1"/>
            </p:cNvSpPr>
            <p:nvPr/>
          </p:nvSpPr>
          <p:spPr bwMode="auto">
            <a:xfrm>
              <a:off x="8153400" y="5173663"/>
              <a:ext cx="990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Sample</a:t>
              </a:r>
            </a:p>
          </p:txBody>
        </p:sp>
        <p:sp>
          <p:nvSpPr>
            <p:cNvPr id="113715" name="AutoShape 51"/>
            <p:cNvSpPr>
              <a:spLocks noChangeArrowheads="1"/>
            </p:cNvSpPr>
            <p:nvPr/>
          </p:nvSpPr>
          <p:spPr bwMode="auto">
            <a:xfrm>
              <a:off x="8077200" y="3124200"/>
              <a:ext cx="1143000" cy="1828800"/>
            </a:xfrm>
            <a:prstGeom prst="can">
              <a:avLst>
                <a:gd name="adj" fmla="val 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5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Descriptive Statistics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2779600"/>
            <a:ext cx="4038600" cy="3657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Class A--IQs of 13 Students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102		115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128		109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131		89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98			106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140		119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93			97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110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779601"/>
            <a:ext cx="4038600" cy="36163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Class B--IQs of 13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127		162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131		103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96			111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80			109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93			87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120		105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109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981200" y="1712801"/>
            <a:ext cx="7086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An Illustration: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Which Group is Smarter?</a:t>
            </a:r>
          </a:p>
        </p:txBody>
      </p:sp>
    </p:spTree>
    <p:extLst>
      <p:ext uri="{BB962C8B-B14F-4D97-AF65-F5344CB8AC3E}">
        <p14:creationId xmlns:p14="http://schemas.microsoft.com/office/powerpoint/2010/main" val="294476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Descriptive Statistics</a:t>
            </a:r>
            <a:endParaRPr lang="en-US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Which group is smarter now?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Class A--Average IQ		     Class B--Average IQ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         110.54				  110.23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600"/>
              <a:t>They’re roughly the same!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With a summary descriptive statistic, it is much easier to answer our question.</a:t>
            </a:r>
          </a:p>
        </p:txBody>
      </p:sp>
    </p:spTree>
    <p:extLst>
      <p:ext uri="{BB962C8B-B14F-4D97-AF65-F5344CB8AC3E}">
        <p14:creationId xmlns:p14="http://schemas.microsoft.com/office/powerpoint/2010/main" val="275282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Descriptive Statistics	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Types of descriptive statistics: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Organize Data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Tables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Graphs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/>
          </a:p>
          <a:p>
            <a:pPr>
              <a:lnSpc>
                <a:spcPct val="90000"/>
              </a:lnSpc>
            </a:pPr>
            <a:r>
              <a:rPr lang="en-US" altLang="en-US" sz="3200"/>
              <a:t>Summarize Data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Central Tendency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Variation</a:t>
            </a:r>
          </a:p>
          <a:p>
            <a:pPr lvl="1">
              <a:lnSpc>
                <a:spcPct val="90000"/>
              </a:lnSpc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268848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1161</Words>
  <Application>Microsoft Office PowerPoint</Application>
  <PresentationFormat>Widescreen</PresentationFormat>
  <Paragraphs>210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Retrospect</vt:lpstr>
      <vt:lpstr>Statistics</vt:lpstr>
      <vt:lpstr>Why learn statistics?</vt:lpstr>
      <vt:lpstr>Why learn statistics?</vt:lpstr>
      <vt:lpstr>What can you do?</vt:lpstr>
      <vt:lpstr>Descriptive Statistics</vt:lpstr>
      <vt:lpstr>Sample vs. Population</vt:lpstr>
      <vt:lpstr>Descriptive Statistics</vt:lpstr>
      <vt:lpstr>Descriptive Statistics</vt:lpstr>
      <vt:lpstr>Descriptive Statistics </vt:lpstr>
      <vt:lpstr>Histogram</vt:lpstr>
      <vt:lpstr>Bar Graph</vt:lpstr>
      <vt:lpstr>Measures of Central Tendency - Mean</vt:lpstr>
      <vt:lpstr>Mean</vt:lpstr>
      <vt:lpstr>Outliers affect Mean</vt:lpstr>
      <vt:lpstr>Measures of Central Tendency - Median</vt:lpstr>
      <vt:lpstr>Measures of Central Tendency - Mode </vt:lpstr>
      <vt:lpstr>PowerPoint Presentation</vt:lpstr>
      <vt:lpstr>Range</vt:lpstr>
      <vt:lpstr>Interquartile Range</vt:lpstr>
      <vt:lpstr>Variance</vt:lpstr>
      <vt:lpstr>Standard Deviation</vt:lpstr>
      <vt:lpstr>Standard Deviation</vt:lpstr>
      <vt:lpstr>Correlation</vt:lpstr>
      <vt:lpstr>Causation</vt:lpstr>
      <vt:lpstr>Spurious Correlation</vt:lpstr>
      <vt:lpstr>Hypothesis Testing</vt:lpstr>
      <vt:lpstr>Hypothesis Testing</vt:lpstr>
      <vt:lpstr>t - Test</vt:lpstr>
      <vt:lpstr>t - Test</vt:lpstr>
      <vt:lpstr>t - Test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This Pc</dc:creator>
  <cp:lastModifiedBy>This Pc</cp:lastModifiedBy>
  <cp:revision>10</cp:revision>
  <dcterms:created xsi:type="dcterms:W3CDTF">2020-09-11T03:53:35Z</dcterms:created>
  <dcterms:modified xsi:type="dcterms:W3CDTF">2020-09-11T04:29:53Z</dcterms:modified>
</cp:coreProperties>
</file>