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5"/>
  </p:normalViewPr>
  <p:slideViewPr>
    <p:cSldViewPr snapToGrid="0">
      <p:cViewPr varScale="1">
        <p:scale>
          <a:sx n="107" d="100"/>
          <a:sy n="107" d="100"/>
        </p:scale>
        <p:origin x="2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313CE9-4A17-4B56-AF18-E16A0079FCE1}"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5632A-CD67-45E7-93C9-2FF044B18D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76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13CE9-4A17-4B56-AF18-E16A0079FCE1}"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13373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13CE9-4A17-4B56-AF18-E16A0079FCE1}"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244454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13CE9-4A17-4B56-AF18-E16A0079FCE1}"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253976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313CE9-4A17-4B56-AF18-E16A0079FCE1}"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5632A-CD67-45E7-93C9-2FF044B18D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70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313CE9-4A17-4B56-AF18-E16A0079FCE1}" type="datetimeFigureOut">
              <a:rPr lang="en-US" smtClean="0"/>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173851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13CE9-4A17-4B56-AF18-E16A0079FCE1}" type="datetimeFigureOut">
              <a:rPr lang="en-US" smtClean="0"/>
              <a:t>9/17/20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108337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13CE9-4A17-4B56-AF18-E16A0079FCE1}" type="datetimeFigureOut">
              <a:rPr lang="en-US" smtClean="0"/>
              <a:t>9/17/20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93729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313CE9-4A17-4B56-AF18-E16A0079FCE1}" type="datetimeFigureOut">
              <a:rPr lang="en-US" smtClean="0"/>
              <a:t>9/17/20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406866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313CE9-4A17-4B56-AF18-E16A0079FCE1}" type="datetimeFigureOut">
              <a:rPr lang="en-US" smtClean="0"/>
              <a:t>9/17/20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05632A-CD67-45E7-93C9-2FF044B18D83}" type="slidenum">
              <a:rPr lang="en-US" smtClean="0"/>
              <a:t>‹#›</a:t>
            </a:fld>
            <a:endParaRPr lang="en-US"/>
          </a:p>
        </p:txBody>
      </p:sp>
    </p:spTree>
    <p:extLst>
      <p:ext uri="{BB962C8B-B14F-4D97-AF65-F5344CB8AC3E}">
        <p14:creationId xmlns:p14="http://schemas.microsoft.com/office/powerpoint/2010/main" val="215163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313CE9-4A17-4B56-AF18-E16A0079FCE1}" type="datetimeFigureOut">
              <a:rPr lang="en-US" smtClean="0"/>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5632A-CD67-45E7-93C9-2FF044B18D83}" type="slidenum">
              <a:rPr lang="en-US" smtClean="0"/>
              <a:t>‹#›</a:t>
            </a:fld>
            <a:endParaRPr lang="en-US"/>
          </a:p>
        </p:txBody>
      </p:sp>
    </p:spTree>
    <p:extLst>
      <p:ext uri="{BB962C8B-B14F-4D97-AF65-F5344CB8AC3E}">
        <p14:creationId xmlns:p14="http://schemas.microsoft.com/office/powerpoint/2010/main" val="422441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313CE9-4A17-4B56-AF18-E16A0079FCE1}" type="datetimeFigureOut">
              <a:rPr lang="en-US" smtClean="0"/>
              <a:t>9/17/20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05632A-CD67-45E7-93C9-2FF044B18D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219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edium.com/@oazzat19/what-is-the-difference-between-html-vs-xml-vs-json-254864972bb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uru99.com/json-vs-xml-differenc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og.appliedinformaticsinc.com/how-to-parse-and-convert-json-to-csv-using-python/" TargetMode="External"/><Relationship Id="rId2" Type="http://schemas.openxmlformats.org/officeDocument/2006/relationships/hyperlink" Target="https://towardsdatascience.com/the-easy-way-to-work-with-csv-json-and-xml-in-python-5056f9325ca9" TargetMode="External"/><Relationship Id="rId1" Type="http://schemas.openxmlformats.org/officeDocument/2006/relationships/slideLayout" Target="../slideLayouts/slideLayout2.xml"/><Relationship Id="rId5" Type="http://schemas.openxmlformats.org/officeDocument/2006/relationships/hyperlink" Target="https://dev.socrata.com/blog/2016/02/01/pandas-and-jupyter-notebook.html" TargetMode="External"/><Relationship Id="rId4" Type="http://schemas.openxmlformats.org/officeDocument/2006/relationships/hyperlink" Target="https://opensource.com/article/18/1/parsing-html-pyth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flatten-deeply-nested-json-objects-in-non-recursive-elegant-python-55f96533103d" TargetMode="External"/><Relationship Id="rId2" Type="http://schemas.openxmlformats.org/officeDocument/2006/relationships/hyperlink" Target="https://hackersandslackers.com/extract-data-from-complex-json-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Data Types</a:t>
            </a:r>
          </a:p>
        </p:txBody>
      </p:sp>
      <p:sp>
        <p:nvSpPr>
          <p:cNvPr id="3" name="Subtitle 2"/>
          <p:cNvSpPr>
            <a:spLocks noGrp="1"/>
          </p:cNvSpPr>
          <p:nvPr>
            <p:ph type="subTitle" idx="1"/>
          </p:nvPr>
        </p:nvSpPr>
        <p:spPr/>
        <p:txBody>
          <a:bodyPr/>
          <a:lstStyle/>
          <a:p>
            <a:r>
              <a:rPr lang="en-US" dirty="0"/>
              <a:t>JSON | XML |CSV</a:t>
            </a:r>
          </a:p>
        </p:txBody>
      </p:sp>
    </p:spTree>
    <p:extLst>
      <p:ext uri="{BB962C8B-B14F-4D97-AF65-F5344CB8AC3E}">
        <p14:creationId xmlns:p14="http://schemas.microsoft.com/office/powerpoint/2010/main" val="16998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1097280" y="3029802"/>
            <a:ext cx="10058400" cy="2839291"/>
          </a:xfrm>
        </p:spPr>
        <p:txBody>
          <a:bodyPr>
            <a:normAutofit/>
          </a:bodyPr>
          <a:lstStyle/>
          <a:p>
            <a:pPr algn="ctr"/>
            <a:r>
              <a:rPr lang="en-US" sz="4000" b="1" dirty="0">
                <a:solidFill>
                  <a:srgbClr val="FF0000"/>
                </a:solidFill>
              </a:rPr>
              <a:t>Thank you!</a:t>
            </a:r>
            <a:endParaRPr lang="en-US" sz="1800" b="1" dirty="0">
              <a:solidFill>
                <a:srgbClr val="FF0000"/>
              </a:solidFill>
            </a:endParaRPr>
          </a:p>
        </p:txBody>
      </p:sp>
    </p:spTree>
    <p:extLst>
      <p:ext uri="{BB962C8B-B14F-4D97-AF65-F5344CB8AC3E}">
        <p14:creationId xmlns:p14="http://schemas.microsoft.com/office/powerpoint/2010/main" val="10133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 many data types?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From 1990 to today, the web has come a long way. </a:t>
            </a:r>
          </a:p>
          <a:p>
            <a:pPr>
              <a:buFont typeface="Wingdings" panose="05000000000000000000" pitchFamily="2" charset="2"/>
              <a:buChar char="Ø"/>
            </a:pPr>
            <a:r>
              <a:rPr lang="en-US" dirty="0"/>
              <a:t> The browser wars between Netscape and Microsoft led to a divergence catastrophe of HTML, and a solution was needed to save the web. </a:t>
            </a:r>
          </a:p>
          <a:p>
            <a:pPr>
              <a:buFont typeface="Wingdings" panose="05000000000000000000" pitchFamily="2" charset="2"/>
              <a:buChar char="Ø"/>
            </a:pPr>
            <a:r>
              <a:rPr lang="en-US" dirty="0"/>
              <a:t> XML was invented formalize XHTML, and provided a holy grail solution for computing as a whole. </a:t>
            </a:r>
          </a:p>
          <a:p>
            <a:pPr>
              <a:buFont typeface="Wingdings" panose="05000000000000000000" pitchFamily="2" charset="2"/>
              <a:buChar char="Ø"/>
            </a:pPr>
            <a:r>
              <a:rPr lang="en-US" dirty="0"/>
              <a:t> From rendering of full HTML pages by back-end servers to AJAX and SPAs, trends in web architecture and browser development have brought focus onto JavaScript, steering developers worldwide toward JSON.</a:t>
            </a:r>
          </a:p>
          <a:p>
            <a:pPr>
              <a:buFont typeface="Wingdings" panose="05000000000000000000" pitchFamily="2" charset="2"/>
              <a:buChar char="Ø"/>
            </a:pPr>
            <a:r>
              <a:rPr lang="en-US" dirty="0"/>
              <a:t> </a:t>
            </a:r>
            <a:r>
              <a:rPr lang="en-US" dirty="0">
                <a:hlinkClick r:id="rId2"/>
              </a:rPr>
              <a:t>https://medium.com/@oazzat19/what-is-the-difference-between-html-vs-xml-vs-json-254864972bbb</a:t>
            </a:r>
            <a:endParaRPr lang="en-US" dirty="0"/>
          </a:p>
        </p:txBody>
      </p:sp>
    </p:spTree>
    <p:extLst>
      <p:ext uri="{BB962C8B-B14F-4D97-AF65-F5344CB8AC3E}">
        <p14:creationId xmlns:p14="http://schemas.microsoft.com/office/powerpoint/2010/main" val="76867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 many data types?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XML and JSON are basically ways to organize complex data in a particular format that various programming languages and APIs can understand.</a:t>
            </a:r>
          </a:p>
          <a:p>
            <a:pPr>
              <a:buFont typeface="Wingdings" panose="05000000000000000000" pitchFamily="2" charset="2"/>
              <a:buChar char="Ø"/>
            </a:pPr>
            <a:r>
              <a:rPr lang="en-US" dirty="0"/>
              <a:t> For example, array syntax in PHP cannot be understood by Python code. </a:t>
            </a:r>
          </a:p>
          <a:p>
            <a:pPr>
              <a:buFont typeface="Wingdings" panose="05000000000000000000" pitchFamily="2" charset="2"/>
              <a:buChar char="Ø"/>
            </a:pPr>
            <a:r>
              <a:rPr lang="en-US" dirty="0"/>
              <a:t> So, in the past to counter such problems, a common format was agreed upon to share complex data among programs and APIs. This was </a:t>
            </a:r>
            <a:r>
              <a:rPr lang="en-US" b="1" dirty="0"/>
              <a:t>XML</a:t>
            </a:r>
            <a:r>
              <a:rPr lang="en-US" dirty="0"/>
              <a:t>.</a:t>
            </a:r>
          </a:p>
          <a:p>
            <a:pPr>
              <a:buFont typeface="Wingdings" panose="05000000000000000000" pitchFamily="2" charset="2"/>
              <a:buChar char="Ø"/>
            </a:pPr>
            <a:r>
              <a:rPr lang="en-US" dirty="0"/>
              <a:t> Even the web browsers have agreed to parse HTML in a similar fashion as per the agreed upon </a:t>
            </a:r>
            <a:r>
              <a:rPr lang="en-US" b="1" dirty="0"/>
              <a:t>HTML specification</a:t>
            </a:r>
            <a:r>
              <a:rPr lang="en-US" dirty="0"/>
              <a:t>. But HTML is for the Web Browsers only.</a:t>
            </a:r>
          </a:p>
          <a:p>
            <a:pPr>
              <a:buFont typeface="Wingdings" panose="05000000000000000000" pitchFamily="2" charset="2"/>
              <a:buChar char="Ø"/>
            </a:pPr>
            <a:r>
              <a:rPr lang="en-US" i="1" dirty="0"/>
              <a:t> </a:t>
            </a:r>
            <a:r>
              <a:rPr lang="en-US" dirty="0"/>
              <a:t>XML, JSON are mostly used with programs on the same operating system that need to exchange data among themselves or with APIs that exchange data over the network.</a:t>
            </a:r>
          </a:p>
          <a:p>
            <a:pPr>
              <a:buFont typeface="Wingdings" panose="05000000000000000000" pitchFamily="2" charset="2"/>
              <a:buChar char="Ø"/>
            </a:pPr>
            <a:r>
              <a:rPr lang="en-US" dirty="0"/>
              <a:t> XML is older than JSON. JSON has gained traction in recent years due to the </a:t>
            </a:r>
            <a:r>
              <a:rPr lang="en-US" dirty="0" err="1"/>
              <a:t>Javascript</a:t>
            </a:r>
            <a:r>
              <a:rPr lang="en-US" dirty="0"/>
              <a:t> Boom. Moreover, XML has more features than JSON.</a:t>
            </a:r>
          </a:p>
        </p:txBody>
      </p:sp>
    </p:spTree>
    <p:extLst>
      <p:ext uri="{BB962C8B-B14F-4D97-AF65-F5344CB8AC3E}">
        <p14:creationId xmlns:p14="http://schemas.microsoft.com/office/powerpoint/2010/main" val="105853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 many data types?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JSON &amp; XML – both are very good at packaging data, sharing it via API and easy to read by computers.</a:t>
            </a:r>
          </a:p>
          <a:p>
            <a:pPr>
              <a:buFont typeface="Wingdings" panose="05000000000000000000" pitchFamily="2" charset="2"/>
              <a:buChar char="Ø"/>
            </a:pPr>
            <a:r>
              <a:rPr lang="en-US" dirty="0"/>
              <a:t> CSV files are commonly used for data exchange between platforms, making the data “raw” again so it can be processed by different applications. This is the most flexible data format.</a:t>
            </a:r>
          </a:p>
          <a:p>
            <a:pPr marL="0" indent="0">
              <a:buNone/>
            </a:pPr>
            <a:endParaRPr lang="en-US" dirty="0"/>
          </a:p>
        </p:txBody>
      </p:sp>
    </p:spTree>
    <p:extLst>
      <p:ext uri="{BB962C8B-B14F-4D97-AF65-F5344CB8AC3E}">
        <p14:creationId xmlns:p14="http://schemas.microsoft.com/office/powerpoint/2010/main" val="339854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JSON so popular?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JSON is more popular than XML because of JavaScript’s dominance as the most widely used language of today. </a:t>
            </a:r>
          </a:p>
          <a:p>
            <a:pPr>
              <a:buFont typeface="Wingdings" panose="05000000000000000000" pitchFamily="2" charset="2"/>
              <a:buChar char="Ø"/>
            </a:pPr>
            <a:r>
              <a:rPr lang="en-US" dirty="0"/>
              <a:t> With JavaScript’s influence of software trends in the last decade, JSON continues to receive increasingly more attention than any other data interchange format. </a:t>
            </a:r>
          </a:p>
          <a:p>
            <a:pPr>
              <a:buFont typeface="Wingdings" panose="05000000000000000000" pitchFamily="2" charset="2"/>
              <a:buChar char="Ø"/>
            </a:pPr>
            <a:r>
              <a:rPr lang="en-US" dirty="0"/>
              <a:t> It was meant to carry structured information in a concise manner between programs from the very beginning. </a:t>
            </a:r>
          </a:p>
        </p:txBody>
      </p:sp>
    </p:spTree>
    <p:extLst>
      <p:ext uri="{BB962C8B-B14F-4D97-AF65-F5344CB8AC3E}">
        <p14:creationId xmlns:p14="http://schemas.microsoft.com/office/powerpoint/2010/main" val="366585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 With the feud between Microsoft and Netscape on the rise in early 90’s XML was created inspired from SGML.</a:t>
            </a:r>
          </a:p>
          <a:p>
            <a:pPr>
              <a:buFont typeface="Wingdings" panose="05000000000000000000" pitchFamily="2" charset="2"/>
              <a:buChar char="Ø"/>
            </a:pPr>
            <a:r>
              <a:rPr lang="en-US" dirty="0"/>
              <a:t> Like SGML, XML is not itself a markup language, but a specification for the definition of markup languages. </a:t>
            </a:r>
          </a:p>
          <a:p>
            <a:pPr>
              <a:buFont typeface="Wingdings" panose="05000000000000000000" pitchFamily="2" charset="2"/>
              <a:buChar char="Ø"/>
            </a:pPr>
            <a:r>
              <a:rPr lang="en-US" dirty="0"/>
              <a:t> XML was an evolution from SGML—designed to provide a means to define, and to enforce, structured content. </a:t>
            </a:r>
          </a:p>
          <a:p>
            <a:pPr>
              <a:buFont typeface="Wingdings" panose="05000000000000000000" pitchFamily="2" charset="2"/>
              <a:buChar char="Ø"/>
            </a:pPr>
            <a:r>
              <a:rPr lang="en-US" dirty="0"/>
              <a:t> Considered as “the holy grail of computing,” the XML language endeavored “to solve the problem of universal data interchange between dissimilar systems”. </a:t>
            </a:r>
          </a:p>
          <a:p>
            <a:pPr>
              <a:buFont typeface="Wingdings" panose="05000000000000000000" pitchFamily="2" charset="2"/>
              <a:buChar char="Ø"/>
            </a:pPr>
            <a:r>
              <a:rPr lang="en-US" dirty="0"/>
              <a:t> In lieu of the ongoing fragmentation of HTML, the World Wide Web Committee (W3C) was formed to foster compatibility and agreement among the industry in the adoption of new standards for the World Wide Web. </a:t>
            </a:r>
          </a:p>
          <a:p>
            <a:pPr>
              <a:buFont typeface="Wingdings" panose="05000000000000000000" pitchFamily="2" charset="2"/>
              <a:buChar char="Ø"/>
            </a:pPr>
            <a:r>
              <a:rPr lang="en-US" dirty="0"/>
              <a:t> The W3C set about reshaping HTML as an XML application, with the result being XHTML.</a:t>
            </a:r>
          </a:p>
        </p:txBody>
      </p:sp>
    </p:spTree>
    <p:extLst>
      <p:ext uri="{BB962C8B-B14F-4D97-AF65-F5344CB8AC3E}">
        <p14:creationId xmlns:p14="http://schemas.microsoft.com/office/powerpoint/2010/main" val="176837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JSON &amp; XML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a:hlinkClick r:id="rId2"/>
              </a:rPr>
              <a:t>https://www.guru99.com/json-vs-xml-difference.html</a:t>
            </a:r>
            <a:endParaRPr lang="en-US" dirty="0"/>
          </a:p>
        </p:txBody>
      </p:sp>
    </p:spTree>
    <p:extLst>
      <p:ext uri="{BB962C8B-B14F-4D97-AF65-F5344CB8AC3E}">
        <p14:creationId xmlns:p14="http://schemas.microsoft.com/office/powerpoint/2010/main" val="382805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all with Python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a:hlinkClick r:id="rId2"/>
              </a:rPr>
              <a:t>https://towardsdatascience.com/the-easy-way-to-work-with-csv-json-and-xml-in-python-5056f9325ca9</a:t>
            </a:r>
            <a:endParaRPr lang="en-US" dirty="0"/>
          </a:p>
          <a:p>
            <a:pPr>
              <a:buFont typeface="Wingdings" panose="05000000000000000000" pitchFamily="2" charset="2"/>
              <a:buChar char="Ø"/>
            </a:pPr>
            <a:r>
              <a:rPr lang="en-US" dirty="0"/>
              <a:t> </a:t>
            </a:r>
            <a:r>
              <a:rPr lang="en-US" dirty="0">
                <a:hlinkClick r:id="rId3"/>
              </a:rPr>
              <a:t>http://blog.appliedinformaticsinc.com/how-to-parse-and-convert-json-to-csv-using-python/</a:t>
            </a:r>
            <a:endParaRPr lang="en-US" dirty="0"/>
          </a:p>
          <a:p>
            <a:pPr>
              <a:buFont typeface="Wingdings" panose="05000000000000000000" pitchFamily="2" charset="2"/>
              <a:buChar char="Ø"/>
            </a:pPr>
            <a:r>
              <a:rPr lang="en-US" dirty="0"/>
              <a:t> </a:t>
            </a:r>
            <a:r>
              <a:rPr lang="en-US" dirty="0">
                <a:hlinkClick r:id="rId4"/>
              </a:rPr>
              <a:t>https://opensource.com/article/18/1/parsing-html-python</a:t>
            </a:r>
            <a:endParaRPr lang="en-US" dirty="0"/>
          </a:p>
          <a:p>
            <a:pPr>
              <a:buFont typeface="Wingdings" panose="05000000000000000000" pitchFamily="2" charset="2"/>
              <a:buChar char="Ø"/>
            </a:pPr>
            <a:r>
              <a:rPr lang="en-US" dirty="0">
                <a:hlinkClick r:id="rId5"/>
              </a:rPr>
              <a:t> https://dev.socrata.com/blog/2016/02/01/pandas-and-jupyter-notebook.html</a:t>
            </a:r>
            <a:endParaRPr lang="en-US" dirty="0"/>
          </a:p>
          <a:p>
            <a:pPr lvl="1">
              <a:buFont typeface="Wingdings" panose="05000000000000000000" pitchFamily="2" charset="2"/>
              <a:buChar char="Ø"/>
            </a:pPr>
            <a:r>
              <a:rPr lang="en-US" dirty="0"/>
              <a:t> Review of pandas</a:t>
            </a:r>
          </a:p>
        </p:txBody>
      </p:sp>
    </p:spTree>
    <p:extLst>
      <p:ext uri="{BB962C8B-B14F-4D97-AF65-F5344CB8AC3E}">
        <p14:creationId xmlns:p14="http://schemas.microsoft.com/office/powerpoint/2010/main" val="247792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Tricky JSON (Nested JSON)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a:hlinkClick r:id="rId2"/>
              </a:rPr>
              <a:t>https://hackersandslackers.com/extract-data-from-complex-json-python/</a:t>
            </a:r>
            <a:endParaRPr lang="en-US" dirty="0"/>
          </a:p>
          <a:p>
            <a:pPr>
              <a:buFont typeface="Wingdings" panose="05000000000000000000" pitchFamily="2" charset="2"/>
              <a:buChar char="Ø"/>
            </a:pPr>
            <a:r>
              <a:rPr lang="en-US" dirty="0"/>
              <a:t> </a:t>
            </a:r>
            <a:r>
              <a:rPr lang="en-US" dirty="0">
                <a:hlinkClick r:id="rId3"/>
              </a:rPr>
              <a:t>https://towardsdatascience.com/how-to-flatten-deeply-nested-json-objects-in-non-recursive-elegant-python-55f96533103d</a:t>
            </a:r>
            <a:endParaRPr lang="en-US" dirty="0"/>
          </a:p>
        </p:txBody>
      </p:sp>
    </p:spTree>
    <p:extLst>
      <p:ext uri="{BB962C8B-B14F-4D97-AF65-F5344CB8AC3E}">
        <p14:creationId xmlns:p14="http://schemas.microsoft.com/office/powerpoint/2010/main" val="3889880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537</TotalTime>
  <Words>676</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Other Data Types</vt:lpstr>
      <vt:lpstr>Why so many data types?</vt:lpstr>
      <vt:lpstr>Why so many data types?</vt:lpstr>
      <vt:lpstr>Why so many data types?</vt:lpstr>
      <vt:lpstr>Why is JSON so popular?</vt:lpstr>
      <vt:lpstr>XML</vt:lpstr>
      <vt:lpstr>Difference between JSON &amp; XML</vt:lpstr>
      <vt:lpstr>Handling all with Python</vt:lpstr>
      <vt:lpstr>Tricky JSON (Nested JSON)</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Microsoft Office User</cp:lastModifiedBy>
  <cp:revision>13</cp:revision>
  <dcterms:created xsi:type="dcterms:W3CDTF">2020-07-28T21:45:29Z</dcterms:created>
  <dcterms:modified xsi:type="dcterms:W3CDTF">2020-09-17T13:54:54Z</dcterms:modified>
</cp:coreProperties>
</file>