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93" d="100"/>
          <a:sy n="93" d="100"/>
        </p:scale>
        <p:origin x="10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3" Type="http://schemas.openxmlformats.org/officeDocument/2006/relationships/tableStyles" Target="tableStyles.xml" /><Relationship Id="rId32" Type="http://schemas.openxmlformats.org/officeDocument/2006/relationships/theme" Target="theme/theme1.xml" /><Relationship Id="rId1" Type="http://schemas.openxmlformats.org/officeDocument/2006/relationships/slideMaster" Target="slideMasters/slideMaster1.xml" /><Relationship Id="rId31" Type="http://schemas.openxmlformats.org/officeDocument/2006/relationships/viewProps" Target="viewProps.xml" /><Relationship Id="rId3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2/17/2018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2/17/2018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2/17/2018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2/17/2018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2/17/2018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2/17/2018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ggle.com/rodolfomendes/abalone-dataset" TargetMode="External" /><Relationship Id="rId3" Type="http://schemas.openxmlformats.org/officeDocument/2006/relationships/hyperlink" Target="https://www.theatlantic.com/health/archive/2010/03/how-to-sex-an-abalone-a-sea-snails-story/37198/"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kaggle.com/datasets/rodolfomendes/abalone-dataset" TargetMode="Externa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Abalone</a:t>
            </a:r>
            <a:r>
              <a:rPr/>
              <a:t> </a:t>
            </a:r>
            <a:r>
              <a:rPr/>
              <a:t>Classification</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Ryan</a:t>
            </a:r>
            <a:r>
              <a:rPr/>
              <a:t> </a:t>
            </a:r>
            <a:r>
              <a:rPr/>
              <a:t>Heslin,</a:t>
            </a:r>
            <a:r>
              <a:rPr/>
              <a:t> </a:t>
            </a:r>
            <a:r>
              <a:rPr/>
              <a:t>Chenxi</a:t>
            </a:r>
            <a:r>
              <a:rPr/>
              <a:t> </a:t>
            </a:r>
            <a:r>
              <a:rPr/>
              <a:t>Liao,</a:t>
            </a:r>
            <a:r>
              <a:rPr/>
              <a:t> </a:t>
            </a:r>
            <a:r>
              <a:rPr/>
              <a:t>Sebastian</a:t>
            </a:r>
            <a:r>
              <a:rPr/>
              <a:t> </a:t>
            </a:r>
            <a:r>
              <a:rPr/>
              <a:t>Zovko</a:t>
            </a:r>
          </a:p>
        </p:txBody>
      </p:sp>
      <p:sp>
        <p:nvSpPr>
          <p:cNvPr id="4" name="Date Placeholder 3"/>
          <p:cNvSpPr>
            <a:spLocks noGrp="1"/>
          </p:cNvSpPr>
          <p:nvPr>
            <p:ph type="dt" sz="half" idx="10"/>
          </p:nvPr>
        </p:nvSpPr>
        <p:spPr/>
        <p:txBody>
          <a:bodyPr/>
          <a:lstStyle/>
          <a:p>
            <a:pPr lvl="0" marL="0" indent="0">
              <a:buNone/>
            </a:pPr>
            <a:r>
              <a:rPr/>
              <a:t>April</a:t>
            </a:r>
            <a:r>
              <a:rPr/>
              <a:t> </a:t>
            </a:r>
            <a:r>
              <a:rPr/>
              <a:t>21,</a:t>
            </a:r>
            <a:r>
              <a:rPr/>
              <a:t> </a:t>
            </a:r>
            <a:r>
              <a:rPr/>
              <a:t>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Overall</a:t>
            </a:r>
            <a:r>
              <a:rPr/>
              <a:t> </a:t>
            </a:r>
            <a:r>
              <a:rPr/>
              <a:t>Likelihood</a:t>
            </a:r>
            <a:r>
              <a:rPr/>
              <a:t> </a:t>
            </a:r>
            <a:r>
              <a:rPr/>
              <a:t>Ratio</a:t>
            </a:r>
            <a:r>
              <a:rPr/>
              <a:t> </a:t>
            </a:r>
            <a:r>
              <a:rPr/>
              <a:t>Test</a:t>
            </a:r>
            <a:r>
              <a:rPr/>
              <a:t> </a:t>
            </a:r>
            <a:r>
              <a:rPr/>
              <a:t>of</a:t>
            </a:r>
            <a:r>
              <a:rPr/>
              <a:t> </a:t>
            </a:r>
            <a:r>
              <a:rPr/>
              <a:t>Initial</a:t>
            </a:r>
            <a:r>
              <a:rPr/>
              <a:t> </a:t>
            </a:r>
            <a:r>
              <a:rPr/>
              <a:t>Model</a:t>
            </a:r>
          </a:p>
        </p:txBody>
      </p:sp>
      <p:sp>
        <p:nvSpPr>
          <p:cNvPr id="3" name="Content Placeholder 2"/>
          <p:cNvSpPr>
            <a:spLocks noGrp="1"/>
          </p:cNvSpPr>
          <p:nvPr>
            <p:ph idx="1"/>
          </p:nvPr>
        </p:nvSpPr>
        <p:spPr/>
        <p:txBody>
          <a:bodyPr/>
          <a:lstStyle/>
          <a:p>
            <a:pPr lvl="0" marL="0" indent="0">
              <a:buNone/>
            </a:pPr>
            <a:r>
              <a:rPr/>
              <a:t>The overall likelihood ratio test of the initial model is highly significant, so we reject the null hypothesis of no linear relationship</a:t>
            </a:r>
          </a:p>
          <a:p>
            <a:pPr lvl="0" marL="1270000" indent="0">
              <a:buNone/>
            </a:pPr>
            <a:r>
              <a:rPr sz="1800">
                <a:latin typeface="Courier"/>
              </a:rPr>
              <a:t>  Model Resid. df Resid. Dev   Test    Df
1  Null      6680       7325           NA
2  Full      6670       5764 1 vs 2    10
  LR stat. Pr(Chi)
1       NA      NA
2     1561       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Wald</a:t>
            </a:r>
            <a:r>
              <a:rPr/>
              <a:t> </a:t>
            </a:r>
            <a:r>
              <a:rPr/>
              <a:t>Tests</a:t>
            </a:r>
            <a:r>
              <a:rPr/>
              <a:t> </a:t>
            </a:r>
            <a:r>
              <a:rPr/>
              <a:t>of</a:t>
            </a:r>
            <a:r>
              <a:rPr/>
              <a:t> </a:t>
            </a:r>
            <a:r>
              <a:rPr/>
              <a:t>Coefficients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Most of the estimated coefficients are significant under Wald tests, even after applying the Bonferroni correction to </a:t>
                </a:r>
                <a14:m>
                  <m:oMath xmlns:m="http://schemas.openxmlformats.org/officeDocument/2006/math">
                    <m:r>
                      <m:t>p</m:t>
                    </m:r>
                  </m:oMath>
                </a14:m>
                <a:r>
                  <a:rPr/>
                  <a:t>-values.</a:t>
                </a:r>
              </a:p>
              <a:p>
                <a:pPr lvl="0" marL="1270000" indent="0">
                  <a:buNone/>
                </a:pPr>
                <a:r>
                  <a:rPr sz="1800">
                    <a:latin typeface="Courier"/>
                  </a:rPr>
                  <a:t># A tibble: 6 × 5
  y.level term         estimate statistic  p.value
  &lt;chr&gt;   &lt;chr&gt;           &lt;dbl&gt;     &lt;dbl&gt;    &lt;dbl&gt;
1 F       (Intercept)    -2.95      -5.36 9.90e- 7
2 F       Whole.weight    5.39      10.7  8.16e-26
3 F       Length        -16.6       -5.28 1.56e- 6
4 F       Diameter       11.0        2.84 5.48e- 2
5 F       Height          8.40       2.26 2.87e- 1
6 F       Rings           0.228      8.50 2.24e-16</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Choosing</a:t>
            </a:r>
            <a:r>
              <a:rPr/>
              <a:t> </a:t>
            </a:r>
            <a:r>
              <a:rPr/>
              <a:t>a</a:t>
            </a:r>
            <a:r>
              <a:rPr/>
              <a:t> </a:t>
            </a:r>
            <a:r>
              <a:rPr/>
              <a:t>Model</a:t>
            </a:r>
            <a:r>
              <a:rPr/>
              <a:t> </a:t>
            </a:r>
            <a:r>
              <a:rPr/>
              <a:t>by</a:t>
            </a:r>
            <a:r>
              <a:rPr/>
              <a:t> </a:t>
            </a:r>
            <a:r>
              <a:rPr/>
              <a:t>Stepwise</a:t>
            </a:r>
            <a:r>
              <a:rPr/>
              <a:t> </a:t>
            </a:r>
            <a:r>
              <a:rPr/>
              <a:t>Selection</a:t>
            </a:r>
          </a:p>
        </p:txBody>
      </p:sp>
      <p:sp>
        <p:nvSpPr>
          <p:cNvPr id="3" name="Content Placeholder 2"/>
          <p:cNvSpPr>
            <a:spLocks noGrp="1"/>
          </p:cNvSpPr>
          <p:nvPr>
            <p:ph idx="1"/>
          </p:nvPr>
        </p:nvSpPr>
        <p:spPr/>
        <p:txBody>
          <a:bodyPr/>
          <a:lstStyle/>
          <a:p>
            <a:pPr lvl="0" marL="0" indent="0">
              <a:buNone/>
            </a:pPr>
            <a:r>
              <a:rPr/>
              <a:t>Stepwise selection by AIC chooses a model with a few interactions. The upper scope includes all pairwise interactions and quadratic variable terms.</a:t>
            </a:r>
          </a:p>
          <a:p>
            <a:pPr lvl="0" marL="0" indent="0">
              <a:buNone/>
            </a:pPr>
            <a:r>
              <a:rPr/>
              <a:t>The Stepwise-Selected Model</a:t>
            </a:r>
          </a:p>
          <a:p>
            <a:pPr lvl="0" marL="1270000" indent="0">
              <a:buNone/>
            </a:pPr>
            <a:r>
              <a:rPr sz="1800">
                <a:latin typeface="Courier"/>
              </a:rPr>
              <a:t># A tibble: 6 × 5
  y.level term         estimate statistic  p.value
  &lt;chr&gt;   &lt;chr&gt;           &lt;dbl&gt;     &lt;dbl&gt;    &lt;dbl&gt;
1 F       (Intercept)    -5.74     -6.03  1.60e- 9
2 F       Whole.weight    8.33      4.54  5.71e- 6
3 F       Length        -20.8      -6.06  1.40e- 9
4 F       Diameter        3.75      0.898 3.69e- 1
5 F       Height         38.6       3.56  3.70e- 4
6 F       Rings           0.951     9.04  1.54e-19</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Residuals</a:t>
            </a:r>
            <a:r>
              <a:rPr/>
              <a:t> </a:t>
            </a:r>
            <a:r>
              <a:rPr/>
              <a:t>by</a:t>
            </a:r>
            <a:r>
              <a:rPr/>
              <a:t> </a:t>
            </a:r>
            <a:r>
              <a:rPr/>
              <a:t>Class</a:t>
            </a:r>
          </a:p>
        </p:txBody>
      </p:sp>
      <p:sp>
        <p:nvSpPr>
          <p:cNvPr id="3" name="Content Placeholder 2"/>
          <p:cNvSpPr>
            <a:spLocks noGrp="1"/>
          </p:cNvSpPr>
          <p:nvPr>
            <p:ph idx="1"/>
          </p:nvPr>
        </p:nvSpPr>
        <p:spPr/>
        <p:txBody>
          <a:bodyPr/>
          <a:lstStyle/>
          <a:p>
            <a:pPr lvl="0" marL="0" indent="0">
              <a:buNone/>
            </a:pPr>
            <a:r>
              <a:rPr/>
              <a:t>Average standardized residuals are notably lower for infants than for adults, consistent with infants being easier to classify.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ome/rheslin/R/Projects/spring_22/stat_616/abalone_classification/outputs/02_model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Delta</a:t>
            </a:r>
            <a:r>
              <a:rPr/>
              <a:t> </a:t>
            </a:r>
            <a:r>
              <a:rPr/>
              <a:t>Chi-Square</a:t>
            </a:r>
            <a:r>
              <a:rPr/>
              <a:t> </a:t>
            </a:r>
            <a:r>
              <a:rPr/>
              <a:t>vs. Predicted</a:t>
            </a:r>
            <a:r>
              <a:rPr/>
              <a:t> </a:t>
            </a:r>
            <a:r>
              <a:rPr/>
              <a:t>Probability</a:t>
            </a:r>
          </a:p>
        </p:txBody>
      </p:sp>
      <p:pic>
        <p:nvPicPr>
          <p:cNvPr descr="/home/rheslin/R/Projects/spring_22/stat_616/abalone_classification/outputs/02_model_files/figure-pptx/unnamed-chunk-14-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Testing</a:t>
            </a:r>
          </a:p>
        </p:txBody>
      </p:sp>
      <p:sp>
        <p:nvSpPr>
          <p:cNvPr id="3" name="Content Placeholder 2"/>
          <p:cNvSpPr>
            <a:spLocks noGrp="1"/>
          </p:cNvSpPr>
          <p:nvPr>
            <p:ph idx="1"/>
          </p:nvPr>
        </p:nvSpPr>
        <p:spPr/>
        <p:txBody>
          <a:bodyPr/>
          <a:lstStyle/>
          <a:p>
            <a:pPr lvl="0" marL="0" indent="0">
              <a:buNone/>
            </a:pPr>
            <a:r>
              <a:rPr/>
              <a:t>A likelihood-ratio test of the step-selected model over the initial model is highly significant. A goodness-of-fit test for the step-selected model has a p-value that is computationally 1, providing no evidence against the null of a good fit</a:t>
            </a:r>
          </a:p>
          <a:p>
            <a:pPr lvl="0" marL="1270000" indent="0">
              <a:buNone/>
            </a:pPr>
            <a:r>
              <a:rPr sz="1800">
                <a:latin typeface="Courier"/>
              </a:rPr>
              <a:t>Statistic: 112
Degrees of freedom: 6
Threshhold: 12.6
p = 6.87e-22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a:t>
            </a:r>
            <a:r>
              <a:rPr/>
              <a:t> </a:t>
            </a:r>
            <a:r>
              <a:rPr/>
              <a:t>II</a:t>
            </a:r>
            <a:r>
              <a:rPr/>
              <a:t> </a:t>
            </a:r>
            <a:r>
              <a:rPr/>
              <a:t>ANOVA</a:t>
            </a:r>
          </a:p>
        </p:txBody>
      </p:sp>
      <p:sp>
        <p:nvSpPr>
          <p:cNvPr id="3" name="Content Placeholder 2"/>
          <p:cNvSpPr>
            <a:spLocks noGrp="1"/>
          </p:cNvSpPr>
          <p:nvPr>
            <p:ph idx="1"/>
          </p:nvPr>
        </p:nvSpPr>
        <p:spPr/>
        <p:txBody>
          <a:bodyPr/>
          <a:lstStyle/>
          <a:p>
            <a:pPr lvl="0" marL="0" indent="0">
              <a:buNone/>
            </a:pPr>
            <a:r>
              <a:rPr/>
              <a:t>A type II ANOVA test shows that all predictors aside from </a:t>
            </a:r>
            <a:r>
              <a:rPr sz="1800">
                <a:latin typeface="Courier"/>
              </a:rPr>
              <a:t>diameter</a:t>
            </a:r>
            <a:r>
              <a:rPr/>
              <a:t> significantly improve the fit when included. </a:t>
            </a:r>
            <a:r>
              <a:rPr sz="1800">
                <a:latin typeface="Courier"/>
              </a:rPr>
              <a:t>Whole.weight</a:t>
            </a:r>
            <a:r>
              <a:rPr/>
              <a:t> is by far the most important, followed by </a:t>
            </a:r>
            <a:r>
              <a:rPr sz="1800">
                <a:latin typeface="Courier"/>
              </a:rPr>
              <a:t>Rings</a:t>
            </a:r>
            <a:r>
              <a:rPr/>
              <a:t> and the interactions.</a:t>
            </a:r>
          </a:p>
          <a:p>
            <a:pPr lvl="0" marL="1270000" indent="0">
              <a:buNone/>
            </a:pPr>
            <a:r>
              <a:rPr sz="1800">
                <a:latin typeface="Courier"/>
              </a:rPr>
              <a:t>                      LR Chisq Df Pr(&gt;Chisq)
Whole.weight            288.53  2   2.22e-63
Length                   52.76  2   3.49e-12
Diameter                  4.48  2   1.06e-01
Height                    5.60  2   6.07e-02
Rings                    80.74  2   2.93e-18
Whole.weight:Rings       16.05  2   3.27e-04
Height:Rings             12.57  2   1.87e-03
Whole.weight:Diameter     4.61  2   9.98e-02</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Comparing</a:t>
            </a:r>
            <a:r>
              <a:rPr/>
              <a:t> </a:t>
            </a:r>
            <a:r>
              <a:rPr/>
              <a:t>Different</a:t>
            </a:r>
            <a:r>
              <a:rPr/>
              <a:t> </a:t>
            </a:r>
            <a:r>
              <a:rPr/>
              <a:t>Weight</a:t>
            </a:r>
            <a:r>
              <a:rPr/>
              <a:t> </a:t>
            </a:r>
            <a:r>
              <a:rPr/>
              <a:t>Variables</a:t>
            </a:r>
          </a:p>
        </p:txBody>
      </p:sp>
      <p:sp>
        <p:nvSpPr>
          <p:cNvPr id="3" name="Content Placeholder 2"/>
          <p:cNvSpPr>
            <a:spLocks noGrp="1"/>
          </p:cNvSpPr>
          <p:nvPr>
            <p:ph idx="1"/>
          </p:nvPr>
        </p:nvSpPr>
        <p:spPr/>
        <p:txBody>
          <a:bodyPr/>
          <a:lstStyle/>
          <a:p>
            <a:pPr lvl="0" marL="0" indent="0">
              <a:buNone/>
            </a:pPr>
            <a:r>
              <a:rPr/>
              <a:t>Next we try refitting the model with each of all four available weight variables (including replacing the interaction) and comparing AIC. (AIC has no inherent interpretation, but is useful when comparing variants of the same model). It turns out whole weight has the lowest, but the differences are minor.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a:t>
            </a:r>
            <a:r>
              <a:rPr/>
              <a:t> </a:t>
            </a:r>
            <a:r>
              <a:rPr/>
              <a:t>Separation</a:t>
            </a:r>
            <a:r>
              <a:rPr/>
              <a:t> </a:t>
            </a:r>
            <a:r>
              <a:rPr/>
              <a:t>by</a:t>
            </a:r>
            <a:r>
              <a:rPr/>
              <a:t> </a:t>
            </a:r>
            <a:r>
              <a:rPr/>
              <a:t>Height</a:t>
            </a:r>
            <a:r>
              <a:rPr/>
              <a:t> </a:t>
            </a:r>
            <a:r>
              <a:rPr/>
              <a:t>and</a:t>
            </a:r>
            <a:r>
              <a:rPr/>
              <a:t> </a:t>
            </a:r>
            <a:r>
              <a:rPr/>
              <a:t>Width</a:t>
            </a:r>
          </a:p>
        </p:txBody>
      </p:sp>
      <p:sp>
        <p:nvSpPr>
          <p:cNvPr id="3" name="Content Placeholder 2"/>
          <p:cNvSpPr>
            <a:spLocks noGrp="1"/>
          </p:cNvSpPr>
          <p:nvPr>
            <p:ph idx="1"/>
          </p:nvPr>
        </p:nvSpPr>
        <p:spPr/>
        <p:txBody>
          <a:bodyPr/>
          <a:lstStyle/>
          <a:p>
            <a:pPr lvl="0" marL="0" indent="0">
              <a:buNone/>
            </a:pPr>
            <a:r>
              <a:rPr/>
              <a:t>Plotting predicted class by height and width shows again that infants are well separated from adults. # Predicted Class by Height and Width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 goal of this analysis is to create an inferential model of the sex of abalone, a type of saltwater mollusk. This is a classification problem with three classes: infant, (adult) male, and (adult) female. Avaliable features include: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ome/rheslin/R/Projects/spring_22/stat_616/abalone_classification/outputs/02_model_files/figure-pptx/unnamed-chunk-1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Comparison</a:t>
            </a:r>
            <a:r>
              <a:rPr/>
              <a:t> </a:t>
            </a:r>
            <a:r>
              <a:rPr/>
              <a:t>with</a:t>
            </a:r>
            <a:r>
              <a:rPr/>
              <a:t> </a:t>
            </a:r>
            <a:r>
              <a:rPr/>
              <a:t>Binary</a:t>
            </a:r>
            <a:r>
              <a:rPr/>
              <a:t> </a:t>
            </a:r>
            <a:r>
              <a:rPr/>
              <a:t>Classification</a:t>
            </a:r>
          </a:p>
        </p:txBody>
      </p:sp>
      <p:sp>
        <p:nvSpPr>
          <p:cNvPr id="3" name="Content Placeholder 2"/>
          <p:cNvSpPr>
            <a:spLocks noGrp="1"/>
          </p:cNvSpPr>
          <p:nvPr>
            <p:ph idx="1"/>
          </p:nvPr>
        </p:nvSpPr>
        <p:spPr/>
        <p:txBody>
          <a:bodyPr/>
          <a:lstStyle/>
          <a:p>
            <a:pPr lvl="0" marL="0" indent="0">
              <a:buNone/>
            </a:pPr>
            <a:r>
              <a:rPr/>
              <a:t>It is obvious that distinguising infants from adults is much easier than male from female adults. For comparison, we combine the male and female classes into “adult” and fit a binomial model.</a:t>
            </a:r>
          </a:p>
          <a:p>
            <a:pPr lvl="0" marL="1270000" indent="0">
              <a:buNone/>
            </a:pPr>
            <a:r>
              <a:rPr sz="1800">
                <a:latin typeface="Courier"/>
              </a:rPr>
              <a:t># A tibble: 9 × 4
  term                 estimate std.error  p.value
  &lt;chr&gt;                   &lt;dbl&gt;     &lt;dbl&gt;    &lt;dbl&gt;
1 (Intercept)            -2.79     0.713  9.38e- 5
2 Whole.weight            9.05     1.73   1.79e- 7
3 Length                -22.0      3.18   4.83e-12
4 Diameter                1.01     3.83   7.92e- 1
5 Height                 32.8      9.57   6.21e- 4
6 Rings                   0.889    0.0918 3.64e-22
7 Whole.weight:Rings     -0.409    0.0874 2.95e- 6
8 Height:Rings           -2.91     0.890  1.08e- 3
9 Whole.weight:Diamet…    6.55     2.91   2.42e- 2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Deviance</a:t>
            </a:r>
            <a:r>
              <a:rPr/>
              <a:t> </a:t>
            </a:r>
            <a:r>
              <a:rPr/>
              <a:t>Comparison</a:t>
            </a:r>
          </a:p>
        </p:txBody>
      </p:sp>
      <p:sp>
        <p:nvSpPr>
          <p:cNvPr id="3" name="Content Placeholder 2"/>
          <p:cNvSpPr>
            <a:spLocks noGrp="1"/>
          </p:cNvSpPr>
          <p:nvPr>
            <p:ph idx="1"/>
          </p:nvPr>
        </p:nvSpPr>
        <p:spPr/>
        <p:txBody>
          <a:bodyPr/>
          <a:lstStyle/>
          <a:p>
            <a:pPr lvl="0" marL="0" indent="0">
              <a:buNone/>
            </a:pPr>
            <a:r>
              <a:rPr/>
              <a:t>While a direct likelihood ratio test is inappropriate because these models use different versions of the response, it is worth noting this binary model has less than half the deviance of the step-selected model.</a:t>
            </a:r>
          </a:p>
          <a:p>
            <a:pPr lvl="0" marL="1270000" indent="0">
              <a:buNone/>
            </a:pPr>
            <a:r>
              <a:rPr sz="1800">
                <a:latin typeface="Courier"/>
              </a:rPr>
              <a:t>  Binary Deviance Three-Class Deviance
1            2560                 5652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Validation</a:t>
            </a:r>
          </a:p>
        </p:txBody>
      </p:sp>
      <p:sp>
        <p:nvSpPr>
          <p:cNvPr id="3" name="Content Placeholder 2"/>
          <p:cNvSpPr>
            <a:spLocks noGrp="1"/>
          </p:cNvSpPr>
          <p:nvPr>
            <p:ph idx="1"/>
          </p:nvPr>
        </p:nvSpPr>
        <p:spPr/>
        <p:txBody>
          <a:bodyPr/>
          <a:lstStyle/>
          <a:p>
            <a:pPr lvl="0" marL="0" indent="0">
              <a:buNone/>
            </a:pPr>
            <a:r>
              <a:rPr/>
              <a:t>On both training and testing sets, sensitivity, specificity, and precision are much higher for the infant than the adult classes. However, test error was only a little higher than train error. Still, overall test accuracy is above 50%, much better than the 36% (the highest class proportion) achieved by the naive classifier.</a:t>
            </a:r>
          </a:p>
          <a:p>
            <a:pPr lvl="0" marL="1270000" indent="0">
              <a:buNone/>
            </a:pPr>
            <a:r>
              <a:rPr sz="1800">
                <a:latin typeface="Courier"/>
              </a:rPr>
              <a:t>I   F   M</a:t>
            </a:r>
          </a:p>
          <a:p>
            <a:pPr lvl="0" marL="0" indent="0">
              <a:buNone/>
            </a:pPr>
            <a:r>
              <a:rPr/>
              <a:t>I 859 48 162 F 154 330 566 M 240 288 694 Overall accuracy: 0.564</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Class-Specific</a:t>
            </a:r>
            <a:r>
              <a:rPr/>
              <a:t> </a:t>
            </a:r>
            <a:r>
              <a:rPr/>
              <a:t>Statistics</a:t>
            </a:r>
            <a:r>
              <a:rPr/>
              <a:t> </a:t>
            </a:r>
            <a:r>
              <a:rPr/>
              <a:t>for</a:t>
            </a:r>
            <a:r>
              <a:rPr/>
              <a:t> </a:t>
            </a:r>
            <a:r>
              <a:rPr/>
              <a:t>Training</a:t>
            </a:r>
            <a:r>
              <a:rPr/>
              <a:t> </a:t>
            </a:r>
            <a:r>
              <a:rPr/>
              <a:t>Set</a:t>
            </a:r>
          </a:p>
        </p:txBody>
      </p:sp>
      <p:sp>
        <p:nvSpPr>
          <p:cNvPr id="3" name="Content Placeholder 2"/>
          <p:cNvSpPr>
            <a:spLocks noGrp="1"/>
          </p:cNvSpPr>
          <p:nvPr>
            <p:ph idx="1"/>
          </p:nvPr>
        </p:nvSpPr>
        <p:spPr/>
        <p:txBody>
          <a:bodyPr/>
          <a:lstStyle/>
          <a:p>
            <a:pPr lvl="0" marL="1270000" indent="0">
              <a:buNone/>
            </a:pPr>
            <a:r>
              <a:rPr sz="1800">
                <a:latin typeface="Courier"/>
              </a:rPr>
              <a:t>                I     F     M
sensitivity 0.804 0.314 0.568
specificity 0.830 0.683 0.692
precision   0.686 0.495 0.488</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Set</a:t>
            </a:r>
            <a:r>
              <a:rPr/>
              <a:t> </a:t>
            </a:r>
            <a:r>
              <a:rPr/>
              <a:t>Results</a:t>
            </a:r>
          </a:p>
        </p:txBody>
      </p:sp>
      <p:sp>
        <p:nvSpPr>
          <p:cNvPr id="3" name="Content Placeholder 2"/>
          <p:cNvSpPr>
            <a:spLocks noGrp="1"/>
          </p:cNvSpPr>
          <p:nvPr>
            <p:ph idx="1"/>
          </p:nvPr>
        </p:nvSpPr>
        <p:spPr/>
        <p:txBody>
          <a:bodyPr/>
          <a:lstStyle/>
          <a:p>
            <a:pPr lvl="0" marL="0" indent="0">
              <a:buNone/>
            </a:pPr>
            <a:r>
              <a:rPr/>
              <a:t>Results on the test set are very similar, suggesting minimal generalization error. Overall test accuracy is 0.568.</a:t>
            </a:r>
          </a:p>
          <a:p>
            <a:pPr lvl="0" marL="1270000" indent="0">
              <a:buNone/>
            </a:pPr>
            <a:r>
              <a:rPr sz="1800">
                <a:latin typeface="Courier"/>
              </a:rPr>
              <a:t>    I  F   M
I 223 14  36
F  36 82 139
M  67 69 170</a:t>
            </a:r>
          </a:p>
          <a:p>
            <a:pPr lvl="0" marL="1270000" indent="0">
              <a:buNone/>
            </a:pPr>
            <a:r>
              <a:rPr sz="1800">
                <a:latin typeface="Courier"/>
              </a:rPr>
              <a:t>                I     F     M
sensitivity 0.817 0.319 0.556
specificity 0.834 0.692 0.692
precision   0.684 0.497 0.493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Test-Train</a:t>
            </a:r>
            <a:r>
              <a:rPr/>
              <a:t> </a:t>
            </a:r>
            <a:r>
              <a:rPr/>
              <a:t>Comparison</a:t>
            </a:r>
            <a:r>
              <a:rPr/>
              <a:t> </a:t>
            </a:r>
            <a:r>
              <a:rPr/>
              <a:t>and</a:t>
            </a:r>
            <a:r>
              <a:rPr/>
              <a:t> </a:t>
            </a:r>
            <a:r>
              <a:rPr/>
              <a:t>Overall</a:t>
            </a:r>
            <a:r>
              <a:rPr/>
              <a:t> </a:t>
            </a:r>
            <a:r>
              <a:rPr/>
              <a:t>Accuracy</a:t>
            </a:r>
          </a:p>
        </p:txBody>
      </p:sp>
      <p:sp>
        <p:nvSpPr>
          <p:cNvPr id="3" name="Content Placeholder 2"/>
          <p:cNvSpPr>
            <a:spLocks noGrp="1"/>
          </p:cNvSpPr>
          <p:nvPr>
            <p:ph idx="1"/>
          </p:nvPr>
        </p:nvSpPr>
        <p:spPr/>
        <p:txBody>
          <a:bodyPr/>
          <a:lstStyle/>
          <a:p>
            <a:pPr lvl="0" marL="0" indent="0">
              <a:buNone/>
            </a:pPr>
            <a:r>
              <a:rPr/>
              <a:t>The difference of the two confusion matrices shows that test and train performance are similar.</a:t>
            </a:r>
          </a:p>
          <a:p>
            <a:pPr lvl="0" marL="1270000" indent="0">
              <a:buNone/>
            </a:pPr>
            <a:r>
              <a:rPr sz="1800">
                <a:latin typeface="Courier"/>
              </a:rPr>
              <a:t>                   I        F         M
sensitivity -0.01330 -0.00478  0.012366
specificity -0.00462 -0.00866  0.000877
precision    0.00151 -0.00147 -0.004709</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Male and female adult abalone are difficult to distinguish using predictors avaliable in this dataset. Using a </a:t>
                </a:r>
                <a14:m>
                  <m:oMath xmlns:m="http://schemas.openxmlformats.org/officeDocument/2006/math">
                    <m:r>
                      <m:t>J</m:t>
                    </m:r>
                    <m:r>
                      <m:t>−</m:t>
                    </m:r>
                    <m:r>
                      <m:t>1</m:t>
                    </m:r>
                  </m:oMath>
                </a14:m>
                <a:r>
                  <a:rPr/>
                  <a:t> logits baseline model with interaction terms, approximately 50% classification accuracy was achieved. However, infant abalone are smaller than adults of either sex, making them significantly easier to classify accurately. Future research should focus on finding easily measured predictors for which the adult sexes are easily distinguished. Published research tends to focus on classifying abalone age in years (e.g, Abdelbar [1998]). For the reason noted above, this in some ways an easier problem than classifying sex.</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References</a:t>
            </a:r>
          </a:p>
        </p:txBody>
      </p:sp>
      <p:sp>
        <p:nvSpPr>
          <p:cNvPr id="3" name="Content Placeholder 2"/>
          <p:cNvSpPr>
            <a:spLocks noGrp="1"/>
          </p:cNvSpPr>
          <p:nvPr>
            <p:ph idx="1"/>
          </p:nvPr>
        </p:nvSpPr>
        <p:spPr/>
        <p:txBody>
          <a:bodyPr/>
          <a:lstStyle/>
          <a:p>
            <a:pPr lvl="0" marL="0" indent="0">
              <a:buNone/>
            </a:pPr>
            <a:r>
              <a:rPr/>
              <a:t>Abalone Dataset. (n.d.). [2022]. Kaggle. Retrieved April 15, 2022, from </a:t>
            </a:r>
            <a:r>
              <a:rPr>
                <a:hlinkClick r:id="rId2"/>
              </a:rPr>
              <a:t>https://www.kaggle.com/rodolfomendes/abalone-dataset</a:t>
            </a:r>
          </a:p>
          <a:p>
            <a:pPr lvl="0" marL="0" indent="0">
              <a:buNone/>
            </a:pPr>
            <a:r>
              <a:rPr/>
              <a:t>Abdelbar, A. M. (1998). Achieving superior generalisation with a high order neural network. Neural Computing and Applications, 7, 141–147.</a:t>
            </a:r>
          </a:p>
          <a:p>
            <a:pPr lvl="0" marL="0" indent="0">
              <a:buNone/>
            </a:pPr>
            <a:r>
              <a:rPr/>
              <a:t>Bradley, R. (2010, March 9). How to Sex an Abalone: A Sea Snail’s Story. The Atlantic. </a:t>
            </a:r>
            <a:r>
              <a:rPr>
                <a:hlinkClick r:id="rId3"/>
              </a:rPr>
              <a:t>https://www.theatlantic.com/health/archive/2010/03/how-to-sex-an-abalone-a-sea-snails-story/37198/</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More</a:t>
            </a:r>
            <a:r>
              <a:rPr/>
              <a:t> </a:t>
            </a:r>
            <a:r>
              <a:rPr/>
              <a:t>on</a:t>
            </a:r>
            <a:r>
              <a:rPr/>
              <a:t> </a:t>
            </a:r>
            <a:r>
              <a:rPr/>
              <a:t>the</a:t>
            </a:r>
            <a:r>
              <a:rPr/>
              <a:t> </a:t>
            </a:r>
            <a:r>
              <a:rPr/>
              <a:t>Problem</a:t>
            </a:r>
          </a:p>
        </p:txBody>
      </p:sp>
      <p:sp>
        <p:nvSpPr>
          <p:cNvPr id="3" name="Content Placeholder 2"/>
          <p:cNvSpPr>
            <a:spLocks noGrp="1"/>
          </p:cNvSpPr>
          <p:nvPr>
            <p:ph idx="1"/>
          </p:nvPr>
        </p:nvSpPr>
        <p:spPr/>
        <p:txBody>
          <a:bodyPr/>
          <a:lstStyle/>
          <a:p>
            <a:pPr lvl="0" marL="0" indent="0">
              <a:buNone/>
            </a:pPr>
            <a:r>
              <a:rPr/>
              <a:t>Wild abalone populations have collapsed from overharvesting, but they are farmed commercially for their meat and pearls. Predicting sex is of interest because the eggs of adult female abalone are useful to breeders and scientists (Bradley, 2010).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Available</a:t>
            </a:r>
            <a:r>
              <a:rPr/>
              <a:t> </a:t>
            </a:r>
            <a:r>
              <a:rPr/>
              <a:t>Predictors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Abalone</a:t>
            </a:r>
            <a:r>
              <a:rPr/>
              <a:t> </a:t>
            </a:r>
            <a:r>
              <a:rPr/>
              <a:t>Weight</a:t>
            </a:r>
            <a:r>
              <a:rPr/>
              <a:t> </a:t>
            </a:r>
            <a:r>
              <a:rPr/>
              <a:t>by</a:t>
            </a:r>
            <a:r>
              <a:rPr/>
              <a:t> </a:t>
            </a:r>
            <a:r>
              <a:rPr/>
              <a:t>Sex</a:t>
            </a:r>
          </a:p>
        </p:txBody>
      </p:sp>
      <p:sp>
        <p:nvSpPr>
          <p:cNvPr id="3" name="Content Placeholder 2"/>
          <p:cNvSpPr>
            <a:spLocks noGrp="1"/>
          </p:cNvSpPr>
          <p:nvPr>
            <p:ph idx="1"/>
          </p:nvPr>
        </p:nvSpPr>
        <p:spPr/>
        <p:txBody>
          <a:bodyPr/>
          <a:lstStyle/>
          <a:p>
            <a:pPr lvl="0" marL="0" indent="0">
              <a:buNone/>
            </a:pPr>
            <a:r>
              <a:rPr/>
              <a:t>Infant abalone weigh substantially less than adults, but male and female adult abalone weigh about the same. This illustrates the main challenge of this classification task: infant abalone are easy to distinguish from adults, but male and female adults are hard to distinguish from each other.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Abalone</a:t>
            </a:r>
            <a:r>
              <a:rPr/>
              <a:t> </a:t>
            </a:r>
            <a:r>
              <a:rPr/>
              <a:t>Weight</a:t>
            </a:r>
            <a:r>
              <a:rPr/>
              <a:t> </a:t>
            </a:r>
            <a:r>
              <a:rPr/>
              <a:t>by</a:t>
            </a:r>
            <a:r>
              <a:rPr/>
              <a:t> </a:t>
            </a:r>
            <a:r>
              <a:rPr/>
              <a:t>Sex</a:t>
            </a:r>
            <a:r>
              <a:rPr/>
              <a:t> </a:t>
            </a:r>
            <a:r>
              <a:rPr/>
              <a:t>Visualized</a:t>
            </a:r>
          </a:p>
        </p:txBody>
      </p:sp>
      <p:pic>
        <p:nvPicPr>
          <p:cNvPr descr="/home/rheslin/R/Projects/spring_22/stat_616/abalone_classification/outputs/02_model_files/figure-pptx/unnamed-chunk-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Data</a:t>
            </a:r>
            <a:r>
              <a:rPr/>
              <a:t> </a:t>
            </a:r>
            <a:r>
              <a:rPr/>
              <a:t>in</a:t>
            </a:r>
            <a:r>
              <a:rPr/>
              <a:t> </a:t>
            </a:r>
            <a:r>
              <a:rPr/>
              <a:t>Detail</a:t>
            </a:r>
          </a:p>
        </p:txBody>
      </p:sp>
      <p:sp>
        <p:nvSpPr>
          <p:cNvPr id="3" name="Content Placeholder 2"/>
          <p:cNvSpPr>
            <a:spLocks noGrp="1"/>
          </p:cNvSpPr>
          <p:nvPr>
            <p:ph idx="1"/>
          </p:nvPr>
        </p:nvSpPr>
        <p:spPr/>
        <p:txBody>
          <a:bodyPr/>
          <a:lstStyle/>
          <a:p>
            <a:pPr lvl="0" marL="0" indent="0">
              <a:buNone/>
            </a:pPr>
            <a:r>
              <a:rPr/>
              <a:t>The full data have 4177 observations. The dataset (Kaggle, 2020) is standard in machine learning research. It may be obtained </a:t>
            </a:r>
            <a:r>
              <a:rPr>
                <a:hlinkClick r:id="rId2"/>
              </a:rPr>
              <a:t>here</a:t>
            </a:r>
            <a:r>
              <a:rPr/>
              <a:t>. The three separate weight variables don’t quite sum to total weight, suggesting measurement error. Still, including all three would be a bad idea because it would make the model matrix nearly singular. We will select one to use. This table summariezes the difference of whole weight and the sum of the other weight variables</a:t>
            </a:r>
          </a:p>
          <a:p>
            <a:pPr lvl="0" marL="1270000" indent="0">
              <a:buNone/>
            </a:pPr>
            <a:r>
              <a:rPr sz="1800">
                <a:latin typeface="Courier"/>
              </a:rPr>
              <a:t>    Min. 1st Qu. Median Mean 3rd Qu.  Max.
1 -0.447   0.018  0.037 0.05   0.068 0.608</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Approach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We fit an initial </a:t>
                </a:r>
                <a14:m>
                  <m:oMath xmlns:m="http://schemas.openxmlformats.org/officeDocument/2006/math">
                    <m:r>
                      <m:t>J</m:t>
                    </m:r>
                    <m:r>
                      <m:t>−</m:t>
                    </m:r>
                    <m:r>
                      <m:t>1</m:t>
                    </m:r>
                  </m:oMath>
                </a14:m>
                <a:r>
                  <a:rPr/>
                  <a:t> (here </a:t>
                </a:r>
                <a14:m>
                  <m:oMath xmlns:m="http://schemas.openxmlformats.org/officeDocument/2006/math">
                    <m:r>
                      <m:t>J</m:t>
                    </m:r>
                    <m:r>
                      <m:t>=</m:t>
                    </m:r>
                    <m:r>
                      <m:t>3</m:t>
                    </m:r>
                  </m:oMath>
                </a14:m>
                <a:r>
                  <a:rPr/>
                  <a:t>) logits baseline model using sex, dimensions, and whole weight as predictors. This model is appropriate for nominal outcomes, which abalone sex is because it has no logical ordering. This model consists of </a:t>
                </a:r>
                <a14:m>
                  <m:oMath xmlns:m="http://schemas.openxmlformats.org/officeDocument/2006/math">
                    <m:r>
                      <m:t>J</m:t>
                    </m:r>
                    <m:r>
                      <m:t>−</m:t>
                    </m:r>
                    <m:r>
                      <m:t>1</m:t>
                    </m:r>
                  </m:oMath>
                </a14:m>
                <a:r>
                  <a:rPr/>
                  <a:t> logit models, each predicting the log odds of a given class versus a baseline class. There are </a:t>
                </a:r>
                <a14:m>
                  <m:oMath xmlns:m="http://schemas.openxmlformats.org/officeDocument/2006/math">
                    <m:d>
                      <m:dPr>
                        <m:begChr m:val="("/>
                        <m:endChr m:val=")"/>
                        <m:grow/>
                      </m:dPr>
                      <m:e>
                        <m:f>
                          <m:fPr>
                            <m:type m:val="noBar"/>
                          </m:fPr>
                          <m:num>
                            <m:r>
                              <m:t>J</m:t>
                            </m:r>
                          </m:num>
                          <m:den>
                            <m:r>
                              <m:t>2</m:t>
                            </m:r>
                          </m:den>
                        </m:f>
                      </m:e>
                    </m:d>
                  </m:oMath>
                </a14:m>
                <a:r>
                  <a:rPr/>
                  <a:t> possible comparisons, but all can be derived algebraically from just </a:t>
                </a:r>
                <a14:m>
                  <m:oMath xmlns:m="http://schemas.openxmlformats.org/officeDocument/2006/math">
                    <m:r>
                      <m:t>J</m:t>
                    </m:r>
                    <m:r>
                      <m:t>−</m:t>
                    </m:r>
                    <m:r>
                      <m:t>1</m:t>
                    </m:r>
                  </m:oMath>
                </a14:m>
                <a:r>
                  <a:rPr/>
                  <a:t> logits. We choose infants as the reference class because they differ in the same way from each adult class (i.e., are younger).</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Initial</a:t>
            </a:r>
            <a:r>
              <a:rPr/>
              <a:t> </a:t>
            </a:r>
            <a:r>
              <a:rPr/>
              <a:t>Model</a:t>
            </a:r>
            <a:r>
              <a:rPr/>
              <a:t> </a:t>
            </a:r>
            <a:r>
              <a:rPr/>
              <a:t>Fitting</a:t>
            </a:r>
            <a:r>
              <a:rPr/>
              <a:t> </a:t>
            </a:r>
            <a:r>
              <a:rPr/>
              <a:t>and</a:t>
            </a:r>
            <a:r>
              <a:rPr/>
              <a:t> </a:t>
            </a:r>
            <a:r>
              <a:rPr/>
              <a:t>Data</a:t>
            </a:r>
            <a:r>
              <a:rPr/>
              <a:t> </a:t>
            </a:r>
            <a:r>
              <a:rPr/>
              <a:t>Partitioning</a:t>
            </a:r>
          </a:p>
        </p:txBody>
      </p:sp>
      <p:sp>
        <p:nvSpPr>
          <p:cNvPr id="3" name="Content Placeholder 2"/>
          <p:cNvSpPr>
            <a:spLocks noGrp="1"/>
          </p:cNvSpPr>
          <p:nvPr>
            <p:ph idx="1"/>
          </p:nvPr>
        </p:nvSpPr>
        <p:spPr/>
        <p:txBody>
          <a:bodyPr/>
          <a:lstStyle/>
          <a:p>
            <a:pPr lvl="0" marL="1270000" indent="0">
              <a:buNone/>
            </a:pPr>
            <a:r>
              <a:rPr sz="1800">
                <a:latin typeface="Courier"/>
              </a:rPr>
              <a:t># A tibble: 12 × 5
   y.level term        estimate statistic  p.value
   &lt;chr&gt;   &lt;chr&gt;          &lt;dbl&gt;     &lt;dbl&gt;    &lt;dbl&gt;
 1 F       (Intercept)   -2.95     -5.36  8.25e- 8
 2 F       Whole.weig…    5.39     10.7   6.80e-27
 3 F       Length       -16.6      -5.28  1.30e- 7
 4 F       Diameter      11.0       2.84  4.57e- 3
 5 F       Height         8.40      2.26  2.39e- 2
 6 F       Rings          0.228     8.50  1.87e-17
 7 M       (Intercept)   -0.238    -0.559 5.76e- 1
 8 M       Whole.weig…    6.31     13.4   3.14e-41
 9 M       Length       -17.9      -5.96  2.49e- 9
10 M       Diameter       6.36      1.70  8.86e- 2
11 M       Height         5.23      1.44  1.49e- 1
12 M       Rings          0.212     8.09  6.06e-16</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26</Words>
  <Application>Microsoft Office PowerPoint</Application>
  <PresentationFormat>On-screen Show (4:3)</PresentationFormat>
  <Paragraphs>10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Title</vt:lpstr>
      <vt:lpstr>Slide Title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Abalone Classification</dc:title>
  <dc:creator>Ryan Heslin, Chenxi Liao, Sebastian Zovko</dc:creator>
  <cp:keywords/>
  <dcterms:created xsi:type="dcterms:W3CDTF">2022-04-21T20:57:28Z</dcterms:created>
  <dcterms:modified xsi:type="dcterms:W3CDTF">2022-04-21T20:57:28Z</dcterms:modified>
</cp:coreProperties>
</file>