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B84F-7937-873D-6972-1934EBA46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C626F-F4FF-E205-B08B-281E7165B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AEFC-78D6-D988-1D8A-ED44748D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1DAC-C0BA-58F0-1279-8A1DB61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C363-B70C-CFD6-3268-B3DB7080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F0B5-0797-47AC-5273-249CB109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65CA-84EB-B955-4AE0-1E453DCCF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D1F5-0B13-8002-813F-26511ECE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D54B-097C-6EE2-BB4A-5EC4BD00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5D85-4A0A-3CBB-CC7E-93F41D9F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8B948-EA5B-0C7D-F99B-43C0D3E19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060DB-3F93-35A5-AFE9-66392AA3B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1E43-4588-FDEE-D8AC-669D0D9D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8FEC-BCE4-E82C-2A2B-B7B16E9C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0886-5388-05BD-AE08-274C09AE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BC9A-1C2B-91E9-D6FB-09D5CCE5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93DF-7C4D-D392-F66F-34E4D14D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1E6E-FBEC-BB35-26F0-5E203FC0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9048-26BC-2F87-8F07-2A28333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1F5E-7C3A-BCDC-DBED-D713BA12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24A6-35D2-4DB6-88DB-92FFFEA3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A1630-20C2-DAB7-E46C-49A34C2A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1109-B04A-DB88-9BFC-68A51C9E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9647-3677-A2ED-A9D8-2B1BC04A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DD6-D88B-2676-0588-9695DAEA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5D4E-6122-6B2B-0A5E-1A2C7F89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7C34-2453-17AF-F2D9-9A2A14B2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F4DC5-1C44-EB60-7D6B-D833ED5B5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D7FCD-998C-20B6-E57F-5A7EBF3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08C4-610C-E9CD-D4DD-C241690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9F074-5C43-AAF5-25BC-E5E54253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D3F1-7F6D-39CF-14ED-F4582E11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7721A-C8ED-CB12-BEAF-2295050A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84FAB-4803-C435-45D9-9A71E52C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A9153-92D4-0D0B-3515-BE673CFCD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B6FE-6F0D-2194-03B1-D88915702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EF38C-6F7A-ACB0-763A-0C4CCD8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301F0-2D05-EBBE-9693-BA4A4488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2F434-8FBB-7D0D-94B9-8351C6B6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83BB-E5D3-3B9E-72A1-6E9120D0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CAD29-BB7F-3E53-42E5-E67A1E97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6C5CD-9D64-F235-7409-7BCE8F90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8EC53-DF04-A575-0FF4-BD67F33B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40E2D-F09E-A678-9DAA-B785E9D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E11A-FD65-F252-A75C-9AC2350D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4283A-728C-3199-97B0-1AF68269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6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9229-41CA-CBDC-C060-F248DDF4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A375-B095-EC8C-4138-995C5A24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1097B-F2CB-E1B5-E40D-E183A7BB3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1917-43C4-2EEA-1A19-6D699AC7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08C9-9190-8716-AD7C-803726F8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32A02-A572-CE50-0109-6C995FB4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A14E-A758-7BDA-1A36-B4CAD66A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84F46-E3FB-61F2-16AF-9AD7CB32F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48403-2A5B-D5B9-3203-FDE6CF7A6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C0350-4622-D6E2-AA27-411CDB3F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0CF4-E2F3-864F-F571-041FF18F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7A4ED-62EE-EF39-D89A-56DA0C40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9426880-D5C4-8508-D516-CFC7F6E4D7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324689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06" imgH="306" progId="TCLayout.ActiveDocument.1">
                  <p:embed/>
                </p:oleObj>
              </mc:Choice>
              <mc:Fallback>
                <p:oleObj name="think-cell Slide" r:id="rId14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34E54E-6FA0-0B5E-5CF4-050889AB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F23E9-9590-CBF7-72A4-60EA06050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1960-7A46-02DC-11B7-DE20123A7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4DB5-D0A3-47DD-940A-68EC1B61D0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DC02-B975-0C56-4ED3-2880A6020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3F3BD-4BB4-079B-61D3-38E2C0932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F848F-94B1-43B4-A184-18CE051AD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1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EB1B466-81B8-BF7C-FC4E-19B473EB06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44569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C8A3AD3-3E7B-0A55-2313-FC61F9588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Do Congress Members’ Trades Outperform the Stock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22FBE-7D9A-10AD-CA4B-09F78BB19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Morrow</a:t>
            </a:r>
          </a:p>
        </p:txBody>
      </p:sp>
    </p:spTree>
    <p:extLst>
      <p:ext uri="{BB962C8B-B14F-4D97-AF65-F5344CB8AC3E}">
        <p14:creationId xmlns:p14="http://schemas.microsoft.com/office/powerpoint/2010/main" val="9457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FDF33FA-47D0-3131-358A-CD6771F65B7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1974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9193E60-6E12-F243-1A4F-92A33305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Research Questions with Analysis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B5E9-BA8F-3B91-17A9-18BB3132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1: How does the average stock market return of congress members compare to the market?</a:t>
            </a:r>
          </a:p>
          <a:p>
            <a:r>
              <a:rPr lang="en-US" dirty="0"/>
              <a:t>Question 2: Do congress members’ trades in the stock market overperform the stock market at a statistically significant level?</a:t>
            </a:r>
          </a:p>
          <a:p>
            <a:r>
              <a:rPr lang="en-US" dirty="0"/>
              <a:t>Question 3: Does the Republican Party (known for its support of capitalism) outperform the Democratic Party in the stock market at a statistically significant level?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5EDDA27-55E7-034B-BFC1-20ACB5CE73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36507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636C52-96B5-9E3D-A512-4D409F2A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3187045" cy="1325563"/>
          </a:xfrm>
        </p:spPr>
        <p:txBody>
          <a:bodyPr vert="horz"/>
          <a:lstStyle/>
          <a:p>
            <a:r>
              <a:rPr lang="en-US" dirty="0"/>
              <a:t>Data Dictionary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931A94-B3FC-D6B9-E901-CCFDAB0FE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3536"/>
              </p:ext>
            </p:extLst>
          </p:nvPr>
        </p:nvGraphicFramePr>
        <p:xfrm>
          <a:off x="4543761" y="466927"/>
          <a:ext cx="7352865" cy="60259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250">
                  <a:extLst>
                    <a:ext uri="{9D8B030D-6E8A-4147-A177-3AD203B41FA5}">
                      <a16:colId xmlns:a16="http://schemas.microsoft.com/office/drawing/2014/main" val="533446624"/>
                    </a:ext>
                  </a:extLst>
                </a:gridCol>
                <a:gridCol w="1486302">
                  <a:extLst>
                    <a:ext uri="{9D8B030D-6E8A-4147-A177-3AD203B41FA5}">
                      <a16:colId xmlns:a16="http://schemas.microsoft.com/office/drawing/2014/main" val="1352830373"/>
                    </a:ext>
                  </a:extLst>
                </a:gridCol>
                <a:gridCol w="4030313">
                  <a:extLst>
                    <a:ext uri="{9D8B030D-6E8A-4147-A177-3AD203B41FA5}">
                      <a16:colId xmlns:a16="http://schemas.microsoft.com/office/drawing/2014/main" val="3452680053"/>
                    </a:ext>
                  </a:extLst>
                </a:gridCol>
              </a:tblGrid>
              <a:tr h="187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Name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Congress member’s name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775192804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Ticker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stock market ticker of the stock that the congress member traded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4171302501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Party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political party the congress member is affiliated with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2050815460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Chamber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chamber of Congress the congress member serves in (House or Senate).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2475048984"/>
                  </a:ext>
                </a:extLst>
              </a:tr>
              <a:tr h="187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State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state that the congress member represents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1561732681"/>
                  </a:ext>
                </a:extLst>
              </a:tr>
              <a:tr h="589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 dirty="0">
                          <a:effectLst/>
                        </a:rPr>
                        <a:t>Buy Date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earliest date within the sample that the congress member bought shares of the traded stock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3575133797"/>
                  </a:ext>
                </a:extLst>
              </a:tr>
              <a:tr h="5860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Sell Date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String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latest date within the sample that the congress member sold shares of the traded stock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3081895310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Buy Price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opening price of the traded stock on the Buy Date (or closest valid date).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2136626099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Sell Price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closing price of the traded stock on the Sell Date (or closest valid date).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2527026612"/>
                  </a:ext>
                </a:extLst>
              </a:tr>
              <a:tr h="34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Trade Return %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traded stock’s return as a % using: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Return % = 100 * ((Sell Price – Buy Price)/Buy Price)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1616001909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Market Buy Price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opening price of the market baseline stock on the Buy Date (or closest valid date).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1304934744"/>
                  </a:ext>
                </a:extLst>
              </a:tr>
              <a:tr h="3878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Market Sell Price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closing price of the market baseline stock on the Sell Date (or closest valid date).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957108467"/>
                  </a:ext>
                </a:extLst>
              </a:tr>
              <a:tr h="3452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Market Return %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The market baseline stock’s return as a % using: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>
                          <a:effectLst/>
                        </a:rPr>
                        <a:t>Return % = 100 * ((Sell Price – Buy Price)/Buy Price)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220414868"/>
                  </a:ext>
                </a:extLst>
              </a:tr>
              <a:tr h="7454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 dirty="0">
                          <a:effectLst/>
                        </a:rPr>
                        <a:t>Overperformance %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>
                          <a:effectLst/>
                        </a:rPr>
                        <a:t>Float</a:t>
                      </a:r>
                      <a:endParaRPr lang="en-US" sz="9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 dirty="0">
                          <a:effectLst/>
                        </a:rPr>
                        <a:t>The target variable represents how much better the traded stock performed than the market baseline stock over the same period using: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700" kern="100" dirty="0">
                          <a:effectLst/>
                        </a:rPr>
                        <a:t>Overperformance % = Trade Return % - Market Return %</a:t>
                      </a:r>
                      <a:endParaRPr lang="en-US" sz="9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1000045639"/>
                  </a:ext>
                </a:extLst>
              </a:tr>
              <a:tr h="323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Days Held`</a:t>
                      </a: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2192" marR="521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9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number of days the stock was held for: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Days Held = Sell Date – Buy Date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192" marR="52192" marT="0" marB="0"/>
                </a:tc>
                <a:extLst>
                  <a:ext uri="{0D108BD9-81ED-4DB2-BD59-A6C34878D82A}">
                    <a16:rowId xmlns:a16="http://schemas.microsoft.com/office/drawing/2014/main" val="22888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35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0432B79-8A7B-DDE5-A54F-614D3B2D3B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44533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5AA47C-84A3-9B17-1433-7A1793E3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Univariate Analysis: Questions 1+2</a:t>
            </a:r>
          </a:p>
        </p:txBody>
      </p:sp>
      <p:pic>
        <p:nvPicPr>
          <p:cNvPr id="10" name="Picture 9" descr="A graph with a blue line&#10;&#10;AI-generated content may be incorrect.">
            <a:extLst>
              <a:ext uri="{FF2B5EF4-FFF2-40B4-BE49-F238E27FC236}">
                <a16:creationId xmlns:a16="http://schemas.microsoft.com/office/drawing/2014/main" id="{5AC45CD9-3024-4DB5-AD4D-DE0F43773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3" y="2086581"/>
            <a:ext cx="5826877" cy="2913438"/>
          </a:xfrm>
          <a:prstGeom prst="rect">
            <a:avLst/>
          </a:prstGeom>
        </p:spPr>
      </p:pic>
      <p:pic>
        <p:nvPicPr>
          <p:cNvPr id="12" name="Picture 1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3816880-269F-8779-3995-D6A0FC2A1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15" y="2086581"/>
            <a:ext cx="5826877" cy="2913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2713AA-E0C8-FC98-9EDE-7A9AD73891A6}"/>
              </a:ext>
            </a:extLst>
          </p:cNvPr>
          <p:cNvSpPr txBox="1"/>
          <p:nvPr/>
        </p:nvSpPr>
        <p:spPr>
          <a:xfrm>
            <a:off x="1232378" y="5081842"/>
            <a:ext cx="390036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count    1356.000000</a:t>
            </a:r>
          </a:p>
          <a:p>
            <a:r>
              <a:rPr lang="en-US" sz="1100" dirty="0"/>
              <a:t>mean       15.381012</a:t>
            </a:r>
          </a:p>
          <a:p>
            <a:r>
              <a:rPr lang="en-US" sz="1100" dirty="0"/>
              <a:t>std        43.785024</a:t>
            </a:r>
          </a:p>
          <a:p>
            <a:r>
              <a:rPr lang="en-US" sz="1100" dirty="0"/>
              <a:t>min       -64.497670</a:t>
            </a:r>
          </a:p>
          <a:p>
            <a:r>
              <a:rPr lang="en-US" sz="1100" dirty="0"/>
              <a:t>25%        -5.537237</a:t>
            </a:r>
          </a:p>
          <a:p>
            <a:r>
              <a:rPr lang="en-US" sz="1100" dirty="0"/>
              <a:t>50%         4.962183</a:t>
            </a:r>
          </a:p>
          <a:p>
            <a:r>
              <a:rPr lang="en-US" sz="1100" dirty="0"/>
              <a:t>75%        27.510816</a:t>
            </a:r>
          </a:p>
          <a:p>
            <a:r>
              <a:rPr lang="en-US" sz="1100" dirty="0"/>
              <a:t>max       610.853201</a:t>
            </a:r>
          </a:p>
          <a:p>
            <a:r>
              <a:rPr lang="en-US" sz="1100" dirty="0"/>
              <a:t>Name: Trade Return %, </a:t>
            </a:r>
            <a:r>
              <a:rPr lang="en-US" sz="1100" dirty="0" err="1"/>
              <a:t>dtype</a:t>
            </a:r>
            <a:r>
              <a:rPr lang="en-US" sz="1100" dirty="0"/>
              <a:t>: float64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EF474-0390-147E-FF3F-075C5B15D54D}"/>
              </a:ext>
            </a:extLst>
          </p:cNvPr>
          <p:cNvSpPr txBox="1"/>
          <p:nvPr/>
        </p:nvSpPr>
        <p:spPr>
          <a:xfrm>
            <a:off x="6747970" y="5081841"/>
            <a:ext cx="390036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count    1355.000000</a:t>
            </a:r>
          </a:p>
          <a:p>
            <a:r>
              <a:rPr lang="en-US" sz="1100" dirty="0"/>
              <a:t>mean       -4.039460</a:t>
            </a:r>
          </a:p>
          <a:p>
            <a:r>
              <a:rPr lang="en-US" sz="1100" dirty="0"/>
              <a:t>std        40.507125</a:t>
            </a:r>
          </a:p>
          <a:p>
            <a:r>
              <a:rPr lang="en-US" sz="1100" dirty="0"/>
              <a:t>min      -105.954546</a:t>
            </a:r>
          </a:p>
          <a:p>
            <a:r>
              <a:rPr lang="en-US" sz="1100" dirty="0"/>
              <a:t>25%       -20.918172</a:t>
            </a:r>
          </a:p>
          <a:p>
            <a:r>
              <a:rPr lang="en-US" sz="1100" dirty="0"/>
              <a:t>50%        -7.151286</a:t>
            </a:r>
          </a:p>
          <a:p>
            <a:r>
              <a:rPr lang="en-US" sz="1100" dirty="0"/>
              <a:t>75%         5.779736</a:t>
            </a:r>
          </a:p>
          <a:p>
            <a:r>
              <a:rPr lang="en-US" sz="1100" dirty="0"/>
              <a:t>max       569.396325</a:t>
            </a:r>
          </a:p>
          <a:p>
            <a:r>
              <a:rPr lang="en-US" sz="1100" dirty="0"/>
              <a:t>Name: Overperformance %, </a:t>
            </a:r>
            <a:r>
              <a:rPr lang="en-US" sz="1100" dirty="0" err="1"/>
              <a:t>dtype</a:t>
            </a:r>
            <a:r>
              <a:rPr lang="en-US" sz="11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23562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1B2D6F3-7C2D-355C-4C7B-1BDEB029EB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7912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B4B9C8-1689-5A8C-87CB-50C106B8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Bivariate Analysis: Question 3</a:t>
            </a:r>
          </a:p>
        </p:txBody>
      </p:sp>
      <p:pic>
        <p:nvPicPr>
          <p:cNvPr id="11" name="Picture 10" descr="A graph of a political party&#10;&#10;AI-generated content may be incorrect.">
            <a:extLst>
              <a:ext uri="{FF2B5EF4-FFF2-40B4-BE49-F238E27FC236}">
                <a16:creationId xmlns:a16="http://schemas.microsoft.com/office/drawing/2014/main" id="{90B23CF5-64BF-5882-899E-9D3E1F88D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463506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38E3E0B-426A-55A4-D3CC-2916779D37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9264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694F3D-62C5-31BE-ED33-A8B2BED8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Hypothesis Tests: Questions 1-3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987EF8-7B18-25EB-DBB3-DB5FB48F9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99468"/>
              </p:ext>
            </p:extLst>
          </p:nvPr>
        </p:nvGraphicFramePr>
        <p:xfrm>
          <a:off x="838200" y="1690688"/>
          <a:ext cx="7131049" cy="417766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10437">
                  <a:extLst>
                    <a:ext uri="{9D8B030D-6E8A-4147-A177-3AD203B41FA5}">
                      <a16:colId xmlns:a16="http://schemas.microsoft.com/office/drawing/2014/main" val="3024794385"/>
                    </a:ext>
                  </a:extLst>
                </a:gridCol>
                <a:gridCol w="1160306">
                  <a:extLst>
                    <a:ext uri="{9D8B030D-6E8A-4147-A177-3AD203B41FA5}">
                      <a16:colId xmlns:a16="http://schemas.microsoft.com/office/drawing/2014/main" val="3330350328"/>
                    </a:ext>
                  </a:extLst>
                </a:gridCol>
                <a:gridCol w="1160306">
                  <a:extLst>
                    <a:ext uri="{9D8B030D-6E8A-4147-A177-3AD203B41FA5}">
                      <a16:colId xmlns:a16="http://schemas.microsoft.com/office/drawing/2014/main" val="4164139687"/>
                    </a:ext>
                  </a:extLst>
                </a:gridCol>
              </a:tblGrid>
              <a:tr h="97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P_Val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Result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677764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Congress members' returns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overperform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market at a statistically significant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0.999874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2755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Congress members' returns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underperform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the market at a statistically significant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45216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Congress members' returns perform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differently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than the market at a statistically significant 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0.000251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6544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Democrat Congress Members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outperform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Republican Congress Members in the stock market at a statistically significant level.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69996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Democrat Congress Members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underperform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Republican Congress Members in the stock market at a statistically significant level.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6531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Democrat Congress Members's returns are 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different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than Republican Congress Members' returns in the stock market at a statistically significant level.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0.009452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7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24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5AC2E42-8A2A-C29D-2CE6-B450388516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71314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A7DC7B-5B80-3A3B-43C0-A6633B44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44A2-7EB4-75D1-B822-716C9B8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we predict which trades will outperform the market based on the party, chamber, state, and number of days held?</a:t>
            </a:r>
          </a:p>
          <a:p>
            <a:r>
              <a:rPr lang="en-US"/>
              <a:t>Using a Random Forest Classifier</a:t>
            </a:r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FC3FAF6-E644-F202-36FC-239519C24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96245"/>
              </p:ext>
            </p:extLst>
          </p:nvPr>
        </p:nvGraphicFramePr>
        <p:xfrm>
          <a:off x="1131217" y="3727976"/>
          <a:ext cx="4405460" cy="1143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81092">
                  <a:extLst>
                    <a:ext uri="{9D8B030D-6E8A-4147-A177-3AD203B41FA5}">
                      <a16:colId xmlns:a16="http://schemas.microsoft.com/office/drawing/2014/main" val="2945565173"/>
                    </a:ext>
                  </a:extLst>
                </a:gridCol>
                <a:gridCol w="881092">
                  <a:extLst>
                    <a:ext uri="{9D8B030D-6E8A-4147-A177-3AD203B41FA5}">
                      <a16:colId xmlns:a16="http://schemas.microsoft.com/office/drawing/2014/main" val="4107197595"/>
                    </a:ext>
                  </a:extLst>
                </a:gridCol>
                <a:gridCol w="881092">
                  <a:extLst>
                    <a:ext uri="{9D8B030D-6E8A-4147-A177-3AD203B41FA5}">
                      <a16:colId xmlns:a16="http://schemas.microsoft.com/office/drawing/2014/main" val="523027412"/>
                    </a:ext>
                  </a:extLst>
                </a:gridCol>
                <a:gridCol w="881092">
                  <a:extLst>
                    <a:ext uri="{9D8B030D-6E8A-4147-A177-3AD203B41FA5}">
                      <a16:colId xmlns:a16="http://schemas.microsoft.com/office/drawing/2014/main" val="1075536524"/>
                    </a:ext>
                  </a:extLst>
                </a:gridCol>
                <a:gridCol w="881092">
                  <a:extLst>
                    <a:ext uri="{9D8B030D-6E8A-4147-A177-3AD203B41FA5}">
                      <a16:colId xmlns:a16="http://schemas.microsoft.com/office/drawing/2014/main" val="3077938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support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221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0.675676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0.862069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0.757576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89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0.265306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0.351351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820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0.647059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241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macro avg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0.597838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0.563688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0.554464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2519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weighted avg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0.619587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0.647059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0.611215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37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0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0649244-53B4-8752-2747-C1402F4EA32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9608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8F5CAF-F8F1-6DB3-E09C-54BCF524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Roadmap to Finishing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2D28-3785-9E60-9E18-CADAC6FA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4/30: Analyze and answer Question 4: Does one chamber outperform the other in the stock market at a statistically significant level?</a:t>
            </a:r>
          </a:p>
          <a:p>
            <a:r>
              <a:rPr lang="en-US" dirty="0"/>
              <a:t>By 5/4: Conduct additional analyses and visualizations as necessary.</a:t>
            </a:r>
          </a:p>
          <a:p>
            <a:r>
              <a:rPr lang="en-US" dirty="0"/>
              <a:t>By 5/9: Write Report</a:t>
            </a:r>
          </a:p>
        </p:txBody>
      </p:sp>
    </p:spTree>
    <p:extLst>
      <p:ext uri="{BB962C8B-B14F-4D97-AF65-F5344CB8AC3E}">
        <p14:creationId xmlns:p14="http://schemas.microsoft.com/office/powerpoint/2010/main" val="277616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27CCCD6-8354-A41B-7C22-5ECDC3E96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8560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79F9C-69CD-2D00-5D88-48512987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5A6F0-0821-62F5-2465-D257FEF3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 need to go in-depth on the Machine Learning even though it does not answer my research questions?</a:t>
            </a:r>
          </a:p>
          <a:p>
            <a:r>
              <a:rPr lang="en-US" dirty="0"/>
              <a:t>How long does the </a:t>
            </a:r>
            <a:r>
              <a:rPr lang="en-US"/>
              <a:t>report have to be?</a:t>
            </a:r>
          </a:p>
        </p:txBody>
      </p:sp>
    </p:spTree>
    <p:extLst>
      <p:ext uri="{BB962C8B-B14F-4D97-AF65-F5344CB8AC3E}">
        <p14:creationId xmlns:p14="http://schemas.microsoft.com/office/powerpoint/2010/main" val="2262232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701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Times New Roman</vt:lpstr>
      <vt:lpstr>Office Theme</vt:lpstr>
      <vt:lpstr>think-cell Slide</vt:lpstr>
      <vt:lpstr>Do Congress Members’ Trades Outperform the Stock Market</vt:lpstr>
      <vt:lpstr>Research Questions with Analysis so far</vt:lpstr>
      <vt:lpstr>Data Dictionary</vt:lpstr>
      <vt:lpstr>Univariate Analysis: Questions 1+2</vt:lpstr>
      <vt:lpstr>Bivariate Analysis: Question 3</vt:lpstr>
      <vt:lpstr>Hypothesis Tests: Questions 1-3</vt:lpstr>
      <vt:lpstr>Machine Learning</vt:lpstr>
      <vt:lpstr>Roadmap to Finishing Project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Morrow, Ryan J</dc:creator>
  <cp:lastModifiedBy>Morrow, Ryan J</cp:lastModifiedBy>
  <cp:revision>1</cp:revision>
  <dcterms:created xsi:type="dcterms:W3CDTF">2025-04-27T17:18:24Z</dcterms:created>
  <dcterms:modified xsi:type="dcterms:W3CDTF">2025-04-27T18:04:48Z</dcterms:modified>
</cp:coreProperties>
</file>