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y="6858000" cx="9144000"/>
  <p:notesSz cx="6858000" cy="9144000"/>
  <p:embeddedFontLst>
    <p:embeddedFont>
      <p:font typeface="Merriweather"/>
      <p:regular r:id="rId64"/>
      <p:bold r:id="rId65"/>
      <p:italic r:id="rId66"/>
      <p:boldItalic r:id="rId67"/>
    </p:embeddedFont>
    <p:embeddedFont>
      <p:font typeface="Droid Sans Mono"/>
      <p:regular r:id="rId68"/>
    </p:embeddedFont>
    <p:embeddedFont>
      <p:font typeface="Open Sans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schemas.openxmlformats.org/officeDocument/2006/relationships/font" Target="fonts/OpenSans-bold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penSans-italic.fntdata"/><Relationship Id="rId70" Type="http://schemas.openxmlformats.org/officeDocument/2006/relationships/font" Target="fonts/OpenSans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erriweather-regular.fntdata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Merriweather-italic.fntdata"/><Relationship Id="rId21" Type="http://schemas.openxmlformats.org/officeDocument/2006/relationships/slide" Target="slides/slide17.xml"/><Relationship Id="rId65" Type="http://schemas.openxmlformats.org/officeDocument/2006/relationships/font" Target="fonts/Merriweather-bold.fntdata"/><Relationship Id="rId24" Type="http://schemas.openxmlformats.org/officeDocument/2006/relationships/slide" Target="slides/slide20.xml"/><Relationship Id="rId68" Type="http://schemas.openxmlformats.org/officeDocument/2006/relationships/font" Target="fonts/DroidSansMono-regular.fntdata"/><Relationship Id="rId23" Type="http://schemas.openxmlformats.org/officeDocument/2006/relationships/slide" Target="slides/slide19.xml"/><Relationship Id="rId67" Type="http://schemas.openxmlformats.org/officeDocument/2006/relationships/font" Target="fonts/Merriweather-bold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03A9F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3979800"/>
            <a:ext cx="9144000" cy="28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3190900"/>
            <a:ext cx="4617373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 rot="10800000">
            <a:off x="0" y="3980458"/>
            <a:ext cx="4617373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03A9F4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 rot="10800000">
            <a:off x="0" y="1551000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4526626" y="761799"/>
            <a:ext cx="4617373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4526626" y="1551358"/>
            <a:ext cx="4617373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bg>
      <p:bgPr>
        <a:solidFill>
          <a:srgbClr val="03A9F4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551000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>
            <a:off x="4526626" y="1551358"/>
            <a:ext cx="4617373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flipH="1">
            <a:off x="4526626" y="761799"/>
            <a:ext cx="4617373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03A9F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1551000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6" y="761799"/>
            <a:ext cx="4617373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/>
          <p:nvPr/>
        </p:nvSpPr>
        <p:spPr>
          <a:xfrm rot="10800000">
            <a:off x="4526626" y="1551358"/>
            <a:ext cx="4617373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solidFill>
          <a:srgbClr val="03A9F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 rot="10800000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flipH="1">
            <a:off x="4526626" y="5094446"/>
            <a:ext cx="4617373" cy="790108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4526626" y="5884005"/>
            <a:ext cx="4617373" cy="75961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03A9F4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6676" y="101675"/>
            <a:ext cx="9134130" cy="6739723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3A9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Font typeface="Open Sans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Font typeface="Open Sans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Font typeface="Open Sans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gif"/><Relationship Id="rId4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ontinuum.io/downloads" TargetMode="External"/><Relationship Id="rId4" Type="http://schemas.openxmlformats.org/officeDocument/2006/relationships/hyperlink" Target="http://conda.pydata.org/miniconda.html" TargetMode="External"/><Relationship Id="rId5" Type="http://schemas.openxmlformats.org/officeDocument/2006/relationships/hyperlink" Target="https://www.python.org/downloads/" TargetMode="External"/><Relationship Id="rId6" Type="http://schemas.openxmlformats.org/officeDocument/2006/relationships/hyperlink" Target="https://github.com/ryan-leung/PHYS4650_Python_Tutorial/blob/master/macports_installation.m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8OkRr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pythonanywhere.com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hyperlink" Target="https://c9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plpy.github.io/" TargetMode="External"/><Relationship Id="rId4" Type="http://schemas.openxmlformats.org/officeDocument/2006/relationships/image" Target="../media/image21.png"/><Relationship Id="rId10" Type="http://schemas.openxmlformats.org/officeDocument/2006/relationships/image" Target="../media/image27.png"/><Relationship Id="rId9" Type="http://schemas.openxmlformats.org/officeDocument/2006/relationships/hyperlink" Target="http://yt-project.org/" TargetMode="External"/><Relationship Id="rId5" Type="http://schemas.openxmlformats.org/officeDocument/2006/relationships/hyperlink" Target="http://bokeh.pydata.org/en/latest/" TargetMode="External"/><Relationship Id="rId6" Type="http://schemas.openxmlformats.org/officeDocument/2006/relationships/image" Target="../media/image25.png"/><Relationship Id="rId7" Type="http://schemas.openxmlformats.org/officeDocument/2006/relationships/hyperlink" Target="http://matplotlib.org/" TargetMode="External"/><Relationship Id="rId8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ypi.python.org/pyp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ip.pypa.io/en/stable/installin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o.gl/8OkRr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try.jupyter.org/" TargetMode="External"/><Relationship Id="rId4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localhost:8888/" TargetMode="External"/><Relationship Id="rId4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Relationship Id="rId5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ryan-leung/PHYS4650_Python_Tutorial/blob/master/CH1%20Syntax.ipynb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ryan-leung/PHYS4650_Python_Tutorial/blob/master/CH2%20Data%20Structures%20and%20Loops.ipynb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ryan-leung/PHYS4650_Python_Tutorial/blob/master/CH3%20Functions.ipynb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ithub.com/ryan-leung/PHYS4650_Python_Tutorial/blob/master/CH4%20File%20operations.ipynb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ryan-leung/PHYS4650_Python_Tutorial/blob/master/CH5%20Plots.ipynb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ryan-leung/PHYS4650_Python_Tutorial/blob/master/CH6%20Advanced%20Plot.ipy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.gl/8OkRrs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ithub.com/ryan-leung/2016-JAN_python_workshop/blob/master/Astronomy/Astropy%20-%20Load%20fits.ipynb" TargetMode="External"/><Relationship Id="rId4" Type="http://schemas.openxmlformats.org/officeDocument/2006/relationships/hyperlink" Target="https://github.com/ryan-leung/2016-JAN_python_workshop/blob/master/Astronomy/APLpy%20-%20Fits%20image%20%26%20colour%20map.ipynb" TargetMode="External"/><Relationship Id="rId5" Type="http://schemas.openxmlformats.org/officeDocument/2006/relationships/hyperlink" Target="https://github.com/ryan-leung/2016-JAN_python_workshop/blob/master/Astronomy/APLpy%20-%20Cass%20A%20in%203%20colours.ipynb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Getting Started with</a:t>
            </a:r>
            <a:r>
              <a:rPr lang="en-GB"/>
              <a:t> </a:t>
            </a:r>
            <a:r>
              <a:rPr b="1" lang="en-GB"/>
              <a:t>Python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1103700" y="5407774"/>
            <a:ext cx="7772400" cy="132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/>
              <a:t>Ryan Leung (PhD in Astrophysics)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rPr lang="en-GB" sz="1800"/>
              <a:t>Python </a:t>
            </a:r>
            <a:r>
              <a:rPr lang="en-GB" sz="1800"/>
              <a:t>Tutorial for PHYS 4650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-GB" sz="1800"/>
              <a:t>8th Feb, 2017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1147500" y="4469675"/>
            <a:ext cx="67335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https://github.com/ryan-leung/PHYS4650_Python_Tutorial/</a:t>
            </a:r>
          </a:p>
        </p:txBody>
      </p:sp>
      <p:pic>
        <p:nvPicPr>
          <p:cNvPr descr="GitHub-Mark-120px-plus.png"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50" y="4519150"/>
            <a:ext cx="839150" cy="8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Writing a program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(GUI editor)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2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For windows: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  <a:r>
              <a:rPr b="1" lang="en-GB"/>
              <a:t>Notepad++ 						</a:t>
            </a:r>
            <a:r>
              <a:rPr b="1" lang="en-GB"/>
              <a:t>Sublime Text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en-GB"/>
              <a:t>	</a:t>
            </a:r>
          </a:p>
        </p:txBody>
      </p:sp>
      <p:pic>
        <p:nvPicPr>
          <p:cNvPr descr="notepad4ever.gif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25" y="2876073"/>
            <a:ext cx="3933100" cy="29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600" y="3126162"/>
            <a:ext cx="4400926" cy="24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5799225"/>
            <a:ext cx="8229600" cy="183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Notepad++:		https://notepad-plus-plus.org/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Sublime Text:	</a:t>
            </a:r>
            <a:r>
              <a:rPr lang="en-GB" sz="1800"/>
              <a:t>https://www.sublimetext.com/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Writing a program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(GUI editor)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2537075"/>
            <a:ext cx="8229600" cy="33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 mac: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Brackets 		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Textmate</a:t>
            </a:r>
            <a:r>
              <a:rPr b="1" lang="en-GB"/>
              <a:t>	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Sublime 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lang="en-GB"/>
              <a:t>	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5936325"/>
            <a:ext cx="8686800" cy="169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Brackets:	http://brackets.io/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Textmate:	http://macromates.com/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845" y="1610874"/>
            <a:ext cx="6042154" cy="194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13449" l="6242" r="6199" t="5624"/>
          <a:stretch/>
        </p:blipFill>
        <p:spPr>
          <a:xfrm>
            <a:off x="4591950" y="3793025"/>
            <a:ext cx="4278000" cy="25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Writing a program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(GUI editor)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For linux: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gedit 		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Geany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atom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-GB"/>
              <a:t>Sublime 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-02-08_12-29-55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822" y="1856762"/>
            <a:ext cx="5212199" cy="44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Writing a program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00200"/>
            <a:ext cx="8229600" cy="278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Second, t</a:t>
            </a:r>
            <a:r>
              <a:rPr lang="en-GB">
                <a:solidFill>
                  <a:srgbClr val="000000"/>
                </a:solidFill>
              </a:rPr>
              <a:t>hink what you are going to do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Define some initial constant as “</a:t>
            </a:r>
            <a:r>
              <a:rPr b="1" lang="en-GB">
                <a:solidFill>
                  <a:srgbClr val="000000"/>
                </a:solidFill>
              </a:rPr>
              <a:t>variables</a:t>
            </a:r>
            <a:r>
              <a:rPr lang="en-GB">
                <a:solidFill>
                  <a:srgbClr val="000000"/>
                </a:solidFill>
              </a:rPr>
              <a:t>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Write some “</a:t>
            </a:r>
            <a:r>
              <a:rPr b="1" lang="en-GB">
                <a:solidFill>
                  <a:srgbClr val="000000"/>
                </a:solidFill>
              </a:rPr>
              <a:t>operations</a:t>
            </a:r>
            <a:r>
              <a:rPr lang="en-GB">
                <a:solidFill>
                  <a:srgbClr val="000000"/>
                </a:solidFill>
              </a:rPr>
              <a:t>” ==&gt; final products.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57200" y="5022600"/>
            <a:ext cx="82296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problems usually comes out, </a:t>
            </a:r>
          </a:p>
          <a:p>
            <a:pPr lvl="0" rtl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that’s call “</a:t>
            </a:r>
            <a:r>
              <a:rPr b="1" lang="en-GB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bugs</a:t>
            </a:r>
            <a:r>
              <a:rPr lang="en-GB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Bug is hard to kill!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2400"/>
              <a:t>Coding and debugging is a tough task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-GB" sz="2400"/>
              <a:t>Spend less time </a:t>
            </a:r>
            <a:r>
              <a:rPr b="1" lang="en-GB" sz="2400"/>
              <a:t>debugging</a:t>
            </a:r>
            <a:r>
              <a:rPr lang="en-GB" sz="2400"/>
              <a:t>, </a:t>
            </a:r>
            <a:r>
              <a:rPr b="1" lang="en-GB" sz="2400"/>
              <a:t>Code more</a:t>
            </a:r>
            <a:r>
              <a:rPr lang="en-GB" sz="2400"/>
              <a:t>!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-GB" sz="2400"/>
              <a:t>Lots of packages written in Python for speed deployment!</a:t>
            </a:r>
          </a:p>
        </p:txBody>
      </p:sp>
      <p:pic>
        <p:nvPicPr>
          <p:cNvPr descr="phd011406s.gif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62" y="3597749"/>
            <a:ext cx="7386475" cy="32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can I get python?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Install python and get it 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Python distribution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Anaconda / Miniconda (Win, mac, Linux)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https://www.continuum.io/downloads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http://conda.pydata.org/miniconda.html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-GB" sz="1800"/>
              <a:t>Official Site </a:t>
            </a:r>
            <a:r>
              <a:rPr b="1" lang="en-GB" sz="1800"/>
              <a:t>(Win, mac, Linux)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https://www.python.org/downloads/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-GB" sz="1800"/>
              <a:t>Linux: pre-installed, or get it from repository: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>
                <a:latin typeface="Droid Sans Mono"/>
                <a:ea typeface="Droid Sans Mono"/>
                <a:cs typeface="Droid Sans Mono"/>
                <a:sym typeface="Droid Sans Mono"/>
              </a:rPr>
              <a:t>Fedora: </a:t>
            </a:r>
            <a:r>
              <a:rPr i="1" lang="en-GB" sz="1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dnf install python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>
                <a:latin typeface="Droid Sans Mono"/>
                <a:ea typeface="Droid Sans Mono"/>
                <a:cs typeface="Droid Sans Mono"/>
                <a:sym typeface="Droid Sans Mono"/>
              </a:rPr>
              <a:t>Ubuntu: </a:t>
            </a:r>
            <a:r>
              <a:rPr i="1" lang="en-GB" sz="12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apt-get install </a:t>
            </a:r>
            <a:r>
              <a:rPr i="1" lang="en-GB" sz="1200">
                <a:latin typeface="Droid Sans Mono"/>
                <a:ea typeface="Droid Sans Mono"/>
                <a:cs typeface="Droid Sans Mono"/>
                <a:sym typeface="Droid Sans Mono"/>
              </a:rPr>
              <a:t>python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GB" sz="1800"/>
              <a:t>Mac: macports / homebrew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If you have macports on your mac, you can follow this instruction in </a:t>
            </a:r>
            <a:r>
              <a:rPr lang="en-GB" sz="1800" u="sng">
                <a:solidFill>
                  <a:schemeClr val="hlink"/>
                </a:solidFill>
                <a:hlinkClick r:id="rId6"/>
              </a:rPr>
              <a:t>macports_installation.md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Get Anaconda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.png" id="166" name="Shape 166"/>
          <p:cNvPicPr preferRelativeResize="0"/>
          <p:nvPr/>
        </p:nvPicPr>
        <p:blipFill rotWithShape="1">
          <a:blip r:embed="rId3">
            <a:alphaModFix/>
          </a:blip>
          <a:srcRect b="15067" l="0" r="0" t="0"/>
          <a:stretch/>
        </p:blipFill>
        <p:spPr>
          <a:xfrm>
            <a:off x="0" y="1600199"/>
            <a:ext cx="9143999" cy="49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39650" y="1600200"/>
            <a:ext cx="2279400" cy="60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319050" y="1600200"/>
            <a:ext cx="2279400" cy="60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98450" y="1600200"/>
            <a:ext cx="2279400" cy="60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17-01-27_17-39-38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8099"/>
            <a:ext cx="9144001" cy="640387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x="781150" y="2845225"/>
            <a:ext cx="3708300" cy="81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From official site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</a:t>
            </a:r>
            <a:r>
              <a:rPr lang="en-GB"/>
              <a:t>ython version, 2 vs 3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</a:pPr>
            <a:r>
              <a:rPr lang="en-GB">
                <a:solidFill>
                  <a:srgbClr val="FF9900"/>
                </a:solidFill>
              </a:rPr>
              <a:t>Python 2</a:t>
            </a:r>
            <a:r>
              <a:rPr lang="en-GB"/>
              <a:t> vs </a:t>
            </a:r>
            <a:r>
              <a:rPr lang="en-GB">
                <a:solidFill>
                  <a:srgbClr val="0000FF"/>
                </a:solidFill>
              </a:rPr>
              <a:t>Python 3</a:t>
            </a:r>
            <a:r>
              <a:rPr lang="en-GB"/>
              <a:t>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>
                <a:solidFill>
                  <a:srgbClr val="FF9900"/>
                </a:solidFill>
              </a:rPr>
              <a:t>Python 2</a:t>
            </a:r>
            <a:r>
              <a:rPr lang="en-GB"/>
              <a:t> still has a huge number of users.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Officially, they suggest people to use </a:t>
            </a:r>
            <a:r>
              <a:rPr lang="en-GB">
                <a:solidFill>
                  <a:srgbClr val="0000FF"/>
                </a:solidFill>
              </a:rPr>
              <a:t>python 3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>
                <a:solidFill>
                  <a:srgbClr val="0000FF"/>
                </a:solidFill>
              </a:rPr>
              <a:t>Python 3</a:t>
            </a:r>
            <a:r>
              <a:rPr lang="en-GB"/>
              <a:t> is the future, it reduces nasty way to code.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But there stills a lot of well-written package for </a:t>
            </a:r>
            <a:r>
              <a:rPr lang="en-GB">
                <a:solidFill>
                  <a:srgbClr val="FF9900"/>
                </a:solidFill>
              </a:rPr>
              <a:t>python 2</a:t>
            </a:r>
            <a:r>
              <a:rPr lang="en-GB"/>
              <a:t>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So, learn both is the best option, you can use any of it, but keep it consistent.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GB"/>
              <a:t>Learn to use “__future__” package in </a:t>
            </a:r>
            <a:r>
              <a:rPr lang="en-GB">
                <a:solidFill>
                  <a:srgbClr val="FF9900"/>
                </a:solidFill>
              </a:rPr>
              <a:t>python2.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Please try to </a:t>
            </a:r>
            <a:r>
              <a:rPr lang="en-GB"/>
              <a:t>set-up</a:t>
            </a:r>
            <a:r>
              <a:rPr lang="en-GB"/>
              <a:t> your </a:t>
            </a:r>
            <a:r>
              <a:rPr b="1" lang="en-GB"/>
              <a:t>python</a:t>
            </a:r>
            <a:r>
              <a:rPr lang="en-GB"/>
              <a:t> in your computer /open </a:t>
            </a:r>
            <a:r>
              <a:rPr b="1" lang="en-GB"/>
              <a:t>Jupyter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While listening, you may goto </a:t>
            </a:r>
            <a:r>
              <a:rPr b="1" lang="en-GB"/>
              <a:t>Page 14</a:t>
            </a:r>
            <a:r>
              <a:rPr lang="en-GB"/>
              <a:t>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796525" y="6449700"/>
            <a:ext cx="4347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GB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https://goo.gl/8OkRrs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Check your</a:t>
            </a:r>
            <a:r>
              <a:rPr lang="en-GB"/>
              <a:t> python version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2400"/>
              <a:t>You can always check the python version by running its interpreter.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2400"/>
              <a:t>We use </a:t>
            </a:r>
            <a:r>
              <a:rPr b="1" lang="en-GB" sz="2400"/>
              <a:t>python 2</a:t>
            </a:r>
            <a:r>
              <a:rPr lang="en-GB" sz="2400"/>
              <a:t> in this workshop.</a:t>
            </a:r>
          </a:p>
          <a:p>
            <a:pPr lv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Screenshot_2017-01-27_17-30-45.png" id="189" name="Shape 189"/>
          <p:cNvPicPr preferRelativeResize="0"/>
          <p:nvPr/>
        </p:nvPicPr>
        <p:blipFill rotWithShape="1">
          <a:blip r:embed="rId3">
            <a:alphaModFix/>
          </a:blip>
          <a:srcRect b="20546" l="0" r="7927" t="0"/>
          <a:stretch/>
        </p:blipFill>
        <p:spPr>
          <a:xfrm>
            <a:off x="1752600" y="4988725"/>
            <a:ext cx="5638799" cy="1657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01-27_17-30-13.pn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3115675"/>
            <a:ext cx="56388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1377550" y="5708400"/>
            <a:ext cx="1456800" cy="2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420950" y="3815500"/>
            <a:ext cx="1456800" cy="2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in the cloud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0" y="1600200"/>
            <a:ext cx="5370000" cy="7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https://www.pythonanywhere.com/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00" y="2213173"/>
            <a:ext cx="4389225" cy="2851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01-27_18-09-06.png"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7945" y="2213175"/>
            <a:ext cx="4512754" cy="315501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" type="body"/>
          </p:nvPr>
        </p:nvSpPr>
        <p:spPr>
          <a:xfrm>
            <a:off x="4577950" y="1600200"/>
            <a:ext cx="1635900" cy="7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https://c9.io/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Very </a:t>
            </a:r>
            <a:r>
              <a:rPr lang="en-GB"/>
              <a:t>subtle</a:t>
            </a:r>
            <a:r>
              <a:rPr lang="en-GB"/>
              <a:t> things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about package!</a:t>
            </a: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How to add packages to python?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74650"/>
            <a:ext cx="83532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Symbolic /numerical / </a:t>
            </a:r>
            <a:r>
              <a:rPr lang="en-GB"/>
              <a:t>statistical</a:t>
            </a:r>
            <a:r>
              <a:rPr lang="en-GB"/>
              <a:t> / machine learning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600200"/>
            <a:ext cx="4101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152400" lvl="0" marL="342900" rtl="0">
              <a:spcBef>
                <a:spcPts val="0"/>
              </a:spcBef>
            </a:pPr>
            <a:r>
              <a:rPr lang="en-GB"/>
              <a:t>For symbolic</a:t>
            </a:r>
          </a:p>
          <a:p>
            <a:pPr indent="-133350" lvl="1" marL="742950" rtl="0">
              <a:spcBef>
                <a:spcPts val="0"/>
              </a:spcBef>
            </a:pPr>
            <a:r>
              <a:rPr lang="en-GB"/>
              <a:t>sympy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52400" lvl="0" marL="342900" rtl="0">
              <a:spcBef>
                <a:spcPts val="0"/>
              </a:spcBef>
            </a:pPr>
            <a:r>
              <a:rPr lang="en-GB"/>
              <a:t>For numerical</a:t>
            </a:r>
          </a:p>
          <a:p>
            <a:pPr indent="-133350" lvl="1" marL="742950" rtl="0">
              <a:spcBef>
                <a:spcPts val="0"/>
              </a:spcBef>
            </a:pPr>
            <a:r>
              <a:rPr lang="en-GB"/>
              <a:t>numpy</a:t>
            </a:r>
          </a:p>
          <a:p>
            <a:pPr indent="-133350" lvl="1" marL="742950" rtl="0">
              <a:spcBef>
                <a:spcPts val="0"/>
              </a:spcBef>
            </a:pPr>
            <a:r>
              <a:rPr lang="en-GB"/>
              <a:t>scipy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152400" lvl="0" marL="342900" rtl="0">
              <a:spcBef>
                <a:spcPts val="0"/>
              </a:spcBef>
            </a:pPr>
            <a:r>
              <a:rPr lang="en-GB"/>
              <a:t>For statistical and machine learning</a:t>
            </a:r>
          </a:p>
          <a:p>
            <a:pPr indent="-133350" lvl="1" marL="742950" rtl="0">
              <a:spcBef>
                <a:spcPts val="0"/>
              </a:spcBef>
            </a:pPr>
            <a:r>
              <a:rPr lang="en-GB"/>
              <a:t>scikit-learn</a:t>
            </a:r>
          </a:p>
          <a:p>
            <a:pPr indent="-133350" lvl="1" marL="742950" rtl="0">
              <a:spcBef>
                <a:spcPts val="0"/>
              </a:spcBef>
            </a:pPr>
            <a:r>
              <a:rPr lang="en-GB"/>
              <a:t>pandas</a:t>
            </a:r>
          </a:p>
        </p:txBody>
      </p:sp>
      <p:pic>
        <p:nvPicPr>
          <p:cNvPr descr="File:NumPy logo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637" y="1962770"/>
            <a:ext cx="2286000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812" y="2089650"/>
            <a:ext cx="21431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200" y="3619533"/>
            <a:ext cx="3441674" cy="122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0225" y="5106408"/>
            <a:ext cx="4884749" cy="992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「sympy logo」的圖片搜尋結果" id="218" name="Shape 2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5200" y="2856425"/>
            <a:ext cx="1753349" cy="14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Python plotting / </a:t>
            </a:r>
            <a:r>
              <a:rPr lang="en-GB"/>
              <a:t>visualising</a:t>
            </a:r>
            <a:r>
              <a:rPr lang="en-GB"/>
              <a:t> 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505425" y="1615400"/>
            <a:ext cx="3974100" cy="495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152400" lvl="0" marL="342900" rtl="0">
              <a:spcBef>
                <a:spcPts val="0"/>
              </a:spcBef>
            </a:pPr>
            <a:r>
              <a:rPr lang="en-GB"/>
              <a:t>matplotlib</a:t>
            </a:r>
          </a:p>
          <a:p>
            <a:pPr indent="-133350" lvl="1" marL="742950" rtl="0">
              <a:spcBef>
                <a:spcPts val="0"/>
              </a:spcBef>
            </a:pPr>
            <a:r>
              <a:rPr lang="en-GB"/>
              <a:t>all-round, major plotting in python</a:t>
            </a:r>
          </a:p>
          <a:p>
            <a:pPr indent="-152400" lvl="0" marL="342900" rtl="0">
              <a:spcBef>
                <a:spcPts val="0"/>
              </a:spcBef>
            </a:pPr>
            <a:r>
              <a:rPr lang="en-GB"/>
              <a:t>aplpy</a:t>
            </a:r>
          </a:p>
          <a:p>
            <a:pPr indent="-133350" lvl="1" marL="742950" rtl="0">
              <a:spcBef>
                <a:spcPts val="0"/>
              </a:spcBef>
            </a:pPr>
            <a:r>
              <a:rPr lang="en-GB"/>
              <a:t>FITS image plotting in high quality</a:t>
            </a:r>
          </a:p>
          <a:p>
            <a:pPr indent="-152400" lvl="0" marL="342900" rtl="0">
              <a:spcBef>
                <a:spcPts val="0"/>
              </a:spcBef>
            </a:pPr>
            <a:r>
              <a:rPr lang="en-GB"/>
              <a:t>yt</a:t>
            </a:r>
          </a:p>
          <a:p>
            <a:pPr indent="-133350" lvl="1" marL="742950" rtl="0">
              <a:spcBef>
                <a:spcPts val="0"/>
              </a:spcBef>
            </a:pPr>
            <a:r>
              <a:rPr lang="en-GB"/>
              <a:t>large data / volumetric data visualising </a:t>
            </a:r>
          </a:p>
          <a:p>
            <a:pPr indent="-152400" lvl="0" marL="342900" rtl="0">
              <a:spcBef>
                <a:spcPts val="0"/>
              </a:spcBef>
            </a:pPr>
            <a:r>
              <a:rPr lang="en-GB"/>
              <a:t>bokeh</a:t>
            </a:r>
          </a:p>
          <a:p>
            <a:pPr indent="-133350" lvl="1" marL="742950" rtl="0">
              <a:spcBef>
                <a:spcPts val="0"/>
              </a:spcBef>
            </a:pPr>
            <a:r>
              <a:rPr lang="en-GB"/>
              <a:t>interactive plots in html &amp; javascript</a:t>
            </a:r>
          </a:p>
        </p:txBody>
      </p:sp>
      <p:sp>
        <p:nvSpPr>
          <p:cNvPr id="225" name="Shape 225"/>
          <p:cNvSpPr/>
          <p:nvPr/>
        </p:nvSpPr>
        <p:spPr>
          <a:xfrm>
            <a:off x="6858100" y="3074899"/>
            <a:ext cx="2005800" cy="1588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1200" y="3192529"/>
            <a:ext cx="1905000" cy="133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3112" y="4909625"/>
            <a:ext cx="1191600" cy="11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7625" y="1833712"/>
            <a:ext cx="4337451" cy="104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-01-27_18-17-44.png" id="229" name="Shape 229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2976" y="3133712"/>
            <a:ext cx="1851869" cy="14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Install package (Anaconda)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To search/install packages, use “</a:t>
            </a:r>
            <a:r>
              <a:rPr b="1" lang="en-GB"/>
              <a:t>conda</a:t>
            </a:r>
            <a:r>
              <a:rPr lang="en-GB"/>
              <a:t>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Command: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conda search xxxxxx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GB"/>
              <a:t>conda install xxxxxx</a:t>
            </a:r>
          </a:p>
          <a:p>
            <a:pPr indent="-228600" lvl="0" marL="457200" rtl="0">
              <a:lnSpc>
                <a:spcPct val="150000"/>
              </a:lnSpc>
              <a:spcBef>
                <a:spcPts val="600"/>
              </a:spcBef>
            </a:pPr>
            <a:r>
              <a:rPr lang="en-GB"/>
              <a:t>Other commands</a:t>
            </a:r>
            <a:r>
              <a:rPr lang="en-GB" sz="3000"/>
              <a:t>: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>
                <a:latin typeface="Droid Sans Mono"/>
                <a:ea typeface="Droid Sans Mono"/>
                <a:cs typeface="Droid Sans Mono"/>
                <a:sym typeface="Droid Sans Mono"/>
              </a:rPr>
              <a:t>http://conda.pydata.org/docs/_downloads/conda-cheatsheet.pdf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Install package (pip)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600200"/>
            <a:ext cx="8229600" cy="284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To search/install packages, use “pip”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Package list: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https://pypi.python.org/pypi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Command:</a:t>
            </a:r>
          </a:p>
          <a:p>
            <a:pPr indent="-228600" lvl="1" marL="914400" rtl="0">
              <a:spcBef>
                <a:spcPts val="0"/>
              </a:spcBef>
              <a:buFont typeface="Droid Sans Mono"/>
            </a:pPr>
            <a:r>
              <a:rPr lang="en-GB">
                <a:latin typeface="Droid Sans Mono"/>
                <a:ea typeface="Droid Sans Mono"/>
                <a:cs typeface="Droid Sans Mono"/>
                <a:sym typeface="Droid Sans Mono"/>
              </a:rPr>
              <a:t>pip search xxxxxx</a:t>
            </a:r>
          </a:p>
          <a:p>
            <a:pPr indent="-228600" lvl="1" marL="914400" rtl="0">
              <a:spcBef>
                <a:spcPts val="0"/>
              </a:spcBef>
              <a:buFont typeface="Droid Sans Mono"/>
            </a:pPr>
            <a:r>
              <a:rPr lang="en-GB">
                <a:latin typeface="Droid Sans Mono"/>
                <a:ea typeface="Droid Sans Mono"/>
                <a:cs typeface="Droid Sans Mono"/>
                <a:sym typeface="Droid Sans Mono"/>
              </a:rPr>
              <a:t>pip install xxxxxx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4529050"/>
            <a:ext cx="8229600" cy="2180400"/>
          </a:xfrm>
          <a:prstGeom prst="rect">
            <a:avLst/>
          </a:prstGeom>
          <a:solidFill>
            <a:srgbClr val="F9CB9C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Useful Commands:</a:t>
            </a:r>
            <a:b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  install	   Install packages.</a:t>
            </a:r>
            <a:b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  uninstall     Uninstall packages.</a:t>
            </a:r>
            <a:b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  freeze        Output installed packages in requirements format.</a:t>
            </a:r>
            <a:b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  list          List installed packages.</a:t>
            </a:r>
            <a:b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  show          Show information about installed packages.</a:t>
            </a:r>
            <a:b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  search        Search PyPI for packages.</a:t>
            </a:r>
            <a:b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  zip           Zip individual packages.</a:t>
            </a:r>
            <a:b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  unzip         Unzip individual packages.</a:t>
            </a:r>
            <a:b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  bundle        Create pybundles.</a:t>
            </a:r>
            <a:b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GB" sz="1200">
                <a:latin typeface="Droid Sans Mono"/>
                <a:ea typeface="Droid Sans Mono"/>
                <a:cs typeface="Droid Sans Mono"/>
                <a:sym typeface="Droid Sans Mono"/>
              </a:rPr>
              <a:t>  help          Show help for commands.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 don’t have </a:t>
            </a:r>
            <a:r>
              <a:rPr lang="en-GB"/>
              <a:t>pip :(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600200"/>
            <a:ext cx="8229600" cy="215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https://pip.pypa.io/en/stable/installing/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/>
              <a:t>Linux user: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https://packaging.python.org/install_requirements_linux/#installing-pip-setuptools-wheel-with-linux-package-managers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2158800" y="4172225"/>
            <a:ext cx="48264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Fedora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Open Sans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Fedora 21: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Open Sans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Python 2: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Open Sans"/>
            </a:pPr>
            <a:r>
              <a:rPr b="1" lang="en-GB" sz="1200">
                <a:latin typeface="Droid Sans Mono"/>
                <a:ea typeface="Droid Sans Mono"/>
                <a:cs typeface="Droid Sans Mono"/>
                <a:sym typeface="Droid Sans Mono"/>
              </a:rPr>
              <a:t>sudo yum upgrade python-setuptools</a:t>
            </a:r>
            <a:br>
              <a:rPr b="1" lang="en-GB" sz="12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GB" sz="1200">
                <a:latin typeface="Droid Sans Mono"/>
                <a:ea typeface="Droid Sans Mono"/>
                <a:cs typeface="Droid Sans Mono"/>
                <a:sym typeface="Droid Sans Mono"/>
              </a:rPr>
              <a:t>sudo yum install python-pip python-wheel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Open Sans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Python 3: 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Open Sans"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sudo yum install python3 python3-wheel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Open Sans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Fedora 22: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Open Sans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Python 2: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Open Sans"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sudo dnf upgrade python-setuptools</a:t>
            </a:r>
            <a:br>
              <a:rPr b="1" lang="en-GB" sz="12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sudo dnf install python-pip python-wheel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Open Sans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Python 3: </a:t>
            </a:r>
          </a:p>
          <a:p>
            <a:pPr indent="-304800" lvl="1" marL="914400" rtl="0">
              <a:spcBef>
                <a:spcPts val="0"/>
              </a:spcBef>
              <a:buSzPct val="100000"/>
              <a:buFont typeface="Open Sans"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sudo dnf install python3 python3-wheel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Finally, it’s time to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run a python script</a:t>
            </a:r>
          </a:p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to run your scripts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Part 2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Start</a:t>
            </a:r>
            <a:r>
              <a:rPr lang="en-GB"/>
              <a:t> Python</a:t>
            </a:r>
          </a:p>
        </p:txBody>
      </p:sp>
      <p:sp>
        <p:nvSpPr>
          <p:cNvPr id="261" name="Shape 261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/>
              <a:t>Learning Outcomes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Choose your own text-editor.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G</a:t>
            </a:r>
            <a:r>
              <a:rPr lang="en-GB">
                <a:solidFill>
                  <a:srgbClr val="000000"/>
                </a:solidFill>
              </a:rPr>
              <a:t>et a working python for your </a:t>
            </a:r>
            <a:r>
              <a:rPr lang="en-GB">
                <a:solidFill>
                  <a:srgbClr val="000000"/>
                </a:solidFill>
              </a:rPr>
              <a:t>OS</a:t>
            </a:r>
            <a:r>
              <a:rPr lang="en-GB">
                <a:solidFill>
                  <a:srgbClr val="000000"/>
                </a:solidFill>
              </a:rPr>
              <a:t>.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Use python in ipython notebook.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Define different data structures.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Make a loop with for and while.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Defining functions.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Reading files and plotting graphs.</a:t>
            </a:r>
          </a:p>
          <a:p>
            <a:pPr indent="-228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And practising with examples.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796525" y="6449700"/>
            <a:ext cx="4347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GB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https://goo.gl/8OkRrs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Open </a:t>
            </a:r>
            <a:r>
              <a:rPr b="1" lang="en-GB"/>
              <a:t>jupyter</a:t>
            </a:r>
            <a:r>
              <a:rPr lang="en-GB"/>
              <a:t> in Windows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21899"/>
          <a:stretch/>
        </p:blipFill>
        <p:spPr>
          <a:xfrm>
            <a:off x="0" y="2124112"/>
            <a:ext cx="2441799" cy="42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800" y="1984902"/>
            <a:ext cx="6702199" cy="41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 rot="-5400000">
            <a:off x="1254800" y="4137175"/>
            <a:ext cx="683400" cy="36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 rot="-1703258">
            <a:off x="3718052" y="4963029"/>
            <a:ext cx="683375" cy="3601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2" name="Shape 272"/>
          <p:cNvCxnSpPr/>
          <p:nvPr/>
        </p:nvCxnSpPr>
        <p:spPr>
          <a:xfrm flipH="1" rot="10800000">
            <a:off x="1441175" y="2559450"/>
            <a:ext cx="1230000" cy="37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Open </a:t>
            </a:r>
            <a:r>
              <a:rPr b="1" lang="en-GB"/>
              <a:t>jupyter</a:t>
            </a:r>
            <a:r>
              <a:rPr lang="en-GB"/>
              <a:t> in linux / mac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25" y="1600200"/>
            <a:ext cx="7445546" cy="448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225" y="2295974"/>
            <a:ext cx="7445546" cy="448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Running a python script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2400"/>
              <a:t>You can always check the python version by running its interpreter.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2400"/>
              <a:t>We use </a:t>
            </a:r>
            <a:r>
              <a:rPr b="1" lang="en-GB" sz="2400"/>
              <a:t>python 2</a:t>
            </a:r>
            <a:r>
              <a:rPr lang="en-GB" sz="2400"/>
              <a:t> in this workshop.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2400"/>
              <a:t>A common </a:t>
            </a:r>
            <a:r>
              <a:rPr i="1" lang="en-GB" sz="2400"/>
              <a:t>shebang</a:t>
            </a:r>
            <a:r>
              <a:rPr lang="en-GB" sz="2400"/>
              <a:t> line used for the Python interpreter is as follows: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GB"/>
              <a:t>#!/usr/bin/env python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sz="2400"/>
              <a:t>You must then make the script executable, using the following command: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GB"/>
              <a:t>chmod +x xxxxxxxxx.py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Python interpreter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For Linux / OSX, type “python” in terminal.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For windows, open “Anaconda” folder in Start menu. 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52157" l="0" r="0" t="0"/>
          <a:stretch/>
        </p:blipFill>
        <p:spPr>
          <a:xfrm>
            <a:off x="1848887" y="3183325"/>
            <a:ext cx="5446222" cy="1655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.PNG" id="294" name="Shape 294"/>
          <p:cNvPicPr preferRelativeResize="0"/>
          <p:nvPr/>
        </p:nvPicPr>
        <p:blipFill rotWithShape="1">
          <a:blip r:embed="rId4">
            <a:alphaModFix/>
          </a:blip>
          <a:srcRect b="55581" l="0" r="0" t="0"/>
          <a:stretch/>
        </p:blipFill>
        <p:spPr>
          <a:xfrm>
            <a:off x="1012150" y="4912699"/>
            <a:ext cx="7119697" cy="165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Spyder IDE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500" y="47450"/>
            <a:ext cx="1487625" cy="14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12" y="1720222"/>
            <a:ext cx="7367401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5681825" y="886650"/>
            <a:ext cx="3302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Like Matlab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ipython / jupyter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For more interaction and gun, we use </a:t>
            </a:r>
            <a:r>
              <a:rPr i="1" lang="en-GB"/>
              <a:t>ipython</a:t>
            </a:r>
            <a:r>
              <a:rPr lang="en-GB"/>
              <a:t> to run our python code. ipython is old name, new name is call jupyter.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33682" l="0" r="0" t="0"/>
          <a:stretch/>
        </p:blipFill>
        <p:spPr>
          <a:xfrm>
            <a:off x="259173" y="3568525"/>
            <a:ext cx="6363698" cy="31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5509925" y="407150"/>
            <a:ext cx="3444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Like Maple /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Mathematica!</a:t>
            </a:r>
          </a:p>
        </p:txBody>
      </p:sp>
      <p:pic>
        <p:nvPicPr>
          <p:cNvPr descr="../_images/notebook_components.png"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445" y="4290920"/>
            <a:ext cx="3800775" cy="2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Launch ipython for testing purpose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Lazy?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https://try.jupyter.org/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But missing some packages! Better run your program in your own computer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49" y="3656299"/>
            <a:ext cx="8329723" cy="2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7559137" y="4299525"/>
            <a:ext cx="1275599" cy="298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63553" y="6185225"/>
            <a:ext cx="1643700" cy="298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4777075" y="4661350"/>
            <a:ext cx="5211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New “notebook”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2170000" y="6030425"/>
            <a:ext cx="5211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Open saved “notebook”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Launch ipython in your computer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 command prompt/terminal, type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04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ipython notebook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Go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http://localhost:8888/</a:t>
            </a:r>
            <a:r>
              <a:rPr lang="en-GB"/>
              <a:t> in browser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4">
            <a:alphaModFix/>
          </a:blip>
          <a:srcRect b="42831" l="0" r="0" t="0"/>
          <a:stretch/>
        </p:blipFill>
        <p:spPr>
          <a:xfrm>
            <a:off x="417837" y="3806460"/>
            <a:ext cx="8229598" cy="305153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/>
          <p:nvPr/>
        </p:nvSpPr>
        <p:spPr>
          <a:xfrm>
            <a:off x="7117212" y="5627525"/>
            <a:ext cx="1275599" cy="298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7450562" y="4395650"/>
            <a:ext cx="1275599" cy="298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Launch ipython in your computer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If you have Anaconda GUI / using Windows, you can also launch here:</a:t>
            </a:r>
          </a:p>
        </p:txBody>
      </p:sp>
      <p:pic>
        <p:nvPicPr>
          <p:cNvPr descr="Capture.PNG"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75" y="2669021"/>
            <a:ext cx="2113625" cy="41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524325" y="4360900"/>
            <a:ext cx="1863899" cy="3167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96250" y="3509050"/>
            <a:ext cx="1863899" cy="3167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s9.png" id="341" name="Shape 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000" y="2719285"/>
            <a:ext cx="5762146" cy="402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Shape 342"/>
          <p:cNvCxnSpPr>
            <a:endCxn id="341" idx="1"/>
          </p:cNvCxnSpPr>
          <p:nvPr/>
        </p:nvCxnSpPr>
        <p:spPr>
          <a:xfrm flipH="1" rot="10800000">
            <a:off x="1366300" y="4731848"/>
            <a:ext cx="1682700" cy="23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3" name="Shape 343"/>
          <p:cNvSpPr/>
          <p:nvPr/>
        </p:nvSpPr>
        <p:spPr>
          <a:xfrm>
            <a:off x="6966575" y="4088050"/>
            <a:ext cx="731099" cy="3167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598" cy="286983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873037" y="4097050"/>
            <a:ext cx="1275599" cy="298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687" y="-2"/>
            <a:ext cx="5912626" cy="16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12" y="4395550"/>
            <a:ext cx="8229599" cy="24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1004273" y="4783250"/>
            <a:ext cx="524699" cy="298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79577" y="6003275"/>
            <a:ext cx="1890899" cy="8177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654150" y="6052775"/>
            <a:ext cx="1229100" cy="7049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2044750" y="3732350"/>
            <a:ext cx="32805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Opened/running notebook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414300" y="5927525"/>
            <a:ext cx="26523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All running notebook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393800" y="4972025"/>
            <a:ext cx="26523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Shutdown button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Part 1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Installing/Running Python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ipython (save/download notebook)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2" y="1649825"/>
            <a:ext cx="7305675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1072102" y="3355200"/>
            <a:ext cx="1497299" cy="3905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4035175" y="3246450"/>
            <a:ext cx="3872399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Save “notebook”</a:t>
            </a:r>
          </a:p>
        </p:txBody>
      </p:sp>
      <p:sp>
        <p:nvSpPr>
          <p:cNvPr id="369" name="Shape 369"/>
          <p:cNvSpPr/>
          <p:nvPr/>
        </p:nvSpPr>
        <p:spPr>
          <a:xfrm>
            <a:off x="1072102" y="4339975"/>
            <a:ext cx="1497299" cy="3905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4288500" y="4231225"/>
            <a:ext cx="3618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Download in different format</a:t>
            </a:r>
          </a:p>
        </p:txBody>
      </p:sp>
      <p:sp>
        <p:nvSpPr>
          <p:cNvPr id="371" name="Shape 371"/>
          <p:cNvSpPr/>
          <p:nvPr/>
        </p:nvSpPr>
        <p:spPr>
          <a:xfrm>
            <a:off x="1072102" y="5125700"/>
            <a:ext cx="1497299" cy="3905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-784900" y="5516300"/>
            <a:ext cx="5211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Stop the notebook</a:t>
            </a:r>
          </a:p>
        </p:txBody>
      </p:sp>
      <p:cxnSp>
        <p:nvCxnSpPr>
          <p:cNvPr id="373" name="Shape 373"/>
          <p:cNvCxnSpPr>
            <a:stCxn id="369" idx="6"/>
            <a:endCxn id="370" idx="1"/>
          </p:cNvCxnSpPr>
          <p:nvPr/>
        </p:nvCxnSpPr>
        <p:spPr>
          <a:xfrm>
            <a:off x="2569402" y="4535274"/>
            <a:ext cx="1719000" cy="26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>
            <a:stCxn id="367" idx="6"/>
            <a:endCxn id="368" idx="1"/>
          </p:cNvCxnSpPr>
          <p:nvPr/>
        </p:nvCxnSpPr>
        <p:spPr>
          <a:xfrm>
            <a:off x="2569402" y="3550499"/>
            <a:ext cx="1465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Notes on using ipython/jupyter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3706500"/>
            <a:ext cx="8229600" cy="28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To be safe, make sure you open each notebook document in only one tab.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Data will lost if the kernel is stopped.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You can close the browser tab safely after the notebook say “notebook saved”. It will run in background 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187"/>
            <a:ext cx="615315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2614725" y="2298075"/>
            <a:ext cx="895799" cy="3167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1401675" y="2657475"/>
            <a:ext cx="3321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Stop the current cell operation</a:t>
            </a:r>
          </a:p>
        </p:txBody>
      </p:sp>
      <p:sp>
        <p:nvSpPr>
          <p:cNvPr id="384" name="Shape 384"/>
          <p:cNvSpPr/>
          <p:nvPr/>
        </p:nvSpPr>
        <p:spPr>
          <a:xfrm>
            <a:off x="3029500" y="1938675"/>
            <a:ext cx="895799" cy="31679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4331650" y="1600200"/>
            <a:ext cx="4426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Something goes wrong?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3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Stop the kernel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Notes on using ipython/jupyter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2" y="1514462"/>
            <a:ext cx="829627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Part 3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Basic Python</a:t>
            </a:r>
          </a:p>
        </p:txBody>
      </p:sp>
      <p:sp>
        <p:nvSpPr>
          <p:cNvPr id="398" name="Shape 398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Syntax</a:t>
            </a:r>
          </a:p>
        </p:txBody>
      </p:sp>
      <p:sp>
        <p:nvSpPr>
          <p:cNvPr id="404" name="Shape 404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CH1 Syntax.ipynb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2. Data Structures and Loops</a:t>
            </a:r>
          </a:p>
        </p:txBody>
      </p:sp>
      <p:sp>
        <p:nvSpPr>
          <p:cNvPr id="410" name="Shape 410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CH2 Data Structures and Loops.ipynb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3. Functions</a:t>
            </a:r>
          </a:p>
        </p:txBody>
      </p:sp>
      <p:sp>
        <p:nvSpPr>
          <p:cNvPr id="416" name="Shape 416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CH3 Functions.ipynb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4. Files operation</a:t>
            </a:r>
          </a:p>
        </p:txBody>
      </p:sp>
      <p:sp>
        <p:nvSpPr>
          <p:cNvPr id="422" name="Shape 422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CH4 File operations.ipynb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5. Plots with matplotlib</a:t>
            </a:r>
          </a:p>
        </p:txBody>
      </p:sp>
      <p:sp>
        <p:nvSpPr>
          <p:cNvPr id="428" name="Shape 428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CH5 Plots.ipynb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6. </a:t>
            </a:r>
            <a:r>
              <a:rPr lang="en-GB"/>
              <a:t>Advanced</a:t>
            </a:r>
            <a:r>
              <a:rPr lang="en-GB"/>
              <a:t> plotting</a:t>
            </a:r>
          </a:p>
        </p:txBody>
      </p:sp>
      <p:sp>
        <p:nvSpPr>
          <p:cNvPr id="434" name="Shape 434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CH6 Advanced Plot.ipynb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python ?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Python and Programing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96525" y="6449700"/>
            <a:ext cx="4347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-GB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https://goo.gl/8OkRrs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Python in astronomy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Until ~2012 python astronomy modules were scattered.</a:t>
            </a:r>
          </a:p>
          <a:p>
            <a:pPr lvl="0" rtl="0">
              <a:spcBef>
                <a:spcPts val="0"/>
              </a:spcBef>
              <a:buClr>
                <a:srgbClr val="222222"/>
              </a:buClr>
              <a:buSzPct val="118750"/>
              <a:buFont typeface="Source Sans Pro"/>
              <a:buNone/>
            </a:pPr>
            <a:r>
              <a:rPr lang="en-GB" sz="2400"/>
              <a:t>Several core modules are now unified under astropy: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b="1" lang="en-GB" sz="2400"/>
              <a:t>astropy.wcs</a:t>
            </a:r>
            <a:r>
              <a:rPr lang="en-GB" sz="2400"/>
              <a:t> (World coordinate system (WCS) supported by PyWCS.)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b="1" lang="en-GB" sz="2400"/>
              <a:t>astropy.io.fits</a:t>
            </a:r>
            <a:r>
              <a:rPr lang="en-GB" sz="2400"/>
              <a:t> (FITS files support supported by PyFITS.)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b="1" lang="en-GB" sz="2400"/>
              <a:t>astropy.coordinates</a:t>
            </a:r>
            <a:r>
              <a:rPr lang="en-GB" sz="2400"/>
              <a:t> (Celestial coordinate and time transformations.)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Wingdings"/>
              <a:buChar char="§"/>
            </a:pPr>
            <a:r>
              <a:rPr b="1" lang="en-GB" sz="2400"/>
              <a:t>astropy.units</a:t>
            </a:r>
            <a:r>
              <a:rPr lang="en-GB" sz="2400"/>
              <a:t> (Unit and physical quantity conversions, physical constants specific to astronomy.)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WdxUzr5.png"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25" y="1545925"/>
            <a:ext cx="5242949" cy="10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" y="0"/>
            <a:ext cx="913873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7. Tools for astronomy</a:t>
            </a:r>
          </a:p>
        </p:txBody>
      </p:sp>
      <p:sp>
        <p:nvSpPr>
          <p:cNvPr id="454" name="Shape 454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Astropy - Load fits.ipynb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APLpy - Fits image &amp; colour map.ipynb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APLpy - Cass A in 3 colours.ipynb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Need more performance?</a:t>
            </a:r>
          </a:p>
        </p:txBody>
      </p:sp>
      <p:sp>
        <p:nvSpPr>
          <p:cNvPr id="460" name="Shape 460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Any language apart from python and have a great performance?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73"/>
            <a:ext cx="9144001" cy="683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Some basic features in julia</a:t>
            </a: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Syntax similarities: python,MATLAB and 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Utilize matplotlib for plotting, clever and sweet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Performance compatible to C &amp; Java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GB"/>
              <a:t>Ijulia and Jupyter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3840550"/>
            <a:ext cx="83058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"/>
            <a:ext cx="9144001" cy="685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That's all </a:t>
            </a:r>
          </a:p>
        </p:txBody>
      </p:sp>
      <p:sp>
        <p:nvSpPr>
          <p:cNvPr id="487" name="Shape 487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You can stay here for practising, I have collected some programming tasks for you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ctrTitle"/>
          </p:nvPr>
        </p:nvSpPr>
        <p:spPr>
          <a:xfrm>
            <a:off x="685800" y="2329190"/>
            <a:ext cx="7772400" cy="16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Remember to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practise at home</a:t>
            </a:r>
          </a:p>
        </p:txBody>
      </p:sp>
      <p:sp>
        <p:nvSpPr>
          <p:cNvPr id="493" name="Shape 493"/>
          <p:cNvSpPr txBox="1"/>
          <p:nvPr>
            <p:ph idx="1" type="subTitle"/>
          </p:nvPr>
        </p:nvSpPr>
        <p:spPr>
          <a:xfrm>
            <a:off x="685800" y="4124476"/>
            <a:ext cx="7772400" cy="8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Questions are obtained from </a:t>
            </a:r>
            <a:r>
              <a:rPr lang="en-GB" u="sng"/>
              <a:t>https://projecteuler.net/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/>
              <a:t>Some sample data sets are included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There are many datasets under the “datasets” folder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Load any one of them and try to plot them out :)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Remember you can download the file by: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b="1" lang="en-GB" sz="1800">
                <a:latin typeface="Droid Sans Mono"/>
                <a:ea typeface="Droid Sans Mono"/>
                <a:cs typeface="Droid Sans Mono"/>
                <a:sym typeface="Droid Sans Mono"/>
              </a:rPr>
              <a:t>import urllib</a:t>
            </a:r>
            <a:br>
              <a:rPr b="1" lang="en-GB" sz="1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GB" sz="1800">
                <a:latin typeface="Droid Sans Mono"/>
                <a:ea typeface="Droid Sans Mono"/>
                <a:cs typeface="Droid Sans Mono"/>
                <a:sym typeface="Droid Sans Mono"/>
              </a:rPr>
              <a:t>urllib.urlretrieve("URL", "yourfilename")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Or you create a text file and put all the data into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is python language?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2814550"/>
            <a:ext cx="8229600" cy="375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High-level programming language.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Object-oriented, interpreted, interactive.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Easy write, easy read.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Dynamic variables &amp; memory management.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972" y="1799200"/>
            <a:ext cx="4732050" cy="14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Programming basic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400">
                <a:solidFill>
                  <a:srgbClr val="000000"/>
                </a:solidFill>
              </a:rPr>
              <a:t>Sequences of instructions that tell the computer to solve your problem.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400">
                <a:solidFill>
                  <a:srgbClr val="000000"/>
                </a:solidFill>
              </a:rPr>
              <a:t>Like cooking, 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>
                <a:solidFill>
                  <a:srgbClr val="000000"/>
                </a:solidFill>
              </a:rPr>
              <a:t>A</a:t>
            </a:r>
            <a:r>
              <a:rPr lang="en-GB" sz="2400">
                <a:solidFill>
                  <a:srgbClr val="000000"/>
                </a:solidFill>
              </a:rPr>
              <a:t> program is a </a:t>
            </a:r>
            <a:r>
              <a:rPr b="1" lang="en-GB" sz="2400">
                <a:solidFill>
                  <a:srgbClr val="000000"/>
                </a:solidFill>
              </a:rPr>
              <a:t>receipt</a:t>
            </a:r>
            <a:r>
              <a:rPr lang="en-GB" sz="2400">
                <a:solidFill>
                  <a:srgbClr val="000000"/>
                </a:solidFill>
              </a:rPr>
              <a:t>. 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400">
                <a:solidFill>
                  <a:srgbClr val="000000"/>
                </a:solidFill>
              </a:rPr>
              <a:t>You prepare raw food, seasoning, etc. (Input)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2400">
                <a:solidFill>
                  <a:srgbClr val="000000"/>
                </a:solidFill>
              </a:rPr>
              <a:t>If you follow the receipt, you will get a good food (</a:t>
            </a:r>
            <a:r>
              <a:rPr lang="en-GB">
                <a:solidFill>
                  <a:srgbClr val="000000"/>
                </a:solidFill>
              </a:rPr>
              <a:t>hopefully</a:t>
            </a:r>
            <a:r>
              <a:rPr lang="en-GB" sz="2400">
                <a:solidFill>
                  <a:srgbClr val="000000"/>
                </a:solidFill>
              </a:rPr>
              <a:t>).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149" y="4392649"/>
            <a:ext cx="4029724" cy="2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Writing a program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First, get yourself a </a:t>
            </a:r>
            <a:r>
              <a:rPr b="1" lang="en-GB">
                <a:solidFill>
                  <a:srgbClr val="000000"/>
                </a:solidFill>
              </a:rPr>
              <a:t>text editor.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Avoid using old-school editor: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notepadalm-01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00" y="3150650"/>
            <a:ext cx="2159125" cy="26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750" y="3203300"/>
            <a:ext cx="34861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Writing a program in command line (mac / linux)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Vim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nano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