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7e3641da7_0_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67e3641da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7e0b4b0d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7e0b4b0d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7e0b4b0dd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7e0b4b0dd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67e0b4b0dd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67e0b4b0dd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7e0b4b0dd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7e0b4b0dd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67e3641da7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67e3641da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Scrum-Agile Project Management</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analysis of the scrum-agile project management workflow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a:t>Waterfall or Agile?</a:t>
            </a:r>
            <a:endParaRPr sz="3700"/>
          </a:p>
        </p:txBody>
      </p:sp>
      <p:sp>
        <p:nvSpPr>
          <p:cNvPr id="216" name="Google Shape;216;p2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Choosing the right approach</a:t>
            </a:r>
            <a:endParaRPr/>
          </a:p>
        </p:txBody>
      </p:sp>
      <p:sp>
        <p:nvSpPr>
          <p:cNvPr id="217" name="Google Shape;217;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As beneficial as an Agile approach can be, it is not a one-size-fits-all method. Deciding on which approach best fits with a company depends on several considerations.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Factors to Consider</a:t>
            </a:r>
            <a:endParaRPr/>
          </a:p>
        </p:txBody>
      </p:sp>
      <p:grpSp>
        <p:nvGrpSpPr>
          <p:cNvPr id="223" name="Google Shape;223;p23"/>
          <p:cNvGrpSpPr/>
          <p:nvPr/>
        </p:nvGrpSpPr>
        <p:grpSpPr>
          <a:xfrm>
            <a:off x="431925" y="1304875"/>
            <a:ext cx="2628925" cy="3416400"/>
            <a:chOff x="431925" y="1304875"/>
            <a:chExt cx="2628925" cy="3416400"/>
          </a:xfrm>
        </p:grpSpPr>
        <p:sp>
          <p:nvSpPr>
            <p:cNvPr id="224" name="Google Shape;224;p23"/>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3"/>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Business Environment</a:t>
            </a:r>
            <a:endParaRPr>
              <a:solidFill>
                <a:schemeClr val="lt1"/>
              </a:solidFill>
            </a:endParaRPr>
          </a:p>
        </p:txBody>
      </p:sp>
      <p:sp>
        <p:nvSpPr>
          <p:cNvPr id="227" name="Google Shape;227;p23"/>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Some environments are more compatible with an Agile approach, such as product-oriented businesses. Others, such as hybrid or Project environments, may not be as compatible with the approach (Cobb, 213).</a:t>
            </a:r>
            <a:endParaRPr sz="1500"/>
          </a:p>
        </p:txBody>
      </p:sp>
      <p:grpSp>
        <p:nvGrpSpPr>
          <p:cNvPr id="228" name="Google Shape;228;p23"/>
          <p:cNvGrpSpPr/>
          <p:nvPr/>
        </p:nvGrpSpPr>
        <p:grpSpPr>
          <a:xfrm>
            <a:off x="3320450" y="1304875"/>
            <a:ext cx="2632500" cy="3416400"/>
            <a:chOff x="3320450" y="1304875"/>
            <a:chExt cx="2632500" cy="3416400"/>
          </a:xfrm>
        </p:grpSpPr>
        <p:sp>
          <p:nvSpPr>
            <p:cNvPr id="229" name="Google Shape;229;p23"/>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23"/>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Scope / Requirements</a:t>
            </a:r>
            <a:endParaRPr>
              <a:solidFill>
                <a:schemeClr val="lt1"/>
              </a:solidFill>
            </a:endParaRPr>
          </a:p>
        </p:txBody>
      </p:sp>
      <p:sp>
        <p:nvSpPr>
          <p:cNvPr id="232" name="Google Shape;232;p23"/>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Is the scope well-known or uncertain? If the requirements are clearly defined and not likely to change, the waterfall method may be best. Otherwise, if these are understood to be prone to change, an Agile approach is best (Cobb, 5). </a:t>
            </a:r>
            <a:endParaRPr sz="1500"/>
          </a:p>
        </p:txBody>
      </p:sp>
      <p:grpSp>
        <p:nvGrpSpPr>
          <p:cNvPr id="233" name="Google Shape;233;p23"/>
          <p:cNvGrpSpPr/>
          <p:nvPr/>
        </p:nvGrpSpPr>
        <p:grpSpPr>
          <a:xfrm>
            <a:off x="6212550" y="1304875"/>
            <a:ext cx="2632500" cy="3416400"/>
            <a:chOff x="6212550" y="1304875"/>
            <a:chExt cx="2632500" cy="3416400"/>
          </a:xfrm>
        </p:grpSpPr>
        <p:sp>
          <p:nvSpPr>
            <p:cNvPr id="234" name="Google Shape;234;p23"/>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23"/>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Client Involvement</a:t>
            </a:r>
            <a:endParaRPr>
              <a:solidFill>
                <a:schemeClr val="lt1"/>
              </a:solidFill>
            </a:endParaRPr>
          </a:p>
        </p:txBody>
      </p:sp>
      <p:sp>
        <p:nvSpPr>
          <p:cNvPr id="237" name="Google Shape;237;p23"/>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Some projects may not require as much feedback or may not need it as often as others. These are best suited for the Waterfall method, as change is less likely. Other projects may require constant feedback, making Agile a better choice (Shahriari, 2022).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598100" y="1079572"/>
            <a:ext cx="82221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243" name="Google Shape;243;p24"/>
          <p:cNvSpPr txBox="1"/>
          <p:nvPr/>
        </p:nvSpPr>
        <p:spPr>
          <a:xfrm>
            <a:off x="900350" y="2145525"/>
            <a:ext cx="7643400" cy="2085900"/>
          </a:xfrm>
          <a:prstGeom prst="rect">
            <a:avLst/>
          </a:prstGeom>
          <a:noFill/>
          <a:ln>
            <a:noFill/>
          </a:ln>
        </p:spPr>
        <p:txBody>
          <a:bodyPr spcFirstLastPara="1" wrap="square" lIns="91425" tIns="91425" rIns="91425" bIns="91425" anchor="t" anchorCtr="0">
            <a:noAutofit/>
          </a:bodyPr>
          <a:lstStyle/>
          <a:p>
            <a:pPr marL="630936" lvl="0" indent="-283464" algn="l" rtl="0">
              <a:lnSpc>
                <a:spcPct val="115000"/>
              </a:lnSpc>
              <a:spcBef>
                <a:spcPts val="1200"/>
              </a:spcBef>
              <a:spcAft>
                <a:spcPts val="0"/>
              </a:spcAft>
              <a:buNone/>
            </a:pPr>
            <a:r>
              <a:rPr lang="en" sz="1600">
                <a:solidFill>
                  <a:schemeClr val="lt1"/>
                </a:solidFill>
                <a:latin typeface="Roboto"/>
                <a:ea typeface="Roboto"/>
                <a:cs typeface="Roboto"/>
                <a:sym typeface="Roboto"/>
              </a:rPr>
              <a:t>Cobb, C. G. (2015). </a:t>
            </a:r>
            <a:r>
              <a:rPr lang="en" sz="1600" i="1">
                <a:solidFill>
                  <a:schemeClr val="lt1"/>
                </a:solidFill>
                <a:latin typeface="Roboto"/>
                <a:ea typeface="Roboto"/>
                <a:cs typeface="Roboto"/>
                <a:sym typeface="Roboto"/>
              </a:rPr>
              <a:t>The Project Manager’s Guide to Mastering Agile: Principles and practices for an adaptive approach</a:t>
            </a:r>
            <a:r>
              <a:rPr lang="en" sz="1600">
                <a:solidFill>
                  <a:schemeClr val="lt1"/>
                </a:solidFill>
                <a:latin typeface="Roboto"/>
                <a:ea typeface="Roboto"/>
                <a:cs typeface="Roboto"/>
                <a:sym typeface="Roboto"/>
              </a:rPr>
              <a:t> (1st ed.). Wiley.</a:t>
            </a:r>
            <a:endParaRPr sz="1600">
              <a:solidFill>
                <a:schemeClr val="lt1"/>
              </a:solidFill>
              <a:latin typeface="Roboto"/>
              <a:ea typeface="Roboto"/>
              <a:cs typeface="Roboto"/>
              <a:sym typeface="Roboto"/>
            </a:endParaRPr>
          </a:p>
          <a:p>
            <a:pPr marL="630936" lvl="0" indent="-283464" algn="l" rtl="0">
              <a:lnSpc>
                <a:spcPct val="115000"/>
              </a:lnSpc>
              <a:spcBef>
                <a:spcPts val="1200"/>
              </a:spcBef>
              <a:spcAft>
                <a:spcPts val="0"/>
              </a:spcAft>
              <a:buNone/>
            </a:pPr>
            <a:r>
              <a:rPr lang="en" sz="1600">
                <a:solidFill>
                  <a:schemeClr val="lt1"/>
                </a:solidFill>
                <a:latin typeface="Roboto"/>
                <a:ea typeface="Roboto"/>
                <a:cs typeface="Roboto"/>
                <a:sym typeface="Roboto"/>
              </a:rPr>
              <a:t>Shahriari, D. (2022, August 20). Agile vs. waterfall: How to choose the right approach for your project. Tactical Project Manager. https://www.tacticalprojectmanager.com/agile-vs-waterfall/</a:t>
            </a:r>
            <a:endParaRPr sz="1600">
              <a:solidFill>
                <a:schemeClr val="lt1"/>
              </a:solidFill>
              <a:latin typeface="Roboto"/>
              <a:ea typeface="Roboto"/>
              <a:cs typeface="Roboto"/>
              <a:sym typeface="Roboto"/>
            </a:endParaRPr>
          </a:p>
          <a:p>
            <a:pPr marL="630936" lvl="0" indent="-283464" algn="l" rtl="0">
              <a:lnSpc>
                <a:spcPct val="115000"/>
              </a:lnSpc>
              <a:spcBef>
                <a:spcPts val="1200"/>
              </a:spcBef>
              <a:spcAft>
                <a:spcPts val="0"/>
              </a:spcAft>
              <a:buNone/>
            </a:pPr>
            <a:endParaRPr sz="1600">
              <a:solidFill>
                <a:schemeClr val="lt1"/>
              </a:solidFill>
              <a:latin typeface="Roboto"/>
              <a:ea typeface="Roboto"/>
              <a:cs typeface="Roboto"/>
              <a:sym typeface="Roboto"/>
            </a:endParaRPr>
          </a:p>
          <a:p>
            <a:pPr marL="0" lvl="0" indent="0" algn="l" rtl="0">
              <a:spcBef>
                <a:spcPts val="1200"/>
              </a:spcBef>
              <a:spcAft>
                <a:spcPts val="0"/>
              </a:spcAft>
              <a:buNone/>
            </a:pP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Team </a:t>
            </a:r>
            <a:endParaRPr/>
          </a:p>
        </p:txBody>
      </p:sp>
      <p:cxnSp>
        <p:nvCxnSpPr>
          <p:cNvPr id="92" name="Google Shape;92;p14"/>
          <p:cNvCxnSpPr/>
          <p:nvPr/>
        </p:nvCxnSpPr>
        <p:spPr>
          <a:xfrm>
            <a:off x="420075" y="2790116"/>
            <a:ext cx="8336100" cy="0"/>
          </a:xfrm>
          <a:prstGeom prst="straightConnector1">
            <a:avLst/>
          </a:prstGeom>
          <a:noFill/>
          <a:ln w="19050" cap="flat" cmpd="sng">
            <a:solidFill>
              <a:schemeClr val="dk1"/>
            </a:solidFill>
            <a:prstDash val="dot"/>
            <a:round/>
            <a:headEnd type="none" w="sm" len="sm"/>
            <a:tailEnd type="none" w="sm" len="sm"/>
          </a:ln>
        </p:spPr>
      </p:cxnSp>
      <p:grpSp>
        <p:nvGrpSpPr>
          <p:cNvPr id="93" name="Google Shape;93;p14"/>
          <p:cNvGrpSpPr/>
          <p:nvPr/>
        </p:nvGrpSpPr>
        <p:grpSpPr>
          <a:xfrm>
            <a:off x="648675" y="1581271"/>
            <a:ext cx="196200" cy="1306800"/>
            <a:chOff x="648675" y="1657471"/>
            <a:chExt cx="196200" cy="1306800"/>
          </a:xfrm>
        </p:grpSpPr>
        <p:sp>
          <p:nvSpPr>
            <p:cNvPr id="94" name="Google Shape;94;p14"/>
            <p:cNvSpPr/>
            <p:nvPr/>
          </p:nvSpPr>
          <p:spPr>
            <a:xfrm>
              <a:off x="6486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4"/>
            <p:cNvCxnSpPr>
              <a:stCxn id="94" idx="0"/>
            </p:cNvCxnSpPr>
            <p:nvPr/>
          </p:nvCxnSpPr>
          <p:spPr>
            <a:xfrm rot="10800000">
              <a:off x="746775" y="1657471"/>
              <a:ext cx="0" cy="1110900"/>
            </a:xfrm>
            <a:prstGeom prst="straightConnector1">
              <a:avLst/>
            </a:prstGeom>
            <a:noFill/>
            <a:ln w="19050" cap="flat" cmpd="sng">
              <a:solidFill>
                <a:schemeClr val="accent5"/>
              </a:solidFill>
              <a:prstDash val="solid"/>
              <a:round/>
              <a:headEnd type="none" w="sm" len="sm"/>
              <a:tailEnd type="oval" w="med" len="med"/>
            </a:ln>
          </p:spPr>
        </p:cxnSp>
      </p:grpSp>
      <p:sp>
        <p:nvSpPr>
          <p:cNvPr id="96" name="Google Shape;96;p14"/>
          <p:cNvSpPr txBox="1">
            <a:spLocks noGrp="1"/>
          </p:cNvSpPr>
          <p:nvPr>
            <p:ph type="body" idx="4294967295"/>
          </p:nvPr>
        </p:nvSpPr>
        <p:spPr>
          <a:xfrm>
            <a:off x="844875" y="1083375"/>
            <a:ext cx="2662200" cy="14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Product Owner</a:t>
            </a:r>
            <a:endParaRPr sz="1600" b="1" dirty="0">
              <a:solidFill>
                <a:schemeClr val="dk2"/>
              </a:solidFill>
            </a:endParaRPr>
          </a:p>
          <a:p>
            <a:pPr marL="0" lvl="0" indent="0" algn="l" rtl="0">
              <a:spcBef>
                <a:spcPts val="0"/>
              </a:spcBef>
              <a:spcAft>
                <a:spcPts val="1600"/>
              </a:spcAft>
              <a:buNone/>
            </a:pPr>
            <a:r>
              <a:rPr lang="en" sz="1200" dirty="0"/>
              <a:t>Responsible for representing the client’s voice, prioritizing features, and acts as a bridge between stakeholders and development team (Cobb, 35). </a:t>
            </a:r>
            <a:endParaRPr sz="1200" dirty="0"/>
          </a:p>
        </p:txBody>
      </p:sp>
      <p:grpSp>
        <p:nvGrpSpPr>
          <p:cNvPr id="97" name="Google Shape;97;p14"/>
          <p:cNvGrpSpPr/>
          <p:nvPr/>
        </p:nvGrpSpPr>
        <p:grpSpPr>
          <a:xfrm>
            <a:off x="2512925" y="2692171"/>
            <a:ext cx="196200" cy="1404905"/>
            <a:chOff x="2512925" y="2768371"/>
            <a:chExt cx="196200" cy="1404905"/>
          </a:xfrm>
        </p:grpSpPr>
        <p:cxnSp>
          <p:nvCxnSpPr>
            <p:cNvPr id="98" name="Google Shape;98;p14"/>
            <p:cNvCxnSpPr/>
            <p:nvPr/>
          </p:nvCxnSpPr>
          <p:spPr>
            <a:xfrm>
              <a:off x="261102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99" name="Google Shape;99;p14"/>
            <p:cNvSpPr/>
            <p:nvPr/>
          </p:nvSpPr>
          <p:spPr>
            <a:xfrm>
              <a:off x="251292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2693150" y="3209700"/>
            <a:ext cx="2662200" cy="16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Scrum Master</a:t>
            </a:r>
            <a:endParaRPr sz="1600" b="1" dirty="0">
              <a:solidFill>
                <a:schemeClr val="dk2"/>
              </a:solidFill>
            </a:endParaRPr>
          </a:p>
          <a:p>
            <a:pPr marL="0" lvl="0" indent="0" algn="l" rtl="0">
              <a:spcBef>
                <a:spcPts val="0"/>
              </a:spcBef>
              <a:spcAft>
                <a:spcPts val="1600"/>
              </a:spcAft>
              <a:buNone/>
            </a:pPr>
            <a:r>
              <a:rPr lang="en" sz="1200" dirty="0"/>
              <a:t>Acts as leader for development team, fosters a collaborative environment where agile principles are adhered to, and ensures all parties involved understand scrum (Cobb, 36). </a:t>
            </a:r>
            <a:endParaRPr sz="1200" dirty="0"/>
          </a:p>
        </p:txBody>
      </p:sp>
      <p:grpSp>
        <p:nvGrpSpPr>
          <p:cNvPr id="101" name="Google Shape;101;p14"/>
          <p:cNvGrpSpPr/>
          <p:nvPr/>
        </p:nvGrpSpPr>
        <p:grpSpPr>
          <a:xfrm>
            <a:off x="4279200" y="1483171"/>
            <a:ext cx="196200" cy="1404900"/>
            <a:chOff x="4279200" y="1559371"/>
            <a:chExt cx="196200" cy="1404900"/>
          </a:xfrm>
        </p:grpSpPr>
        <p:cxnSp>
          <p:nvCxnSpPr>
            <p:cNvPr id="102" name="Google Shape;102;p14"/>
            <p:cNvCxnSpPr>
              <a:stCxn id="103"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103" name="Google Shape;103;p14"/>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4"/>
          <p:cNvSpPr txBox="1">
            <a:spLocks noGrp="1"/>
          </p:cNvSpPr>
          <p:nvPr>
            <p:ph type="body" idx="4294967295"/>
          </p:nvPr>
        </p:nvSpPr>
        <p:spPr>
          <a:xfrm>
            <a:off x="4475400" y="1083375"/>
            <a:ext cx="3069000" cy="14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Tester</a:t>
            </a:r>
            <a:endParaRPr sz="1600" b="1" dirty="0">
              <a:solidFill>
                <a:schemeClr val="dk2"/>
              </a:solidFill>
            </a:endParaRPr>
          </a:p>
          <a:p>
            <a:pPr marL="0" lvl="0" indent="0" algn="l" rtl="0">
              <a:spcBef>
                <a:spcPts val="0"/>
              </a:spcBef>
              <a:spcAft>
                <a:spcPts val="1600"/>
              </a:spcAft>
              <a:buNone/>
            </a:pPr>
            <a:r>
              <a:rPr lang="en" sz="1200" dirty="0"/>
              <a:t>Assists with planning the development process, creates user stories with clear acceptance criteria and constraints, and ensures developed items meet quality standard (Cobb, 80-81). </a:t>
            </a:r>
            <a:endParaRPr dirty="0"/>
          </a:p>
        </p:txBody>
      </p:sp>
      <p:grpSp>
        <p:nvGrpSpPr>
          <p:cNvPr id="105" name="Google Shape;105;p14"/>
          <p:cNvGrpSpPr/>
          <p:nvPr/>
        </p:nvGrpSpPr>
        <p:grpSpPr>
          <a:xfrm>
            <a:off x="6045475" y="2692171"/>
            <a:ext cx="196200" cy="1404905"/>
            <a:chOff x="6045475" y="2768371"/>
            <a:chExt cx="196200" cy="1404905"/>
          </a:xfrm>
        </p:grpSpPr>
        <p:cxnSp>
          <p:nvCxnSpPr>
            <p:cNvPr id="106" name="Google Shape;106;p14"/>
            <p:cNvCxnSpPr/>
            <p:nvPr/>
          </p:nvCxnSpPr>
          <p:spPr>
            <a:xfrm>
              <a:off x="614357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07" name="Google Shape;107;p14"/>
            <p:cNvSpPr/>
            <p:nvPr/>
          </p:nvSpPr>
          <p:spPr>
            <a:xfrm>
              <a:off x="60454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4"/>
          <p:cNvSpPr txBox="1">
            <a:spLocks noGrp="1"/>
          </p:cNvSpPr>
          <p:nvPr>
            <p:ph type="body" idx="4294967295"/>
          </p:nvPr>
        </p:nvSpPr>
        <p:spPr>
          <a:xfrm>
            <a:off x="6241670" y="3209700"/>
            <a:ext cx="2662200" cy="97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Developer</a:t>
            </a:r>
            <a:endParaRPr sz="1600" b="1" dirty="0">
              <a:solidFill>
                <a:schemeClr val="dk2"/>
              </a:solidFill>
            </a:endParaRPr>
          </a:p>
          <a:p>
            <a:pPr marL="0" lvl="0" indent="0" algn="l" rtl="0">
              <a:spcBef>
                <a:spcPts val="0"/>
              </a:spcBef>
              <a:spcAft>
                <a:spcPts val="1600"/>
              </a:spcAft>
              <a:buNone/>
            </a:pPr>
            <a:r>
              <a:rPr lang="en" sz="1200" dirty="0"/>
              <a:t>Responsible for incremental development of product, creating a plan for Sprints, and aid in management of Product Backlog (Cobb, 38). </a:t>
            </a: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255175" y="1789500"/>
            <a:ext cx="4045200" cy="15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t>SDLC Phases and The Agile Approach</a:t>
            </a:r>
            <a:endParaRPr sz="3400"/>
          </a:p>
        </p:txBody>
      </p:sp>
      <p:sp>
        <p:nvSpPr>
          <p:cNvPr id="114" name="Google Shape;114;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Software Development Lifecycle (SDLC) provides a systematic framework for developers to follow when developing, distributing, and managing software projects. The Agile Approach adapts these phases to support iterative and incremental development.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descr="Background pointer shape in timeline graphic"/>
          <p:cNvSpPr/>
          <p:nvPr/>
        </p:nvSpPr>
        <p:spPr>
          <a:xfrm>
            <a:off x="156859" y="2301121"/>
            <a:ext cx="1615800" cy="643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0" name="Google Shape;120;p16"/>
          <p:cNvSpPr txBox="1">
            <a:spLocks noGrp="1"/>
          </p:cNvSpPr>
          <p:nvPr>
            <p:ph type="body" idx="4294967295"/>
          </p:nvPr>
        </p:nvSpPr>
        <p:spPr>
          <a:xfrm>
            <a:off x="156850" y="2419829"/>
            <a:ext cx="1256100" cy="405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Backlog Refinement</a:t>
            </a:r>
            <a:endParaRPr sz="1400">
              <a:solidFill>
                <a:schemeClr val="lt1"/>
              </a:solidFill>
            </a:endParaRPr>
          </a:p>
        </p:txBody>
      </p:sp>
      <p:grpSp>
        <p:nvGrpSpPr>
          <p:cNvPr id="121" name="Google Shape;121;p16"/>
          <p:cNvGrpSpPr/>
          <p:nvPr/>
        </p:nvGrpSpPr>
        <p:grpSpPr>
          <a:xfrm>
            <a:off x="785195" y="1707465"/>
            <a:ext cx="198900" cy="593656"/>
            <a:chOff x="777447" y="1610215"/>
            <a:chExt cx="198900" cy="593656"/>
          </a:xfrm>
        </p:grpSpPr>
        <p:cxnSp>
          <p:nvCxnSpPr>
            <p:cNvPr id="122" name="Google Shape;122;p16"/>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23" name="Google Shape;123;p16"/>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6"/>
          <p:cNvSpPr txBox="1">
            <a:spLocks noGrp="1"/>
          </p:cNvSpPr>
          <p:nvPr>
            <p:ph type="body" idx="4294967295"/>
          </p:nvPr>
        </p:nvSpPr>
        <p:spPr>
          <a:xfrm>
            <a:off x="134300"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This is the conception phase involving creating user stories, prioritizing features, and estimating effort (Cobb, 68). </a:t>
            </a:r>
            <a:endParaRPr sz="1200"/>
          </a:p>
        </p:txBody>
      </p:sp>
      <p:sp>
        <p:nvSpPr>
          <p:cNvPr id="125" name="Google Shape;125;p16" descr="Background pointer shape in timeline graphic"/>
          <p:cNvSpPr/>
          <p:nvPr/>
        </p:nvSpPr>
        <p:spPr>
          <a:xfrm>
            <a:off x="1430785" y="2301121"/>
            <a:ext cx="1770300" cy="643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6" name="Google Shape;126;p16"/>
          <p:cNvSpPr txBox="1">
            <a:spLocks noGrp="1"/>
          </p:cNvSpPr>
          <p:nvPr>
            <p:ph type="body" idx="4294967295"/>
          </p:nvPr>
        </p:nvSpPr>
        <p:spPr>
          <a:xfrm>
            <a:off x="1697687" y="2419829"/>
            <a:ext cx="1135200" cy="405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Sprint Planning</a:t>
            </a:r>
            <a:endParaRPr sz="1400">
              <a:solidFill>
                <a:schemeClr val="lt1"/>
              </a:solidFill>
            </a:endParaRPr>
          </a:p>
        </p:txBody>
      </p:sp>
      <p:grpSp>
        <p:nvGrpSpPr>
          <p:cNvPr id="127" name="Google Shape;127;p16"/>
          <p:cNvGrpSpPr/>
          <p:nvPr/>
        </p:nvGrpSpPr>
        <p:grpSpPr>
          <a:xfrm>
            <a:off x="2216395" y="2938958"/>
            <a:ext cx="198900" cy="593656"/>
            <a:chOff x="2223534" y="2938958"/>
            <a:chExt cx="198900" cy="593656"/>
          </a:xfrm>
        </p:grpSpPr>
        <p:cxnSp>
          <p:nvCxnSpPr>
            <p:cNvPr id="128" name="Google Shape;128;p1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29" name="Google Shape;129;p16"/>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body" idx="4294967295"/>
          </p:nvPr>
        </p:nvSpPr>
        <p:spPr>
          <a:xfrm>
            <a:off x="1032425" y="3645850"/>
            <a:ext cx="2465700" cy="1392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The inception phase, where the team decides what user stories to work on and to further define what tasks must be accomplished to satisfy the user stories (Cobb, 41). </a:t>
            </a:r>
            <a:endParaRPr sz="1200"/>
          </a:p>
        </p:txBody>
      </p:sp>
      <p:sp>
        <p:nvSpPr>
          <p:cNvPr id="131" name="Google Shape;131;p16" descr="Background pointer shape in timeline graphic"/>
          <p:cNvSpPr/>
          <p:nvPr/>
        </p:nvSpPr>
        <p:spPr>
          <a:xfrm>
            <a:off x="2859020" y="2301121"/>
            <a:ext cx="1770300" cy="643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2" name="Google Shape;132;p16"/>
          <p:cNvSpPr txBox="1">
            <a:spLocks noGrp="1"/>
          </p:cNvSpPr>
          <p:nvPr>
            <p:ph type="body" idx="4294967295"/>
          </p:nvPr>
        </p:nvSpPr>
        <p:spPr>
          <a:xfrm>
            <a:off x="3114286" y="2419829"/>
            <a:ext cx="1135200" cy="405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Daily Standup </a:t>
            </a:r>
            <a:endParaRPr sz="1400">
              <a:solidFill>
                <a:schemeClr val="lt1"/>
              </a:solidFill>
            </a:endParaRPr>
          </a:p>
        </p:txBody>
      </p:sp>
      <p:grpSp>
        <p:nvGrpSpPr>
          <p:cNvPr id="133" name="Google Shape;133;p16"/>
          <p:cNvGrpSpPr/>
          <p:nvPr/>
        </p:nvGrpSpPr>
        <p:grpSpPr>
          <a:xfrm>
            <a:off x="3644720" y="1707465"/>
            <a:ext cx="198900" cy="593656"/>
            <a:chOff x="3918084" y="1610215"/>
            <a:chExt cx="198900" cy="593656"/>
          </a:xfrm>
        </p:grpSpPr>
        <p:cxnSp>
          <p:nvCxnSpPr>
            <p:cNvPr id="134" name="Google Shape;134;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5" name="Google Shape;135;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6"/>
          <p:cNvSpPr txBox="1">
            <a:spLocks noGrp="1"/>
          </p:cNvSpPr>
          <p:nvPr>
            <p:ph type="body" idx="4294967295"/>
          </p:nvPr>
        </p:nvSpPr>
        <p:spPr>
          <a:xfrm>
            <a:off x="2961625" y="385778"/>
            <a:ext cx="2242800" cy="120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The iterative phase, where the Scrum Master hosts a daily meeting for the development team to discuss progress, obstacles, and to check in. </a:t>
            </a:r>
            <a:endParaRPr sz="1200"/>
          </a:p>
        </p:txBody>
      </p:sp>
      <p:sp>
        <p:nvSpPr>
          <p:cNvPr id="137" name="Google Shape;137;p16" descr="Background pointer shape in timeline graphic"/>
          <p:cNvSpPr/>
          <p:nvPr/>
        </p:nvSpPr>
        <p:spPr>
          <a:xfrm>
            <a:off x="4287255" y="2301121"/>
            <a:ext cx="1770300" cy="643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8" name="Google Shape;138;p16"/>
          <p:cNvSpPr txBox="1">
            <a:spLocks noGrp="1"/>
          </p:cNvSpPr>
          <p:nvPr>
            <p:ph type="body" idx="4294967295"/>
          </p:nvPr>
        </p:nvSpPr>
        <p:spPr>
          <a:xfrm>
            <a:off x="4537375" y="2419825"/>
            <a:ext cx="1377900" cy="405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Development and Testing </a:t>
            </a:r>
            <a:endParaRPr sz="1400">
              <a:solidFill>
                <a:schemeClr val="lt1"/>
              </a:solidFill>
            </a:endParaRPr>
          </a:p>
        </p:txBody>
      </p:sp>
      <p:grpSp>
        <p:nvGrpSpPr>
          <p:cNvPr id="139" name="Google Shape;139;p16"/>
          <p:cNvGrpSpPr/>
          <p:nvPr/>
        </p:nvGrpSpPr>
        <p:grpSpPr>
          <a:xfrm>
            <a:off x="7751820" y="2938958"/>
            <a:ext cx="198900" cy="593656"/>
            <a:chOff x="5958946" y="2938958"/>
            <a:chExt cx="198900" cy="593656"/>
          </a:xfrm>
        </p:grpSpPr>
        <p:cxnSp>
          <p:nvCxnSpPr>
            <p:cNvPr id="140" name="Google Shape;140;p1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1" name="Google Shape;141;p16"/>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6"/>
          <p:cNvSpPr txBox="1">
            <a:spLocks noGrp="1"/>
          </p:cNvSpPr>
          <p:nvPr>
            <p:ph type="body" idx="4294967295"/>
          </p:nvPr>
        </p:nvSpPr>
        <p:spPr>
          <a:xfrm>
            <a:off x="3905275" y="3645850"/>
            <a:ext cx="2399400" cy="120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An extension of the iterative phase into the testing phase, involving iterative development, client feedback, and continuous testing (Cobb, 73). </a:t>
            </a:r>
            <a:endParaRPr sz="1200"/>
          </a:p>
        </p:txBody>
      </p:sp>
      <p:sp>
        <p:nvSpPr>
          <p:cNvPr id="143" name="Google Shape;143;p16" descr="Background pointer shape in timeline graphic"/>
          <p:cNvSpPr/>
          <p:nvPr/>
        </p:nvSpPr>
        <p:spPr>
          <a:xfrm>
            <a:off x="7143715" y="2301121"/>
            <a:ext cx="1770300" cy="643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4" name="Google Shape;144;p16"/>
          <p:cNvSpPr txBox="1">
            <a:spLocks noGrp="1"/>
          </p:cNvSpPr>
          <p:nvPr>
            <p:ph type="body" idx="4294967295"/>
          </p:nvPr>
        </p:nvSpPr>
        <p:spPr>
          <a:xfrm>
            <a:off x="7434400" y="2414300"/>
            <a:ext cx="1325100" cy="405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Retrospective</a:t>
            </a:r>
            <a:endParaRPr sz="1400">
              <a:solidFill>
                <a:schemeClr val="lt1"/>
              </a:solidFill>
            </a:endParaRPr>
          </a:p>
        </p:txBody>
      </p:sp>
      <p:grpSp>
        <p:nvGrpSpPr>
          <p:cNvPr id="145" name="Google Shape;145;p16"/>
          <p:cNvGrpSpPr/>
          <p:nvPr/>
        </p:nvGrpSpPr>
        <p:grpSpPr>
          <a:xfrm>
            <a:off x="6504257" y="1707465"/>
            <a:ext cx="198900" cy="593656"/>
            <a:chOff x="3918084" y="1610215"/>
            <a:chExt cx="198900" cy="593656"/>
          </a:xfrm>
        </p:grpSpPr>
        <p:cxnSp>
          <p:nvCxnSpPr>
            <p:cNvPr id="146" name="Google Shape;146;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7" name="Google Shape;147;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6"/>
          <p:cNvSpPr txBox="1">
            <a:spLocks noGrp="1"/>
          </p:cNvSpPr>
          <p:nvPr>
            <p:ph type="body" idx="4294967295"/>
          </p:nvPr>
        </p:nvSpPr>
        <p:spPr>
          <a:xfrm>
            <a:off x="5518350" y="385675"/>
            <a:ext cx="2465700" cy="120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The review stage, in which the team delivers and demonstrates the progress and finished product at the end of each sprint for reviewing (Cobb, 43). </a:t>
            </a:r>
            <a:endParaRPr sz="1200"/>
          </a:p>
        </p:txBody>
      </p:sp>
      <p:sp>
        <p:nvSpPr>
          <p:cNvPr id="149" name="Google Shape;149;p16" descr="Background pointer shape in timeline graphic"/>
          <p:cNvSpPr/>
          <p:nvPr/>
        </p:nvSpPr>
        <p:spPr>
          <a:xfrm>
            <a:off x="5715705" y="2301121"/>
            <a:ext cx="1770300" cy="643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grpSp>
        <p:nvGrpSpPr>
          <p:cNvPr id="150" name="Google Shape;150;p16"/>
          <p:cNvGrpSpPr/>
          <p:nvPr/>
        </p:nvGrpSpPr>
        <p:grpSpPr>
          <a:xfrm>
            <a:off x="5005520" y="2938958"/>
            <a:ext cx="198900" cy="593656"/>
            <a:chOff x="5958946" y="2938958"/>
            <a:chExt cx="198900" cy="593656"/>
          </a:xfrm>
        </p:grpSpPr>
        <p:cxnSp>
          <p:nvCxnSpPr>
            <p:cNvPr id="151" name="Google Shape;151;p1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52" name="Google Shape;152;p16"/>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6"/>
          <p:cNvSpPr txBox="1">
            <a:spLocks noGrp="1"/>
          </p:cNvSpPr>
          <p:nvPr>
            <p:ph type="body" idx="4294967295"/>
          </p:nvPr>
        </p:nvSpPr>
        <p:spPr>
          <a:xfrm>
            <a:off x="5950800" y="2419925"/>
            <a:ext cx="1377900" cy="405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Sprint Review</a:t>
            </a:r>
            <a:endParaRPr sz="1400">
              <a:solidFill>
                <a:schemeClr val="lt1"/>
              </a:solidFill>
            </a:endParaRPr>
          </a:p>
        </p:txBody>
      </p:sp>
      <p:sp>
        <p:nvSpPr>
          <p:cNvPr id="154" name="Google Shape;154;p16"/>
          <p:cNvSpPr txBox="1">
            <a:spLocks noGrp="1"/>
          </p:cNvSpPr>
          <p:nvPr>
            <p:ph type="body" idx="4294967295"/>
          </p:nvPr>
        </p:nvSpPr>
        <p:spPr>
          <a:xfrm>
            <a:off x="6597300" y="3651375"/>
            <a:ext cx="2546700" cy="120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The phase involving project closure, in which the team reflects on the sprint to determine what worked well and what could be improved (Cobb, 73).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55175" y="1789500"/>
            <a:ext cx="4045200" cy="15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t>The Waterfall Approach</a:t>
            </a:r>
            <a:endParaRPr sz="3400"/>
          </a:p>
        </p:txBody>
      </p:sp>
      <p:sp>
        <p:nvSpPr>
          <p:cNvPr id="160" name="Google Shape;160;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Waterfall Approach is a more traditional form of planning a project. A comparison between the Waterfall and Agile approach can be used to understand how the project would have been handled differently.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Waterfall Process</a:t>
            </a:r>
            <a:endParaRPr/>
          </a:p>
        </p:txBody>
      </p:sp>
      <p:pic>
        <p:nvPicPr>
          <p:cNvPr id="166" name="Google Shape;166;p18"/>
          <p:cNvPicPr preferRelativeResize="0"/>
          <p:nvPr/>
        </p:nvPicPr>
        <p:blipFill>
          <a:blip r:embed="rId3">
            <a:alphaModFix/>
          </a:blip>
          <a:stretch>
            <a:fillRect/>
          </a:stretch>
        </p:blipFill>
        <p:spPr>
          <a:xfrm>
            <a:off x="311700" y="966200"/>
            <a:ext cx="4544449" cy="3580726"/>
          </a:xfrm>
          <a:prstGeom prst="rect">
            <a:avLst/>
          </a:prstGeom>
          <a:noFill/>
          <a:ln>
            <a:noFill/>
          </a:ln>
        </p:spPr>
      </p:pic>
      <p:sp>
        <p:nvSpPr>
          <p:cNvPr id="167" name="Google Shape;167;p18"/>
          <p:cNvSpPr txBox="1"/>
          <p:nvPr/>
        </p:nvSpPr>
        <p:spPr>
          <a:xfrm>
            <a:off x="311700" y="3290700"/>
            <a:ext cx="3393300" cy="149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i="1">
                <a:latin typeface="Roboto"/>
                <a:ea typeface="Roboto"/>
                <a:cs typeface="Roboto"/>
                <a:sym typeface="Roboto"/>
              </a:rPr>
              <a:t>Image created in LucidChart. </a:t>
            </a:r>
            <a:endParaRPr i="1">
              <a:latin typeface="Roboto"/>
              <a:ea typeface="Roboto"/>
              <a:cs typeface="Roboto"/>
              <a:sym typeface="Roboto"/>
            </a:endParaRPr>
          </a:p>
        </p:txBody>
      </p:sp>
      <p:sp>
        <p:nvSpPr>
          <p:cNvPr id="168" name="Google Shape;168;p18"/>
          <p:cNvSpPr txBox="1"/>
          <p:nvPr/>
        </p:nvSpPr>
        <p:spPr>
          <a:xfrm>
            <a:off x="5497900" y="1580400"/>
            <a:ext cx="3093900" cy="17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the Waterfall Approach, a plan is created for the entire project in the beginning stage (Cobb, 263).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Waterfall Approach</a:t>
            </a:r>
            <a:endParaRPr/>
          </a:p>
        </p:txBody>
      </p:sp>
      <p:grpSp>
        <p:nvGrpSpPr>
          <p:cNvPr id="174" name="Google Shape;174;p19"/>
          <p:cNvGrpSpPr/>
          <p:nvPr/>
        </p:nvGrpSpPr>
        <p:grpSpPr>
          <a:xfrm>
            <a:off x="431925" y="1304875"/>
            <a:ext cx="2628925" cy="3416400"/>
            <a:chOff x="431925" y="1304875"/>
            <a:chExt cx="2628925" cy="3416400"/>
          </a:xfrm>
        </p:grpSpPr>
        <p:sp>
          <p:nvSpPr>
            <p:cNvPr id="175" name="Google Shape;175;p19"/>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9"/>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What is it? </a:t>
            </a:r>
            <a:endParaRPr>
              <a:solidFill>
                <a:schemeClr val="lt1"/>
              </a:solidFill>
            </a:endParaRPr>
          </a:p>
        </p:txBody>
      </p:sp>
      <p:sp>
        <p:nvSpPr>
          <p:cNvPr id="178" name="Google Shape;178;p19"/>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The Waterfall Method is a plan-driven approach to projects that is completed in sequential order, requiring the previous step to be completed prior to starting on the next (Cobb, 4). </a:t>
            </a:r>
            <a:endParaRPr sz="1600"/>
          </a:p>
        </p:txBody>
      </p:sp>
      <p:grpSp>
        <p:nvGrpSpPr>
          <p:cNvPr id="179" name="Google Shape;179;p19"/>
          <p:cNvGrpSpPr/>
          <p:nvPr/>
        </p:nvGrpSpPr>
        <p:grpSpPr>
          <a:xfrm>
            <a:off x="3320450" y="1304875"/>
            <a:ext cx="2632500" cy="3416400"/>
            <a:chOff x="3320450" y="1304875"/>
            <a:chExt cx="2632500" cy="3416400"/>
          </a:xfrm>
        </p:grpSpPr>
        <p:sp>
          <p:nvSpPr>
            <p:cNvPr id="180" name="Google Shape;180;p19"/>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9"/>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Predictability</a:t>
            </a:r>
            <a:endParaRPr>
              <a:solidFill>
                <a:schemeClr val="lt1"/>
              </a:solidFill>
            </a:endParaRPr>
          </a:p>
        </p:txBody>
      </p:sp>
      <p:sp>
        <p:nvSpPr>
          <p:cNvPr id="183" name="Google Shape;183;p19"/>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This method favors consistency and predictability and the ability to control various components in the project (Cobb, 6). </a:t>
            </a:r>
            <a:endParaRPr sz="1600"/>
          </a:p>
        </p:txBody>
      </p:sp>
      <p:grpSp>
        <p:nvGrpSpPr>
          <p:cNvPr id="184" name="Google Shape;184;p19"/>
          <p:cNvGrpSpPr/>
          <p:nvPr/>
        </p:nvGrpSpPr>
        <p:grpSpPr>
          <a:xfrm>
            <a:off x="6212550" y="1304875"/>
            <a:ext cx="2632500" cy="3416400"/>
            <a:chOff x="6212550" y="1304875"/>
            <a:chExt cx="2632500" cy="3416400"/>
          </a:xfrm>
        </p:grpSpPr>
        <p:sp>
          <p:nvSpPr>
            <p:cNvPr id="185" name="Google Shape;185;p19"/>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9"/>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Potential Issues	</a:t>
            </a:r>
            <a:endParaRPr>
              <a:solidFill>
                <a:schemeClr val="lt1"/>
              </a:solidFill>
            </a:endParaRPr>
          </a:p>
        </p:txBody>
      </p:sp>
      <p:sp>
        <p:nvSpPr>
          <p:cNvPr id="188" name="Google Shape;188;p19"/>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Due to the rigid and structured nature of the waterfall method, several issues arise that have the potential to create major obstacles throughout the software development lifecycle.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Problems</a:t>
            </a:r>
            <a:endParaRPr/>
          </a:p>
        </p:txBody>
      </p:sp>
      <p:sp>
        <p:nvSpPr>
          <p:cNvPr id="194" name="Google Shape;194;p20"/>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5" name="Google Shape;195;p20"/>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Not Iterative</a:t>
            </a:r>
            <a:endParaRPr>
              <a:solidFill>
                <a:schemeClr val="lt1"/>
              </a:solidFill>
            </a:endParaRPr>
          </a:p>
        </p:txBody>
      </p:sp>
      <p:sp>
        <p:nvSpPr>
          <p:cNvPr id="196" name="Google Shape;196;p20"/>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Linear Development</a:t>
            </a:r>
            <a:endParaRPr sz="1600" b="1"/>
          </a:p>
          <a:p>
            <a:pPr marL="0" lvl="0" indent="0" algn="l" rtl="0">
              <a:spcBef>
                <a:spcPts val="800"/>
              </a:spcBef>
              <a:spcAft>
                <a:spcPts val="800"/>
              </a:spcAft>
              <a:buNone/>
            </a:pPr>
            <a:r>
              <a:rPr lang="en" sz="1600"/>
              <a:t>Each phase must be completed prior to moving onto the next, leading to a rigid framework that does not respond well to changes in any requirements (Cobb, 264).</a:t>
            </a:r>
            <a:endParaRPr sz="1600"/>
          </a:p>
        </p:txBody>
      </p:sp>
      <p:sp>
        <p:nvSpPr>
          <p:cNvPr id="197" name="Google Shape;197;p20"/>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8" name="Google Shape;198;p20"/>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Late Feedback</a:t>
            </a:r>
            <a:endParaRPr>
              <a:solidFill>
                <a:schemeClr val="lt1"/>
              </a:solidFill>
            </a:endParaRPr>
          </a:p>
        </p:txBody>
      </p:sp>
      <p:sp>
        <p:nvSpPr>
          <p:cNvPr id="199" name="Google Shape;199;p20"/>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High Risk</a:t>
            </a:r>
            <a:endParaRPr sz="1600" b="1"/>
          </a:p>
          <a:p>
            <a:pPr marL="0" lvl="0" indent="0" algn="l" rtl="0">
              <a:spcBef>
                <a:spcPts val="800"/>
              </a:spcBef>
              <a:spcAft>
                <a:spcPts val="800"/>
              </a:spcAft>
              <a:buNone/>
            </a:pPr>
            <a:r>
              <a:rPr lang="en" sz="1600"/>
              <a:t>Due to its linear nature, the waterfall method does not give the opportunity for client feedback until late in the development cycle (Cobb, 264). </a:t>
            </a:r>
            <a:endParaRPr sz="1600"/>
          </a:p>
        </p:txBody>
      </p:sp>
      <p:sp>
        <p:nvSpPr>
          <p:cNvPr id="200" name="Google Shape;200;p20"/>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1" name="Google Shape;201;p20"/>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Long Development</a:t>
            </a:r>
            <a:endParaRPr>
              <a:solidFill>
                <a:schemeClr val="lt1"/>
              </a:solidFill>
            </a:endParaRPr>
          </a:p>
        </p:txBody>
      </p:sp>
      <p:sp>
        <p:nvSpPr>
          <p:cNvPr id="202" name="Google Shape;202;p20"/>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Rigid framework </a:t>
            </a:r>
            <a:endParaRPr sz="1600" b="1"/>
          </a:p>
          <a:p>
            <a:pPr marL="0" lvl="0" indent="0" algn="l" rtl="0">
              <a:spcBef>
                <a:spcPts val="800"/>
              </a:spcBef>
              <a:spcAft>
                <a:spcPts val="800"/>
              </a:spcAft>
              <a:buNone/>
            </a:pPr>
            <a:r>
              <a:rPr lang="en" sz="1600"/>
              <a:t>Projects using the Waterfall method are typically much longer than Agile, making it much less adaptable with changing conditions (Cobb, 6).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Difference In Handling Change</a:t>
            </a:r>
            <a:endParaRPr/>
          </a:p>
        </p:txBody>
      </p:sp>
      <p:sp>
        <p:nvSpPr>
          <p:cNvPr id="208" name="Google Shape;208;p21"/>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Waterfall</a:t>
            </a:r>
            <a:endParaRPr sz="2100" b="1">
              <a:solidFill>
                <a:schemeClr val="dk1"/>
              </a:solidFill>
            </a:endParaRPr>
          </a:p>
          <a:p>
            <a:pPr marL="0" lvl="0" indent="0" algn="l" rtl="0">
              <a:spcBef>
                <a:spcPts val="1600"/>
              </a:spcBef>
              <a:spcAft>
                <a:spcPts val="0"/>
              </a:spcAft>
              <a:buNone/>
            </a:pPr>
            <a:r>
              <a:rPr lang="en"/>
              <a:t>Project requirements are established and locked down at the beginning of the project. </a:t>
            </a:r>
            <a:endParaRPr/>
          </a:p>
          <a:p>
            <a:pPr marL="0" lvl="0" indent="0" algn="l" rtl="0">
              <a:spcBef>
                <a:spcPts val="1600"/>
              </a:spcBef>
              <a:spcAft>
                <a:spcPts val="0"/>
              </a:spcAft>
              <a:buNone/>
            </a:pPr>
            <a:r>
              <a:rPr lang="en" b="1"/>
              <a:t>Process:</a:t>
            </a:r>
            <a:endParaRPr b="1"/>
          </a:p>
          <a:p>
            <a:pPr marL="457200" lvl="0" indent="-317500" algn="l" rtl="0">
              <a:spcBef>
                <a:spcPts val="0"/>
              </a:spcBef>
              <a:spcAft>
                <a:spcPts val="0"/>
              </a:spcAft>
              <a:buSzPts val="1400"/>
              <a:buChar char="●"/>
            </a:pPr>
            <a:r>
              <a:rPr lang="en"/>
              <a:t>Necessary to review and approve the requested changes. </a:t>
            </a:r>
            <a:endParaRPr/>
          </a:p>
          <a:p>
            <a:pPr marL="457200" lvl="0" indent="-317500" algn="l" rtl="0">
              <a:spcBef>
                <a:spcPts val="0"/>
              </a:spcBef>
              <a:spcAft>
                <a:spcPts val="0"/>
              </a:spcAft>
              <a:buSzPts val="1400"/>
              <a:buChar char="●"/>
            </a:pPr>
            <a:r>
              <a:rPr lang="en"/>
              <a:t>Need to revisit design, development, and testing phases, leading to potential delays.</a:t>
            </a:r>
            <a:endParaRPr/>
          </a:p>
          <a:p>
            <a:pPr marL="457200" lvl="0" indent="-317500" algn="l" rtl="0">
              <a:spcBef>
                <a:spcPts val="0"/>
              </a:spcBef>
              <a:spcAft>
                <a:spcPts val="0"/>
              </a:spcAft>
              <a:buSzPts val="1400"/>
              <a:buChar char="●"/>
            </a:pPr>
            <a:r>
              <a:rPr lang="en"/>
              <a:t>Feedback is gathered until the end of the development cycle. </a:t>
            </a:r>
            <a:endParaRPr/>
          </a:p>
        </p:txBody>
      </p:sp>
      <p:sp>
        <p:nvSpPr>
          <p:cNvPr id="209" name="Google Shape;209;p2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Agile</a:t>
            </a:r>
            <a:endParaRPr sz="2100" b="1">
              <a:solidFill>
                <a:schemeClr val="dk1"/>
              </a:solidFill>
            </a:endParaRPr>
          </a:p>
          <a:p>
            <a:pPr marL="0" lvl="0" indent="0" algn="l" rtl="0">
              <a:spcBef>
                <a:spcPts val="1600"/>
              </a:spcBef>
              <a:spcAft>
                <a:spcPts val="0"/>
              </a:spcAft>
              <a:buNone/>
            </a:pPr>
            <a:r>
              <a:rPr lang="en"/>
              <a:t>Changes in project requirements are expected and can be accommodated. </a:t>
            </a:r>
            <a:endParaRPr/>
          </a:p>
          <a:p>
            <a:pPr marL="0" lvl="0" indent="0" algn="l" rtl="0">
              <a:spcBef>
                <a:spcPts val="1600"/>
              </a:spcBef>
              <a:spcAft>
                <a:spcPts val="0"/>
              </a:spcAft>
              <a:buNone/>
            </a:pPr>
            <a:r>
              <a:rPr lang="en" b="1"/>
              <a:t>Process:</a:t>
            </a:r>
            <a:endParaRPr b="1"/>
          </a:p>
          <a:p>
            <a:pPr marL="457200" lvl="0" indent="-317500" algn="l" rtl="0">
              <a:spcBef>
                <a:spcPts val="0"/>
              </a:spcBef>
              <a:spcAft>
                <a:spcPts val="0"/>
              </a:spcAft>
              <a:buSzPts val="1400"/>
              <a:buChar char="●"/>
            </a:pPr>
            <a:r>
              <a:rPr lang="en"/>
              <a:t>Product backlog is reviewed and adjusted to prioritize user stories. </a:t>
            </a:r>
            <a:endParaRPr/>
          </a:p>
          <a:p>
            <a:pPr marL="457200" lvl="0" indent="-317500" algn="l" rtl="0">
              <a:spcBef>
                <a:spcPts val="0"/>
              </a:spcBef>
              <a:spcAft>
                <a:spcPts val="0"/>
              </a:spcAft>
              <a:buSzPts val="1400"/>
              <a:buChar char="●"/>
            </a:pPr>
            <a:r>
              <a:rPr lang="en"/>
              <a:t>Iterative development allows for changes to be implemented in sprints. </a:t>
            </a:r>
            <a:endParaRPr/>
          </a:p>
          <a:p>
            <a:pPr marL="457200" lvl="0" indent="-317500" algn="l" rtl="0">
              <a:spcBef>
                <a:spcPts val="0"/>
              </a:spcBef>
              <a:spcAft>
                <a:spcPts val="0"/>
              </a:spcAft>
              <a:buSzPts val="1400"/>
              <a:buChar char="●"/>
            </a:pPr>
            <a:r>
              <a:rPr lang="en"/>
              <a:t>The team collaborates to discuss changes and get feedback much more quickly. </a:t>
            </a:r>
            <a:endParaRPr/>
          </a:p>
        </p:txBody>
      </p:sp>
      <p:sp>
        <p:nvSpPr>
          <p:cNvPr id="210" name="Google Shape;210;p21"/>
          <p:cNvSpPr txBox="1"/>
          <p:nvPr/>
        </p:nvSpPr>
        <p:spPr>
          <a:xfrm>
            <a:off x="7049575" y="4655000"/>
            <a:ext cx="17826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(Cobb, 5, 264)</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978</Words>
  <Application>Microsoft Macintosh PowerPoint</Application>
  <PresentationFormat>On-screen Show (16:9)</PresentationFormat>
  <Paragraphs>74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Roboto</vt:lpstr>
      <vt:lpstr>Arial</vt:lpstr>
      <vt:lpstr>Geometric</vt:lpstr>
      <vt:lpstr>Scrum-Agile Project Management</vt:lpstr>
      <vt:lpstr>The Team </vt:lpstr>
      <vt:lpstr>SDLC Phases and The Agile Approach</vt:lpstr>
      <vt:lpstr>PowerPoint Presentation</vt:lpstr>
      <vt:lpstr>The Waterfall Approach</vt:lpstr>
      <vt:lpstr>The Waterfall Process</vt:lpstr>
      <vt:lpstr>The Waterfall Approach</vt:lpstr>
      <vt:lpstr>The Problems</vt:lpstr>
      <vt:lpstr>The Difference In Handling Change</vt:lpstr>
      <vt:lpstr>Waterfall or Agile?</vt:lpstr>
      <vt:lpstr>Factors to Consider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Project Management</dc:title>
  <cp:lastModifiedBy>Ryan Hoskins</cp:lastModifiedBy>
  <cp:revision>2</cp:revision>
  <dcterms:modified xsi:type="dcterms:W3CDTF">2023-08-13T16:57:35Z</dcterms:modified>
</cp:coreProperties>
</file>