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7"/>
  </p:notesMasterIdLst>
  <p:sldIdLst>
    <p:sldId id="256" r:id="rId5"/>
    <p:sldId id="257" r:id="rId6"/>
    <p:sldId id="258" r:id="rId7"/>
    <p:sldId id="259" r:id="rId8"/>
    <p:sldId id="270" r:id="rId9"/>
    <p:sldId id="276" r:id="rId10"/>
    <p:sldId id="260" r:id="rId11"/>
    <p:sldId id="261" r:id="rId12"/>
    <p:sldId id="262" r:id="rId13"/>
    <p:sldId id="263" r:id="rId14"/>
    <p:sldId id="274" r:id="rId15"/>
    <p:sldId id="273" r:id="rId16"/>
    <p:sldId id="272" r:id="rId17"/>
    <p:sldId id="271" r:id="rId18"/>
    <p:sldId id="264" r:id="rId19"/>
    <p:sldId id="275" r:id="rId20"/>
    <p:sldId id="265" r:id="rId21"/>
    <p:sldId id="266" r:id="rId22"/>
    <p:sldId id="277" r:id="rId23"/>
    <p:sldId id="278" r:id="rId24"/>
    <p:sldId id="268" r:id="rId25"/>
    <p:sldId id="269"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6"/>
    <p:restoredTop sz="75070"/>
  </p:normalViewPr>
  <p:slideViewPr>
    <p:cSldViewPr snapToGrid="0">
      <p:cViewPr varScale="1">
        <p:scale>
          <a:sx n="91" d="100"/>
          <a:sy n="91" d="100"/>
        </p:scale>
        <p:origin x="137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331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383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2297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5630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0322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effectLst/>
              </a:rPr>
              <a:t>Notes: </a:t>
            </a:r>
            <a:r>
              <a:rPr lang="en-US" dirty="0">
                <a:effectLst/>
              </a:rPr>
              <a:t>”Regarding the risks and benefits, problems and solutions of deciding to wait or act now, our security strategy is designed to address the problems of security vulnerabilities in code and systems, lack of automation in security testing and deployment, and insufficient training and resources for secure coding practices. Risks and Problems of waiting include damage to reputation and trust, failure to comply with regulatory standards. Solutions and benefits of the policy include implementing security into the DevOps and CI/CD </a:t>
            </a:r>
            <a:r>
              <a:rPr lang="en-US" dirty="0" err="1">
                <a:effectLst/>
              </a:rPr>
              <a:t>pipstandardeline</a:t>
            </a:r>
            <a:r>
              <a:rPr lang="en-US" dirty="0">
                <a:effectLst/>
              </a:rPr>
              <a:t>, implementing automation, and strong education of the security </a:t>
            </a: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effectLst/>
              </a:rPr>
              <a:t>Notes: “</a:t>
            </a:r>
            <a:r>
              <a:rPr lang="en-US" dirty="0">
                <a:effectLst/>
              </a:rPr>
              <a:t>The gap analysis also reveals potential gaps and improvements, a severe lack of relevant context that is crucial to developing a comprehensive plan.”</a:t>
            </a: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570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effectLst/>
              </a:rPr>
              <a:t>Notes: </a:t>
            </a:r>
            <a:r>
              <a:rPr lang="en-US" b="0" dirty="0">
                <a:effectLst/>
              </a:rPr>
              <a:t>“To address the severe lack of relevant and and specific coding standards, security frameworks that are use widely and are trusted should be implemented and followed, such as OWASP or NIST frameworks”.</a:t>
            </a:r>
            <a:endParaRPr lang="en-US" dirty="0">
              <a:effectLst/>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4854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Notes: “It’s crucial for NIST and OWASP frameworks to be implemented throughout the security policies at some point to ensure any future gaps are promptly addressed. It’s also recommended that an Incident Response Plan be developed. </a:t>
            </a: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7419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0587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Ryan Hoskins</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coding vulnerabilities demonstrated in the following unit tests include Memory Deallocation and Using Quality Assurance Techniques, </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VerifyErasingCollection</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 verifying the erasure of a collection. This uses the ASSERT_TRUE assertion to confirm the collection is properly emptied after using the erase method. This demonstrate Properly Deallocating Memory.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571938E7-8B06-B1D3-4B36-D9E3C0854014}"/>
              </a:ext>
            </a:extLst>
          </p:cNvPr>
          <p:cNvPicPr>
            <a:picLocks noChangeAspect="1"/>
          </p:cNvPicPr>
          <p:nvPr/>
        </p:nvPicPr>
        <p:blipFill>
          <a:blip r:embed="rId5"/>
          <a:stretch>
            <a:fillRect/>
          </a:stretch>
        </p:blipFill>
        <p:spPr>
          <a:xfrm>
            <a:off x="685800" y="3567792"/>
            <a:ext cx="7670800" cy="1790700"/>
          </a:xfrm>
          <a:prstGeom prst="rect">
            <a:avLst/>
          </a:prstGeom>
        </p:spPr>
      </p:pic>
    </p:spTree>
    <p:custDataLst>
      <p:tags r:id="rId1"/>
    </p:custDataLst>
    <p:extLst>
      <p:ext uri="{BB962C8B-B14F-4D97-AF65-F5344CB8AC3E}">
        <p14:creationId xmlns:p14="http://schemas.microsoft.com/office/powerpoint/2010/main" val="362925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VerifyPushBackInVector</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 verifying that the </a:t>
            </a:r>
            <a:r>
              <a:rPr lang="en-US" dirty="0" err="1"/>
              <a:t>push_back</a:t>
            </a:r>
            <a:r>
              <a:rPr lang="en-US" dirty="0"/>
              <a:t> method actually moves the newly added value to the end of the vector object. This demonstrate data type, data value, and quality assurance.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2C5C5798-1558-26F9-383F-AB9EB394129C}"/>
              </a:ext>
            </a:extLst>
          </p:cNvPr>
          <p:cNvPicPr>
            <a:picLocks noChangeAspect="1"/>
          </p:cNvPicPr>
          <p:nvPr/>
        </p:nvPicPr>
        <p:blipFill>
          <a:blip r:embed="rId5"/>
          <a:stretch>
            <a:fillRect/>
          </a:stretch>
        </p:blipFill>
        <p:spPr>
          <a:xfrm>
            <a:off x="772886" y="3429000"/>
            <a:ext cx="5943600" cy="2362200"/>
          </a:xfrm>
          <a:prstGeom prst="rect">
            <a:avLst/>
          </a:prstGeom>
        </p:spPr>
      </p:pic>
    </p:spTree>
    <p:custDataLst>
      <p:tags r:id="rId1"/>
    </p:custDataLst>
    <p:extLst>
      <p:ext uri="{BB962C8B-B14F-4D97-AF65-F5344CB8AC3E}">
        <p14:creationId xmlns:p14="http://schemas.microsoft.com/office/powerpoint/2010/main" val="1728027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VerifyErrorNegativeResize</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 verifying that an error is thrown when attempting to resize a vector to a negative value. This falls under the security vulnerability for string correctness and data value.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095BC36A-19AB-F128-1B25-5989FFA40A50}"/>
              </a:ext>
            </a:extLst>
          </p:cNvPr>
          <p:cNvPicPr>
            <a:picLocks noChangeAspect="1"/>
          </p:cNvPicPr>
          <p:nvPr/>
        </p:nvPicPr>
        <p:blipFill>
          <a:blip r:embed="rId5"/>
          <a:stretch>
            <a:fillRect/>
          </a:stretch>
        </p:blipFill>
        <p:spPr>
          <a:xfrm>
            <a:off x="772886" y="3603906"/>
            <a:ext cx="6832600" cy="1866900"/>
          </a:xfrm>
          <a:prstGeom prst="rect">
            <a:avLst/>
          </a:prstGeom>
        </p:spPr>
      </p:pic>
    </p:spTree>
    <p:custDataLst>
      <p:tags r:id="rId1"/>
    </p:custDataLst>
    <p:extLst>
      <p:ext uri="{BB962C8B-B14F-4D97-AF65-F5344CB8AC3E}">
        <p14:creationId xmlns:p14="http://schemas.microsoft.com/office/powerpoint/2010/main" val="401463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VerifyOutOfRangeException</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Negative Unit Test verifying an exception is thrown when attempting to access a vector at an index outside of what actually exists. This falls under memory proper use of assertions and checking for String Correctness.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F78DF775-8F0E-FF72-F65E-7AF91C3A0258}"/>
              </a:ext>
            </a:extLst>
          </p:cNvPr>
          <p:cNvPicPr>
            <a:picLocks noChangeAspect="1"/>
          </p:cNvPicPr>
          <p:nvPr/>
        </p:nvPicPr>
        <p:blipFill>
          <a:blip r:embed="rId5"/>
          <a:stretch>
            <a:fillRect/>
          </a:stretch>
        </p:blipFill>
        <p:spPr>
          <a:xfrm>
            <a:off x="783771" y="3730277"/>
            <a:ext cx="7772400" cy="1586710"/>
          </a:xfrm>
          <a:prstGeom prst="rect">
            <a:avLst/>
          </a:prstGeom>
        </p:spPr>
      </p:pic>
    </p:spTree>
    <p:custDataLst>
      <p:tags r:id="rId1"/>
    </p:custDataLst>
    <p:extLst>
      <p:ext uri="{BB962C8B-B14F-4D97-AF65-F5344CB8AC3E}">
        <p14:creationId xmlns:p14="http://schemas.microsoft.com/office/powerpoint/2010/main" val="209900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63931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4" name="Google Shape;204;p9"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387E0429-AEBE-4DD7-B45C-6F2FB6860122}"/>
              </a:ext>
            </a:extLst>
          </p:cNvPr>
          <p:cNvSpPr>
            <a:spLocks noGrp="1"/>
          </p:cNvSpPr>
          <p:nvPr>
            <p:ph type="body" idx="1"/>
          </p:nvPr>
        </p:nvSpPr>
        <p:spPr>
          <a:xfrm>
            <a:off x="685800" y="1785258"/>
            <a:ext cx="10820400" cy="4539342"/>
          </a:xfrm>
        </p:spPr>
        <p:txBody>
          <a:bodyPr>
            <a:normAutofit/>
          </a:bodyPr>
          <a:lstStyle/>
          <a:p>
            <a:pPr marL="114300" indent="0">
              <a:buNone/>
            </a:pPr>
            <a:r>
              <a:rPr lang="en-US" sz="2000" dirty="0"/>
              <a:t>The </a:t>
            </a:r>
            <a:r>
              <a:rPr lang="en-US" sz="2000" dirty="0" err="1"/>
              <a:t>DevSecOps</a:t>
            </a:r>
            <a:r>
              <a:rPr lang="en-US" sz="2000" dirty="0"/>
              <a:t> Pipeline is used to illustrate the key stages of the Software Development Lifecycle that security can be incorporated into. This approach incorporates security through the Continuous Improvement Continuous Delivery Pipeline. The key stages include:</a:t>
            </a:r>
          </a:p>
          <a:p>
            <a:r>
              <a:rPr lang="en-US" sz="2000" dirty="0"/>
              <a:t>Assess and Plan</a:t>
            </a:r>
          </a:p>
          <a:p>
            <a:r>
              <a:rPr lang="en-US" sz="2000" dirty="0"/>
              <a:t>Design</a:t>
            </a:r>
          </a:p>
          <a:p>
            <a:r>
              <a:rPr lang="en-US" sz="2000" dirty="0"/>
              <a:t>Build</a:t>
            </a:r>
          </a:p>
          <a:p>
            <a:r>
              <a:rPr lang="en-US" sz="2000" dirty="0"/>
              <a:t>Verify and Test </a:t>
            </a:r>
          </a:p>
          <a:p>
            <a:r>
              <a:rPr lang="en-US" sz="2000" dirty="0"/>
              <a:t>Transition and Health Check </a:t>
            </a:r>
          </a:p>
          <a:p>
            <a:r>
              <a:rPr lang="en-US" sz="2000" dirty="0"/>
              <a:t>Monitor and Detect</a:t>
            </a:r>
          </a:p>
          <a:p>
            <a:r>
              <a:rPr lang="en-US" sz="2000" dirty="0"/>
              <a:t>Respond</a:t>
            </a:r>
          </a:p>
          <a:p>
            <a:r>
              <a:rPr lang="en-US" sz="2000" dirty="0"/>
              <a:t>Maintain and </a:t>
            </a:r>
            <a:r>
              <a:rPr lang="en-US" sz="2000" dirty="0" err="1"/>
              <a:t>Stabalize</a:t>
            </a:r>
            <a:endParaRPr lang="en-US" sz="2000" dirty="0"/>
          </a:p>
          <a:p>
            <a:endParaRPr lang="en-US" sz="2000" dirty="0"/>
          </a:p>
          <a:p>
            <a:endParaRPr lang="en-US" sz="2000" dirty="0"/>
          </a:p>
          <a:p>
            <a:endParaRPr lang="en-US" sz="2000" dirty="0"/>
          </a:p>
          <a:p>
            <a:endParaRPr lang="en-US" dirty="0"/>
          </a:p>
          <a:p>
            <a:endParaRPr lang="en-US" dirty="0"/>
          </a:p>
          <a:p>
            <a:pPr marL="114300" indent="0">
              <a:buNone/>
            </a:pPr>
            <a:endParaRPr lang="en-US" b="1" dirty="0"/>
          </a:p>
          <a:p>
            <a:endParaRPr lang="en-US" dirty="0"/>
          </a:p>
        </p:txBody>
      </p:sp>
    </p:spTree>
    <p:custDataLst>
      <p:tags r:id="rId1"/>
    </p:custDataLst>
    <p:extLst>
      <p:ext uri="{BB962C8B-B14F-4D97-AF65-F5344CB8AC3E}">
        <p14:creationId xmlns:p14="http://schemas.microsoft.com/office/powerpoint/2010/main" val="3627329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1800" dirty="0"/>
              <a:t>Security Tools can be implemented in essentially any stage shown in the diagram. To demonstrate, here are a few examples:</a:t>
            </a:r>
          </a:p>
          <a:p>
            <a:r>
              <a:rPr lang="en-US" sz="1800" b="1" dirty="0"/>
              <a:t>Planning and Design: </a:t>
            </a:r>
            <a:r>
              <a:rPr lang="en-US" sz="1800" dirty="0"/>
              <a:t>Threat modeling tools such as Threat Dragon from OWASP. </a:t>
            </a:r>
          </a:p>
          <a:p>
            <a:r>
              <a:rPr lang="en-US" sz="1800" b="1" dirty="0"/>
              <a:t>Build: </a:t>
            </a:r>
            <a:r>
              <a:rPr lang="en-US" sz="1800" dirty="0"/>
              <a:t>Automated IDE plug-ins and compiler warnings. </a:t>
            </a:r>
          </a:p>
          <a:p>
            <a:r>
              <a:rPr lang="en-US" sz="1800" b="1" dirty="0"/>
              <a:t>Verify and Test: </a:t>
            </a:r>
            <a:r>
              <a:rPr lang="en-US" sz="1800" dirty="0"/>
              <a:t>Static Testing tools such as OWASP ZAP, </a:t>
            </a:r>
            <a:r>
              <a:rPr lang="en-US" sz="1800" dirty="0" err="1"/>
              <a:t>Parasoft</a:t>
            </a:r>
            <a:r>
              <a:rPr lang="en-US" sz="1800" dirty="0"/>
              <a:t>, or </a:t>
            </a:r>
            <a:r>
              <a:rPr lang="en-US" sz="1800" dirty="0" err="1"/>
              <a:t>JBroFuzz</a:t>
            </a:r>
            <a:endParaRPr lang="en-US" sz="1800" dirty="0"/>
          </a:p>
          <a:p>
            <a:r>
              <a:rPr lang="en-US" sz="1800" b="1" dirty="0"/>
              <a:t>Transition: </a:t>
            </a:r>
            <a:r>
              <a:rPr lang="en-US" sz="1800" dirty="0"/>
              <a:t>Tripwire, Chaos Monkey tool, Principle of Least Privilege, and configuration management tools such as Puppet and Docker. </a:t>
            </a:r>
          </a:p>
          <a:p>
            <a:r>
              <a:rPr lang="en-US" sz="1800" b="1" dirty="0"/>
              <a:t>Monitor and Detect: </a:t>
            </a:r>
            <a:r>
              <a:rPr lang="en-US" sz="1800" dirty="0"/>
              <a:t>Runtime application self-protection (RASP)</a:t>
            </a:r>
          </a:p>
          <a:p>
            <a:endParaRPr lang="en-US" sz="1800" dirty="0"/>
          </a:p>
          <a:p>
            <a:endParaRPr lang="en-US" sz="1800" b="1" dirty="0"/>
          </a:p>
          <a:p>
            <a:pPr marL="685800" lvl="1" indent="-228600" algn="l" rtl="0">
              <a:lnSpc>
                <a:spcPct val="90000"/>
              </a:lnSpc>
              <a:spcBef>
                <a:spcPts val="500"/>
              </a:spcBef>
              <a:spcAft>
                <a:spcPts val="0"/>
              </a:spcAft>
              <a:buClr>
                <a:schemeClr val="lt1"/>
              </a:buClr>
              <a:buSzPts val="2000"/>
              <a:buChar char="•"/>
            </a:pPr>
            <a:endParaRPr lang="en-US"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lt1"/>
              </a:buClr>
              <a:buSzPts val="2000"/>
              <a:buChar char="•"/>
            </a:pPr>
            <a:r>
              <a:rPr lang="en-US" b="1" dirty="0"/>
              <a:t>Problems</a:t>
            </a:r>
            <a:r>
              <a:rPr lang="en-US" sz="2000" dirty="0"/>
              <a:t>: Security Vulnerabilities in the code and system, failure to implement effective automation in security testing, lack of appropriate policies and procedures to react to security incidents. </a:t>
            </a:r>
            <a:br>
              <a:rPr lang="en-US" sz="2000" dirty="0"/>
            </a:br>
            <a:endParaRPr lang="en-US" sz="2000" dirty="0"/>
          </a:p>
          <a:p>
            <a:pPr marL="228600" lvl="0" indent="-228600" algn="l" rtl="0">
              <a:lnSpc>
                <a:spcPct val="90000"/>
              </a:lnSpc>
              <a:spcBef>
                <a:spcPts val="0"/>
              </a:spcBef>
              <a:spcAft>
                <a:spcPts val="0"/>
              </a:spcAft>
              <a:buClr>
                <a:schemeClr val="lt1"/>
              </a:buClr>
              <a:buSzPts val="2000"/>
              <a:buChar char="•"/>
            </a:pPr>
            <a:r>
              <a:rPr lang="en-US" b="1" dirty="0"/>
              <a:t>Risks</a:t>
            </a:r>
            <a:r>
              <a:rPr lang="en-US" dirty="0"/>
              <a:t>: Increased likelihood of security breaches and damage to reputation, financial loss as a result of failing to comply with regulatory standards, and data leaks.</a:t>
            </a:r>
            <a:br>
              <a:rPr lang="en-US" dirty="0"/>
            </a:br>
            <a:endParaRPr lang="en-US" dirty="0"/>
          </a:p>
          <a:p>
            <a:pPr marL="228600" lvl="0" indent="-228600" algn="l" rtl="0">
              <a:lnSpc>
                <a:spcPct val="90000"/>
              </a:lnSpc>
              <a:spcBef>
                <a:spcPts val="0"/>
              </a:spcBef>
              <a:spcAft>
                <a:spcPts val="0"/>
              </a:spcAft>
              <a:buClr>
                <a:schemeClr val="lt1"/>
              </a:buClr>
              <a:buSzPts val="2000"/>
              <a:buChar char="•"/>
            </a:pPr>
            <a:r>
              <a:rPr lang="en-US" b="1" dirty="0"/>
              <a:t>Solutions: </a:t>
            </a:r>
            <a:r>
              <a:rPr lang="en-US" dirty="0"/>
              <a:t>Implement security coding standards and abide by policy, incorporate security into the DevOps and CI/CD pipeline process, implement automation into the </a:t>
            </a:r>
            <a:r>
              <a:rPr lang="en-US" dirty="0" err="1"/>
              <a:t>DevSecOps</a:t>
            </a:r>
            <a:r>
              <a:rPr lang="en-US" dirty="0"/>
              <a:t> pipeline. </a:t>
            </a:r>
            <a:br>
              <a:rPr lang="en-US" dirty="0"/>
            </a:br>
            <a:endParaRPr lang="en-US" dirty="0"/>
          </a:p>
          <a:p>
            <a:pPr marL="228600" lvl="0" indent="-228600" algn="l" rtl="0">
              <a:lnSpc>
                <a:spcPct val="90000"/>
              </a:lnSpc>
              <a:spcBef>
                <a:spcPts val="0"/>
              </a:spcBef>
              <a:spcAft>
                <a:spcPts val="0"/>
              </a:spcAft>
              <a:buClr>
                <a:schemeClr val="lt1"/>
              </a:buClr>
              <a:buSzPts val="2000"/>
              <a:buChar char="•"/>
            </a:pPr>
            <a:r>
              <a:rPr lang="en-US" b="1" dirty="0"/>
              <a:t>Benefits: </a:t>
            </a:r>
            <a:r>
              <a:rPr lang="en-US" dirty="0"/>
              <a:t>Decreased chance of security breaches and damage to reputation, cost effective remedies for security vulnerabilities caught earlier, and strong reputation. </a:t>
            </a:r>
            <a:endParaRPr b="1"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b="1" dirty="0"/>
              <a:t>Gap Analysis: </a:t>
            </a:r>
            <a:r>
              <a:rPr lang="en-US" dirty="0"/>
              <a:t>The security policy as a whole lacks substance, cohesiveness, clear guidelines, and training details to aide implementation and adoption. The Code Standards are too vague, the Code Principles are vague as well without any direct correlation to the company’s specific and unique needs, and little to no information has been provided as to what the client needs, currently has, and general context.  There is no Incident Response Plan or specific and clear guidelines that extend beyond standard coding practices. </a:t>
            </a:r>
            <a:endParaRPr b="1"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27205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46575" y="2337848"/>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Thoroughly review the specific needs of the company. This includes a thorough review of current systems, processes used, and map potentially sensitive data. </a:t>
            </a:r>
            <a:br>
              <a:rPr lang="en-US" dirty="0"/>
            </a:br>
            <a:endParaRPr lang="en-US" dirty="0"/>
          </a:p>
          <a:p>
            <a:pPr marL="228600" lvl="0" indent="-228600" algn="l" rtl="0">
              <a:lnSpc>
                <a:spcPct val="90000"/>
              </a:lnSpc>
              <a:spcBef>
                <a:spcPts val="0"/>
              </a:spcBef>
              <a:spcAft>
                <a:spcPts val="0"/>
              </a:spcAft>
              <a:buClr>
                <a:schemeClr val="lt1"/>
              </a:buClr>
              <a:buSzPts val="2000"/>
              <a:buChar char="•"/>
            </a:pPr>
            <a:r>
              <a:rPr lang="en-US" dirty="0"/>
              <a:t>Initiate Threat Modeling to identify areas of priority. </a:t>
            </a:r>
            <a:br>
              <a:rPr lang="en-US" dirty="0"/>
            </a:br>
            <a:endParaRPr lang="en-US" dirty="0"/>
          </a:p>
          <a:p>
            <a:pPr marL="228600" lvl="0" indent="-228600" algn="l" rtl="0">
              <a:lnSpc>
                <a:spcPct val="90000"/>
              </a:lnSpc>
              <a:spcBef>
                <a:spcPts val="0"/>
              </a:spcBef>
              <a:spcAft>
                <a:spcPts val="0"/>
              </a:spcAft>
              <a:buClr>
                <a:schemeClr val="lt1"/>
              </a:buClr>
              <a:buSzPts val="2000"/>
              <a:buChar char="•"/>
            </a:pPr>
            <a:r>
              <a:rPr lang="en-US" dirty="0"/>
              <a:t>Develop and implement clear guidelines relevant to the client regarding an Incident Response plan. </a:t>
            </a:r>
            <a:br>
              <a:rPr lang="en-US" dirty="0"/>
            </a:br>
            <a:endParaRPr lang="en-US" dirty="0"/>
          </a:p>
          <a:p>
            <a:pPr marL="228600" lvl="0" indent="-228600" algn="l" rtl="0">
              <a:lnSpc>
                <a:spcPct val="90000"/>
              </a:lnSpc>
              <a:spcBef>
                <a:spcPts val="0"/>
              </a:spcBef>
              <a:spcAft>
                <a:spcPts val="0"/>
              </a:spcAft>
              <a:buClr>
                <a:schemeClr val="lt1"/>
              </a:buClr>
              <a:buSzPts val="2000"/>
              <a:buChar char="•"/>
            </a:pPr>
            <a:r>
              <a:rPr lang="en-US" dirty="0"/>
              <a:t>Utilize training sessions for employees. </a:t>
            </a:r>
            <a:br>
              <a:rPr lang="en-US" dirty="0"/>
            </a:br>
            <a:endParaRPr lang="en-US" dirty="0"/>
          </a:p>
          <a:p>
            <a:pPr marL="228600" lvl="0" indent="-228600" algn="l" rtl="0">
              <a:lnSpc>
                <a:spcPct val="90000"/>
              </a:lnSpc>
              <a:spcBef>
                <a:spcPts val="0"/>
              </a:spcBef>
              <a:spcAft>
                <a:spcPts val="0"/>
              </a:spcAft>
              <a:buClr>
                <a:schemeClr val="lt1"/>
              </a:buClr>
              <a:buSzPts val="2000"/>
              <a:buChar char="•"/>
            </a:pPr>
            <a:r>
              <a:rPr lang="en-US" dirty="0"/>
              <a:t>Adopt security frameworks and protocols such as OWASP and NIST frameworks. </a:t>
            </a:r>
          </a:p>
          <a:p>
            <a:pPr marL="0" lvl="0" indent="0" algn="l" rtl="0">
              <a:lnSpc>
                <a:spcPct val="90000"/>
              </a:lnSpc>
              <a:spcBef>
                <a:spcPts val="0"/>
              </a:spcBef>
              <a:spcAft>
                <a:spcPts val="0"/>
              </a:spcAft>
              <a:buClr>
                <a:schemeClr val="lt1"/>
              </a:buClr>
              <a:buSzPts val="2000"/>
              <a:buNone/>
            </a:pPr>
            <a:endParaRPr lang="en-US" b="1"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243690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NIST and OWASP frameworks should be adopted and implemented to make up for the lack of comprehensive and relevant security and coding standards unique and specific needs.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Develop an Incident Response plan.</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Develop and implement training schedules and methods to monitor adoption of security policies across teams.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Decide on specific tools that will be used throughout the </a:t>
            </a:r>
            <a:r>
              <a:rPr lang="en-US" dirty="0" err="1"/>
              <a:t>DevSecOps</a:t>
            </a:r>
            <a:r>
              <a:rPr lang="en-US" dirty="0"/>
              <a:t> pipeline and CI/CD process. </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sz="1800" dirty="0">
                <a:effectLst/>
                <a:latin typeface="Times New Roman" panose="02020603050405020304" pitchFamily="18" charset="0"/>
              </a:rPr>
              <a:t>Atlassian. (n.d.). </a:t>
            </a:r>
            <a:r>
              <a:rPr lang="en-US" sz="1800" i="1" dirty="0" err="1">
                <a:effectLst/>
                <a:latin typeface="Times New Roman" panose="02020603050405020304" pitchFamily="18" charset="0"/>
              </a:rPr>
              <a:t>DevSecOps</a:t>
            </a:r>
            <a:r>
              <a:rPr lang="en-US" sz="1800" i="1" dirty="0">
                <a:effectLst/>
                <a:latin typeface="Times New Roman" panose="02020603050405020304" pitchFamily="18" charset="0"/>
              </a:rPr>
              <a:t> Tools | Atlassian</a:t>
            </a:r>
            <a:r>
              <a:rPr lang="en-US" sz="1800" dirty="0">
                <a:effectLst/>
                <a:latin typeface="Times New Roman" panose="02020603050405020304" pitchFamily="18" charset="0"/>
              </a:rPr>
              <a:t>. https://</a:t>
            </a:r>
            <a:r>
              <a:rPr lang="en-US" sz="1800" dirty="0" err="1">
                <a:effectLst/>
                <a:latin typeface="Times New Roman" panose="02020603050405020304" pitchFamily="18" charset="0"/>
              </a:rPr>
              <a:t>www.atlassian.com</a:t>
            </a:r>
            <a:r>
              <a:rPr lang="en-US" sz="1800" dirty="0">
                <a:effectLst/>
                <a:latin typeface="Times New Roman" panose="02020603050405020304" pitchFamily="18" charset="0"/>
              </a:rPr>
              <a:t>/</a:t>
            </a:r>
            <a:r>
              <a:rPr lang="en-US" sz="1800" dirty="0" err="1">
                <a:effectLst/>
                <a:latin typeface="Times New Roman" panose="02020603050405020304" pitchFamily="18" charset="0"/>
              </a:rPr>
              <a:t>devops</a:t>
            </a:r>
            <a:r>
              <a:rPr lang="en-US" sz="1800" dirty="0">
                <a:effectLst/>
                <a:latin typeface="Times New Roman" panose="02020603050405020304" pitchFamily="18" charset="0"/>
              </a:rPr>
              <a:t>/</a:t>
            </a:r>
            <a:r>
              <a:rPr lang="en-US" sz="1800" dirty="0" err="1">
                <a:effectLst/>
                <a:latin typeface="Times New Roman" panose="02020603050405020304" pitchFamily="18" charset="0"/>
              </a:rPr>
              <a:t>devops</a:t>
            </a:r>
            <a:r>
              <a:rPr lang="en-US" sz="1800" dirty="0">
                <a:effectLst/>
                <a:latin typeface="Times New Roman" panose="02020603050405020304" pitchFamily="18" charset="0"/>
              </a:rPr>
              <a:t>-tools/</a:t>
            </a:r>
            <a:r>
              <a:rPr lang="en-US" sz="1800" dirty="0" err="1">
                <a:effectLst/>
                <a:latin typeface="Times New Roman" panose="02020603050405020304" pitchFamily="18" charset="0"/>
              </a:rPr>
              <a:t>devsecops</a:t>
            </a:r>
            <a:r>
              <a:rPr lang="en-US" sz="1800" dirty="0">
                <a:effectLst/>
                <a:latin typeface="Times New Roman" panose="02020603050405020304" pitchFamily="18" charset="0"/>
              </a:rPr>
              <a:t>-tools</a:t>
            </a:r>
          </a:p>
          <a:p>
            <a:pPr marL="228600" lvl="0" indent="-228600" algn="l" rtl="0">
              <a:lnSpc>
                <a:spcPct val="90000"/>
              </a:lnSpc>
              <a:spcBef>
                <a:spcPts val="0"/>
              </a:spcBef>
              <a:spcAft>
                <a:spcPts val="0"/>
              </a:spcAft>
              <a:buClr>
                <a:schemeClr val="lt1"/>
              </a:buClr>
              <a:buSzPts val="2200"/>
              <a:buChar char="•"/>
            </a:pPr>
            <a:endParaRPr lang="en-US" dirty="0"/>
          </a:p>
          <a:p>
            <a:pPr marL="228600" indent="-228600">
              <a:spcBef>
                <a:spcPts val="0"/>
              </a:spcBef>
              <a:buSzPts val="2200"/>
            </a:pPr>
            <a:r>
              <a:rPr lang="en-US" sz="1800" dirty="0" err="1">
                <a:effectLst/>
                <a:latin typeface="Times New Roman" panose="02020603050405020304" pitchFamily="18" charset="0"/>
              </a:rPr>
              <a:t>Ertl</a:t>
            </a:r>
            <a:r>
              <a:rPr lang="en-US" sz="1800" dirty="0">
                <a:effectLst/>
                <a:latin typeface="Times New Roman" panose="02020603050405020304" pitchFamily="18" charset="0"/>
              </a:rPr>
              <a:t>, B., &amp; </a:t>
            </a:r>
            <a:r>
              <a:rPr lang="en-US" sz="1800" dirty="0" err="1">
                <a:effectLst/>
                <a:latin typeface="Times New Roman" panose="02020603050405020304" pitchFamily="18" charset="0"/>
              </a:rPr>
              <a:t>Ertl</a:t>
            </a:r>
            <a:r>
              <a:rPr lang="en-US" sz="1800" dirty="0">
                <a:effectLst/>
                <a:latin typeface="Times New Roman" panose="02020603050405020304" pitchFamily="18" charset="0"/>
              </a:rPr>
              <a:t>, B. (2024, May 30). </a:t>
            </a:r>
            <a:r>
              <a:rPr lang="en-US" sz="1800" i="1" dirty="0">
                <a:effectLst/>
                <a:latin typeface="Times New Roman" panose="02020603050405020304" pitchFamily="18" charset="0"/>
              </a:rPr>
              <a:t>Essential data encryption best practices</a:t>
            </a:r>
            <a:r>
              <a:rPr lang="en-US" sz="1800" dirty="0">
                <a:effectLst/>
                <a:latin typeface="Times New Roman" panose="02020603050405020304" pitchFamily="18" charset="0"/>
              </a:rPr>
              <a:t>. </a:t>
            </a:r>
            <a:r>
              <a:rPr lang="en-US" sz="1800" dirty="0" err="1">
                <a:effectLst/>
                <a:latin typeface="Times New Roman" panose="02020603050405020304" pitchFamily="18" charset="0"/>
              </a:rPr>
              <a:t>Kiteworks</a:t>
            </a:r>
            <a:r>
              <a:rPr lang="en-US" sz="1800" dirty="0">
                <a:effectLst/>
                <a:latin typeface="Times New Roman" panose="02020603050405020304" pitchFamily="18" charset="0"/>
              </a:rPr>
              <a:t> | Your Private Content Network. https://</a:t>
            </a:r>
            <a:r>
              <a:rPr lang="en-US" sz="1800" dirty="0" err="1">
                <a:effectLst/>
                <a:latin typeface="Times New Roman" panose="02020603050405020304" pitchFamily="18" charset="0"/>
              </a:rPr>
              <a:t>www.kiteworks.com</a:t>
            </a:r>
            <a:r>
              <a:rPr lang="en-US" sz="1800" dirty="0">
                <a:effectLst/>
                <a:latin typeface="Times New Roman" panose="02020603050405020304" pitchFamily="18" charset="0"/>
              </a:rPr>
              <a:t>/secure-file-sharing/secure-file-sharing-essential-data-encryption-best-practices/</a:t>
            </a: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1709984051"/>
              </p:ext>
            </p:extLst>
          </p:nvPr>
        </p:nvGraphicFramePr>
        <p:xfrm>
          <a:off x="3171900" y="1904196"/>
          <a:ext cx="7835225" cy="402420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2094386">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tx1"/>
                          </a:solidFill>
                        </a:rPr>
                        <a:t>EXP-001-CPP</a:t>
                      </a:r>
                      <a:br>
                        <a:rPr lang="en-US" sz="1600" u="none" strike="noStrike" cap="none" dirty="0">
                          <a:solidFill>
                            <a:schemeClr val="tx1"/>
                          </a:solidFill>
                        </a:rPr>
                      </a:br>
                      <a:r>
                        <a:rPr lang="en-US" sz="1600" u="none" strike="noStrike" cap="none" dirty="0">
                          <a:solidFill>
                            <a:schemeClr val="tx1"/>
                          </a:solidFill>
                        </a:rPr>
                        <a:t>STR-001-CPP</a:t>
                      </a:r>
                      <a:br>
                        <a:rPr lang="en-US" sz="1600" u="none" strike="noStrike" cap="none" dirty="0">
                          <a:solidFill>
                            <a:schemeClr val="tx1"/>
                          </a:solidFill>
                        </a:rPr>
                      </a:br>
                      <a:r>
                        <a:rPr lang="en-US" sz="1600" u="none" strike="noStrike" cap="none" dirty="0">
                          <a:solidFill>
                            <a:schemeClr val="tx1"/>
                          </a:solidFill>
                        </a:rPr>
                        <a:t>IDS-001-CPP</a:t>
                      </a:r>
                      <a:br>
                        <a:rPr lang="en-US" sz="1600" u="none" strike="noStrike" cap="none" dirty="0">
                          <a:solidFill>
                            <a:schemeClr val="tx1"/>
                          </a:solidFill>
                        </a:rPr>
                      </a:br>
                      <a:r>
                        <a:rPr lang="en-US" sz="1600" u="none" strike="noStrike" cap="none" dirty="0">
                          <a:solidFill>
                            <a:schemeClr val="tx1"/>
                          </a:solidFill>
                        </a:rPr>
                        <a:t>MEM-001-CPP</a:t>
                      </a: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tx1"/>
                          </a:solidFill>
                        </a:rPr>
                        <a:t>CTR-001-CPP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t>P12</a:t>
                      </a: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t>P18</a:t>
                      </a: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t>P18</a:t>
                      </a: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t>P18</a:t>
                      </a: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t>P9</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929814">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600" u="none" strike="noStrike" cap="none" dirty="0">
                          <a:solidFill>
                            <a:schemeClr val="tx1"/>
                          </a:solidFill>
                        </a:rPr>
                        <a:t>P3</a:t>
                      </a:r>
                      <a:br>
                        <a:rPr lang="en-US" sz="1600" u="none" strike="noStrike" cap="none" dirty="0">
                          <a:solidFill>
                            <a:schemeClr val="tx1"/>
                          </a:solidFill>
                        </a:rPr>
                      </a:br>
                      <a:r>
                        <a:rPr lang="en-US" sz="1600" u="none" strike="noStrike" cap="none" dirty="0">
                          <a:solidFill>
                            <a:schemeClr val="tx1"/>
                          </a:solidFill>
                        </a:rPr>
                        <a:t>P1</a:t>
                      </a:r>
                      <a:br>
                        <a:rPr lang="en-US" sz="1600" u="none" strike="noStrike" cap="none" dirty="0">
                          <a:solidFill>
                            <a:schemeClr val="tx1"/>
                          </a:solidFill>
                        </a:rPr>
                      </a:br>
                      <a:r>
                        <a:rPr lang="en-US" sz="1600" u="none" strike="noStrike" cap="none" dirty="0">
                          <a:solidFill>
                            <a:schemeClr val="tx1"/>
                          </a:solidFill>
                        </a:rPr>
                        <a:t>P3</a:t>
                      </a:r>
                      <a:br>
                        <a:rPr lang="en-US" sz="1600" u="none" strike="noStrike" cap="none" dirty="0">
                          <a:solidFill>
                            <a:schemeClr val="tx1"/>
                          </a:solidFill>
                        </a:rPr>
                      </a:br>
                      <a:r>
                        <a:rPr lang="en-US" sz="1600" u="none" strike="noStrike" cap="none" dirty="0">
                          <a:solidFill>
                            <a:schemeClr val="tx1"/>
                          </a:solidFill>
                        </a:rPr>
                        <a:t>P6</a:t>
                      </a:r>
                      <a:endParaRPr lang="en-US" sz="1600" u="none" strike="noStrike" cap="none" dirty="0">
                        <a:solidFill>
                          <a:schemeClr val="bg1"/>
                        </a:solidFill>
                      </a:endParaRP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tx1"/>
                          </a:solidFill>
                        </a:rPr>
                        <a:t>DCL-001-CPP</a:t>
                      </a:r>
                      <a:br>
                        <a:rPr lang="en-US" sz="1600" u="none" strike="noStrike" cap="none" dirty="0">
                          <a:solidFill>
                            <a:schemeClr val="tx1"/>
                          </a:solidFill>
                        </a:rPr>
                      </a:br>
                      <a:r>
                        <a:rPr lang="en-US" sz="1600" u="none" strike="noStrike" cap="none" dirty="0">
                          <a:solidFill>
                            <a:schemeClr val="tx1"/>
                          </a:solidFill>
                        </a:rPr>
                        <a:t>DCL-002-CPP</a:t>
                      </a:r>
                      <a:br>
                        <a:rPr lang="en-US" sz="1600" u="none" strike="noStrike" cap="none" dirty="0">
                          <a:solidFill>
                            <a:schemeClr val="tx1"/>
                          </a:solidFill>
                        </a:rPr>
                      </a:br>
                      <a:r>
                        <a:rPr lang="en-US" sz="1600" u="none" strike="noStrike" cap="none" dirty="0">
                          <a:solidFill>
                            <a:schemeClr val="tx1"/>
                          </a:solidFill>
                        </a:rPr>
                        <a:t>DCL-003-CPP</a:t>
                      </a:r>
                      <a:br>
                        <a:rPr lang="en-US" sz="1600" u="none" strike="noStrike" cap="none" dirty="0">
                          <a:solidFill>
                            <a:schemeClr val="tx1"/>
                          </a:solidFill>
                        </a:rPr>
                      </a:br>
                      <a:r>
                        <a:rPr lang="en-US" sz="1600" u="none" strike="noStrike" cap="none" dirty="0">
                          <a:solidFill>
                            <a:schemeClr val="tx1"/>
                          </a:solidFill>
                        </a:rPr>
                        <a:t>EXP-002-CPP</a:t>
                      </a:r>
                      <a:endParaRPr lang="en-US" sz="1600" u="none" strike="noStrike" cap="none" dirty="0">
                        <a:solidFill>
                          <a:schemeClr val="bg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639315"/>
            <a:ext cx="8610600" cy="1102399"/>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1545772"/>
            <a:ext cx="10398274" cy="4672914"/>
          </a:xfrm>
          <a:prstGeom prst="rect">
            <a:avLst/>
          </a:prstGeom>
          <a:noFill/>
          <a:ln>
            <a:noFill/>
          </a:ln>
        </p:spPr>
        <p:txBody>
          <a:bodyPr spcFirstLastPara="1" wrap="square" lIns="91425" tIns="45700" rIns="91425" bIns="45700" anchor="t" anchorCtr="0">
            <a:normAutofit lnSpcReduction="10000"/>
          </a:bodyPr>
          <a:lstStyle/>
          <a:p>
            <a:pPr indent="-457200">
              <a:spcBef>
                <a:spcPts val="0"/>
              </a:spcBef>
              <a:buSzPts val="2200"/>
              <a:buAutoNum type="arabicPeriod"/>
            </a:pPr>
            <a:r>
              <a:rPr lang="en-US" dirty="0">
                <a:solidFill>
                  <a:srgbClr val="FFFFFF"/>
                </a:solidFill>
              </a:rPr>
              <a:t>Validate Input Data  </a:t>
            </a:r>
            <a:br>
              <a:rPr lang="en-US" dirty="0">
                <a:solidFill>
                  <a:srgbClr val="FFFFFF"/>
                </a:solidFill>
              </a:rPr>
            </a:br>
            <a:r>
              <a:rPr lang="en-US" dirty="0">
                <a:solidFill>
                  <a:srgbClr val="FFFFFF"/>
                </a:solidFill>
              </a:rPr>
              <a:t>- </a:t>
            </a:r>
            <a:r>
              <a:rPr lang="en-US" sz="1800" dirty="0">
                <a:solidFill>
                  <a:srgbClr val="FFFFFF"/>
                </a:solidFill>
                <a:latin typeface="Calibri" panose="020F0502020204030204" pitchFamily="34" charset="0"/>
                <a:cs typeface="Calibri" panose="020F0502020204030204" pitchFamily="34" charset="0"/>
              </a:rPr>
              <a:t>String Correctness</a:t>
            </a:r>
            <a:br>
              <a:rPr lang="en-US" sz="1800" dirty="0">
                <a:effectLst/>
                <a:latin typeface="Calibri" panose="020F0502020204030204" pitchFamily="34" charset="0"/>
                <a:ea typeface="Calibri" panose="020F0502020204030204" pitchFamily="34" charset="0"/>
              </a:rPr>
            </a:br>
            <a:r>
              <a:rPr lang="en-US"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Container Indices</a:t>
            </a:r>
            <a:br>
              <a:rPr lang="en-US" dirty="0">
                <a:effectLst/>
              </a:rPr>
            </a:br>
            <a:endParaRPr lang="en-US" dirty="0">
              <a:solidFill>
                <a:srgbClr val="FFFFFF"/>
              </a:solidFill>
            </a:endParaRPr>
          </a:p>
          <a:p>
            <a:pPr indent="-457200">
              <a:spcBef>
                <a:spcPts val="0"/>
              </a:spcBef>
              <a:buClr>
                <a:srgbClr val="FFFFFF"/>
              </a:buClr>
              <a:buSzPts val="2200"/>
              <a:buFont typeface="+mj-lt"/>
              <a:buAutoNum type="arabicPeriod" startAt="2"/>
              <a:defRPr/>
            </a:pPr>
            <a:r>
              <a:rPr lang="en-US" dirty="0">
                <a:solidFill>
                  <a:srgbClr val="FFFFFF"/>
                </a:solidFill>
              </a:rPr>
              <a:t>Heed Compiler Warnings </a:t>
            </a:r>
            <a:br>
              <a:rPr lang="en-US" dirty="0">
                <a:solidFill>
                  <a:srgbClr val="FFFFFF"/>
                </a:solidFill>
              </a:rPr>
            </a:br>
            <a:r>
              <a:rPr kumimoji="0" lang="en-US" sz="2200" b="0" i="0" u="none" strike="noStrike" kern="0" cap="none" spc="0" normalizeH="0" baseline="0" noProof="0" dirty="0">
                <a:ln>
                  <a:noFill/>
                </a:ln>
                <a:solidFill>
                  <a:srgbClr val="FFFFFF"/>
                </a:solidFill>
                <a:effectLst/>
                <a:uLnTx/>
                <a:uFillTx/>
                <a:latin typeface="Century Gothic"/>
                <a:sym typeface="Century Gothic"/>
              </a:rPr>
              <a:t>- </a:t>
            </a:r>
            <a:r>
              <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t>Data Value </a:t>
            </a:r>
            <a:endParaRPr kumimoji="0" lang="en-US" sz="1800" b="0" i="0" u="none" strike="noStrike" kern="0" cap="none" spc="0" normalizeH="0" baseline="0" noProof="0" dirty="0">
              <a:ln>
                <a:noFill/>
              </a:ln>
              <a:solidFill>
                <a:srgbClr val="FFFFFF"/>
              </a:solidFill>
              <a:effectLst/>
              <a:uLnTx/>
              <a:uFillTx/>
              <a:latin typeface="Century Gothic"/>
              <a:sym typeface="Century Gothic"/>
            </a:endParaRPr>
          </a:p>
          <a:p>
            <a:pPr marL="0" indent="0">
              <a:spcBef>
                <a:spcPts val="0"/>
              </a:spcBef>
              <a:buSzPts val="2200"/>
              <a:buNone/>
            </a:pPr>
            <a:endParaRPr lang="en-US" dirty="0">
              <a:solidFill>
                <a:srgbClr val="FFFFFF"/>
              </a:solidFill>
            </a:endParaRPr>
          </a:p>
          <a:p>
            <a:pPr indent="-457200">
              <a:spcBef>
                <a:spcPts val="0"/>
              </a:spcBef>
              <a:buSzPts val="2200"/>
              <a:buFont typeface="+mj-lt"/>
              <a:buAutoNum type="arabicPeriod" startAt="3"/>
            </a:pPr>
            <a:r>
              <a:rPr lang="en-US" dirty="0">
                <a:solidFill>
                  <a:srgbClr val="FFFFFF"/>
                </a:solidFill>
              </a:rPr>
              <a:t>Architect and Design for Security Policies </a:t>
            </a:r>
            <a:br>
              <a:rPr lang="en-US" dirty="0">
                <a:solidFill>
                  <a:srgbClr val="FFFFFF"/>
                </a:solidFill>
              </a:rPr>
            </a:br>
            <a:r>
              <a:rPr lang="en-US" dirty="0">
                <a:solidFill>
                  <a:srgbClr val="FFFFFF"/>
                </a:solidFill>
              </a:rPr>
              <a:t>- </a:t>
            </a:r>
            <a:r>
              <a:rPr lang="en-US" sz="1800" dirty="0">
                <a:effectLst/>
                <a:latin typeface="Calibri" panose="020F0502020204030204" pitchFamily="34" charset="0"/>
                <a:ea typeface="Calibri" panose="020F0502020204030204" pitchFamily="34" charset="0"/>
              </a:rPr>
              <a:t>Data Type</a:t>
            </a:r>
            <a:r>
              <a:rPr lang="en-US" dirty="0">
                <a:effectLst/>
              </a:rPr>
              <a:t> </a:t>
            </a:r>
            <a:br>
              <a:rPr lang="en-US" sz="1800" dirty="0"/>
            </a:br>
            <a:r>
              <a:rPr lang="en-US" dirty="0"/>
              <a:t>-</a:t>
            </a:r>
            <a:r>
              <a:rPr lang="en-US" sz="1800" dirty="0"/>
              <a:t> </a:t>
            </a:r>
            <a:r>
              <a:rPr lang="en-US" sz="1800" dirty="0">
                <a:effectLst/>
                <a:latin typeface="Calibri" panose="020F0502020204030204" pitchFamily="34" charset="0"/>
                <a:ea typeface="Calibri" panose="020F0502020204030204" pitchFamily="34" charset="0"/>
              </a:rPr>
              <a:t>Exceptions</a:t>
            </a:r>
            <a:r>
              <a:rPr lang="en-US" dirty="0">
                <a:effectLst/>
              </a:rPr>
              <a:t> </a:t>
            </a:r>
            <a:endParaRPr lang="en-US" dirty="0">
              <a:solidFill>
                <a:srgbClr val="FFFFFF"/>
              </a:solidFill>
            </a:endParaRPr>
          </a:p>
          <a:p>
            <a:pPr marL="0" indent="0">
              <a:spcBef>
                <a:spcPts val="0"/>
              </a:spcBef>
              <a:buSzPts val="2200"/>
              <a:buNone/>
            </a:pPr>
            <a:endParaRPr lang="en-US" dirty="0">
              <a:solidFill>
                <a:srgbClr val="FFFFFF"/>
              </a:solidFill>
            </a:endParaRPr>
          </a:p>
          <a:p>
            <a:pPr indent="-457200">
              <a:spcBef>
                <a:spcPts val="0"/>
              </a:spcBef>
              <a:buSzPts val="2200"/>
              <a:buFont typeface="+mj-lt"/>
              <a:buAutoNum type="arabicPeriod" startAt="4"/>
            </a:pPr>
            <a:r>
              <a:rPr lang="en-US" dirty="0">
                <a:solidFill>
                  <a:srgbClr val="FFFFFF"/>
                </a:solidFill>
              </a:rPr>
              <a:t>Keep It Simple </a:t>
            </a:r>
            <a:br>
              <a:rPr lang="en-US" dirty="0">
                <a:solidFill>
                  <a:srgbClr val="FFFFFF"/>
                </a:solidFill>
              </a:rPr>
            </a:br>
            <a:r>
              <a:rPr kumimoji="0" lang="en-US" sz="2200" b="0" i="0" u="none" strike="noStrike" kern="0" cap="none" spc="0" normalizeH="0" baseline="0" noProof="0" dirty="0">
                <a:ln>
                  <a:noFill/>
                </a:ln>
                <a:solidFill>
                  <a:srgbClr val="FFFFFF"/>
                </a:solidFill>
                <a:effectLst/>
                <a:uLnTx/>
                <a:uFillTx/>
                <a:latin typeface="Century Gothic"/>
                <a:sym typeface="Century Gothic"/>
              </a:rPr>
              <a:t>- </a:t>
            </a:r>
            <a:r>
              <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t>Data Type</a:t>
            </a:r>
            <a:br>
              <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br>
            <a:r>
              <a:rPr kumimoji="0" lang="en-US" b="0" i="0" u="none" strike="noStrike" kern="0" cap="none" spc="0" normalizeH="0" baseline="0" noProof="0" dirty="0">
                <a:ln>
                  <a:noFill/>
                </a:ln>
                <a:solidFill>
                  <a:srgbClr val="FFFFFF"/>
                </a:solidFill>
                <a:effectLst/>
                <a:uLnTx/>
                <a:uFillTx/>
                <a:latin typeface="Century Gothic" panose="020B0502020202020204" pitchFamily="34" charset="0"/>
                <a:ea typeface="Calibri" panose="020F0502020204030204" pitchFamily="34" charset="0"/>
                <a:sym typeface="Century Gothic"/>
              </a:rPr>
              <a:t>-</a:t>
            </a:r>
            <a:r>
              <a:rPr kumimoji="0" lang="en-US"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t> </a:t>
            </a:r>
            <a:r>
              <a:rPr lang="en-US" sz="1800" dirty="0">
                <a:effectLst/>
                <a:latin typeface="Calibri" panose="020F0502020204030204" pitchFamily="34" charset="0"/>
                <a:ea typeface="Calibri" panose="020F0502020204030204" pitchFamily="34" charset="0"/>
              </a:rPr>
              <a:t>Data Value</a:t>
            </a:r>
            <a:r>
              <a:rPr lang="en-US" dirty="0">
                <a:effectLst/>
              </a:rPr>
              <a:t> </a:t>
            </a:r>
          </a:p>
          <a:p>
            <a:pPr marL="0" indent="0">
              <a:spcBef>
                <a:spcPts val="0"/>
              </a:spcBef>
              <a:buSzPts val="2200"/>
              <a:buNone/>
            </a:pPr>
            <a:endParaRPr lang="en-US" dirty="0">
              <a:solidFill>
                <a:srgbClr val="FFFFFF"/>
              </a:solidFill>
            </a:endParaRPr>
          </a:p>
          <a:p>
            <a:pPr indent="-457200">
              <a:spcBef>
                <a:spcPts val="0"/>
              </a:spcBef>
              <a:buSzPts val="2200"/>
              <a:buFont typeface="+mj-lt"/>
              <a:buAutoNum type="arabicPeriod" startAt="5"/>
            </a:pPr>
            <a:r>
              <a:rPr lang="en-US" dirty="0">
                <a:solidFill>
                  <a:srgbClr val="FFFFFF"/>
                </a:solidFill>
              </a:rPr>
              <a:t>Default Deny </a:t>
            </a:r>
            <a:br>
              <a:rPr lang="en-US" dirty="0">
                <a:solidFill>
                  <a:srgbClr val="FFFFFF"/>
                </a:solidFill>
              </a:rPr>
            </a:br>
            <a:r>
              <a:rPr lang="en-US" dirty="0">
                <a:solidFill>
                  <a:srgbClr val="FFFFFF"/>
                </a:solidFill>
              </a:rPr>
              <a:t>- </a:t>
            </a:r>
            <a:r>
              <a:rPr lang="en-US" sz="1800" dirty="0">
                <a:effectLst/>
                <a:latin typeface="Calibri" panose="020F0502020204030204" pitchFamily="34" charset="0"/>
                <a:ea typeface="Calibri" panose="020F0502020204030204" pitchFamily="34" charset="0"/>
              </a:rPr>
              <a:t>Object’s Memory Lifetime</a:t>
            </a:r>
            <a:r>
              <a:rPr lang="en-US" dirty="0">
                <a:effectLst/>
              </a:rPr>
              <a:t> </a:t>
            </a:r>
            <a:endParaRPr lang="en-US" dirty="0">
              <a:solidFill>
                <a:srgbClr val="FFFFFF"/>
              </a:solidFill>
            </a:endParaRP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54929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1469571"/>
            <a:ext cx="10820400" cy="4931229"/>
          </a:xfrm>
          <a:prstGeom prst="rect">
            <a:avLst/>
          </a:prstGeom>
          <a:noFill/>
          <a:ln>
            <a:noFill/>
          </a:ln>
        </p:spPr>
        <p:txBody>
          <a:bodyPr spcFirstLastPara="1" wrap="square" lIns="91425" tIns="45700" rIns="91425" bIns="45700" anchor="t" anchorCtr="0">
            <a:normAutofit fontScale="92500" lnSpcReduction="10000"/>
          </a:bodyPr>
          <a:lstStyle/>
          <a:p>
            <a:pPr indent="-457200">
              <a:spcBef>
                <a:spcPts val="0"/>
              </a:spcBef>
              <a:buSzPts val="2200"/>
              <a:buFont typeface="Arial"/>
              <a:buAutoNum type="arabicPeriod" startAt="6"/>
            </a:pPr>
            <a:r>
              <a:rPr lang="en-US" sz="2400" dirty="0">
                <a:solidFill>
                  <a:srgbClr val="FFFFFF"/>
                </a:solidFill>
              </a:rPr>
              <a:t>Adhere to the Principle of Least Privilege</a:t>
            </a:r>
            <a:br>
              <a:rPr lang="en-US" dirty="0">
                <a:solidFill>
                  <a:srgbClr val="FFFFFF"/>
                </a:solidFill>
              </a:rPr>
            </a:br>
            <a:r>
              <a:rPr kumimoji="0" lang="en-US" b="0" i="0" u="none" strike="noStrike" kern="0" cap="none" spc="0" normalizeH="0" baseline="0" noProof="0" dirty="0">
                <a:ln>
                  <a:noFill/>
                </a:ln>
                <a:solidFill>
                  <a:srgbClr val="FFFFFF"/>
                </a:solidFill>
                <a:effectLst/>
                <a:uLnTx/>
                <a:uFillTx/>
                <a:latin typeface="Century Gothic"/>
                <a:sym typeface="Century Gothic"/>
              </a:rPr>
              <a:t>- </a:t>
            </a:r>
            <a:r>
              <a:rPr kumimoji="0" lang="en-US" sz="19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Century Gothic"/>
              </a:rPr>
              <a:t>Object Memory Lifetime</a:t>
            </a:r>
            <a:br>
              <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br>
            <a:endParaRPr lang="en-US" dirty="0">
              <a:solidFill>
                <a:srgbClr val="FFFFFF"/>
              </a:solidFill>
            </a:endParaRPr>
          </a:p>
          <a:p>
            <a:pPr indent="-457200">
              <a:spcBef>
                <a:spcPts val="0"/>
              </a:spcBef>
              <a:buSzPts val="2200"/>
              <a:buFont typeface="Arial"/>
              <a:buAutoNum type="arabicPeriod" startAt="6"/>
            </a:pPr>
            <a:r>
              <a:rPr lang="en-US" dirty="0">
                <a:solidFill>
                  <a:srgbClr val="FFFFFF"/>
                </a:solidFill>
              </a:rPr>
              <a:t>Sanitize Data Sent to Other Systems </a:t>
            </a:r>
            <a:br>
              <a:rPr lang="en-US" dirty="0">
                <a:solidFill>
                  <a:srgbClr val="FFFFFF"/>
                </a:solidFill>
              </a:rPr>
            </a:br>
            <a:r>
              <a:rPr kumimoji="0" lang="en-US" sz="2200" b="0" i="0" u="none" strike="noStrike" kern="0" cap="none" spc="0" normalizeH="0" baseline="0" noProof="0" dirty="0">
                <a:ln>
                  <a:noFill/>
                </a:ln>
                <a:solidFill>
                  <a:srgbClr val="FFFFFF"/>
                </a:solidFill>
                <a:effectLst/>
                <a:uLnTx/>
                <a:uFillTx/>
                <a:latin typeface="Century Gothic"/>
                <a:sym typeface="Century Gothic"/>
              </a:rPr>
              <a:t>- </a:t>
            </a:r>
            <a:r>
              <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Century Gothic"/>
              </a:rPr>
              <a:t>Data Value</a:t>
            </a:r>
            <a:br>
              <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br>
            <a:r>
              <a:rPr kumimoji="0" lang="en-US" sz="22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t>- </a:t>
            </a:r>
            <a:r>
              <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t>SQL Injection</a:t>
            </a:r>
            <a:br>
              <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br>
            <a:endParaRPr lang="en-US" dirty="0">
              <a:solidFill>
                <a:srgbClr val="FFFFFF"/>
              </a:solidFill>
            </a:endParaRPr>
          </a:p>
          <a:p>
            <a:pPr indent="-457200">
              <a:spcBef>
                <a:spcPts val="0"/>
              </a:spcBef>
              <a:buSzPts val="2200"/>
              <a:buFont typeface="Arial"/>
              <a:buAutoNum type="arabicPeriod" startAt="6"/>
            </a:pPr>
            <a:r>
              <a:rPr lang="en-US" dirty="0">
                <a:solidFill>
                  <a:srgbClr val="FFFFFF"/>
                </a:solidFill>
              </a:rPr>
              <a:t>Practice Defense in Depth </a:t>
            </a:r>
            <a:br>
              <a:rPr lang="en-US" dirty="0">
                <a:solidFill>
                  <a:srgbClr val="FFFFFF"/>
                </a:solidFill>
              </a:rPr>
            </a:br>
            <a:r>
              <a:rPr kumimoji="0" lang="en-US" sz="2200" b="0" i="0" u="none" strike="noStrike" kern="0" cap="none" spc="0" normalizeH="0" baseline="0" noProof="0" dirty="0">
                <a:ln>
                  <a:noFill/>
                </a:ln>
                <a:solidFill>
                  <a:srgbClr val="FFFFFF"/>
                </a:solidFill>
                <a:effectLst/>
                <a:uLnTx/>
                <a:uFillTx/>
                <a:latin typeface="Century Gothic"/>
                <a:sym typeface="Century Gothic"/>
              </a:rPr>
              <a:t>- </a:t>
            </a:r>
            <a:r>
              <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Century Gothic"/>
              </a:rPr>
              <a:t>String Correctness</a:t>
            </a:r>
            <a:br>
              <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br>
            <a:r>
              <a:rPr kumimoji="0" lang="en-US" sz="22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t>- </a:t>
            </a:r>
            <a:r>
              <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t>Memory Protection</a:t>
            </a:r>
            <a:br>
              <a:rPr lang="en-US" dirty="0">
                <a:solidFill>
                  <a:srgbClr val="FFFFFF"/>
                </a:solidFill>
              </a:rPr>
            </a:br>
            <a:endParaRPr lang="en-US" dirty="0">
              <a:solidFill>
                <a:srgbClr val="FFFFFF"/>
              </a:solidFill>
            </a:endParaRPr>
          </a:p>
          <a:p>
            <a:pPr indent="-457200">
              <a:spcBef>
                <a:spcPts val="0"/>
              </a:spcBef>
              <a:buSzPts val="2200"/>
              <a:buFont typeface="Arial"/>
              <a:buAutoNum type="arabicPeriod" startAt="6"/>
            </a:pPr>
            <a:r>
              <a:rPr lang="en-US" dirty="0">
                <a:solidFill>
                  <a:srgbClr val="FFFFFF"/>
                </a:solidFill>
              </a:rPr>
              <a:t>Use Effective Quality Assurance Techniques </a:t>
            </a:r>
            <a:br>
              <a:rPr lang="en-US" dirty="0">
                <a:solidFill>
                  <a:srgbClr val="FFFFFF"/>
                </a:solidFill>
              </a:rPr>
            </a:br>
            <a:r>
              <a:rPr lang="en-US" dirty="0">
                <a:solidFill>
                  <a:srgbClr val="FFFFFF"/>
                </a:solidFill>
              </a:rPr>
              <a:t>- </a:t>
            </a:r>
            <a:r>
              <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Century Gothic"/>
              </a:rPr>
              <a:t>Memory Protection	</a:t>
            </a:r>
            <a:r>
              <a:rPr kumimoji="0" lang="en-US"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Century Gothic"/>
              </a:rPr>
              <a:t>-</a:t>
            </a:r>
            <a:r>
              <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Century Gothic"/>
              </a:rPr>
              <a:t> Assertions </a:t>
            </a:r>
            <a:br>
              <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br>
            <a:r>
              <a:rPr lang="en-US" dirty="0">
                <a:solidFill>
                  <a:srgbClr val="FFFFFF"/>
                </a:solidFill>
              </a:rPr>
              <a:t>-</a:t>
            </a:r>
            <a:r>
              <a:rPr lang="en-US" dirty="0">
                <a:solidFill>
                  <a:srgbClr val="FFFFFF"/>
                </a:solidFill>
                <a:latin typeface="Calibri" panose="020F0502020204030204" pitchFamily="34" charset="0"/>
              </a:rPr>
              <a:t> </a:t>
            </a:r>
            <a:r>
              <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t>Exceptions		- Reserved Identifiers</a:t>
            </a:r>
            <a:br>
              <a:rPr lang="en-US" dirty="0">
                <a:solidFill>
                  <a:srgbClr val="FFFFFF"/>
                </a:solidFill>
              </a:rPr>
            </a:br>
            <a:endParaRPr lang="en-US" dirty="0">
              <a:solidFill>
                <a:srgbClr val="FFFFFF"/>
              </a:solidFill>
            </a:endParaRPr>
          </a:p>
          <a:p>
            <a:pPr indent="-457200">
              <a:spcBef>
                <a:spcPts val="0"/>
              </a:spcBef>
              <a:buSzPts val="2200"/>
              <a:buFont typeface="Arial"/>
              <a:buAutoNum type="arabicPeriod" startAt="6"/>
            </a:pPr>
            <a:r>
              <a:rPr lang="en-US" dirty="0">
                <a:solidFill>
                  <a:srgbClr val="FFFFFF"/>
                </a:solidFill>
              </a:rPr>
              <a:t>Adopt a Secure Coding Standard </a:t>
            </a:r>
            <a:br>
              <a:rPr lang="en-US" dirty="0">
                <a:solidFill>
                  <a:srgbClr val="FFFFFF"/>
                </a:solidFill>
              </a:rPr>
            </a:br>
            <a:r>
              <a:rPr kumimoji="0" lang="en-US" sz="2200" b="0" i="0" u="none" strike="noStrike" kern="0" cap="none" spc="0" normalizeH="0" baseline="0" noProof="0" dirty="0">
                <a:ln>
                  <a:noFill/>
                </a:ln>
                <a:solidFill>
                  <a:srgbClr val="FFFFFF"/>
                </a:solidFill>
                <a:effectLst/>
                <a:uLnTx/>
                <a:uFillTx/>
                <a:latin typeface="Century Gothic"/>
                <a:sym typeface="Century Gothic"/>
              </a:rPr>
              <a:t>- </a:t>
            </a:r>
            <a:r>
              <a:rPr kumimoji="0" lang="en-US" sz="1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Century Gothic"/>
              </a:rPr>
              <a:t>Data type  		- Data value</a:t>
            </a:r>
            <a:br>
              <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br>
            <a:r>
              <a:rPr kumimoji="0" lang="en-US" sz="22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sym typeface="Century Gothic"/>
              </a:rPr>
              <a:t>- </a:t>
            </a:r>
            <a:r>
              <a:rPr lang="en-US" sz="1800" dirty="0">
                <a:solidFill>
                  <a:srgbClr val="FFFFFF"/>
                </a:solidFill>
                <a:latin typeface="Calibri" panose="020F0502020204030204" pitchFamily="34" charset="0"/>
                <a:ea typeface="Calibri" panose="020F0502020204030204" pitchFamily="34" charset="0"/>
              </a:rPr>
              <a:t>String Correctness	- Memory Protection</a:t>
            </a:r>
            <a:endParaRPr lang="en-US" dirty="0">
              <a:solidFill>
                <a:srgbClr val="FFFFFF"/>
              </a:solidFill>
            </a:endParaRPr>
          </a:p>
          <a:p>
            <a:pPr marL="0" lvl="0" indent="0" algn="l" rtl="0">
              <a:lnSpc>
                <a:spcPct val="90000"/>
              </a:lnSpc>
              <a:spcBef>
                <a:spcPts val="0"/>
              </a:spcBef>
              <a:spcAft>
                <a:spcPts val="0"/>
              </a:spcAft>
              <a:buClr>
                <a:schemeClr val="lt1"/>
              </a:buClr>
              <a:buSzPts val="2200"/>
              <a:buNone/>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33265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800" b="1" dirty="0">
                <a:latin typeface="Calibri" panose="020F0502020204030204" pitchFamily="34" charset="0"/>
                <a:ea typeface="Calibri" panose="020F0502020204030204" pitchFamily="34" charset="0"/>
              </a:rPr>
              <a:t>SQL Injection:</a:t>
            </a:r>
            <a:r>
              <a:rPr lang="en-US" sz="2000" dirty="0"/>
              <a:t> </a:t>
            </a:r>
            <a:r>
              <a:rPr lang="en-US" sz="1800" dirty="0">
                <a:effectLst/>
                <a:latin typeface="Calibri" panose="020F0502020204030204" pitchFamily="34" charset="0"/>
                <a:ea typeface="Calibri" panose="020F0502020204030204" pitchFamily="34" charset="0"/>
              </a:rPr>
              <a:t>Prevent SQL Injection by using prepared statement and parameterization when handling any user input for interacting with a database. </a:t>
            </a:r>
            <a:br>
              <a:rPr lang="en-US" sz="180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b="1" dirty="0">
                <a:effectLst/>
                <a:latin typeface="Calibri" panose="020F0502020204030204" pitchFamily="34" charset="0"/>
                <a:ea typeface="Calibri" panose="020F0502020204030204" pitchFamily="34" charset="0"/>
              </a:rPr>
              <a:t>String Correctness</a:t>
            </a:r>
            <a:r>
              <a:rPr lang="en-US" sz="1400" b="1"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Guarantee that storage for strings has sufficient space for character data and the null terminator. This emphasizes the importance of allocating enough memory for a string to ensure a buffer overflow does not occur. </a:t>
            </a:r>
            <a:br>
              <a:rPr lang="en-US" sz="180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b="1" dirty="0">
                <a:effectLst/>
                <a:latin typeface="Calibri" panose="020F0502020204030204" pitchFamily="34" charset="0"/>
                <a:ea typeface="Calibri" panose="020F0502020204030204" pitchFamily="34" charset="0"/>
              </a:rPr>
              <a:t>Memory Protection</a:t>
            </a:r>
            <a:r>
              <a:rPr lang="en-US" sz="1400" b="1"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Properly deallocate dynamically allocated resources. When attempting to free dynamically allocated memory using ‘delete’, ‘delete[]()’, etc., make sure to use the appropriate option depending on what allocation method was used. </a:t>
            </a:r>
            <a:br>
              <a:rPr lang="en-US" sz="180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b="1" dirty="0">
                <a:effectLst/>
                <a:latin typeface="Calibri" panose="020F0502020204030204" pitchFamily="34" charset="0"/>
                <a:ea typeface="Calibri" panose="020F0502020204030204" pitchFamily="34" charset="0"/>
              </a:rPr>
              <a:t>Data Value</a:t>
            </a:r>
            <a:r>
              <a:rPr lang="en-US" sz="1400" b="1"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Do not read uninitialized memory. Any local variables that are read prior to being initialized will use an indeterminate value that may result in unexpected behavior. </a:t>
            </a:r>
            <a:br>
              <a:rPr lang="en-US" sz="180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b="1" dirty="0">
                <a:effectLst/>
                <a:latin typeface="Calibri" panose="020F0502020204030204" pitchFamily="34" charset="0"/>
                <a:ea typeface="Calibri" panose="020F0502020204030204" pitchFamily="34" charset="0"/>
              </a:rPr>
              <a:t>Container Indices: </a:t>
            </a:r>
            <a:r>
              <a:rPr lang="en-US" sz="1800" dirty="0">
                <a:effectLst/>
                <a:latin typeface="Calibri" panose="020F0502020204030204" pitchFamily="34" charset="0"/>
                <a:ea typeface="Calibri" panose="020F0502020204030204" pitchFamily="34" charset="0"/>
              </a:rPr>
              <a:t>Guarantee that container indices and iterators are within the valid range </a:t>
            </a:r>
          </a:p>
          <a:p>
            <a:pPr marL="228600" lvl="0" indent="-228600" algn="l" rtl="0">
              <a:lnSpc>
                <a:spcPct val="90000"/>
              </a:lnSpc>
              <a:spcBef>
                <a:spcPts val="0"/>
              </a:spcBef>
              <a:spcAft>
                <a:spcPts val="0"/>
              </a:spcAft>
              <a:buClr>
                <a:schemeClr val="lt1"/>
              </a:buClr>
              <a:buSzPts val="2000"/>
              <a:buChar char="•"/>
            </a:pPr>
            <a:endParaRPr sz="18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84475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800" b="1" dirty="0">
                <a:latin typeface="Calibri" panose="020F0502020204030204" pitchFamily="34" charset="0"/>
                <a:ea typeface="Calibri" panose="020F0502020204030204" pitchFamily="34" charset="0"/>
              </a:rPr>
              <a:t>Object’s Memory Lifetime:</a:t>
            </a:r>
            <a:r>
              <a:rPr lang="en-US" sz="1800" dirty="0"/>
              <a:t> </a:t>
            </a:r>
            <a:r>
              <a:rPr lang="en-US" sz="1800" dirty="0">
                <a:effectLst/>
                <a:latin typeface="Calibri" panose="020F0502020204030204" pitchFamily="34" charset="0"/>
                <a:ea typeface="Calibri" panose="020F0502020204030204" pitchFamily="34" charset="0"/>
              </a:rPr>
              <a:t>Do not access an object outside of its lifetime. </a:t>
            </a:r>
          </a:p>
          <a:p>
            <a:pPr marL="228600" lvl="0" indent="-228600" algn="l" rtl="0">
              <a:lnSpc>
                <a:spcPct val="90000"/>
              </a:lnSpc>
              <a:spcBef>
                <a:spcPts val="0"/>
              </a:spcBef>
              <a:spcAft>
                <a:spcPts val="0"/>
              </a:spcAft>
              <a:buClr>
                <a:schemeClr val="lt1"/>
              </a:buClr>
              <a:buSzPts val="2000"/>
              <a:buChar char="•"/>
            </a:pP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b="1" dirty="0">
                <a:effectLst/>
                <a:latin typeface="Calibri" panose="020F0502020204030204" pitchFamily="34" charset="0"/>
                <a:ea typeface="Calibri" panose="020F0502020204030204" pitchFamily="34" charset="0"/>
              </a:rPr>
              <a:t>Exceptions</a:t>
            </a:r>
            <a:r>
              <a:rPr lang="en-US" sz="1600" b="1"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Handle all exceptions. Anytime an exception is thrown, a matching handler needs to exist to facilitate the handling of the try block in which the exception occurred. </a:t>
            </a:r>
            <a:r>
              <a:rPr lang="en-US" sz="2000" dirty="0">
                <a:effectLst/>
                <a:latin typeface="Calibri" panose="020F0502020204030204" pitchFamily="34" charset="0"/>
                <a:ea typeface="Calibri" panose="020F0502020204030204" pitchFamily="34" charset="0"/>
              </a:rPr>
              <a:t> </a:t>
            </a:r>
            <a:br>
              <a:rPr lang="en-US" sz="2000" dirty="0">
                <a:effectLst/>
                <a:latin typeface="Calibri" panose="020F0502020204030204" pitchFamily="34" charset="0"/>
                <a:ea typeface="Calibri" panose="020F0502020204030204" pitchFamily="34" charset="0"/>
              </a:rPr>
            </a:b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b="1" dirty="0">
                <a:effectLst/>
                <a:latin typeface="Calibri" panose="020F0502020204030204" pitchFamily="34" charset="0"/>
                <a:ea typeface="Calibri" panose="020F0502020204030204" pitchFamily="34" charset="0"/>
              </a:rPr>
              <a:t>Data Type:</a:t>
            </a:r>
            <a:r>
              <a:rPr lang="en-US" sz="2000" b="1"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Obey the “One-Definition” rule. Any non-inline types, entities, or functions declared across files or translational units must abide by one definition. </a:t>
            </a:r>
            <a:r>
              <a:rPr lang="en-US" sz="2000" dirty="0">
                <a:effectLst/>
                <a:latin typeface="Calibri" panose="020F0502020204030204" pitchFamily="34" charset="0"/>
                <a:ea typeface="Calibri" panose="020F0502020204030204" pitchFamily="34" charset="0"/>
              </a:rPr>
              <a:t> </a:t>
            </a:r>
            <a:br>
              <a:rPr lang="en-US" sz="2000" dirty="0">
                <a:effectLst/>
                <a:latin typeface="Calibri" panose="020F0502020204030204" pitchFamily="34" charset="0"/>
                <a:ea typeface="Calibri" panose="020F0502020204030204" pitchFamily="34" charset="0"/>
              </a:rPr>
            </a:b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b="1" dirty="0">
                <a:effectLst/>
                <a:latin typeface="Calibri" panose="020F0502020204030204" pitchFamily="34" charset="0"/>
                <a:ea typeface="Calibri" panose="020F0502020204030204" pitchFamily="34" charset="0"/>
              </a:rPr>
              <a:t>Reserved Identifiers</a:t>
            </a:r>
            <a:r>
              <a:rPr lang="en-US" sz="1800" b="1"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Do not declare or define a reserved identifier. There are several reserved names with specific rules that need to be abided by.</a:t>
            </a:r>
            <a:r>
              <a:rPr lang="en-US" sz="2000" dirty="0">
                <a:effectLst/>
                <a:latin typeface="Calibri" panose="020F0502020204030204" pitchFamily="34" charset="0"/>
                <a:ea typeface="Calibri" panose="020F0502020204030204" pitchFamily="34" charset="0"/>
              </a:rPr>
              <a:t> </a:t>
            </a:r>
            <a:br>
              <a:rPr lang="en-US" sz="2000" dirty="0">
                <a:effectLst/>
                <a:latin typeface="Calibri" panose="020F0502020204030204" pitchFamily="34" charset="0"/>
                <a:ea typeface="Calibri" panose="020F0502020204030204" pitchFamily="34" charset="0"/>
              </a:rPr>
            </a:b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b="1" dirty="0">
                <a:effectLst/>
                <a:latin typeface="Calibri" panose="020F0502020204030204" pitchFamily="34" charset="0"/>
                <a:ea typeface="Calibri" panose="020F0502020204030204" pitchFamily="34" charset="0"/>
              </a:rPr>
              <a:t>Assertions</a:t>
            </a:r>
            <a:r>
              <a:rPr lang="en-US" sz="2000" b="1"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Use a static assertion to test the value of a constant expression. If conditions that can be evaluated at compile time, it’s better to use static assertions to improve code quality and performance. </a:t>
            </a:r>
            <a:endParaRPr lang="en-US" sz="2000" dirty="0">
              <a:effectLst/>
              <a:latin typeface="Calibri" panose="020F0502020204030204" pitchFamily="34" charset="0"/>
              <a:ea typeface="Calibri" panose="020F0502020204030204" pitchFamily="34" charset="0"/>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600" b="1" dirty="0"/>
              <a:t>Encryption at Rest</a:t>
            </a:r>
            <a:r>
              <a:rPr lang="en-US" sz="1600" dirty="0"/>
              <a:t>: Any data not being transmitted or used and is instead being stored shall abide by encryption practices such as AES-256. Access to decryption keys will be strictly monitored and restricted to any users not explicitly authorized with a default of denying access. Any data considered to be valuable should be mapped and classified as such to support this policy. </a:t>
            </a:r>
            <a:br>
              <a:rPr lang="en-US" sz="1600" dirty="0"/>
            </a:br>
            <a:endParaRPr lang="en-US" sz="1600" dirty="0"/>
          </a:p>
          <a:p>
            <a:pPr marL="228600" lvl="0" indent="-228600" algn="l" rtl="0">
              <a:lnSpc>
                <a:spcPct val="90000"/>
              </a:lnSpc>
              <a:spcBef>
                <a:spcPts val="0"/>
              </a:spcBef>
              <a:spcAft>
                <a:spcPts val="0"/>
              </a:spcAft>
              <a:buClr>
                <a:schemeClr val="lt1"/>
              </a:buClr>
              <a:buSzPts val="2000"/>
              <a:buChar char="•"/>
            </a:pPr>
            <a:r>
              <a:rPr lang="en-US" sz="1600" b="1" dirty="0"/>
              <a:t>Encryption in Transit</a:t>
            </a:r>
            <a:r>
              <a:rPr lang="en-US" sz="1600" dirty="0"/>
              <a:t>: Any data sent over a network or any specific location shall follow encryption policies. Any data in flight will adhere to encryption protocols such as HTTPS, Transport Layer Security (TLS), and employ data integrity checks such as SHA-256. Data should adhere to the mapping and classification process to ensure that any potentially sensitive data will be properly secured. Members of the organization will not use public networks when transferring any sort of potentially sensitive data. </a:t>
            </a:r>
            <a:br>
              <a:rPr lang="en-US" sz="1600" dirty="0"/>
            </a:br>
            <a:endParaRPr lang="en-US" sz="1600" dirty="0"/>
          </a:p>
          <a:p>
            <a:pPr marL="228600" lvl="0" indent="-228600" algn="l" rtl="0">
              <a:lnSpc>
                <a:spcPct val="90000"/>
              </a:lnSpc>
              <a:spcBef>
                <a:spcPts val="0"/>
              </a:spcBef>
              <a:spcAft>
                <a:spcPts val="0"/>
              </a:spcAft>
              <a:buClr>
                <a:schemeClr val="lt1"/>
              </a:buClr>
              <a:buSzPts val="2000"/>
              <a:buChar char="•"/>
            </a:pPr>
            <a:r>
              <a:rPr lang="en-US" sz="1800" b="1" dirty="0">
                <a:effectLst/>
                <a:latin typeface="Calibri" panose="020F0502020204030204" pitchFamily="34" charset="0"/>
              </a:rPr>
              <a:t>Encryption in Use</a:t>
            </a:r>
            <a:r>
              <a:rPr lang="en-US" sz="1800" dirty="0">
                <a:effectLst/>
                <a:latin typeface="Calibri" panose="020F0502020204030204" pitchFamily="34" charset="0"/>
              </a:rPr>
              <a:t>: </a:t>
            </a:r>
            <a:r>
              <a:rPr lang="en-US" sz="1600" dirty="0">
                <a:effectLst/>
                <a:latin typeface="Century Gothic" panose="020B0502020202020204" pitchFamily="34" charset="0"/>
              </a:rPr>
              <a:t>Any data that is bein</a:t>
            </a:r>
            <a:r>
              <a:rPr lang="en-US" sz="1600" dirty="0">
                <a:latin typeface="Century Gothic" panose="020B0502020202020204" pitchFamily="34" charset="0"/>
              </a:rPr>
              <a:t>g processes, prepared, or used by a system will be secured using accepted encryption policies. These practices include implementing application-level encryption or homomorphic encryption algorithms. Additional considerations for Secure Multi-Party Computations should be implemented wherever possible.</a:t>
            </a:r>
          </a:p>
          <a:p>
            <a:pPr marL="0" lvl="0" indent="0" algn="l" rtl="0">
              <a:lnSpc>
                <a:spcPct val="90000"/>
              </a:lnSpc>
              <a:spcBef>
                <a:spcPts val="1000"/>
              </a:spcBef>
              <a:spcAft>
                <a:spcPts val="0"/>
              </a:spcAft>
              <a:buClr>
                <a:schemeClr val="lt1"/>
              </a:buClr>
              <a:buSzPts val="1600"/>
              <a:buNone/>
            </a:pPr>
            <a:endParaRPr lang="en-US"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400"/>
            </a:pPr>
            <a:r>
              <a:rPr lang="en-US" sz="2000" b="1" dirty="0"/>
              <a:t>Authentication</a:t>
            </a:r>
            <a:r>
              <a:rPr lang="en-US" sz="2400" dirty="0"/>
              <a:t>: </a:t>
            </a:r>
            <a:r>
              <a:rPr lang="en-US" sz="2000" dirty="0">
                <a:effectLst/>
              </a:rPr>
              <a:t>Verify the identity of users and systems,</a:t>
            </a:r>
            <a:r>
              <a:rPr lang="en-US" sz="1600" dirty="0">
                <a:effectLst/>
              </a:rPr>
              <a:t> Use industry-standard authentication protocols such as OAuth 2.0, and implement multi-factor authentication for potentially sensitive systems and data. </a:t>
            </a:r>
          </a:p>
          <a:p>
            <a:pPr marL="228600" indent="-228600">
              <a:spcBef>
                <a:spcPts val="0"/>
              </a:spcBef>
              <a:buSzPts val="2400"/>
            </a:pPr>
            <a:endParaRPr lang="en-US" sz="1600" dirty="0">
              <a:effectLst/>
            </a:endParaRPr>
          </a:p>
          <a:p>
            <a:pPr marL="228600" indent="-228600">
              <a:spcBef>
                <a:spcPts val="0"/>
              </a:spcBef>
              <a:buSzPts val="2400"/>
            </a:pPr>
            <a:r>
              <a:rPr lang="en-US" sz="2000" b="1" dirty="0"/>
              <a:t>Authorization: </a:t>
            </a:r>
            <a:r>
              <a:rPr lang="en-US" sz="1600" dirty="0">
                <a:effectLst/>
              </a:rPr>
              <a:t>Determine and map out the level of access for any users and systems, follow a Role-Based Access Control protocol, and abide by the principle of least privilege access for potentially sensitive data or systems.</a:t>
            </a:r>
            <a:br>
              <a:rPr lang="en-US" sz="1600" dirty="0">
                <a:effectLst/>
              </a:rPr>
            </a:br>
            <a:endParaRPr lang="en-US" sz="1600" dirty="0">
              <a:effectLst/>
            </a:endParaRPr>
          </a:p>
          <a:p>
            <a:pPr marL="228600" indent="-228600">
              <a:spcBef>
                <a:spcPts val="0"/>
              </a:spcBef>
              <a:buSzPts val="2400"/>
            </a:pPr>
            <a:r>
              <a:rPr lang="en-US" sz="2000" b="1" dirty="0"/>
              <a:t>Accounting: </a:t>
            </a:r>
            <a:r>
              <a:rPr lang="en-US" sz="1600" dirty="0">
                <a:effectLst/>
              </a:rPr>
              <a:t>Carefully track and monitor any user and system activity through tools such as Kibana or Grafana, schedule routine log and record audits that will be adhered to in a timely manner, follow any compliance or regulatory requirements regarding data collection and storing. </a:t>
            </a:r>
            <a:endParaRPr lang="en-US" sz="1200" dirty="0">
              <a:effectLst/>
            </a:endParaRPr>
          </a:p>
          <a:p>
            <a:pPr marL="228600" indent="-228600">
              <a:spcBef>
                <a:spcPts val="0"/>
              </a:spcBef>
              <a:buSzPts val="2400"/>
            </a:pPr>
            <a:endParaRPr lang="en-US" sz="1600" b="1" dirty="0">
              <a:effectLst/>
            </a:endParaRPr>
          </a:p>
          <a:p>
            <a:pPr marL="228600" lvl="0" indent="-228600" algn="l" rtl="0">
              <a:lnSpc>
                <a:spcPct val="90000"/>
              </a:lnSpc>
              <a:spcBef>
                <a:spcPts val="0"/>
              </a:spcBef>
              <a:spcAft>
                <a:spcPts val="0"/>
              </a:spcAft>
              <a:buClr>
                <a:schemeClr val="lt1"/>
              </a:buClr>
              <a:buSzPts val="2400"/>
              <a:buChar char="•"/>
            </a:pPr>
            <a:endParaRPr lang="en-US"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7611</TotalTime>
  <Words>1761</Words>
  <Application>Microsoft Macintosh PowerPoint</Application>
  <PresentationFormat>Widescreen</PresentationFormat>
  <Paragraphs>118</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Century Gothic</vt:lpstr>
      <vt:lpstr>Calibri</vt:lpstr>
      <vt:lpstr>Vapor Trail</vt:lpstr>
      <vt:lpstr>Green Pace</vt:lpstr>
      <vt:lpstr>OVERVIEW: DEFENSE IN DEPTH</vt:lpstr>
      <vt:lpstr>THREATS MATRIX</vt:lpstr>
      <vt:lpstr>10 PRINCIPLES</vt:lpstr>
      <vt:lpstr>10 PRINCIPLES</vt:lpstr>
      <vt:lpstr>CODING STANDARDS</vt:lpstr>
      <vt:lpstr>CODING STANDARDS</vt:lpstr>
      <vt:lpstr>ENCRYPTION POLICIES</vt:lpstr>
      <vt:lpstr>TRIPLE-A POLICIES</vt:lpstr>
      <vt:lpstr>Unit Testing</vt:lpstr>
      <vt:lpstr>VerifyErasingCollection</vt:lpstr>
      <vt:lpstr>VerifyPushBackInVector</vt:lpstr>
      <vt:lpstr>VerifyErrorNegativeResize</vt:lpstr>
      <vt:lpstr>VerifyOutOfRangeException</vt:lpstr>
      <vt:lpstr>AUTOMATION SUMMARY</vt:lpstr>
      <vt:lpstr>AUTOMATION SUMMARY</vt:lpstr>
      <vt:lpstr>TOOLS</vt:lpstr>
      <vt:lpstr>RISKS AND BENEFITS</vt:lpstr>
      <vt:lpstr>RECOMMENDATIONS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Ryan Hoskins</cp:lastModifiedBy>
  <cp:revision>6</cp:revision>
  <dcterms:created xsi:type="dcterms:W3CDTF">2020-08-19T17:59:24Z</dcterms:created>
  <dcterms:modified xsi:type="dcterms:W3CDTF">2024-08-26T04:23:19Z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