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6" r:id="rId10"/>
    <p:sldId id="268" r:id="rId11"/>
    <p:sldId id="264" r:id="rId12"/>
    <p:sldId id="270" r:id="rId13"/>
    <p:sldId id="269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C9C83-283C-4EA1-9C70-21C9C438D3DF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F1EC7-EB94-4993-9E4E-251ABE72F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94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-Didn’t end up using ship state, could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F1EC7-EB94-4993-9E4E-251ABE72FD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68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-This is the sample we ended up with, has all the columns we need</a:t>
            </a:r>
          </a:p>
          <a:p>
            <a:pPr marL="171450" indent="-171450">
              <a:buFontTx/>
              <a:buChar char="-"/>
            </a:pPr>
            <a:r>
              <a:rPr lang="en-US" dirty="0"/>
              <a:t>Exported the csv from SQL, viewing with excel</a:t>
            </a:r>
          </a:p>
          <a:p>
            <a:pPr marL="171450" indent="-171450">
              <a:buFontTx/>
              <a:buChar char="-"/>
            </a:pPr>
            <a:r>
              <a:rPr lang="en-US" dirty="0"/>
              <a:t>Not a specific number, wanted top 10k, that was how many fit the query criteria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F1EC7-EB94-4993-9E4E-251ABE72FD6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38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Std deviation 2.81 days. Mean delivery time for customers who ordered only once: 9.02 days, </a:t>
            </a:r>
            <a:r>
              <a:rPr lang="en-US" dirty="0" err="1"/>
              <a:t>rebuyers</a:t>
            </a:r>
            <a:r>
              <a:rPr lang="en-US" dirty="0"/>
              <a:t>: 8.787 days, already see a trend forming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F1EC7-EB94-4993-9E4E-251ABE72FD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29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Some customers placed two orders back to back in the same day, how many are influenced by the delivery date estimate they see on their phone?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F1EC7-EB94-4993-9E4E-251ABE72FD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00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80% still good enough to draw conclusions, just something to point out</a:t>
            </a:r>
          </a:p>
          <a:p>
            <a:pPr marL="171450" indent="-171450">
              <a:buFontTx/>
              <a:buChar char="-"/>
            </a:pPr>
            <a:r>
              <a:rPr lang="en-US" dirty="0"/>
              <a:t>Saw in the data one customer rebought 9 times, definitely higher value than 2 times</a:t>
            </a:r>
          </a:p>
          <a:p>
            <a:pPr marL="0" indent="0">
              <a:buFontTx/>
              <a:buNone/>
            </a:pPr>
            <a:r>
              <a:rPr lang="en-US" dirty="0"/>
              <a:t>- Change code to weight amount of rebuys?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F1EC7-EB94-4993-9E4E-251ABE72FD6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0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-Other insights besides rebuy rate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FF1EC7-EB94-4993-9E4E-251ABE72FD6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5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CB2-827B-40E9-BC03-379B0485F078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144A-69E8-4410-A3E9-854049D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0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CB2-827B-40E9-BC03-379B0485F078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144A-69E8-4410-A3E9-854049D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47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CB2-827B-40E9-BC03-379B0485F078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144A-69E8-4410-A3E9-854049D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9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CB2-827B-40E9-BC03-379B0485F078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144A-69E8-4410-A3E9-854049D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644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CB2-827B-40E9-BC03-379B0485F078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144A-69E8-4410-A3E9-854049D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CB2-827B-40E9-BC03-379B0485F078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144A-69E8-4410-A3E9-854049D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79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CB2-827B-40E9-BC03-379B0485F078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144A-69E8-4410-A3E9-854049D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15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CB2-827B-40E9-BC03-379B0485F078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144A-69E8-4410-A3E9-854049D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87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CB2-827B-40E9-BC03-379B0485F078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144A-69E8-4410-A3E9-854049D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41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CB2-827B-40E9-BC03-379B0485F078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144A-69E8-4410-A3E9-854049D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75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61CB2-827B-40E9-BC03-379B0485F078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6144A-69E8-4410-A3E9-854049D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3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61CB2-827B-40E9-BC03-379B0485F078}" type="datetimeFigureOut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6144A-69E8-4410-A3E9-854049D402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03082-6523-F445-2A83-A4D4D2B394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badi" panose="020F0502020204030204" pitchFamily="34" charset="0"/>
              </a:rPr>
              <a:t>Analysis of Ship Times and Rebuy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50243B-4C65-688F-65C0-0C6BD7D86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3878"/>
            <a:ext cx="9144000" cy="1655762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Data Science Exploration by Ryan Mersereau</a:t>
            </a:r>
          </a:p>
        </p:txBody>
      </p:sp>
    </p:spTree>
    <p:extLst>
      <p:ext uri="{BB962C8B-B14F-4D97-AF65-F5344CB8AC3E}">
        <p14:creationId xmlns:p14="http://schemas.microsoft.com/office/powerpoint/2010/main" val="1946032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8917C-723B-95BA-B05D-4AC01C43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Interpretations from this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0396F-B877-9C9A-C681-D49618D8D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23"/>
            <a:ext cx="10515600" cy="462154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badi" panose="020B0604020104020204" pitchFamily="34" charset="0"/>
              </a:rPr>
              <a:t>Based on this sample, the highest rebuy rate came from customers whose first order arrived in 3 days or less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Abadi" panose="020B0604020104020204" pitchFamily="34" charset="0"/>
              </a:rPr>
              <a:t>17.98% of 178 first orders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adi" panose="020B0604020104020204" pitchFamily="34" charset="0"/>
              </a:rPr>
              <a:t>Rebuy rate for 4-9 days drops off, with 7-9 days of delivery leading to the lowest rebuy rate, of 12.65%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adi" panose="020B0604020104020204" pitchFamily="34" charset="0"/>
              </a:rPr>
              <a:t>Rebuy rate then slightly picks back up between 10-14 days, and drops off for orders taking over 2 weeks to 13.19%</a:t>
            </a:r>
          </a:p>
        </p:txBody>
      </p:sp>
    </p:spTree>
    <p:extLst>
      <p:ext uri="{BB962C8B-B14F-4D97-AF65-F5344CB8AC3E}">
        <p14:creationId xmlns:p14="http://schemas.microsoft.com/office/powerpoint/2010/main" val="1282107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0D407-61B8-9A3E-B0C6-68722844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Possible sources of Error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101EE-7503-923B-2B21-666D28B6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Errors in original data: Typos, query errors, missing data, etc.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Data queried based on recency, so older orders of 5-6 months weren’t prioritized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Not all data is from customers first order, just the earliest order found in the query 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Doesn’t account for customers who rebought before their first order arrived*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What about customers who placed two orders back to back?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10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88E8-0012-517E-522F-72CCD80F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E8C28-7D01-8B2D-6B65-0ED640EB3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4368"/>
            <a:ext cx="10515600" cy="513687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Despite these possible errors, we can see some evidence of lower delivery times leading to higher rebuy rate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Orders taking 3 days or less to deliver led to a significantly higher rebuy rate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 May indicate priority customers using expedited shipping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Orders taking over 2 weeks saw a significant drop-off in rebuy rate</a:t>
            </a:r>
          </a:p>
        </p:txBody>
      </p:sp>
    </p:spTree>
    <p:extLst>
      <p:ext uri="{BB962C8B-B14F-4D97-AF65-F5344CB8AC3E}">
        <p14:creationId xmlns:p14="http://schemas.microsoft.com/office/powerpoint/2010/main" val="1704350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3CB0-01AD-9F55-C026-FF8DD33D5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Areas for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2B6E7-CEB5-C12B-D30D-875D6ECD0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badi" panose="020B0604020104020204" pitchFamily="34" charset="0"/>
              </a:rPr>
              <a:t>DHL Orders account for ~80% of total orders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adi" panose="020B0604020104020204" pitchFamily="34" charset="0"/>
              </a:rPr>
              <a:t>Taking a larger sample or querying all orders for a sample of customers may further improve results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adi" panose="020B0604020104020204" pitchFamily="34" charset="0"/>
              </a:rPr>
              <a:t>Results are only after first recorded purchase, what about after 2</a:t>
            </a:r>
            <a:r>
              <a:rPr lang="en-US" baseline="30000" dirty="0">
                <a:latin typeface="Abadi" panose="020B0604020104020204" pitchFamily="34" charset="0"/>
              </a:rPr>
              <a:t>nd </a:t>
            </a:r>
            <a:r>
              <a:rPr lang="en-US" dirty="0">
                <a:latin typeface="Abadi" panose="020B0604020104020204" pitchFamily="34" charset="0"/>
              </a:rPr>
              <a:t>purchase? 3</a:t>
            </a:r>
            <a:r>
              <a:rPr lang="en-US" baseline="30000" dirty="0">
                <a:latin typeface="Abadi" panose="020B0604020104020204" pitchFamily="34" charset="0"/>
              </a:rPr>
              <a:t>rd</a:t>
            </a:r>
            <a:r>
              <a:rPr lang="en-US" dirty="0">
                <a:latin typeface="Abadi" panose="020B0604020104020204" pitchFamily="34" charset="0"/>
              </a:rPr>
              <a:t> purchase? etc.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badi" panose="020B0604020104020204" pitchFamily="34" charset="0"/>
              </a:rPr>
              <a:t>How can we value customers who rebought several times?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0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6670-3DB2-C5C7-B7CE-17BBA20A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E1E1B-7F8D-6EB7-FACF-DAE671CCB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29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How might other factors influence rebuy rate?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State, Region, or Country shipped to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Order Cost, Shipping cost, and Shipping type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Marketing channel and demand allocation of orders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Customer type: First time, priority, last chance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Combinations of multiple factors</a:t>
            </a:r>
          </a:p>
          <a:p>
            <a:pPr lvl="1">
              <a:lnSpc>
                <a:spcPct val="100000"/>
              </a:lnSpc>
            </a:pPr>
            <a:endParaRPr lang="en-US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Other insights from order data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How can we refine our SQL queries?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What other capabilities does R have?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latin typeface="Abadi" panose="020B0604020104020204" pitchFamily="34" charset="0"/>
              </a:rPr>
              <a:t>How can we Incorporate tools such as ELK? </a:t>
            </a:r>
            <a:r>
              <a:rPr lang="en-US" dirty="0" err="1">
                <a:latin typeface="Abadi" panose="020B0604020104020204" pitchFamily="34" charset="0"/>
              </a:rPr>
              <a:t>DataDog</a:t>
            </a:r>
            <a:r>
              <a:rPr lang="en-US" dirty="0">
                <a:latin typeface="Abadi" panose="020B0604020104020204" pitchFamily="34" charset="0"/>
              </a:rPr>
              <a:t>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56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AD793-4BF1-13C7-96D9-7BBEB034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What was our end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6232E-F095-3EEE-3FFC-F0C4437E5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To determine customer rebuy rate based on some factor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Specifically, we wanted to look at </a:t>
            </a:r>
            <a:r>
              <a:rPr lang="en-US" b="1" u="sng" dirty="0">
                <a:latin typeface="Abadi" panose="020B0604020104020204" pitchFamily="34" charset="0"/>
              </a:rPr>
              <a:t>Delivery Time </a:t>
            </a:r>
            <a:r>
              <a:rPr lang="en-US" dirty="0">
                <a:latin typeface="Abadi" panose="020B0604020104020204" pitchFamily="34" charset="0"/>
              </a:rPr>
              <a:t>of orders</a:t>
            </a:r>
          </a:p>
          <a:p>
            <a:pPr marL="0" indent="0">
              <a:buNone/>
            </a:pPr>
            <a:r>
              <a:rPr lang="en-US" b="1" dirty="0">
                <a:latin typeface="Abadi" panose="020B0604020104020204" pitchFamily="34" charset="0"/>
              </a:rPr>
              <a:t> </a:t>
            </a:r>
          </a:p>
          <a:p>
            <a:r>
              <a:rPr lang="en-US" dirty="0">
                <a:latin typeface="Abadi" panose="020B0604020104020204" pitchFamily="34" charset="0"/>
              </a:rPr>
              <a:t>Initial assumptions: Shorter delivery time of packages would lead to higher rebuy rates, on average.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48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0FDD-5466-E294-B90F-7618E244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Brainstorming and Obtaining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644F2-0F76-26A9-CDC2-C28BF6D5D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Abadi" panose="020B0604020104020204" pitchFamily="34" charset="0"/>
              </a:rPr>
              <a:t>What do we need and how do we get it?</a:t>
            </a:r>
          </a:p>
          <a:p>
            <a:pPr marL="0" indent="0">
              <a:buNone/>
            </a:pPr>
            <a:endParaRPr lang="en-US" sz="3600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What do we need? (What columns would fill our data table?)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Order number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Order ship &amp; arrival date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Customer GUID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Time to delivery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Number of times ordered for each customer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Ship state/ country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33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300E7-7922-8ED9-52A1-5CC72B4D9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How did we get this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B16D-A3E8-D84A-04AB-0A1F3317E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675"/>
            <a:ext cx="113538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Using the </a:t>
            </a:r>
            <a:r>
              <a:rPr lang="en-US" dirty="0" err="1">
                <a:latin typeface="Abadi" panose="020B0604020104020204" pitchFamily="34" charset="0"/>
              </a:rPr>
              <a:t>Adam&amp;Eve</a:t>
            </a:r>
            <a:r>
              <a:rPr lang="en-US" dirty="0">
                <a:latin typeface="Abadi" panose="020B0604020104020204" pitchFamily="34" charset="0"/>
              </a:rPr>
              <a:t> Storefront database and AS400 database accessed through SQL</a:t>
            </a:r>
          </a:p>
          <a:p>
            <a:r>
              <a:rPr lang="en-US" dirty="0">
                <a:latin typeface="Abadi" panose="020B0604020104020204" pitchFamily="34" charset="0"/>
              </a:rPr>
              <a:t>We used DHL Order data from AS400</a:t>
            </a:r>
          </a:p>
          <a:p>
            <a:r>
              <a:rPr lang="en-US" dirty="0">
                <a:latin typeface="Abadi" panose="020B0604020104020204" pitchFamily="34" charset="0"/>
              </a:rPr>
              <a:t>Vadim showed us where useful data tables were to get what we needed</a:t>
            </a:r>
          </a:p>
          <a:p>
            <a:r>
              <a:rPr lang="en-US" dirty="0">
                <a:latin typeface="Abadi" panose="020B0604020104020204" pitchFamily="34" charset="0"/>
              </a:rPr>
              <a:t>Thomas helped us complete a SQL query to extract this data (below)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endParaRPr lang="en-US" dirty="0"/>
          </a:p>
        </p:txBody>
      </p:sp>
      <p:pic>
        <p:nvPicPr>
          <p:cNvPr id="5" name="Picture 4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8ABC7EAC-AFF3-7452-4FAF-65B6273596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11"/>
          <a:stretch/>
        </p:blipFill>
        <p:spPr>
          <a:xfrm>
            <a:off x="838200" y="4449451"/>
            <a:ext cx="9172575" cy="204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444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BA283-5378-5210-E514-6C0D652B7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284"/>
            <a:ext cx="10515600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Analyzing our data sample In Excel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BDBDC39C-B7FE-EFF1-F1BE-49BC0BC501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49"/>
          <a:stretch/>
        </p:blipFill>
        <p:spPr>
          <a:xfrm>
            <a:off x="838200" y="1237927"/>
            <a:ext cx="10105218" cy="451008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C05FB0-EF88-9A23-679E-659DBC46BA37}"/>
              </a:ext>
            </a:extLst>
          </p:cNvPr>
          <p:cNvSpPr txBox="1"/>
          <p:nvPr/>
        </p:nvSpPr>
        <p:spPr>
          <a:xfrm>
            <a:off x="838200" y="5956916"/>
            <a:ext cx="40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Total of 7,885 observations in sample</a:t>
            </a:r>
          </a:p>
        </p:txBody>
      </p:sp>
    </p:spTree>
    <p:extLst>
      <p:ext uri="{BB962C8B-B14F-4D97-AF65-F5344CB8AC3E}">
        <p14:creationId xmlns:p14="http://schemas.microsoft.com/office/powerpoint/2010/main" val="3852166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0D5A1-E60B-7680-947A-D71170F2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badi" panose="020B0604020104020204" pitchFamily="34" charset="0"/>
              </a:rPr>
              <a:t>Analyzing our data sample In Excel</a:t>
            </a:r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4" name="Content Placeholder 4" descr="A screenshot of a computer">
            <a:extLst>
              <a:ext uri="{FF2B5EF4-FFF2-40B4-BE49-F238E27FC236}">
                <a16:creationId xmlns:a16="http://schemas.microsoft.com/office/drawing/2014/main" id="{C889F50B-BE0C-836B-07DB-3F483C35C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46"/>
          <a:stretch/>
        </p:blipFill>
        <p:spPr>
          <a:xfrm>
            <a:off x="7416780" y="2288219"/>
            <a:ext cx="4558734" cy="228156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6A277B-6A2F-3115-C0AC-5F4E71A09A0C}"/>
              </a:ext>
            </a:extLst>
          </p:cNvPr>
          <p:cNvSpPr txBox="1"/>
          <p:nvPr/>
        </p:nvSpPr>
        <p:spPr>
          <a:xfrm>
            <a:off x="488272" y="1504705"/>
            <a:ext cx="680468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latin typeface="Abadi" panose="020B0604020104020204" pitchFamily="34" charset="0"/>
              </a:rPr>
              <a:t>Goals with this data: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>
                <a:latin typeface="Abadi" panose="020B0604020104020204" pitchFamily="34" charset="0"/>
              </a:rPr>
              <a:t>Create cohorts based on delivery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>
                <a:latin typeface="Abadi" panose="020B0604020104020204" pitchFamily="34" charset="0"/>
              </a:rPr>
              <a:t>Filter data to get first order of each customer – “First impression”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>
                <a:latin typeface="Abadi" panose="020B0604020104020204" pitchFamily="34" charset="0"/>
              </a:rPr>
              <a:t>Then, determine percentage of people who rebought</a:t>
            </a:r>
          </a:p>
          <a:p>
            <a:endParaRPr lang="en-US" sz="2800">
              <a:latin typeface="Abadi" panose="020B0604020104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latin typeface="Abadi" panose="020B0604020104020204" pitchFamily="34" charset="0"/>
              </a:rPr>
              <a:t>Tried using some functions in Excel to accomplish these goals, but it wasn’t quite what we wanted…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/>
          </a:p>
          <a:p>
            <a:pPr lvl="1"/>
            <a:endParaRPr lang="en-US" sz="280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7562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F0042-157F-386C-5348-481C24051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Exploration of data 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54F9-E393-FC2F-4DE2-74948484B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999"/>
            <a:ext cx="10515600" cy="4870635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Could I reach these goals using R?</a:t>
            </a:r>
          </a:p>
          <a:p>
            <a:r>
              <a:rPr lang="en-US" dirty="0">
                <a:latin typeface="Abadi" panose="020B0604020104020204" pitchFamily="34" charset="0"/>
              </a:rPr>
              <a:t>Reading in Data table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r>
              <a:rPr lang="en-US" sz="2400" dirty="0">
                <a:latin typeface="Abadi" panose="020B0604020104020204" pitchFamily="34" charset="0"/>
              </a:rPr>
              <a:t>Looking at distribution of </a:t>
            </a:r>
          </a:p>
          <a:p>
            <a:pPr marL="0" indent="0">
              <a:buNone/>
            </a:pPr>
            <a:r>
              <a:rPr lang="en-US" sz="2400" dirty="0">
                <a:latin typeface="Abadi" panose="020B0604020104020204" pitchFamily="34" charset="0"/>
              </a:rPr>
              <a:t>  delivery times to determine </a:t>
            </a:r>
          </a:p>
          <a:p>
            <a:pPr marL="0" indent="0">
              <a:buNone/>
            </a:pPr>
            <a:r>
              <a:rPr lang="en-US" sz="2400" dirty="0">
                <a:latin typeface="Abadi" panose="020B0604020104020204" pitchFamily="34" charset="0"/>
              </a:rPr>
              <a:t>  cohorts</a:t>
            </a:r>
          </a:p>
          <a:p>
            <a:r>
              <a:rPr lang="en-US" sz="2400" dirty="0">
                <a:latin typeface="Abadi" panose="020B0604020104020204" pitchFamily="34" charset="0"/>
              </a:rPr>
              <a:t>Ensure all cohorts are large </a:t>
            </a:r>
          </a:p>
          <a:p>
            <a:r>
              <a:rPr lang="en-US" sz="2400" dirty="0">
                <a:latin typeface="Abadi" panose="020B0604020104020204" pitchFamily="34" charset="0"/>
              </a:rPr>
              <a:t>Mean delivery time: 8.9</a:t>
            </a:r>
          </a:p>
          <a:p>
            <a:pPr marL="0" indent="0">
              <a:buNone/>
            </a:pPr>
            <a:r>
              <a:rPr lang="en-US" sz="2400" dirty="0">
                <a:latin typeface="Abadi" panose="020B0604020104020204" pitchFamily="34" charset="0"/>
              </a:rPr>
              <a:t>  days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038FFBF-6758-32D3-45E1-EA4468E67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264" y="2506973"/>
            <a:ext cx="3938024" cy="590574"/>
          </a:xfrm>
          <a:prstGeom prst="rect">
            <a:avLst/>
          </a:prstGeom>
        </p:spPr>
      </p:pic>
      <p:pic>
        <p:nvPicPr>
          <p:cNvPr id="9" name="Picture 8" descr="A graph with numbers and a bar graph&#10;&#10;Description automatically generated">
            <a:extLst>
              <a:ext uri="{FF2B5EF4-FFF2-40B4-BE49-F238E27FC236}">
                <a16:creationId xmlns:a16="http://schemas.microsoft.com/office/drawing/2014/main" id="{2AE1EE9F-F768-7686-A658-5A2047F570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83"/>
          <a:stretch/>
        </p:blipFill>
        <p:spPr>
          <a:xfrm>
            <a:off x="5577028" y="2036918"/>
            <a:ext cx="6407827" cy="436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082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F95DB-8CF0-AF9B-718F-B1990FCC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Exploration of data using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E11C5-1362-8970-BD8D-2231856A2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Creating a new table with only first orders of every customer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  <a:p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This allows us to examine “First impressions” for each customer</a:t>
            </a:r>
          </a:p>
          <a:p>
            <a:r>
              <a:rPr lang="en-US" dirty="0">
                <a:latin typeface="Abadi" panose="020B0604020104020204" pitchFamily="34" charset="0"/>
              </a:rPr>
              <a:t>Decided after talking with Michael to break up data into 6 groups (cohorts)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From less than 3 days to more than 14 days delivery time</a:t>
            </a:r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C51AC5E7-D699-9EC9-F59D-DCCECCEF1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97" y="2491659"/>
            <a:ext cx="5959356" cy="93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40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EE3F68-B395-5774-1837-50F3D782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Abadi" panose="020B0604020104020204" pitchFamily="34" charset="0"/>
              </a:rPr>
              <a:t>Results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C4BF3-25BF-8819-A2A1-058209A01F01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badi" panose="020B0604020104020204" pitchFamily="34" charset="0"/>
              </a:rPr>
              <a:t>Line graph of rebuy rates by length of delivery time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endParaRPr lang="en-US" sz="2200" dirty="0">
              <a:latin typeface="Abadi" panose="020B060402010402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Abadi" panose="020B0604020104020204" pitchFamily="34" charset="0"/>
              </a:rPr>
              <a:t>Shows what happened after customers first order</a:t>
            </a:r>
          </a:p>
        </p:txBody>
      </p:sp>
      <p:pic>
        <p:nvPicPr>
          <p:cNvPr id="8" name="Content Placeholder 7" descr="A graph with a line and numbers&#10;&#10;Description automatically generated">
            <a:extLst>
              <a:ext uri="{FF2B5EF4-FFF2-40B4-BE49-F238E27FC236}">
                <a16:creationId xmlns:a16="http://schemas.microsoft.com/office/drawing/2014/main" id="{990197EF-51B6-6228-BA7B-B31BFC4D45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50" y="617626"/>
            <a:ext cx="7742312" cy="5433717"/>
          </a:xfrm>
        </p:spPr>
      </p:pic>
    </p:spTree>
    <p:extLst>
      <p:ext uri="{BB962C8B-B14F-4D97-AF65-F5344CB8AC3E}">
        <p14:creationId xmlns:p14="http://schemas.microsoft.com/office/powerpoint/2010/main" val="24652649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1195</TotalTime>
  <Words>851</Words>
  <Application>Microsoft Office PowerPoint</Application>
  <PresentationFormat>Widescreen</PresentationFormat>
  <Paragraphs>111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Abadi</vt:lpstr>
      <vt:lpstr>Arial</vt:lpstr>
      <vt:lpstr>Calibri</vt:lpstr>
      <vt:lpstr>Calibri Light</vt:lpstr>
      <vt:lpstr>Office Theme</vt:lpstr>
      <vt:lpstr>Analysis of Ship Times and Rebuy Rates</vt:lpstr>
      <vt:lpstr>What was our end goal?</vt:lpstr>
      <vt:lpstr>Brainstorming and Obtaining data</vt:lpstr>
      <vt:lpstr>How did we get this data?</vt:lpstr>
      <vt:lpstr>Analyzing our data sample In Excel</vt:lpstr>
      <vt:lpstr>Analyzing our data sample In Excel</vt:lpstr>
      <vt:lpstr>Exploration of data using R</vt:lpstr>
      <vt:lpstr>Exploration of data using R</vt:lpstr>
      <vt:lpstr>Results</vt:lpstr>
      <vt:lpstr>Interpretations from this graph</vt:lpstr>
      <vt:lpstr>Possible sources of Error</vt:lpstr>
      <vt:lpstr>Conclusions</vt:lpstr>
      <vt:lpstr>Areas for Improvement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Ship Times and Rebuy Rates</dc:title>
  <dc:creator>Ryan Mersereau</dc:creator>
  <cp:lastModifiedBy>Ryan Mersereau</cp:lastModifiedBy>
  <cp:revision>12</cp:revision>
  <dcterms:created xsi:type="dcterms:W3CDTF">2023-07-17T15:06:39Z</dcterms:created>
  <dcterms:modified xsi:type="dcterms:W3CDTF">2023-07-24T18:20:51Z</dcterms:modified>
</cp:coreProperties>
</file>