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58" r:id="rId5"/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11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6247" autoAdjust="0"/>
  </p:normalViewPr>
  <p:slideViewPr>
    <p:cSldViewPr snapToGrid="0">
      <p:cViewPr>
        <p:scale>
          <a:sx n="100" d="100"/>
          <a:sy n="100" d="100"/>
        </p:scale>
        <p:origin x="126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AA58-C383-B695-FCB7-915F33960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A1FA9-24EE-7D88-35E6-4BA9E08F4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85036-5E76-C303-82AB-DF9E7C3E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EAEC3-6920-DF18-37CD-6D1F762A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8EB09-DE8E-E9C1-C2DB-2941CE363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43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DE3E1-86EE-A407-635C-294CDC25B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6F71A-0788-28C3-ADE9-63F6028D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92D6C-0A32-5285-5032-D236EEFB6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AFDAC-3E81-B00B-53A6-5F11BA9A0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498-8F8F-5E3F-A85C-326EFFA3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2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FEBCB6-E973-9D42-742F-EBE7E29FA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11034-1BF9-E3CF-B8ED-951D130D0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E0103-2A79-5768-1AFB-9B273C7D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19227-3314-9578-B704-637C3CDE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1CFA-FAD7-12DE-2854-114504E3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CFA34-9E96-A81C-916B-9D768C1D1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EEA9-7B43-647C-AD4B-F733040A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6DFE6-1747-D3AC-0118-F99664343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72320-F9B7-CB65-7735-C396C93C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502DA-8D88-B29A-82AD-40FA2A7EC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30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217E-FAC9-1402-A9AE-DE43B3067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A0DB9-8821-6779-AFCE-31FC58C2A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D4F18-6E09-C502-B76F-67A5F640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3B281-4D84-931E-FA5B-E76DC7AED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20B33-15D0-ABAD-1400-B0920A09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60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5B4C0-B824-DE6C-71F0-4DDFC518A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5250-10C1-911F-4BA5-FA1BB13E6E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05915-45F0-93D2-43F1-B351C3465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42EB-7FF7-6EAD-E259-337961411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E70D9-0096-B9F2-9404-2121110F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74252-8E40-A510-E804-1067B034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7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6A78-B41F-A858-78FC-ED68DEAE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665D2-DFBE-340C-0E83-569D822CC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CE081-8FD3-7BCA-C5DE-1B57FF8FA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340D83-D84E-C48F-D69A-D3093833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88509-A7D8-1A49-D0D0-6FEDCB7A5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2CBED5-9DA1-A545-F8CB-FEC869B0F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EF2058-F4A2-5095-7FBD-9AA1A314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DC27FA-A79E-A815-C25B-8B0D1FEC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96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E8A-4E0E-205C-71C0-A9A61C2C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667418-2A8E-1FCD-5957-3DDE7E84A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D8056-A62A-DFC3-697A-35BF53830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2C1CA-77AF-6532-157C-C833C99D9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9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DB5B4-EC03-1E93-698C-64BD8E4E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93C11-13FA-A2C9-406A-2F4DBA09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03AD9-0B60-9EDE-0225-B822F7A2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1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C616-A0CF-B0AE-E2B6-B361C755B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24BC4-A63E-4B24-876C-7B4FC243E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590ACF-79AB-85C0-D28C-777D44C9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F0666-6FA3-8EC8-8028-11205096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C7240-6C2B-EA33-E684-7D8CC4213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84A667-A4FD-005E-CE4E-CC95C58F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938A-47DB-54C0-798A-3303624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E322D4-F7D2-3092-5217-FFCEF02A7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A226D7-7A29-DF8D-6CB5-893A1F67D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2A528-023C-B0AE-10A5-04F4A06AE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9E140-DFB4-8C63-E61E-EA617D0E2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5F5FD-EA50-DF2B-659C-E28A7FA80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8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210ADF-45B0-827A-0468-D74C07E29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28D1B-F542-8896-3CFC-F485973B4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A057C-60FD-9C06-8916-3D395553CA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74E31-A275-4D31-95D7-4E622578D68F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453598-5776-B238-B033-DB6898313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B044-059D-FBC9-68F1-437F927AD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D272B-4C60-42DF-992D-9D60F86557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0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3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2.jpe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jpeg"/><Relationship Id="rId30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3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72EB4-F2F1-A8F3-94FD-9AF80A01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49CA14-A168-055D-A1AF-8DD00BD253C3}"/>
              </a:ext>
            </a:extLst>
          </p:cNvPr>
          <p:cNvSpPr/>
          <p:nvPr/>
        </p:nvSpPr>
        <p:spPr>
          <a:xfrm>
            <a:off x="739217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67CE1D5-CDBB-E00E-431B-2670F78D0DA8}"/>
              </a:ext>
            </a:extLst>
          </p:cNvPr>
          <p:cNvSpPr/>
          <p:nvPr/>
        </p:nvSpPr>
        <p:spPr>
          <a:xfrm>
            <a:off x="9775348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023E984-22B8-58F7-9C77-2938BAF56E1F}"/>
              </a:ext>
            </a:extLst>
          </p:cNvPr>
          <p:cNvSpPr/>
          <p:nvPr/>
        </p:nvSpPr>
        <p:spPr>
          <a:xfrm>
            <a:off x="24264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HR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F6D9C2D-4652-BABE-E500-1E2663D29C64}"/>
              </a:ext>
            </a:extLst>
          </p:cNvPr>
          <p:cNvSpPr/>
          <p:nvPr/>
        </p:nvSpPr>
        <p:spPr>
          <a:xfrm>
            <a:off x="2625819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Finance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ED6244-DAB6-B566-EA67-7343A81368D3}"/>
              </a:ext>
            </a:extLst>
          </p:cNvPr>
          <p:cNvSpPr/>
          <p:nvPr/>
        </p:nvSpPr>
        <p:spPr>
          <a:xfrm>
            <a:off x="5008995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E26751-2C24-98D3-2F31-B7CBDF0C2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92" y="5775543"/>
            <a:ext cx="52904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">
            <a:extLst>
              <a:ext uri="{FF2B5EF4-FFF2-40B4-BE49-F238E27FC236}">
                <a16:creationId xmlns:a16="http://schemas.microsoft.com/office/drawing/2014/main" id="{A4D92D60-FC13-9F0F-9F5A-2B0B5EA0D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6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...">
            <a:extLst>
              <a:ext uri="{FF2B5EF4-FFF2-40B4-BE49-F238E27FC236}">
                <a16:creationId xmlns:a16="http://schemas.microsoft.com/office/drawing/2014/main" id="{6A93E792-3064-F967-FAFF-5E8F778E0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1" y="5775543"/>
            <a:ext cx="6702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3&quot; Icon - Download for free ...">
            <a:extLst>
              <a:ext uri="{FF2B5EF4-FFF2-40B4-BE49-F238E27FC236}">
                <a16:creationId xmlns:a16="http://schemas.microsoft.com/office/drawing/2014/main" id="{715EBEB0-8790-807B-1577-00EBDC1EC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59" y="577554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f - Revision 1925738: /kafka/site ...">
            <a:extLst>
              <a:ext uri="{FF2B5EF4-FFF2-40B4-BE49-F238E27FC236}">
                <a16:creationId xmlns:a16="http://schemas.microsoft.com/office/drawing/2014/main" id="{915911DF-EDC0-E43A-DBE4-08F981D96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98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5001FA9-2DF5-4BE0-6A0E-6701ACB5B639}"/>
              </a:ext>
            </a:extLst>
          </p:cNvPr>
          <p:cNvSpPr/>
          <p:nvPr/>
        </p:nvSpPr>
        <p:spPr>
          <a:xfrm>
            <a:off x="73824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Data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FE6BA5-777D-5DDA-C51D-6656902B3C58}"/>
              </a:ext>
            </a:extLst>
          </p:cNvPr>
          <p:cNvSpPr/>
          <p:nvPr/>
        </p:nvSpPr>
        <p:spPr>
          <a:xfrm>
            <a:off x="3580161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BI Tools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EB7173C-A961-FA99-8319-84BFB4E122CA}"/>
              </a:ext>
            </a:extLst>
          </p:cNvPr>
          <p:cNvSpPr/>
          <p:nvPr/>
        </p:nvSpPr>
        <p:spPr>
          <a:xfrm>
            <a:off x="6422074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ML/Analytics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6FF2C5-F94B-1B68-0673-014D163DAE6C}"/>
              </a:ext>
            </a:extLst>
          </p:cNvPr>
          <p:cNvSpPr/>
          <p:nvPr/>
        </p:nvSpPr>
        <p:spPr>
          <a:xfrm>
            <a:off x="926398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Ops Systems</a:t>
            </a:r>
          </a:p>
        </p:txBody>
      </p:sp>
      <p:pic>
        <p:nvPicPr>
          <p:cNvPr id="1044" name="Picture 20" descr="Google BigQuery Icon Logo PNG vector in ...">
            <a:extLst>
              <a:ext uri="{FF2B5EF4-FFF2-40B4-BE49-F238E27FC236}">
                <a16:creationId xmlns:a16="http://schemas.microsoft.com/office/drawing/2014/main" id="{DCB03B97-3B7E-289C-769C-44E3429E76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" y="1031825"/>
            <a:ext cx="73246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Power BI | Logopedia | Fandom">
            <a:extLst>
              <a:ext uri="{FF2B5EF4-FFF2-40B4-BE49-F238E27FC236}">
                <a16:creationId xmlns:a16="http://schemas.microsoft.com/office/drawing/2014/main" id="{0058D006-D341-6C20-4E29-757AF2314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93" y="1031825"/>
            <a:ext cx="55602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pyterHub — JupyterHub 0.9.2 ...">
            <a:extLst>
              <a:ext uri="{FF2B5EF4-FFF2-40B4-BE49-F238E27FC236}">
                <a16:creationId xmlns:a16="http://schemas.microsoft.com/office/drawing/2014/main" id="{A17AEA16-8698-75A6-6DE5-5DA75DE7A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51" y="1055466"/>
            <a:ext cx="6159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D5540F-C0DA-4997-CCB8-8E459D2ACE93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2554" r="22435"/>
          <a:stretch/>
        </p:blipFill>
        <p:spPr>
          <a:xfrm>
            <a:off x="9330637" y="1031825"/>
            <a:ext cx="538953" cy="548640"/>
          </a:xfrm>
          <a:prstGeom prst="rect">
            <a:avLst/>
          </a:prstGeom>
        </p:spPr>
      </p:pic>
      <p:pic>
        <p:nvPicPr>
          <p:cNvPr id="1050" name="Picture 26" descr="Atlassian logo thumbnail transparent ...">
            <a:extLst>
              <a:ext uri="{FF2B5EF4-FFF2-40B4-BE49-F238E27FC236}">
                <a16:creationId xmlns:a16="http://schemas.microsoft.com/office/drawing/2014/main" id="{2DE66B68-BBFC-D81D-5558-B8BA1C63CF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8503" r="14446" b="12028"/>
          <a:stretch/>
        </p:blipFill>
        <p:spPr bwMode="auto">
          <a:xfrm>
            <a:off x="9894621" y="1031825"/>
            <a:ext cx="548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SageMaker Autopilot ...">
            <a:extLst>
              <a:ext uri="{FF2B5EF4-FFF2-40B4-BE49-F238E27FC236}">
                <a16:creationId xmlns:a16="http://schemas.microsoft.com/office/drawing/2014/main" id="{813B2EA8-63E8-DB0A-39F2-9ABA95834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27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ubeflow">
            <a:extLst>
              <a:ext uri="{FF2B5EF4-FFF2-40B4-BE49-F238E27FC236}">
                <a16:creationId xmlns:a16="http://schemas.microsoft.com/office/drawing/2014/main" id="{16ECBBF2-3CC0-21D3-0513-3915145F6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1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bleau desktop icon - ukrainewalker">
            <a:extLst>
              <a:ext uri="{FF2B5EF4-FFF2-40B4-BE49-F238E27FC236}">
                <a16:creationId xmlns:a16="http://schemas.microsoft.com/office/drawing/2014/main" id="{C1F0B85B-165B-E432-D713-9823EE3BC9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0997"/>
          <a:stretch/>
        </p:blipFill>
        <p:spPr bwMode="auto">
          <a:xfrm>
            <a:off x="4316893" y="1031825"/>
            <a:ext cx="54599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lumio | The leader in SOAP integrations">
            <a:extLst>
              <a:ext uri="{FF2B5EF4-FFF2-40B4-BE49-F238E27FC236}">
                <a16:creationId xmlns:a16="http://schemas.microsoft.com/office/drawing/2014/main" id="{1ABE8652-96D8-D0C0-69F6-FB78D7CC7D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11242" r="26087" b="10799"/>
          <a:stretch/>
        </p:blipFill>
        <p:spPr bwMode="auto">
          <a:xfrm>
            <a:off x="10424374" y="5775543"/>
            <a:ext cx="59239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RPC Logo PNG Vector (SVG) Free Download">
            <a:extLst>
              <a:ext uri="{FF2B5EF4-FFF2-40B4-BE49-F238E27FC236}">
                <a16:creationId xmlns:a16="http://schemas.microsoft.com/office/drawing/2014/main" id="{8663D7C6-71A6-68CB-03F1-41FCD780F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2" y="579608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B65EAD17-ED9D-539B-95C6-3CAF2A6EC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949" y="580253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reen excel 3 icon - Free green office ...">
            <a:extLst>
              <a:ext uri="{FF2B5EF4-FFF2-40B4-BE49-F238E27FC236}">
                <a16:creationId xmlns:a16="http://schemas.microsoft.com/office/drawing/2014/main" id="{EF975D54-5A8D-9598-9A46-350916FCB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579585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ogle Cloud Storage Logo in SVG Vector ...">
            <a:extLst>
              <a:ext uri="{FF2B5EF4-FFF2-40B4-BE49-F238E27FC236}">
                <a16:creationId xmlns:a16="http://schemas.microsoft.com/office/drawing/2014/main" id="{B56694C1-EC2E-1B78-01FD-DDFA41994E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6831" r="20546" b="8057"/>
          <a:stretch/>
        </p:blipFill>
        <p:spPr bwMode="auto">
          <a:xfrm>
            <a:off x="5765577" y="5800630"/>
            <a:ext cx="54597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nowflake Logo &amp; Brand Assets (SVG, PNG ...">
            <a:extLst>
              <a:ext uri="{FF2B5EF4-FFF2-40B4-BE49-F238E27FC236}">
                <a16:creationId xmlns:a16="http://schemas.microsoft.com/office/drawing/2014/main" id="{891C9B69-BEB7-70F4-54E1-C3D328D24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103182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1266ABC-BA93-EFF4-9006-23D9D679E3A7}"/>
              </a:ext>
            </a:extLst>
          </p:cNvPr>
          <p:cNvGrpSpPr/>
          <p:nvPr/>
        </p:nvGrpSpPr>
        <p:grpSpPr>
          <a:xfrm>
            <a:off x="1270163" y="2206074"/>
            <a:ext cx="9651674" cy="2028717"/>
            <a:chOff x="705535" y="2206074"/>
            <a:chExt cx="9651674" cy="202871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9EB53E3-1B68-BB75-9ADB-308289FBA6E8}"/>
                </a:ext>
              </a:extLst>
            </p:cNvPr>
            <p:cNvSpPr/>
            <p:nvPr/>
          </p:nvSpPr>
          <p:spPr>
            <a:xfrm>
              <a:off x="2650093" y="2206074"/>
              <a:ext cx="7707116" cy="2028717"/>
            </a:xfrm>
            <a:prstGeom prst="roundRect">
              <a:avLst>
                <a:gd name="adj" fmla="val 8824"/>
              </a:avLst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Abadi" panose="020B0604020104020204" pitchFamily="34" charset="0"/>
                </a:rPr>
                <a:t>NewCo</a:t>
              </a:r>
              <a:r>
                <a:rPr lang="en-US" dirty="0">
                  <a:latin typeface="Abadi" panose="020B0604020104020204" pitchFamily="34" charset="0"/>
                </a:rPr>
                <a:t> Solution</a:t>
              </a:r>
            </a:p>
          </p:txBody>
        </p:sp>
        <p:pic>
          <p:nvPicPr>
            <p:cNvPr id="1038" name="Picture 14" descr="Airflow Operators Worth Knowing | by ...">
              <a:extLst>
                <a:ext uri="{FF2B5EF4-FFF2-40B4-BE49-F238E27FC236}">
                  <a16:creationId xmlns:a16="http://schemas.microsoft.com/office/drawing/2014/main" id="{21379B79-1DF8-9FE1-6FBD-6C287E5800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43" y="264589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Kestra · GitHub">
              <a:extLst>
                <a:ext uri="{FF2B5EF4-FFF2-40B4-BE49-F238E27FC236}">
                  <a16:creationId xmlns:a16="http://schemas.microsoft.com/office/drawing/2014/main" id="{3B2C2491-C5E4-EE05-A6B4-4D084FDCCC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826" y="264589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D01C4AB-1A41-B394-989E-3A82636AF563}"/>
                </a:ext>
              </a:extLst>
            </p:cNvPr>
            <p:cNvSpPr/>
            <p:nvPr/>
          </p:nvSpPr>
          <p:spPr>
            <a:xfrm>
              <a:off x="705535" y="2206074"/>
              <a:ext cx="1755941" cy="2028717"/>
            </a:xfrm>
            <a:prstGeom prst="roundRect">
              <a:avLst>
                <a:gd name="adj" fmla="val 88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>
                  <a:latin typeface="Abadi" panose="020B0604020104020204" pitchFamily="34" charset="0"/>
                </a:rPr>
                <a:t>Cyber Tools</a:t>
              </a:r>
            </a:p>
          </p:txBody>
        </p:sp>
        <p:pic>
          <p:nvPicPr>
            <p:cNvPr id="1070" name="Picture 46" descr="Rapid7 Logo &amp; Brand Assets (SVG, PNG ...">
              <a:extLst>
                <a:ext uri="{FF2B5EF4-FFF2-40B4-BE49-F238E27FC236}">
                  <a16:creationId xmlns:a16="http://schemas.microsoft.com/office/drawing/2014/main" id="{35A83B7C-46A1-8EC2-C949-60855260F0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38" y="3572373"/>
              <a:ext cx="712953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0A5E976E-1933-2865-7585-792950C1F5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02038" y="2946112"/>
              <a:ext cx="70302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52D9D9CC-8FAA-0FF3-0C5A-C7DCB80AD0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58810" y="2946112"/>
              <a:ext cx="548640" cy="548640"/>
            </a:xfrm>
            <a:prstGeom prst="rect">
              <a:avLst/>
            </a:prstGeom>
          </p:spPr>
        </p:pic>
        <p:pic>
          <p:nvPicPr>
            <p:cNvPr id="1074" name="Picture 50" descr="Advanced Security dashboard Widgets ...">
              <a:extLst>
                <a:ext uri="{FF2B5EF4-FFF2-40B4-BE49-F238E27FC236}">
                  <a16:creationId xmlns:a16="http://schemas.microsoft.com/office/drawing/2014/main" id="{649E90CD-97B5-F1F5-822E-C707E12945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567" y="3570846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Zero Trust Guide for Cloud-Native ...">
              <a:extLst>
                <a:ext uri="{FF2B5EF4-FFF2-40B4-BE49-F238E27FC236}">
                  <a16:creationId xmlns:a16="http://schemas.microsoft.com/office/drawing/2014/main" id="{3CA64B89-41DE-10C4-CB6E-AB6D861EDEA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73" r="18405"/>
            <a:stretch/>
          </p:blipFill>
          <p:spPr bwMode="auto">
            <a:xfrm>
              <a:off x="9198651" y="3220432"/>
              <a:ext cx="92022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89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DFB63-C985-DB99-6B49-94D850298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D55BD8-6F8B-06BB-454A-E3564E279889}"/>
              </a:ext>
            </a:extLst>
          </p:cNvPr>
          <p:cNvSpPr/>
          <p:nvPr/>
        </p:nvSpPr>
        <p:spPr>
          <a:xfrm>
            <a:off x="24264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34482E-E21E-6108-E251-9B209C5936FE}"/>
              </a:ext>
            </a:extLst>
          </p:cNvPr>
          <p:cNvSpPr/>
          <p:nvPr/>
        </p:nvSpPr>
        <p:spPr>
          <a:xfrm>
            <a:off x="422241" y="5035694"/>
            <a:ext cx="1760527" cy="1232554"/>
          </a:xfrm>
          <a:prstGeom prst="roundRect">
            <a:avLst>
              <a:gd name="adj" fmla="val 8824"/>
            </a:avLst>
          </a:prstGeom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DC6885-8C78-7BFD-DD42-BDD6286194EC}"/>
              </a:ext>
            </a:extLst>
          </p:cNvPr>
          <p:cNvSpPr/>
          <p:nvPr/>
        </p:nvSpPr>
        <p:spPr>
          <a:xfrm>
            <a:off x="7376596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463625B-A891-F4DC-8BD3-C2A28D092C4C}"/>
              </a:ext>
            </a:extLst>
          </p:cNvPr>
          <p:cNvSpPr/>
          <p:nvPr/>
        </p:nvSpPr>
        <p:spPr>
          <a:xfrm>
            <a:off x="9794355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40FE5CC-7683-63DD-813F-22E69E5B51C1}"/>
              </a:ext>
            </a:extLst>
          </p:cNvPr>
          <p:cNvSpPr/>
          <p:nvPr/>
        </p:nvSpPr>
        <p:spPr>
          <a:xfrm>
            <a:off x="260582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1574D5E-3F60-753F-0B8A-6D052D9E38D7}"/>
              </a:ext>
            </a:extLst>
          </p:cNvPr>
          <p:cNvSpPr/>
          <p:nvPr/>
        </p:nvSpPr>
        <p:spPr>
          <a:xfrm>
            <a:off x="5006462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199E21-820E-7BF8-47E1-824FF4198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270" y="5436432"/>
            <a:ext cx="52904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...">
            <a:extLst>
              <a:ext uri="{FF2B5EF4-FFF2-40B4-BE49-F238E27FC236}">
                <a16:creationId xmlns:a16="http://schemas.microsoft.com/office/drawing/2014/main" id="{60BEDC12-0EC4-4710-C37F-B98C654D6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" y="5436432"/>
            <a:ext cx="6702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f - Revision 1925738: /kafka/site ...">
            <a:extLst>
              <a:ext uri="{FF2B5EF4-FFF2-40B4-BE49-F238E27FC236}">
                <a16:creationId xmlns:a16="http://schemas.microsoft.com/office/drawing/2014/main" id="{D9E6E147-D7F3-DC5B-FBCE-7B7F3FA90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248" y="580275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6CA3F70-F55A-7B75-49BA-884A25F97A36}"/>
              </a:ext>
            </a:extLst>
          </p:cNvPr>
          <p:cNvSpPr/>
          <p:nvPr/>
        </p:nvSpPr>
        <p:spPr>
          <a:xfrm>
            <a:off x="73824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Data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6372D7-0E1C-F58F-987E-A8D50F2668C4}"/>
              </a:ext>
            </a:extLst>
          </p:cNvPr>
          <p:cNvSpPr/>
          <p:nvPr/>
        </p:nvSpPr>
        <p:spPr>
          <a:xfrm>
            <a:off x="3580161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BI Tools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1E1C689-981E-1DBB-44C3-1BCE888F169F}"/>
              </a:ext>
            </a:extLst>
          </p:cNvPr>
          <p:cNvSpPr/>
          <p:nvPr/>
        </p:nvSpPr>
        <p:spPr>
          <a:xfrm>
            <a:off x="6422074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ML/Analytics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2F5ACC-BA88-2C27-A4FA-9877A1934DEC}"/>
              </a:ext>
            </a:extLst>
          </p:cNvPr>
          <p:cNvSpPr/>
          <p:nvPr/>
        </p:nvSpPr>
        <p:spPr>
          <a:xfrm>
            <a:off x="926398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Ops Systems</a:t>
            </a:r>
          </a:p>
        </p:txBody>
      </p:sp>
      <p:pic>
        <p:nvPicPr>
          <p:cNvPr id="1044" name="Picture 20" descr="Google BigQuery Icon Logo PNG vector in ...">
            <a:extLst>
              <a:ext uri="{FF2B5EF4-FFF2-40B4-BE49-F238E27FC236}">
                <a16:creationId xmlns:a16="http://schemas.microsoft.com/office/drawing/2014/main" id="{2D9A6F23-F2E5-A1CA-1D3D-13C336A54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" y="1031825"/>
            <a:ext cx="73246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Power BI | Logopedia | Fandom">
            <a:extLst>
              <a:ext uri="{FF2B5EF4-FFF2-40B4-BE49-F238E27FC236}">
                <a16:creationId xmlns:a16="http://schemas.microsoft.com/office/drawing/2014/main" id="{0D713503-5971-CD7B-ABB6-FFCF4725D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93" y="1031825"/>
            <a:ext cx="55602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pyterHub — JupyterHub 0.9.2 ...">
            <a:extLst>
              <a:ext uri="{FF2B5EF4-FFF2-40B4-BE49-F238E27FC236}">
                <a16:creationId xmlns:a16="http://schemas.microsoft.com/office/drawing/2014/main" id="{F748D48D-D5BF-1083-31EE-AB91BA423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51" y="1055466"/>
            <a:ext cx="6159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33368D5-6A97-ADF1-CB8A-7E2D6B8DA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2554" r="22435"/>
          <a:stretch/>
        </p:blipFill>
        <p:spPr>
          <a:xfrm>
            <a:off x="9330637" y="1031825"/>
            <a:ext cx="538953" cy="548640"/>
          </a:xfrm>
          <a:prstGeom prst="rect">
            <a:avLst/>
          </a:prstGeom>
        </p:spPr>
      </p:pic>
      <p:pic>
        <p:nvPicPr>
          <p:cNvPr id="1050" name="Picture 26" descr="Atlassian logo thumbnail transparent ...">
            <a:extLst>
              <a:ext uri="{FF2B5EF4-FFF2-40B4-BE49-F238E27FC236}">
                <a16:creationId xmlns:a16="http://schemas.microsoft.com/office/drawing/2014/main" id="{C52C5856-B84C-48B4-7F6C-AD5CD98C3D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8503" r="14446" b="12028"/>
          <a:stretch/>
        </p:blipFill>
        <p:spPr bwMode="auto">
          <a:xfrm>
            <a:off x="9894621" y="1031825"/>
            <a:ext cx="548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SageMaker Autopilot ...">
            <a:extLst>
              <a:ext uri="{FF2B5EF4-FFF2-40B4-BE49-F238E27FC236}">
                <a16:creationId xmlns:a16="http://schemas.microsoft.com/office/drawing/2014/main" id="{07B7CB99-3BE7-964F-BB32-2FF59774E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27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ubeflow">
            <a:extLst>
              <a:ext uri="{FF2B5EF4-FFF2-40B4-BE49-F238E27FC236}">
                <a16:creationId xmlns:a16="http://schemas.microsoft.com/office/drawing/2014/main" id="{796BA2FD-9E0F-3413-EF61-3995D4F09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1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bleau desktop icon - ukrainewalker">
            <a:extLst>
              <a:ext uri="{FF2B5EF4-FFF2-40B4-BE49-F238E27FC236}">
                <a16:creationId xmlns:a16="http://schemas.microsoft.com/office/drawing/2014/main" id="{C66D3CB7-AB0E-6B4D-9317-EBBE977666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0997"/>
          <a:stretch/>
        </p:blipFill>
        <p:spPr bwMode="auto">
          <a:xfrm>
            <a:off x="4316893" y="1031825"/>
            <a:ext cx="54599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lumio | The leader in SOAP integrations">
            <a:extLst>
              <a:ext uri="{FF2B5EF4-FFF2-40B4-BE49-F238E27FC236}">
                <a16:creationId xmlns:a16="http://schemas.microsoft.com/office/drawing/2014/main" id="{ECCD1957-4A58-F685-F658-FA36A40BD3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11242" r="26087" b="10799"/>
          <a:stretch/>
        </p:blipFill>
        <p:spPr bwMode="auto">
          <a:xfrm>
            <a:off x="10424374" y="5775543"/>
            <a:ext cx="59239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RPC Logo PNG Vector (SVG) Free Download">
            <a:extLst>
              <a:ext uri="{FF2B5EF4-FFF2-40B4-BE49-F238E27FC236}">
                <a16:creationId xmlns:a16="http://schemas.microsoft.com/office/drawing/2014/main" id="{CC1D49BB-F916-67F0-844A-2572ED080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2" y="5796081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9E1DF767-7712-68B3-4821-715F6D377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099" y="5802534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reen excel 3 icon - Free green office ...">
            <a:extLst>
              <a:ext uri="{FF2B5EF4-FFF2-40B4-BE49-F238E27FC236}">
                <a16:creationId xmlns:a16="http://schemas.microsoft.com/office/drawing/2014/main" id="{77567DCC-8F02-AD99-916E-27AE91C63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973" y="5795857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ogle Cloud Storage Logo in SVG Vector ...">
            <a:extLst>
              <a:ext uri="{FF2B5EF4-FFF2-40B4-BE49-F238E27FC236}">
                <a16:creationId xmlns:a16="http://schemas.microsoft.com/office/drawing/2014/main" id="{79DDE110-4F66-2485-50A1-DB643055C0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6831" r="20546" b="8057"/>
          <a:stretch/>
        </p:blipFill>
        <p:spPr bwMode="auto">
          <a:xfrm>
            <a:off x="6512179" y="5683276"/>
            <a:ext cx="54597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nowflake Logo &amp; Brand Assets (SVG, PNG ...">
            <a:extLst>
              <a:ext uri="{FF2B5EF4-FFF2-40B4-BE49-F238E27FC236}">
                <a16:creationId xmlns:a16="http://schemas.microsoft.com/office/drawing/2014/main" id="{F67EDA4A-583B-EF03-B322-94600547B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103182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7C1DEB7-E016-5754-9207-FBC8392B232D}"/>
              </a:ext>
            </a:extLst>
          </p:cNvPr>
          <p:cNvSpPr/>
          <p:nvPr/>
        </p:nvSpPr>
        <p:spPr>
          <a:xfrm>
            <a:off x="2338421" y="2206074"/>
            <a:ext cx="7707116" cy="2028717"/>
          </a:xfrm>
          <a:prstGeom prst="roundRect">
            <a:avLst>
              <a:gd name="adj" fmla="val 8824"/>
            </a:avLst>
          </a:prstGeom>
          <a:solidFill>
            <a:srgbClr val="EF11A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 err="1">
                <a:latin typeface="Abadi" panose="020B0604020104020204" pitchFamily="34" charset="0"/>
              </a:rPr>
              <a:t>NewCo</a:t>
            </a:r>
            <a:r>
              <a:rPr lang="en-US" dirty="0">
                <a:latin typeface="Abadi" panose="020B0604020104020204" pitchFamily="34" charset="0"/>
              </a:rPr>
              <a:t> Solution</a:t>
            </a:r>
          </a:p>
        </p:txBody>
      </p:sp>
      <p:pic>
        <p:nvPicPr>
          <p:cNvPr id="1038" name="Picture 14" descr="Airflow Operators Worth Knowing | by ...">
            <a:extLst>
              <a:ext uri="{FF2B5EF4-FFF2-40B4-BE49-F238E27FC236}">
                <a16:creationId xmlns:a16="http://schemas.microsoft.com/office/drawing/2014/main" id="{8C61B063-5701-EF75-2BB9-39BE339D4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0171" y="26458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Kestra · GitHub">
            <a:extLst>
              <a:ext uri="{FF2B5EF4-FFF2-40B4-BE49-F238E27FC236}">
                <a16:creationId xmlns:a16="http://schemas.microsoft.com/office/drawing/2014/main" id="{8CC3062D-FC51-41A6-DB91-63B34D0A4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54" y="264589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B6022A8-8C53-5972-AC1C-A2F5301CCB2C}"/>
              </a:ext>
            </a:extLst>
          </p:cNvPr>
          <p:cNvSpPr/>
          <p:nvPr/>
        </p:nvSpPr>
        <p:spPr>
          <a:xfrm>
            <a:off x="393863" y="2206074"/>
            <a:ext cx="1755941" cy="2028717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Cyber Tools</a:t>
            </a:r>
          </a:p>
        </p:txBody>
      </p:sp>
      <p:pic>
        <p:nvPicPr>
          <p:cNvPr id="1070" name="Picture 46" descr="Rapid7 Logo &amp; Brand Assets (SVG, PNG ...">
            <a:extLst>
              <a:ext uri="{FF2B5EF4-FFF2-40B4-BE49-F238E27FC236}">
                <a16:creationId xmlns:a16="http://schemas.microsoft.com/office/drawing/2014/main" id="{3DB9050B-9E01-095A-6D96-72A410CDB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66" y="3572373"/>
            <a:ext cx="71295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:a16="http://schemas.microsoft.com/office/drawing/2014/main" id="{FA17E409-CE64-E069-A2E5-8DBBB510B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0366" y="2946112"/>
            <a:ext cx="70302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4562FFEE-3CA9-E56A-D5F2-D274605469D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247138" y="2946112"/>
            <a:ext cx="548640" cy="548640"/>
          </a:xfrm>
          <a:prstGeom prst="rect">
            <a:avLst/>
          </a:prstGeom>
        </p:spPr>
      </p:pic>
      <p:pic>
        <p:nvPicPr>
          <p:cNvPr id="1074" name="Picture 50" descr="Advanced Security dashboard Widgets ...">
            <a:extLst>
              <a:ext uri="{FF2B5EF4-FFF2-40B4-BE49-F238E27FC236}">
                <a16:creationId xmlns:a16="http://schemas.microsoft.com/office/drawing/2014/main" id="{E4A09B28-8B4F-BEBD-FA94-0E0EEBEA2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895" y="357084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Zero Trust Guide for Cloud-Native ...">
            <a:extLst>
              <a:ext uri="{FF2B5EF4-FFF2-40B4-BE49-F238E27FC236}">
                <a16:creationId xmlns:a16="http://schemas.microsoft.com/office/drawing/2014/main" id="{2C2983BB-6A4A-4056-4DA4-D2CD20F6B8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73" r="18405"/>
          <a:stretch/>
        </p:blipFill>
        <p:spPr bwMode="auto">
          <a:xfrm>
            <a:off x="8886979" y="3220432"/>
            <a:ext cx="92022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Free Aws Logo Icon - Free Download Logos Logo Icons | IconScout">
            <a:extLst>
              <a:ext uri="{FF2B5EF4-FFF2-40B4-BE49-F238E27FC236}">
                <a16:creationId xmlns:a16="http://schemas.microsoft.com/office/drawing/2014/main" id="{34BD82F5-9A73-5A30-1AAC-20EE6E05F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398" y="5101587"/>
            <a:ext cx="225661" cy="225661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64C578-AA87-61BF-B161-ECD45B970C2E}"/>
              </a:ext>
            </a:extLst>
          </p:cNvPr>
          <p:cNvSpPr txBox="1"/>
          <p:nvPr/>
        </p:nvSpPr>
        <p:spPr>
          <a:xfrm>
            <a:off x="917250" y="5078338"/>
            <a:ext cx="9813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/>
              <a:t>aws</a:t>
            </a:r>
            <a:r>
              <a:rPr lang="en-US" sz="1100" dirty="0"/>
              <a:t>-account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E7328-7D33-6E9B-F66B-5B36BA9DABCD}"/>
              </a:ext>
            </a:extLst>
          </p:cNvPr>
          <p:cNvSpPr txBox="1"/>
          <p:nvPr/>
        </p:nvSpPr>
        <p:spPr>
          <a:xfrm>
            <a:off x="330273" y="4666361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HR</a:t>
            </a:r>
            <a:endParaRPr lang="en-US" b="1" dirty="0"/>
          </a:p>
        </p:txBody>
      </p:sp>
      <p:pic>
        <p:nvPicPr>
          <p:cNvPr id="4100" name="Picture 4" descr="AWS API Gateway | Pulumi Registry">
            <a:extLst>
              <a:ext uri="{FF2B5EF4-FFF2-40B4-BE49-F238E27FC236}">
                <a16:creationId xmlns:a16="http://schemas.microsoft.com/office/drawing/2014/main" id="{DF309A17-51B3-D65A-32C2-52228E5E8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92" y="6017690"/>
            <a:ext cx="18288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ws Ec2 icon as SVG, PNG, JSX, and ...">
            <a:extLst>
              <a:ext uri="{FF2B5EF4-FFF2-40B4-BE49-F238E27FC236}">
                <a16:creationId xmlns:a16="http://schemas.microsoft.com/office/drawing/2014/main" id="{07304062-3DE7-8B6C-DD1A-C92F02269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14" y="6017690"/>
            <a:ext cx="18288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CA92D0-BAB9-B05A-B7A7-BDF06FA3CAF6}"/>
              </a:ext>
            </a:extLst>
          </p:cNvPr>
          <p:cNvSpPr txBox="1"/>
          <p:nvPr/>
        </p:nvSpPr>
        <p:spPr>
          <a:xfrm>
            <a:off x="2693451" y="4666361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Finance</a:t>
            </a:r>
            <a:endParaRPr lang="en-US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F0359F-F19A-3DA4-6C6E-20C9772371A9}"/>
              </a:ext>
            </a:extLst>
          </p:cNvPr>
          <p:cNvSpPr txBox="1"/>
          <p:nvPr/>
        </p:nvSpPr>
        <p:spPr>
          <a:xfrm>
            <a:off x="5094092" y="4666361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Sales</a:t>
            </a:r>
            <a:endParaRPr 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31DB4A-8DAE-3EBB-A32F-19657DAE29F2}"/>
              </a:ext>
            </a:extLst>
          </p:cNvPr>
          <p:cNvSpPr txBox="1"/>
          <p:nvPr/>
        </p:nvSpPr>
        <p:spPr>
          <a:xfrm>
            <a:off x="7464226" y="4666361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Security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C7FAB-7C2B-B5CE-87A2-489CCC954DF4}"/>
              </a:ext>
            </a:extLst>
          </p:cNvPr>
          <p:cNvSpPr txBox="1"/>
          <p:nvPr/>
        </p:nvSpPr>
        <p:spPr>
          <a:xfrm>
            <a:off x="9881985" y="4666361"/>
            <a:ext cx="2019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badi" panose="020B0604020104020204" pitchFamily="34" charset="0"/>
              </a:rPr>
              <a:t>Marketing</a:t>
            </a:r>
            <a:endParaRPr lang="en-US" b="1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9D84685-D8EE-D4D5-1751-FFDECABC8786}"/>
              </a:ext>
            </a:extLst>
          </p:cNvPr>
          <p:cNvSpPr/>
          <p:nvPr/>
        </p:nvSpPr>
        <p:spPr>
          <a:xfrm>
            <a:off x="10265158" y="2206074"/>
            <a:ext cx="1755941" cy="2028717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CICD Tooling</a:t>
            </a:r>
          </a:p>
        </p:txBody>
      </p:sp>
      <p:pic>
        <p:nvPicPr>
          <p:cNvPr id="4104" name="Picture 8" descr="Github Logo - Free social media icons">
            <a:extLst>
              <a:ext uri="{FF2B5EF4-FFF2-40B4-BE49-F238E27FC236}">
                <a16:creationId xmlns:a16="http://schemas.microsoft.com/office/drawing/2014/main" id="{1A967644-A7B3-EA7E-92C9-5DDCAB74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98" y="273538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erraform&quot; Icon - Download for free ...">
            <a:extLst>
              <a:ext uri="{FF2B5EF4-FFF2-40B4-BE49-F238E27FC236}">
                <a16:creationId xmlns:a16="http://schemas.microsoft.com/office/drawing/2014/main" id="{119C653A-7A51-675D-EE97-A3E17CA8A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128" y="2735389"/>
            <a:ext cx="484365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4C03256-B206-7368-E4DE-AE9EDCF1D480}"/>
              </a:ext>
            </a:extLst>
          </p:cNvPr>
          <p:cNvSpPr/>
          <p:nvPr/>
        </p:nvSpPr>
        <p:spPr>
          <a:xfrm>
            <a:off x="5094092" y="5049724"/>
            <a:ext cx="1108365" cy="1232554"/>
          </a:xfrm>
          <a:prstGeom prst="roundRect">
            <a:avLst>
              <a:gd name="adj" fmla="val 8824"/>
            </a:avLst>
          </a:prstGeom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latin typeface="Abadi" panose="020B060402010402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52FE527-1D89-FEF6-1068-D255B7B2AB10}"/>
              </a:ext>
            </a:extLst>
          </p:cNvPr>
          <p:cNvGrpSpPr/>
          <p:nvPr/>
        </p:nvGrpSpPr>
        <p:grpSpPr>
          <a:xfrm>
            <a:off x="5129044" y="5092368"/>
            <a:ext cx="1143260" cy="261610"/>
            <a:chOff x="-1561058" y="3263076"/>
            <a:chExt cx="1143260" cy="261610"/>
          </a:xfrm>
        </p:grpSpPr>
        <p:pic>
          <p:nvPicPr>
            <p:cNvPr id="33" name="Picture 2" descr="Free Aws Logo Icon - Free Download Logos Logo Icons | IconScout">
              <a:extLst>
                <a:ext uri="{FF2B5EF4-FFF2-40B4-BE49-F238E27FC236}">
                  <a16:creationId xmlns:a16="http://schemas.microsoft.com/office/drawing/2014/main" id="{12D2FD33-B642-E620-D056-3F0C979E75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561058" y="3286325"/>
              <a:ext cx="225661" cy="225661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67214A5-694A-FA89-C5B4-B769396112B9}"/>
                </a:ext>
              </a:extLst>
            </p:cNvPr>
            <p:cNvSpPr txBox="1"/>
            <p:nvPr/>
          </p:nvSpPr>
          <p:spPr>
            <a:xfrm>
              <a:off x="-1399157" y="3263076"/>
              <a:ext cx="9813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aws</a:t>
              </a:r>
              <a:r>
                <a:rPr lang="en-US" sz="1100" dirty="0"/>
                <a:t>-account</a:t>
              </a:r>
            </a:p>
          </p:txBody>
        </p:sp>
      </p:grpSp>
      <p:pic>
        <p:nvPicPr>
          <p:cNvPr id="36" name="Picture 6" descr="Aws Ec2 icon as SVG, PNG, JSX, and ...">
            <a:extLst>
              <a:ext uri="{FF2B5EF4-FFF2-40B4-BE49-F238E27FC236}">
                <a16:creationId xmlns:a16="http://schemas.microsoft.com/office/drawing/2014/main" id="{2415217B-D445-352B-66F6-1DF02ED4F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834" y="6049036"/>
            <a:ext cx="182880" cy="18288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">
            <a:extLst>
              <a:ext uri="{FF2B5EF4-FFF2-40B4-BE49-F238E27FC236}">
                <a16:creationId xmlns:a16="http://schemas.microsoft.com/office/drawing/2014/main" id="{BAA9AB73-AC16-4FA5-6011-00514583DE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954" y="545384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Amazon S3 Simple Storage Service Vector ...">
            <a:extLst>
              <a:ext uri="{FF2B5EF4-FFF2-40B4-BE49-F238E27FC236}">
                <a16:creationId xmlns:a16="http://schemas.microsoft.com/office/drawing/2014/main" id="{E66E391C-FB6D-FE0E-A9D5-6BE714DB6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5498" y="341687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12" descr="Amazon S3 Simple Storage Service Vector ...">
            <a:extLst>
              <a:ext uri="{FF2B5EF4-FFF2-40B4-BE49-F238E27FC236}">
                <a16:creationId xmlns:a16="http://schemas.microsoft.com/office/drawing/2014/main" id="{42D14BEE-F687-D72B-E335-6CDBC33A4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342" y="577554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607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A852D-D843-43A4-63BB-E9F846866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113EA1A-A807-5986-E509-BEC57238E6DA}"/>
              </a:ext>
            </a:extLst>
          </p:cNvPr>
          <p:cNvSpPr/>
          <p:nvPr/>
        </p:nvSpPr>
        <p:spPr>
          <a:xfrm>
            <a:off x="7392171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Security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4A373B5-852C-5BE3-8324-9B6ACEB4EFBA}"/>
              </a:ext>
            </a:extLst>
          </p:cNvPr>
          <p:cNvSpPr/>
          <p:nvPr/>
        </p:nvSpPr>
        <p:spPr>
          <a:xfrm>
            <a:off x="9775348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Comms/Marketing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4136F3-C8F0-29E7-C1D5-BC534780A263}"/>
              </a:ext>
            </a:extLst>
          </p:cNvPr>
          <p:cNvSpPr/>
          <p:nvPr/>
        </p:nvSpPr>
        <p:spPr>
          <a:xfrm>
            <a:off x="242643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HR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1B3177-EBFF-0ADC-7D0E-D80D3EE3320A}"/>
              </a:ext>
            </a:extLst>
          </p:cNvPr>
          <p:cNvSpPr/>
          <p:nvPr/>
        </p:nvSpPr>
        <p:spPr>
          <a:xfrm>
            <a:off x="2625819" y="4935619"/>
            <a:ext cx="2194560" cy="1463040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Finance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AFDCF9-3BD6-340E-4A80-2751D1262D7A}"/>
              </a:ext>
            </a:extLst>
          </p:cNvPr>
          <p:cNvSpPr/>
          <p:nvPr/>
        </p:nvSpPr>
        <p:spPr>
          <a:xfrm>
            <a:off x="5008995" y="4935619"/>
            <a:ext cx="2194560" cy="1463040"/>
          </a:xfrm>
          <a:prstGeom prst="roundRect">
            <a:avLst>
              <a:gd name="adj" fmla="val 8824"/>
            </a:avLst>
          </a:prstGeom>
          <a:ln w="57150">
            <a:solidFill>
              <a:srgbClr val="EF11A0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Sales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DF8FEC-2DB8-B906-F848-14DF51117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017" y="5727918"/>
            <a:ext cx="52904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">
            <a:extLst>
              <a:ext uri="{FF2B5EF4-FFF2-40B4-BE49-F238E27FC236}">
                <a16:creationId xmlns:a16="http://schemas.microsoft.com/office/drawing/2014/main" id="{F5EA2627-A776-6771-DBF5-A890C43BA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726" y="5755133"/>
            <a:ext cx="548640" cy="548640"/>
          </a:xfrm>
          <a:prstGeom prst="rect">
            <a:avLst/>
          </a:prstGeom>
          <a:noFill/>
          <a:ln w="57150">
            <a:solidFill>
              <a:srgbClr val="EF11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loring the Popularity of REST API ...">
            <a:extLst>
              <a:ext uri="{FF2B5EF4-FFF2-40B4-BE49-F238E27FC236}">
                <a16:creationId xmlns:a16="http://schemas.microsoft.com/office/drawing/2014/main" id="{E15F0D09-4CC4-96F3-DA62-E5419D074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21" y="5727918"/>
            <a:ext cx="67026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mazon s3&quot; Icon - Download for free ...">
            <a:extLst>
              <a:ext uri="{FF2B5EF4-FFF2-40B4-BE49-F238E27FC236}">
                <a16:creationId xmlns:a16="http://schemas.microsoft.com/office/drawing/2014/main" id="{2D837C4B-A78F-5478-261B-77F56FD7F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4559" y="5727918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sf - Revision 1925738: /kafka/site ...">
            <a:extLst>
              <a:ext uri="{FF2B5EF4-FFF2-40B4-BE49-F238E27FC236}">
                <a16:creationId xmlns:a16="http://schemas.microsoft.com/office/drawing/2014/main" id="{45494553-2D34-5258-63D2-EA78038C2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3098" y="5755133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708F0B-9FE5-9866-3007-DDEB48B92AE4}"/>
              </a:ext>
            </a:extLst>
          </p:cNvPr>
          <p:cNvSpPr/>
          <p:nvPr/>
        </p:nvSpPr>
        <p:spPr>
          <a:xfrm>
            <a:off x="73824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Data Warehouse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49641E6-1DA1-602F-3820-8B7027B8FFBE}"/>
              </a:ext>
            </a:extLst>
          </p:cNvPr>
          <p:cNvSpPr/>
          <p:nvPr/>
        </p:nvSpPr>
        <p:spPr>
          <a:xfrm>
            <a:off x="3580161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BI Tools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1477DA0-CC6F-F0AE-2453-BD0A282F7A89}"/>
              </a:ext>
            </a:extLst>
          </p:cNvPr>
          <p:cNvSpPr/>
          <p:nvPr/>
        </p:nvSpPr>
        <p:spPr>
          <a:xfrm>
            <a:off x="6422074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ML/Analytics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8EFCFE-54D7-6F49-9981-56BDAC1D3A72}"/>
              </a:ext>
            </a:extLst>
          </p:cNvPr>
          <p:cNvSpPr/>
          <p:nvPr/>
        </p:nvSpPr>
        <p:spPr>
          <a:xfrm>
            <a:off x="9263988" y="468342"/>
            <a:ext cx="2189765" cy="1174249"/>
          </a:xfrm>
          <a:prstGeom prst="roundRect">
            <a:avLst>
              <a:gd name="adj" fmla="val 882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>
                <a:latin typeface="Abadi" panose="020B0604020104020204" pitchFamily="34" charset="0"/>
              </a:rPr>
              <a:t>Ops Systems</a:t>
            </a:r>
          </a:p>
        </p:txBody>
      </p:sp>
      <p:pic>
        <p:nvPicPr>
          <p:cNvPr id="1044" name="Picture 20" descr="Google BigQuery Icon Logo PNG vector in ...">
            <a:extLst>
              <a:ext uri="{FF2B5EF4-FFF2-40B4-BE49-F238E27FC236}">
                <a16:creationId xmlns:a16="http://schemas.microsoft.com/office/drawing/2014/main" id="{DD5B6AB9-AC91-148A-4AEF-B361459CE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03" y="1031825"/>
            <a:ext cx="732464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icrosoft Power BI | Logopedia | Fandom">
            <a:extLst>
              <a:ext uri="{FF2B5EF4-FFF2-40B4-BE49-F238E27FC236}">
                <a16:creationId xmlns:a16="http://schemas.microsoft.com/office/drawing/2014/main" id="{26F66226-33FC-0D2B-C8A9-5D6D1D1C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9293" y="1031825"/>
            <a:ext cx="556023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JupyterHub — JupyterHub 0.9.2 ...">
            <a:extLst>
              <a:ext uri="{FF2B5EF4-FFF2-40B4-BE49-F238E27FC236}">
                <a16:creationId xmlns:a16="http://schemas.microsoft.com/office/drawing/2014/main" id="{8A848DEA-DC31-B10B-541C-244ADD147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651" y="1055466"/>
            <a:ext cx="61592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D9896B-55B5-6209-321A-15928B2303E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2554" r="22435"/>
          <a:stretch/>
        </p:blipFill>
        <p:spPr>
          <a:xfrm>
            <a:off x="9330637" y="1031825"/>
            <a:ext cx="538953" cy="548640"/>
          </a:xfrm>
          <a:prstGeom prst="rect">
            <a:avLst/>
          </a:prstGeom>
        </p:spPr>
      </p:pic>
      <p:pic>
        <p:nvPicPr>
          <p:cNvPr id="1050" name="Picture 26" descr="Atlassian logo thumbnail transparent ...">
            <a:extLst>
              <a:ext uri="{FF2B5EF4-FFF2-40B4-BE49-F238E27FC236}">
                <a16:creationId xmlns:a16="http://schemas.microsoft.com/office/drawing/2014/main" id="{4E79325F-A63C-0502-F46A-27C8AE2199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0" t="18503" r="14446" b="12028"/>
          <a:stretch/>
        </p:blipFill>
        <p:spPr bwMode="auto">
          <a:xfrm>
            <a:off x="9894621" y="1031825"/>
            <a:ext cx="54898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Amazon SageMaker Autopilot ...">
            <a:extLst>
              <a:ext uri="{FF2B5EF4-FFF2-40B4-BE49-F238E27FC236}">
                <a16:creationId xmlns:a16="http://schemas.microsoft.com/office/drawing/2014/main" id="{F8A73487-3AB3-3205-DE85-1AA2A5BB6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227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Kubeflow">
            <a:extLst>
              <a:ext uri="{FF2B5EF4-FFF2-40B4-BE49-F238E27FC236}">
                <a16:creationId xmlns:a16="http://schemas.microsoft.com/office/drawing/2014/main" id="{E6E79DD2-2F51-7EB4-4086-F3A69B5A8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21" y="105546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Tableau desktop icon - ukrainewalker">
            <a:extLst>
              <a:ext uri="{FF2B5EF4-FFF2-40B4-BE49-F238E27FC236}">
                <a16:creationId xmlns:a16="http://schemas.microsoft.com/office/drawing/2014/main" id="{E128674D-B56A-70ED-3A1F-1D47B2390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73" r="20997"/>
          <a:stretch/>
        </p:blipFill>
        <p:spPr bwMode="auto">
          <a:xfrm>
            <a:off x="4316893" y="1031825"/>
            <a:ext cx="545997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Alumio | The leader in SOAP integrations">
            <a:extLst>
              <a:ext uri="{FF2B5EF4-FFF2-40B4-BE49-F238E27FC236}">
                <a16:creationId xmlns:a16="http://schemas.microsoft.com/office/drawing/2014/main" id="{94BADD5A-B37D-CEEF-4817-49200B4E5C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6" t="11242" r="26087" b="10799"/>
          <a:stretch/>
        </p:blipFill>
        <p:spPr bwMode="auto">
          <a:xfrm>
            <a:off x="10471999" y="5727918"/>
            <a:ext cx="592391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gRPC Logo PNG Vector (SVG) Free Download">
            <a:extLst>
              <a:ext uri="{FF2B5EF4-FFF2-40B4-BE49-F238E27FC236}">
                <a16:creationId xmlns:a16="http://schemas.microsoft.com/office/drawing/2014/main" id="{81EFD844-3AB2-D7F4-1192-CA95EBCF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122" y="5748456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>
            <a:extLst>
              <a:ext uri="{FF2B5EF4-FFF2-40B4-BE49-F238E27FC236}">
                <a16:creationId xmlns:a16="http://schemas.microsoft.com/office/drawing/2014/main" id="{AC696F53-C0C7-838D-6EF2-33DC07E2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574" y="5754909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Green excel 3 icon - Free green office ...">
            <a:extLst>
              <a:ext uri="{FF2B5EF4-FFF2-40B4-BE49-F238E27FC236}">
                <a16:creationId xmlns:a16="http://schemas.microsoft.com/office/drawing/2014/main" id="{F3CF87C5-5230-26F8-616D-AE208CA16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2598" y="5748232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Google Cloud Storage Logo in SVG Vector ...">
            <a:extLst>
              <a:ext uri="{FF2B5EF4-FFF2-40B4-BE49-F238E27FC236}">
                <a16:creationId xmlns:a16="http://schemas.microsoft.com/office/drawing/2014/main" id="{21500E12-6A1A-32AE-7F5A-F5AA7961F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91" t="6831" r="20546" b="8057"/>
          <a:stretch/>
        </p:blipFill>
        <p:spPr bwMode="auto">
          <a:xfrm>
            <a:off x="5813202" y="5753005"/>
            <a:ext cx="545979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Snowflake Logo &amp; Brand Assets (SVG, PNG ...">
            <a:extLst>
              <a:ext uri="{FF2B5EF4-FFF2-40B4-BE49-F238E27FC236}">
                <a16:creationId xmlns:a16="http://schemas.microsoft.com/office/drawing/2014/main" id="{2305EB65-EF6D-A356-63F5-AA0FD78AC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144" y="1031825"/>
            <a:ext cx="548640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721E50C8-281B-E25F-9630-5F78065CC073}"/>
              </a:ext>
            </a:extLst>
          </p:cNvPr>
          <p:cNvGrpSpPr/>
          <p:nvPr/>
        </p:nvGrpSpPr>
        <p:grpSpPr>
          <a:xfrm>
            <a:off x="1270163" y="2206074"/>
            <a:ext cx="9651674" cy="2028717"/>
            <a:chOff x="705535" y="2206074"/>
            <a:chExt cx="9651674" cy="2028717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C5B0C8-70F2-B384-3385-CF9F33E101B5}"/>
                </a:ext>
              </a:extLst>
            </p:cNvPr>
            <p:cNvSpPr/>
            <p:nvPr/>
          </p:nvSpPr>
          <p:spPr>
            <a:xfrm>
              <a:off x="2650093" y="2206074"/>
              <a:ext cx="7707116" cy="2028717"/>
            </a:xfrm>
            <a:prstGeom prst="roundRect">
              <a:avLst>
                <a:gd name="adj" fmla="val 8824"/>
              </a:avLst>
            </a:prstGeom>
            <a:solidFill>
              <a:schemeClr val="accent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 err="1">
                  <a:latin typeface="Abadi" panose="020B0604020104020204" pitchFamily="34" charset="0"/>
                </a:rPr>
                <a:t>NewCo</a:t>
              </a:r>
              <a:r>
                <a:rPr lang="en-US" dirty="0">
                  <a:latin typeface="Abadi" panose="020B0604020104020204" pitchFamily="34" charset="0"/>
                </a:rPr>
                <a:t> Solution</a:t>
              </a:r>
            </a:p>
          </p:txBody>
        </p:sp>
        <p:pic>
          <p:nvPicPr>
            <p:cNvPr id="1038" name="Picture 14" descr="Airflow Operators Worth Knowing | by ...">
              <a:extLst>
                <a:ext uri="{FF2B5EF4-FFF2-40B4-BE49-F238E27FC236}">
                  <a16:creationId xmlns:a16="http://schemas.microsoft.com/office/drawing/2014/main" id="{D170609E-82FD-AAED-65EE-431D61C3B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43" y="264589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Kestra · GitHub">
              <a:extLst>
                <a:ext uri="{FF2B5EF4-FFF2-40B4-BE49-F238E27FC236}">
                  <a16:creationId xmlns:a16="http://schemas.microsoft.com/office/drawing/2014/main" id="{C71C374C-A875-7558-6637-A6695D679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826" y="2645892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C77A717-9878-0ABD-163B-8FDE540A3C50}"/>
                </a:ext>
              </a:extLst>
            </p:cNvPr>
            <p:cNvSpPr/>
            <p:nvPr/>
          </p:nvSpPr>
          <p:spPr>
            <a:xfrm>
              <a:off x="705535" y="2206074"/>
              <a:ext cx="1755941" cy="2028717"/>
            </a:xfrm>
            <a:prstGeom prst="roundRect">
              <a:avLst>
                <a:gd name="adj" fmla="val 8824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>
                  <a:latin typeface="Abadi" panose="020B0604020104020204" pitchFamily="34" charset="0"/>
                </a:rPr>
                <a:t>Cyber Tools</a:t>
              </a:r>
            </a:p>
          </p:txBody>
        </p:sp>
        <p:pic>
          <p:nvPicPr>
            <p:cNvPr id="1070" name="Picture 46" descr="Rapid7 Logo &amp; Brand Assets (SVG, PNG ...">
              <a:extLst>
                <a:ext uri="{FF2B5EF4-FFF2-40B4-BE49-F238E27FC236}">
                  <a16:creationId xmlns:a16="http://schemas.microsoft.com/office/drawing/2014/main" id="{45352A19-18BF-4CBC-F113-7E56AA43CF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038" y="3572373"/>
              <a:ext cx="712953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2" name="Picture 48">
              <a:extLst>
                <a:ext uri="{FF2B5EF4-FFF2-40B4-BE49-F238E27FC236}">
                  <a16:creationId xmlns:a16="http://schemas.microsoft.com/office/drawing/2014/main" id="{FC84DDBE-3F56-26AF-D0B6-62FE191F3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802038" y="2946112"/>
              <a:ext cx="70302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DDE7463D-FA3F-E939-D629-0B2A97F93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558810" y="2946112"/>
              <a:ext cx="548640" cy="548640"/>
            </a:xfrm>
            <a:prstGeom prst="rect">
              <a:avLst/>
            </a:prstGeom>
          </p:spPr>
        </p:pic>
        <p:pic>
          <p:nvPicPr>
            <p:cNvPr id="1074" name="Picture 50" descr="Advanced Security dashboard Widgets ...">
              <a:extLst>
                <a:ext uri="{FF2B5EF4-FFF2-40B4-BE49-F238E27FC236}">
                  <a16:creationId xmlns:a16="http://schemas.microsoft.com/office/drawing/2014/main" id="{26DA985D-E895-458A-ACA6-16A77DAA74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3567" y="3570846"/>
              <a:ext cx="548640" cy="5486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6" name="Picture 52" descr="Zero Trust Guide for Cloud-Native ...">
              <a:extLst>
                <a:ext uri="{FF2B5EF4-FFF2-40B4-BE49-F238E27FC236}">
                  <a16:creationId xmlns:a16="http://schemas.microsoft.com/office/drawing/2014/main" id="{88AB5548-5A78-33A6-46E7-468700418F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873" r="18405"/>
            <a:stretch/>
          </p:blipFill>
          <p:spPr bwMode="auto">
            <a:xfrm>
              <a:off x="9198651" y="3220432"/>
              <a:ext cx="920228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074" name="Picture 2" descr="Setup Compute Engine with Python ML Libraries | by Warrick ...">
            <a:extLst>
              <a:ext uri="{FF2B5EF4-FFF2-40B4-BE49-F238E27FC236}">
                <a16:creationId xmlns:a16="http://schemas.microsoft.com/office/drawing/2014/main" id="{755359FC-85F8-76BD-DB69-57D7451C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7491" y="5754909"/>
            <a:ext cx="582930" cy="548640"/>
          </a:xfrm>
          <a:prstGeom prst="rect">
            <a:avLst/>
          </a:prstGeom>
          <a:noFill/>
          <a:ln w="76200">
            <a:solidFill>
              <a:srgbClr val="EF11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091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74549-ECE6-E04D-F91E-B239412B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C2FA63-34E7-7281-7654-17589A8CD6B6}"/>
              </a:ext>
            </a:extLst>
          </p:cNvPr>
          <p:cNvSpPr txBox="1"/>
          <p:nvPr/>
        </p:nvSpPr>
        <p:spPr>
          <a:xfrm>
            <a:off x="4730435" y="139129"/>
            <a:ext cx="27311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Customer Stories: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932AE8-BEF6-B5DC-9E23-E75CE1D22E26}"/>
              </a:ext>
            </a:extLst>
          </p:cNvPr>
          <p:cNvSpPr txBox="1"/>
          <p:nvPr/>
        </p:nvSpPr>
        <p:spPr>
          <a:xfrm>
            <a:off x="356456" y="751726"/>
            <a:ext cx="6080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XYZ and are trying to do ABC, but can’t figure it out.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4778D0-6E98-36D8-D1DA-5E449D99B0B4}"/>
              </a:ext>
            </a:extLst>
          </p:cNvPr>
          <p:cNvSpPr txBox="1"/>
          <p:nvPr/>
        </p:nvSpPr>
        <p:spPr>
          <a:xfrm>
            <a:off x="4575223" y="2348929"/>
            <a:ext cx="3346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NewCo</a:t>
            </a:r>
            <a:r>
              <a:rPr lang="en-US" sz="2400" b="1" dirty="0"/>
              <a:t> Discriminators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8C5C81-B232-C04E-51C9-E958A3534E7A}"/>
              </a:ext>
            </a:extLst>
          </p:cNvPr>
          <p:cNvSpPr txBox="1"/>
          <p:nvPr/>
        </p:nvSpPr>
        <p:spPr>
          <a:xfrm>
            <a:off x="508856" y="2961526"/>
            <a:ext cx="2451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do this securely.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66CE66-68F3-970D-FEC0-9FCB191EA9E5}"/>
              </a:ext>
            </a:extLst>
          </p:cNvPr>
          <p:cNvSpPr txBox="1"/>
          <p:nvPr/>
        </p:nvSpPr>
        <p:spPr>
          <a:xfrm>
            <a:off x="5372439" y="3711004"/>
            <a:ext cx="2062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/>
              <a:t>NewCo</a:t>
            </a:r>
            <a:r>
              <a:rPr lang="en-US" sz="2400" b="1" dirty="0"/>
              <a:t> Roles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4A734D-6D7F-55DA-A520-EE05E605FA54}"/>
              </a:ext>
            </a:extLst>
          </p:cNvPr>
          <p:cNvSpPr txBox="1"/>
          <p:nvPr/>
        </p:nvSpPr>
        <p:spPr>
          <a:xfrm>
            <a:off x="664068" y="4323601"/>
            <a:ext cx="3852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Ryan: Cloud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Gabriel: Data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Sheen: Network/Security Engineer</a:t>
            </a:r>
          </a:p>
        </p:txBody>
      </p:sp>
    </p:spTree>
    <p:extLst>
      <p:ext uri="{BB962C8B-B14F-4D97-AF65-F5344CB8AC3E}">
        <p14:creationId xmlns:p14="http://schemas.microsoft.com/office/powerpoint/2010/main" val="1042408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10106-D3CA-E5B8-16B6-6300DFB42397}"/>
              </a:ext>
            </a:extLst>
          </p:cNvPr>
          <p:cNvSpPr txBox="1"/>
          <p:nvPr/>
        </p:nvSpPr>
        <p:spPr>
          <a:xfrm>
            <a:off x="441789" y="441789"/>
            <a:ext cx="910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Kestra store secure credentials? How would our solution store these types of secrets?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2FA2BD-D517-6DEA-9604-D2767014B2B3}"/>
              </a:ext>
            </a:extLst>
          </p:cNvPr>
          <p:cNvSpPr txBox="1"/>
          <p:nvPr/>
        </p:nvSpPr>
        <p:spPr>
          <a:xfrm>
            <a:off x="522270" y="1015429"/>
            <a:ext cx="106702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airflow architecture: Worker separated from meta node – allowing more secure deployment.</a:t>
            </a:r>
          </a:p>
          <a:p>
            <a:r>
              <a:rPr lang="en-US" dirty="0"/>
              <a:t>https://airflow.apache.org/docs/apache-airflow/stable/core-concepts/overview.html#airflow-components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901877-6BA2-8E40-4C01-99BB75F93462}"/>
              </a:ext>
            </a:extLst>
          </p:cNvPr>
          <p:cNvSpPr txBox="1"/>
          <p:nvPr/>
        </p:nvSpPr>
        <p:spPr>
          <a:xfrm>
            <a:off x="686656" y="1970926"/>
            <a:ext cx="959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Questions:</a:t>
            </a:r>
          </a:p>
          <a:p>
            <a:r>
              <a:rPr lang="en-US" dirty="0"/>
              <a:t>1. Would our offering be something that could be ‘sold’ on the AWS (or other CSP) marketplace?</a:t>
            </a:r>
          </a:p>
        </p:txBody>
      </p:sp>
    </p:spTree>
    <p:extLst>
      <p:ext uri="{BB962C8B-B14F-4D97-AF65-F5344CB8AC3E}">
        <p14:creationId xmlns:p14="http://schemas.microsoft.com/office/powerpoint/2010/main" val="3991456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5386</TotalTime>
  <Words>179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Abadi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Miles</dc:creator>
  <cp:lastModifiedBy>Ryan Miles</cp:lastModifiedBy>
  <cp:revision>9</cp:revision>
  <dcterms:created xsi:type="dcterms:W3CDTF">2025-05-31T21:02:09Z</dcterms:created>
  <dcterms:modified xsi:type="dcterms:W3CDTF">2025-06-04T14:48:56Z</dcterms:modified>
</cp:coreProperties>
</file>