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A58-C383-B695-FCB7-915F3396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A1FA9-24EE-7D88-35E6-4BA9E08F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5036-5E76-C303-82AB-DF9E7C3E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AEC3-6920-DF18-37CD-6D1F762A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EB09-DE8E-E9C1-C2DB-2941CE36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E3E1-86EE-A407-635C-294CDC25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6F71A-0788-28C3-ADE9-63F6028D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2D6C-0A32-5285-5032-D236EEFB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FDAC-3E81-B00B-53A6-5F11BA9A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498-8F8F-5E3F-A85C-326EFFA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EBCB6-E973-9D42-742F-EBE7E29FA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1034-1BF9-E3CF-B8ED-951D130D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0103-2A79-5768-1AFB-9B273C7D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9227-3314-9578-B704-637C3CDE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1CFA-FAD7-12DE-2854-114504E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FA34-9E96-A81C-916B-9D768C1D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EEA9-7B43-647C-AD4B-F733040A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DFE6-1747-D3AC-0118-F996643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2320-F9B7-CB65-7735-C396C93C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02DA-8D88-B29A-82AD-40FA2A7E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7E-FAC9-1402-A9AE-DE43B306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0DB9-8821-6779-AFCE-31FC58C2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4F18-6E09-C502-B76F-67A5F640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B281-4D84-931E-FA5B-E76DC7A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0B33-15D0-ABAD-1400-B0920A09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B4C0-B824-DE6C-71F0-4DDFC518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5250-10C1-911F-4BA5-FA1BB13E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5915-45F0-93D2-43F1-B351C346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42EB-7FF7-6EAD-E259-33796141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70D9-0096-B9F2-9404-2121110F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4252-8E40-A510-E804-1067B03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6A78-B41F-A858-78FC-ED68DEAE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65D2-DFBE-340C-0E83-569D822C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CE081-8FD3-7BCA-C5DE-1B57FF8F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40D83-D84E-C48F-D69A-D3093833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88509-A7D8-1A49-D0D0-6FEDCB7A5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BED5-9DA1-A545-F8CB-FEC869B0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F2058-F4A2-5095-7FBD-9AA1A314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C27FA-A79E-A815-C25B-8B0D1FEC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E8A-4E0E-205C-71C0-A9A61C2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67418-2A8E-1FCD-5957-3DDE7E84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D8056-A62A-DFC3-697A-35BF5383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2C1CA-77AF-6532-157C-C833C99D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B5B4-EC03-1E93-698C-64BD8E4E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93C11-13FA-A2C9-406A-2F4DBA09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3AD9-0B60-9EDE-0225-B822F7A2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C616-A0CF-B0AE-E2B6-B361C755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4BC4-A63E-4B24-876C-7B4FC243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90ACF-79AB-85C0-D28C-777D44C9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0666-6FA3-8EC8-8028-11205096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C7240-6C2B-EA33-E684-7D8CC42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A667-A4FD-005E-CE4E-CC95C58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938A-47DB-54C0-798A-3303624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322D4-F7D2-3092-5217-FFCEF02A7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26D7-7A29-DF8D-6CB5-893A1F67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2A528-023C-B0AE-10A5-04F4A06A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E140-DFB4-8C63-E61E-EA617D0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5F5FD-EA50-DF2B-659C-E28A7FA8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10ADF-45B0-827A-0468-D74C07E2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8D1B-F542-8896-3CFC-F485973B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057C-60FD-9C06-8916-3D395553C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3598-5776-B238-B033-DB6898313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B044-059D-FBC9-68F1-437F927A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10106-D3CA-E5B8-16B6-6300DFB42397}"/>
              </a:ext>
            </a:extLst>
          </p:cNvPr>
          <p:cNvSpPr txBox="1"/>
          <p:nvPr/>
        </p:nvSpPr>
        <p:spPr>
          <a:xfrm>
            <a:off x="441789" y="441789"/>
            <a:ext cx="910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Kestra store secure credentials? How would our solution store these types of secrets?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FA2BD-D517-6DEA-9604-D2767014B2B3}"/>
              </a:ext>
            </a:extLst>
          </p:cNvPr>
          <p:cNvSpPr txBox="1"/>
          <p:nvPr/>
        </p:nvSpPr>
        <p:spPr>
          <a:xfrm>
            <a:off x="522270" y="1015429"/>
            <a:ext cx="1067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airflow architecture: Worker separated from meta node – allowing more secure deployment.</a:t>
            </a:r>
          </a:p>
          <a:p>
            <a:r>
              <a:rPr lang="en-US" dirty="0"/>
              <a:t>https://airflow.apache.org/docs/apache-airflow/stable/core-concepts/overview.html#airflow-components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01877-6BA2-8E40-4C01-99BB75F93462}"/>
              </a:ext>
            </a:extLst>
          </p:cNvPr>
          <p:cNvSpPr txBox="1"/>
          <p:nvPr/>
        </p:nvSpPr>
        <p:spPr>
          <a:xfrm>
            <a:off x="686656" y="1970926"/>
            <a:ext cx="959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1. Would our offering be something that could be ‘sold’ on the AWS (or other CSP) marketplace?</a:t>
            </a:r>
          </a:p>
        </p:txBody>
      </p:sp>
    </p:spTree>
    <p:extLst>
      <p:ext uri="{BB962C8B-B14F-4D97-AF65-F5344CB8AC3E}">
        <p14:creationId xmlns:p14="http://schemas.microsoft.com/office/powerpoint/2010/main" val="39914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72EB4-F2F1-A8F3-94FD-9AF80A01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49CA14-A168-055D-A1AF-8DD00BD253C3}"/>
              </a:ext>
            </a:extLst>
          </p:cNvPr>
          <p:cNvSpPr/>
          <p:nvPr/>
        </p:nvSpPr>
        <p:spPr>
          <a:xfrm>
            <a:off x="7392171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Security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CE1D5-CDBB-E00E-431B-2670F78D0DA8}"/>
              </a:ext>
            </a:extLst>
          </p:cNvPr>
          <p:cNvSpPr/>
          <p:nvPr/>
        </p:nvSpPr>
        <p:spPr>
          <a:xfrm>
            <a:off x="9775348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Marketing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23E984-22B8-58F7-9C77-2938BAF56E1F}"/>
              </a:ext>
            </a:extLst>
          </p:cNvPr>
          <p:cNvSpPr/>
          <p:nvPr/>
        </p:nvSpPr>
        <p:spPr>
          <a:xfrm>
            <a:off x="242643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HR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6D9C2D-4652-BABE-E500-1E2663D29C64}"/>
              </a:ext>
            </a:extLst>
          </p:cNvPr>
          <p:cNvSpPr/>
          <p:nvPr/>
        </p:nvSpPr>
        <p:spPr>
          <a:xfrm>
            <a:off x="2625819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Finance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ED6244-DAB6-B566-EA67-7343A81368D3}"/>
              </a:ext>
            </a:extLst>
          </p:cNvPr>
          <p:cNvSpPr/>
          <p:nvPr/>
        </p:nvSpPr>
        <p:spPr>
          <a:xfrm>
            <a:off x="5008995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Sales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EB53E3-1B68-BB75-9ADB-308289FBA6E8}"/>
              </a:ext>
            </a:extLst>
          </p:cNvPr>
          <p:cNvSpPr/>
          <p:nvPr/>
        </p:nvSpPr>
        <p:spPr>
          <a:xfrm>
            <a:off x="2650093" y="2206074"/>
            <a:ext cx="7707116" cy="2028717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Abadi" panose="020B0604020104020204" pitchFamily="34" charset="0"/>
              </a:rPr>
              <a:t>NewCo</a:t>
            </a:r>
            <a:r>
              <a:rPr lang="en-US" dirty="0">
                <a:latin typeface="Abadi" panose="020B0604020104020204" pitchFamily="34" charset="0"/>
              </a:rPr>
              <a:t> 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E26751-2C24-98D3-2F31-B7CBDF0C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92" y="5775543"/>
            <a:ext cx="52904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">
            <a:extLst>
              <a:ext uri="{FF2B5EF4-FFF2-40B4-BE49-F238E27FC236}">
                <a16:creationId xmlns:a16="http://schemas.microsoft.com/office/drawing/2014/main" id="{A4D92D60-FC13-9F0F-9F5A-2B0B5EA0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6" y="580275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the Popularity of REST API ...">
            <a:extLst>
              <a:ext uri="{FF2B5EF4-FFF2-40B4-BE49-F238E27FC236}">
                <a16:creationId xmlns:a16="http://schemas.microsoft.com/office/drawing/2014/main" id="{6A93E792-3064-F967-FAFF-5E8F778E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1" y="5775543"/>
            <a:ext cx="6702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s3&quot; Icon - Download for free ...">
            <a:extLst>
              <a:ext uri="{FF2B5EF4-FFF2-40B4-BE49-F238E27FC236}">
                <a16:creationId xmlns:a16="http://schemas.microsoft.com/office/drawing/2014/main" id="{715EBEB0-8790-807B-1577-00EBDC1E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59" y="577554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f - Revision 1925738: /kafka/site ...">
            <a:extLst>
              <a:ext uri="{FF2B5EF4-FFF2-40B4-BE49-F238E27FC236}">
                <a16:creationId xmlns:a16="http://schemas.microsoft.com/office/drawing/2014/main" id="{915911DF-EDC0-E43A-DBE4-08F981D9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98" y="580275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irflow Operators Worth Knowing | by ...">
            <a:extLst>
              <a:ext uri="{FF2B5EF4-FFF2-40B4-BE49-F238E27FC236}">
                <a16:creationId xmlns:a16="http://schemas.microsoft.com/office/drawing/2014/main" id="{21379B79-1DF8-9FE1-6FBD-6C287E58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13" y="317701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estra · GitHub">
            <a:extLst>
              <a:ext uri="{FF2B5EF4-FFF2-40B4-BE49-F238E27FC236}">
                <a16:creationId xmlns:a16="http://schemas.microsoft.com/office/drawing/2014/main" id="{3B2C2491-C5E4-EE05-A6B4-4D084FDC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696" y="317701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001FA9-2DF5-4BE0-6A0E-6701ACB5B639}"/>
              </a:ext>
            </a:extLst>
          </p:cNvPr>
          <p:cNvSpPr/>
          <p:nvPr/>
        </p:nvSpPr>
        <p:spPr>
          <a:xfrm>
            <a:off x="73824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Data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FE6BA5-777D-5DDA-C51D-6656902B3C58}"/>
              </a:ext>
            </a:extLst>
          </p:cNvPr>
          <p:cNvSpPr/>
          <p:nvPr/>
        </p:nvSpPr>
        <p:spPr>
          <a:xfrm>
            <a:off x="3580161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BI Tools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B7173C-A961-FA99-8319-84BFB4E122CA}"/>
              </a:ext>
            </a:extLst>
          </p:cNvPr>
          <p:cNvSpPr/>
          <p:nvPr/>
        </p:nvSpPr>
        <p:spPr>
          <a:xfrm>
            <a:off x="6422074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ML/Analytics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6FF2C5-F94B-1B68-0673-014D163DAE6C}"/>
              </a:ext>
            </a:extLst>
          </p:cNvPr>
          <p:cNvSpPr/>
          <p:nvPr/>
        </p:nvSpPr>
        <p:spPr>
          <a:xfrm>
            <a:off x="926398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Ops Systems</a:t>
            </a:r>
          </a:p>
        </p:txBody>
      </p:sp>
      <p:pic>
        <p:nvPicPr>
          <p:cNvPr id="1044" name="Picture 20" descr="Google BigQuery Icon Logo PNG vector in ...">
            <a:extLst>
              <a:ext uri="{FF2B5EF4-FFF2-40B4-BE49-F238E27FC236}">
                <a16:creationId xmlns:a16="http://schemas.microsoft.com/office/drawing/2014/main" id="{DCB03B97-3B7E-289C-769C-44E3429E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3" y="1031825"/>
            <a:ext cx="73246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Power BI | Logopedia | Fandom">
            <a:extLst>
              <a:ext uri="{FF2B5EF4-FFF2-40B4-BE49-F238E27FC236}">
                <a16:creationId xmlns:a16="http://schemas.microsoft.com/office/drawing/2014/main" id="{0058D006-D341-6C20-4E29-757AF231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93" y="1031825"/>
            <a:ext cx="55602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upyterHub — JupyterHub 0.9.2 ...">
            <a:extLst>
              <a:ext uri="{FF2B5EF4-FFF2-40B4-BE49-F238E27FC236}">
                <a16:creationId xmlns:a16="http://schemas.microsoft.com/office/drawing/2014/main" id="{A17AEA16-8698-75A6-6DE5-5DA75DE7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51" y="1055466"/>
            <a:ext cx="61592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540F-C0DA-4997-CCB8-8E459D2ACE9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22554" r="22435"/>
          <a:stretch/>
        </p:blipFill>
        <p:spPr>
          <a:xfrm>
            <a:off x="9330637" y="1031825"/>
            <a:ext cx="538953" cy="548640"/>
          </a:xfrm>
          <a:prstGeom prst="rect">
            <a:avLst/>
          </a:prstGeom>
        </p:spPr>
      </p:pic>
      <p:pic>
        <p:nvPicPr>
          <p:cNvPr id="1050" name="Picture 26" descr="Atlassian logo thumbnail transparent ...">
            <a:extLst>
              <a:ext uri="{FF2B5EF4-FFF2-40B4-BE49-F238E27FC236}">
                <a16:creationId xmlns:a16="http://schemas.microsoft.com/office/drawing/2014/main" id="{2DE66B68-BBFC-D81D-5558-B8BA1C63C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0" t="18503" r="14446" b="12028"/>
          <a:stretch/>
        </p:blipFill>
        <p:spPr bwMode="auto">
          <a:xfrm>
            <a:off x="9894621" y="1031825"/>
            <a:ext cx="54898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mazon SageMaker Autopilot ...">
            <a:extLst>
              <a:ext uri="{FF2B5EF4-FFF2-40B4-BE49-F238E27FC236}">
                <a16:creationId xmlns:a16="http://schemas.microsoft.com/office/drawing/2014/main" id="{813B2EA8-63E8-DB0A-39F2-9ABA9583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27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Kubeflow">
            <a:extLst>
              <a:ext uri="{FF2B5EF4-FFF2-40B4-BE49-F238E27FC236}">
                <a16:creationId xmlns:a16="http://schemas.microsoft.com/office/drawing/2014/main" id="{16ECBBF2-3CC0-21D3-0513-3915145F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21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bleau desktop icon - ukrainewalker">
            <a:extLst>
              <a:ext uri="{FF2B5EF4-FFF2-40B4-BE49-F238E27FC236}">
                <a16:creationId xmlns:a16="http://schemas.microsoft.com/office/drawing/2014/main" id="{C1F0B85B-165B-E432-D713-9823EE3BC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r="20997"/>
          <a:stretch/>
        </p:blipFill>
        <p:spPr bwMode="auto">
          <a:xfrm>
            <a:off x="4316893" y="1031825"/>
            <a:ext cx="54599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lumio | The leader in SOAP integrations">
            <a:extLst>
              <a:ext uri="{FF2B5EF4-FFF2-40B4-BE49-F238E27FC236}">
                <a16:creationId xmlns:a16="http://schemas.microsoft.com/office/drawing/2014/main" id="{1ABE8652-96D8-D0C0-69F6-FB78D7CC7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11242" r="26087" b="10799"/>
          <a:stretch/>
        </p:blipFill>
        <p:spPr bwMode="auto">
          <a:xfrm>
            <a:off x="10424374" y="5775543"/>
            <a:ext cx="59239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RPC Logo PNG Vector (SVG) Free Download">
            <a:extLst>
              <a:ext uri="{FF2B5EF4-FFF2-40B4-BE49-F238E27FC236}">
                <a16:creationId xmlns:a16="http://schemas.microsoft.com/office/drawing/2014/main" id="{8663D7C6-71A6-68CB-03F1-41FCD780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22" y="579608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B65EAD17-ED9D-539B-95C6-3CAF2A6E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949" y="580253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reen excel 3 icon - Free green office ...">
            <a:extLst>
              <a:ext uri="{FF2B5EF4-FFF2-40B4-BE49-F238E27FC236}">
                <a16:creationId xmlns:a16="http://schemas.microsoft.com/office/drawing/2014/main" id="{EF975D54-5A8D-9598-9A46-350916FC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3" y="579585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ogle Cloud Storage Logo in SVG Vector ...">
            <a:extLst>
              <a:ext uri="{FF2B5EF4-FFF2-40B4-BE49-F238E27FC236}">
                <a16:creationId xmlns:a16="http://schemas.microsoft.com/office/drawing/2014/main" id="{B56694C1-EC2E-1B78-01FD-DDFA41994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6831" r="20546" b="8057"/>
          <a:stretch/>
        </p:blipFill>
        <p:spPr bwMode="auto">
          <a:xfrm>
            <a:off x="5765577" y="5800630"/>
            <a:ext cx="54597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nowflake Logo &amp; Brand Assets (SVG, PNG ...">
            <a:extLst>
              <a:ext uri="{FF2B5EF4-FFF2-40B4-BE49-F238E27FC236}">
                <a16:creationId xmlns:a16="http://schemas.microsoft.com/office/drawing/2014/main" id="{891C9B69-BEB7-70F4-54E1-C3D328D2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4" y="103182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D01C4AB-1A41-B394-989E-3A82636AF563}"/>
              </a:ext>
            </a:extLst>
          </p:cNvPr>
          <p:cNvSpPr/>
          <p:nvPr/>
        </p:nvSpPr>
        <p:spPr>
          <a:xfrm>
            <a:off x="705535" y="2206074"/>
            <a:ext cx="1755941" cy="2028717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Cyber Tools</a:t>
            </a:r>
          </a:p>
        </p:txBody>
      </p:sp>
      <p:pic>
        <p:nvPicPr>
          <p:cNvPr id="1070" name="Picture 46" descr="Rapid7 Logo &amp; Brand Assets (SVG, PNG ...">
            <a:extLst>
              <a:ext uri="{FF2B5EF4-FFF2-40B4-BE49-F238E27FC236}">
                <a16:creationId xmlns:a16="http://schemas.microsoft.com/office/drawing/2014/main" id="{35A83B7C-46A1-8EC2-C949-60855260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8" y="3572373"/>
            <a:ext cx="71295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92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95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Miles</dc:creator>
  <cp:lastModifiedBy>Ryan Miles</cp:lastModifiedBy>
  <cp:revision>5</cp:revision>
  <dcterms:created xsi:type="dcterms:W3CDTF">2025-05-31T21:02:09Z</dcterms:created>
  <dcterms:modified xsi:type="dcterms:W3CDTF">2025-06-02T00:03:41Z</dcterms:modified>
</cp:coreProperties>
</file>