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62" r:id="rId4"/>
    <p:sldId id="263" r:id="rId5"/>
    <p:sldId id="271" r:id="rId6"/>
    <p:sldId id="270" r:id="rId7"/>
    <p:sldId id="273" r:id="rId8"/>
    <p:sldId id="274" r:id="rId9"/>
    <p:sldId id="266" r:id="rId10"/>
    <p:sldId id="264" r:id="rId11"/>
    <p:sldId id="281" r:id="rId12"/>
    <p:sldId id="283" r:id="rId13"/>
    <p:sldId id="284" r:id="rId14"/>
    <p:sldId id="282" r:id="rId15"/>
    <p:sldId id="276" r:id="rId16"/>
    <p:sldId id="279" r:id="rId17"/>
    <p:sldId id="285" r:id="rId18"/>
    <p:sldId id="280" r:id="rId19"/>
    <p:sldId id="260" r:id="rId20"/>
    <p:sldId id="265" r:id="rId21"/>
    <p:sldId id="261" r:id="rId22"/>
    <p:sldId id="277" r:id="rId23"/>
    <p:sldId id="275"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7B5D"/>
    <a:srgbClr val="FFCD8D"/>
    <a:srgbClr val="65B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7"/>
    <p:restoredTop sz="80168"/>
  </p:normalViewPr>
  <p:slideViewPr>
    <p:cSldViewPr snapToGrid="0">
      <p:cViewPr>
        <p:scale>
          <a:sx n="74" d="100"/>
          <a:sy n="74" d="100"/>
        </p:scale>
        <p:origin x="1000" y="70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985F3-2979-104D-ADCC-CB2D48EA7DC9}"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AFE72-69A7-8842-9987-801ECC37F4DB}" type="slidenum">
              <a:rPr lang="en-US" smtClean="0"/>
              <a:t>‹#›</a:t>
            </a:fld>
            <a:endParaRPr lang="en-US"/>
          </a:p>
        </p:txBody>
      </p:sp>
    </p:spTree>
    <p:extLst>
      <p:ext uri="{BB962C8B-B14F-4D97-AF65-F5344CB8AC3E}">
        <p14:creationId xmlns:p14="http://schemas.microsoft.com/office/powerpoint/2010/main" val="709630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often easier to think of when you think about objects in the real world that are historically deemed ‘color-able’ for example when you think of  a banana what color do you first think of?</a:t>
            </a:r>
          </a:p>
        </p:txBody>
      </p:sp>
      <p:sp>
        <p:nvSpPr>
          <p:cNvPr id="4" name="Slide Number Placeholder 3"/>
          <p:cNvSpPr>
            <a:spLocks noGrp="1"/>
          </p:cNvSpPr>
          <p:nvPr>
            <p:ph type="sldNum" sz="quarter" idx="5"/>
          </p:nvPr>
        </p:nvSpPr>
        <p:spPr/>
        <p:txBody>
          <a:bodyPr/>
          <a:lstStyle/>
          <a:p>
            <a:fld id="{65DAFE72-69A7-8842-9987-801ECC37F4DB}" type="slidenum">
              <a:rPr lang="en-US" smtClean="0"/>
              <a:t>2</a:t>
            </a:fld>
            <a:endParaRPr lang="en-US"/>
          </a:p>
        </p:txBody>
      </p:sp>
    </p:spTree>
    <p:extLst>
      <p:ext uri="{BB962C8B-B14F-4D97-AF65-F5344CB8AC3E}">
        <p14:creationId xmlns:p14="http://schemas.microsoft.com/office/powerpoint/2010/main" val="858123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arxiv.org</a:t>
            </a:r>
            <a:r>
              <a:rPr lang="en-US" dirty="0"/>
              <a:t>/pdf/2404.05961</a:t>
            </a:r>
          </a:p>
        </p:txBody>
      </p:sp>
      <p:sp>
        <p:nvSpPr>
          <p:cNvPr id="4" name="Slide Number Placeholder 3"/>
          <p:cNvSpPr>
            <a:spLocks noGrp="1"/>
          </p:cNvSpPr>
          <p:nvPr>
            <p:ph type="sldNum" sz="quarter" idx="5"/>
          </p:nvPr>
        </p:nvSpPr>
        <p:spPr/>
        <p:txBody>
          <a:bodyPr/>
          <a:lstStyle/>
          <a:p>
            <a:fld id="{65DAFE72-69A7-8842-9987-801ECC37F4DB}" type="slidenum">
              <a:rPr lang="en-US" smtClean="0"/>
              <a:t>12</a:t>
            </a:fld>
            <a:endParaRPr lang="en-US"/>
          </a:p>
        </p:txBody>
      </p:sp>
    </p:spTree>
    <p:extLst>
      <p:ext uri="{BB962C8B-B14F-4D97-AF65-F5344CB8AC3E}">
        <p14:creationId xmlns:p14="http://schemas.microsoft.com/office/powerpoint/2010/main" val="2549351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arxiv.org</a:t>
            </a:r>
            <a:r>
              <a:rPr lang="en-US" dirty="0"/>
              <a:t>/pdf/2411.04997</a:t>
            </a:r>
          </a:p>
        </p:txBody>
      </p:sp>
      <p:sp>
        <p:nvSpPr>
          <p:cNvPr id="4" name="Slide Number Placeholder 3"/>
          <p:cNvSpPr>
            <a:spLocks noGrp="1"/>
          </p:cNvSpPr>
          <p:nvPr>
            <p:ph type="sldNum" sz="quarter" idx="5"/>
          </p:nvPr>
        </p:nvSpPr>
        <p:spPr/>
        <p:txBody>
          <a:bodyPr/>
          <a:lstStyle/>
          <a:p>
            <a:fld id="{65DAFE72-69A7-8842-9987-801ECC37F4DB}" type="slidenum">
              <a:rPr lang="en-US" smtClean="0"/>
              <a:t>13</a:t>
            </a:fld>
            <a:endParaRPr lang="en-US"/>
          </a:p>
        </p:txBody>
      </p:sp>
    </p:spTree>
    <p:extLst>
      <p:ext uri="{BB962C8B-B14F-4D97-AF65-F5344CB8AC3E}">
        <p14:creationId xmlns:p14="http://schemas.microsoft.com/office/powerpoint/2010/main" val="1232916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arxiv.org</a:t>
            </a:r>
            <a:r>
              <a:rPr lang="en-US" dirty="0"/>
              <a:t>/pdf/1706.03762</a:t>
            </a:r>
          </a:p>
          <a:p>
            <a:endParaRPr lang="en-US" dirty="0"/>
          </a:p>
          <a:p>
            <a:r>
              <a:rPr lang="en-US" dirty="0"/>
              <a:t>OpenAI modified the attention mechanism to be </a:t>
            </a:r>
            <a:r>
              <a:rPr lang="en-US" b="1" dirty="0"/>
              <a:t>unidirectional (causal)</a:t>
            </a:r>
            <a:r>
              <a:rPr lang="en-US" dirty="0"/>
              <a:t> for the decoder-only architecture. Each token can only attend to itself and tokens </a:t>
            </a:r>
            <a:r>
              <a:rPr lang="en-US" b="1" dirty="0"/>
              <a:t>before it</a:t>
            </a:r>
            <a:r>
              <a:rPr lang="en-US" dirty="0"/>
              <a:t>. This ensures that predictions depend only on prior context, making it suitable for language modeling, where future tokens are not available during training.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shifted to </a:t>
            </a:r>
            <a:r>
              <a:rPr lang="en-US" b="1" dirty="0"/>
              <a:t>unsupervised pretraining</a:t>
            </a:r>
            <a:r>
              <a:rPr lang="en-US" dirty="0"/>
              <a:t> on large, diverse text corpora (e.g., books, articles, and web data). The model learns general-purpose language representations by predicting the next token across a vast range of natural text.</a:t>
            </a:r>
          </a:p>
          <a:p>
            <a:endParaRPr lang="en-US" dirty="0"/>
          </a:p>
          <a:p>
            <a:pPr>
              <a:buFont typeface="Arial" panose="020B0604020202020204" pitchFamily="34" charset="0"/>
              <a:buChar char="•"/>
            </a:pPr>
            <a:r>
              <a:rPr lang="en-US" b="1" dirty="0"/>
              <a:t>In LMUML</a:t>
            </a:r>
            <a:r>
              <a:rPr lang="en-US" dirty="0"/>
              <a:t>: Improvements </a:t>
            </a:r>
            <a:r>
              <a:rPr lang="en-US" dirty="0" err="1"/>
              <a:t>included:</a:t>
            </a:r>
            <a:r>
              <a:rPr lang="en-US" b="1" dirty="0" err="1"/>
              <a:t>Layer</a:t>
            </a:r>
            <a:r>
              <a:rPr lang="en-US" b="1" dirty="0"/>
              <a:t> normalization adjustments</a:t>
            </a:r>
            <a:r>
              <a:rPr lang="en-US" dirty="0"/>
              <a:t>: Normalization was applied differently to stabilize training in large models.</a:t>
            </a:r>
          </a:p>
          <a:p>
            <a:pPr>
              <a:buFont typeface="Arial" panose="020B0604020202020204" pitchFamily="34" charset="0"/>
              <a:buChar char="•"/>
            </a:pPr>
            <a:r>
              <a:rPr lang="en-US" b="1" dirty="0"/>
              <a:t>Gradient clipping</a:t>
            </a:r>
            <a:r>
              <a:rPr lang="en-US" dirty="0"/>
              <a:t>: Used to prevent exploding gradients.</a:t>
            </a:r>
          </a:p>
          <a:p>
            <a:pPr>
              <a:buFont typeface="Arial" panose="020B0604020202020204" pitchFamily="34" charset="0"/>
              <a:buChar char="•"/>
            </a:pPr>
            <a:r>
              <a:rPr lang="en-US" b="1" dirty="0"/>
              <a:t>Learning rate schedules</a:t>
            </a:r>
            <a:r>
              <a:rPr lang="en-US" dirty="0"/>
              <a:t>: Adjustments to learning rates for better convergence during pretraining on large datasets.</a:t>
            </a:r>
          </a:p>
          <a:p>
            <a:endParaRPr lang="en-US" b="1" dirty="0"/>
          </a:p>
          <a:p>
            <a:r>
              <a:rPr lang="en-US" b="1" dirty="0"/>
              <a:t>In LMUML</a:t>
            </a:r>
            <a:r>
              <a:rPr lang="en-US" dirty="0"/>
              <a:t>: OpenAI used </a:t>
            </a:r>
            <a:r>
              <a:rPr lang="en-US" b="1" dirty="0"/>
              <a:t>Byte-Pair Encoding (BPE)</a:t>
            </a:r>
            <a:r>
              <a:rPr lang="en-US" dirty="0"/>
              <a:t> for tokenization to process diverse text inputs efficiently while ensuring compatibility with the unsupervised training pipeline.</a:t>
            </a:r>
          </a:p>
          <a:p>
            <a:endParaRPr lang="en-US" dirty="0"/>
          </a:p>
          <a:p>
            <a:pPr>
              <a:buFont typeface="Arial" panose="020B0604020202020204" pitchFamily="34" charset="0"/>
              <a:buChar char="•"/>
            </a:pPr>
            <a:r>
              <a:rPr lang="en-US" b="1" dirty="0"/>
              <a:t>In "Attention Is All You Need"</a:t>
            </a:r>
            <a:r>
              <a:rPr lang="en-US" dirty="0"/>
              <a:t>: The Transformer consists of both an </a:t>
            </a:r>
            <a:r>
              <a:rPr lang="en-US" b="1" dirty="0"/>
              <a:t>encoder</a:t>
            </a:r>
            <a:r>
              <a:rPr lang="en-US" dirty="0"/>
              <a:t> and a </a:t>
            </a:r>
            <a:r>
              <a:rPr lang="en-US" b="1" dirty="0" err="1"/>
              <a:t>decoder</a:t>
            </a:r>
            <a:r>
              <a:rPr lang="en-US" dirty="0" err="1"/>
              <a:t>:The</a:t>
            </a:r>
            <a:r>
              <a:rPr lang="en-US" dirty="0"/>
              <a:t> encoder processes input sequences.</a:t>
            </a:r>
          </a:p>
          <a:p>
            <a:pPr>
              <a:buFont typeface="Arial" panose="020B0604020202020204" pitchFamily="34" charset="0"/>
              <a:buChar char="•"/>
            </a:pPr>
            <a:r>
              <a:rPr lang="en-US" dirty="0"/>
              <a:t>The decoder generates output sequences, attending to both its own generated tokens and the encoder's representations.</a:t>
            </a:r>
          </a:p>
          <a:p>
            <a:r>
              <a:rPr lang="en-US" b="1" dirty="0"/>
              <a:t>In LMUML</a:t>
            </a:r>
            <a:r>
              <a:rPr lang="en-US" dirty="0"/>
              <a:t>: The model uses only the </a:t>
            </a:r>
            <a:r>
              <a:rPr lang="en-US" b="1" dirty="0"/>
              <a:t>decoder stack</a:t>
            </a:r>
            <a:r>
              <a:rPr lang="en-US" dirty="0"/>
              <a:t> of the Transformer, with no encoder. This simplifies the architecture and is optimized for autoregressive generation (predicting the next token in a sequence).</a:t>
            </a:r>
          </a:p>
          <a:p>
            <a:endParaRPr lang="en-US" dirty="0"/>
          </a:p>
          <a:p>
            <a:pPr>
              <a:buFont typeface="Arial" panose="020B0604020202020204" pitchFamily="34" charset="0"/>
              <a:buChar char="•"/>
            </a:pPr>
            <a:r>
              <a:rPr lang="en-US" b="1" dirty="0"/>
              <a:t>In "Attention Is All You Need"</a:t>
            </a:r>
            <a:r>
              <a:rPr lang="en-US" dirty="0"/>
              <a:t>: Positional encodings were static, sinusoidal vectors added to input embeddings to help the model recognize token order.</a:t>
            </a:r>
          </a:p>
          <a:p>
            <a:pPr>
              <a:buFont typeface="Arial" panose="020B0604020202020204" pitchFamily="34" charset="0"/>
              <a:buChar char="•"/>
            </a:pPr>
            <a:r>
              <a:rPr lang="en-US" b="1" dirty="0"/>
              <a:t>In LMUML</a:t>
            </a:r>
            <a:r>
              <a:rPr lang="en-US" dirty="0"/>
              <a:t>: OpenAI retained sinusoidal positional encodings without major modifications, though subsequent work like GPT-2 and GPT-3 explored trainable positional encodings.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14</a:t>
            </a:fld>
            <a:endParaRPr lang="en-US"/>
          </a:p>
        </p:txBody>
      </p:sp>
    </p:spTree>
    <p:extLst>
      <p:ext uri="{BB962C8B-B14F-4D97-AF65-F5344CB8AC3E}">
        <p14:creationId xmlns:p14="http://schemas.microsoft.com/office/powerpoint/2010/main" val="3170131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LLM2CLIP is a fine-tuning strategy for CLIP, consisting of two stages. The first stage aims to improve the separability of the LLM’s output space, and the second stage involves fine-tuning by replacing CLIP’s text model with the LLM.</a:t>
            </a:r>
          </a:p>
          <a:p>
            <a:endParaRPr lang="en-US" dirty="0"/>
          </a:p>
          <a:p>
            <a:endParaRPr lang="en-US" dirty="0"/>
          </a:p>
          <a:p>
            <a:r>
              <a:rPr lang="en-US" dirty="0"/>
              <a:t>CLIP text encoder paragraph from paper:</a:t>
            </a:r>
            <a:br>
              <a:rPr lang="en-US" dirty="0"/>
            </a:br>
            <a:r>
              <a:rPr lang="en-US" dirty="0"/>
              <a:t>The text encoder is a Transformer (Vaswani et al., 2017) with the architecture modifications described in Radford et al. (2019). As a base size we use a 63M-parameter 12- layer 512-wide model with 8 attention heads. The transformer operates on a lower-cased byte pair encoding (BPE) representation of the text with a 49,152 vocab size (</a:t>
            </a:r>
            <a:r>
              <a:rPr lang="en-US" dirty="0" err="1"/>
              <a:t>Sennrich</a:t>
            </a:r>
            <a:r>
              <a:rPr lang="en-US" dirty="0"/>
              <a:t> et al., 2015). For computational efficiency, the max sequence length was capped at 76. The text sequence is bracketed with [SOS] and [EOS] tokens and the activations of the highest layer of the transformer at the [EOS] token are treated as the feature representation of the text which is layer normalized and then linearly projected into the multi-modal embedding space. Masked self-attention was used in the text encoder to preserve the ability to initialize with a pre-trained language model or add language modeling as an auxiliary objective, though exploration of this is left as future work.</a:t>
            </a:r>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15</a:t>
            </a:fld>
            <a:endParaRPr lang="en-US"/>
          </a:p>
        </p:txBody>
      </p:sp>
    </p:spTree>
    <p:extLst>
      <p:ext uri="{BB962C8B-B14F-4D97-AF65-F5344CB8AC3E}">
        <p14:creationId xmlns:p14="http://schemas.microsoft.com/office/powerpoint/2010/main" val="156028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smaller range makes sense given the scale of images and text prompts in the trained data and how much variation there can be</a:t>
            </a:r>
          </a:p>
        </p:txBody>
      </p:sp>
      <p:sp>
        <p:nvSpPr>
          <p:cNvPr id="4" name="Slide Number Placeholder 3"/>
          <p:cNvSpPr>
            <a:spLocks noGrp="1"/>
          </p:cNvSpPr>
          <p:nvPr>
            <p:ph type="sldNum" sz="quarter" idx="5"/>
          </p:nvPr>
        </p:nvSpPr>
        <p:spPr/>
        <p:txBody>
          <a:bodyPr/>
          <a:lstStyle/>
          <a:p>
            <a:fld id="{65DAFE72-69A7-8842-9987-801ECC37F4DB}" type="slidenum">
              <a:rPr lang="en-US" smtClean="0"/>
              <a:t>16</a:t>
            </a:fld>
            <a:endParaRPr lang="en-US"/>
          </a:p>
        </p:txBody>
      </p:sp>
    </p:spTree>
    <p:extLst>
      <p:ext uri="{BB962C8B-B14F-4D97-AF65-F5344CB8AC3E}">
        <p14:creationId xmlns:p14="http://schemas.microsoft.com/office/powerpoint/2010/main" val="1223445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PCC measures the </a:t>
            </a:r>
            <a:r>
              <a:rPr lang="en-US" sz="2800" b="1" dirty="0"/>
              <a:t>linear relationship</a:t>
            </a:r>
            <a:r>
              <a:rPr lang="en-US" sz="2800" dirty="0"/>
              <a:t> between two variables. It assumes the relationship can be described with a straight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SRC measures the </a:t>
            </a:r>
            <a:r>
              <a:rPr lang="en-US" sz="4000" b="1" dirty="0"/>
              <a:t>monotonic relationship</a:t>
            </a:r>
            <a:r>
              <a:rPr lang="en-US" sz="4000" dirty="0"/>
              <a:t> between two variables. It assesses how well the relationship can be described by a consistently increasing or decreasing function, even if the relationship is not linear.</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p:txBody>
      </p:sp>
      <p:sp>
        <p:nvSpPr>
          <p:cNvPr id="4" name="Slide Number Placeholder 3"/>
          <p:cNvSpPr>
            <a:spLocks noGrp="1"/>
          </p:cNvSpPr>
          <p:nvPr>
            <p:ph type="sldNum" sz="quarter" idx="5"/>
          </p:nvPr>
        </p:nvSpPr>
        <p:spPr/>
        <p:txBody>
          <a:bodyPr/>
          <a:lstStyle/>
          <a:p>
            <a:fld id="{65DAFE72-69A7-8842-9987-801ECC37F4DB}" type="slidenum">
              <a:rPr lang="en-US" smtClean="0"/>
              <a:t>17</a:t>
            </a:fld>
            <a:endParaRPr lang="en-US"/>
          </a:p>
        </p:txBody>
      </p:sp>
    </p:spTree>
    <p:extLst>
      <p:ext uri="{BB962C8B-B14F-4D97-AF65-F5344CB8AC3E}">
        <p14:creationId xmlns:p14="http://schemas.microsoft.com/office/powerpoint/2010/main" val="3273705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18</a:t>
            </a:fld>
            <a:endParaRPr lang="en-US"/>
          </a:p>
        </p:txBody>
      </p:sp>
    </p:spTree>
    <p:extLst>
      <p:ext uri="{BB962C8B-B14F-4D97-AF65-F5344CB8AC3E}">
        <p14:creationId xmlns:p14="http://schemas.microsoft.com/office/powerpoint/2010/main" val="1099121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Prompt 1 had the highest PCC on average for both models.</a:t>
            </a:r>
          </a:p>
          <a:p>
            <a:pPr marL="0" indent="0">
              <a:buNone/>
            </a:pPr>
            <a:r>
              <a:rPr lang="en-US" sz="1200" dirty="0"/>
              <a:t> </a:t>
            </a:r>
            <a:r>
              <a:rPr lang="en-US" sz="1600" b="1" dirty="0">
                <a:latin typeface="+mj-lt"/>
              </a:rPr>
              <a:t>0.273 </a:t>
            </a:r>
            <a:r>
              <a:rPr lang="en-US" sz="1600" dirty="0">
                <a:latin typeface="+mj-lt"/>
              </a:rPr>
              <a:t>for CLIP </a:t>
            </a:r>
            <a:r>
              <a:rPr lang="en-US" sz="1600" dirty="0" err="1">
                <a:latin typeface="+mj-lt"/>
              </a:rPr>
              <a:t>ViT</a:t>
            </a:r>
            <a:r>
              <a:rPr lang="en-US" sz="1600" dirty="0">
                <a:latin typeface="+mj-lt"/>
              </a:rPr>
              <a:t> 32 </a:t>
            </a:r>
            <a:endParaRPr lang="en-US" sz="1200" dirty="0"/>
          </a:p>
          <a:p>
            <a:pPr marL="0" indent="0">
              <a:buNone/>
            </a:pPr>
            <a:r>
              <a:rPr lang="en-US" sz="1200" dirty="0"/>
              <a:t> </a:t>
            </a:r>
            <a:r>
              <a:rPr lang="en-US" sz="1600" b="1" dirty="0">
                <a:latin typeface="+mj-lt"/>
              </a:rPr>
              <a:t>0.266 </a:t>
            </a:r>
            <a:r>
              <a:rPr lang="en-US" sz="1600" dirty="0">
                <a:latin typeface="+mj-lt"/>
              </a:rPr>
              <a:t>for Microsoft LL2CLIP</a:t>
            </a:r>
          </a:p>
          <a:p>
            <a:pPr marL="0" indent="0">
              <a:buNone/>
            </a:pPr>
            <a:endParaRPr lang="en-US" sz="1600" dirty="0">
              <a:latin typeface="+mj-lt"/>
            </a:endParaRPr>
          </a:p>
          <a:p>
            <a:pPr marL="0" indent="0">
              <a:buNone/>
            </a:pPr>
            <a:endParaRPr lang="en-US" sz="1600" dirty="0">
              <a:latin typeface="+mj-lt"/>
            </a:endParaRPr>
          </a:p>
          <a:p>
            <a:pPr marL="0" indent="0">
              <a:buNone/>
            </a:pPr>
            <a:r>
              <a:rPr lang="en-US" sz="1600" dirty="0">
                <a:latin typeface="+mj-lt"/>
              </a:rPr>
              <a:t>CLIP </a:t>
            </a:r>
            <a:r>
              <a:rPr lang="en-US" sz="1600" dirty="0" err="1">
                <a:latin typeface="+mj-lt"/>
              </a:rPr>
              <a:t>ViT</a:t>
            </a:r>
            <a:r>
              <a:rPr lang="en-US" sz="1600" dirty="0">
                <a:latin typeface="+mj-lt"/>
              </a:rPr>
              <a:t> 32:</a:t>
            </a:r>
            <a:br>
              <a:rPr lang="en-US" sz="1600" dirty="0">
                <a:latin typeface="+mj-lt"/>
              </a:rPr>
            </a:br>
            <a:r>
              <a:rPr lang="en-US" b="0" i="0" dirty="0">
                <a:solidFill>
                  <a:srgbClr val="CCCCCC"/>
                </a:solidFill>
                <a:effectLst/>
                <a:latin typeface="Menlo" panose="020B0609030804020204" pitchFamily="49" charset="0"/>
              </a:rPr>
              <a:t>Average PCC value for Prompt 1: 0.27258423586643066 </a:t>
            </a:r>
          </a:p>
          <a:p>
            <a:pPr marL="0" indent="0">
              <a:buNone/>
            </a:pPr>
            <a:r>
              <a:rPr lang="en-US" b="0" i="0" dirty="0">
                <a:solidFill>
                  <a:srgbClr val="CCCCCC"/>
                </a:solidFill>
                <a:effectLst/>
                <a:latin typeface="Menlo" panose="020B0609030804020204" pitchFamily="49" charset="0"/>
              </a:rPr>
              <a:t>Average PCC value for Prompt 2: 0.2566663151859727 </a:t>
            </a:r>
          </a:p>
          <a:p>
            <a:pPr marL="0" indent="0">
              <a:buNone/>
            </a:pPr>
            <a:r>
              <a:rPr lang="en-US" b="0" i="0" dirty="0">
                <a:solidFill>
                  <a:srgbClr val="CCCCCC"/>
                </a:solidFill>
                <a:effectLst/>
                <a:latin typeface="Menlo" panose="020B0609030804020204" pitchFamily="49" charset="0"/>
              </a:rPr>
              <a:t>Average PCC value for Prompt 3: 0.1936421946162165 </a:t>
            </a:r>
          </a:p>
          <a:p>
            <a:pPr marL="0" indent="0">
              <a:buNone/>
            </a:pPr>
            <a:r>
              <a:rPr lang="en-US" b="0" i="0" dirty="0">
                <a:solidFill>
                  <a:srgbClr val="CCCCCC"/>
                </a:solidFill>
                <a:effectLst/>
                <a:latin typeface="Menlo" panose="020B0609030804020204" pitchFamily="49" charset="0"/>
              </a:rPr>
              <a:t>Average Entropy value for Prompt 1: 5.640564503380831</a:t>
            </a:r>
          </a:p>
          <a:p>
            <a:pPr marL="0" indent="0">
              <a:buNone/>
            </a:pPr>
            <a:r>
              <a:rPr lang="en-US" b="0" i="0" dirty="0">
                <a:solidFill>
                  <a:srgbClr val="CCCCCC"/>
                </a:solidFill>
                <a:effectLst/>
                <a:latin typeface="Menlo" panose="020B0609030804020204" pitchFamily="49" charset="0"/>
              </a:rPr>
              <a:t>Average Entropy value for Prompt 2: 5.095873925545051 </a:t>
            </a:r>
          </a:p>
          <a:p>
            <a:pPr marL="0" indent="0">
              <a:buNone/>
            </a:pPr>
            <a:r>
              <a:rPr lang="en-US" b="0" i="0" dirty="0">
                <a:solidFill>
                  <a:srgbClr val="CCCCCC"/>
                </a:solidFill>
                <a:effectLst/>
                <a:latin typeface="Menlo" panose="020B0609030804020204" pitchFamily="49" charset="0"/>
              </a:rPr>
              <a:t>Average Entropy value for Prompt 3: 5.208688027913963</a:t>
            </a:r>
          </a:p>
          <a:p>
            <a:pPr marL="0" indent="0">
              <a:buNone/>
            </a:pPr>
            <a:endParaRPr lang="en-US" sz="1200" b="0" i="0" dirty="0">
              <a:solidFill>
                <a:srgbClr val="CCCCCC"/>
              </a:solidFill>
              <a:effectLst/>
              <a:latin typeface="Menlo" panose="020B0609030804020204" pitchFamily="49" charset="0"/>
            </a:endParaRPr>
          </a:p>
          <a:p>
            <a:pPr marL="0" indent="0">
              <a:buNone/>
            </a:pPr>
            <a:r>
              <a:rPr lang="en-US" sz="1200" b="0" i="0" dirty="0">
                <a:solidFill>
                  <a:srgbClr val="CCCCCC"/>
                </a:solidFill>
                <a:effectLst/>
                <a:latin typeface="Menlo" panose="020B0609030804020204" pitchFamily="49" charset="0"/>
              </a:rPr>
              <a:t>Microsoft LLM2CLIP</a:t>
            </a:r>
          </a:p>
          <a:p>
            <a:pPr marL="0" indent="0">
              <a:buNone/>
            </a:pPr>
            <a:r>
              <a:rPr lang="en-US" b="0" i="0" dirty="0">
                <a:solidFill>
                  <a:srgbClr val="CCCCCC"/>
                </a:solidFill>
                <a:effectLst/>
                <a:latin typeface="Menlo" panose="020B0609030804020204" pitchFamily="49" charset="0"/>
              </a:rPr>
              <a:t>Average PCC value for Prompt 1: 0.26595157050807783 Average PCC value for Prompt 2: 0.23862363369400685 Average PCC value for Prompt 3: 0.22436450519776324 Average Entropy value for Prompt 1: 3.8341082836301323 Average Entropy value for Prompt 2: 3.712015518417715 Average Entropy value for Prompt 3: 3.857930148527781</a:t>
            </a:r>
            <a:endParaRPr lang="en-US" sz="1200" dirty="0">
              <a:latin typeface="+mj-lt"/>
            </a:endParaRPr>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19</a:t>
            </a:fld>
            <a:endParaRPr lang="en-US"/>
          </a:p>
        </p:txBody>
      </p:sp>
    </p:spTree>
    <p:extLst>
      <p:ext uri="{BB962C8B-B14F-4D97-AF65-F5344CB8AC3E}">
        <p14:creationId xmlns:p14="http://schemas.microsoft.com/office/powerpoint/2010/main" val="3913510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20</a:t>
            </a:fld>
            <a:endParaRPr lang="en-US"/>
          </a:p>
        </p:txBody>
      </p:sp>
    </p:spTree>
    <p:extLst>
      <p:ext uri="{BB962C8B-B14F-4D97-AF65-F5344CB8AC3E}">
        <p14:creationId xmlns:p14="http://schemas.microsoft.com/office/powerpoint/2010/main" val="1070398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21</a:t>
            </a:fld>
            <a:endParaRPr lang="en-US"/>
          </a:p>
        </p:txBody>
      </p:sp>
    </p:spTree>
    <p:extLst>
      <p:ext uri="{BB962C8B-B14F-4D97-AF65-F5344CB8AC3E}">
        <p14:creationId xmlns:p14="http://schemas.microsoft.com/office/powerpoint/2010/main" val="185276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F7064-5CEB-5A1D-E269-0EE0CA413A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05237-DB0D-5AFE-E4BC-C8B9803BC6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DC1F04-C5C6-BA2C-85B7-27484C8521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6D440A-87BF-CBBB-3388-C0CC77AD4FDC}"/>
              </a:ext>
            </a:extLst>
          </p:cNvPr>
          <p:cNvSpPr>
            <a:spLocks noGrp="1"/>
          </p:cNvSpPr>
          <p:nvPr>
            <p:ph type="sldNum" sz="quarter" idx="5"/>
          </p:nvPr>
        </p:nvSpPr>
        <p:spPr/>
        <p:txBody>
          <a:bodyPr/>
          <a:lstStyle/>
          <a:p>
            <a:fld id="{65DAFE72-69A7-8842-9987-801ECC37F4DB}" type="slidenum">
              <a:rPr lang="en-US" smtClean="0"/>
              <a:t>3</a:t>
            </a:fld>
            <a:endParaRPr lang="en-US"/>
          </a:p>
        </p:txBody>
      </p:sp>
    </p:spTree>
    <p:extLst>
      <p:ext uri="{BB962C8B-B14F-4D97-AF65-F5344CB8AC3E}">
        <p14:creationId xmlns:p14="http://schemas.microsoft.com/office/powerpoint/2010/main" val="586063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there is a need for automating palette generation particularly for data visualizations (think of the default colors provided in Tableau or your python visualization libraries you may use) , with the goal of suggesting semantically interpretable colors particularly when encoding categorical values with color. </a:t>
            </a:r>
          </a:p>
          <a:p>
            <a:endParaRPr lang="en-US" dirty="0"/>
          </a:p>
          <a:p>
            <a:endParaRPr lang="en-US" dirty="0"/>
          </a:p>
          <a:p>
            <a:endParaRPr lang="en-US" dirty="0"/>
          </a:p>
          <a:p>
            <a:r>
              <a:rPr lang="en-US" dirty="0"/>
              <a:t>_______</a:t>
            </a:r>
          </a:p>
          <a:p>
            <a:r>
              <a:rPr lang="en-US" dirty="0"/>
              <a:t>Gathering color-concept association scores from human trials is costly, especially when scaling to the many concepts that require categorical color encodings for effective data visualizations</a:t>
            </a:r>
          </a:p>
          <a:p>
            <a:endParaRPr lang="en-US" dirty="0"/>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4</a:t>
            </a:fld>
            <a:endParaRPr lang="en-US"/>
          </a:p>
        </p:txBody>
      </p:sp>
    </p:spTree>
    <p:extLst>
      <p:ext uri="{BB962C8B-B14F-4D97-AF65-F5344CB8AC3E}">
        <p14:creationId xmlns:p14="http://schemas.microsoft.com/office/powerpoint/2010/main" val="1705994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6</a:t>
            </a:fld>
            <a:endParaRPr lang="en-US"/>
          </a:p>
        </p:txBody>
      </p:sp>
    </p:spTree>
    <p:extLst>
      <p:ext uri="{BB962C8B-B14F-4D97-AF65-F5344CB8AC3E}">
        <p14:creationId xmlns:p14="http://schemas.microsoft.com/office/powerpoint/2010/main" val="2594876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B2858-B70E-CA7A-EC29-91FCA5392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4E4A6-AA59-E21F-2B28-E114AE0D71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B0A038-ABD2-6B0A-6E42-8D156BE4D2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874C17-ADD7-D503-A7FF-23547FE12458}"/>
              </a:ext>
            </a:extLst>
          </p:cNvPr>
          <p:cNvSpPr>
            <a:spLocks noGrp="1"/>
          </p:cNvSpPr>
          <p:nvPr>
            <p:ph type="sldNum" sz="quarter" idx="5"/>
          </p:nvPr>
        </p:nvSpPr>
        <p:spPr/>
        <p:txBody>
          <a:bodyPr/>
          <a:lstStyle/>
          <a:p>
            <a:fld id="{65DAFE72-69A7-8842-9987-801ECC37F4DB}" type="slidenum">
              <a:rPr lang="en-US" smtClean="0"/>
              <a:t>7</a:t>
            </a:fld>
            <a:endParaRPr lang="en-US"/>
          </a:p>
        </p:txBody>
      </p:sp>
    </p:spTree>
    <p:extLst>
      <p:ext uri="{BB962C8B-B14F-4D97-AF65-F5344CB8AC3E}">
        <p14:creationId xmlns:p14="http://schemas.microsoft.com/office/powerpoint/2010/main" val="173982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AB61E-BFE5-71F8-8FBF-34736B55E8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A1923-6C4D-7BFA-C28C-49BA3E73E6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4DF9E3-C92B-5ED8-DF61-1839070C7E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71481E-0ACE-8353-5ACC-3278E7EAE1D5}"/>
              </a:ext>
            </a:extLst>
          </p:cNvPr>
          <p:cNvSpPr>
            <a:spLocks noGrp="1"/>
          </p:cNvSpPr>
          <p:nvPr>
            <p:ph type="sldNum" sz="quarter" idx="5"/>
          </p:nvPr>
        </p:nvSpPr>
        <p:spPr/>
        <p:txBody>
          <a:bodyPr/>
          <a:lstStyle/>
          <a:p>
            <a:fld id="{65DAFE72-69A7-8842-9987-801ECC37F4DB}" type="slidenum">
              <a:rPr lang="en-US" smtClean="0"/>
              <a:t>8</a:t>
            </a:fld>
            <a:endParaRPr lang="en-US"/>
          </a:p>
        </p:txBody>
      </p:sp>
    </p:spTree>
    <p:extLst>
      <p:ext uri="{BB962C8B-B14F-4D97-AF65-F5344CB8AC3E}">
        <p14:creationId xmlns:p14="http://schemas.microsoft.com/office/powerpoint/2010/main" val="423467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9</a:t>
            </a:fld>
            <a:endParaRPr lang="en-US"/>
          </a:p>
        </p:txBody>
      </p:sp>
    </p:spTree>
    <p:extLst>
      <p:ext uri="{BB962C8B-B14F-4D97-AF65-F5344CB8AC3E}">
        <p14:creationId xmlns:p14="http://schemas.microsoft.com/office/powerpoint/2010/main" val="404281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we are using was share by the Schloss Visual reasoning lab, we had 20 concepts and 71 colors which are defined in CIELAB space, these serve as the ground truth data for our experiment. These were also used in the </a:t>
            </a:r>
            <a:r>
              <a:rPr lang="en-US" sz="1200" dirty="0"/>
              <a:t>Large Language Models paper though the other studies used a set of 51 color from the same space and a separate set of concepts.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schlosslab.discovery.wisc.edu</a:t>
            </a:r>
            <a:r>
              <a:rPr lang="en-US" dirty="0"/>
              <a:t>/</a:t>
            </a:r>
          </a:p>
          <a:p>
            <a:endParaRPr lang="en-US" dirty="0"/>
          </a:p>
        </p:txBody>
      </p:sp>
      <p:sp>
        <p:nvSpPr>
          <p:cNvPr id="4" name="Slide Number Placeholder 3"/>
          <p:cNvSpPr>
            <a:spLocks noGrp="1"/>
          </p:cNvSpPr>
          <p:nvPr>
            <p:ph type="sldNum" sz="quarter" idx="5"/>
          </p:nvPr>
        </p:nvSpPr>
        <p:spPr/>
        <p:txBody>
          <a:bodyPr/>
          <a:lstStyle/>
          <a:p>
            <a:fld id="{65DAFE72-69A7-8842-9987-801ECC37F4DB}" type="slidenum">
              <a:rPr lang="en-US" smtClean="0"/>
              <a:t>10</a:t>
            </a:fld>
            <a:endParaRPr lang="en-US"/>
          </a:p>
        </p:txBody>
      </p:sp>
    </p:spTree>
    <p:extLst>
      <p:ext uri="{BB962C8B-B14F-4D97-AF65-F5344CB8AC3E}">
        <p14:creationId xmlns:p14="http://schemas.microsoft.com/office/powerpoint/2010/main" val="1356274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8B039-5A02-D521-5A5E-2D4302E947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9F4563-7CB0-38D8-22ED-98028767E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D01A8-4975-B494-04CB-9695C3572868}"/>
              </a:ext>
            </a:extLst>
          </p:cNvPr>
          <p:cNvSpPr>
            <a:spLocks noGrp="1"/>
          </p:cNvSpPr>
          <p:nvPr>
            <p:ph type="body" idx="1"/>
          </p:nvPr>
        </p:nvSpPr>
        <p:spPr/>
        <p:txBody>
          <a:bodyPr/>
          <a:lstStyle/>
          <a:p>
            <a:r>
              <a:rPr lang="en-US" dirty="0"/>
              <a:t>TODO: write up a script for this slide to explain the Contrastive Finetuning and differences in the text encoders across the 2 experiments </a:t>
            </a:r>
          </a:p>
          <a:p>
            <a:endParaRPr lang="en-US" dirty="0"/>
          </a:p>
          <a:p>
            <a:endParaRPr lang="en-US" dirty="0"/>
          </a:p>
          <a:p>
            <a:endParaRPr lang="en-US" dirty="0"/>
          </a:p>
          <a:p>
            <a:endParaRPr lang="en-US" dirty="0"/>
          </a:p>
          <a:p>
            <a:endParaRPr lang="en-US" dirty="0"/>
          </a:p>
          <a:p>
            <a:r>
              <a:rPr lang="en-US" dirty="0"/>
              <a:t>____________________________________________</a:t>
            </a:r>
          </a:p>
          <a:p>
            <a:endParaRPr lang="en-US" dirty="0"/>
          </a:p>
        </p:txBody>
      </p:sp>
      <p:sp>
        <p:nvSpPr>
          <p:cNvPr id="4" name="Slide Number Placeholder 3">
            <a:extLst>
              <a:ext uri="{FF2B5EF4-FFF2-40B4-BE49-F238E27FC236}">
                <a16:creationId xmlns:a16="http://schemas.microsoft.com/office/drawing/2014/main" id="{F4E9D627-E9E0-4625-A946-5CFD8162EE02}"/>
              </a:ext>
            </a:extLst>
          </p:cNvPr>
          <p:cNvSpPr>
            <a:spLocks noGrp="1"/>
          </p:cNvSpPr>
          <p:nvPr>
            <p:ph type="sldNum" sz="quarter" idx="5"/>
          </p:nvPr>
        </p:nvSpPr>
        <p:spPr/>
        <p:txBody>
          <a:bodyPr/>
          <a:lstStyle/>
          <a:p>
            <a:fld id="{65DAFE72-69A7-8842-9987-801ECC37F4DB}" type="slidenum">
              <a:rPr lang="en-US" smtClean="0"/>
              <a:t>11</a:t>
            </a:fld>
            <a:endParaRPr lang="en-US"/>
          </a:p>
        </p:txBody>
      </p:sp>
    </p:spTree>
    <p:extLst>
      <p:ext uri="{BB962C8B-B14F-4D97-AF65-F5344CB8AC3E}">
        <p14:creationId xmlns:p14="http://schemas.microsoft.com/office/powerpoint/2010/main" val="4176413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153F-C609-98A3-6BCD-B08A14D25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5A5AF7-EB40-6B6D-6493-B6EAC0B59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9B770-CE39-D047-73C3-A9B0191742F9}"/>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5" name="Footer Placeholder 4">
            <a:extLst>
              <a:ext uri="{FF2B5EF4-FFF2-40B4-BE49-F238E27FC236}">
                <a16:creationId xmlns:a16="http://schemas.microsoft.com/office/drawing/2014/main" id="{3D6ADC37-241A-24B2-5C48-75B810127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FECA3-FE0D-07A5-BF1C-FCD7FA91254C}"/>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398590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D2F9-936A-CF5B-956C-684E5BAF5D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186229-C755-3F9A-3EF0-A21AC0CE3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AB4B7-C26D-F485-E3C4-4562A1AEA096}"/>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5" name="Footer Placeholder 4">
            <a:extLst>
              <a:ext uri="{FF2B5EF4-FFF2-40B4-BE49-F238E27FC236}">
                <a16:creationId xmlns:a16="http://schemas.microsoft.com/office/drawing/2014/main" id="{555F35BD-0EC9-28C6-DAAB-8CAC59541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A0308-C08F-04B4-DF32-888ED2E8F2B5}"/>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42004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DE99A-E411-60AD-6493-26375F63A9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FDB118-EBC9-2D18-666B-4618A58F49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CB311-7EF0-0B8D-36DF-9FED5A83B437}"/>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5" name="Footer Placeholder 4">
            <a:extLst>
              <a:ext uri="{FF2B5EF4-FFF2-40B4-BE49-F238E27FC236}">
                <a16:creationId xmlns:a16="http://schemas.microsoft.com/office/drawing/2014/main" id="{30261043-2329-4189-B48C-F7547D6C3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4196F-F42A-B8AF-AC40-C0E3EA73D294}"/>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51397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9986-0FA8-29C2-042C-6E2CA85ADE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ADC64-0129-F5F5-6578-3A0A19C74C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83DDB-C8B7-4286-68E3-49B46CCF999C}"/>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5" name="Footer Placeholder 4">
            <a:extLst>
              <a:ext uri="{FF2B5EF4-FFF2-40B4-BE49-F238E27FC236}">
                <a16:creationId xmlns:a16="http://schemas.microsoft.com/office/drawing/2014/main" id="{2571B02F-7CF0-E43C-2DE3-4166BB77A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20F7E-E678-D63D-7027-952B1B2D5EC8}"/>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312429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7CDD-A3FB-2F14-7B00-844DB9837D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0B53A-EFA5-94D5-0545-6B73318BAE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BAC35-8AB7-942D-9F80-25463201077D}"/>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5" name="Footer Placeholder 4">
            <a:extLst>
              <a:ext uri="{FF2B5EF4-FFF2-40B4-BE49-F238E27FC236}">
                <a16:creationId xmlns:a16="http://schemas.microsoft.com/office/drawing/2014/main" id="{A6A6C7C6-7B57-3E25-43A0-D9876AC73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19CC7-AFF5-D9AE-8809-335608B4684C}"/>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420032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7B37-E3EF-E138-0E75-E6D80A1D7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8E5F9-282C-017D-B47B-7F14FC6323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BFEFF-CFE1-A577-8485-C4A8282D1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F11474-A594-1D85-14D5-684337C39E20}"/>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6" name="Footer Placeholder 5">
            <a:extLst>
              <a:ext uri="{FF2B5EF4-FFF2-40B4-BE49-F238E27FC236}">
                <a16:creationId xmlns:a16="http://schemas.microsoft.com/office/drawing/2014/main" id="{CB05AFFF-88D1-C1DF-517B-CC0D2077C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7DB4B-D781-FAAF-DC37-2EA492114D64}"/>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291363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4990-1EB1-16EC-7F67-AEF8732378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5B14B-4B6D-A8C4-5C0E-9D158355F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20C7D-0FDD-57EB-FC12-D7FE86C17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4E8254-9CBC-D5DB-68CA-4979ACD556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85FA36-DB4C-AF38-B7A2-3D09AF5962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4AE018-3EB1-40D9-471A-EA576D90B227}"/>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8" name="Footer Placeholder 7">
            <a:extLst>
              <a:ext uri="{FF2B5EF4-FFF2-40B4-BE49-F238E27FC236}">
                <a16:creationId xmlns:a16="http://schemas.microsoft.com/office/drawing/2014/main" id="{865030C6-6DD4-FCD0-506A-FEDE879F1F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8F3351-D9BB-F18D-3C80-C45FA0526CEB}"/>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86747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9115-C984-85DF-DE04-1A8A57DB3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0674FA-1869-BB4C-6D2C-945B844232E2}"/>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4" name="Footer Placeholder 3">
            <a:extLst>
              <a:ext uri="{FF2B5EF4-FFF2-40B4-BE49-F238E27FC236}">
                <a16:creationId xmlns:a16="http://schemas.microsoft.com/office/drawing/2014/main" id="{0F694E1C-51A5-6202-AF98-B74337E598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96AB41-1AC0-0AAC-018A-2B7804B6F5D0}"/>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45223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F016A-34B5-B972-4B04-CAEC9C509BD2}"/>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3" name="Footer Placeholder 2">
            <a:extLst>
              <a:ext uri="{FF2B5EF4-FFF2-40B4-BE49-F238E27FC236}">
                <a16:creationId xmlns:a16="http://schemas.microsoft.com/office/drawing/2014/main" id="{3997B868-42E2-ECF0-FAD6-4F5F8BD20F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603F58-0EC5-05B2-1BD1-59326CD2D029}"/>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101458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A245-8B4F-1F58-EA41-5012540CF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8A9ADD-2932-EC39-BC6B-A5B471CDB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A9EA7E-2DC5-31CD-12DB-3AB6B27DA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D1C50-55DC-0703-2F74-5AE21ED34D45}"/>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6" name="Footer Placeholder 5">
            <a:extLst>
              <a:ext uri="{FF2B5EF4-FFF2-40B4-BE49-F238E27FC236}">
                <a16:creationId xmlns:a16="http://schemas.microsoft.com/office/drawing/2014/main" id="{D74F173E-5BCC-9080-C10C-29C978CBA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D402A-D1A9-BE5A-5987-786F62BD5585}"/>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373407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C46E-4ECE-C158-2FCB-DFE8EA46F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8085E2-2086-E98B-951A-B3F04191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61729-FFD4-F376-3CC6-5176DF482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FB496-A64A-E8ED-3D09-F83232A82268}"/>
              </a:ext>
            </a:extLst>
          </p:cNvPr>
          <p:cNvSpPr>
            <a:spLocks noGrp="1"/>
          </p:cNvSpPr>
          <p:nvPr>
            <p:ph type="dt" sz="half" idx="10"/>
          </p:nvPr>
        </p:nvSpPr>
        <p:spPr/>
        <p:txBody>
          <a:bodyPr/>
          <a:lstStyle/>
          <a:p>
            <a:fld id="{642920C1-925D-F74D-97F2-4206045562E1}" type="datetimeFigureOut">
              <a:rPr lang="en-US" smtClean="0"/>
              <a:t>12/6/24</a:t>
            </a:fld>
            <a:endParaRPr lang="en-US"/>
          </a:p>
        </p:txBody>
      </p:sp>
      <p:sp>
        <p:nvSpPr>
          <p:cNvPr id="6" name="Footer Placeholder 5">
            <a:extLst>
              <a:ext uri="{FF2B5EF4-FFF2-40B4-BE49-F238E27FC236}">
                <a16:creationId xmlns:a16="http://schemas.microsoft.com/office/drawing/2014/main" id="{75BAB9AC-8A70-6A61-9A6B-6DB184ABE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3C40F-FACF-A920-3628-F179CBBA5C93}"/>
              </a:ext>
            </a:extLst>
          </p:cNvPr>
          <p:cNvSpPr>
            <a:spLocks noGrp="1"/>
          </p:cNvSpPr>
          <p:nvPr>
            <p:ph type="sldNum" sz="quarter" idx="12"/>
          </p:nvPr>
        </p:nvSpPr>
        <p:spPr/>
        <p:txBody>
          <a:bodyPr/>
          <a:lstStyle/>
          <a:p>
            <a:fld id="{676D0BED-8178-744E-A64E-3B287D5AB881}" type="slidenum">
              <a:rPr lang="en-US" smtClean="0"/>
              <a:t>‹#›</a:t>
            </a:fld>
            <a:endParaRPr lang="en-US"/>
          </a:p>
        </p:txBody>
      </p:sp>
    </p:spTree>
    <p:extLst>
      <p:ext uri="{BB962C8B-B14F-4D97-AF65-F5344CB8AC3E}">
        <p14:creationId xmlns:p14="http://schemas.microsoft.com/office/powerpoint/2010/main" val="160412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ECB18-3405-AD2B-F401-10ABC2DC2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796C48-53AB-01FF-E402-595115575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B17B3-4C13-8E8B-2BF0-65F9F17CC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2920C1-925D-F74D-97F2-4206045562E1}" type="datetimeFigureOut">
              <a:rPr lang="en-US" smtClean="0"/>
              <a:t>12/6/24</a:t>
            </a:fld>
            <a:endParaRPr lang="en-US"/>
          </a:p>
        </p:txBody>
      </p:sp>
      <p:sp>
        <p:nvSpPr>
          <p:cNvPr id="5" name="Footer Placeholder 4">
            <a:extLst>
              <a:ext uri="{FF2B5EF4-FFF2-40B4-BE49-F238E27FC236}">
                <a16:creationId xmlns:a16="http://schemas.microsoft.com/office/drawing/2014/main" id="{3FD94594-1802-63CA-D327-161FDFC1C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C86C82-5543-4361-2A05-408F7BD0F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6D0BED-8178-744E-A64E-3B287D5AB881}" type="slidenum">
              <a:rPr lang="en-US" smtClean="0"/>
              <a:t>‹#›</a:t>
            </a:fld>
            <a:endParaRPr lang="en-US"/>
          </a:p>
        </p:txBody>
      </p:sp>
    </p:spTree>
    <p:extLst>
      <p:ext uri="{BB962C8B-B14F-4D97-AF65-F5344CB8AC3E}">
        <p14:creationId xmlns:p14="http://schemas.microsoft.com/office/powerpoint/2010/main" val="909822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22D5F-C0B9-0772-4875-35996B66E831}"/>
              </a:ext>
            </a:extLst>
          </p:cNvPr>
          <p:cNvSpPr>
            <a:spLocks noGrp="1"/>
          </p:cNvSpPr>
          <p:nvPr>
            <p:ph type="ctrTitle"/>
          </p:nvPr>
        </p:nvSpPr>
        <p:spPr>
          <a:xfrm>
            <a:off x="4654296" y="640080"/>
            <a:ext cx="6894576" cy="3566160"/>
          </a:xfrm>
        </p:spPr>
        <p:txBody>
          <a:bodyPr anchor="b">
            <a:normAutofit/>
          </a:bodyPr>
          <a:lstStyle/>
          <a:p>
            <a:pPr algn="l"/>
            <a:r>
              <a:rPr lang="en-US" sz="5600"/>
              <a:t>Do Multimodal Modals Show Evidence of Semantic Color Discriminability?</a:t>
            </a:r>
          </a:p>
        </p:txBody>
      </p:sp>
      <p:sp>
        <p:nvSpPr>
          <p:cNvPr id="3" name="Subtitle 2">
            <a:extLst>
              <a:ext uri="{FF2B5EF4-FFF2-40B4-BE49-F238E27FC236}">
                <a16:creationId xmlns:a16="http://schemas.microsoft.com/office/drawing/2014/main" id="{83193178-E5B6-B39D-5CEB-F7D53AA025D8}"/>
              </a:ext>
            </a:extLst>
          </p:cNvPr>
          <p:cNvSpPr>
            <a:spLocks noGrp="1"/>
          </p:cNvSpPr>
          <p:nvPr>
            <p:ph type="subTitle" idx="1"/>
          </p:nvPr>
        </p:nvSpPr>
        <p:spPr>
          <a:xfrm>
            <a:off x="4654296" y="4636008"/>
            <a:ext cx="6894576" cy="1572768"/>
          </a:xfrm>
        </p:spPr>
        <p:txBody>
          <a:bodyPr>
            <a:normAutofit/>
          </a:bodyPr>
          <a:lstStyle/>
          <a:p>
            <a:pPr algn="l"/>
            <a:r>
              <a:rPr lang="en-US" dirty="0"/>
              <a:t>Ryan Moreno &amp; Laura Roettges</a:t>
            </a:r>
            <a:endParaRPr lang="en-US"/>
          </a:p>
        </p:txBody>
      </p:sp>
      <p:pic>
        <p:nvPicPr>
          <p:cNvPr id="5" name="Picture 4" descr="Color chart with labels">
            <a:extLst>
              <a:ext uri="{FF2B5EF4-FFF2-40B4-BE49-F238E27FC236}">
                <a16:creationId xmlns:a16="http://schemas.microsoft.com/office/drawing/2014/main" id="{9D010D38-5373-2154-CF26-D996B0DCB229}"/>
              </a:ext>
            </a:extLst>
          </p:cNvPr>
          <p:cNvPicPr>
            <a:picLocks noChangeAspect="1"/>
          </p:cNvPicPr>
          <p:nvPr/>
        </p:nvPicPr>
        <p:blipFill>
          <a:blip r:embed="rId2"/>
          <a:srcRect l="35476" r="25106"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7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13953-A9D7-1A46-BF30-4D2F4D71DEE2}"/>
              </a:ext>
            </a:extLst>
          </p:cNvPr>
          <p:cNvSpPr>
            <a:spLocks noGrp="1"/>
          </p:cNvSpPr>
          <p:nvPr>
            <p:ph type="title"/>
          </p:nvPr>
        </p:nvSpPr>
        <p:spPr>
          <a:xfrm>
            <a:off x="7353824" y="554510"/>
            <a:ext cx="3999971" cy="1689029"/>
          </a:xfrm>
        </p:spPr>
        <p:txBody>
          <a:bodyPr anchor="b">
            <a:normAutofit/>
          </a:bodyPr>
          <a:lstStyle/>
          <a:p>
            <a:r>
              <a:rPr lang="en-US" sz="4000"/>
              <a:t>Data</a:t>
            </a:r>
          </a:p>
        </p:txBody>
      </p:sp>
      <p:pic>
        <p:nvPicPr>
          <p:cNvPr id="9" name="Picture 8" descr="A graph of different colored lines&#10;&#10;Description automatically generated">
            <a:extLst>
              <a:ext uri="{FF2B5EF4-FFF2-40B4-BE49-F238E27FC236}">
                <a16:creationId xmlns:a16="http://schemas.microsoft.com/office/drawing/2014/main" id="{8F746F97-2416-24B4-BAD5-6343A46927CA}"/>
              </a:ext>
            </a:extLst>
          </p:cNvPr>
          <p:cNvPicPr>
            <a:picLocks noChangeAspect="1"/>
          </p:cNvPicPr>
          <p:nvPr/>
        </p:nvPicPr>
        <p:blipFill>
          <a:blip r:embed="rId3"/>
          <a:stretch>
            <a:fillRect/>
          </a:stretch>
        </p:blipFill>
        <p:spPr>
          <a:xfrm>
            <a:off x="345733" y="176288"/>
            <a:ext cx="2989586" cy="2989586"/>
          </a:xfrm>
          <a:prstGeom prst="rect">
            <a:avLst/>
          </a:prstGeom>
        </p:spPr>
      </p:pic>
      <p:pic>
        <p:nvPicPr>
          <p:cNvPr id="5" name="Picture 4" descr="A graph of color and scale&#10;&#10;Description automatically generated with medium confidence">
            <a:extLst>
              <a:ext uri="{FF2B5EF4-FFF2-40B4-BE49-F238E27FC236}">
                <a16:creationId xmlns:a16="http://schemas.microsoft.com/office/drawing/2014/main" id="{1D14499E-DC22-B7BE-838B-D954B3E13A9E}"/>
              </a:ext>
            </a:extLst>
          </p:cNvPr>
          <p:cNvPicPr>
            <a:picLocks noChangeAspect="1"/>
          </p:cNvPicPr>
          <p:nvPr/>
        </p:nvPicPr>
        <p:blipFill>
          <a:blip r:embed="rId4"/>
          <a:stretch>
            <a:fillRect/>
          </a:stretch>
        </p:blipFill>
        <p:spPr>
          <a:xfrm>
            <a:off x="3842467" y="176288"/>
            <a:ext cx="2989586" cy="2989586"/>
          </a:xfrm>
          <a:prstGeom prst="rect">
            <a:avLst/>
          </a:prstGeom>
        </p:spPr>
      </p:pic>
      <p:pic>
        <p:nvPicPr>
          <p:cNvPr id="11" name="Picture 10" descr="A graph of color lines&#10;&#10;Description automatically generated with medium confidence">
            <a:extLst>
              <a:ext uri="{FF2B5EF4-FFF2-40B4-BE49-F238E27FC236}">
                <a16:creationId xmlns:a16="http://schemas.microsoft.com/office/drawing/2014/main" id="{6BA583FF-7373-D9EE-B18F-E7BCEB503B8B}"/>
              </a:ext>
            </a:extLst>
          </p:cNvPr>
          <p:cNvPicPr>
            <a:picLocks noChangeAspect="1"/>
          </p:cNvPicPr>
          <p:nvPr/>
        </p:nvPicPr>
        <p:blipFill>
          <a:blip r:embed="rId5"/>
          <a:stretch>
            <a:fillRect/>
          </a:stretch>
        </p:blipFill>
        <p:spPr>
          <a:xfrm>
            <a:off x="358918" y="3337589"/>
            <a:ext cx="2963216" cy="2963216"/>
          </a:xfrm>
          <a:prstGeom prst="rect">
            <a:avLst/>
          </a:prstGeom>
        </p:spPr>
      </p:pic>
      <p:pic>
        <p:nvPicPr>
          <p:cNvPr id="7" name="Picture 6" descr="A graph of color lines&#10;&#10;Description automatically generated">
            <a:extLst>
              <a:ext uri="{FF2B5EF4-FFF2-40B4-BE49-F238E27FC236}">
                <a16:creationId xmlns:a16="http://schemas.microsoft.com/office/drawing/2014/main" id="{E7D3A93D-0327-528A-FA54-157338A74254}"/>
              </a:ext>
            </a:extLst>
          </p:cNvPr>
          <p:cNvPicPr>
            <a:picLocks noChangeAspect="1"/>
          </p:cNvPicPr>
          <p:nvPr/>
        </p:nvPicPr>
        <p:blipFill>
          <a:blip r:embed="rId6"/>
          <a:stretch>
            <a:fillRect/>
          </a:stretch>
        </p:blipFill>
        <p:spPr>
          <a:xfrm>
            <a:off x="3855652" y="3337589"/>
            <a:ext cx="2963216" cy="2963216"/>
          </a:xfrm>
          <a:prstGeom prst="rect">
            <a:avLst/>
          </a:prstGeom>
        </p:spPr>
      </p:pic>
      <p:sp>
        <p:nvSpPr>
          <p:cNvPr id="3" name="Content Placeholder 2">
            <a:extLst>
              <a:ext uri="{FF2B5EF4-FFF2-40B4-BE49-F238E27FC236}">
                <a16:creationId xmlns:a16="http://schemas.microsoft.com/office/drawing/2014/main" id="{B385A539-85A2-C57A-40E3-08FD91F0ECA0}"/>
              </a:ext>
            </a:extLst>
          </p:cNvPr>
          <p:cNvSpPr>
            <a:spLocks noGrp="1"/>
          </p:cNvSpPr>
          <p:nvPr>
            <p:ph idx="1"/>
          </p:nvPr>
        </p:nvSpPr>
        <p:spPr>
          <a:xfrm>
            <a:off x="7353824" y="2422928"/>
            <a:ext cx="3999971" cy="3699376"/>
          </a:xfrm>
        </p:spPr>
        <p:txBody>
          <a:bodyPr>
            <a:normAutofit/>
          </a:bodyPr>
          <a:lstStyle/>
          <a:p>
            <a:r>
              <a:rPr lang="en-US" sz="2000" dirty="0"/>
              <a:t>Data from Schloss Visual Reasoning Lab </a:t>
            </a:r>
          </a:p>
          <a:p>
            <a:pPr lvl="1">
              <a:buFontTx/>
              <a:buChar char="-"/>
            </a:pPr>
            <a:r>
              <a:rPr lang="en-US" sz="2000" dirty="0"/>
              <a:t>Human Trial Color Concept Associations based on 20 concepts and 71 colors</a:t>
            </a:r>
          </a:p>
          <a:p>
            <a:pPr lvl="1">
              <a:buFontTx/>
              <a:buChar char="-"/>
            </a:pPr>
            <a:endParaRPr lang="en-US" sz="2000" dirty="0"/>
          </a:p>
          <a:p>
            <a:endParaRPr lang="en-US" sz="2000" dirty="0"/>
          </a:p>
        </p:txBody>
      </p:sp>
    </p:spTree>
    <p:extLst>
      <p:ext uri="{BB962C8B-B14F-4D97-AF65-F5344CB8AC3E}">
        <p14:creationId xmlns:p14="http://schemas.microsoft.com/office/powerpoint/2010/main" val="200994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EE03A-A773-C6F9-A0CE-CD243FD20251}"/>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CFBD0B5F-79FB-DCAF-F7DB-899944E7928B}"/>
              </a:ext>
            </a:extLst>
          </p:cNvPr>
          <p:cNvSpPr txBox="1"/>
          <p:nvPr/>
        </p:nvSpPr>
        <p:spPr>
          <a:xfrm>
            <a:off x="170834" y="297561"/>
            <a:ext cx="3383280" cy="3485570"/>
          </a:xfrm>
          <a:prstGeom prst="rect">
            <a:avLst/>
          </a:prstGeom>
          <a:solidFill>
            <a:schemeClr val="bg1"/>
          </a:solidFill>
          <a:ln>
            <a:solidFill>
              <a:srgbClr val="000000"/>
            </a:solidFill>
          </a:ln>
        </p:spPr>
        <p:txBody>
          <a:bodyPr wrap="square" rtlCol="0">
            <a:spAutoFit/>
          </a:bodyPr>
          <a:lstStyle/>
          <a:p>
            <a:r>
              <a:rPr lang="en-US" sz="1050" dirty="0"/>
              <a:t>The color of the image represents the word apple.</a:t>
            </a:r>
          </a:p>
          <a:p>
            <a:r>
              <a:rPr lang="en-US" sz="1050" dirty="0"/>
              <a:t>The color of the image represents the word banana.</a:t>
            </a:r>
          </a:p>
          <a:p>
            <a:r>
              <a:rPr lang="en-US" sz="1050" dirty="0"/>
              <a:t>The color of the image represents the word carrot.</a:t>
            </a:r>
          </a:p>
          <a:p>
            <a:r>
              <a:rPr lang="en-US" sz="1050" dirty="0"/>
              <a:t>The color of the image represents the word celery.</a:t>
            </a:r>
          </a:p>
          <a:p>
            <a:r>
              <a:rPr lang="en-US" sz="1050" dirty="0"/>
              <a:t>The color of the image represents the word cherry.</a:t>
            </a:r>
          </a:p>
          <a:p>
            <a:r>
              <a:rPr lang="en-US" sz="1050" dirty="0"/>
              <a:t>The color of the image represents the word comfort.</a:t>
            </a:r>
          </a:p>
          <a:p>
            <a:r>
              <a:rPr lang="en-US" sz="1050" dirty="0"/>
              <a:t>The color of the image represents the word corn.</a:t>
            </a:r>
          </a:p>
          <a:p>
            <a:r>
              <a:rPr lang="en-US" sz="1050" dirty="0"/>
              <a:t>The color of the image represents the word driving.</a:t>
            </a:r>
          </a:p>
          <a:p>
            <a:r>
              <a:rPr lang="en-US" sz="1050" dirty="0"/>
              <a:t>The color of the image represents the word eating.</a:t>
            </a:r>
          </a:p>
          <a:p>
            <a:r>
              <a:rPr lang="en-US" sz="1050" dirty="0"/>
              <a:t>The color of the image represents the word efficiency.</a:t>
            </a:r>
          </a:p>
          <a:p>
            <a:r>
              <a:rPr lang="en-US" sz="1050" dirty="0"/>
              <a:t>The color of the image represents the word eggplant.</a:t>
            </a:r>
          </a:p>
          <a:p>
            <a:r>
              <a:rPr lang="en-US" sz="1050" dirty="0"/>
              <a:t>The color of the image represents the word grape.</a:t>
            </a:r>
          </a:p>
          <a:p>
            <a:r>
              <a:rPr lang="en-US" sz="1050" dirty="0"/>
              <a:t>The color of the image represents the word leisure.</a:t>
            </a:r>
          </a:p>
          <a:p>
            <a:r>
              <a:rPr lang="en-US" sz="1050" dirty="0"/>
              <a:t>The color of the image represents the word mushroom.</a:t>
            </a:r>
          </a:p>
          <a:p>
            <a:r>
              <a:rPr lang="en-US" sz="1050" dirty="0"/>
              <a:t>The color of the image represents the word peach.</a:t>
            </a:r>
          </a:p>
          <a:p>
            <a:r>
              <a:rPr lang="en-US" sz="1050" dirty="0"/>
              <a:t>The color of the image represents the word reliability.</a:t>
            </a:r>
          </a:p>
          <a:p>
            <a:r>
              <a:rPr lang="en-US" sz="1050" dirty="0"/>
              <a:t>The color of the image represents the word safety.</a:t>
            </a:r>
          </a:p>
          <a:p>
            <a:r>
              <a:rPr lang="en-US" sz="1050" dirty="0"/>
              <a:t>The color of the image represents the word sleeping.</a:t>
            </a:r>
          </a:p>
          <a:p>
            <a:r>
              <a:rPr lang="en-US" sz="1050" dirty="0"/>
              <a:t>The color of the image represents the word speed.</a:t>
            </a:r>
          </a:p>
          <a:p>
            <a:r>
              <a:rPr lang="en-US" sz="1050" dirty="0"/>
              <a:t>The color of the image represents the word working.</a:t>
            </a:r>
          </a:p>
          <a:p>
            <a:endParaRPr lang="en-US" sz="1050" dirty="0"/>
          </a:p>
        </p:txBody>
      </p:sp>
      <p:pic>
        <p:nvPicPr>
          <p:cNvPr id="21" name="Picture 20">
            <a:extLst>
              <a:ext uri="{FF2B5EF4-FFF2-40B4-BE49-F238E27FC236}">
                <a16:creationId xmlns:a16="http://schemas.microsoft.com/office/drawing/2014/main" id="{32ADE46B-29FD-ACFD-49EB-689DD8C922BE}"/>
              </a:ext>
            </a:extLst>
          </p:cNvPr>
          <p:cNvPicPr>
            <a:picLocks noChangeAspect="1"/>
          </p:cNvPicPr>
          <p:nvPr/>
        </p:nvPicPr>
        <p:blipFill>
          <a:blip r:embed="rId3"/>
          <a:stretch>
            <a:fillRect/>
          </a:stretch>
        </p:blipFill>
        <p:spPr>
          <a:xfrm>
            <a:off x="656512" y="4558046"/>
            <a:ext cx="1045028" cy="1045028"/>
          </a:xfrm>
          <a:prstGeom prst="rect">
            <a:avLst/>
          </a:prstGeom>
        </p:spPr>
      </p:pic>
      <p:pic>
        <p:nvPicPr>
          <p:cNvPr id="22" name="Picture 21">
            <a:extLst>
              <a:ext uri="{FF2B5EF4-FFF2-40B4-BE49-F238E27FC236}">
                <a16:creationId xmlns:a16="http://schemas.microsoft.com/office/drawing/2014/main" id="{9ED4402D-F733-9934-F589-30F7B49370F5}"/>
              </a:ext>
            </a:extLst>
          </p:cNvPr>
          <p:cNvPicPr>
            <a:picLocks noChangeAspect="1"/>
          </p:cNvPicPr>
          <p:nvPr/>
        </p:nvPicPr>
        <p:blipFill>
          <a:blip r:embed="rId4"/>
          <a:stretch>
            <a:fillRect/>
          </a:stretch>
        </p:blipFill>
        <p:spPr>
          <a:xfrm>
            <a:off x="816931" y="4666653"/>
            <a:ext cx="1045028" cy="1045028"/>
          </a:xfrm>
          <a:prstGeom prst="rect">
            <a:avLst/>
          </a:prstGeom>
        </p:spPr>
      </p:pic>
      <p:pic>
        <p:nvPicPr>
          <p:cNvPr id="23" name="Picture 22">
            <a:extLst>
              <a:ext uri="{FF2B5EF4-FFF2-40B4-BE49-F238E27FC236}">
                <a16:creationId xmlns:a16="http://schemas.microsoft.com/office/drawing/2014/main" id="{FCAA6A64-76FF-0121-3916-320589768042}"/>
              </a:ext>
            </a:extLst>
          </p:cNvPr>
          <p:cNvPicPr>
            <a:picLocks noChangeAspect="1"/>
          </p:cNvPicPr>
          <p:nvPr/>
        </p:nvPicPr>
        <p:blipFill>
          <a:blip r:embed="rId5"/>
          <a:stretch>
            <a:fillRect/>
          </a:stretch>
        </p:blipFill>
        <p:spPr>
          <a:xfrm>
            <a:off x="975765" y="4776608"/>
            <a:ext cx="1045028" cy="1045028"/>
          </a:xfrm>
          <a:prstGeom prst="rect">
            <a:avLst/>
          </a:prstGeom>
        </p:spPr>
      </p:pic>
      <p:pic>
        <p:nvPicPr>
          <p:cNvPr id="24" name="Picture 23">
            <a:extLst>
              <a:ext uri="{FF2B5EF4-FFF2-40B4-BE49-F238E27FC236}">
                <a16:creationId xmlns:a16="http://schemas.microsoft.com/office/drawing/2014/main" id="{F10061F8-722E-1536-9B83-E9255CAB1DF4}"/>
              </a:ext>
            </a:extLst>
          </p:cNvPr>
          <p:cNvPicPr>
            <a:picLocks noChangeAspect="1"/>
          </p:cNvPicPr>
          <p:nvPr/>
        </p:nvPicPr>
        <p:blipFill>
          <a:blip r:embed="rId6"/>
          <a:stretch>
            <a:fillRect/>
          </a:stretch>
        </p:blipFill>
        <p:spPr>
          <a:xfrm>
            <a:off x="1136184" y="4880451"/>
            <a:ext cx="1045028" cy="1045028"/>
          </a:xfrm>
          <a:prstGeom prst="rect">
            <a:avLst/>
          </a:prstGeom>
        </p:spPr>
      </p:pic>
      <p:pic>
        <p:nvPicPr>
          <p:cNvPr id="25" name="Picture 24">
            <a:extLst>
              <a:ext uri="{FF2B5EF4-FFF2-40B4-BE49-F238E27FC236}">
                <a16:creationId xmlns:a16="http://schemas.microsoft.com/office/drawing/2014/main" id="{54474E48-F688-E24F-72C2-6059EED030B7}"/>
              </a:ext>
            </a:extLst>
          </p:cNvPr>
          <p:cNvPicPr>
            <a:picLocks noChangeAspect="1"/>
          </p:cNvPicPr>
          <p:nvPr/>
        </p:nvPicPr>
        <p:blipFill>
          <a:blip r:embed="rId7"/>
          <a:stretch>
            <a:fillRect/>
          </a:stretch>
        </p:blipFill>
        <p:spPr>
          <a:xfrm>
            <a:off x="1312015" y="4970812"/>
            <a:ext cx="1045028" cy="1045028"/>
          </a:xfrm>
          <a:prstGeom prst="rect">
            <a:avLst/>
          </a:prstGeom>
        </p:spPr>
      </p:pic>
      <p:pic>
        <p:nvPicPr>
          <p:cNvPr id="26" name="Picture 25">
            <a:extLst>
              <a:ext uri="{FF2B5EF4-FFF2-40B4-BE49-F238E27FC236}">
                <a16:creationId xmlns:a16="http://schemas.microsoft.com/office/drawing/2014/main" id="{DEFB534E-1C36-6ADB-5478-22EE37F1A8FF}"/>
              </a:ext>
            </a:extLst>
          </p:cNvPr>
          <p:cNvPicPr>
            <a:picLocks noChangeAspect="1"/>
          </p:cNvPicPr>
          <p:nvPr/>
        </p:nvPicPr>
        <p:blipFill>
          <a:blip r:embed="rId8"/>
          <a:stretch>
            <a:fillRect/>
          </a:stretch>
        </p:blipFill>
        <p:spPr>
          <a:xfrm>
            <a:off x="1457240" y="5061173"/>
            <a:ext cx="1045028" cy="1045028"/>
          </a:xfrm>
          <a:prstGeom prst="rect">
            <a:avLst/>
          </a:prstGeom>
        </p:spPr>
      </p:pic>
      <p:pic>
        <p:nvPicPr>
          <p:cNvPr id="27" name="Picture 26">
            <a:extLst>
              <a:ext uri="{FF2B5EF4-FFF2-40B4-BE49-F238E27FC236}">
                <a16:creationId xmlns:a16="http://schemas.microsoft.com/office/drawing/2014/main" id="{150F1ACE-DFD7-DC4F-4831-1E16B8A9946B}"/>
              </a:ext>
            </a:extLst>
          </p:cNvPr>
          <p:cNvPicPr>
            <a:picLocks noChangeAspect="1"/>
          </p:cNvPicPr>
          <p:nvPr/>
        </p:nvPicPr>
        <p:blipFill>
          <a:blip r:embed="rId9"/>
          <a:stretch>
            <a:fillRect/>
          </a:stretch>
        </p:blipFill>
        <p:spPr>
          <a:xfrm>
            <a:off x="1638724" y="5168072"/>
            <a:ext cx="1045028" cy="1045028"/>
          </a:xfrm>
          <a:prstGeom prst="rect">
            <a:avLst/>
          </a:prstGeom>
        </p:spPr>
      </p:pic>
      <p:pic>
        <p:nvPicPr>
          <p:cNvPr id="28" name="Picture 27">
            <a:extLst>
              <a:ext uri="{FF2B5EF4-FFF2-40B4-BE49-F238E27FC236}">
                <a16:creationId xmlns:a16="http://schemas.microsoft.com/office/drawing/2014/main" id="{0A707025-7B76-6816-0DDD-D71C988F2568}"/>
              </a:ext>
            </a:extLst>
          </p:cNvPr>
          <p:cNvPicPr>
            <a:picLocks noChangeAspect="1"/>
          </p:cNvPicPr>
          <p:nvPr/>
        </p:nvPicPr>
        <p:blipFill>
          <a:blip r:embed="rId10"/>
          <a:stretch>
            <a:fillRect/>
          </a:stretch>
        </p:blipFill>
        <p:spPr>
          <a:xfrm>
            <a:off x="1820208" y="5274971"/>
            <a:ext cx="1045028" cy="1045028"/>
          </a:xfrm>
          <a:prstGeom prst="rect">
            <a:avLst/>
          </a:prstGeom>
        </p:spPr>
      </p:pic>
      <p:cxnSp>
        <p:nvCxnSpPr>
          <p:cNvPr id="37" name="Straight Arrow Connector 36">
            <a:extLst>
              <a:ext uri="{FF2B5EF4-FFF2-40B4-BE49-F238E27FC236}">
                <a16:creationId xmlns:a16="http://schemas.microsoft.com/office/drawing/2014/main" id="{8D0A1823-ADDB-C7AC-AE2D-BD3E3B9B5D7A}"/>
              </a:ext>
            </a:extLst>
          </p:cNvPr>
          <p:cNvCxnSpPr/>
          <p:nvPr/>
        </p:nvCxnSpPr>
        <p:spPr>
          <a:xfrm>
            <a:off x="3788229" y="2248263"/>
            <a:ext cx="682171"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2C5151AD-6F30-F02B-B7C6-975FE4CF1E3C}"/>
              </a:ext>
            </a:extLst>
          </p:cNvPr>
          <p:cNvCxnSpPr>
            <a:cxnSpLocks/>
          </p:cNvCxnSpPr>
          <p:nvPr/>
        </p:nvCxnSpPr>
        <p:spPr>
          <a:xfrm>
            <a:off x="3447143" y="5711681"/>
            <a:ext cx="892628"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40" name="Trapezoid 39">
            <a:extLst>
              <a:ext uri="{FF2B5EF4-FFF2-40B4-BE49-F238E27FC236}">
                <a16:creationId xmlns:a16="http://schemas.microsoft.com/office/drawing/2014/main" id="{AD16D1AB-455B-0D9D-4857-98B45CB8B3DA}"/>
              </a:ext>
            </a:extLst>
          </p:cNvPr>
          <p:cNvSpPr/>
          <p:nvPr/>
        </p:nvSpPr>
        <p:spPr>
          <a:xfrm rot="5400000">
            <a:off x="4568911" y="4096867"/>
            <a:ext cx="2517147" cy="2510971"/>
          </a:xfrm>
          <a:prstGeom prst="trapezoid">
            <a:avLst/>
          </a:prstGeom>
          <a:solidFill>
            <a:srgbClr val="65B3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C9E42349-A45D-9955-DFFF-464C56B0592E}"/>
              </a:ext>
            </a:extLst>
          </p:cNvPr>
          <p:cNvSpPr txBox="1"/>
          <p:nvPr/>
        </p:nvSpPr>
        <p:spPr>
          <a:xfrm>
            <a:off x="4637094" y="4669664"/>
            <a:ext cx="1747979" cy="369332"/>
          </a:xfrm>
          <a:prstGeom prst="rect">
            <a:avLst/>
          </a:prstGeom>
          <a:noFill/>
        </p:spPr>
        <p:txBody>
          <a:bodyPr wrap="none" rtlCol="0">
            <a:spAutoFit/>
          </a:bodyPr>
          <a:lstStyle/>
          <a:p>
            <a:r>
              <a:rPr lang="en-US" b="1" dirty="0">
                <a:solidFill>
                  <a:schemeClr val="bg1"/>
                </a:solidFill>
              </a:rPr>
              <a:t>Image Encoder</a:t>
            </a:r>
          </a:p>
        </p:txBody>
      </p:sp>
      <p:sp>
        <p:nvSpPr>
          <p:cNvPr id="42" name="TextBox 41">
            <a:extLst>
              <a:ext uri="{FF2B5EF4-FFF2-40B4-BE49-F238E27FC236}">
                <a16:creationId xmlns:a16="http://schemas.microsoft.com/office/drawing/2014/main" id="{FE757639-9258-C068-C6BE-4EDC62FD6D8E}"/>
              </a:ext>
            </a:extLst>
          </p:cNvPr>
          <p:cNvSpPr txBox="1"/>
          <p:nvPr/>
        </p:nvSpPr>
        <p:spPr>
          <a:xfrm>
            <a:off x="4637094" y="5022911"/>
            <a:ext cx="2454518" cy="1092607"/>
          </a:xfrm>
          <a:prstGeom prst="rect">
            <a:avLst/>
          </a:prstGeom>
          <a:noFill/>
        </p:spPr>
        <p:txBody>
          <a:bodyPr wrap="none" rtlCol="0">
            <a:spAutoFit/>
          </a:bodyPr>
          <a:lstStyle/>
          <a:p>
            <a:r>
              <a:rPr lang="en-US" b="1" dirty="0">
                <a:solidFill>
                  <a:schemeClr val="bg1"/>
                </a:solidFill>
              </a:rPr>
              <a:t>Experiment 1: </a:t>
            </a:r>
            <a:r>
              <a:rPr lang="en-US" dirty="0" err="1">
                <a:solidFill>
                  <a:schemeClr val="bg1"/>
                </a:solidFill>
              </a:rPr>
              <a:t>ViT</a:t>
            </a:r>
            <a:r>
              <a:rPr lang="en-US" dirty="0">
                <a:solidFill>
                  <a:schemeClr val="bg1"/>
                </a:solidFill>
              </a:rPr>
              <a:t> B 32</a:t>
            </a:r>
          </a:p>
          <a:p>
            <a:endParaRPr lang="en-US" sz="1100" dirty="0">
              <a:solidFill>
                <a:schemeClr val="bg1"/>
              </a:solidFill>
            </a:endParaRPr>
          </a:p>
          <a:p>
            <a:r>
              <a:rPr lang="en-US" b="1" dirty="0">
                <a:solidFill>
                  <a:schemeClr val="bg1"/>
                </a:solidFill>
              </a:rPr>
              <a:t>Experiment 2: </a:t>
            </a:r>
            <a:r>
              <a:rPr lang="en-US" dirty="0" err="1">
                <a:solidFill>
                  <a:schemeClr val="bg1"/>
                </a:solidFill>
              </a:rPr>
              <a:t>ViT</a:t>
            </a:r>
            <a:r>
              <a:rPr lang="en-US" dirty="0">
                <a:solidFill>
                  <a:schemeClr val="bg1"/>
                </a:solidFill>
              </a:rPr>
              <a:t> B 16</a:t>
            </a:r>
          </a:p>
          <a:p>
            <a:endParaRPr lang="en-US" dirty="0">
              <a:solidFill>
                <a:schemeClr val="bg1"/>
              </a:solidFill>
            </a:endParaRPr>
          </a:p>
        </p:txBody>
      </p:sp>
      <p:sp>
        <p:nvSpPr>
          <p:cNvPr id="43" name="TextBox 42">
            <a:extLst>
              <a:ext uri="{FF2B5EF4-FFF2-40B4-BE49-F238E27FC236}">
                <a16:creationId xmlns:a16="http://schemas.microsoft.com/office/drawing/2014/main" id="{BF34FB33-9810-19E4-81B1-E77C432A7D80}"/>
              </a:ext>
            </a:extLst>
          </p:cNvPr>
          <p:cNvSpPr txBox="1"/>
          <p:nvPr/>
        </p:nvSpPr>
        <p:spPr>
          <a:xfrm>
            <a:off x="138177" y="3473095"/>
            <a:ext cx="3364062" cy="369332"/>
          </a:xfrm>
          <a:prstGeom prst="rect">
            <a:avLst/>
          </a:prstGeom>
          <a:solidFill>
            <a:schemeClr val="bg1">
              <a:alpha val="89000"/>
            </a:schemeClr>
          </a:solidFill>
        </p:spPr>
        <p:txBody>
          <a:bodyPr wrap="none" rtlCol="0">
            <a:spAutoFit/>
          </a:bodyPr>
          <a:lstStyle/>
          <a:p>
            <a:r>
              <a:rPr lang="en-US" dirty="0"/>
              <a:t>For 3 different prompt scenarios</a:t>
            </a:r>
          </a:p>
        </p:txBody>
      </p:sp>
      <p:pic>
        <p:nvPicPr>
          <p:cNvPr id="44" name="Picture 43">
            <a:extLst>
              <a:ext uri="{FF2B5EF4-FFF2-40B4-BE49-F238E27FC236}">
                <a16:creationId xmlns:a16="http://schemas.microsoft.com/office/drawing/2014/main" id="{ED194434-78FE-E36B-8450-404DBA8BCD4E}"/>
              </a:ext>
            </a:extLst>
          </p:cNvPr>
          <p:cNvPicPr>
            <a:picLocks noChangeAspect="1"/>
          </p:cNvPicPr>
          <p:nvPr/>
        </p:nvPicPr>
        <p:blipFill>
          <a:blip r:embed="rId11"/>
          <a:stretch>
            <a:fillRect/>
          </a:stretch>
        </p:blipFill>
        <p:spPr>
          <a:xfrm>
            <a:off x="7976826" y="3429560"/>
            <a:ext cx="3314700" cy="3302000"/>
          </a:xfrm>
          <a:prstGeom prst="rect">
            <a:avLst/>
          </a:prstGeom>
        </p:spPr>
      </p:pic>
      <p:sp>
        <p:nvSpPr>
          <p:cNvPr id="45" name="Trapezoid 44">
            <a:extLst>
              <a:ext uri="{FF2B5EF4-FFF2-40B4-BE49-F238E27FC236}">
                <a16:creationId xmlns:a16="http://schemas.microsoft.com/office/drawing/2014/main" id="{B41434BC-B522-CA0F-1C04-9A47053B45DA}"/>
              </a:ext>
            </a:extLst>
          </p:cNvPr>
          <p:cNvSpPr/>
          <p:nvPr/>
        </p:nvSpPr>
        <p:spPr>
          <a:xfrm rot="5400000">
            <a:off x="4091445" y="578792"/>
            <a:ext cx="3485569" cy="2510971"/>
          </a:xfrm>
          <a:prstGeom prst="trapezoid">
            <a:avLst/>
          </a:prstGeom>
          <a:solidFill>
            <a:srgbClr val="FD7B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934B9F55-61E7-A178-D108-FF328F4A9925}"/>
              </a:ext>
            </a:extLst>
          </p:cNvPr>
          <p:cNvSpPr txBox="1"/>
          <p:nvPr/>
        </p:nvSpPr>
        <p:spPr>
          <a:xfrm>
            <a:off x="190052" y="6416638"/>
            <a:ext cx="4558556" cy="369332"/>
          </a:xfrm>
          <a:prstGeom prst="rect">
            <a:avLst/>
          </a:prstGeom>
          <a:solidFill>
            <a:schemeClr val="bg1">
              <a:alpha val="89000"/>
            </a:schemeClr>
          </a:solidFill>
        </p:spPr>
        <p:txBody>
          <a:bodyPr wrap="none" rtlCol="0">
            <a:spAutoFit/>
          </a:bodyPr>
          <a:lstStyle/>
          <a:p>
            <a:r>
              <a:rPr lang="en-US" dirty="0"/>
              <a:t>RGB images based on UW 71 CIELAB colors </a:t>
            </a:r>
          </a:p>
        </p:txBody>
      </p:sp>
      <p:cxnSp>
        <p:nvCxnSpPr>
          <p:cNvPr id="48" name="Straight Arrow Connector 47">
            <a:extLst>
              <a:ext uri="{FF2B5EF4-FFF2-40B4-BE49-F238E27FC236}">
                <a16:creationId xmlns:a16="http://schemas.microsoft.com/office/drawing/2014/main" id="{3A2082F9-41F5-2841-9B2F-61E6BDECB39A}"/>
              </a:ext>
            </a:extLst>
          </p:cNvPr>
          <p:cNvCxnSpPr/>
          <p:nvPr/>
        </p:nvCxnSpPr>
        <p:spPr>
          <a:xfrm>
            <a:off x="7576457" y="4309291"/>
            <a:ext cx="4003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22E3B0AD-DBE5-1EB7-7463-BF181FAA40B7}"/>
              </a:ext>
            </a:extLst>
          </p:cNvPr>
          <p:cNvCxnSpPr/>
          <p:nvPr/>
        </p:nvCxnSpPr>
        <p:spPr>
          <a:xfrm>
            <a:off x="7576456" y="4869249"/>
            <a:ext cx="4003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10567395-A72B-E718-0E4F-79E69406B88A}"/>
              </a:ext>
            </a:extLst>
          </p:cNvPr>
          <p:cNvCxnSpPr/>
          <p:nvPr/>
        </p:nvCxnSpPr>
        <p:spPr>
          <a:xfrm>
            <a:off x="7576455" y="5309967"/>
            <a:ext cx="4003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12BD0B8-62F9-E516-658E-5B9030854CA2}"/>
              </a:ext>
            </a:extLst>
          </p:cNvPr>
          <p:cNvCxnSpPr/>
          <p:nvPr/>
        </p:nvCxnSpPr>
        <p:spPr>
          <a:xfrm>
            <a:off x="7576454" y="6319999"/>
            <a:ext cx="4003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E55DE34-40CF-BBEF-051D-B3F5BF8F4B77}"/>
              </a:ext>
            </a:extLst>
          </p:cNvPr>
          <p:cNvCxnSpPr/>
          <p:nvPr/>
        </p:nvCxnSpPr>
        <p:spPr>
          <a:xfrm>
            <a:off x="7576454" y="4309291"/>
            <a:ext cx="0" cy="2010708"/>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AB91631-2D54-BCF9-7B17-FB60837F2F52}"/>
              </a:ext>
            </a:extLst>
          </p:cNvPr>
          <p:cNvCxnSpPr/>
          <p:nvPr/>
        </p:nvCxnSpPr>
        <p:spPr>
          <a:xfrm flipH="1">
            <a:off x="7082970" y="5402965"/>
            <a:ext cx="493484" cy="0"/>
          </a:xfrm>
          <a:prstGeom prst="line">
            <a:avLst/>
          </a:prstGeom>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3118EEF-DC45-7B43-560E-C5FF73E9B8A6}"/>
              </a:ext>
            </a:extLst>
          </p:cNvPr>
          <p:cNvSpPr/>
          <p:nvPr/>
        </p:nvSpPr>
        <p:spPr>
          <a:xfrm>
            <a:off x="2724522" y="351865"/>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43C9C24-4B79-A61D-B4FD-AE79604EDEEB}"/>
              </a:ext>
            </a:extLst>
          </p:cNvPr>
          <p:cNvSpPr/>
          <p:nvPr/>
        </p:nvSpPr>
        <p:spPr>
          <a:xfrm>
            <a:off x="2724521" y="492094"/>
            <a:ext cx="461318"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582C367-8839-1631-62CB-06CE0C2E602C}"/>
              </a:ext>
            </a:extLst>
          </p:cNvPr>
          <p:cNvSpPr/>
          <p:nvPr/>
        </p:nvSpPr>
        <p:spPr>
          <a:xfrm>
            <a:off x="2722233" y="658130"/>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C6CB516-011F-F8A8-4210-85F60990B103}"/>
              </a:ext>
            </a:extLst>
          </p:cNvPr>
          <p:cNvSpPr/>
          <p:nvPr/>
        </p:nvSpPr>
        <p:spPr>
          <a:xfrm>
            <a:off x="2722233" y="819220"/>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9D0730E-E44D-3749-C3FE-8FFBF208B627}"/>
              </a:ext>
            </a:extLst>
          </p:cNvPr>
          <p:cNvSpPr/>
          <p:nvPr/>
        </p:nvSpPr>
        <p:spPr>
          <a:xfrm>
            <a:off x="2717656" y="970653"/>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3475CCC-AAA5-F451-8066-48034AA6F6DE}"/>
              </a:ext>
            </a:extLst>
          </p:cNvPr>
          <p:cNvSpPr/>
          <p:nvPr/>
        </p:nvSpPr>
        <p:spPr>
          <a:xfrm>
            <a:off x="2714121" y="1133709"/>
            <a:ext cx="518312"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BA8E19E-0824-F3A6-D42C-0AB6B8395F5D}"/>
              </a:ext>
            </a:extLst>
          </p:cNvPr>
          <p:cNvSpPr/>
          <p:nvPr/>
        </p:nvSpPr>
        <p:spPr>
          <a:xfrm>
            <a:off x="2722232" y="1767049"/>
            <a:ext cx="59173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E8A703E-F485-0629-7405-BFB71234F5F3}"/>
              </a:ext>
            </a:extLst>
          </p:cNvPr>
          <p:cNvSpPr/>
          <p:nvPr/>
        </p:nvSpPr>
        <p:spPr>
          <a:xfrm>
            <a:off x="2717656" y="1285142"/>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C84BDCA-D4BC-BC7D-7A07-EB965BB5658D}"/>
              </a:ext>
            </a:extLst>
          </p:cNvPr>
          <p:cNvSpPr/>
          <p:nvPr/>
        </p:nvSpPr>
        <p:spPr>
          <a:xfrm>
            <a:off x="2720017" y="1442735"/>
            <a:ext cx="410075"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33E35A9-6BA3-5A87-0402-80BB285DC656}"/>
              </a:ext>
            </a:extLst>
          </p:cNvPr>
          <p:cNvSpPr/>
          <p:nvPr/>
        </p:nvSpPr>
        <p:spPr>
          <a:xfrm>
            <a:off x="2714121" y="1604892"/>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D661A27-580A-8C88-F9B4-E469E3B77C4F}"/>
              </a:ext>
            </a:extLst>
          </p:cNvPr>
          <p:cNvSpPr/>
          <p:nvPr/>
        </p:nvSpPr>
        <p:spPr>
          <a:xfrm>
            <a:off x="2722305" y="1925157"/>
            <a:ext cx="510128"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A7AF519-2968-B6A6-D5BC-53E53B071BE7}"/>
              </a:ext>
            </a:extLst>
          </p:cNvPr>
          <p:cNvSpPr/>
          <p:nvPr/>
        </p:nvSpPr>
        <p:spPr>
          <a:xfrm>
            <a:off x="2714121" y="2099476"/>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541AC17-782C-28B1-6519-3C00563ABB4E}"/>
              </a:ext>
            </a:extLst>
          </p:cNvPr>
          <p:cNvSpPr/>
          <p:nvPr/>
        </p:nvSpPr>
        <p:spPr>
          <a:xfrm>
            <a:off x="2722233" y="2257584"/>
            <a:ext cx="404324"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39BFC5A-8C2D-C02E-0972-403C8A8B1F44}"/>
              </a:ext>
            </a:extLst>
          </p:cNvPr>
          <p:cNvSpPr/>
          <p:nvPr/>
        </p:nvSpPr>
        <p:spPr>
          <a:xfrm>
            <a:off x="2714120" y="2427072"/>
            <a:ext cx="675567"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D7562FE-1613-2F5B-5CEE-FEFA435D237D}"/>
              </a:ext>
            </a:extLst>
          </p:cNvPr>
          <p:cNvSpPr/>
          <p:nvPr/>
        </p:nvSpPr>
        <p:spPr>
          <a:xfrm>
            <a:off x="2722233" y="2584665"/>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5EC5017-7C79-4D89-FCB7-169271B287AB}"/>
              </a:ext>
            </a:extLst>
          </p:cNvPr>
          <p:cNvSpPr/>
          <p:nvPr/>
        </p:nvSpPr>
        <p:spPr>
          <a:xfrm>
            <a:off x="2714120" y="2735303"/>
            <a:ext cx="599851"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60730A9-E616-EC69-5BDC-53BDA63D4F8A}"/>
              </a:ext>
            </a:extLst>
          </p:cNvPr>
          <p:cNvSpPr/>
          <p:nvPr/>
        </p:nvSpPr>
        <p:spPr>
          <a:xfrm>
            <a:off x="2713848" y="2908427"/>
            <a:ext cx="379779"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38B02FF-4B46-705E-B24D-ED0D8DA00529}"/>
              </a:ext>
            </a:extLst>
          </p:cNvPr>
          <p:cNvSpPr/>
          <p:nvPr/>
        </p:nvSpPr>
        <p:spPr>
          <a:xfrm>
            <a:off x="2711559" y="3067087"/>
            <a:ext cx="518312"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C1F7605-CA46-A25C-83CC-8F185C1EAFF2}"/>
              </a:ext>
            </a:extLst>
          </p:cNvPr>
          <p:cNvSpPr/>
          <p:nvPr/>
        </p:nvSpPr>
        <p:spPr>
          <a:xfrm>
            <a:off x="2703446" y="3224114"/>
            <a:ext cx="423111"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CC85D50-6A91-C5CC-0907-B91DCB1FF2ED}"/>
              </a:ext>
            </a:extLst>
          </p:cNvPr>
          <p:cNvSpPr/>
          <p:nvPr/>
        </p:nvSpPr>
        <p:spPr>
          <a:xfrm>
            <a:off x="2725496" y="3380509"/>
            <a:ext cx="504375" cy="161090"/>
          </a:xfrm>
          <a:prstGeom prst="rect">
            <a:avLst/>
          </a:prstGeom>
          <a:solidFill>
            <a:srgbClr val="FFFF00">
              <a:alpha val="3289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0ECB8CA-3CC5-81B4-4151-574A8007B4D4}"/>
              </a:ext>
            </a:extLst>
          </p:cNvPr>
          <p:cNvSpPr txBox="1"/>
          <p:nvPr/>
        </p:nvSpPr>
        <p:spPr>
          <a:xfrm>
            <a:off x="4637094" y="562181"/>
            <a:ext cx="1523687" cy="369332"/>
          </a:xfrm>
          <a:prstGeom prst="rect">
            <a:avLst/>
          </a:prstGeom>
          <a:noFill/>
        </p:spPr>
        <p:txBody>
          <a:bodyPr wrap="none" rtlCol="0">
            <a:spAutoFit/>
          </a:bodyPr>
          <a:lstStyle/>
          <a:p>
            <a:r>
              <a:rPr lang="en-US" b="1" dirty="0">
                <a:solidFill>
                  <a:schemeClr val="bg1"/>
                </a:solidFill>
              </a:rPr>
              <a:t>Text Encoder</a:t>
            </a:r>
          </a:p>
        </p:txBody>
      </p:sp>
      <p:sp>
        <p:nvSpPr>
          <p:cNvPr id="80" name="TextBox 79">
            <a:extLst>
              <a:ext uri="{FF2B5EF4-FFF2-40B4-BE49-F238E27FC236}">
                <a16:creationId xmlns:a16="http://schemas.microsoft.com/office/drawing/2014/main" id="{F613AC51-E560-21B7-09EA-2580EA211745}"/>
              </a:ext>
            </a:extLst>
          </p:cNvPr>
          <p:cNvSpPr txBox="1"/>
          <p:nvPr/>
        </p:nvSpPr>
        <p:spPr>
          <a:xfrm>
            <a:off x="4637094" y="891909"/>
            <a:ext cx="2322431" cy="2739211"/>
          </a:xfrm>
          <a:prstGeom prst="rect">
            <a:avLst/>
          </a:prstGeom>
          <a:noFill/>
        </p:spPr>
        <p:txBody>
          <a:bodyPr wrap="square" rtlCol="0">
            <a:spAutoFit/>
          </a:bodyPr>
          <a:lstStyle/>
          <a:p>
            <a:r>
              <a:rPr lang="en-US" sz="1600" b="1" dirty="0">
                <a:solidFill>
                  <a:schemeClr val="bg1"/>
                </a:solidFill>
              </a:rPr>
              <a:t>Experiment 1: </a:t>
            </a:r>
            <a:r>
              <a:rPr lang="en-US" sz="1600" dirty="0">
                <a:solidFill>
                  <a:schemeClr val="bg1"/>
                </a:solidFill>
              </a:rPr>
              <a:t>Bidirectional Transformer using Byte-Pair Encoding (BPE) for tokenization</a:t>
            </a:r>
          </a:p>
          <a:p>
            <a:endParaRPr lang="en-US" sz="1100" dirty="0">
              <a:solidFill>
                <a:schemeClr val="bg1"/>
              </a:solidFill>
            </a:endParaRPr>
          </a:p>
          <a:p>
            <a:r>
              <a:rPr lang="en-US" sz="1600" b="1" dirty="0">
                <a:solidFill>
                  <a:schemeClr val="bg1"/>
                </a:solidFill>
              </a:rPr>
              <a:t>Experiment 2: </a:t>
            </a:r>
            <a:r>
              <a:rPr lang="en-US" sz="1600" dirty="0">
                <a:solidFill>
                  <a:schemeClr val="bg1"/>
                </a:solidFill>
              </a:rPr>
              <a:t>LLM enhanced transformer leveraging  </a:t>
            </a:r>
            <a:r>
              <a:rPr lang="en-US" sz="1600" b="0" i="0" dirty="0">
                <a:solidFill>
                  <a:schemeClr val="bg1"/>
                </a:solidFill>
                <a:effectLst/>
                <a:latin typeface="Noto Sans" panose="020B0502040504020204" pitchFamily="34" charset="0"/>
              </a:rPr>
              <a:t>Llama3-8B-CC</a:t>
            </a:r>
            <a:endParaRPr lang="en-US" sz="1600" dirty="0">
              <a:solidFill>
                <a:schemeClr val="bg1"/>
              </a:solidFill>
            </a:endParaRPr>
          </a:p>
          <a:p>
            <a:endParaRPr lang="en-US" sz="1200" dirty="0">
              <a:solidFill>
                <a:schemeClr val="bg1"/>
              </a:solidFill>
            </a:endParaRPr>
          </a:p>
        </p:txBody>
      </p:sp>
      <p:cxnSp>
        <p:nvCxnSpPr>
          <p:cNvPr id="83" name="Straight Arrow Connector 82">
            <a:extLst>
              <a:ext uri="{FF2B5EF4-FFF2-40B4-BE49-F238E27FC236}">
                <a16:creationId xmlns:a16="http://schemas.microsoft.com/office/drawing/2014/main" id="{9EA48815-A030-0C91-0FEA-78C755BC0F33}"/>
              </a:ext>
            </a:extLst>
          </p:cNvPr>
          <p:cNvCxnSpPr/>
          <p:nvPr/>
        </p:nvCxnSpPr>
        <p:spPr>
          <a:xfrm>
            <a:off x="8881194" y="2523892"/>
            <a:ext cx="0" cy="8728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684AA7F1-F73A-A037-4117-2B1D859CAF15}"/>
              </a:ext>
            </a:extLst>
          </p:cNvPr>
          <p:cNvCxnSpPr/>
          <p:nvPr/>
        </p:nvCxnSpPr>
        <p:spPr>
          <a:xfrm>
            <a:off x="9380181" y="2523892"/>
            <a:ext cx="0" cy="8728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F055CFBD-2F58-8E6E-C99F-B9952C56F4FE}"/>
              </a:ext>
            </a:extLst>
          </p:cNvPr>
          <p:cNvCxnSpPr/>
          <p:nvPr/>
        </p:nvCxnSpPr>
        <p:spPr>
          <a:xfrm>
            <a:off x="9874252" y="2523892"/>
            <a:ext cx="0" cy="8728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B4CA2327-5971-3391-7A1A-8216DFEE62D5}"/>
              </a:ext>
            </a:extLst>
          </p:cNvPr>
          <p:cNvCxnSpPr/>
          <p:nvPr/>
        </p:nvCxnSpPr>
        <p:spPr>
          <a:xfrm>
            <a:off x="10869768" y="2523892"/>
            <a:ext cx="0" cy="8728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FFA110FC-18A2-A8CA-3B19-8EE6266A2FAE}"/>
              </a:ext>
            </a:extLst>
          </p:cNvPr>
          <p:cNvCxnSpPr/>
          <p:nvPr/>
        </p:nvCxnSpPr>
        <p:spPr>
          <a:xfrm>
            <a:off x="8879965" y="2523311"/>
            <a:ext cx="198857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9E6DCCC-5D4C-7117-5D10-F702C0B14283}"/>
              </a:ext>
            </a:extLst>
          </p:cNvPr>
          <p:cNvCxnSpPr>
            <a:cxnSpLocks/>
          </p:cNvCxnSpPr>
          <p:nvPr/>
        </p:nvCxnSpPr>
        <p:spPr>
          <a:xfrm>
            <a:off x="7089716" y="1782257"/>
            <a:ext cx="278453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CF94D403-4DFD-7999-75DF-B2D0CF29B5DD}"/>
              </a:ext>
            </a:extLst>
          </p:cNvPr>
          <p:cNvCxnSpPr/>
          <p:nvPr/>
        </p:nvCxnSpPr>
        <p:spPr>
          <a:xfrm flipV="1">
            <a:off x="9874252" y="1782257"/>
            <a:ext cx="0" cy="733237"/>
          </a:xfrm>
          <a:prstGeom prst="line">
            <a:avLst/>
          </a:prstGeom>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0C1E3A2E-A800-A2AF-9A33-26DB16ADE214}"/>
              </a:ext>
            </a:extLst>
          </p:cNvPr>
          <p:cNvSpPr txBox="1"/>
          <p:nvPr/>
        </p:nvSpPr>
        <p:spPr>
          <a:xfrm>
            <a:off x="8566820" y="91493"/>
            <a:ext cx="3454346" cy="1200329"/>
          </a:xfrm>
          <a:prstGeom prst="rect">
            <a:avLst/>
          </a:prstGeom>
          <a:solidFill>
            <a:schemeClr val="bg1">
              <a:alpha val="89000"/>
            </a:schemeClr>
          </a:solidFill>
        </p:spPr>
        <p:txBody>
          <a:bodyPr wrap="square" rtlCol="0">
            <a:spAutoFit/>
          </a:bodyPr>
          <a:lstStyle/>
          <a:p>
            <a:pPr algn="r"/>
            <a:r>
              <a:rPr lang="en-US" dirty="0"/>
              <a:t>We then get the Cosine Similarity Scores  for each concept-color pair which acts as our concept association score. </a:t>
            </a:r>
          </a:p>
        </p:txBody>
      </p:sp>
      <p:pic>
        <p:nvPicPr>
          <p:cNvPr id="97" name="Picture 96">
            <a:extLst>
              <a:ext uri="{FF2B5EF4-FFF2-40B4-BE49-F238E27FC236}">
                <a16:creationId xmlns:a16="http://schemas.microsoft.com/office/drawing/2014/main" id="{E72B8071-7B4B-9959-5A6C-504423E118A1}"/>
              </a:ext>
            </a:extLst>
          </p:cNvPr>
          <p:cNvPicPr>
            <a:picLocks noChangeAspect="1"/>
          </p:cNvPicPr>
          <p:nvPr/>
        </p:nvPicPr>
        <p:blipFill>
          <a:blip r:embed="rId12"/>
          <a:stretch>
            <a:fillRect/>
          </a:stretch>
        </p:blipFill>
        <p:spPr>
          <a:xfrm>
            <a:off x="9482388" y="1230744"/>
            <a:ext cx="2551615" cy="518735"/>
          </a:xfrm>
          <a:prstGeom prst="rect">
            <a:avLst/>
          </a:prstGeom>
        </p:spPr>
      </p:pic>
    </p:spTree>
    <p:extLst>
      <p:ext uri="{BB962C8B-B14F-4D97-AF65-F5344CB8AC3E}">
        <p14:creationId xmlns:p14="http://schemas.microsoft.com/office/powerpoint/2010/main" val="313411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A095-E048-299B-1008-84B1C8A8F9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525B5A-9B4E-8CAE-1800-A05B85275738}"/>
              </a:ext>
            </a:extLst>
          </p:cNvPr>
          <p:cNvSpPr>
            <a:spLocks noGrp="1"/>
          </p:cNvSpPr>
          <p:nvPr>
            <p:ph idx="1"/>
          </p:nvPr>
        </p:nvSpPr>
        <p:spPr/>
        <p:txBody>
          <a:bodyPr/>
          <a:lstStyle/>
          <a:p>
            <a:r>
              <a:rPr lang="en-US" dirty="0"/>
              <a:t>https://</a:t>
            </a:r>
            <a:r>
              <a:rPr lang="en-US" dirty="0" err="1"/>
              <a:t>arxiv.org</a:t>
            </a:r>
            <a:r>
              <a:rPr lang="en-US" dirty="0"/>
              <a:t>/pdf/2404.05961</a:t>
            </a:r>
          </a:p>
        </p:txBody>
      </p:sp>
      <p:pic>
        <p:nvPicPr>
          <p:cNvPr id="4" name="Picture 3">
            <a:extLst>
              <a:ext uri="{FF2B5EF4-FFF2-40B4-BE49-F238E27FC236}">
                <a16:creationId xmlns:a16="http://schemas.microsoft.com/office/drawing/2014/main" id="{F5690B73-114B-48C2-65E2-8926C1892D40}"/>
              </a:ext>
            </a:extLst>
          </p:cNvPr>
          <p:cNvPicPr>
            <a:picLocks noChangeAspect="1"/>
          </p:cNvPicPr>
          <p:nvPr/>
        </p:nvPicPr>
        <p:blipFill>
          <a:blip r:embed="rId3"/>
          <a:stretch>
            <a:fillRect/>
          </a:stretch>
        </p:blipFill>
        <p:spPr>
          <a:xfrm>
            <a:off x="838200" y="2585244"/>
            <a:ext cx="6908800" cy="2832100"/>
          </a:xfrm>
          <a:prstGeom prst="rect">
            <a:avLst/>
          </a:prstGeom>
        </p:spPr>
      </p:pic>
    </p:spTree>
    <p:extLst>
      <p:ext uri="{BB962C8B-B14F-4D97-AF65-F5344CB8AC3E}">
        <p14:creationId xmlns:p14="http://schemas.microsoft.com/office/powerpoint/2010/main" val="233605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BA12-C484-6DFA-78E1-040F8C2AA3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10111F-780B-FD11-C982-64D1E032D9B5}"/>
              </a:ext>
            </a:extLst>
          </p:cNvPr>
          <p:cNvSpPr>
            <a:spLocks noGrp="1"/>
          </p:cNvSpPr>
          <p:nvPr>
            <p:ph idx="1"/>
          </p:nvPr>
        </p:nvSpPr>
        <p:spPr/>
        <p:txBody>
          <a:bodyPr/>
          <a:lstStyle/>
          <a:p>
            <a:r>
              <a:rPr lang="en-US" dirty="0"/>
              <a:t>https://</a:t>
            </a:r>
            <a:r>
              <a:rPr lang="en-US" dirty="0" err="1"/>
              <a:t>arxiv.org</a:t>
            </a:r>
            <a:r>
              <a:rPr lang="en-US" dirty="0"/>
              <a:t>/pdf/2411.04997</a:t>
            </a:r>
          </a:p>
        </p:txBody>
      </p:sp>
      <p:pic>
        <p:nvPicPr>
          <p:cNvPr id="4" name="Picture 3">
            <a:extLst>
              <a:ext uri="{FF2B5EF4-FFF2-40B4-BE49-F238E27FC236}">
                <a16:creationId xmlns:a16="http://schemas.microsoft.com/office/drawing/2014/main" id="{2596264B-882F-8F01-8612-1C346CE7D90D}"/>
              </a:ext>
            </a:extLst>
          </p:cNvPr>
          <p:cNvPicPr>
            <a:picLocks noChangeAspect="1"/>
          </p:cNvPicPr>
          <p:nvPr/>
        </p:nvPicPr>
        <p:blipFill>
          <a:blip r:embed="rId3"/>
          <a:stretch>
            <a:fillRect/>
          </a:stretch>
        </p:blipFill>
        <p:spPr>
          <a:xfrm>
            <a:off x="2412046" y="2585244"/>
            <a:ext cx="4127500" cy="2832100"/>
          </a:xfrm>
          <a:prstGeom prst="rect">
            <a:avLst/>
          </a:prstGeom>
        </p:spPr>
      </p:pic>
    </p:spTree>
    <p:extLst>
      <p:ext uri="{BB962C8B-B14F-4D97-AF65-F5344CB8AC3E}">
        <p14:creationId xmlns:p14="http://schemas.microsoft.com/office/powerpoint/2010/main" val="929099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267172-6784-6C2A-F74F-B90D5DD07A87}"/>
              </a:ext>
            </a:extLst>
          </p:cNvPr>
          <p:cNvPicPr>
            <a:picLocks noChangeAspect="1"/>
          </p:cNvPicPr>
          <p:nvPr/>
        </p:nvPicPr>
        <p:blipFill>
          <a:blip r:embed="rId3"/>
          <a:stretch>
            <a:fillRect/>
          </a:stretch>
        </p:blipFill>
        <p:spPr>
          <a:xfrm>
            <a:off x="7353646" y="1065689"/>
            <a:ext cx="4744225" cy="4726621"/>
          </a:xfrm>
          <a:prstGeom prst="rect">
            <a:avLst/>
          </a:prstGeom>
        </p:spPr>
      </p:pic>
      <p:sp>
        <p:nvSpPr>
          <p:cNvPr id="19" name="TextBox 18">
            <a:extLst>
              <a:ext uri="{FF2B5EF4-FFF2-40B4-BE49-F238E27FC236}">
                <a16:creationId xmlns:a16="http://schemas.microsoft.com/office/drawing/2014/main" id="{8A78D98D-29CD-B099-E367-35F8DD17663F}"/>
              </a:ext>
            </a:extLst>
          </p:cNvPr>
          <p:cNvSpPr txBox="1"/>
          <p:nvPr/>
        </p:nvSpPr>
        <p:spPr>
          <a:xfrm>
            <a:off x="8064874" y="634180"/>
            <a:ext cx="6098240" cy="369332"/>
          </a:xfrm>
          <a:prstGeom prst="rect">
            <a:avLst/>
          </a:prstGeom>
          <a:noFill/>
        </p:spPr>
        <p:txBody>
          <a:bodyPr wrap="square">
            <a:spAutoFit/>
          </a:bodyPr>
          <a:lstStyle/>
          <a:p>
            <a:pPr marL="0" marR="0" fontAlgn="t"/>
            <a:r>
              <a:rPr lang="en-US" sz="1800" b="1" dirty="0">
                <a:effectLst/>
                <a:latin typeface="Calibri" panose="020F0502020204030204" pitchFamily="34" charset="0"/>
              </a:rPr>
              <a:t>Attention Is All You Need Framework</a:t>
            </a:r>
            <a:endParaRPr lang="en-US" sz="1800" dirty="0">
              <a:effectLst/>
              <a:latin typeface="Calibri" panose="020F0502020204030204" pitchFamily="34" charset="0"/>
            </a:endParaRPr>
          </a:p>
        </p:txBody>
      </p:sp>
      <p:graphicFrame>
        <p:nvGraphicFramePr>
          <p:cNvPr id="23" name="Table 22">
            <a:extLst>
              <a:ext uri="{FF2B5EF4-FFF2-40B4-BE49-F238E27FC236}">
                <a16:creationId xmlns:a16="http://schemas.microsoft.com/office/drawing/2014/main" id="{97471890-65CD-0269-042A-81223D73F49E}"/>
              </a:ext>
            </a:extLst>
          </p:cNvPr>
          <p:cNvGraphicFramePr>
            <a:graphicFrameLocks noGrp="1"/>
          </p:cNvGraphicFramePr>
          <p:nvPr>
            <p:extLst>
              <p:ext uri="{D42A27DB-BD31-4B8C-83A1-F6EECF244321}">
                <p14:modId xmlns:p14="http://schemas.microsoft.com/office/powerpoint/2010/main" val="1482847602"/>
              </p:ext>
            </p:extLst>
          </p:nvPr>
        </p:nvGraphicFramePr>
        <p:xfrm>
          <a:off x="541332" y="432474"/>
          <a:ext cx="6358732" cy="5371340"/>
        </p:xfrm>
        <a:graphic>
          <a:graphicData uri="http://schemas.openxmlformats.org/drawingml/2006/table">
            <a:tbl>
              <a:tblPr/>
              <a:tblGrid>
                <a:gridCol w="963225">
                  <a:extLst>
                    <a:ext uri="{9D8B030D-6E8A-4147-A177-3AD203B41FA5}">
                      <a16:colId xmlns:a16="http://schemas.microsoft.com/office/drawing/2014/main" val="3394665499"/>
                    </a:ext>
                  </a:extLst>
                </a:gridCol>
                <a:gridCol w="1547135">
                  <a:extLst>
                    <a:ext uri="{9D8B030D-6E8A-4147-A177-3AD203B41FA5}">
                      <a16:colId xmlns:a16="http://schemas.microsoft.com/office/drawing/2014/main" val="4263598960"/>
                    </a:ext>
                  </a:extLst>
                </a:gridCol>
                <a:gridCol w="1844068">
                  <a:extLst>
                    <a:ext uri="{9D8B030D-6E8A-4147-A177-3AD203B41FA5}">
                      <a16:colId xmlns:a16="http://schemas.microsoft.com/office/drawing/2014/main" val="2755093673"/>
                    </a:ext>
                  </a:extLst>
                </a:gridCol>
                <a:gridCol w="2004304">
                  <a:extLst>
                    <a:ext uri="{9D8B030D-6E8A-4147-A177-3AD203B41FA5}">
                      <a16:colId xmlns:a16="http://schemas.microsoft.com/office/drawing/2014/main" val="3517130896"/>
                    </a:ext>
                  </a:extLst>
                </a:gridCol>
              </a:tblGrid>
              <a:tr h="631609">
                <a:tc>
                  <a:txBody>
                    <a:bodyPr/>
                    <a:lstStyle/>
                    <a:p>
                      <a:pPr marL="0" marR="0" fontAlgn="t"/>
                      <a:r>
                        <a:rPr lang="en-US" sz="900" b="1" dirty="0">
                          <a:effectLst/>
                          <a:latin typeface="Calibri" panose="020F0502020204030204" pitchFamily="34" charset="0"/>
                        </a:rPr>
                        <a:t>Feature</a:t>
                      </a:r>
                      <a:endParaRPr lang="en-US" sz="900" dirty="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b="1">
                          <a:effectLst/>
                          <a:latin typeface="Calibri" panose="020F0502020204030204" pitchFamily="34" charset="0"/>
                        </a:rPr>
                        <a:t>Attention Is All You Need</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b="1">
                          <a:effectLst/>
                          <a:latin typeface="Calibri" panose="020F0502020204030204" pitchFamily="34" charset="0"/>
                        </a:rPr>
                        <a:t>Language Models are Unsupervised Multitask Learners</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b="1">
                          <a:effectLst/>
                          <a:latin typeface="Calibri" panose="020F0502020204030204" pitchFamily="34" charset="0"/>
                        </a:rPr>
                        <a:t>CLIP</a:t>
                      </a:r>
                      <a:endParaRPr lang="en-US" sz="900">
                        <a:effectLst/>
                        <a:latin typeface="Calibri" panose="020F0502020204030204" pitchFamily="34" charset="0"/>
                      </a:endParaRPr>
                    </a:p>
                  </a:txBody>
                  <a:tcPr marL="42997" marR="42997" marT="42997" marB="42997">
                    <a:lnL>
                      <a:noFill/>
                    </a:lnL>
                    <a:lnR>
                      <a:noFill/>
                    </a:lnR>
                    <a:lnT>
                      <a:noFill/>
                    </a:lnT>
                    <a:lnB>
                      <a:noFill/>
                    </a:lnB>
                    <a:noFill/>
                  </a:tcPr>
                </a:tc>
                <a:extLst>
                  <a:ext uri="{0D108BD9-81ED-4DB2-BD59-A6C34878D82A}">
                    <a16:rowId xmlns:a16="http://schemas.microsoft.com/office/drawing/2014/main" val="2025204209"/>
                  </a:ext>
                </a:extLst>
              </a:tr>
              <a:tr h="456458">
                <a:tc>
                  <a:txBody>
                    <a:bodyPr/>
                    <a:lstStyle/>
                    <a:p>
                      <a:pPr marL="0" marR="0" fontAlgn="t"/>
                      <a:r>
                        <a:rPr lang="en-US" sz="900" b="1">
                          <a:effectLst/>
                          <a:latin typeface="Calibri" panose="020F0502020204030204" pitchFamily="34" charset="0"/>
                        </a:rPr>
                        <a:t>Architecture</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Encoder-Decoder</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Decoder-Only</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Dual-Stream (Separate Image and Text Encoders)</a:t>
                      </a:r>
                    </a:p>
                  </a:txBody>
                  <a:tcPr marL="42997" marR="42997" marT="42997" marB="42997">
                    <a:lnL>
                      <a:noFill/>
                    </a:lnL>
                    <a:lnR>
                      <a:noFill/>
                    </a:lnR>
                    <a:lnT>
                      <a:noFill/>
                    </a:lnT>
                    <a:lnB>
                      <a:noFill/>
                    </a:lnB>
                    <a:noFill/>
                  </a:tcPr>
                </a:tc>
                <a:extLst>
                  <a:ext uri="{0D108BD9-81ED-4DB2-BD59-A6C34878D82A}">
                    <a16:rowId xmlns:a16="http://schemas.microsoft.com/office/drawing/2014/main" val="162841137"/>
                  </a:ext>
                </a:extLst>
              </a:tr>
              <a:tr h="631609">
                <a:tc>
                  <a:txBody>
                    <a:bodyPr/>
                    <a:lstStyle/>
                    <a:p>
                      <a:pPr marL="0" marR="0" fontAlgn="t"/>
                      <a:r>
                        <a:rPr lang="en-US" sz="900" b="1">
                          <a:effectLst/>
                          <a:latin typeface="Calibri" panose="020F0502020204030204" pitchFamily="34" charset="0"/>
                        </a:rPr>
                        <a:t>Attention</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Bidirectional (in encoder)</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Unidirectional (causal masking)</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Bidirectional (text encoder) + Global attention for image encoder</a:t>
                      </a:r>
                    </a:p>
                  </a:txBody>
                  <a:tcPr marL="42997" marR="42997" marT="42997" marB="42997">
                    <a:lnL>
                      <a:noFill/>
                    </a:lnL>
                    <a:lnR>
                      <a:noFill/>
                    </a:lnR>
                    <a:lnT>
                      <a:noFill/>
                    </a:lnT>
                    <a:lnB>
                      <a:noFill/>
                    </a:lnB>
                    <a:noFill/>
                  </a:tcPr>
                </a:tc>
                <a:extLst>
                  <a:ext uri="{0D108BD9-81ED-4DB2-BD59-A6C34878D82A}">
                    <a16:rowId xmlns:a16="http://schemas.microsoft.com/office/drawing/2014/main" val="2438392474"/>
                  </a:ext>
                </a:extLst>
              </a:tr>
              <a:tr h="456458">
                <a:tc>
                  <a:txBody>
                    <a:bodyPr/>
                    <a:lstStyle/>
                    <a:p>
                      <a:pPr marL="0" marR="0" fontAlgn="t"/>
                      <a:r>
                        <a:rPr lang="en-US" sz="900" b="1">
                          <a:effectLst/>
                          <a:latin typeface="Calibri" panose="020F0502020204030204" pitchFamily="34" charset="0"/>
                        </a:rPr>
                        <a:t>Training Approach</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Supervised (e.g., translation)</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Unsupervised (next-token prediction)</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Contrastive learning for image-text alignment</a:t>
                      </a:r>
                    </a:p>
                  </a:txBody>
                  <a:tcPr marL="42997" marR="42997" marT="42997" marB="42997">
                    <a:lnL>
                      <a:noFill/>
                    </a:lnL>
                    <a:lnR>
                      <a:noFill/>
                    </a:lnR>
                    <a:lnT>
                      <a:noFill/>
                    </a:lnT>
                    <a:lnB>
                      <a:noFill/>
                    </a:lnB>
                    <a:noFill/>
                  </a:tcPr>
                </a:tc>
                <a:extLst>
                  <a:ext uri="{0D108BD9-81ED-4DB2-BD59-A6C34878D82A}">
                    <a16:rowId xmlns:a16="http://schemas.microsoft.com/office/drawing/2014/main" val="257250176"/>
                  </a:ext>
                </a:extLst>
              </a:tr>
              <a:tr h="456458">
                <a:tc>
                  <a:txBody>
                    <a:bodyPr/>
                    <a:lstStyle/>
                    <a:p>
                      <a:pPr marL="0" marR="0" fontAlgn="t"/>
                      <a:r>
                        <a:rPr lang="en-US" sz="900" b="1">
                          <a:effectLst/>
                          <a:latin typeface="Calibri" panose="020F0502020204030204" pitchFamily="34" charset="0"/>
                        </a:rPr>
                        <a:t>Task-Specificity</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Designed for specific tasks (e.g., translation)</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General-purpose multitask learning</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General-purpose multimodal learning</a:t>
                      </a:r>
                    </a:p>
                  </a:txBody>
                  <a:tcPr marL="42997" marR="42997" marT="42997" marB="42997">
                    <a:lnL>
                      <a:noFill/>
                    </a:lnL>
                    <a:lnR>
                      <a:noFill/>
                    </a:lnR>
                    <a:lnT>
                      <a:noFill/>
                    </a:lnT>
                    <a:lnB>
                      <a:noFill/>
                    </a:lnB>
                    <a:noFill/>
                  </a:tcPr>
                </a:tc>
                <a:extLst>
                  <a:ext uri="{0D108BD9-81ED-4DB2-BD59-A6C34878D82A}">
                    <a16:rowId xmlns:a16="http://schemas.microsoft.com/office/drawing/2014/main" val="2192162675"/>
                  </a:ext>
                </a:extLst>
              </a:tr>
              <a:tr h="456458">
                <a:tc>
                  <a:txBody>
                    <a:bodyPr/>
                    <a:lstStyle/>
                    <a:p>
                      <a:pPr marL="0" marR="0" fontAlgn="t"/>
                      <a:r>
                        <a:rPr lang="en-US" sz="900" b="1">
                          <a:effectLst/>
                          <a:latin typeface="Calibri" panose="020F0502020204030204" pitchFamily="34" charset="0"/>
                        </a:rPr>
                        <a:t>Positional Encodings</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Static sinusoidal</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Static sinusoidal (retained)</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Static sinusoidal (text) + learned 2D embeddings (image)</a:t>
                      </a:r>
                    </a:p>
                  </a:txBody>
                  <a:tcPr marL="42997" marR="42997" marT="42997" marB="42997">
                    <a:lnL>
                      <a:noFill/>
                    </a:lnL>
                    <a:lnR>
                      <a:noFill/>
                    </a:lnR>
                    <a:lnT>
                      <a:noFill/>
                    </a:lnT>
                    <a:lnB>
                      <a:noFill/>
                    </a:lnB>
                    <a:noFill/>
                  </a:tcPr>
                </a:tc>
                <a:extLst>
                  <a:ext uri="{0D108BD9-81ED-4DB2-BD59-A6C34878D82A}">
                    <a16:rowId xmlns:a16="http://schemas.microsoft.com/office/drawing/2014/main" val="2558352585"/>
                  </a:ext>
                </a:extLst>
              </a:tr>
              <a:tr h="456458">
                <a:tc>
                  <a:txBody>
                    <a:bodyPr/>
                    <a:lstStyle/>
                    <a:p>
                      <a:pPr marL="0" marR="0" fontAlgn="t"/>
                      <a:r>
                        <a:rPr lang="en-US" sz="900" b="1">
                          <a:effectLst/>
                          <a:latin typeface="Calibri" panose="020F0502020204030204" pitchFamily="34" charset="0"/>
                        </a:rPr>
                        <a:t>Scaling</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Small-scale models</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Large-scale models with more parameters</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Massive dataset (400M image-text pairs); scaled models</a:t>
                      </a:r>
                    </a:p>
                  </a:txBody>
                  <a:tcPr marL="42997" marR="42997" marT="42997" marB="42997">
                    <a:lnL>
                      <a:noFill/>
                    </a:lnL>
                    <a:lnR>
                      <a:noFill/>
                    </a:lnR>
                    <a:lnT>
                      <a:noFill/>
                    </a:lnT>
                    <a:lnB>
                      <a:noFill/>
                    </a:lnB>
                    <a:noFill/>
                  </a:tcPr>
                </a:tc>
                <a:extLst>
                  <a:ext uri="{0D108BD9-81ED-4DB2-BD59-A6C34878D82A}">
                    <a16:rowId xmlns:a16="http://schemas.microsoft.com/office/drawing/2014/main" val="2716050616"/>
                  </a:ext>
                </a:extLst>
              </a:tr>
              <a:tr h="456458">
                <a:tc>
                  <a:txBody>
                    <a:bodyPr/>
                    <a:lstStyle/>
                    <a:p>
                      <a:pPr marL="0" marR="0" fontAlgn="t"/>
                      <a:r>
                        <a:rPr lang="en-US" sz="900" b="1">
                          <a:effectLst/>
                          <a:latin typeface="Calibri" panose="020F0502020204030204" pitchFamily="34" charset="0"/>
                        </a:rPr>
                        <a:t>Tokenization</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Language-specific</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Byte-Pair Encoding (BPE)</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BPE for text; images tokenized into patches (</a:t>
                      </a:r>
                      <a:r>
                        <a:rPr lang="en-US" sz="900" dirty="0" err="1">
                          <a:effectLst/>
                          <a:latin typeface="Calibri" panose="020F0502020204030204" pitchFamily="34" charset="0"/>
                        </a:rPr>
                        <a:t>ViT</a:t>
                      </a:r>
                      <a:r>
                        <a:rPr lang="en-US" sz="900" dirty="0">
                          <a:effectLst/>
                          <a:latin typeface="Calibri" panose="020F0502020204030204" pitchFamily="34" charset="0"/>
                        </a:rPr>
                        <a:t>)</a:t>
                      </a:r>
                    </a:p>
                  </a:txBody>
                  <a:tcPr marL="42997" marR="42997" marT="42997" marB="42997">
                    <a:lnL>
                      <a:noFill/>
                    </a:lnL>
                    <a:lnR>
                      <a:noFill/>
                    </a:lnR>
                    <a:lnT>
                      <a:noFill/>
                    </a:lnT>
                    <a:lnB>
                      <a:noFill/>
                    </a:lnB>
                    <a:noFill/>
                  </a:tcPr>
                </a:tc>
                <a:extLst>
                  <a:ext uri="{0D108BD9-81ED-4DB2-BD59-A6C34878D82A}">
                    <a16:rowId xmlns:a16="http://schemas.microsoft.com/office/drawing/2014/main" val="3081745819"/>
                  </a:ext>
                </a:extLst>
              </a:tr>
              <a:tr h="456458">
                <a:tc>
                  <a:txBody>
                    <a:bodyPr/>
                    <a:lstStyle/>
                    <a:p>
                      <a:pPr marL="0" marR="0" fontAlgn="t"/>
                      <a:r>
                        <a:rPr lang="en-US" sz="900" b="1">
                          <a:effectLst/>
                          <a:latin typeface="Calibri" panose="020F0502020204030204" pitchFamily="34" charset="0"/>
                        </a:rPr>
                        <a:t>Optimization</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Standard Adam, fixed LR schedule</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Advanced techniques (layer norm, gradient clipping)</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AdamW optimizer, weight decay, and learning rate warmup</a:t>
                      </a:r>
                    </a:p>
                  </a:txBody>
                  <a:tcPr marL="42997" marR="42997" marT="42997" marB="42997">
                    <a:lnL>
                      <a:noFill/>
                    </a:lnL>
                    <a:lnR>
                      <a:noFill/>
                    </a:lnR>
                    <a:lnT>
                      <a:noFill/>
                    </a:lnT>
                    <a:lnB>
                      <a:noFill/>
                    </a:lnB>
                    <a:noFill/>
                  </a:tcPr>
                </a:tc>
                <a:extLst>
                  <a:ext uri="{0D108BD9-81ED-4DB2-BD59-A6C34878D82A}">
                    <a16:rowId xmlns:a16="http://schemas.microsoft.com/office/drawing/2014/main" val="3914726296"/>
                  </a:ext>
                </a:extLst>
              </a:tr>
              <a:tr h="456458">
                <a:tc>
                  <a:txBody>
                    <a:bodyPr/>
                    <a:lstStyle/>
                    <a:p>
                      <a:pPr marL="0" marR="0" fontAlgn="t"/>
                      <a:r>
                        <a:rPr lang="en-US" sz="900" b="1">
                          <a:effectLst/>
                          <a:latin typeface="Calibri" panose="020F0502020204030204" pitchFamily="34" charset="0"/>
                        </a:rPr>
                        <a:t>Zero-Shot Learning</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Not addressed</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Emergent behavior through unsupervised pretraining</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Emergent behavior through multimodal pretraining</a:t>
                      </a:r>
                    </a:p>
                  </a:txBody>
                  <a:tcPr marL="42997" marR="42997" marT="42997" marB="42997">
                    <a:lnL>
                      <a:noFill/>
                    </a:lnL>
                    <a:lnR>
                      <a:noFill/>
                    </a:lnR>
                    <a:lnT>
                      <a:noFill/>
                    </a:lnT>
                    <a:lnB>
                      <a:noFill/>
                    </a:lnB>
                    <a:noFill/>
                  </a:tcPr>
                </a:tc>
                <a:extLst>
                  <a:ext uri="{0D108BD9-81ED-4DB2-BD59-A6C34878D82A}">
                    <a16:rowId xmlns:a16="http://schemas.microsoft.com/office/drawing/2014/main" val="36743825"/>
                  </a:ext>
                </a:extLst>
              </a:tr>
              <a:tr h="456458">
                <a:tc>
                  <a:txBody>
                    <a:bodyPr/>
                    <a:lstStyle/>
                    <a:p>
                      <a:pPr marL="0" marR="0" fontAlgn="t"/>
                      <a:r>
                        <a:rPr lang="en-US" sz="900" b="1">
                          <a:effectLst/>
                          <a:latin typeface="Calibri" panose="020F0502020204030204" pitchFamily="34" charset="0"/>
                        </a:rPr>
                        <a:t>Objective Function</a:t>
                      </a:r>
                      <a:endParaRPr lang="en-US" sz="900">
                        <a:effectLst/>
                        <a:latin typeface="Calibri" panose="020F0502020204030204" pitchFamily="34" charset="0"/>
                      </a:endParaRP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Cross-Entropy for token prediction</a:t>
                      </a:r>
                    </a:p>
                  </a:txBody>
                  <a:tcPr marL="42997" marR="42997" marT="42997" marB="42997">
                    <a:lnL>
                      <a:noFill/>
                    </a:lnL>
                    <a:lnR>
                      <a:noFill/>
                    </a:lnR>
                    <a:lnT>
                      <a:noFill/>
                    </a:lnT>
                    <a:lnB>
                      <a:noFill/>
                    </a:lnB>
                    <a:noFill/>
                  </a:tcPr>
                </a:tc>
                <a:tc>
                  <a:txBody>
                    <a:bodyPr/>
                    <a:lstStyle/>
                    <a:p>
                      <a:pPr marL="0" marR="0" fontAlgn="t"/>
                      <a:r>
                        <a:rPr lang="en-US" sz="900">
                          <a:effectLst/>
                          <a:latin typeface="Calibri" panose="020F0502020204030204" pitchFamily="34" charset="0"/>
                        </a:rPr>
                        <a:t>Cross-Entropy for next-token prediction</a:t>
                      </a:r>
                    </a:p>
                  </a:txBody>
                  <a:tcPr marL="42997" marR="42997" marT="42997" marB="42997">
                    <a:lnL>
                      <a:noFill/>
                    </a:lnL>
                    <a:lnR>
                      <a:noFill/>
                    </a:lnR>
                    <a:lnT>
                      <a:noFill/>
                    </a:lnT>
                    <a:lnB>
                      <a:noFill/>
                    </a:lnB>
                    <a:noFill/>
                  </a:tcPr>
                </a:tc>
                <a:tc>
                  <a:txBody>
                    <a:bodyPr/>
                    <a:lstStyle/>
                    <a:p>
                      <a:pPr marL="0" marR="0" fontAlgn="t"/>
                      <a:r>
                        <a:rPr lang="en-US" sz="900" dirty="0">
                          <a:effectLst/>
                          <a:latin typeface="Calibri" panose="020F0502020204030204" pitchFamily="34" charset="0"/>
                        </a:rPr>
                        <a:t>Contrastive loss for aligning image-text embeddings</a:t>
                      </a:r>
                    </a:p>
                  </a:txBody>
                  <a:tcPr marL="42997" marR="42997" marT="42997" marB="42997">
                    <a:lnL>
                      <a:noFill/>
                    </a:lnL>
                    <a:lnR>
                      <a:noFill/>
                    </a:lnR>
                    <a:lnT>
                      <a:noFill/>
                    </a:lnT>
                    <a:lnB>
                      <a:noFill/>
                    </a:lnB>
                    <a:noFill/>
                  </a:tcPr>
                </a:tc>
                <a:extLst>
                  <a:ext uri="{0D108BD9-81ED-4DB2-BD59-A6C34878D82A}">
                    <a16:rowId xmlns:a16="http://schemas.microsoft.com/office/drawing/2014/main" val="2921973273"/>
                  </a:ext>
                </a:extLst>
              </a:tr>
            </a:tbl>
          </a:graphicData>
        </a:graphic>
      </p:graphicFrame>
    </p:spTree>
    <p:extLst>
      <p:ext uri="{BB962C8B-B14F-4D97-AF65-F5344CB8AC3E}">
        <p14:creationId xmlns:p14="http://schemas.microsoft.com/office/powerpoint/2010/main" val="65610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CFE6-3241-9950-93D6-2D472C3BF3F1}"/>
              </a:ext>
            </a:extLst>
          </p:cNvPr>
          <p:cNvSpPr>
            <a:spLocks noGrp="1"/>
          </p:cNvSpPr>
          <p:nvPr>
            <p:ph type="title"/>
          </p:nvPr>
        </p:nvSpPr>
        <p:spPr/>
        <p:txBody>
          <a:bodyPr/>
          <a:lstStyle/>
          <a:p>
            <a:r>
              <a:rPr lang="en-US" dirty="0"/>
              <a:t>diff </a:t>
            </a:r>
            <a:r>
              <a:rPr lang="en-US" dirty="0" err="1"/>
              <a:t>betw</a:t>
            </a:r>
            <a:r>
              <a:rPr lang="en-US" dirty="0"/>
              <a:t> </a:t>
            </a:r>
            <a:r>
              <a:rPr lang="en-US" dirty="0" err="1"/>
              <a:t>ViT</a:t>
            </a:r>
            <a:r>
              <a:rPr lang="en-US" dirty="0"/>
              <a:t> B 32 &amp; Microsoft version</a:t>
            </a:r>
          </a:p>
        </p:txBody>
      </p:sp>
      <p:graphicFrame>
        <p:nvGraphicFramePr>
          <p:cNvPr id="4" name="Content Placeholder 3">
            <a:extLst>
              <a:ext uri="{FF2B5EF4-FFF2-40B4-BE49-F238E27FC236}">
                <a16:creationId xmlns:a16="http://schemas.microsoft.com/office/drawing/2014/main" id="{22430FB2-5970-C5A9-11B6-88FB606F9377}"/>
              </a:ext>
            </a:extLst>
          </p:cNvPr>
          <p:cNvGraphicFramePr>
            <a:graphicFrameLocks noGrp="1"/>
          </p:cNvGraphicFramePr>
          <p:nvPr>
            <p:ph idx="1"/>
            <p:extLst>
              <p:ext uri="{D42A27DB-BD31-4B8C-83A1-F6EECF244321}">
                <p14:modId xmlns:p14="http://schemas.microsoft.com/office/powerpoint/2010/main" val="1722488449"/>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62506605"/>
                    </a:ext>
                  </a:extLst>
                </a:gridCol>
                <a:gridCol w="5257800">
                  <a:extLst>
                    <a:ext uri="{9D8B030D-6E8A-4147-A177-3AD203B41FA5}">
                      <a16:colId xmlns:a16="http://schemas.microsoft.com/office/drawing/2014/main" val="1258648943"/>
                    </a:ext>
                  </a:extLst>
                </a:gridCol>
              </a:tblGrid>
              <a:tr h="370840">
                <a:tc>
                  <a:txBody>
                    <a:bodyPr/>
                    <a:lstStyle/>
                    <a:p>
                      <a:r>
                        <a:rPr lang="en-US" dirty="0"/>
                        <a:t>CLIP </a:t>
                      </a:r>
                      <a:r>
                        <a:rPr lang="en-US" dirty="0" err="1"/>
                        <a:t>ViT</a:t>
                      </a:r>
                      <a:r>
                        <a:rPr lang="en-US" dirty="0"/>
                        <a:t> B 32</a:t>
                      </a:r>
                    </a:p>
                  </a:txBody>
                  <a:tcPr/>
                </a:tc>
                <a:tc>
                  <a:txBody>
                    <a:bodyPr/>
                    <a:lstStyle/>
                    <a:p>
                      <a:r>
                        <a:rPr lang="en-US" dirty="0"/>
                        <a:t>Microsoft LLM2CLIP</a:t>
                      </a:r>
                    </a:p>
                  </a:txBody>
                  <a:tcPr/>
                </a:tc>
                <a:extLst>
                  <a:ext uri="{0D108BD9-81ED-4DB2-BD59-A6C34878D82A}">
                    <a16:rowId xmlns:a16="http://schemas.microsoft.com/office/drawing/2014/main" val="2974106213"/>
                  </a:ext>
                </a:extLst>
              </a:tr>
              <a:tr h="370840">
                <a:tc>
                  <a:txBody>
                    <a:bodyPr/>
                    <a:lstStyle/>
                    <a:p>
                      <a:r>
                        <a:rPr lang="en-US" dirty="0"/>
                        <a:t>Vision Transformer, text encoder is a transformer as well </a:t>
                      </a:r>
                    </a:p>
                    <a:p>
                      <a:r>
                        <a:rPr lang="en-US" dirty="0"/>
                        <a:t>Image patch size 32x32 pixels</a:t>
                      </a:r>
                    </a:p>
                    <a:p>
                      <a:r>
                        <a:rPr lang="en-US" dirty="0"/>
                        <a:t>Text encoder limited to 77 tokens</a:t>
                      </a:r>
                    </a:p>
                    <a:p>
                      <a:endParaRPr lang="en-US" dirty="0"/>
                    </a:p>
                  </a:txBody>
                  <a:tcPr/>
                </a:tc>
                <a:tc>
                  <a:txBody>
                    <a:bodyPr/>
                    <a:lstStyle/>
                    <a:p>
                      <a:r>
                        <a:rPr lang="en-US" dirty="0"/>
                        <a:t>Builds on CLIP’s </a:t>
                      </a:r>
                      <a:r>
                        <a:rPr lang="en-US" dirty="0" err="1"/>
                        <a:t>ViT</a:t>
                      </a:r>
                      <a:r>
                        <a:rPr lang="en-US" dirty="0"/>
                        <a:t> B 16 model for the image encoder</a:t>
                      </a:r>
                    </a:p>
                    <a:p>
                      <a:r>
                        <a:rPr lang="en-US" dirty="0"/>
                        <a:t>LLM enhanced transformer for text encoding - leverages Llama3 as the text encoder</a:t>
                      </a:r>
                    </a:p>
                    <a:p>
                      <a:r>
                        <a:rPr lang="en-US" dirty="0"/>
                        <a:t>Image patch size 16x16 pixels</a:t>
                      </a:r>
                    </a:p>
                    <a:p>
                      <a:endParaRPr lang="en-US" dirty="0"/>
                    </a:p>
                    <a:p>
                      <a:r>
                        <a:rPr lang="en-US" dirty="0"/>
                        <a:t>(Argues it is better suited for tasks requiring detailed image analysis or understanding complex textual semantics.)</a:t>
                      </a:r>
                    </a:p>
                  </a:txBody>
                  <a:tcPr/>
                </a:tc>
                <a:extLst>
                  <a:ext uri="{0D108BD9-81ED-4DB2-BD59-A6C34878D82A}">
                    <a16:rowId xmlns:a16="http://schemas.microsoft.com/office/drawing/2014/main" val="175743556"/>
                  </a:ext>
                </a:extLst>
              </a:tr>
            </a:tbl>
          </a:graphicData>
        </a:graphic>
      </p:graphicFrame>
    </p:spTree>
    <p:extLst>
      <p:ext uri="{BB962C8B-B14F-4D97-AF65-F5344CB8AC3E}">
        <p14:creationId xmlns:p14="http://schemas.microsoft.com/office/powerpoint/2010/main" val="2648669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AE48C4B-3A90-42C3-BA00-6092B4771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0A5DB-3584-904F-7DA4-8D3EB67C7ED0}"/>
              </a:ext>
            </a:extLst>
          </p:cNvPr>
          <p:cNvSpPr>
            <a:spLocks noGrp="1"/>
          </p:cNvSpPr>
          <p:nvPr>
            <p:ph type="title"/>
          </p:nvPr>
        </p:nvSpPr>
        <p:spPr>
          <a:xfrm>
            <a:off x="4654296" y="329184"/>
            <a:ext cx="6894576" cy="1783080"/>
          </a:xfrm>
        </p:spPr>
        <p:txBody>
          <a:bodyPr anchor="b">
            <a:normAutofit/>
          </a:bodyPr>
          <a:lstStyle/>
          <a:p>
            <a:r>
              <a:rPr lang="en-US" sz="5400"/>
              <a:t>Results</a:t>
            </a:r>
          </a:p>
        </p:txBody>
      </p:sp>
      <p:pic>
        <p:nvPicPr>
          <p:cNvPr id="9" name="Content Placeholder 8" descr="A graph of different colored lines&#10;&#10;Description automatically generated">
            <a:extLst>
              <a:ext uri="{FF2B5EF4-FFF2-40B4-BE49-F238E27FC236}">
                <a16:creationId xmlns:a16="http://schemas.microsoft.com/office/drawing/2014/main" id="{E85B7C87-16F7-1090-43E3-934665E21875}"/>
              </a:ext>
            </a:extLst>
          </p:cNvPr>
          <p:cNvPicPr>
            <a:picLocks noChangeAspect="1"/>
          </p:cNvPicPr>
          <p:nvPr/>
        </p:nvPicPr>
        <p:blipFill>
          <a:blip r:embed="rId3"/>
          <a:srcRect r="3631" b="-4"/>
          <a:stretch/>
        </p:blipFill>
        <p:spPr>
          <a:xfrm>
            <a:off x="288572" y="-72788"/>
            <a:ext cx="3639577" cy="3776861"/>
          </a:xfrm>
          <a:custGeom>
            <a:avLst/>
            <a:gdLst/>
            <a:ahLst/>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pic>
      <p:sp>
        <p:nvSpPr>
          <p:cNvPr id="18" name="sketch line">
            <a:extLst>
              <a:ext uri="{FF2B5EF4-FFF2-40B4-BE49-F238E27FC236}">
                <a16:creationId xmlns:a16="http://schemas.microsoft.com/office/drawing/2014/main" id="{F919E280-CA27-4214-97E6-294E0C3BC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463186"/>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970C6DD5-B845-DD50-09AD-B43F5FC3F055}"/>
              </a:ext>
            </a:extLst>
          </p:cNvPr>
          <p:cNvSpPr>
            <a:spLocks noGrp="1"/>
          </p:cNvSpPr>
          <p:nvPr>
            <p:ph idx="1"/>
          </p:nvPr>
        </p:nvSpPr>
        <p:spPr>
          <a:xfrm>
            <a:off x="4654296" y="2706624"/>
            <a:ext cx="6894576" cy="3483864"/>
          </a:xfrm>
        </p:spPr>
        <p:txBody>
          <a:bodyPr>
            <a:normAutofit/>
          </a:bodyPr>
          <a:lstStyle/>
          <a:p>
            <a:pPr marL="0" indent="0">
              <a:buNone/>
            </a:pPr>
            <a:r>
              <a:rPr lang="en-US" sz="2200" dirty="0"/>
              <a:t>We used the cosine similarity scores to determine our association score. Note that there is a much smaller range for our predictions than ground truth, but the difference are overall still meaningful. </a:t>
            </a:r>
          </a:p>
          <a:p>
            <a:pPr marL="0" indent="0">
              <a:buNone/>
            </a:pPr>
            <a:r>
              <a:rPr lang="en-US" sz="2200" dirty="0"/>
              <a:t>The max range of values across cosine similarity scores assigned by the </a:t>
            </a:r>
            <a:r>
              <a:rPr lang="en-US" sz="2200" dirty="0" err="1"/>
              <a:t>ViT</a:t>
            </a:r>
            <a:r>
              <a:rPr lang="en-US" sz="2200" dirty="0"/>
              <a:t> B-32 model was 0.1003.</a:t>
            </a:r>
          </a:p>
        </p:txBody>
      </p:sp>
      <p:pic>
        <p:nvPicPr>
          <p:cNvPr id="10" name="Picture 9" descr="A graph of different colored lines&#10;&#10;Description automatically generated">
            <a:extLst>
              <a:ext uri="{FF2B5EF4-FFF2-40B4-BE49-F238E27FC236}">
                <a16:creationId xmlns:a16="http://schemas.microsoft.com/office/drawing/2014/main" id="{C149B672-916C-7D4B-0F6B-B4B4E965774D}"/>
              </a:ext>
            </a:extLst>
          </p:cNvPr>
          <p:cNvPicPr>
            <a:picLocks noChangeAspect="1"/>
          </p:cNvPicPr>
          <p:nvPr/>
        </p:nvPicPr>
        <p:blipFill>
          <a:blip r:embed="rId4"/>
          <a:stretch>
            <a:fillRect/>
          </a:stretch>
        </p:blipFill>
        <p:spPr>
          <a:xfrm>
            <a:off x="355607" y="3309732"/>
            <a:ext cx="3658609" cy="3658609"/>
          </a:xfrm>
          <a:prstGeom prst="rect">
            <a:avLst/>
          </a:prstGeom>
        </p:spPr>
      </p:pic>
    </p:spTree>
    <p:extLst>
      <p:ext uri="{BB962C8B-B14F-4D97-AF65-F5344CB8AC3E}">
        <p14:creationId xmlns:p14="http://schemas.microsoft.com/office/powerpoint/2010/main" val="256669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182AC-C93C-904D-06C8-BA943FF32941}"/>
              </a:ext>
            </a:extLst>
          </p:cNvPr>
          <p:cNvSpPr>
            <a:spLocks noGrp="1"/>
          </p:cNvSpPr>
          <p:nvPr>
            <p:ph type="title"/>
          </p:nvPr>
        </p:nvSpPr>
        <p:spPr>
          <a:xfrm>
            <a:off x="630936" y="640080"/>
            <a:ext cx="4818888" cy="1481328"/>
          </a:xfrm>
        </p:spPr>
        <p:txBody>
          <a:bodyPr anchor="b">
            <a:normAutofit/>
          </a:bodyPr>
          <a:lstStyle/>
          <a:p>
            <a:r>
              <a:rPr lang="en-US" sz="5000" dirty="0"/>
              <a:t>Exp 1 &amp; 2: </a:t>
            </a:r>
            <a:r>
              <a:rPr lang="en-US" sz="3600" dirty="0"/>
              <a:t>prompt 1</a:t>
            </a:r>
            <a:endParaRPr lang="en-US" sz="5000" dirty="0"/>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853EEAA7-DD6E-B712-6B8E-B24890020073}"/>
              </a:ext>
            </a:extLst>
          </p:cNvPr>
          <p:cNvSpPr>
            <a:spLocks noGrp="1"/>
          </p:cNvSpPr>
          <p:nvPr>
            <p:ph idx="1"/>
          </p:nvPr>
        </p:nvSpPr>
        <p:spPr>
          <a:xfrm>
            <a:off x="630936" y="2660904"/>
            <a:ext cx="4818888" cy="3547872"/>
          </a:xfrm>
        </p:spPr>
        <p:txBody>
          <a:bodyPr anchor="t">
            <a:normAutofit/>
          </a:bodyPr>
          <a:lstStyle/>
          <a:p>
            <a:pPr marL="0" indent="0">
              <a:buNone/>
            </a:pPr>
            <a:r>
              <a:rPr lang="en-US" sz="2200" dirty="0"/>
              <a:t>Used many metrics but primarily Pearson Correlation Coefficient (PCC) and Spearman Rank Correlation (SRC). Many results show strong positive correlation, highlighted are values over .5)</a:t>
            </a:r>
          </a:p>
        </p:txBody>
      </p:sp>
      <p:pic>
        <p:nvPicPr>
          <p:cNvPr id="5" name="Picture 4" descr="A table with numbers and letters&#10;&#10;Description automatically generated">
            <a:extLst>
              <a:ext uri="{FF2B5EF4-FFF2-40B4-BE49-F238E27FC236}">
                <a16:creationId xmlns:a16="http://schemas.microsoft.com/office/drawing/2014/main" id="{EE1927E9-93B5-0DDE-6604-4F7869AA3E83}"/>
              </a:ext>
            </a:extLst>
          </p:cNvPr>
          <p:cNvPicPr>
            <a:picLocks noChangeAspect="1"/>
          </p:cNvPicPr>
          <p:nvPr/>
        </p:nvPicPr>
        <p:blipFill>
          <a:blip r:embed="rId3"/>
          <a:stretch>
            <a:fillRect/>
          </a:stretch>
        </p:blipFill>
        <p:spPr>
          <a:xfrm>
            <a:off x="5766816" y="1138427"/>
            <a:ext cx="6108192" cy="4581146"/>
          </a:xfrm>
          <a:prstGeom prst="rect">
            <a:avLst/>
          </a:prstGeom>
        </p:spPr>
      </p:pic>
    </p:spTree>
    <p:extLst>
      <p:ext uri="{BB962C8B-B14F-4D97-AF65-F5344CB8AC3E}">
        <p14:creationId xmlns:p14="http://schemas.microsoft.com/office/powerpoint/2010/main" val="376539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2E1B0-5E3A-0C86-C7D3-F86EEAAFAC5D}"/>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5400"/>
              <a:t>Correlation Visual Comparison</a:t>
            </a:r>
          </a:p>
        </p:txBody>
      </p:sp>
      <p:sp>
        <p:nvSpPr>
          <p:cNvPr id="20"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different colors&#10;&#10;Description automatically generated">
            <a:extLst>
              <a:ext uri="{FF2B5EF4-FFF2-40B4-BE49-F238E27FC236}">
                <a16:creationId xmlns:a16="http://schemas.microsoft.com/office/drawing/2014/main" id="{DC17B060-C377-D672-8109-DD8ADD94A234}"/>
              </a:ext>
            </a:extLst>
          </p:cNvPr>
          <p:cNvPicPr>
            <a:picLocks noChangeAspect="1"/>
          </p:cNvPicPr>
          <p:nvPr/>
        </p:nvPicPr>
        <p:blipFill>
          <a:blip r:embed="rId3"/>
          <a:stretch>
            <a:fillRect/>
          </a:stretch>
        </p:blipFill>
        <p:spPr>
          <a:xfrm>
            <a:off x="198133" y="2999151"/>
            <a:ext cx="2832069" cy="2832069"/>
          </a:xfrm>
          <a:prstGeom prst="rect">
            <a:avLst/>
          </a:prstGeom>
        </p:spPr>
      </p:pic>
      <p:pic>
        <p:nvPicPr>
          <p:cNvPr id="13" name="Picture 12" descr="A graph of different colored lines&#10;&#10;Description automatically generated">
            <a:extLst>
              <a:ext uri="{FF2B5EF4-FFF2-40B4-BE49-F238E27FC236}">
                <a16:creationId xmlns:a16="http://schemas.microsoft.com/office/drawing/2014/main" id="{29D8F959-0E7B-DDA7-1AD9-BA6B4CABC015}"/>
              </a:ext>
            </a:extLst>
          </p:cNvPr>
          <p:cNvPicPr>
            <a:picLocks noChangeAspect="1"/>
          </p:cNvPicPr>
          <p:nvPr/>
        </p:nvPicPr>
        <p:blipFill>
          <a:blip r:embed="rId4"/>
          <a:stretch>
            <a:fillRect/>
          </a:stretch>
        </p:blipFill>
        <p:spPr>
          <a:xfrm>
            <a:off x="3178938" y="2999151"/>
            <a:ext cx="2832069" cy="2832069"/>
          </a:xfrm>
          <a:prstGeom prst="rect">
            <a:avLst/>
          </a:prstGeom>
        </p:spPr>
      </p:pic>
      <p:pic>
        <p:nvPicPr>
          <p:cNvPr id="9" name="Picture 8" descr="A graph of different colored lines&#10;&#10;Description automatically generated">
            <a:extLst>
              <a:ext uri="{FF2B5EF4-FFF2-40B4-BE49-F238E27FC236}">
                <a16:creationId xmlns:a16="http://schemas.microsoft.com/office/drawing/2014/main" id="{0181FD7A-AD0B-0A9A-BCD8-2A3C0B81C2D5}"/>
              </a:ext>
            </a:extLst>
          </p:cNvPr>
          <p:cNvPicPr>
            <a:picLocks noChangeAspect="1"/>
          </p:cNvPicPr>
          <p:nvPr/>
        </p:nvPicPr>
        <p:blipFill>
          <a:blip r:embed="rId5"/>
          <a:stretch>
            <a:fillRect/>
          </a:stretch>
        </p:blipFill>
        <p:spPr>
          <a:xfrm>
            <a:off x="6180993" y="2999151"/>
            <a:ext cx="2832069" cy="2832069"/>
          </a:xfrm>
          <a:prstGeom prst="rect">
            <a:avLst/>
          </a:prstGeom>
        </p:spPr>
      </p:pic>
      <p:pic>
        <p:nvPicPr>
          <p:cNvPr id="7" name="Content Placeholder 6" descr="A graph of different colors&#10;&#10;Description automatically generated">
            <a:extLst>
              <a:ext uri="{FF2B5EF4-FFF2-40B4-BE49-F238E27FC236}">
                <a16:creationId xmlns:a16="http://schemas.microsoft.com/office/drawing/2014/main" id="{9BA961D6-C0E3-76E3-56F0-5FDB7C538377}"/>
              </a:ext>
            </a:extLst>
          </p:cNvPr>
          <p:cNvPicPr>
            <a:picLocks noGrp="1" noChangeAspect="1"/>
          </p:cNvPicPr>
          <p:nvPr>
            <p:ph idx="1"/>
          </p:nvPr>
        </p:nvPicPr>
        <p:blipFill>
          <a:blip r:embed="rId6"/>
          <a:stretch>
            <a:fillRect/>
          </a:stretch>
        </p:blipFill>
        <p:spPr>
          <a:xfrm>
            <a:off x="9161797" y="2999151"/>
            <a:ext cx="2832069" cy="2832069"/>
          </a:xfrm>
          <a:prstGeom prst="rect">
            <a:avLst/>
          </a:prstGeom>
        </p:spPr>
      </p:pic>
    </p:spTree>
    <p:extLst>
      <p:ext uri="{BB962C8B-B14F-4D97-AF65-F5344CB8AC3E}">
        <p14:creationId xmlns:p14="http://schemas.microsoft.com/office/powerpoint/2010/main" val="48695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E591-10F7-7901-1AB0-CA745BA50B0A}"/>
              </a:ext>
            </a:extLst>
          </p:cNvPr>
          <p:cNvSpPr>
            <a:spLocks noGrp="1"/>
          </p:cNvSpPr>
          <p:nvPr>
            <p:ph type="title"/>
          </p:nvPr>
        </p:nvSpPr>
        <p:spPr>
          <a:xfrm>
            <a:off x="7155543" y="229281"/>
            <a:ext cx="4553853" cy="1628775"/>
          </a:xfrm>
        </p:spPr>
        <p:txBody>
          <a:bodyPr anchor="b">
            <a:normAutofit fontScale="90000"/>
          </a:bodyPr>
          <a:lstStyle/>
          <a:p>
            <a:r>
              <a:rPr lang="en-US" sz="3100" dirty="0"/>
              <a:t>Prompt Comparison via Pearson Correlation Coefficient (PCC) Values by Concept</a:t>
            </a:r>
          </a:p>
        </p:txBody>
      </p:sp>
      <p:sp>
        <p:nvSpPr>
          <p:cNvPr id="20" name="Content Placeholder 12">
            <a:extLst>
              <a:ext uri="{FF2B5EF4-FFF2-40B4-BE49-F238E27FC236}">
                <a16:creationId xmlns:a16="http://schemas.microsoft.com/office/drawing/2014/main" id="{72F96F7C-140F-C71B-76D1-32272D6F4292}"/>
              </a:ext>
            </a:extLst>
          </p:cNvPr>
          <p:cNvSpPr>
            <a:spLocks noGrp="1"/>
          </p:cNvSpPr>
          <p:nvPr>
            <p:ph idx="1"/>
          </p:nvPr>
        </p:nvSpPr>
        <p:spPr>
          <a:xfrm>
            <a:off x="7155543" y="4541500"/>
            <a:ext cx="4553854" cy="2316500"/>
          </a:xfrm>
        </p:spPr>
        <p:txBody>
          <a:bodyPr>
            <a:normAutofit/>
          </a:bodyPr>
          <a:lstStyle/>
          <a:p>
            <a:pPr marL="0" indent="0">
              <a:buNone/>
            </a:pPr>
            <a:r>
              <a:rPr lang="en-US" sz="1800" dirty="0"/>
              <a:t>Both models perform worse generally on less traditionally ‘colorable’ concepts like comfort, driving, and working. Though also perform worse on ‘mushroom’ which appears to show some high variability based on prompt style. </a:t>
            </a:r>
          </a:p>
        </p:txBody>
      </p:sp>
      <p:pic>
        <p:nvPicPr>
          <p:cNvPr id="11" name="Picture 10" descr="A screenshot of a graph&#10;&#10;Description automatically generated">
            <a:extLst>
              <a:ext uri="{FF2B5EF4-FFF2-40B4-BE49-F238E27FC236}">
                <a16:creationId xmlns:a16="http://schemas.microsoft.com/office/drawing/2014/main" id="{80D298F1-E6F9-B91F-D237-997C58D2672D}"/>
              </a:ext>
            </a:extLst>
          </p:cNvPr>
          <p:cNvPicPr>
            <a:picLocks noChangeAspect="1"/>
          </p:cNvPicPr>
          <p:nvPr/>
        </p:nvPicPr>
        <p:blipFill>
          <a:blip r:embed="rId3"/>
          <a:stretch>
            <a:fillRect/>
          </a:stretch>
        </p:blipFill>
        <p:spPr>
          <a:xfrm>
            <a:off x="131772" y="0"/>
            <a:ext cx="6877483" cy="6858000"/>
          </a:xfrm>
          <a:prstGeom prst="rect">
            <a:avLst/>
          </a:prstGeom>
        </p:spPr>
      </p:pic>
      <p:sp>
        <p:nvSpPr>
          <p:cNvPr id="12" name="Content Placeholder 12">
            <a:extLst>
              <a:ext uri="{FF2B5EF4-FFF2-40B4-BE49-F238E27FC236}">
                <a16:creationId xmlns:a16="http://schemas.microsoft.com/office/drawing/2014/main" id="{1C1E9F7F-08F5-CBDA-AA21-B81934B6915A}"/>
              </a:ext>
            </a:extLst>
          </p:cNvPr>
          <p:cNvSpPr txBox="1">
            <a:spLocks/>
          </p:cNvSpPr>
          <p:nvPr/>
        </p:nvSpPr>
        <p:spPr>
          <a:xfrm>
            <a:off x="7605485" y="2023272"/>
            <a:ext cx="4103911" cy="211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Prompt 1: The color of the image represents the word &lt;concept&gt;</a:t>
            </a:r>
          </a:p>
          <a:p>
            <a:pPr marL="0" indent="0">
              <a:buFont typeface="Arial" panose="020B0604020202020204" pitchFamily="34" charset="0"/>
              <a:buNone/>
            </a:pPr>
            <a:r>
              <a:rPr lang="en-US" sz="1800" dirty="0"/>
              <a:t>Prompt 2:  The concept &lt;concept&gt; is well represented by the color of the image.</a:t>
            </a:r>
          </a:p>
          <a:p>
            <a:pPr marL="0" indent="0">
              <a:buFont typeface="Arial" panose="020B0604020202020204" pitchFamily="34" charset="0"/>
              <a:buNone/>
            </a:pPr>
            <a:r>
              <a:rPr lang="en-US" sz="1800" dirty="0"/>
              <a:t>Prompt 3: The color of the image is associated with the concept &lt;concept&gt;</a:t>
            </a:r>
          </a:p>
        </p:txBody>
      </p:sp>
      <p:sp>
        <p:nvSpPr>
          <p:cNvPr id="17" name="Oval 16">
            <a:extLst>
              <a:ext uri="{FF2B5EF4-FFF2-40B4-BE49-F238E27FC236}">
                <a16:creationId xmlns:a16="http://schemas.microsoft.com/office/drawing/2014/main" id="{60761FB7-1D75-7C02-6C4B-88DCEE62EB2A}"/>
              </a:ext>
            </a:extLst>
          </p:cNvPr>
          <p:cNvSpPr/>
          <p:nvPr/>
        </p:nvSpPr>
        <p:spPr>
          <a:xfrm>
            <a:off x="7322555" y="2107180"/>
            <a:ext cx="275772" cy="275772"/>
          </a:xfrm>
          <a:prstGeom prst="ellipse">
            <a:avLst/>
          </a:prstGeom>
          <a:solidFill>
            <a:srgbClr val="FFCD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4E4BF1C-99BD-BCC0-B88C-46EBCD75E097}"/>
              </a:ext>
            </a:extLst>
          </p:cNvPr>
          <p:cNvSpPr/>
          <p:nvPr/>
        </p:nvSpPr>
        <p:spPr>
          <a:xfrm>
            <a:off x="7322555" y="2721204"/>
            <a:ext cx="275772" cy="275772"/>
          </a:xfrm>
          <a:prstGeom prst="ellipse">
            <a:avLst/>
          </a:prstGeom>
          <a:solidFill>
            <a:srgbClr val="65B3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39C46E-7A64-8376-62B0-6E99A17CD5A1}"/>
              </a:ext>
            </a:extLst>
          </p:cNvPr>
          <p:cNvSpPr/>
          <p:nvPr/>
        </p:nvSpPr>
        <p:spPr>
          <a:xfrm>
            <a:off x="7322555" y="3543302"/>
            <a:ext cx="275772" cy="275772"/>
          </a:xfrm>
          <a:prstGeom prst="ellipse">
            <a:avLst/>
          </a:prstGeom>
          <a:solidFill>
            <a:srgbClr val="FD7B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7AA7100-14E6-0D49-8341-92B1F4E545E9}"/>
              </a:ext>
            </a:extLst>
          </p:cNvPr>
          <p:cNvSpPr txBox="1"/>
          <p:nvPr/>
        </p:nvSpPr>
        <p:spPr>
          <a:xfrm>
            <a:off x="7155543" y="4543176"/>
            <a:ext cx="4553853" cy="1323439"/>
          </a:xfrm>
          <a:prstGeom prst="rect">
            <a:avLst/>
          </a:prstGeom>
          <a:noFill/>
        </p:spPr>
        <p:txBody>
          <a:bodyPr wrap="square">
            <a:spAutoFit/>
          </a:bodyPr>
          <a:lstStyle/>
          <a:p>
            <a:pPr marL="0" indent="0">
              <a:buNone/>
            </a:pPr>
            <a:r>
              <a:rPr lang="en-US" sz="1800" dirty="0"/>
              <a:t>Prompt 1 had the highest PCC on average for both models.</a:t>
            </a:r>
          </a:p>
          <a:p>
            <a:pPr marL="0" indent="0">
              <a:buNone/>
            </a:pPr>
            <a:r>
              <a:rPr lang="en-US" sz="1800" dirty="0"/>
              <a:t> </a:t>
            </a:r>
            <a:r>
              <a:rPr lang="en-US" sz="2200" b="1" dirty="0">
                <a:latin typeface="+mj-lt"/>
              </a:rPr>
              <a:t>0.273 </a:t>
            </a:r>
            <a:r>
              <a:rPr lang="en-US" sz="2200" dirty="0">
                <a:latin typeface="+mj-lt"/>
              </a:rPr>
              <a:t>for CLIP </a:t>
            </a:r>
            <a:r>
              <a:rPr lang="en-US" sz="2200" dirty="0" err="1">
                <a:latin typeface="+mj-lt"/>
              </a:rPr>
              <a:t>ViT</a:t>
            </a:r>
            <a:r>
              <a:rPr lang="en-US" sz="2200" dirty="0">
                <a:latin typeface="+mj-lt"/>
              </a:rPr>
              <a:t> 32 </a:t>
            </a:r>
            <a:endParaRPr lang="en-US" sz="1800" dirty="0"/>
          </a:p>
          <a:p>
            <a:pPr marL="0" indent="0">
              <a:buNone/>
            </a:pPr>
            <a:r>
              <a:rPr lang="en-US" sz="1800" dirty="0"/>
              <a:t> </a:t>
            </a:r>
            <a:r>
              <a:rPr lang="en-US" sz="2200" b="1" dirty="0">
                <a:latin typeface="+mj-lt"/>
              </a:rPr>
              <a:t>0.266 </a:t>
            </a:r>
            <a:r>
              <a:rPr lang="en-US" sz="2200" dirty="0">
                <a:latin typeface="+mj-lt"/>
              </a:rPr>
              <a:t>for Microsoft LL2CLIP</a:t>
            </a:r>
            <a:endParaRPr lang="en-US" sz="1800" dirty="0">
              <a:latin typeface="+mj-lt"/>
            </a:endParaRPr>
          </a:p>
        </p:txBody>
      </p:sp>
    </p:spTree>
    <p:extLst>
      <p:ext uri="{BB962C8B-B14F-4D97-AF65-F5344CB8AC3E}">
        <p14:creationId xmlns:p14="http://schemas.microsoft.com/office/powerpoint/2010/main" val="380007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799D-0F22-5238-A7DB-F7E5D64296E8}"/>
              </a:ext>
            </a:extLst>
          </p:cNvPr>
          <p:cNvSpPr>
            <a:spLocks noGrp="1"/>
          </p:cNvSpPr>
          <p:nvPr>
            <p:ph type="title"/>
          </p:nvPr>
        </p:nvSpPr>
        <p:spPr>
          <a:xfrm>
            <a:off x="7384130" y="1128094"/>
            <a:ext cx="4087493" cy="1415270"/>
          </a:xfrm>
        </p:spPr>
        <p:txBody>
          <a:bodyPr anchor="t">
            <a:normAutofit/>
          </a:bodyPr>
          <a:lstStyle/>
          <a:p>
            <a:r>
              <a:rPr lang="en-US" sz="3200" dirty="0"/>
              <a:t>Background </a:t>
            </a:r>
          </a:p>
        </p:txBody>
      </p:sp>
      <p:sp>
        <p:nvSpPr>
          <p:cNvPr id="15" name="Rectangle 14">
            <a:extLst>
              <a:ext uri="{FF2B5EF4-FFF2-40B4-BE49-F238E27FC236}">
                <a16:creationId xmlns:a16="http://schemas.microsoft.com/office/drawing/2014/main" id="{1DBBFE1F-E21D-6F33-FA39-7ED7133F8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92068"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rrow: Slight curve with solid fill">
            <a:extLst>
              <a:ext uri="{FF2B5EF4-FFF2-40B4-BE49-F238E27FC236}">
                <a16:creationId xmlns:a16="http://schemas.microsoft.com/office/drawing/2014/main" id="{62576E6F-32AA-0800-A9D2-18D03A7DE7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354599">
            <a:off x="2688929" y="2998315"/>
            <a:ext cx="1481744" cy="1481744"/>
          </a:xfrm>
          <a:prstGeom prst="rect">
            <a:avLst/>
          </a:prstGeom>
        </p:spPr>
      </p:pic>
      <p:pic>
        <p:nvPicPr>
          <p:cNvPr id="9" name="Graphic 8" descr="Banana with solid fill">
            <a:extLst>
              <a:ext uri="{FF2B5EF4-FFF2-40B4-BE49-F238E27FC236}">
                <a16:creationId xmlns:a16="http://schemas.microsoft.com/office/drawing/2014/main" id="{E0D9E171-60C3-9273-50E8-ABF2FE65FB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24340" y="3994776"/>
            <a:ext cx="2743200" cy="2743200"/>
          </a:xfrm>
          <a:prstGeom prst="rect">
            <a:avLst/>
          </a:prstGeom>
        </p:spPr>
      </p:pic>
      <p:cxnSp>
        <p:nvCxnSpPr>
          <p:cNvPr id="17" name="Straight Connector 1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7885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Graphic 4" descr="Banana outline">
            <a:extLst>
              <a:ext uri="{FF2B5EF4-FFF2-40B4-BE49-F238E27FC236}">
                <a16:creationId xmlns:a16="http://schemas.microsoft.com/office/drawing/2014/main" id="{BD4B913A-6D59-AB89-4195-A336DD24DA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7258" y="124977"/>
            <a:ext cx="2907792" cy="2907792"/>
          </a:xfrm>
          <a:prstGeom prst="rect">
            <a:avLst/>
          </a:prstGeom>
        </p:spPr>
      </p:pic>
      <p:pic>
        <p:nvPicPr>
          <p:cNvPr id="10" name="Graphic 9" descr="Banana outline">
            <a:extLst>
              <a:ext uri="{FF2B5EF4-FFF2-40B4-BE49-F238E27FC236}">
                <a16:creationId xmlns:a16="http://schemas.microsoft.com/office/drawing/2014/main" id="{68EC4045-7F24-316A-C874-02886E1C93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27530" y="3844698"/>
            <a:ext cx="2907792" cy="2907792"/>
          </a:xfrm>
          <a:prstGeom prst="rect">
            <a:avLst/>
          </a:prstGeom>
        </p:spPr>
      </p:pic>
      <p:sp>
        <p:nvSpPr>
          <p:cNvPr id="3" name="Content Placeholder 2">
            <a:extLst>
              <a:ext uri="{FF2B5EF4-FFF2-40B4-BE49-F238E27FC236}">
                <a16:creationId xmlns:a16="http://schemas.microsoft.com/office/drawing/2014/main" id="{149467D0-A8DB-940C-ABDB-3226D22D969A}"/>
              </a:ext>
            </a:extLst>
          </p:cNvPr>
          <p:cNvSpPr>
            <a:spLocks noGrp="1"/>
          </p:cNvSpPr>
          <p:nvPr>
            <p:ph idx="1"/>
          </p:nvPr>
        </p:nvSpPr>
        <p:spPr>
          <a:xfrm>
            <a:off x="7384131" y="2543364"/>
            <a:ext cx="4087492" cy="3599019"/>
          </a:xfrm>
        </p:spPr>
        <p:txBody>
          <a:bodyPr>
            <a:normAutofit/>
          </a:bodyPr>
          <a:lstStyle/>
          <a:p>
            <a:pPr marL="0" indent="0">
              <a:buNone/>
            </a:pPr>
            <a:r>
              <a:rPr lang="en-US" sz="2000"/>
              <a:t>Humans associate meanings with colors based on their sensory experiences, we will refer to this as </a:t>
            </a:r>
            <a:r>
              <a:rPr lang="en-US" sz="2000" b="1"/>
              <a:t>color-concept associations</a:t>
            </a:r>
            <a:r>
              <a:rPr lang="en-US" sz="2000"/>
              <a:t>. </a:t>
            </a:r>
          </a:p>
        </p:txBody>
      </p:sp>
    </p:spTree>
    <p:extLst>
      <p:ext uri="{BB962C8B-B14F-4D97-AF65-F5344CB8AC3E}">
        <p14:creationId xmlns:p14="http://schemas.microsoft.com/office/powerpoint/2010/main" val="5826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69C9-A71D-79AD-5623-488F4F37F5CA}"/>
              </a:ext>
            </a:extLst>
          </p:cNvPr>
          <p:cNvSpPr>
            <a:spLocks noGrp="1"/>
          </p:cNvSpPr>
          <p:nvPr>
            <p:ph type="title"/>
          </p:nvPr>
        </p:nvSpPr>
        <p:spPr/>
        <p:txBody>
          <a:bodyPr>
            <a:normAutofit fontScale="90000"/>
          </a:bodyPr>
          <a:lstStyle/>
          <a:p>
            <a:r>
              <a:rPr lang="en-US" dirty="0"/>
              <a:t>Why else may we be underperforming for concepts like: working, sleeping, mushroom, driving, and comfort</a:t>
            </a:r>
          </a:p>
        </p:txBody>
      </p:sp>
      <p:sp>
        <p:nvSpPr>
          <p:cNvPr id="3" name="Content Placeholder 2">
            <a:extLst>
              <a:ext uri="{FF2B5EF4-FFF2-40B4-BE49-F238E27FC236}">
                <a16:creationId xmlns:a16="http://schemas.microsoft.com/office/drawing/2014/main" id="{6AE9E79A-F4E8-3143-5E28-307FA259F0D9}"/>
              </a:ext>
            </a:extLst>
          </p:cNvPr>
          <p:cNvSpPr>
            <a:spLocks noGrp="1"/>
          </p:cNvSpPr>
          <p:nvPr>
            <p:ph idx="1"/>
          </p:nvPr>
        </p:nvSpPr>
        <p:spPr/>
        <p:txBody>
          <a:bodyPr/>
          <a:lstStyle/>
          <a:p>
            <a:pPr marL="0" indent="0">
              <a:buNone/>
            </a:pPr>
            <a:r>
              <a:rPr lang="en-US" dirty="0"/>
              <a:t>Underperforming for white and greys</a:t>
            </a:r>
            <a:br>
              <a:rPr lang="en-US" dirty="0"/>
            </a:br>
            <a:br>
              <a:rPr lang="en-US" dirty="0"/>
            </a:br>
            <a:r>
              <a:rPr lang="en-US" dirty="0"/>
              <a:t>TODO </a:t>
            </a:r>
            <a:r>
              <a:rPr lang="en-US" dirty="0" err="1"/>
              <a:t>laura</a:t>
            </a:r>
            <a:r>
              <a:rPr lang="en-US" dirty="0"/>
              <a:t> to make visual and show common theme among things we did bad with are related to under-associating greys &amp; white</a:t>
            </a:r>
          </a:p>
        </p:txBody>
      </p:sp>
    </p:spTree>
    <p:extLst>
      <p:ext uri="{BB962C8B-B14F-4D97-AF65-F5344CB8AC3E}">
        <p14:creationId xmlns:p14="http://schemas.microsoft.com/office/powerpoint/2010/main" val="3275901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48FA1-22EC-CA66-537F-1EBB601A7CA2}"/>
              </a:ext>
            </a:extLst>
          </p:cNvPr>
          <p:cNvSpPr>
            <a:spLocks noGrp="1"/>
          </p:cNvSpPr>
          <p:nvPr>
            <p:ph type="title"/>
          </p:nvPr>
        </p:nvSpPr>
        <p:spPr>
          <a:xfrm>
            <a:off x="630936" y="639520"/>
            <a:ext cx="3429000" cy="1719072"/>
          </a:xfrm>
        </p:spPr>
        <p:txBody>
          <a:bodyPr anchor="b">
            <a:normAutofit fontScale="90000"/>
          </a:bodyPr>
          <a:lstStyle/>
          <a:p>
            <a:r>
              <a:rPr lang="en-US" sz="5400" dirty="0"/>
              <a:t>Model Comparison</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0357883-FF45-4BCB-69D6-F8B1BB058996}"/>
              </a:ext>
            </a:extLst>
          </p:cNvPr>
          <p:cNvSpPr>
            <a:spLocks noGrp="1"/>
          </p:cNvSpPr>
          <p:nvPr>
            <p:ph idx="1"/>
          </p:nvPr>
        </p:nvSpPr>
        <p:spPr>
          <a:xfrm>
            <a:off x="630936" y="2807208"/>
            <a:ext cx="3429000" cy="3410712"/>
          </a:xfrm>
        </p:spPr>
        <p:txBody>
          <a:bodyPr anchor="t">
            <a:normAutofit/>
          </a:bodyPr>
          <a:lstStyle/>
          <a:p>
            <a:pPr marL="0" indent="0">
              <a:buNone/>
            </a:pPr>
            <a:r>
              <a:rPr lang="en-US" sz="2200" dirty="0"/>
              <a:t>Microsoft’s LLM2CLIP model outperformed the </a:t>
            </a:r>
            <a:r>
              <a:rPr lang="en-US" sz="2200" dirty="0" err="1"/>
              <a:t>ViT</a:t>
            </a:r>
            <a:r>
              <a:rPr lang="en-US" sz="2200" dirty="0"/>
              <a:t> B 32 Model on 12 out of the 20 concepts based on PCC</a:t>
            </a:r>
          </a:p>
        </p:txBody>
      </p:sp>
      <p:pic>
        <p:nvPicPr>
          <p:cNvPr id="5" name="Content Placeholder 4">
            <a:extLst>
              <a:ext uri="{FF2B5EF4-FFF2-40B4-BE49-F238E27FC236}">
                <a16:creationId xmlns:a16="http://schemas.microsoft.com/office/drawing/2014/main" id="{5DD30F7F-9B10-A42A-E3A7-7763CDE740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7557" y="626251"/>
            <a:ext cx="7349018" cy="4409411"/>
          </a:xfrm>
          <a:prstGeom prst="rect">
            <a:avLst/>
          </a:prstGeom>
        </p:spPr>
      </p:pic>
      <p:sp>
        <p:nvSpPr>
          <p:cNvPr id="6" name="TextBox 5">
            <a:extLst>
              <a:ext uri="{FF2B5EF4-FFF2-40B4-BE49-F238E27FC236}">
                <a16:creationId xmlns:a16="http://schemas.microsoft.com/office/drawing/2014/main" id="{47FE3A30-E2F7-DB02-072A-EF09FDE163C9}"/>
              </a:ext>
            </a:extLst>
          </p:cNvPr>
          <p:cNvSpPr txBox="1"/>
          <p:nvPr/>
        </p:nvSpPr>
        <p:spPr>
          <a:xfrm>
            <a:off x="8750521" y="5262204"/>
            <a:ext cx="3056054" cy="1200329"/>
          </a:xfrm>
          <a:prstGeom prst="rect">
            <a:avLst/>
          </a:prstGeom>
          <a:noFill/>
        </p:spPr>
        <p:txBody>
          <a:bodyPr wrap="square" rtlCol="0">
            <a:spAutoFit/>
          </a:bodyPr>
          <a:lstStyle/>
          <a:p>
            <a:pPr algn="r"/>
            <a:r>
              <a:rPr lang="en-US" dirty="0">
                <a:latin typeface="Oswald ExtraLight" pitchFamily="2" charset="77"/>
              </a:rPr>
              <a:t>Concepts are ordered by descending absolute difference between the PCC values for the different models </a:t>
            </a:r>
          </a:p>
        </p:txBody>
      </p:sp>
    </p:spTree>
    <p:extLst>
      <p:ext uri="{BB962C8B-B14F-4D97-AF65-F5344CB8AC3E}">
        <p14:creationId xmlns:p14="http://schemas.microsoft.com/office/powerpoint/2010/main" val="2889064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5C31-D3D8-4276-E3DF-3F056BC49BBB}"/>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a:t>How does it hold up to related literature?</a:t>
            </a:r>
          </a:p>
        </p:txBody>
      </p:sp>
      <p:sp>
        <p:nvSpPr>
          <p:cNvPr id="3" name="Content Placeholder 2">
            <a:extLst>
              <a:ext uri="{FF2B5EF4-FFF2-40B4-BE49-F238E27FC236}">
                <a16:creationId xmlns:a16="http://schemas.microsoft.com/office/drawing/2014/main" id="{8DCCA4AE-9DDA-89D3-E6EC-F3CB34AF5DF2}"/>
              </a:ext>
            </a:extLst>
          </p:cNvPr>
          <p:cNvSpPr>
            <a:spLocks noGrp="1"/>
          </p:cNvSpPr>
          <p:nvPr>
            <p:ph idx="1"/>
          </p:nvPr>
        </p:nvSpPr>
        <p:spPr>
          <a:xfrm>
            <a:off x="762001" y="5672059"/>
            <a:ext cx="10109199" cy="547765"/>
          </a:xfrm>
        </p:spPr>
        <p:txBody>
          <a:bodyPr vert="horz" lIns="91440" tIns="45720" rIns="91440" bIns="45720" rtlCol="0" anchor="t">
            <a:normAutofit fontScale="92500"/>
          </a:bodyPr>
          <a:lstStyle/>
          <a:p>
            <a:pPr marL="0" indent="0">
              <a:buNone/>
            </a:pPr>
            <a:r>
              <a:rPr lang="en-US" sz="1500" dirty="0"/>
              <a:t>Results in the table show the Pearson Correlation Coefficients between predicted associations and ground truth ratings, compared across different techniques: Colorization from Hu et al., GPT-4 from Mukherjee, and results from 2 of our experiments.</a:t>
            </a:r>
          </a:p>
        </p:txBody>
      </p:sp>
      <p:pic>
        <p:nvPicPr>
          <p:cNvPr id="6" name="Picture 5" descr="A screenshot of a chart&#10;&#10;Description automatically generated">
            <a:extLst>
              <a:ext uri="{FF2B5EF4-FFF2-40B4-BE49-F238E27FC236}">
                <a16:creationId xmlns:a16="http://schemas.microsoft.com/office/drawing/2014/main" id="{DA716C37-B359-92B3-1D6E-7B3B136FBA8B}"/>
              </a:ext>
            </a:extLst>
          </p:cNvPr>
          <p:cNvPicPr>
            <a:picLocks noChangeAspect="1"/>
          </p:cNvPicPr>
          <p:nvPr/>
        </p:nvPicPr>
        <p:blipFill>
          <a:blip r:embed="rId2"/>
          <a:srcRect t="21548" b="21410"/>
          <a:stretch/>
        </p:blipFill>
        <p:spPr>
          <a:xfrm>
            <a:off x="20" y="-39"/>
            <a:ext cx="12191980" cy="4172740"/>
          </a:xfrm>
          <a:prstGeom prst="rect">
            <a:avLst/>
          </a:prstGeom>
        </p:spPr>
      </p:pic>
      <p:cxnSp>
        <p:nvCxnSpPr>
          <p:cNvPr id="11" name="Straight Connector 10">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D413E96-E9E2-DDE9-973B-CD7CB19DC9E7}"/>
              </a:ext>
            </a:extLst>
          </p:cNvPr>
          <p:cNvPicPr>
            <a:picLocks noChangeAspect="1"/>
          </p:cNvPicPr>
          <p:nvPr/>
        </p:nvPicPr>
        <p:blipFill>
          <a:blip r:embed="rId3"/>
          <a:stretch>
            <a:fillRect/>
          </a:stretch>
        </p:blipFill>
        <p:spPr>
          <a:xfrm>
            <a:off x="13036550" y="-235744"/>
            <a:ext cx="4356100" cy="2527300"/>
          </a:xfrm>
          <a:prstGeom prst="rect">
            <a:avLst/>
          </a:prstGeom>
        </p:spPr>
      </p:pic>
    </p:spTree>
    <p:extLst>
      <p:ext uri="{BB962C8B-B14F-4D97-AF65-F5344CB8AC3E}">
        <p14:creationId xmlns:p14="http://schemas.microsoft.com/office/powerpoint/2010/main" val="284780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7C70-A246-100D-0E26-499CD32C5590}"/>
              </a:ext>
            </a:extLst>
          </p:cNvPr>
          <p:cNvSpPr>
            <a:spLocks noGrp="1"/>
          </p:cNvSpPr>
          <p:nvPr>
            <p:ph type="title"/>
          </p:nvPr>
        </p:nvSpPr>
        <p:spPr/>
        <p:txBody>
          <a:bodyPr/>
          <a:lstStyle/>
          <a:p>
            <a:r>
              <a:rPr lang="en-US" dirty="0"/>
              <a:t>What’s Next </a:t>
            </a:r>
          </a:p>
        </p:txBody>
      </p:sp>
      <p:sp>
        <p:nvSpPr>
          <p:cNvPr id="3" name="Content Placeholder 2">
            <a:extLst>
              <a:ext uri="{FF2B5EF4-FFF2-40B4-BE49-F238E27FC236}">
                <a16:creationId xmlns:a16="http://schemas.microsoft.com/office/drawing/2014/main" id="{0846B5A6-9ACC-8E9D-6E1E-3A4E3D6EF3DF}"/>
              </a:ext>
            </a:extLst>
          </p:cNvPr>
          <p:cNvSpPr>
            <a:spLocks noGrp="1"/>
          </p:cNvSpPr>
          <p:nvPr>
            <p:ph idx="1"/>
          </p:nvPr>
        </p:nvSpPr>
        <p:spPr/>
        <p:txBody>
          <a:bodyPr/>
          <a:lstStyle/>
          <a:p>
            <a:r>
              <a:rPr lang="en-US" dirty="0"/>
              <a:t>Exp 3: Text to image generation</a:t>
            </a:r>
          </a:p>
          <a:p>
            <a:pPr lvl="1"/>
            <a:r>
              <a:rPr lang="en-US" dirty="0"/>
              <a:t> using a weighted scoring system based of distances in CIE Color Lab space to determine if text to image approach could also be feasible </a:t>
            </a:r>
          </a:p>
        </p:txBody>
      </p:sp>
    </p:spTree>
    <p:extLst>
      <p:ext uri="{BB962C8B-B14F-4D97-AF65-F5344CB8AC3E}">
        <p14:creationId xmlns:p14="http://schemas.microsoft.com/office/powerpoint/2010/main" val="4206543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EB414-DDE4-84AD-9A3C-9B37362F14BC}"/>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Questions?</a:t>
            </a:r>
          </a:p>
        </p:txBody>
      </p:sp>
      <p:pic>
        <p:nvPicPr>
          <p:cNvPr id="7" name="Graphic 6" descr="Question mark">
            <a:extLst>
              <a:ext uri="{FF2B5EF4-FFF2-40B4-BE49-F238E27FC236}">
                <a16:creationId xmlns:a16="http://schemas.microsoft.com/office/drawing/2014/main" id="{36714499-AC9A-EE61-DC63-60C3A8CE0C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Question mark">
            <a:extLst>
              <a:ext uri="{FF2B5EF4-FFF2-40B4-BE49-F238E27FC236}">
                <a16:creationId xmlns:a16="http://schemas.microsoft.com/office/drawing/2014/main" id="{9A56986D-1912-4134-8B82-62CA4D0D1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0114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127B-A571-F36E-5421-19EE0A38D3F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37E15E6-43E9-C0F8-8D06-43C8B821AAA2}"/>
              </a:ext>
            </a:extLst>
          </p:cNvPr>
          <p:cNvSpPr>
            <a:spLocks noGrp="1"/>
          </p:cNvSpPr>
          <p:nvPr>
            <p:ph idx="1"/>
          </p:nvPr>
        </p:nvSpPr>
        <p:spPr/>
        <p:txBody>
          <a:bodyPr/>
          <a:lstStyle/>
          <a:p>
            <a:r>
              <a:rPr lang="en-US" dirty="0"/>
              <a:t>To do </a:t>
            </a:r>
          </a:p>
        </p:txBody>
      </p:sp>
    </p:spTree>
    <p:extLst>
      <p:ext uri="{BB962C8B-B14F-4D97-AF65-F5344CB8AC3E}">
        <p14:creationId xmlns:p14="http://schemas.microsoft.com/office/powerpoint/2010/main" val="12790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3338A0-C596-5C14-6064-D9B529449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9622B-1166-92AD-1351-C209F18C059B}"/>
              </a:ext>
            </a:extLst>
          </p:cNvPr>
          <p:cNvSpPr>
            <a:spLocks noGrp="1"/>
          </p:cNvSpPr>
          <p:nvPr>
            <p:ph type="title"/>
          </p:nvPr>
        </p:nvSpPr>
        <p:spPr>
          <a:xfrm>
            <a:off x="7384130" y="1128094"/>
            <a:ext cx="4087493" cy="1415270"/>
          </a:xfrm>
        </p:spPr>
        <p:txBody>
          <a:bodyPr anchor="t">
            <a:normAutofit/>
          </a:bodyPr>
          <a:lstStyle/>
          <a:p>
            <a:r>
              <a:rPr lang="en-US" sz="3200" dirty="0"/>
              <a:t>We infer semantic meaning from color choices.</a:t>
            </a:r>
          </a:p>
        </p:txBody>
      </p:sp>
      <p:sp>
        <p:nvSpPr>
          <p:cNvPr id="15" name="Rectangle 14">
            <a:extLst>
              <a:ext uri="{FF2B5EF4-FFF2-40B4-BE49-F238E27FC236}">
                <a16:creationId xmlns:a16="http://schemas.microsoft.com/office/drawing/2014/main" id="{C2C4DA7F-970F-D06B-22CC-EF5DED61A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92068"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989C3B42-982D-51EC-9879-F2B77EEE96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78854"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3C12C9-DFAB-F2E7-0078-AD297EC03ADA}"/>
              </a:ext>
            </a:extLst>
          </p:cNvPr>
          <p:cNvSpPr>
            <a:spLocks noGrp="1"/>
          </p:cNvSpPr>
          <p:nvPr>
            <p:ph idx="1"/>
          </p:nvPr>
        </p:nvSpPr>
        <p:spPr>
          <a:xfrm>
            <a:off x="7384131" y="2746565"/>
            <a:ext cx="4087492" cy="824181"/>
          </a:xfrm>
        </p:spPr>
        <p:txBody>
          <a:bodyPr>
            <a:normAutofit/>
          </a:bodyPr>
          <a:lstStyle/>
          <a:p>
            <a:pPr marL="0" indent="0">
              <a:buNone/>
            </a:pPr>
            <a:r>
              <a:rPr lang="en-US" sz="2000" dirty="0"/>
              <a:t>Underestimating people’s ability to infer meaning from color </a:t>
            </a:r>
          </a:p>
        </p:txBody>
      </p:sp>
      <p:pic>
        <p:nvPicPr>
          <p:cNvPr id="4" name="Picture 3">
            <a:extLst>
              <a:ext uri="{FF2B5EF4-FFF2-40B4-BE49-F238E27FC236}">
                <a16:creationId xmlns:a16="http://schemas.microsoft.com/office/drawing/2014/main" id="{D810E49A-D336-D588-EC7E-4C46B4F8B75E}"/>
              </a:ext>
            </a:extLst>
          </p:cNvPr>
          <p:cNvPicPr>
            <a:picLocks noChangeAspect="1"/>
          </p:cNvPicPr>
          <p:nvPr/>
        </p:nvPicPr>
        <p:blipFill>
          <a:blip r:embed="rId3"/>
          <a:stretch>
            <a:fillRect/>
          </a:stretch>
        </p:blipFill>
        <p:spPr>
          <a:xfrm>
            <a:off x="833717" y="1429833"/>
            <a:ext cx="4870398" cy="3998333"/>
          </a:xfrm>
          <a:prstGeom prst="rect">
            <a:avLst/>
          </a:prstGeom>
        </p:spPr>
      </p:pic>
      <p:pic>
        <p:nvPicPr>
          <p:cNvPr id="6" name="Graphic 5" descr="Arrow: Slight curve with solid fill">
            <a:extLst>
              <a:ext uri="{FF2B5EF4-FFF2-40B4-BE49-F238E27FC236}">
                <a16:creationId xmlns:a16="http://schemas.microsoft.com/office/drawing/2014/main" id="{C0214F4A-3B06-7370-4A8E-8B1C9655B4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5108" y="3428999"/>
            <a:ext cx="591089" cy="591089"/>
          </a:xfrm>
          <a:prstGeom prst="rect">
            <a:avLst/>
          </a:prstGeom>
        </p:spPr>
      </p:pic>
      <p:sp>
        <p:nvSpPr>
          <p:cNvPr id="8" name="TextBox 7">
            <a:extLst>
              <a:ext uri="{FF2B5EF4-FFF2-40B4-BE49-F238E27FC236}">
                <a16:creationId xmlns:a16="http://schemas.microsoft.com/office/drawing/2014/main" id="{358E4A60-5488-9A89-3809-508DA94A7CDF}"/>
              </a:ext>
            </a:extLst>
          </p:cNvPr>
          <p:cNvSpPr txBox="1"/>
          <p:nvPr/>
        </p:nvSpPr>
        <p:spPr>
          <a:xfrm>
            <a:off x="8454572" y="3478423"/>
            <a:ext cx="3017052" cy="923330"/>
          </a:xfrm>
          <a:prstGeom prst="rect">
            <a:avLst/>
          </a:prstGeom>
          <a:noFill/>
        </p:spPr>
        <p:txBody>
          <a:bodyPr wrap="square" rtlCol="0">
            <a:spAutoFit/>
          </a:bodyPr>
          <a:lstStyle/>
          <a:p>
            <a:r>
              <a:rPr lang="en-US" dirty="0"/>
              <a:t>Missed opportunities to leverage color for visual communication</a:t>
            </a:r>
          </a:p>
        </p:txBody>
      </p:sp>
      <p:pic>
        <p:nvPicPr>
          <p:cNvPr id="11" name="Graphic 10" descr="Arrow: Slight curve with solid fill">
            <a:extLst>
              <a:ext uri="{FF2B5EF4-FFF2-40B4-BE49-F238E27FC236}">
                <a16:creationId xmlns:a16="http://schemas.microsoft.com/office/drawing/2014/main" id="{38F8151B-897E-35B1-FB72-276D1C449E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8745" y="4455412"/>
            <a:ext cx="591089" cy="591089"/>
          </a:xfrm>
          <a:prstGeom prst="rect">
            <a:avLst/>
          </a:prstGeom>
        </p:spPr>
      </p:pic>
      <p:sp>
        <p:nvSpPr>
          <p:cNvPr id="12" name="TextBox 11">
            <a:extLst>
              <a:ext uri="{FF2B5EF4-FFF2-40B4-BE49-F238E27FC236}">
                <a16:creationId xmlns:a16="http://schemas.microsoft.com/office/drawing/2014/main" id="{8E18BEA2-94BA-92E9-B7F2-E7041607BA83}"/>
              </a:ext>
            </a:extLst>
          </p:cNvPr>
          <p:cNvSpPr txBox="1"/>
          <p:nvPr/>
        </p:nvSpPr>
        <p:spPr>
          <a:xfrm>
            <a:off x="8458209" y="4504836"/>
            <a:ext cx="3017052" cy="923330"/>
          </a:xfrm>
          <a:prstGeom prst="rect">
            <a:avLst/>
          </a:prstGeom>
          <a:noFill/>
        </p:spPr>
        <p:txBody>
          <a:bodyPr wrap="square" rtlCol="0">
            <a:spAutoFit/>
          </a:bodyPr>
          <a:lstStyle/>
          <a:p>
            <a:r>
              <a:rPr lang="en-US" dirty="0"/>
              <a:t>Misleading color encodings that impede effective communication </a:t>
            </a:r>
          </a:p>
        </p:txBody>
      </p:sp>
    </p:spTree>
    <p:extLst>
      <p:ext uri="{BB962C8B-B14F-4D97-AF65-F5344CB8AC3E}">
        <p14:creationId xmlns:p14="http://schemas.microsoft.com/office/powerpoint/2010/main" val="279161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D2F57-89EF-83B4-95D5-AE5C99DEBC2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Motivation: Automatic Color Palette Generation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D56EF13-DCFE-B6F0-5D98-7A552FDFF1EF}"/>
              </a:ext>
            </a:extLst>
          </p:cNvPr>
          <p:cNvPicPr>
            <a:picLocks noGrp="1" noChangeAspect="1"/>
          </p:cNvPicPr>
          <p:nvPr>
            <p:ph idx="1"/>
          </p:nvPr>
        </p:nvPicPr>
        <p:blipFill>
          <a:blip r:embed="rId3"/>
          <a:stretch>
            <a:fillRect/>
          </a:stretch>
        </p:blipFill>
        <p:spPr>
          <a:xfrm>
            <a:off x="4654296" y="1016658"/>
            <a:ext cx="7214616" cy="4797251"/>
          </a:xfrm>
          <a:prstGeom prst="rect">
            <a:avLst/>
          </a:prstGeom>
        </p:spPr>
      </p:pic>
    </p:spTree>
    <p:extLst>
      <p:ext uri="{BB962C8B-B14F-4D97-AF65-F5344CB8AC3E}">
        <p14:creationId xmlns:p14="http://schemas.microsoft.com/office/powerpoint/2010/main" val="63411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D2255-591A-E198-0EF6-CE2CADD54D65}"/>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Literature</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62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10575A-6AD1-B1D5-C81A-2642F5E72BDC}"/>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2600" kern="1200">
                <a:latin typeface="+mj-lt"/>
                <a:ea typeface="+mj-ea"/>
                <a:cs typeface="+mj-cs"/>
              </a:rPr>
              <a:t>Estimating Color-Concept Associations from Image Statistics</a:t>
            </a:r>
          </a:p>
        </p:txBody>
      </p:sp>
      <p:sp>
        <p:nvSpPr>
          <p:cNvPr id="2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B02A31-1E24-7CA5-441F-841853C52EE1}"/>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buNone/>
            </a:pPr>
            <a:r>
              <a:rPr lang="en-US" sz="2200" kern="1200">
                <a:latin typeface="+mn-lt"/>
                <a:ea typeface="+mn-ea"/>
                <a:cs typeface="+mn-cs"/>
              </a:rPr>
              <a:t>Ragini Rathore, Zachary Leggon, Laurent Lessard, and Karen B. Schlos</a:t>
            </a:r>
          </a:p>
        </p:txBody>
      </p:sp>
      <p:pic>
        <p:nvPicPr>
          <p:cNvPr id="4" name="Picture 3" descr="A diagram of a diagram of a variety of weights&#10;&#10;Description automatically generated with medium confidence">
            <a:extLst>
              <a:ext uri="{FF2B5EF4-FFF2-40B4-BE49-F238E27FC236}">
                <a16:creationId xmlns:a16="http://schemas.microsoft.com/office/drawing/2014/main" id="{F751C283-95BD-E62E-E2D5-116726C04987}"/>
              </a:ext>
            </a:extLst>
          </p:cNvPr>
          <p:cNvPicPr>
            <a:picLocks noChangeAspect="1"/>
          </p:cNvPicPr>
          <p:nvPr/>
        </p:nvPicPr>
        <p:blipFill>
          <a:blip r:embed="rId3"/>
          <a:stretch>
            <a:fillRect/>
          </a:stretch>
        </p:blipFill>
        <p:spPr>
          <a:xfrm>
            <a:off x="1512618" y="2290936"/>
            <a:ext cx="9154572" cy="3959352"/>
          </a:xfrm>
          <a:prstGeom prst="rect">
            <a:avLst/>
          </a:prstGeom>
        </p:spPr>
      </p:pic>
    </p:spTree>
    <p:extLst>
      <p:ext uri="{BB962C8B-B14F-4D97-AF65-F5344CB8AC3E}">
        <p14:creationId xmlns:p14="http://schemas.microsoft.com/office/powerpoint/2010/main" val="32419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54AD29-55DB-BC7E-E906-5F22426696D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6569C47-F65C-25EC-0942-CFC813B81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BAD24-D618-D6AA-8381-9A268B22D588}"/>
              </a:ext>
            </a:extLst>
          </p:cNvPr>
          <p:cNvSpPr>
            <a:spLocks noGrp="1"/>
          </p:cNvSpPr>
          <p:nvPr>
            <p:ph type="title"/>
          </p:nvPr>
        </p:nvSpPr>
        <p:spPr>
          <a:xfrm>
            <a:off x="630936" y="502920"/>
            <a:ext cx="3419856" cy="1463040"/>
          </a:xfrm>
        </p:spPr>
        <p:txBody>
          <a:bodyPr vert="horz" lIns="91440" tIns="45720" rIns="91440" bIns="45720" rtlCol="0" anchor="ctr">
            <a:normAutofit fontScale="90000"/>
          </a:bodyPr>
          <a:lstStyle/>
          <a:p>
            <a:r>
              <a:rPr lang="en-US" sz="2800" dirty="0"/>
              <a:t>Large Language Models Estimate Fine-Grained Human Color-Concept Associations</a:t>
            </a:r>
            <a:endParaRPr lang="en-US" sz="2600" kern="1200" dirty="0">
              <a:latin typeface="+mj-lt"/>
              <a:ea typeface="+mj-ea"/>
              <a:cs typeface="+mj-cs"/>
            </a:endParaRPr>
          </a:p>
        </p:txBody>
      </p:sp>
      <p:sp>
        <p:nvSpPr>
          <p:cNvPr id="20" name="sketch line">
            <a:extLst>
              <a:ext uri="{FF2B5EF4-FFF2-40B4-BE49-F238E27FC236}">
                <a16:creationId xmlns:a16="http://schemas.microsoft.com/office/drawing/2014/main" id="{76285AAD-6B9B-DED2-57EF-80DFBB291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A033C3-7FFB-2F3A-A593-12371D6F48E8}"/>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buNone/>
            </a:pPr>
            <a:r>
              <a:rPr lang="en-US" sz="2400" dirty="0" err="1"/>
              <a:t>Kushin</a:t>
            </a:r>
            <a:r>
              <a:rPr lang="en-US" sz="2400" dirty="0"/>
              <a:t> Mukherjee, Timothy T. Rogers, Karen B. Schloss</a:t>
            </a:r>
          </a:p>
        </p:txBody>
      </p:sp>
      <p:pic>
        <p:nvPicPr>
          <p:cNvPr id="5" name="Picture 4">
            <a:extLst>
              <a:ext uri="{FF2B5EF4-FFF2-40B4-BE49-F238E27FC236}">
                <a16:creationId xmlns:a16="http://schemas.microsoft.com/office/drawing/2014/main" id="{C2B05453-2D4A-564E-3B82-5AA18A33F557}"/>
              </a:ext>
            </a:extLst>
          </p:cNvPr>
          <p:cNvPicPr>
            <a:picLocks noChangeAspect="1"/>
          </p:cNvPicPr>
          <p:nvPr/>
        </p:nvPicPr>
        <p:blipFill>
          <a:blip r:embed="rId3"/>
          <a:stretch>
            <a:fillRect/>
          </a:stretch>
        </p:blipFill>
        <p:spPr>
          <a:xfrm>
            <a:off x="2278815" y="2390111"/>
            <a:ext cx="7297058" cy="3995474"/>
          </a:xfrm>
          <a:prstGeom prst="rect">
            <a:avLst/>
          </a:prstGeom>
        </p:spPr>
      </p:pic>
    </p:spTree>
    <p:extLst>
      <p:ext uri="{BB962C8B-B14F-4D97-AF65-F5344CB8AC3E}">
        <p14:creationId xmlns:p14="http://schemas.microsoft.com/office/powerpoint/2010/main" val="236062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80414D-F3DD-35A6-511D-AE0B4A71A89A}"/>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FBF4AA1-5F67-1C78-74D0-DBDCBAF74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3A77D-B24F-7F1C-5DE1-2C46BAC7FA27}"/>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2600" kern="1200" dirty="0">
                <a:latin typeface="+mj-lt"/>
                <a:ea typeface="+mj-ea"/>
                <a:cs typeface="+mj-cs"/>
              </a:rPr>
              <a:t>Self-Supervised Color Concept Association via Image Colorization</a:t>
            </a:r>
          </a:p>
        </p:txBody>
      </p:sp>
      <p:sp>
        <p:nvSpPr>
          <p:cNvPr id="20" name="sketch line">
            <a:extLst>
              <a:ext uri="{FF2B5EF4-FFF2-40B4-BE49-F238E27FC236}">
                <a16:creationId xmlns:a16="http://schemas.microsoft.com/office/drawing/2014/main" id="{87E404F2-C2C8-2F50-8B03-318A3028F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5DAF1C-96D9-04FC-7633-2DC3F1E2E92E}"/>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buNone/>
            </a:pPr>
            <a:r>
              <a:rPr lang="en-US" sz="2200" kern="1200" dirty="0" err="1">
                <a:latin typeface="+mn-lt"/>
                <a:ea typeface="+mn-ea"/>
                <a:cs typeface="+mn-cs"/>
              </a:rPr>
              <a:t>Ruizhen</a:t>
            </a:r>
            <a:r>
              <a:rPr lang="en-US" sz="2200" kern="1200" dirty="0">
                <a:latin typeface="+mn-lt"/>
                <a:ea typeface="+mn-ea"/>
                <a:cs typeface="+mn-cs"/>
              </a:rPr>
              <a:t> Hu, </a:t>
            </a:r>
            <a:r>
              <a:rPr lang="en-US" sz="2200" kern="1200" dirty="0" err="1">
                <a:latin typeface="+mn-lt"/>
                <a:ea typeface="+mn-ea"/>
                <a:cs typeface="+mn-cs"/>
              </a:rPr>
              <a:t>Ziqi</a:t>
            </a:r>
            <a:r>
              <a:rPr lang="en-US" sz="2200" kern="1200" dirty="0">
                <a:latin typeface="+mn-lt"/>
                <a:ea typeface="+mn-ea"/>
                <a:cs typeface="+mn-cs"/>
              </a:rPr>
              <a:t> Ye, Bin Chen, Oliver van </a:t>
            </a:r>
            <a:r>
              <a:rPr lang="en-US" sz="2200" kern="1200" dirty="0" err="1">
                <a:latin typeface="+mn-lt"/>
                <a:ea typeface="+mn-ea"/>
                <a:cs typeface="+mn-cs"/>
              </a:rPr>
              <a:t>Kaick</a:t>
            </a:r>
            <a:r>
              <a:rPr lang="en-US" sz="2200" kern="1200" dirty="0">
                <a:latin typeface="+mn-lt"/>
                <a:ea typeface="+mn-ea"/>
                <a:cs typeface="+mn-cs"/>
              </a:rPr>
              <a:t>, and Hui Huang</a:t>
            </a:r>
          </a:p>
        </p:txBody>
      </p:sp>
      <p:pic>
        <p:nvPicPr>
          <p:cNvPr id="5" name="Picture 4">
            <a:extLst>
              <a:ext uri="{FF2B5EF4-FFF2-40B4-BE49-F238E27FC236}">
                <a16:creationId xmlns:a16="http://schemas.microsoft.com/office/drawing/2014/main" id="{3C55089C-5B80-4389-EAAF-9AC119D5FB37}"/>
              </a:ext>
            </a:extLst>
          </p:cNvPr>
          <p:cNvPicPr>
            <a:picLocks noChangeAspect="1"/>
          </p:cNvPicPr>
          <p:nvPr/>
        </p:nvPicPr>
        <p:blipFill>
          <a:blip r:embed="rId3"/>
          <a:stretch>
            <a:fillRect/>
          </a:stretch>
        </p:blipFill>
        <p:spPr>
          <a:xfrm>
            <a:off x="5837441" y="3444241"/>
            <a:ext cx="6349251" cy="2710711"/>
          </a:xfrm>
          <a:prstGeom prst="rect">
            <a:avLst/>
          </a:prstGeom>
        </p:spPr>
      </p:pic>
      <p:pic>
        <p:nvPicPr>
          <p:cNvPr id="6" name="Picture 5">
            <a:extLst>
              <a:ext uri="{FF2B5EF4-FFF2-40B4-BE49-F238E27FC236}">
                <a16:creationId xmlns:a16="http://schemas.microsoft.com/office/drawing/2014/main" id="{B15AE6CC-ABC6-E685-C16E-FD71E6A690E6}"/>
              </a:ext>
            </a:extLst>
          </p:cNvPr>
          <p:cNvPicPr>
            <a:picLocks noChangeAspect="1"/>
          </p:cNvPicPr>
          <p:nvPr/>
        </p:nvPicPr>
        <p:blipFill>
          <a:blip r:embed="rId4"/>
          <a:stretch>
            <a:fillRect/>
          </a:stretch>
        </p:blipFill>
        <p:spPr>
          <a:xfrm>
            <a:off x="26728" y="2879745"/>
            <a:ext cx="5666979" cy="3090260"/>
          </a:xfrm>
          <a:prstGeom prst="rect">
            <a:avLst/>
          </a:prstGeom>
        </p:spPr>
      </p:pic>
    </p:spTree>
    <p:extLst>
      <p:ext uri="{BB962C8B-B14F-4D97-AF65-F5344CB8AC3E}">
        <p14:creationId xmlns:p14="http://schemas.microsoft.com/office/powerpoint/2010/main" val="41818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B610C7-9D1B-C394-0569-36E746870FDB}"/>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How well do pretrained multimodal models perform at understanding color concept associations?</a:t>
            </a:r>
          </a:p>
        </p:txBody>
      </p:sp>
      <p:pic>
        <p:nvPicPr>
          <p:cNvPr id="4" name="Picture 3">
            <a:extLst>
              <a:ext uri="{FF2B5EF4-FFF2-40B4-BE49-F238E27FC236}">
                <a16:creationId xmlns:a16="http://schemas.microsoft.com/office/drawing/2014/main" id="{5C6E11AB-B9F7-2763-3D77-8975ACCF0CAE}"/>
              </a:ext>
            </a:extLst>
          </p:cNvPr>
          <p:cNvPicPr>
            <a:picLocks noChangeAspect="1"/>
          </p:cNvPicPr>
          <p:nvPr/>
        </p:nvPicPr>
        <p:blipFill>
          <a:blip r:embed="rId3"/>
          <a:stretch>
            <a:fillRect/>
          </a:stretch>
        </p:blipFill>
        <p:spPr>
          <a:xfrm>
            <a:off x="1968720" y="2356950"/>
            <a:ext cx="7839471" cy="3998130"/>
          </a:xfrm>
          <a:prstGeom prst="rect">
            <a:avLst/>
          </a:prstGeom>
        </p:spPr>
      </p:pic>
      <p:sp>
        <p:nvSpPr>
          <p:cNvPr id="24" name="Title 1">
            <a:extLst>
              <a:ext uri="{FF2B5EF4-FFF2-40B4-BE49-F238E27FC236}">
                <a16:creationId xmlns:a16="http://schemas.microsoft.com/office/drawing/2014/main" id="{EB9EDDF2-5668-DC8E-D2E5-0F9C2A74ECA5}"/>
              </a:ext>
            </a:extLst>
          </p:cNvPr>
          <p:cNvSpPr>
            <a:spLocks noGrp="1"/>
          </p:cNvSpPr>
          <p:nvPr>
            <p:ph type="title"/>
          </p:nvPr>
        </p:nvSpPr>
        <p:spPr>
          <a:xfrm>
            <a:off x="630936" y="502920"/>
            <a:ext cx="3419856" cy="1463040"/>
          </a:xfrm>
        </p:spPr>
        <p:txBody>
          <a:bodyPr anchor="ctr">
            <a:normAutofit fontScale="90000"/>
          </a:bodyPr>
          <a:lstStyle/>
          <a:p>
            <a:r>
              <a:rPr lang="en-US" sz="3000" dirty="0"/>
              <a:t>Our Approach:</a:t>
            </a:r>
            <a:br>
              <a:rPr lang="en-US" sz="3000" dirty="0"/>
            </a:br>
            <a:r>
              <a:rPr lang="en-US" sz="3000" dirty="0"/>
              <a:t> Zero-Shot transfer for </a:t>
            </a:r>
            <a:r>
              <a:rPr lang="en-US" sz="3000" dirty="0" err="1"/>
              <a:t>MultiModal</a:t>
            </a:r>
            <a:r>
              <a:rPr lang="en-US" sz="3000" dirty="0"/>
              <a:t> Models (CLIP)</a:t>
            </a:r>
          </a:p>
        </p:txBody>
      </p:sp>
      <p:sp>
        <p:nvSpPr>
          <p:cNvPr id="26" name="TextBox 25">
            <a:extLst>
              <a:ext uri="{FF2B5EF4-FFF2-40B4-BE49-F238E27FC236}">
                <a16:creationId xmlns:a16="http://schemas.microsoft.com/office/drawing/2014/main" id="{F63869ED-8AB9-722D-3A72-F4ADDFE63678}"/>
              </a:ext>
            </a:extLst>
          </p:cNvPr>
          <p:cNvSpPr txBox="1"/>
          <p:nvPr/>
        </p:nvSpPr>
        <p:spPr>
          <a:xfrm>
            <a:off x="1446362" y="6484203"/>
            <a:ext cx="9299275" cy="830997"/>
          </a:xfrm>
          <a:prstGeom prst="rect">
            <a:avLst/>
          </a:prstGeom>
          <a:noFill/>
        </p:spPr>
        <p:txBody>
          <a:bodyPr wrap="square" anchor="b">
            <a:spAutoFit/>
          </a:bodyPr>
          <a:lstStyle/>
          <a:p>
            <a:pPr algn="l"/>
            <a:r>
              <a:rPr lang="en-US" sz="1600" b="0" i="0" dirty="0">
                <a:solidFill>
                  <a:schemeClr val="bg2">
                    <a:lumMod val="50000"/>
                  </a:schemeClr>
                </a:solidFill>
                <a:effectLst/>
                <a:latin typeface="Arial" panose="020B0604020202020204" pitchFamily="34" charset="0"/>
              </a:rPr>
              <a:t>A. Radford, et al. Learning transferable visual models from natural language</a:t>
            </a:r>
            <a:r>
              <a:rPr lang="en-US" sz="1600" dirty="0">
                <a:solidFill>
                  <a:schemeClr val="bg2">
                    <a:lumMod val="50000"/>
                  </a:schemeClr>
                </a:solidFill>
                <a:latin typeface="Lato" panose="020F0502020204030204" pitchFamily="34" charset="0"/>
              </a:rPr>
              <a:t> </a:t>
            </a:r>
            <a:r>
              <a:rPr lang="en-US" sz="1600" b="0" i="0" dirty="0">
                <a:solidFill>
                  <a:schemeClr val="bg2">
                    <a:lumMod val="50000"/>
                  </a:schemeClr>
                </a:solidFill>
                <a:effectLst/>
                <a:latin typeface="Arial" panose="020B0604020202020204" pitchFamily="34" charset="0"/>
              </a:rPr>
              <a:t>supervision. ICML 2021</a:t>
            </a:r>
            <a:endParaRPr lang="en-US" sz="1600" b="0" i="0" dirty="0">
              <a:solidFill>
                <a:schemeClr val="bg2">
                  <a:lumMod val="50000"/>
                </a:schemeClr>
              </a:solidFill>
              <a:effectLst/>
              <a:latin typeface="Lato" panose="020F0502020204030204" pitchFamily="34" charset="0"/>
            </a:endParaRPr>
          </a:p>
          <a:p>
            <a:pPr algn="l"/>
            <a:br>
              <a:rPr lang="en-US" sz="1600" b="0" i="0" dirty="0">
                <a:solidFill>
                  <a:schemeClr val="bg2">
                    <a:lumMod val="50000"/>
                  </a:schemeClr>
                </a:solidFill>
                <a:effectLst/>
                <a:latin typeface="Lato" panose="020F0502020204030203" pitchFamily="34" charset="0"/>
              </a:rPr>
            </a:br>
            <a:endParaRPr lang="en-US" sz="1600" b="0" i="0" dirty="0">
              <a:solidFill>
                <a:schemeClr val="bg2">
                  <a:lumMod val="50000"/>
                </a:schemeClr>
              </a:solidFill>
              <a:effectLst/>
              <a:latin typeface="Lato" panose="020F0502020204030203" pitchFamily="34" charset="0"/>
            </a:endParaRPr>
          </a:p>
        </p:txBody>
      </p:sp>
    </p:spTree>
    <p:extLst>
      <p:ext uri="{BB962C8B-B14F-4D97-AF65-F5344CB8AC3E}">
        <p14:creationId xmlns:p14="http://schemas.microsoft.com/office/powerpoint/2010/main" val="3504887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1362</TotalTime>
  <Words>2161</Words>
  <Application>Microsoft Macintosh PowerPoint</Application>
  <PresentationFormat>Widescreen</PresentationFormat>
  <Paragraphs>218</Paragraphs>
  <Slides>25</Slides>
  <Notes>19</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Aptos</vt:lpstr>
      <vt:lpstr>Aptos Display</vt:lpstr>
      <vt:lpstr>Arial</vt:lpstr>
      <vt:lpstr>Calibri</vt:lpstr>
      <vt:lpstr>Lato</vt:lpstr>
      <vt:lpstr>Menlo</vt:lpstr>
      <vt:lpstr>Noto Sans</vt:lpstr>
      <vt:lpstr>Oswald ExtraLight</vt:lpstr>
      <vt:lpstr>Office Theme</vt:lpstr>
      <vt:lpstr>Do Multimodal Modals Show Evidence of Semantic Color Discriminability?</vt:lpstr>
      <vt:lpstr>Background </vt:lpstr>
      <vt:lpstr>We infer semantic meaning from color choices.</vt:lpstr>
      <vt:lpstr>Motivation: Automatic Color Palette Generation </vt:lpstr>
      <vt:lpstr>Literature</vt:lpstr>
      <vt:lpstr>Estimating Color-Concept Associations from Image Statistics</vt:lpstr>
      <vt:lpstr>Large Language Models Estimate Fine-Grained Human Color-Concept Associations</vt:lpstr>
      <vt:lpstr>Self-Supervised Color Concept Association via Image Colorization</vt:lpstr>
      <vt:lpstr>Our Approach:  Zero-Shot transfer for MultiModal Models (CLIP)</vt:lpstr>
      <vt:lpstr>Data</vt:lpstr>
      <vt:lpstr>PowerPoint Presentation</vt:lpstr>
      <vt:lpstr>PowerPoint Presentation</vt:lpstr>
      <vt:lpstr>PowerPoint Presentation</vt:lpstr>
      <vt:lpstr>PowerPoint Presentation</vt:lpstr>
      <vt:lpstr>diff betw ViT B 32 &amp; Microsoft version</vt:lpstr>
      <vt:lpstr>Results</vt:lpstr>
      <vt:lpstr>Exp 1 &amp; 2: prompt 1</vt:lpstr>
      <vt:lpstr>Correlation Visual Comparison</vt:lpstr>
      <vt:lpstr>Prompt Comparison via Pearson Correlation Coefficient (PCC) Values by Concept</vt:lpstr>
      <vt:lpstr>Why else may we be underperforming for concepts like: working, sleeping, mushroom, driving, and comfort</vt:lpstr>
      <vt:lpstr>Model Comparison</vt:lpstr>
      <vt:lpstr>How does it hold up to related literature?</vt:lpstr>
      <vt:lpstr>What’s Next </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Laura Helen Roettges</dc:creator>
  <cp:lastModifiedBy>Laura Helen Roettges</cp:lastModifiedBy>
  <cp:revision>14</cp:revision>
  <dcterms:created xsi:type="dcterms:W3CDTF">2024-12-06T16:44:15Z</dcterms:created>
  <dcterms:modified xsi:type="dcterms:W3CDTF">2024-12-07T15:26:39Z</dcterms:modified>
</cp:coreProperties>
</file>