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3"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3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80C190-B6A4-4B5D-8B61-399FD6A068BA}"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202934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0C190-B6A4-4B5D-8B61-399FD6A068BA}" type="datetimeFigureOut">
              <a:rPr lang="en-GB" smtClean="0"/>
              <a:t>29/06/2023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358606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0C190-B6A4-4B5D-8B61-399FD6A068BA}" type="datetimeFigureOut">
              <a:rPr lang="en-GB" smtClean="0"/>
              <a:t>29/06/2023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318354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0C190-B6A4-4B5D-8B61-399FD6A068BA}"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337681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80C190-B6A4-4B5D-8B61-399FD6A068BA}"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29457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880C190-B6A4-4B5D-8B61-399FD6A068BA}" type="datetimeFigureOut">
              <a:rPr lang="en-GB" smtClean="0"/>
              <a:t>29/06/2023</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155055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880C190-B6A4-4B5D-8B61-399FD6A068BA}" type="datetimeFigureOut">
              <a:rPr lang="en-GB" smtClean="0"/>
              <a:t>29/06/2023</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479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880C190-B6A4-4B5D-8B61-399FD6A068BA}" type="datetimeFigureOut">
              <a:rPr lang="en-GB" smtClean="0"/>
              <a:t>29/06/2023</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407278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80C190-B6A4-4B5D-8B61-399FD6A068BA}" type="datetimeFigureOut">
              <a:rPr lang="en-GB" smtClean="0"/>
              <a:t>29/06/2023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199546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880C190-B6A4-4B5D-8B61-399FD6A068BA}" type="datetimeFigureOut">
              <a:rPr lang="en-GB" smtClean="0"/>
              <a:t>29/06/2023</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300932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880C190-B6A4-4B5D-8B61-399FD6A068BA}" type="datetimeFigureOut">
              <a:rPr lang="en-GB" smtClean="0"/>
              <a:t>29/06/2023</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DC0C49E5-3360-40E9-8423-839B92A301EA}" type="slidenum">
              <a:rPr lang="en-GB" smtClean="0"/>
              <a:t>‹#›</a:t>
            </a:fld>
            <a:endParaRPr lang="en-GB"/>
          </a:p>
        </p:txBody>
      </p:sp>
    </p:spTree>
    <p:extLst>
      <p:ext uri="{BB962C8B-B14F-4D97-AF65-F5344CB8AC3E}">
        <p14:creationId xmlns:p14="http://schemas.microsoft.com/office/powerpoint/2010/main" val="37192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880C190-B6A4-4B5D-8B61-399FD6A068BA}" type="datetimeFigureOut">
              <a:rPr lang="en-GB" smtClean="0"/>
              <a:t>29/06/2023</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C0C49E5-3360-40E9-8423-839B92A301EA}" type="slidenum">
              <a:rPr lang="en-GB" smtClean="0"/>
              <a:t>‹#›</a:t>
            </a:fld>
            <a:endParaRPr lang="en-GB"/>
          </a:p>
        </p:txBody>
      </p:sp>
    </p:spTree>
    <p:extLst>
      <p:ext uri="{BB962C8B-B14F-4D97-AF65-F5344CB8AC3E}">
        <p14:creationId xmlns:p14="http://schemas.microsoft.com/office/powerpoint/2010/main" val="3458806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www.pexels.com/licens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05F-6728-4246-8924-9CDDD214F4F8}"/>
              </a:ext>
            </a:extLst>
          </p:cNvPr>
          <p:cNvSpPr>
            <a:spLocks noGrp="1"/>
          </p:cNvSpPr>
          <p:nvPr>
            <p:ph type="ctrTitle"/>
          </p:nvPr>
        </p:nvSpPr>
        <p:spPr>
          <a:xfrm>
            <a:off x="1100015" y="993954"/>
            <a:ext cx="9144000" cy="2387600"/>
          </a:xfrm>
        </p:spPr>
        <p:txBody>
          <a:bodyPr>
            <a:normAutofit/>
          </a:bodyPr>
          <a:lstStyle/>
          <a:p>
            <a:r>
              <a:rPr lang="en-GB" sz="4000"/>
              <a:t>Web Development &amp; Databases – Coursework Project</a:t>
            </a:r>
            <a:endParaRPr lang="en-GB" sz="4000" dirty="0"/>
          </a:p>
        </p:txBody>
      </p:sp>
      <p:sp>
        <p:nvSpPr>
          <p:cNvPr id="3" name="Subtitle 2">
            <a:extLst>
              <a:ext uri="{FF2B5EF4-FFF2-40B4-BE49-F238E27FC236}">
                <a16:creationId xmlns:a16="http://schemas.microsoft.com/office/drawing/2014/main" id="{5EB77495-FABC-49B1-B77F-57D69E9821AC}"/>
              </a:ext>
            </a:extLst>
          </p:cNvPr>
          <p:cNvSpPr>
            <a:spLocks noGrp="1"/>
          </p:cNvSpPr>
          <p:nvPr>
            <p:ph type="subTitle" idx="1"/>
          </p:nvPr>
        </p:nvSpPr>
        <p:spPr/>
        <p:txBody>
          <a:bodyPr/>
          <a:lstStyle/>
          <a:p>
            <a:r>
              <a:rPr lang="en-GB" dirty="0"/>
              <a:t>Travel Booking System</a:t>
            </a:r>
          </a:p>
          <a:p>
            <a:r>
              <a:rPr lang="en-GB" dirty="0"/>
              <a:t>Easy Travel Group - Ryan Morgan</a:t>
            </a:r>
          </a:p>
        </p:txBody>
      </p:sp>
      <p:pic>
        <p:nvPicPr>
          <p:cNvPr id="4" name="Picture 3">
            <a:extLst>
              <a:ext uri="{FF2B5EF4-FFF2-40B4-BE49-F238E27FC236}">
                <a16:creationId xmlns:a16="http://schemas.microsoft.com/office/drawing/2014/main" id="{B76EDCED-4191-435C-928A-58C8ADB6F5A7}"/>
              </a:ext>
            </a:extLst>
          </p:cNvPr>
          <p:cNvPicPr>
            <a:picLocks noChangeAspect="1"/>
          </p:cNvPicPr>
          <p:nvPr/>
        </p:nvPicPr>
        <p:blipFill>
          <a:blip r:embed="rId2"/>
          <a:stretch>
            <a:fillRect/>
          </a:stretch>
        </p:blipFill>
        <p:spPr>
          <a:xfrm>
            <a:off x="9341220" y="2010968"/>
            <a:ext cx="2746005" cy="2741171"/>
          </a:xfrm>
          <a:prstGeom prst="rect">
            <a:avLst/>
          </a:prstGeom>
        </p:spPr>
      </p:pic>
    </p:spTree>
    <p:extLst>
      <p:ext uri="{BB962C8B-B14F-4D97-AF65-F5344CB8AC3E}">
        <p14:creationId xmlns:p14="http://schemas.microsoft.com/office/powerpoint/2010/main" val="413848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3914-B843-4C1F-9A1B-04D2D84C7359}"/>
              </a:ext>
            </a:extLst>
          </p:cNvPr>
          <p:cNvSpPr>
            <a:spLocks noGrp="1"/>
          </p:cNvSpPr>
          <p:nvPr>
            <p:ph type="title"/>
          </p:nvPr>
        </p:nvSpPr>
        <p:spPr/>
        <p:txBody>
          <a:bodyPr/>
          <a:lstStyle/>
          <a:p>
            <a:r>
              <a:rPr lang="en-GB"/>
              <a:t>Database Design</a:t>
            </a:r>
            <a:endParaRPr lang="en-GB" dirty="0"/>
          </a:p>
        </p:txBody>
      </p:sp>
      <p:pic>
        <p:nvPicPr>
          <p:cNvPr id="4" name="Picture 3">
            <a:extLst>
              <a:ext uri="{FF2B5EF4-FFF2-40B4-BE49-F238E27FC236}">
                <a16:creationId xmlns:a16="http://schemas.microsoft.com/office/drawing/2014/main" id="{06152E43-4020-461B-A377-91B70BCFCA11}"/>
              </a:ext>
            </a:extLst>
          </p:cNvPr>
          <p:cNvPicPr>
            <a:picLocks noChangeAspect="1"/>
          </p:cNvPicPr>
          <p:nvPr/>
        </p:nvPicPr>
        <p:blipFill rotWithShape="1">
          <a:blip r:embed="rId2"/>
          <a:srcRect l="927" r="1991" b="3732"/>
          <a:stretch/>
        </p:blipFill>
        <p:spPr>
          <a:xfrm>
            <a:off x="3447759" y="706844"/>
            <a:ext cx="8368366" cy="4810036"/>
          </a:xfrm>
          <a:prstGeom prst="rect">
            <a:avLst/>
          </a:prstGeom>
        </p:spPr>
      </p:pic>
    </p:spTree>
    <p:extLst>
      <p:ext uri="{BB962C8B-B14F-4D97-AF65-F5344CB8AC3E}">
        <p14:creationId xmlns:p14="http://schemas.microsoft.com/office/powerpoint/2010/main" val="321492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18E3-A9C4-4876-B90E-13CBEC8062A4}"/>
              </a:ext>
            </a:extLst>
          </p:cNvPr>
          <p:cNvSpPr>
            <a:spLocks noGrp="1"/>
          </p:cNvSpPr>
          <p:nvPr>
            <p:ph type="title"/>
          </p:nvPr>
        </p:nvSpPr>
        <p:spPr/>
        <p:txBody>
          <a:bodyPr/>
          <a:lstStyle/>
          <a:p>
            <a:r>
              <a:rPr lang="en-GB" dirty="0"/>
              <a:t>Database Design</a:t>
            </a:r>
          </a:p>
        </p:txBody>
      </p:sp>
      <p:sp>
        <p:nvSpPr>
          <p:cNvPr id="3" name="Content Placeholder 2">
            <a:extLst>
              <a:ext uri="{FF2B5EF4-FFF2-40B4-BE49-F238E27FC236}">
                <a16:creationId xmlns:a16="http://schemas.microsoft.com/office/drawing/2014/main" id="{A645CC6F-7DCD-4F2C-902E-D86675D4E28C}"/>
              </a:ext>
            </a:extLst>
          </p:cNvPr>
          <p:cNvSpPr>
            <a:spLocks noGrp="1"/>
          </p:cNvSpPr>
          <p:nvPr>
            <p:ph idx="1"/>
          </p:nvPr>
        </p:nvSpPr>
        <p:spPr>
          <a:xfrm>
            <a:off x="3869268" y="864108"/>
            <a:ext cx="7315200" cy="5114424"/>
          </a:xfrm>
        </p:spPr>
        <p:txBody>
          <a:bodyPr>
            <a:normAutofit fontScale="92500" lnSpcReduction="10000"/>
          </a:bodyPr>
          <a:lstStyle/>
          <a:p>
            <a:r>
              <a:rPr lang="en-GB" dirty="0"/>
              <a:t>1</a:t>
            </a:r>
            <a:r>
              <a:rPr lang="en-GB" baseline="30000" dirty="0"/>
              <a:t>st</a:t>
            </a:r>
            <a:r>
              <a:rPr lang="en-GB" dirty="0"/>
              <a:t> Normal Form – Values and columns are atomic and are single valued. All of the data in each column are about the same thing. All rows are unique. Tables have no repeating columns.</a:t>
            </a:r>
          </a:p>
          <a:p>
            <a:r>
              <a:rPr lang="en-GB" dirty="0"/>
              <a:t>2</a:t>
            </a:r>
            <a:r>
              <a:rPr lang="en-GB" baseline="30000" dirty="0"/>
              <a:t>nd</a:t>
            </a:r>
            <a:r>
              <a:rPr lang="en-GB" dirty="0"/>
              <a:t> normal form – Database, tables and data are in 1</a:t>
            </a:r>
            <a:r>
              <a:rPr lang="en-GB" baseline="30000" dirty="0"/>
              <a:t>st</a:t>
            </a:r>
            <a:r>
              <a:rPr lang="en-GB" dirty="0"/>
              <a:t> normal form. All non-key columns and the primary key are about the same thing in all tables. Each table is only about one thing and are not about multiple things.</a:t>
            </a:r>
          </a:p>
          <a:p>
            <a:r>
              <a:rPr lang="en-GB" dirty="0"/>
              <a:t>3</a:t>
            </a:r>
            <a:r>
              <a:rPr lang="en-GB" baseline="30000" dirty="0"/>
              <a:t>rd</a:t>
            </a:r>
            <a:r>
              <a:rPr lang="en-GB" dirty="0"/>
              <a:t> normal form – Database, tables and data are in 2</a:t>
            </a:r>
            <a:r>
              <a:rPr lang="en-GB" baseline="30000" dirty="0"/>
              <a:t>nd</a:t>
            </a:r>
            <a:r>
              <a:rPr lang="en-GB" dirty="0"/>
              <a:t> normal form. All relationships in all tables have no transitive functional dependencies which are on the primary key. If any piece of data in a column that’s not the primary key were changed, then nothing else would have to be changed.</a:t>
            </a:r>
          </a:p>
          <a:p>
            <a:r>
              <a:rPr lang="en-GB" dirty="0"/>
              <a:t>There is not a lot information collected about the user. Essential data was collected and stored such as name, email, hashed password with salt, and what type of user they are (customer/admin). </a:t>
            </a:r>
          </a:p>
          <a:p>
            <a:r>
              <a:rPr lang="en-GB" dirty="0"/>
              <a:t>There is client side and server side validation. For example, not duplicate emails for users, only numbers are valid when selecting the number of people for booking, website doesn’t book trips which take place on Saturday’s and more.</a:t>
            </a:r>
          </a:p>
        </p:txBody>
      </p:sp>
      <p:pic>
        <p:nvPicPr>
          <p:cNvPr id="7" name="Picture 6">
            <a:extLst>
              <a:ext uri="{FF2B5EF4-FFF2-40B4-BE49-F238E27FC236}">
                <a16:creationId xmlns:a16="http://schemas.microsoft.com/office/drawing/2014/main" id="{7F8D0EB7-D158-4A2C-A973-9D62614F7934}"/>
              </a:ext>
            </a:extLst>
          </p:cNvPr>
          <p:cNvPicPr>
            <a:picLocks noChangeAspect="1"/>
          </p:cNvPicPr>
          <p:nvPr/>
        </p:nvPicPr>
        <p:blipFill>
          <a:blip r:embed="rId2"/>
          <a:stretch>
            <a:fillRect/>
          </a:stretch>
        </p:blipFill>
        <p:spPr>
          <a:xfrm>
            <a:off x="146708" y="4277416"/>
            <a:ext cx="3128533" cy="1659552"/>
          </a:xfrm>
          <a:prstGeom prst="rect">
            <a:avLst/>
          </a:prstGeom>
        </p:spPr>
      </p:pic>
      <p:pic>
        <p:nvPicPr>
          <p:cNvPr id="9" name="Picture 8">
            <a:extLst>
              <a:ext uri="{FF2B5EF4-FFF2-40B4-BE49-F238E27FC236}">
                <a16:creationId xmlns:a16="http://schemas.microsoft.com/office/drawing/2014/main" id="{283C3E75-6253-41D1-91FC-E908CB475236}"/>
              </a:ext>
            </a:extLst>
          </p:cNvPr>
          <p:cNvPicPr>
            <a:picLocks noChangeAspect="1"/>
          </p:cNvPicPr>
          <p:nvPr/>
        </p:nvPicPr>
        <p:blipFill>
          <a:blip r:embed="rId3"/>
          <a:stretch>
            <a:fillRect/>
          </a:stretch>
        </p:blipFill>
        <p:spPr>
          <a:xfrm>
            <a:off x="59551" y="911889"/>
            <a:ext cx="3197071" cy="1845166"/>
          </a:xfrm>
          <a:prstGeom prst="rect">
            <a:avLst/>
          </a:prstGeom>
        </p:spPr>
      </p:pic>
    </p:spTree>
    <p:extLst>
      <p:ext uri="{BB962C8B-B14F-4D97-AF65-F5344CB8AC3E}">
        <p14:creationId xmlns:p14="http://schemas.microsoft.com/office/powerpoint/2010/main" val="5806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1D4A39-A122-41DA-BF9B-2313FB6B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D120F8-C0F1-4CC6-B340-0B8F67C40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9EDCF3-ECB5-4A48-A2EC-6230EE23687F}"/>
              </a:ext>
            </a:extLst>
          </p:cNvPr>
          <p:cNvSpPr>
            <a:spLocks noGrp="1"/>
          </p:cNvSpPr>
          <p:nvPr>
            <p:ph type="title"/>
          </p:nvPr>
        </p:nvSpPr>
        <p:spPr>
          <a:xfrm>
            <a:off x="289247" y="725066"/>
            <a:ext cx="6451110" cy="1255469"/>
          </a:xfrm>
        </p:spPr>
        <p:txBody>
          <a:bodyPr>
            <a:normAutofit/>
          </a:bodyPr>
          <a:lstStyle/>
          <a:p>
            <a:r>
              <a:rPr lang="en-GB" dirty="0"/>
              <a:t>LESP</a:t>
            </a:r>
          </a:p>
        </p:txBody>
      </p:sp>
      <p:sp>
        <p:nvSpPr>
          <p:cNvPr id="3" name="Content Placeholder 2">
            <a:extLst>
              <a:ext uri="{FF2B5EF4-FFF2-40B4-BE49-F238E27FC236}">
                <a16:creationId xmlns:a16="http://schemas.microsoft.com/office/drawing/2014/main" id="{A6A645D7-0E9E-42B4-B69E-C0EC3F3F8549}"/>
              </a:ext>
            </a:extLst>
          </p:cNvPr>
          <p:cNvSpPr>
            <a:spLocks noGrp="1"/>
          </p:cNvSpPr>
          <p:nvPr>
            <p:ph idx="1"/>
          </p:nvPr>
        </p:nvSpPr>
        <p:spPr>
          <a:xfrm>
            <a:off x="156941" y="1588970"/>
            <a:ext cx="6566581" cy="4697502"/>
          </a:xfrm>
        </p:spPr>
        <p:txBody>
          <a:bodyPr anchor="t">
            <a:normAutofit lnSpcReduction="10000"/>
          </a:bodyPr>
          <a:lstStyle/>
          <a:p>
            <a:pPr>
              <a:buClr>
                <a:schemeClr val="bg1"/>
              </a:buClr>
            </a:pPr>
            <a:r>
              <a:rPr lang="en-GB" sz="1400" dirty="0">
                <a:solidFill>
                  <a:srgbClr val="FFFFFF"/>
                </a:solidFill>
              </a:rPr>
              <a:t>Ethical data collection – The user is alerted when logging in that their information would be stored using sessions. Shows the user transparency and data consent. Data has to be used in sessions to function. The website does not use cookies. Sessions don’t track like cookies do.</a:t>
            </a:r>
          </a:p>
          <a:p>
            <a:pPr>
              <a:buClr>
                <a:schemeClr val="bg1"/>
              </a:buClr>
            </a:pPr>
            <a:r>
              <a:rPr lang="en-GB" sz="1400" dirty="0">
                <a:solidFill>
                  <a:srgbClr val="FFFFFF"/>
                </a:solidFill>
              </a:rPr>
              <a:t>Trademark concerns – Pictures are from ‘</a:t>
            </a:r>
            <a:r>
              <a:rPr lang="en-GB" sz="1400" dirty="0" err="1">
                <a:solidFill>
                  <a:srgbClr val="FFFFFF"/>
                </a:solidFill>
              </a:rPr>
              <a:t>Pexels</a:t>
            </a:r>
            <a:r>
              <a:rPr lang="en-GB" sz="1400" dirty="0">
                <a:solidFill>
                  <a:srgbClr val="FFFFFF"/>
                </a:solidFill>
              </a:rPr>
              <a:t>’. </a:t>
            </a:r>
            <a:r>
              <a:rPr lang="en-GB" sz="1400" dirty="0" err="1">
                <a:solidFill>
                  <a:srgbClr val="FFFFFF"/>
                </a:solidFill>
              </a:rPr>
              <a:t>Pexel</a:t>
            </a:r>
            <a:r>
              <a:rPr lang="en-GB" sz="1400" dirty="0">
                <a:solidFill>
                  <a:srgbClr val="FFFFFF"/>
                </a:solidFill>
              </a:rPr>
              <a:t> claims: photos on there are free to use for non-commercial and commercial use, I can edit and change photos as I please, and do not have to credit anyone for the use of the photo. </a:t>
            </a:r>
            <a:r>
              <a:rPr lang="en-GB" sz="1400" dirty="0">
                <a:solidFill>
                  <a:schemeClr val="tx1">
                    <a:lumMod val="95000"/>
                    <a:lumOff val="5000"/>
                  </a:schemeClr>
                </a:solidFill>
              </a:rPr>
              <a:t>Source: </a:t>
            </a:r>
            <a:r>
              <a:rPr lang="en-GB" sz="1400"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https://www.pexels.com/license/</a:t>
            </a:r>
            <a:r>
              <a:rPr lang="en-GB" sz="1400" dirty="0">
                <a:solidFill>
                  <a:schemeClr val="tx1">
                    <a:lumMod val="95000"/>
                    <a:lumOff val="5000"/>
                  </a:schemeClr>
                </a:solidFill>
              </a:rPr>
              <a:t> </a:t>
            </a:r>
          </a:p>
          <a:p>
            <a:pPr>
              <a:buClr>
                <a:schemeClr val="bg1"/>
              </a:buClr>
            </a:pPr>
            <a:r>
              <a:rPr lang="en-GB" sz="1400" dirty="0">
                <a:solidFill>
                  <a:srgbClr val="FFFFFF"/>
                </a:solidFill>
              </a:rPr>
              <a:t>Passwords are hashed with password salts and then stored to keep them completely private and safe. PayPal/credit card details are not stored in the database. This ensures that they cannot be stolen from there.</a:t>
            </a:r>
          </a:p>
          <a:p>
            <a:pPr>
              <a:buClr>
                <a:schemeClr val="bg1"/>
              </a:buClr>
            </a:pPr>
            <a:r>
              <a:rPr lang="en-GB" sz="1400" dirty="0">
                <a:solidFill>
                  <a:srgbClr val="FFFFFF"/>
                </a:solidFill>
              </a:rPr>
              <a:t>The main elements of the all web pages are black text on white background. I made it this way in case a user is colour blind and would mean they could still easily see the main elements of a web page. The other elements such as the navigation menu and the aside element have white text so that it is still visible to colour blind people.</a:t>
            </a:r>
          </a:p>
          <a:p>
            <a:pPr>
              <a:buClr>
                <a:schemeClr val="bg1"/>
              </a:buClr>
            </a:pPr>
            <a:r>
              <a:rPr lang="en-GB" sz="1400" dirty="0">
                <a:solidFill>
                  <a:srgbClr val="FFFFFF"/>
                </a:solidFill>
              </a:rPr>
              <a:t>My website interface is understandable. My page layout is consistent for all pages. This means the interface is predictable and can be easily used by many types of users. Most if not all of my pages have help boxes which guide the user by telling them what the page is for and what they need to do to navigate it.</a:t>
            </a:r>
          </a:p>
          <a:p>
            <a:pPr>
              <a:buClr>
                <a:schemeClr val="bg1"/>
              </a:buClr>
            </a:pPr>
            <a:r>
              <a:rPr lang="en-GB" sz="1400" dirty="0">
                <a:solidFill>
                  <a:srgbClr val="FFFFFF"/>
                </a:solidFill>
              </a:rPr>
              <a:t>There is no SQL injection in my code. This makes it so my database cannot be attacked and have data stolen.</a:t>
            </a:r>
          </a:p>
        </p:txBody>
      </p:sp>
      <p:pic>
        <p:nvPicPr>
          <p:cNvPr id="5" name="Picture 4">
            <a:extLst>
              <a:ext uri="{FF2B5EF4-FFF2-40B4-BE49-F238E27FC236}">
                <a16:creationId xmlns:a16="http://schemas.microsoft.com/office/drawing/2014/main" id="{8918EFEF-55E1-4D55-BA76-DACD12133AA5}"/>
              </a:ext>
            </a:extLst>
          </p:cNvPr>
          <p:cNvPicPr>
            <a:picLocks noChangeAspect="1"/>
          </p:cNvPicPr>
          <p:nvPr/>
        </p:nvPicPr>
        <p:blipFill>
          <a:blip r:embed="rId3"/>
          <a:stretch>
            <a:fillRect/>
          </a:stretch>
        </p:blipFill>
        <p:spPr>
          <a:xfrm>
            <a:off x="7438768" y="758952"/>
            <a:ext cx="3778286" cy="1560944"/>
          </a:xfrm>
          <a:prstGeom prst="rect">
            <a:avLst/>
          </a:prstGeom>
        </p:spPr>
      </p:pic>
      <p:sp>
        <p:nvSpPr>
          <p:cNvPr id="15" name="Rectangle 14">
            <a:extLst>
              <a:ext uri="{FF2B5EF4-FFF2-40B4-BE49-F238E27FC236}">
                <a16:creationId xmlns:a16="http://schemas.microsoft.com/office/drawing/2014/main" id="{8AF6EFCA-56DD-442E-9948-D162BEBBF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https://www.pexels.com/photo/train-railway-beside-body-of-water-2771636/">
            <a:extLst>
              <a:ext uri="{FF2B5EF4-FFF2-40B4-BE49-F238E27FC236}">
                <a16:creationId xmlns:a16="http://schemas.microsoft.com/office/drawing/2014/main" id="{62B3EFC4-89DC-48AA-A9EF-66FC31AA451C}"/>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7355961" y="2551140"/>
            <a:ext cx="3943900" cy="323895"/>
          </a:xfrm>
          <a:prstGeom prst="rect">
            <a:avLst/>
          </a:prstGeom>
          <a:effectLst>
            <a:glow rad="228600">
              <a:schemeClr val="accent1">
                <a:satMod val="175000"/>
                <a:alpha val="40000"/>
              </a:schemeClr>
            </a:glow>
          </a:effectLst>
        </p:spPr>
      </p:pic>
      <p:pic>
        <p:nvPicPr>
          <p:cNvPr id="7" name="Picture 6">
            <a:extLst>
              <a:ext uri="{FF2B5EF4-FFF2-40B4-BE49-F238E27FC236}">
                <a16:creationId xmlns:a16="http://schemas.microsoft.com/office/drawing/2014/main" id="{550A4FCD-1CBA-457E-939E-990BF647BA8C}"/>
              </a:ext>
            </a:extLst>
          </p:cNvPr>
          <p:cNvPicPr>
            <a:picLocks noChangeAspect="1"/>
          </p:cNvPicPr>
          <p:nvPr/>
        </p:nvPicPr>
        <p:blipFill>
          <a:blip r:embed="rId5"/>
          <a:stretch>
            <a:fillRect/>
          </a:stretch>
        </p:blipFill>
        <p:spPr>
          <a:xfrm>
            <a:off x="7181586" y="3097136"/>
            <a:ext cx="4505177" cy="557177"/>
          </a:xfrm>
          <a:prstGeom prst="rect">
            <a:avLst/>
          </a:prstGeom>
        </p:spPr>
      </p:pic>
      <p:pic>
        <p:nvPicPr>
          <p:cNvPr id="9" name="Picture 8">
            <a:extLst>
              <a:ext uri="{FF2B5EF4-FFF2-40B4-BE49-F238E27FC236}">
                <a16:creationId xmlns:a16="http://schemas.microsoft.com/office/drawing/2014/main" id="{B0A12F20-0540-4C23-9511-376314DE2DB8}"/>
              </a:ext>
            </a:extLst>
          </p:cNvPr>
          <p:cNvPicPr>
            <a:picLocks noChangeAspect="1"/>
          </p:cNvPicPr>
          <p:nvPr/>
        </p:nvPicPr>
        <p:blipFill>
          <a:blip r:embed="rId6"/>
          <a:stretch>
            <a:fillRect/>
          </a:stretch>
        </p:blipFill>
        <p:spPr>
          <a:xfrm>
            <a:off x="403877" y="6286472"/>
            <a:ext cx="6106377" cy="190527"/>
          </a:xfrm>
          <a:prstGeom prst="rect">
            <a:avLst/>
          </a:prstGeom>
        </p:spPr>
      </p:pic>
      <p:pic>
        <p:nvPicPr>
          <p:cNvPr id="8" name="Picture 7">
            <a:extLst>
              <a:ext uri="{FF2B5EF4-FFF2-40B4-BE49-F238E27FC236}">
                <a16:creationId xmlns:a16="http://schemas.microsoft.com/office/drawing/2014/main" id="{C0370AC5-8DE7-499F-BA0F-18DFFBE796D6}"/>
              </a:ext>
            </a:extLst>
          </p:cNvPr>
          <p:cNvPicPr>
            <a:picLocks noChangeAspect="1"/>
          </p:cNvPicPr>
          <p:nvPr/>
        </p:nvPicPr>
        <p:blipFill>
          <a:blip r:embed="rId7"/>
          <a:stretch>
            <a:fillRect/>
          </a:stretch>
        </p:blipFill>
        <p:spPr>
          <a:xfrm>
            <a:off x="7163265" y="3747615"/>
            <a:ext cx="2114845" cy="2267266"/>
          </a:xfrm>
          <a:prstGeom prst="rect">
            <a:avLst/>
          </a:prstGeom>
        </p:spPr>
      </p:pic>
      <p:pic>
        <p:nvPicPr>
          <p:cNvPr id="17" name="Picture 16">
            <a:extLst>
              <a:ext uri="{FF2B5EF4-FFF2-40B4-BE49-F238E27FC236}">
                <a16:creationId xmlns:a16="http://schemas.microsoft.com/office/drawing/2014/main" id="{8210976D-C137-4E9B-B600-815E9751DB43}"/>
              </a:ext>
            </a:extLst>
          </p:cNvPr>
          <p:cNvPicPr>
            <a:picLocks noChangeAspect="1"/>
          </p:cNvPicPr>
          <p:nvPr/>
        </p:nvPicPr>
        <p:blipFill>
          <a:blip r:embed="rId8"/>
          <a:stretch>
            <a:fillRect/>
          </a:stretch>
        </p:blipFill>
        <p:spPr>
          <a:xfrm>
            <a:off x="9327911" y="3747615"/>
            <a:ext cx="2406024" cy="2602223"/>
          </a:xfrm>
          <a:prstGeom prst="rect">
            <a:avLst/>
          </a:prstGeom>
        </p:spPr>
      </p:pic>
      <p:pic>
        <p:nvPicPr>
          <p:cNvPr id="6" name="Picture 5">
            <a:extLst>
              <a:ext uri="{FF2B5EF4-FFF2-40B4-BE49-F238E27FC236}">
                <a16:creationId xmlns:a16="http://schemas.microsoft.com/office/drawing/2014/main" id="{B9C6E49F-5F7D-49B6-8ECE-5449C4380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2593" y="131471"/>
            <a:ext cx="5067300" cy="561975"/>
          </a:xfrm>
          <a:prstGeom prst="rect">
            <a:avLst/>
          </a:prstGeom>
        </p:spPr>
      </p:pic>
    </p:spTree>
    <p:extLst>
      <p:ext uri="{BB962C8B-B14F-4D97-AF65-F5344CB8AC3E}">
        <p14:creationId xmlns:p14="http://schemas.microsoft.com/office/powerpoint/2010/main" val="100766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3786-0055-4408-874D-E963B8299DBB}"/>
              </a:ext>
            </a:extLst>
          </p:cNvPr>
          <p:cNvSpPr>
            <a:spLocks noGrp="1"/>
          </p:cNvSpPr>
          <p:nvPr>
            <p:ph type="title"/>
          </p:nvPr>
        </p:nvSpPr>
        <p:spPr>
          <a:xfrm>
            <a:off x="252919" y="1123838"/>
            <a:ext cx="2947482" cy="3406218"/>
          </a:xfrm>
        </p:spPr>
        <p:txBody>
          <a:bodyPr/>
          <a:lstStyle/>
          <a:p>
            <a:r>
              <a:rPr lang="en-GB" dirty="0"/>
              <a:t>Evaluation</a:t>
            </a:r>
            <a:br>
              <a:rPr lang="en-GB" dirty="0"/>
            </a:br>
            <a:r>
              <a:rPr lang="en-GB" dirty="0"/>
              <a:t>(Testing)</a:t>
            </a:r>
          </a:p>
        </p:txBody>
      </p:sp>
      <p:sp>
        <p:nvSpPr>
          <p:cNvPr id="3" name="Content Placeholder 2">
            <a:extLst>
              <a:ext uri="{FF2B5EF4-FFF2-40B4-BE49-F238E27FC236}">
                <a16:creationId xmlns:a16="http://schemas.microsoft.com/office/drawing/2014/main" id="{258401E0-FC7C-437E-9F15-63E5EB7BB482}"/>
              </a:ext>
            </a:extLst>
          </p:cNvPr>
          <p:cNvSpPr>
            <a:spLocks noGrp="1"/>
          </p:cNvSpPr>
          <p:nvPr>
            <p:ph idx="1"/>
          </p:nvPr>
        </p:nvSpPr>
        <p:spPr>
          <a:xfrm>
            <a:off x="3591248" y="612438"/>
            <a:ext cx="8085042" cy="3115252"/>
          </a:xfrm>
        </p:spPr>
        <p:txBody>
          <a:bodyPr>
            <a:normAutofit fontScale="92500" lnSpcReduction="10000"/>
          </a:bodyPr>
          <a:lstStyle/>
          <a:p>
            <a:r>
              <a:rPr lang="en-GB" dirty="0"/>
              <a:t>I think my website meets all the requirements from the specification. Everything works as required. Look up and booking process are completely separate and can be more elegant. It can be more elegant by being able to take data from the look up process and create a booking from that.</a:t>
            </a:r>
          </a:p>
          <a:p>
            <a:r>
              <a:rPr lang="en-GB" dirty="0"/>
              <a:t>I done lots of testing to my website. I used black-box testing to test my website. I did this by putting data into the forms and using the browser. I tested things such as if the flask app routes load the correct web page, if functions output data correctly, date validation and more.</a:t>
            </a:r>
          </a:p>
          <a:p>
            <a:r>
              <a:rPr lang="en-GB" dirty="0"/>
              <a:t>I also used white-box testing. I used lots of print statements to show data and output in the IDE terminal. If data is not outputted correctly then I could refer to my print statements to identify the issue and where it went wrong.</a:t>
            </a:r>
          </a:p>
        </p:txBody>
      </p:sp>
      <p:graphicFrame>
        <p:nvGraphicFramePr>
          <p:cNvPr id="4" name="Table 4">
            <a:extLst>
              <a:ext uri="{FF2B5EF4-FFF2-40B4-BE49-F238E27FC236}">
                <a16:creationId xmlns:a16="http://schemas.microsoft.com/office/drawing/2014/main" id="{B2B264FD-327F-4200-A990-4E41953BFB08}"/>
              </a:ext>
            </a:extLst>
          </p:cNvPr>
          <p:cNvGraphicFramePr>
            <a:graphicFrameLocks noGrp="1"/>
          </p:cNvGraphicFramePr>
          <p:nvPr>
            <p:extLst>
              <p:ext uri="{D42A27DB-BD31-4B8C-83A1-F6EECF244321}">
                <p14:modId xmlns:p14="http://schemas.microsoft.com/office/powerpoint/2010/main" val="807796537"/>
              </p:ext>
            </p:extLst>
          </p:nvPr>
        </p:nvGraphicFramePr>
        <p:xfrm>
          <a:off x="3592431" y="3727690"/>
          <a:ext cx="8085043" cy="2671004"/>
        </p:xfrm>
        <a:graphic>
          <a:graphicData uri="http://schemas.openxmlformats.org/drawingml/2006/table">
            <a:tbl>
              <a:tblPr firstRow="1" bandRow="1">
                <a:tableStyleId>{5C22544A-7EE6-4342-B048-85BDC9FD1C3A}</a:tableStyleId>
              </a:tblPr>
              <a:tblGrid>
                <a:gridCol w="769844">
                  <a:extLst>
                    <a:ext uri="{9D8B030D-6E8A-4147-A177-3AD203B41FA5}">
                      <a16:colId xmlns:a16="http://schemas.microsoft.com/office/drawing/2014/main" val="1094072718"/>
                    </a:ext>
                  </a:extLst>
                </a:gridCol>
                <a:gridCol w="989901">
                  <a:extLst>
                    <a:ext uri="{9D8B030D-6E8A-4147-A177-3AD203B41FA5}">
                      <a16:colId xmlns:a16="http://schemas.microsoft.com/office/drawing/2014/main" val="4196741984"/>
                    </a:ext>
                  </a:extLst>
                </a:gridCol>
                <a:gridCol w="1535185">
                  <a:extLst>
                    <a:ext uri="{9D8B030D-6E8A-4147-A177-3AD203B41FA5}">
                      <a16:colId xmlns:a16="http://schemas.microsoft.com/office/drawing/2014/main" val="1307169321"/>
                    </a:ext>
                  </a:extLst>
                </a:gridCol>
                <a:gridCol w="1031846">
                  <a:extLst>
                    <a:ext uri="{9D8B030D-6E8A-4147-A177-3AD203B41FA5}">
                      <a16:colId xmlns:a16="http://schemas.microsoft.com/office/drawing/2014/main" val="3676794657"/>
                    </a:ext>
                  </a:extLst>
                </a:gridCol>
                <a:gridCol w="2139193">
                  <a:extLst>
                    <a:ext uri="{9D8B030D-6E8A-4147-A177-3AD203B41FA5}">
                      <a16:colId xmlns:a16="http://schemas.microsoft.com/office/drawing/2014/main" val="668356962"/>
                    </a:ext>
                  </a:extLst>
                </a:gridCol>
                <a:gridCol w="1619074">
                  <a:extLst>
                    <a:ext uri="{9D8B030D-6E8A-4147-A177-3AD203B41FA5}">
                      <a16:colId xmlns:a16="http://schemas.microsoft.com/office/drawing/2014/main" val="919763195"/>
                    </a:ext>
                  </a:extLst>
                </a:gridCol>
              </a:tblGrid>
              <a:tr h="842204">
                <a:tc>
                  <a:txBody>
                    <a:bodyPr/>
                    <a:lstStyle/>
                    <a:p>
                      <a:r>
                        <a:rPr lang="en-GB" dirty="0"/>
                        <a:t>#Test</a:t>
                      </a:r>
                    </a:p>
                  </a:txBody>
                  <a:tcPr/>
                </a:tc>
                <a:tc>
                  <a:txBody>
                    <a:bodyPr/>
                    <a:lstStyle/>
                    <a:p>
                      <a:r>
                        <a:rPr lang="en-GB" dirty="0"/>
                        <a:t>Testing</a:t>
                      </a:r>
                    </a:p>
                  </a:txBody>
                  <a:tcPr/>
                </a:tc>
                <a:tc>
                  <a:txBody>
                    <a:bodyPr/>
                    <a:lstStyle/>
                    <a:p>
                      <a:r>
                        <a:rPr lang="en-GB" dirty="0"/>
                        <a:t>Test Description</a:t>
                      </a:r>
                    </a:p>
                  </a:txBody>
                  <a:tcPr/>
                </a:tc>
                <a:tc>
                  <a:txBody>
                    <a:bodyPr/>
                    <a:lstStyle/>
                    <a:p>
                      <a:r>
                        <a:rPr lang="en-GB" dirty="0"/>
                        <a:t>Input Data</a:t>
                      </a:r>
                    </a:p>
                  </a:txBody>
                  <a:tcPr/>
                </a:tc>
                <a:tc>
                  <a:txBody>
                    <a:bodyPr/>
                    <a:lstStyle/>
                    <a:p>
                      <a:r>
                        <a:rPr lang="en-GB" dirty="0"/>
                        <a:t>Expected Outcome</a:t>
                      </a:r>
                    </a:p>
                  </a:txBody>
                  <a:tcPr/>
                </a:tc>
                <a:tc>
                  <a:txBody>
                    <a:bodyPr/>
                    <a:lstStyle/>
                    <a:p>
                      <a:r>
                        <a:rPr lang="en-GB" dirty="0"/>
                        <a:t>Actual Outcome</a:t>
                      </a:r>
                    </a:p>
                  </a:txBody>
                  <a:tcPr/>
                </a:tc>
                <a:extLst>
                  <a:ext uri="{0D108BD9-81ED-4DB2-BD59-A6C34878D82A}">
                    <a16:rowId xmlns:a16="http://schemas.microsoft.com/office/drawing/2014/main" val="3589564417"/>
                  </a:ext>
                </a:extLst>
              </a:tr>
              <a:tr h="586164">
                <a:tc>
                  <a:txBody>
                    <a:bodyPr/>
                    <a:lstStyle/>
                    <a:p>
                      <a:r>
                        <a:rPr lang="en-GB" dirty="0"/>
                        <a:t>1</a:t>
                      </a:r>
                    </a:p>
                  </a:txBody>
                  <a:tcPr/>
                </a:tc>
                <a:tc>
                  <a:txBody>
                    <a:bodyPr/>
                    <a:lstStyle/>
                    <a:p>
                      <a:r>
                        <a:rPr lang="en-GB" sz="1200" dirty="0"/>
                        <a:t>Reject on Day of the Week.</a:t>
                      </a:r>
                    </a:p>
                  </a:txBody>
                  <a:tcPr/>
                </a:tc>
                <a:tc>
                  <a:txBody>
                    <a:bodyPr/>
                    <a:lstStyle/>
                    <a:p>
                      <a:r>
                        <a:rPr lang="en-GB" sz="1200" dirty="0"/>
                        <a:t>Reject user’s train booking if departure date is on a Saturday.</a:t>
                      </a:r>
                    </a:p>
                  </a:txBody>
                  <a:tcPr/>
                </a:tc>
                <a:tc>
                  <a:txBody>
                    <a:bodyPr/>
                    <a:lstStyle/>
                    <a:p>
                      <a:r>
                        <a:rPr lang="en-GB" sz="1200" dirty="0"/>
                        <a:t>22/05/2021 in departure date.</a:t>
                      </a:r>
                    </a:p>
                  </a:txBody>
                  <a:tcPr/>
                </a:tc>
                <a:tc>
                  <a:txBody>
                    <a:bodyPr/>
                    <a:lstStyle/>
                    <a:p>
                      <a:r>
                        <a:rPr lang="en-GB" sz="1200" dirty="0"/>
                        <a:t>Stay on booking page and do nothing, as well as displaying a message which says the train doesn’t run on Saturdays.</a:t>
                      </a:r>
                    </a:p>
                  </a:txBody>
                  <a:tcPr/>
                </a:tc>
                <a:tc>
                  <a:txBody>
                    <a:bodyPr/>
                    <a:lstStyle/>
                    <a:p>
                      <a:r>
                        <a:rPr lang="en-GB" sz="1200" dirty="0"/>
                        <a:t>Stays on booking page and does nothing. Displays message correctly.</a:t>
                      </a:r>
                    </a:p>
                  </a:txBody>
                  <a:tcPr/>
                </a:tc>
                <a:extLst>
                  <a:ext uri="{0D108BD9-81ED-4DB2-BD59-A6C34878D82A}">
                    <a16:rowId xmlns:a16="http://schemas.microsoft.com/office/drawing/2014/main" val="3557769347"/>
                  </a:ext>
                </a:extLst>
              </a:tr>
              <a:tr h="586164">
                <a:tc>
                  <a:txBody>
                    <a:bodyPr/>
                    <a:lstStyle/>
                    <a:p>
                      <a:r>
                        <a:rPr lang="en-GB" dirty="0"/>
                        <a:t>2</a:t>
                      </a:r>
                    </a:p>
                  </a:txBody>
                  <a:tcPr/>
                </a:tc>
                <a:tc>
                  <a:txBody>
                    <a:bodyPr/>
                    <a:lstStyle/>
                    <a:p>
                      <a:r>
                        <a:rPr lang="en-GB" sz="1200" dirty="0"/>
                        <a:t>Seat Availability.</a:t>
                      </a:r>
                    </a:p>
                  </a:txBody>
                  <a:tcPr/>
                </a:tc>
                <a:tc>
                  <a:txBody>
                    <a:bodyPr/>
                    <a:lstStyle/>
                    <a:p>
                      <a:r>
                        <a:rPr lang="en-GB" sz="1200" dirty="0"/>
                        <a:t>Show seats available for a journey to the user. </a:t>
                      </a:r>
                    </a:p>
                  </a:txBody>
                  <a:tcPr/>
                </a:tc>
                <a:tc>
                  <a:txBody>
                    <a:bodyPr/>
                    <a:lstStyle/>
                    <a:p>
                      <a:r>
                        <a:rPr lang="en-GB" sz="1200" dirty="0"/>
                        <a:t>Newcastle, Bristol, 17/05/2021, </a:t>
                      </a:r>
                      <a:r>
                        <a:rPr lang="en-GB" sz="1200" dirty="0" err="1"/>
                        <a:t>oneway</a:t>
                      </a:r>
                      <a:r>
                        <a:rPr lang="en-GB" sz="1200" dirty="0"/>
                        <a:t>.</a:t>
                      </a:r>
                    </a:p>
                  </a:txBody>
                  <a:tcPr/>
                </a:tc>
                <a:tc>
                  <a:txBody>
                    <a:bodyPr/>
                    <a:lstStyle/>
                    <a:p>
                      <a:r>
                        <a:rPr lang="en-GB" sz="1200" dirty="0"/>
                        <a:t>Correctly show the number of seats available to the user for that specific journey and date. Number should be between 0 and 200.</a:t>
                      </a:r>
                    </a:p>
                  </a:txBody>
                  <a:tcPr/>
                </a:tc>
                <a:tc>
                  <a:txBody>
                    <a:bodyPr/>
                    <a:lstStyle/>
                    <a:p>
                      <a:r>
                        <a:rPr lang="en-GB" sz="1200" dirty="0"/>
                        <a:t>Seats availability is displayed correctly. Shows as 200 which is correct.</a:t>
                      </a:r>
                    </a:p>
                  </a:txBody>
                  <a:tcPr/>
                </a:tc>
                <a:extLst>
                  <a:ext uri="{0D108BD9-81ED-4DB2-BD59-A6C34878D82A}">
                    <a16:rowId xmlns:a16="http://schemas.microsoft.com/office/drawing/2014/main" val="3327583117"/>
                  </a:ext>
                </a:extLst>
              </a:tr>
            </a:tbl>
          </a:graphicData>
        </a:graphic>
      </p:graphicFrame>
      <p:pic>
        <p:nvPicPr>
          <p:cNvPr id="8" name="Picture 7">
            <a:extLst>
              <a:ext uri="{FF2B5EF4-FFF2-40B4-BE49-F238E27FC236}">
                <a16:creationId xmlns:a16="http://schemas.microsoft.com/office/drawing/2014/main" id="{0C84DB62-DE62-42A8-89D5-748DB2166DAF}"/>
              </a:ext>
            </a:extLst>
          </p:cNvPr>
          <p:cNvPicPr>
            <a:picLocks noChangeAspect="1"/>
          </p:cNvPicPr>
          <p:nvPr/>
        </p:nvPicPr>
        <p:blipFill rotWithShape="1">
          <a:blip r:embed="rId2"/>
          <a:srcRect l="5514" r="7902" b="3505"/>
          <a:stretch/>
        </p:blipFill>
        <p:spPr>
          <a:xfrm>
            <a:off x="341149" y="1132980"/>
            <a:ext cx="2771020" cy="708783"/>
          </a:xfrm>
          <a:prstGeom prst="rect">
            <a:avLst/>
          </a:prstGeom>
        </p:spPr>
      </p:pic>
      <p:pic>
        <p:nvPicPr>
          <p:cNvPr id="6" name="Picture 5">
            <a:extLst>
              <a:ext uri="{FF2B5EF4-FFF2-40B4-BE49-F238E27FC236}">
                <a16:creationId xmlns:a16="http://schemas.microsoft.com/office/drawing/2014/main" id="{EC63F5CA-3EB2-46FF-91D1-85198E8D7C99}"/>
              </a:ext>
            </a:extLst>
          </p:cNvPr>
          <p:cNvPicPr>
            <a:picLocks noChangeAspect="1"/>
          </p:cNvPicPr>
          <p:nvPr/>
        </p:nvPicPr>
        <p:blipFill>
          <a:blip r:embed="rId3"/>
          <a:stretch>
            <a:fillRect/>
          </a:stretch>
        </p:blipFill>
        <p:spPr>
          <a:xfrm>
            <a:off x="145288" y="5360535"/>
            <a:ext cx="3162741" cy="352474"/>
          </a:xfrm>
          <a:prstGeom prst="rect">
            <a:avLst/>
          </a:prstGeom>
        </p:spPr>
      </p:pic>
      <p:pic>
        <p:nvPicPr>
          <p:cNvPr id="7" name="Picture 6">
            <a:extLst>
              <a:ext uri="{FF2B5EF4-FFF2-40B4-BE49-F238E27FC236}">
                <a16:creationId xmlns:a16="http://schemas.microsoft.com/office/drawing/2014/main" id="{EB5D66AC-3E39-4089-A7C1-966F12DAB4A6}"/>
              </a:ext>
            </a:extLst>
          </p:cNvPr>
          <p:cNvPicPr>
            <a:picLocks noChangeAspect="1"/>
          </p:cNvPicPr>
          <p:nvPr/>
        </p:nvPicPr>
        <p:blipFill>
          <a:blip r:embed="rId4"/>
          <a:stretch>
            <a:fillRect/>
          </a:stretch>
        </p:blipFill>
        <p:spPr>
          <a:xfrm>
            <a:off x="208173" y="4453335"/>
            <a:ext cx="3036970" cy="708783"/>
          </a:xfrm>
          <a:prstGeom prst="rect">
            <a:avLst/>
          </a:prstGeom>
        </p:spPr>
      </p:pic>
    </p:spTree>
    <p:extLst>
      <p:ext uri="{BB962C8B-B14F-4D97-AF65-F5344CB8AC3E}">
        <p14:creationId xmlns:p14="http://schemas.microsoft.com/office/powerpoint/2010/main" val="390210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DFA-41AD-414F-818B-3C0AC8AEFA1E}"/>
              </a:ext>
            </a:extLst>
          </p:cNvPr>
          <p:cNvSpPr>
            <a:spLocks noGrp="1"/>
          </p:cNvSpPr>
          <p:nvPr>
            <p:ph type="title"/>
          </p:nvPr>
        </p:nvSpPr>
        <p:spPr>
          <a:xfrm>
            <a:off x="158044" y="1123837"/>
            <a:ext cx="3042357" cy="4601183"/>
          </a:xfrm>
        </p:spPr>
        <p:txBody>
          <a:bodyPr/>
          <a:lstStyle/>
          <a:p>
            <a:r>
              <a:rPr lang="en-GB" dirty="0"/>
              <a:t>Group Aspect 1</a:t>
            </a:r>
          </a:p>
        </p:txBody>
      </p:sp>
      <p:sp>
        <p:nvSpPr>
          <p:cNvPr id="3" name="Content Placeholder 2">
            <a:extLst>
              <a:ext uri="{FF2B5EF4-FFF2-40B4-BE49-F238E27FC236}">
                <a16:creationId xmlns:a16="http://schemas.microsoft.com/office/drawing/2014/main" id="{7686175C-25AD-47C3-BCFE-2FE8678CBA4C}"/>
              </a:ext>
            </a:extLst>
          </p:cNvPr>
          <p:cNvSpPr>
            <a:spLocks noGrp="1"/>
          </p:cNvSpPr>
          <p:nvPr>
            <p:ph idx="1"/>
          </p:nvPr>
        </p:nvSpPr>
        <p:spPr/>
        <p:txBody>
          <a:bodyPr/>
          <a:lstStyle/>
          <a:p>
            <a:pPr marL="0" indent="0">
              <a:buNone/>
            </a:pPr>
            <a:r>
              <a:rPr lang="en-GB" sz="2000" u="sng" dirty="0"/>
              <a:t>How:</a:t>
            </a:r>
          </a:p>
          <a:p>
            <a:r>
              <a:rPr lang="en-GB" sz="2000" dirty="0"/>
              <a:t>Use </a:t>
            </a:r>
            <a:r>
              <a:rPr lang="en-GB" sz="2000" dirty="0" err="1"/>
              <a:t>Github</a:t>
            </a:r>
            <a:r>
              <a:rPr lang="en-GB" sz="2000" dirty="0"/>
              <a:t> for version control and code sharing, allowing everyone to make changes.</a:t>
            </a:r>
          </a:p>
          <a:p>
            <a:r>
              <a:rPr lang="en-GB" sz="2000" dirty="0"/>
              <a:t>Use blueprints to link everyone’s pages and routes.</a:t>
            </a:r>
          </a:p>
          <a:p>
            <a:r>
              <a:rPr lang="en-GB" sz="2000" dirty="0"/>
              <a:t>Conflict - Democracy</a:t>
            </a:r>
          </a:p>
          <a:p>
            <a:pPr lvl="1"/>
            <a:r>
              <a:rPr lang="en-GB" sz="1800" dirty="0"/>
              <a:t>Aesthetic Design </a:t>
            </a:r>
          </a:p>
          <a:p>
            <a:pPr lvl="1"/>
            <a:r>
              <a:rPr lang="en-GB" sz="1800" dirty="0"/>
              <a:t>Database Design</a:t>
            </a:r>
          </a:p>
          <a:p>
            <a:pPr lvl="1"/>
            <a:r>
              <a:rPr lang="en-GB" sz="1800" dirty="0"/>
              <a:t>Module Compatibility </a:t>
            </a:r>
          </a:p>
          <a:p>
            <a:r>
              <a:rPr lang="en-GB" sz="2000" dirty="0"/>
              <a:t>Roles</a:t>
            </a:r>
          </a:p>
          <a:p>
            <a:pPr lvl="1"/>
            <a:r>
              <a:rPr lang="en-GB" sz="1800" dirty="0"/>
              <a:t>Front-end (2x)</a:t>
            </a:r>
          </a:p>
          <a:p>
            <a:pPr lvl="1"/>
            <a:r>
              <a:rPr lang="en-GB" sz="1800" dirty="0"/>
              <a:t>Back-end functionality (2x)</a:t>
            </a:r>
          </a:p>
          <a:p>
            <a:pPr lvl="1"/>
            <a:r>
              <a:rPr lang="en-GB" sz="1800" dirty="0"/>
              <a:t>Styling Responsibility (1x)</a:t>
            </a:r>
          </a:p>
          <a:p>
            <a:pPr lvl="1">
              <a:tabLst>
                <a:tab pos="714375" algn="l"/>
              </a:tabLst>
            </a:pPr>
            <a:r>
              <a:rPr lang="en-GB" sz="1800" dirty="0"/>
              <a:t>Roles</a:t>
            </a:r>
          </a:p>
          <a:p>
            <a:endParaRPr lang="en-GB" dirty="0"/>
          </a:p>
        </p:txBody>
      </p:sp>
      <p:pic>
        <p:nvPicPr>
          <p:cNvPr id="5" name="Picture 4" descr="Icon&#10;&#10;Description automatically generated">
            <a:extLst>
              <a:ext uri="{FF2B5EF4-FFF2-40B4-BE49-F238E27FC236}">
                <a16:creationId xmlns:a16="http://schemas.microsoft.com/office/drawing/2014/main" id="{EBD66D10-0B72-46EF-B7B5-C99FDEDE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6180" y="1350341"/>
            <a:ext cx="596841" cy="583173"/>
          </a:xfrm>
          <a:prstGeom prst="rect">
            <a:avLst/>
          </a:prstGeom>
        </p:spPr>
      </p:pic>
    </p:spTree>
    <p:extLst>
      <p:ext uri="{BB962C8B-B14F-4D97-AF65-F5344CB8AC3E}">
        <p14:creationId xmlns:p14="http://schemas.microsoft.com/office/powerpoint/2010/main" val="404916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DFA-41AD-414F-818B-3C0AC8AEFA1E}"/>
              </a:ext>
            </a:extLst>
          </p:cNvPr>
          <p:cNvSpPr>
            <a:spLocks noGrp="1"/>
          </p:cNvSpPr>
          <p:nvPr>
            <p:ph type="title"/>
          </p:nvPr>
        </p:nvSpPr>
        <p:spPr>
          <a:xfrm>
            <a:off x="146756" y="1123838"/>
            <a:ext cx="3053645" cy="1099246"/>
          </a:xfrm>
        </p:spPr>
        <p:txBody>
          <a:bodyPr/>
          <a:lstStyle/>
          <a:p>
            <a:r>
              <a:rPr lang="en-GB" dirty="0"/>
              <a:t>Group Aspect 2</a:t>
            </a:r>
          </a:p>
        </p:txBody>
      </p:sp>
      <p:sp>
        <p:nvSpPr>
          <p:cNvPr id="4" name="Content Placeholder 2">
            <a:extLst>
              <a:ext uri="{FF2B5EF4-FFF2-40B4-BE49-F238E27FC236}">
                <a16:creationId xmlns:a16="http://schemas.microsoft.com/office/drawing/2014/main" id="{7528B36D-418E-444F-AFFE-B2EE5C488FD3}"/>
              </a:ext>
            </a:extLst>
          </p:cNvPr>
          <p:cNvSpPr txBox="1">
            <a:spLocks/>
          </p:cNvSpPr>
          <p:nvPr/>
        </p:nvSpPr>
        <p:spPr>
          <a:xfrm>
            <a:off x="3507206" y="845045"/>
            <a:ext cx="4124084" cy="4879975"/>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GB" sz="2400" dirty="0"/>
              <a:t>GR1 (Front-End)</a:t>
            </a:r>
          </a:p>
          <a:p>
            <a:r>
              <a:rPr lang="en-GB" sz="1800" dirty="0"/>
              <a:t>Main website flow</a:t>
            </a:r>
          </a:p>
          <a:p>
            <a:pPr marL="800100" lvl="1" indent="-342900">
              <a:buFont typeface="+mj-lt"/>
              <a:buAutoNum type="arabicPeriod"/>
            </a:pPr>
            <a:r>
              <a:rPr lang="en-GB" sz="1400" dirty="0"/>
              <a:t>Select Start location</a:t>
            </a:r>
          </a:p>
          <a:p>
            <a:pPr marL="800100" lvl="1" indent="-342900">
              <a:buFont typeface="+mj-lt"/>
              <a:buAutoNum type="arabicPeriod"/>
            </a:pPr>
            <a:r>
              <a:rPr lang="en-GB" sz="1400" dirty="0"/>
              <a:t>Load destinations based on the travel options (from relevant databases)</a:t>
            </a:r>
          </a:p>
          <a:p>
            <a:pPr marL="800100" lvl="1" indent="-342900">
              <a:buFont typeface="+mj-lt"/>
              <a:buAutoNum type="arabicPeriod"/>
            </a:pPr>
            <a:r>
              <a:rPr lang="en-GB" sz="1400" dirty="0"/>
              <a:t>Select Destination</a:t>
            </a:r>
          </a:p>
          <a:p>
            <a:pPr marL="800100" lvl="1" indent="-342900">
              <a:buFont typeface="+mj-lt"/>
              <a:buAutoNum type="arabicPeriod"/>
            </a:pPr>
            <a:r>
              <a:rPr lang="en-GB" sz="1400" dirty="0"/>
              <a:t>Choose transport option</a:t>
            </a:r>
          </a:p>
          <a:p>
            <a:pPr marL="800100" lvl="1" indent="-342900">
              <a:buFont typeface="+mj-lt"/>
              <a:buAutoNum type="arabicPeriod"/>
            </a:pPr>
            <a:r>
              <a:rPr lang="en-GB" sz="1400" dirty="0"/>
              <a:t>Select one-way or return</a:t>
            </a:r>
          </a:p>
          <a:p>
            <a:pPr marL="800100" lvl="1" indent="-342900">
              <a:buFont typeface="+mj-lt"/>
              <a:buAutoNum type="arabicPeriod"/>
            </a:pPr>
            <a:r>
              <a:rPr lang="en-GB" sz="1400" dirty="0"/>
              <a:t>Takes you to a page where you can select from available trips </a:t>
            </a:r>
          </a:p>
          <a:p>
            <a:pPr marL="800100" lvl="1" indent="-342900">
              <a:buFont typeface="+mj-lt"/>
              <a:buAutoNum type="arabicPeriod"/>
            </a:pPr>
            <a:r>
              <a:rPr lang="en-GB" sz="1400" dirty="0"/>
              <a:t>Make booking / payment</a:t>
            </a:r>
          </a:p>
          <a:p>
            <a:pPr marL="800100" lvl="1" indent="-342900">
              <a:buFont typeface="+mj-lt"/>
              <a:buAutoNum type="arabicPeriod"/>
            </a:pPr>
            <a:r>
              <a:rPr lang="en-GB" sz="1400" dirty="0"/>
              <a:t>Commits booking to database(s)</a:t>
            </a:r>
          </a:p>
          <a:p>
            <a:pPr marL="800100" lvl="1" indent="-342900">
              <a:buFont typeface="+mj-lt"/>
              <a:buAutoNum type="arabicPeriod"/>
            </a:pPr>
            <a:r>
              <a:rPr lang="en-GB" sz="1400" dirty="0"/>
              <a:t>Completion message</a:t>
            </a:r>
          </a:p>
          <a:p>
            <a:pPr marL="176213" lvl="1" indent="-176213"/>
            <a:r>
              <a:rPr lang="en-GB" dirty="0"/>
              <a:t>Accessibility </a:t>
            </a:r>
          </a:p>
          <a:p>
            <a:pPr marL="633413" lvl="2" indent="-176213"/>
            <a:r>
              <a:rPr lang="en-GB" sz="1400" dirty="0"/>
              <a:t>Responsive web design for a range of screen sizes</a:t>
            </a:r>
          </a:p>
          <a:p>
            <a:pPr marL="633413" lvl="2" indent="-176213"/>
            <a:r>
              <a:rPr lang="en-GB" sz="1400" dirty="0"/>
              <a:t>Mobile</a:t>
            </a:r>
            <a:r>
              <a:rPr lang="en-GB" sz="1200" dirty="0"/>
              <a:t> </a:t>
            </a:r>
            <a:r>
              <a:rPr lang="en-GB" sz="1400" dirty="0"/>
              <a:t>first</a:t>
            </a:r>
            <a:r>
              <a:rPr lang="en-GB" sz="1200" dirty="0"/>
              <a:t> </a:t>
            </a:r>
            <a:r>
              <a:rPr lang="en-GB" sz="1400" dirty="0"/>
              <a:t>approach</a:t>
            </a:r>
            <a:endParaRPr lang="en-GB" sz="1200" dirty="0"/>
          </a:p>
          <a:p>
            <a:pPr marL="628650" lvl="2" indent="-171450"/>
            <a:r>
              <a:rPr lang="en-GB" sz="1400" dirty="0"/>
              <a:t>Colour blind friendly colour schemes</a:t>
            </a:r>
          </a:p>
          <a:p>
            <a:pPr marL="628650" lvl="2" indent="-171450"/>
            <a:r>
              <a:rPr lang="en-GB" sz="1400" dirty="0"/>
              <a:t>Good font styles and sizes</a:t>
            </a:r>
          </a:p>
        </p:txBody>
      </p:sp>
      <p:sp>
        <p:nvSpPr>
          <p:cNvPr id="5" name="Content Placeholder 2">
            <a:extLst>
              <a:ext uri="{FF2B5EF4-FFF2-40B4-BE49-F238E27FC236}">
                <a16:creationId xmlns:a16="http://schemas.microsoft.com/office/drawing/2014/main" id="{24627FCB-7C2F-49F6-B309-4E365C8A5545}"/>
              </a:ext>
            </a:extLst>
          </p:cNvPr>
          <p:cNvSpPr txBox="1">
            <a:spLocks/>
          </p:cNvSpPr>
          <p:nvPr/>
        </p:nvSpPr>
        <p:spPr>
          <a:xfrm>
            <a:off x="7800622" y="845045"/>
            <a:ext cx="39496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solidFill>
                  <a:schemeClr val="tx1">
                    <a:lumMod val="65000"/>
                    <a:lumOff val="35000"/>
                  </a:schemeClr>
                </a:solidFill>
              </a:rPr>
              <a:t>GR2 (Back-End)</a:t>
            </a:r>
          </a:p>
          <a:p>
            <a:r>
              <a:rPr lang="en-GB" sz="1400" dirty="0">
                <a:solidFill>
                  <a:schemeClr val="tx1">
                    <a:lumMod val="65000"/>
                    <a:lumOff val="35000"/>
                  </a:schemeClr>
                </a:solidFill>
              </a:rPr>
              <a:t>Have a main database which connects all individual travel types together</a:t>
            </a:r>
          </a:p>
          <a:p>
            <a:r>
              <a:rPr lang="en-GB" sz="1400" dirty="0">
                <a:solidFill>
                  <a:schemeClr val="tx1">
                    <a:lumMod val="65000"/>
                    <a:lumOff val="35000"/>
                  </a:schemeClr>
                </a:solidFill>
              </a:rPr>
              <a:t>Consistent formatting between databases which allows the same queries to work for all travel types.</a:t>
            </a:r>
          </a:p>
          <a:p>
            <a:r>
              <a:rPr lang="en-GB" sz="1400" dirty="0">
                <a:solidFill>
                  <a:schemeClr val="tx1">
                    <a:lumMod val="65000"/>
                    <a:lumOff val="35000"/>
                  </a:schemeClr>
                </a:solidFill>
              </a:rPr>
              <a:t>Functionality to select which dates / travel routes which have 10% discount</a:t>
            </a:r>
          </a:p>
          <a:p>
            <a:r>
              <a:rPr lang="en-GB" sz="1400" dirty="0">
                <a:solidFill>
                  <a:schemeClr val="tx1">
                    <a:lumMod val="65000"/>
                    <a:lumOff val="35000"/>
                  </a:schemeClr>
                </a:solidFill>
              </a:rPr>
              <a:t>Flask .</a:t>
            </a:r>
            <a:r>
              <a:rPr lang="en-GB" sz="1400" dirty="0" err="1">
                <a:solidFill>
                  <a:schemeClr val="tx1">
                    <a:lumMod val="65000"/>
                    <a:lumOff val="35000"/>
                  </a:schemeClr>
                </a:solidFill>
              </a:rPr>
              <a:t>py</a:t>
            </a:r>
            <a:r>
              <a:rPr lang="en-GB" sz="1400" dirty="0">
                <a:solidFill>
                  <a:schemeClr val="tx1">
                    <a:lumMod val="65000"/>
                    <a:lumOff val="35000"/>
                  </a:schemeClr>
                </a:solidFill>
              </a:rPr>
              <a:t> file containing all functions / routes for accessing data</a:t>
            </a:r>
          </a:p>
          <a:p>
            <a:r>
              <a:rPr lang="en-GB" sz="1400" dirty="0">
                <a:solidFill>
                  <a:schemeClr val="tx1">
                    <a:lumMod val="65000"/>
                    <a:lumOff val="35000"/>
                  </a:schemeClr>
                </a:solidFill>
              </a:rPr>
              <a:t>Server-side data validation</a:t>
            </a:r>
          </a:p>
          <a:p>
            <a:r>
              <a:rPr lang="en-GB" sz="1400" dirty="0">
                <a:solidFill>
                  <a:schemeClr val="tx1">
                    <a:lumMod val="65000"/>
                    <a:lumOff val="35000"/>
                  </a:schemeClr>
                </a:solidFill>
              </a:rPr>
              <a:t>Error handling for invalid user data</a:t>
            </a:r>
          </a:p>
        </p:txBody>
      </p:sp>
      <p:pic>
        <p:nvPicPr>
          <p:cNvPr id="6" name="Picture 5">
            <a:extLst>
              <a:ext uri="{FF2B5EF4-FFF2-40B4-BE49-F238E27FC236}">
                <a16:creationId xmlns:a16="http://schemas.microsoft.com/office/drawing/2014/main" id="{31970EF7-1561-4030-ACDF-8F84DDDE8929}"/>
              </a:ext>
            </a:extLst>
          </p:cNvPr>
          <p:cNvPicPr>
            <a:picLocks noChangeAspect="1"/>
          </p:cNvPicPr>
          <p:nvPr/>
        </p:nvPicPr>
        <p:blipFill>
          <a:blip r:embed="rId2"/>
          <a:stretch>
            <a:fillRect/>
          </a:stretch>
        </p:blipFill>
        <p:spPr>
          <a:xfrm>
            <a:off x="251622" y="2357306"/>
            <a:ext cx="2849290" cy="3280096"/>
          </a:xfrm>
          <a:prstGeom prst="rect">
            <a:avLst/>
          </a:prstGeom>
        </p:spPr>
      </p:pic>
    </p:spTree>
    <p:extLst>
      <p:ext uri="{BB962C8B-B14F-4D97-AF65-F5344CB8AC3E}">
        <p14:creationId xmlns:p14="http://schemas.microsoft.com/office/powerpoint/2010/main" val="2402152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1983</TotalTime>
  <Words>1048</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Wingdings 2</vt:lpstr>
      <vt:lpstr>Frame</vt:lpstr>
      <vt:lpstr>Web Development &amp; Databases – Coursework Project</vt:lpstr>
      <vt:lpstr>Database Design</vt:lpstr>
      <vt:lpstr>Database Design</vt:lpstr>
      <vt:lpstr>LESP</vt:lpstr>
      <vt:lpstr>Evaluation (Testing)</vt:lpstr>
      <vt:lpstr>Group Aspect 1</vt:lpstr>
      <vt:lpstr>Group Aspect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Databases – Coursework Project</dc:title>
  <dc:creator>Ryan Morgan (Student)</dc:creator>
  <cp:lastModifiedBy>Ryan Morgan</cp:lastModifiedBy>
  <cp:revision>65</cp:revision>
  <dcterms:created xsi:type="dcterms:W3CDTF">2021-04-25T19:08:33Z</dcterms:created>
  <dcterms:modified xsi:type="dcterms:W3CDTF">2023-06-29T14:52:11Z</dcterms:modified>
</cp:coreProperties>
</file>