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108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79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66" y="-72"/>
      </p:cViewPr>
      <p:guideLst>
        <p:guide orient="horz" pos="979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088045"/>
            <a:ext cx="37307520" cy="10823787"/>
          </a:xfrm>
        </p:spPr>
        <p:txBody>
          <a:bodyPr anchor="b"/>
          <a:lstStyle>
            <a:lvl1pPr algn="ctr">
              <a:defRPr sz="2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329239"/>
            <a:ext cx="32918400" cy="7506121"/>
          </a:xfrm>
        </p:spPr>
        <p:txBody>
          <a:bodyPr/>
          <a:lstStyle>
            <a:lvl1pPr marL="0" indent="0" algn="ctr">
              <a:buNone/>
              <a:defRPr sz="10880"/>
            </a:lvl1pPr>
            <a:lvl2pPr marL="2072625" indent="0" algn="ctr">
              <a:buNone/>
              <a:defRPr sz="9067"/>
            </a:lvl2pPr>
            <a:lvl3pPr marL="4145250" indent="0" algn="ctr">
              <a:buNone/>
              <a:defRPr sz="8160"/>
            </a:lvl3pPr>
            <a:lvl4pPr marL="6217874" indent="0" algn="ctr">
              <a:buNone/>
              <a:defRPr sz="7253"/>
            </a:lvl4pPr>
            <a:lvl5pPr marL="8290499" indent="0" algn="ctr">
              <a:buNone/>
              <a:defRPr sz="7253"/>
            </a:lvl5pPr>
            <a:lvl6pPr marL="10363124" indent="0" algn="ctr">
              <a:buNone/>
              <a:defRPr sz="7253"/>
            </a:lvl6pPr>
            <a:lvl7pPr marL="12435749" indent="0" algn="ctr">
              <a:buNone/>
              <a:defRPr sz="7253"/>
            </a:lvl7pPr>
            <a:lvl8pPr marL="14508373" indent="0" algn="ctr">
              <a:buNone/>
              <a:defRPr sz="7253"/>
            </a:lvl8pPr>
            <a:lvl9pPr marL="16580998" indent="0" algn="ctr">
              <a:buNone/>
              <a:defRPr sz="72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655233"/>
            <a:ext cx="9464040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655233"/>
            <a:ext cx="27843480" cy="26346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750819"/>
            <a:ext cx="37856160" cy="12932408"/>
          </a:xfrm>
        </p:spPr>
        <p:txBody>
          <a:bodyPr anchor="b"/>
          <a:lstStyle>
            <a:lvl1pPr>
              <a:defRPr sz="2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0805572"/>
            <a:ext cx="37856160" cy="6800848"/>
          </a:xfrm>
        </p:spPr>
        <p:txBody>
          <a:bodyPr/>
          <a:lstStyle>
            <a:lvl1pPr marL="0" indent="0">
              <a:buNone/>
              <a:defRPr sz="10880">
                <a:solidFill>
                  <a:schemeClr val="tx1"/>
                </a:solidFill>
              </a:defRPr>
            </a:lvl1pPr>
            <a:lvl2pPr marL="2072625" indent="0">
              <a:buNone/>
              <a:defRPr sz="9067">
                <a:solidFill>
                  <a:schemeClr val="tx1">
                    <a:tint val="75000"/>
                  </a:schemeClr>
                </a:solidFill>
              </a:defRPr>
            </a:lvl2pPr>
            <a:lvl3pPr marL="414525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3pPr>
            <a:lvl4pPr marL="6217874" indent="0">
              <a:buNone/>
              <a:defRPr sz="7253">
                <a:solidFill>
                  <a:schemeClr val="tx1">
                    <a:tint val="75000"/>
                  </a:schemeClr>
                </a:solidFill>
              </a:defRPr>
            </a:lvl4pPr>
            <a:lvl5pPr marL="8290499" indent="0">
              <a:buNone/>
              <a:defRPr sz="7253">
                <a:solidFill>
                  <a:schemeClr val="tx1">
                    <a:tint val="75000"/>
                  </a:schemeClr>
                </a:solidFill>
              </a:defRPr>
            </a:lvl5pPr>
            <a:lvl6pPr marL="10363124" indent="0">
              <a:buNone/>
              <a:defRPr sz="7253">
                <a:solidFill>
                  <a:schemeClr val="tx1">
                    <a:tint val="75000"/>
                  </a:schemeClr>
                </a:solidFill>
              </a:defRPr>
            </a:lvl6pPr>
            <a:lvl7pPr marL="12435749" indent="0">
              <a:buNone/>
              <a:defRPr sz="7253">
                <a:solidFill>
                  <a:schemeClr val="tx1">
                    <a:tint val="75000"/>
                  </a:schemeClr>
                </a:solidFill>
              </a:defRPr>
            </a:lvl7pPr>
            <a:lvl8pPr marL="14508373" indent="0">
              <a:buNone/>
              <a:defRPr sz="7253">
                <a:solidFill>
                  <a:schemeClr val="tx1">
                    <a:tint val="75000"/>
                  </a:schemeClr>
                </a:solidFill>
              </a:defRPr>
            </a:lvl8pPr>
            <a:lvl9pPr marL="16580998" indent="0">
              <a:buNone/>
              <a:defRPr sz="7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276166"/>
            <a:ext cx="1865376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276166"/>
            <a:ext cx="1865376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655240"/>
            <a:ext cx="37856160" cy="6009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621272"/>
            <a:ext cx="18568032" cy="3735068"/>
          </a:xfrm>
        </p:spPr>
        <p:txBody>
          <a:bodyPr anchor="b"/>
          <a:lstStyle>
            <a:lvl1pPr marL="0" indent="0">
              <a:buNone/>
              <a:defRPr sz="10880" b="1"/>
            </a:lvl1pPr>
            <a:lvl2pPr marL="2072625" indent="0">
              <a:buNone/>
              <a:defRPr sz="9067" b="1"/>
            </a:lvl2pPr>
            <a:lvl3pPr marL="4145250" indent="0">
              <a:buNone/>
              <a:defRPr sz="8160" b="1"/>
            </a:lvl3pPr>
            <a:lvl4pPr marL="6217874" indent="0">
              <a:buNone/>
              <a:defRPr sz="7253" b="1"/>
            </a:lvl4pPr>
            <a:lvl5pPr marL="8290499" indent="0">
              <a:buNone/>
              <a:defRPr sz="7253" b="1"/>
            </a:lvl5pPr>
            <a:lvl6pPr marL="10363124" indent="0">
              <a:buNone/>
              <a:defRPr sz="7253" b="1"/>
            </a:lvl6pPr>
            <a:lvl7pPr marL="12435749" indent="0">
              <a:buNone/>
              <a:defRPr sz="7253" b="1"/>
            </a:lvl7pPr>
            <a:lvl8pPr marL="14508373" indent="0">
              <a:buNone/>
              <a:defRPr sz="7253" b="1"/>
            </a:lvl8pPr>
            <a:lvl9pPr marL="16580998" indent="0">
              <a:buNone/>
              <a:defRPr sz="7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1356340"/>
            <a:ext cx="18568032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4" y="7621272"/>
            <a:ext cx="18659477" cy="3735068"/>
          </a:xfrm>
        </p:spPr>
        <p:txBody>
          <a:bodyPr anchor="b"/>
          <a:lstStyle>
            <a:lvl1pPr marL="0" indent="0">
              <a:buNone/>
              <a:defRPr sz="10880" b="1"/>
            </a:lvl1pPr>
            <a:lvl2pPr marL="2072625" indent="0">
              <a:buNone/>
              <a:defRPr sz="9067" b="1"/>
            </a:lvl2pPr>
            <a:lvl3pPr marL="4145250" indent="0">
              <a:buNone/>
              <a:defRPr sz="8160" b="1"/>
            </a:lvl3pPr>
            <a:lvl4pPr marL="6217874" indent="0">
              <a:buNone/>
              <a:defRPr sz="7253" b="1"/>
            </a:lvl4pPr>
            <a:lvl5pPr marL="8290499" indent="0">
              <a:buNone/>
              <a:defRPr sz="7253" b="1"/>
            </a:lvl5pPr>
            <a:lvl6pPr marL="10363124" indent="0">
              <a:buNone/>
              <a:defRPr sz="7253" b="1"/>
            </a:lvl6pPr>
            <a:lvl7pPr marL="12435749" indent="0">
              <a:buNone/>
              <a:defRPr sz="7253" b="1"/>
            </a:lvl7pPr>
            <a:lvl8pPr marL="14508373" indent="0">
              <a:buNone/>
              <a:defRPr sz="7253" b="1"/>
            </a:lvl8pPr>
            <a:lvl9pPr marL="16580998" indent="0">
              <a:buNone/>
              <a:defRPr sz="7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4" y="11356340"/>
            <a:ext cx="18659477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072640"/>
            <a:ext cx="14156054" cy="7254240"/>
          </a:xfrm>
        </p:spPr>
        <p:txBody>
          <a:bodyPr anchor="b"/>
          <a:lstStyle>
            <a:lvl1pPr>
              <a:defRPr sz="14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476333"/>
            <a:ext cx="22219920" cy="22093767"/>
          </a:xfrm>
        </p:spPr>
        <p:txBody>
          <a:bodyPr/>
          <a:lstStyle>
            <a:lvl1pPr>
              <a:defRPr sz="14507"/>
            </a:lvl1pPr>
            <a:lvl2pPr>
              <a:defRPr sz="12693"/>
            </a:lvl2pPr>
            <a:lvl3pPr>
              <a:defRPr sz="10880"/>
            </a:lvl3pPr>
            <a:lvl4pPr>
              <a:defRPr sz="9067"/>
            </a:lvl4pPr>
            <a:lvl5pPr>
              <a:defRPr sz="9067"/>
            </a:lvl5pPr>
            <a:lvl6pPr>
              <a:defRPr sz="9067"/>
            </a:lvl6pPr>
            <a:lvl7pPr>
              <a:defRPr sz="9067"/>
            </a:lvl7pPr>
            <a:lvl8pPr>
              <a:defRPr sz="9067"/>
            </a:lvl8pPr>
            <a:lvl9pPr>
              <a:defRPr sz="9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326880"/>
            <a:ext cx="14156054" cy="17279199"/>
          </a:xfrm>
        </p:spPr>
        <p:txBody>
          <a:bodyPr/>
          <a:lstStyle>
            <a:lvl1pPr marL="0" indent="0">
              <a:buNone/>
              <a:defRPr sz="7253"/>
            </a:lvl1pPr>
            <a:lvl2pPr marL="2072625" indent="0">
              <a:buNone/>
              <a:defRPr sz="6347"/>
            </a:lvl2pPr>
            <a:lvl3pPr marL="4145250" indent="0">
              <a:buNone/>
              <a:defRPr sz="5440"/>
            </a:lvl3pPr>
            <a:lvl4pPr marL="6217874" indent="0">
              <a:buNone/>
              <a:defRPr sz="4533"/>
            </a:lvl4pPr>
            <a:lvl5pPr marL="8290499" indent="0">
              <a:buNone/>
              <a:defRPr sz="4533"/>
            </a:lvl5pPr>
            <a:lvl6pPr marL="10363124" indent="0">
              <a:buNone/>
              <a:defRPr sz="4533"/>
            </a:lvl6pPr>
            <a:lvl7pPr marL="12435749" indent="0">
              <a:buNone/>
              <a:defRPr sz="4533"/>
            </a:lvl7pPr>
            <a:lvl8pPr marL="14508373" indent="0">
              <a:buNone/>
              <a:defRPr sz="4533"/>
            </a:lvl8pPr>
            <a:lvl9pPr marL="16580998" indent="0">
              <a:buNone/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072640"/>
            <a:ext cx="14156054" cy="7254240"/>
          </a:xfrm>
        </p:spPr>
        <p:txBody>
          <a:bodyPr anchor="b"/>
          <a:lstStyle>
            <a:lvl1pPr>
              <a:defRPr sz="14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476333"/>
            <a:ext cx="22219920" cy="22093767"/>
          </a:xfrm>
        </p:spPr>
        <p:txBody>
          <a:bodyPr anchor="t"/>
          <a:lstStyle>
            <a:lvl1pPr marL="0" indent="0">
              <a:buNone/>
              <a:defRPr sz="14507"/>
            </a:lvl1pPr>
            <a:lvl2pPr marL="2072625" indent="0">
              <a:buNone/>
              <a:defRPr sz="12693"/>
            </a:lvl2pPr>
            <a:lvl3pPr marL="4145250" indent="0">
              <a:buNone/>
              <a:defRPr sz="10880"/>
            </a:lvl3pPr>
            <a:lvl4pPr marL="6217874" indent="0">
              <a:buNone/>
              <a:defRPr sz="9067"/>
            </a:lvl4pPr>
            <a:lvl5pPr marL="8290499" indent="0">
              <a:buNone/>
              <a:defRPr sz="9067"/>
            </a:lvl5pPr>
            <a:lvl6pPr marL="10363124" indent="0">
              <a:buNone/>
              <a:defRPr sz="9067"/>
            </a:lvl6pPr>
            <a:lvl7pPr marL="12435749" indent="0">
              <a:buNone/>
              <a:defRPr sz="9067"/>
            </a:lvl7pPr>
            <a:lvl8pPr marL="14508373" indent="0">
              <a:buNone/>
              <a:defRPr sz="9067"/>
            </a:lvl8pPr>
            <a:lvl9pPr marL="16580998" indent="0">
              <a:buNone/>
              <a:defRPr sz="9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326880"/>
            <a:ext cx="14156054" cy="17279199"/>
          </a:xfrm>
        </p:spPr>
        <p:txBody>
          <a:bodyPr/>
          <a:lstStyle>
            <a:lvl1pPr marL="0" indent="0">
              <a:buNone/>
              <a:defRPr sz="7253"/>
            </a:lvl1pPr>
            <a:lvl2pPr marL="2072625" indent="0">
              <a:buNone/>
              <a:defRPr sz="6347"/>
            </a:lvl2pPr>
            <a:lvl3pPr marL="4145250" indent="0">
              <a:buNone/>
              <a:defRPr sz="5440"/>
            </a:lvl3pPr>
            <a:lvl4pPr marL="6217874" indent="0">
              <a:buNone/>
              <a:defRPr sz="4533"/>
            </a:lvl4pPr>
            <a:lvl5pPr marL="8290499" indent="0">
              <a:buNone/>
              <a:defRPr sz="4533"/>
            </a:lvl5pPr>
            <a:lvl6pPr marL="10363124" indent="0">
              <a:buNone/>
              <a:defRPr sz="4533"/>
            </a:lvl6pPr>
            <a:lvl7pPr marL="12435749" indent="0">
              <a:buNone/>
              <a:defRPr sz="4533"/>
            </a:lvl7pPr>
            <a:lvl8pPr marL="14508373" indent="0">
              <a:buNone/>
              <a:defRPr sz="4533"/>
            </a:lvl8pPr>
            <a:lvl9pPr marL="16580998" indent="0">
              <a:buNone/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655240"/>
            <a:ext cx="3785616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276166"/>
            <a:ext cx="3785616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8815460"/>
            <a:ext cx="987552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DAF2-DD69-4335-ADA8-1298FDF1B9B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8815460"/>
            <a:ext cx="1481328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8815460"/>
            <a:ext cx="987552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2C1F-A5A2-46F5-9F8B-4D96ABE9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5250" rtl="0" eaLnBrk="1" latinLnBrk="0" hangingPunct="1">
        <a:lnSpc>
          <a:spcPct val="90000"/>
        </a:lnSpc>
        <a:spcBef>
          <a:spcPct val="0"/>
        </a:spcBef>
        <a:buNone/>
        <a:defRPr sz="199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312" indent="-1036312" algn="l" defTabSz="4145250" rtl="0" eaLnBrk="1" latinLnBrk="0" hangingPunct="1">
        <a:lnSpc>
          <a:spcPct val="90000"/>
        </a:lnSpc>
        <a:spcBef>
          <a:spcPts val="4533"/>
        </a:spcBef>
        <a:buFont typeface="Arial" panose="020B0604020202020204" pitchFamily="34" charset="0"/>
        <a:buChar char="•"/>
        <a:defRPr sz="12693" kern="1200">
          <a:solidFill>
            <a:schemeClr val="tx1"/>
          </a:solidFill>
          <a:latin typeface="+mn-lt"/>
          <a:ea typeface="+mn-ea"/>
          <a:cs typeface="+mn-cs"/>
        </a:defRPr>
      </a:lvl1pPr>
      <a:lvl2pPr marL="3108937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10880" kern="1200">
          <a:solidFill>
            <a:schemeClr val="tx1"/>
          </a:solidFill>
          <a:latin typeface="+mn-lt"/>
          <a:ea typeface="+mn-ea"/>
          <a:cs typeface="+mn-cs"/>
        </a:defRPr>
      </a:lvl2pPr>
      <a:lvl3pPr marL="5181562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9067" kern="1200">
          <a:solidFill>
            <a:schemeClr val="tx1"/>
          </a:solidFill>
          <a:latin typeface="+mn-lt"/>
          <a:ea typeface="+mn-ea"/>
          <a:cs typeface="+mn-cs"/>
        </a:defRPr>
      </a:lvl3pPr>
      <a:lvl4pPr marL="7254187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11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5pPr>
      <a:lvl6pPr marL="11399436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6pPr>
      <a:lvl7pPr marL="13472061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686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8pPr>
      <a:lvl9pPr marL="17617310" indent="-1036312" algn="l" defTabSz="414525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1pPr>
      <a:lvl2pPr marL="2072625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4145250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3pPr>
      <a:lvl4pPr marL="6217874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4pPr>
      <a:lvl5pPr marL="8290499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5pPr>
      <a:lvl6pPr marL="10363124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6pPr>
      <a:lvl7pPr marL="12435749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7pPr>
      <a:lvl8pPr marL="14508373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8pPr>
      <a:lvl9pPr marL="16580998" algn="l" defTabSz="4145250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539515-858F-4C82-BA95-9A8BC5A1F88A}"/>
              </a:ext>
            </a:extLst>
          </p:cNvPr>
          <p:cNvSpPr/>
          <p:nvPr/>
        </p:nvSpPr>
        <p:spPr>
          <a:xfrm>
            <a:off x="0" y="0"/>
            <a:ext cx="43891200" cy="6278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B3F687C-8158-4E73-A7EF-391573314A7E}"/>
              </a:ext>
            </a:extLst>
          </p:cNvPr>
          <p:cNvSpPr/>
          <p:nvPr/>
        </p:nvSpPr>
        <p:spPr>
          <a:xfrm>
            <a:off x="0" y="6217920"/>
            <a:ext cx="43891200" cy="9144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B42B416-8332-465E-8A99-23BE6273FD65}"/>
              </a:ext>
            </a:extLst>
          </p:cNvPr>
          <p:cNvSpPr/>
          <p:nvPr/>
        </p:nvSpPr>
        <p:spPr>
          <a:xfrm>
            <a:off x="0" y="7132320"/>
            <a:ext cx="43891200" cy="239572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CB1A04-539D-4EFD-BEA3-6478B79AC453}"/>
              </a:ext>
            </a:extLst>
          </p:cNvPr>
          <p:cNvSpPr/>
          <p:nvPr/>
        </p:nvSpPr>
        <p:spPr>
          <a:xfrm>
            <a:off x="975360" y="8421190"/>
            <a:ext cx="12740640" cy="860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06AFE4-B4E7-42C8-8606-9DB50007CC02}"/>
              </a:ext>
            </a:extLst>
          </p:cNvPr>
          <p:cNvSpPr/>
          <p:nvPr/>
        </p:nvSpPr>
        <p:spPr>
          <a:xfrm>
            <a:off x="30175200" y="8421190"/>
            <a:ext cx="12740640" cy="10881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ED0D49-2FBE-456B-A9CC-83E4A551E4DD}"/>
              </a:ext>
            </a:extLst>
          </p:cNvPr>
          <p:cNvSpPr/>
          <p:nvPr/>
        </p:nvSpPr>
        <p:spPr>
          <a:xfrm>
            <a:off x="15575280" y="8421190"/>
            <a:ext cx="12740640" cy="21092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C55F62-F899-4A6E-9946-29FA42B9495E}"/>
              </a:ext>
            </a:extLst>
          </p:cNvPr>
          <p:cNvSpPr txBox="1"/>
          <p:nvPr/>
        </p:nvSpPr>
        <p:spPr>
          <a:xfrm>
            <a:off x="1569720" y="8825054"/>
            <a:ext cx="116586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Introduction: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 smtClean="0"/>
              <a:t>Developed and tested a Linear </a:t>
            </a:r>
            <a:r>
              <a:rPr lang="en-US" sz="4000" dirty="0"/>
              <a:t>Regression Perceptron Classifier (LRPC) </a:t>
            </a:r>
            <a:r>
              <a:rPr lang="en-US" sz="4000" dirty="0" smtClean="0"/>
              <a:t>vs a </a:t>
            </a:r>
            <a:r>
              <a:rPr lang="en-US" sz="4000" dirty="0"/>
              <a:t>Multi Layered Perceptron (MLP)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 smtClean="0"/>
              <a:t>Used the LRPC </a:t>
            </a:r>
            <a:r>
              <a:rPr lang="en-US" sz="4000" dirty="0"/>
              <a:t>to classify based on </a:t>
            </a:r>
            <a:r>
              <a:rPr lang="en-US" sz="4000" dirty="0" smtClean="0"/>
              <a:t>continuous</a:t>
            </a:r>
            <a:r>
              <a:rPr lang="en-US" sz="4000" dirty="0"/>
              <a:t>, </a:t>
            </a:r>
            <a:r>
              <a:rPr lang="en-US" sz="4000" dirty="0" smtClean="0"/>
              <a:t>discrete integer class </a:t>
            </a:r>
            <a:r>
              <a:rPr lang="en-US" sz="4000" dirty="0"/>
              <a:t>values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 smtClean="0"/>
              <a:t>Aimed</a:t>
            </a:r>
            <a:r>
              <a:rPr lang="en-US" sz="4000" dirty="0" smtClean="0"/>
              <a:t> </a:t>
            </a:r>
            <a:r>
              <a:rPr lang="en-US" sz="4000" dirty="0"/>
              <a:t>to achieve accuracy as good as/better than similar methods (here, the MLP)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 smtClean="0"/>
              <a:t>Used two </a:t>
            </a:r>
            <a:r>
              <a:rPr lang="en-US" sz="4000" dirty="0"/>
              <a:t>subsets of UCI Heart Disease </a:t>
            </a:r>
            <a:r>
              <a:rPr lang="en-US" sz="4000" dirty="0" smtClean="0"/>
              <a:t>dataset as the initial test data</a:t>
            </a:r>
            <a:endParaRPr lang="en-US" sz="4000" dirty="0"/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 smtClean="0"/>
              <a:t>Created </a:t>
            </a:r>
            <a:r>
              <a:rPr lang="en-US" sz="4000" dirty="0"/>
              <a:t>additional four datasets to ensure linearly separable </a:t>
            </a:r>
            <a:r>
              <a:rPr lang="en-US" sz="4000" dirty="0" smtClean="0"/>
              <a:t>data for further testing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C8E517A-7593-41AA-8D1E-6BABC5FE117E}"/>
              </a:ext>
            </a:extLst>
          </p:cNvPr>
          <p:cNvSpPr/>
          <p:nvPr/>
        </p:nvSpPr>
        <p:spPr>
          <a:xfrm>
            <a:off x="975360" y="17783504"/>
            <a:ext cx="12740640" cy="11729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C18C6AC-190A-4A29-8BD7-D6F086D5AC9D}"/>
              </a:ext>
            </a:extLst>
          </p:cNvPr>
          <p:cNvSpPr txBox="1"/>
          <p:nvPr/>
        </p:nvSpPr>
        <p:spPr>
          <a:xfrm>
            <a:off x="1516380" y="18169537"/>
            <a:ext cx="11658600" cy="1138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Method:</a:t>
            </a:r>
          </a:p>
          <a:p>
            <a:endParaRPr lang="en-US" sz="4000" dirty="0"/>
          </a:p>
          <a:p>
            <a:r>
              <a:rPr lang="en-US" sz="4000" u="sng" dirty="0"/>
              <a:t>MLP Procedure</a:t>
            </a:r>
            <a:r>
              <a:rPr lang="en-US" sz="4000" dirty="0"/>
              <a:t>: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 smtClean="0"/>
              <a:t>Implemented with </a:t>
            </a:r>
            <a:r>
              <a:rPr lang="en-US" sz="4000" dirty="0" err="1" smtClean="0"/>
              <a:t>sklearn’s</a:t>
            </a:r>
            <a:r>
              <a:rPr lang="en-US" sz="4000" dirty="0" smtClean="0"/>
              <a:t> </a:t>
            </a:r>
            <a:r>
              <a:rPr lang="en-US" sz="4000" dirty="0"/>
              <a:t>MLP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 err="1" smtClean="0"/>
              <a:t>sklearn</a:t>
            </a:r>
            <a:r>
              <a:rPr lang="en-US" sz="4000" dirty="0" smtClean="0"/>
              <a:t> 2-fold </a:t>
            </a:r>
            <a:r>
              <a:rPr lang="en-US" sz="4000" dirty="0"/>
              <a:t>cross validation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 err="1"/>
              <a:t>Hyperparameter</a:t>
            </a:r>
            <a:r>
              <a:rPr lang="en-US" sz="4000" dirty="0"/>
              <a:t> testing (logistic, </a:t>
            </a:r>
            <a:r>
              <a:rPr lang="en-US" sz="4000" dirty="0" err="1"/>
              <a:t>adam</a:t>
            </a:r>
            <a:r>
              <a:rPr lang="en-US" sz="4000" dirty="0"/>
              <a:t>, .000001)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u="sng" dirty="0"/>
              <a:t>LRPC Procedure</a:t>
            </a:r>
            <a:r>
              <a:rPr lang="en-US" sz="4000" dirty="0"/>
              <a:t>: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/>
              <a:t>Basis in the traditional perceptron algorithm, coded from scratch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/>
              <a:t>Custom n-fold (with n == 3) cross-validation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/>
              <a:t>Implementation </a:t>
            </a:r>
            <a:r>
              <a:rPr lang="en-US" sz="4000" dirty="0" smtClean="0"/>
              <a:t>of </a:t>
            </a:r>
            <a:r>
              <a:rPr lang="en-US" sz="4000" dirty="0"/>
              <a:t>max iterations, tolerance, and learning rate </a:t>
            </a:r>
            <a:r>
              <a:rPr lang="en-US" sz="4000" dirty="0" err="1"/>
              <a:t>hyperparameters</a:t>
            </a:r>
            <a:endParaRPr lang="en-US" sz="4000" dirty="0"/>
          </a:p>
          <a:p>
            <a:pPr marL="571524" indent="-571524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u="sng" dirty="0"/>
              <a:t>Data Collection</a:t>
            </a:r>
            <a:r>
              <a:rPr lang="en-US" sz="4000" dirty="0"/>
              <a:t>: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/>
              <a:t>Average accuracy taken for each run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r>
              <a:rPr lang="en-US" sz="4000" dirty="0"/>
              <a:t>Confusion matrices computed for each dataset</a:t>
            </a:r>
          </a:p>
          <a:p>
            <a:pPr marL="571524" indent="-571524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0A04553-A480-4064-9262-E12E5E9DEB2E}"/>
              </a:ext>
            </a:extLst>
          </p:cNvPr>
          <p:cNvSpPr txBox="1"/>
          <p:nvPr/>
        </p:nvSpPr>
        <p:spPr>
          <a:xfrm>
            <a:off x="16093440" y="8786953"/>
            <a:ext cx="11750040" cy="95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1" b="1" dirty="0"/>
              <a:t>Results</a:t>
            </a:r>
            <a:r>
              <a:rPr lang="en-US" sz="5601" dirty="0"/>
              <a:t>: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83EBA72E-F1CC-4E05-B0C6-3158A1351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13635"/>
              </p:ext>
            </p:extLst>
          </p:nvPr>
        </p:nvGraphicFramePr>
        <p:xfrm>
          <a:off x="16093445" y="10082350"/>
          <a:ext cx="11750039" cy="5598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480">
                  <a:extLst>
                    <a:ext uri="{9D8B030D-6E8A-4147-A177-3AD203B41FA5}">
                      <a16:colId xmlns:a16="http://schemas.microsoft.com/office/drawing/2014/main" xmlns="" val="295453095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xmlns="" val="1517281292"/>
                    </a:ext>
                  </a:extLst>
                </a:gridCol>
                <a:gridCol w="3383279">
                  <a:extLst>
                    <a:ext uri="{9D8B030D-6E8A-4147-A177-3AD203B41FA5}">
                      <a16:colId xmlns:a16="http://schemas.microsoft.com/office/drawing/2014/main" xmlns="" val="3670952762"/>
                    </a:ext>
                  </a:extLst>
                </a:gridCol>
              </a:tblGrid>
              <a:tr h="74087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effectLst/>
                        </a:rPr>
                        <a:t>Dataset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Accuracy (MLP)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Accuracy (LRPC)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67683577"/>
                  </a:ext>
                </a:extLst>
              </a:tr>
              <a:tr h="8096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96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Cleveland</a:t>
                      </a:r>
                      <a:r>
                        <a:rPr lang="en-US" sz="40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+ Hungarian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0.6042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0.5869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13634664"/>
                  </a:ext>
                </a:extLst>
              </a:tr>
              <a:tr h="8096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effectLst/>
                        </a:rPr>
                        <a:t>LinearDataParallel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0.9493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0.3983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46523999"/>
                  </a:ext>
                </a:extLst>
              </a:tr>
              <a:tr h="8096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 smtClean="0">
                          <a:effectLst/>
                        </a:rPr>
                        <a:t>LinearDataFanned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0.6074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0.5000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96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effectLst/>
                        </a:rPr>
                        <a:t>LinearDataNoiseParallel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0.8622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0.2939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59736525"/>
                  </a:ext>
                </a:extLst>
              </a:tr>
              <a:tr h="80966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 smtClean="0">
                          <a:effectLst/>
                        </a:rPr>
                        <a:t>LinearDataNoiseFanned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0.5649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0.3480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1846210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FAA8969-FD0E-47ED-B776-1DAA3A367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r="6168"/>
          <a:stretch/>
        </p:blipFill>
        <p:spPr>
          <a:xfrm>
            <a:off x="30175200" y="10099693"/>
            <a:ext cx="6747641" cy="62959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E8F8CBC-E760-4D14-9315-A6408283C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r="14877"/>
          <a:stretch/>
        </p:blipFill>
        <p:spPr>
          <a:xfrm>
            <a:off x="37128203" y="9935857"/>
            <a:ext cx="5822744" cy="74377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082B5EC-9918-43CE-9859-49FCB68CE38D}"/>
              </a:ext>
            </a:extLst>
          </p:cNvPr>
          <p:cNvSpPr txBox="1"/>
          <p:nvPr/>
        </p:nvSpPr>
        <p:spPr>
          <a:xfrm>
            <a:off x="30647640" y="8786953"/>
            <a:ext cx="12100560" cy="95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1" b="1" dirty="0"/>
              <a:t>Visuals: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76D9E2C-3642-4CC5-84F3-7C1548ACF1B4}"/>
              </a:ext>
            </a:extLst>
          </p:cNvPr>
          <p:cNvSpPr/>
          <p:nvPr/>
        </p:nvSpPr>
        <p:spPr>
          <a:xfrm>
            <a:off x="30175200" y="20155990"/>
            <a:ext cx="12740640" cy="935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E23305-36AF-437E-9248-55F64F3D552C}"/>
              </a:ext>
            </a:extLst>
          </p:cNvPr>
          <p:cNvSpPr txBox="1"/>
          <p:nvPr/>
        </p:nvSpPr>
        <p:spPr>
          <a:xfrm>
            <a:off x="30723840" y="20559854"/>
            <a:ext cx="11879580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Conclusion: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/>
              <a:t>LRPC actualization is more difficult than anticipated, but shows some promise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/>
              <a:t>The form of linearly separable data matters</a:t>
            </a:r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/>
              <a:t>Improved relative accuracy with LRPC on fanned data vs parallel data compared to decreased relative accuracy with </a:t>
            </a:r>
            <a:r>
              <a:rPr lang="en-US" sz="4000" dirty="0" smtClean="0"/>
              <a:t>MLP</a:t>
            </a:r>
            <a:endParaRPr lang="en-US" sz="4000" dirty="0"/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/>
              <a:t>Original dataset does not appear to be linearly separable, even with various forms of data </a:t>
            </a:r>
            <a:r>
              <a:rPr lang="en-US" sz="4000" dirty="0" smtClean="0"/>
              <a:t>processing, which poses problems</a:t>
            </a:r>
            <a:endParaRPr lang="en-US" sz="4000" dirty="0"/>
          </a:p>
          <a:p>
            <a:pPr marL="685830" indent="-685830">
              <a:buFont typeface="Arial" panose="020B0604020202020204" pitchFamily="34" charset="0"/>
              <a:buChar char="•"/>
            </a:pPr>
            <a:r>
              <a:rPr lang="en-US" sz="4000" dirty="0"/>
              <a:t>Further research should include both LRPC performance improvements and </a:t>
            </a:r>
            <a:r>
              <a:rPr lang="en-US" sz="4000" dirty="0" smtClean="0"/>
              <a:t>finding perfectly </a:t>
            </a:r>
            <a:r>
              <a:rPr lang="en-US" sz="4000" dirty="0"/>
              <a:t>or nearly linearly separable </a:t>
            </a:r>
            <a:r>
              <a:rPr lang="en-US" sz="4000" dirty="0" smtClean="0"/>
              <a:t>datasets to train and test</a:t>
            </a:r>
            <a:endParaRPr lang="en-US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49A48BD-E8BF-4B14-A6DB-39D52768541B}"/>
              </a:ext>
            </a:extLst>
          </p:cNvPr>
          <p:cNvSpPr txBox="1"/>
          <p:nvPr/>
        </p:nvSpPr>
        <p:spPr>
          <a:xfrm>
            <a:off x="4632960" y="1217592"/>
            <a:ext cx="344728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Linear Regression Modification to Perceptron Classifier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824B86A-7CE1-43E9-86AA-78DB848C34FB}"/>
              </a:ext>
            </a:extLst>
          </p:cNvPr>
          <p:cNvSpPr txBox="1"/>
          <p:nvPr/>
        </p:nvSpPr>
        <p:spPr>
          <a:xfrm>
            <a:off x="4632960" y="3564996"/>
            <a:ext cx="3447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Camden </a:t>
            </a:r>
            <a:r>
              <a:rPr lang="en-US" sz="6000" b="1" dirty="0" err="1" smtClean="0">
                <a:solidFill>
                  <a:schemeClr val="bg1"/>
                </a:solidFill>
              </a:rPr>
              <a:t>Lambe</a:t>
            </a:r>
            <a:r>
              <a:rPr lang="en-US" sz="6000" b="1" dirty="0" smtClean="0">
                <a:solidFill>
                  <a:schemeClr val="bg1"/>
                </a:solidFill>
              </a:rPr>
              <a:t>, Ryan </a:t>
            </a:r>
            <a:r>
              <a:rPr lang="en-US" sz="6000" b="1" dirty="0" err="1" smtClean="0">
                <a:solidFill>
                  <a:schemeClr val="bg1"/>
                </a:solidFill>
              </a:rPr>
              <a:t>Neisess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302CE71-73DD-42CC-94E2-E33DB16A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25088"/>
              </p:ext>
            </p:extLst>
          </p:nvPr>
        </p:nvGraphicFramePr>
        <p:xfrm>
          <a:off x="16080302" y="16887770"/>
          <a:ext cx="5613048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508">
                  <a:extLst>
                    <a:ext uri="{9D8B030D-6E8A-4147-A177-3AD203B41FA5}">
                      <a16:colId xmlns:a16="http://schemas.microsoft.com/office/drawing/2014/main" xmlns="" val="4076569813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2643953423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202058384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966450630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664226902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792436257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90758093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117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3063934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27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4557853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8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7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8477305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8605894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7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60690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2980A8B8-5388-4C31-A845-6FB948EDC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73704"/>
              </p:ext>
            </p:extLst>
          </p:nvPr>
        </p:nvGraphicFramePr>
        <p:xfrm>
          <a:off x="16093439" y="23103062"/>
          <a:ext cx="11750040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xmlns="" val="3000228893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xmlns="" val="3974612097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xmlns="" val="4158432686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xmlns="" val="1792811249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xmlns="" val="2990127272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xmlns="" val="2188191402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1845497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30209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1177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569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634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111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7274872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5534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1143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1024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1176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123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7984817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2074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1016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1159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1215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436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800010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1846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1203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1125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1466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360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04311439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757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480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653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811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99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401678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0B0D2B3-C580-4022-9DE2-09AC55FB0D8E}"/>
              </a:ext>
            </a:extLst>
          </p:cNvPr>
          <p:cNvSpPr txBox="1"/>
          <p:nvPr/>
        </p:nvSpPr>
        <p:spPr>
          <a:xfrm>
            <a:off x="16123925" y="15854107"/>
            <a:ext cx="117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1: Accuracies </a:t>
            </a:r>
            <a:r>
              <a:rPr lang="en-US" sz="3200" dirty="0" smtClean="0"/>
              <a:t>of MLP vs LRPC over each dataset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2A40D6-E9CF-48E2-A018-AAED6971A2CE}"/>
              </a:ext>
            </a:extLst>
          </p:cNvPr>
          <p:cNvSpPr txBox="1"/>
          <p:nvPr/>
        </p:nvSpPr>
        <p:spPr>
          <a:xfrm>
            <a:off x="16017245" y="21236455"/>
            <a:ext cx="11750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Tables 2 (left) and 3 (right): </a:t>
            </a:r>
            <a:r>
              <a:rPr lang="en-US" sz="3200" dirty="0"/>
              <a:t>Confusion </a:t>
            </a:r>
            <a:r>
              <a:rPr lang="en-US" sz="3200" dirty="0" smtClean="0"/>
              <a:t>matrices </a:t>
            </a:r>
            <a:r>
              <a:rPr lang="en-US" sz="3200" dirty="0"/>
              <a:t>for LRPC </a:t>
            </a:r>
            <a:r>
              <a:rPr lang="en-US" sz="3200" dirty="0" smtClean="0"/>
              <a:t>over the Cleveland + Hungarian dataset (Table 2, single trial) and the LinearDataNosieFanned dataset (Table 3, single trial)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D0844B4-D70C-40C6-84A5-BF0DA45570EE}"/>
              </a:ext>
            </a:extLst>
          </p:cNvPr>
          <p:cNvSpPr txBox="1"/>
          <p:nvPr/>
        </p:nvSpPr>
        <p:spPr>
          <a:xfrm>
            <a:off x="16123925" y="27434455"/>
            <a:ext cx="11643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3: Confusion </a:t>
            </a:r>
            <a:r>
              <a:rPr lang="en-US" sz="3200" dirty="0" smtClean="0"/>
              <a:t>matrix </a:t>
            </a:r>
            <a:r>
              <a:rPr lang="en-US" sz="3200" dirty="0"/>
              <a:t>for MLP </a:t>
            </a:r>
            <a:r>
              <a:rPr lang="en-US" sz="3200" dirty="0" smtClean="0"/>
              <a:t>over the Cleveland + Hungarian dataset, </a:t>
            </a:r>
            <a:r>
              <a:rPr lang="en-US" sz="3200" dirty="0"/>
              <a:t>for </a:t>
            </a:r>
            <a:r>
              <a:rPr lang="en-US" sz="3200" dirty="0" smtClean="0"/>
              <a:t>ten trials of n == 2 cross-fold validation, yielding the average accuracy reported in Table 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389EEDD-6FCF-41E7-A802-9C5DCDC24559}"/>
              </a:ext>
            </a:extLst>
          </p:cNvPr>
          <p:cNvSpPr txBox="1"/>
          <p:nvPr/>
        </p:nvSpPr>
        <p:spPr>
          <a:xfrm>
            <a:off x="30495240" y="17264030"/>
            <a:ext cx="11879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Graphs 1 (left) and 2 (right): </a:t>
            </a:r>
            <a:r>
              <a:rPr lang="en-US" sz="3200" dirty="0" smtClean="0"/>
              <a:t>3-D view of the 3-D </a:t>
            </a:r>
            <a:r>
              <a:rPr lang="en-US" sz="3200" dirty="0"/>
              <a:t>linearly separable parallel </a:t>
            </a:r>
            <a:r>
              <a:rPr lang="en-US" sz="3200" dirty="0" smtClean="0"/>
              <a:t>data with noise </a:t>
            </a:r>
            <a:r>
              <a:rPr lang="en-US" sz="3200" dirty="0"/>
              <a:t>(Graph 1) and 2-D view of the </a:t>
            </a:r>
            <a:r>
              <a:rPr lang="en-US" sz="3200" dirty="0" smtClean="0"/>
              <a:t>3-D linearly separable fanned </a:t>
            </a:r>
            <a:r>
              <a:rPr lang="en-US" sz="3200" dirty="0"/>
              <a:t>data with noise </a:t>
            </a:r>
            <a:r>
              <a:rPr lang="en-US" sz="3200" dirty="0" smtClean="0"/>
              <a:t>(Graph 2)</a:t>
            </a:r>
            <a:endParaRPr lang="en-US" sz="32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3302CE71-73DD-42CC-94E2-E33DB16A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38878"/>
              </p:ext>
            </p:extLst>
          </p:nvPr>
        </p:nvGraphicFramePr>
        <p:xfrm>
          <a:off x="22229385" y="16882018"/>
          <a:ext cx="5613048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508">
                  <a:extLst>
                    <a:ext uri="{9D8B030D-6E8A-4147-A177-3AD203B41FA5}">
                      <a16:colId xmlns:a16="http://schemas.microsoft.com/office/drawing/2014/main" xmlns="" val="4076569813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2643953423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202058384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966450630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664226902"/>
                    </a:ext>
                  </a:extLst>
                </a:gridCol>
                <a:gridCol w="935508">
                  <a:extLst>
                    <a:ext uri="{9D8B030D-6E8A-4147-A177-3AD203B41FA5}">
                      <a16:colId xmlns:a16="http://schemas.microsoft.com/office/drawing/2014/main" xmlns="" val="3792436257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90758093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063934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4557853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2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8477305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3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8605894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4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606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8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497</Words>
  <Application>Microsoft Office PowerPoint</Application>
  <PresentationFormat>Custom</PresentationFormat>
  <Paragraphs>161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</dc:creator>
  <cp:lastModifiedBy>RN</cp:lastModifiedBy>
  <cp:revision>40</cp:revision>
  <dcterms:created xsi:type="dcterms:W3CDTF">2019-04-22T01:38:13Z</dcterms:created>
  <dcterms:modified xsi:type="dcterms:W3CDTF">2019-04-22T21:47:57Z</dcterms:modified>
</cp:coreProperties>
</file>