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9694" autoAdjust="0"/>
  </p:normalViewPr>
  <p:slideViewPr>
    <p:cSldViewPr snapToGrid="0" snapToObjects="1">
      <p:cViewPr varScale="1">
        <p:scale>
          <a:sx n="114" d="100"/>
          <a:sy n="114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Emergency Department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 Ryan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Osleeb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Madison Trimble, Jeremy Cruz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A451-9DE3-CCE9-A41C-767AEE81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39C8-9BD0-C6DB-848B-3998AE17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objective of this simulation is to enhance patient care by optimizing the processes and use of resources in a hospital’s emergency department. </a:t>
            </a:r>
          </a:p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 analyzes patient visit data, focusing specifically on average activity times for treatments, lab testing, results, and follow ups utilizing the following resources: doctors, nurses, lab techs, and exam rooms. </a:t>
            </a:r>
          </a:p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Key insights from this simulation identify the presence of bottlenecks in the workflow and indicate which processes must change for the emergency department to become more efficient.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D84DC-EE99-3534-0657-CA03D76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4C56-067E-0B3B-2223-7DBD6460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422E-D9E8-1F44-DB7C-0E93000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emergency department treats a large volume of critically ill or injured patients on a given day. </a:t>
            </a:r>
          </a:p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Due to significant constraints in staff and facility resources, this department is reporting longer wait times and higher occurrences of operational inefficiencies. </a:t>
            </a:r>
          </a:p>
          <a:p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Addressing these issues is vital to improving patient flow trough the hospital and ensuring high standards of care are being met.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10E1-FCF5-999D-983A-3030B1D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2A12-ED9A-8FA0-35E0-CCEB13C4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Emergency Department Simulation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C41E-6789-87FD-C97F-7E6302C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Starts with 25 patients with a new patient every 10 minutes</a:t>
            </a:r>
          </a:p>
          <a:p>
            <a:r>
              <a:rPr lang="en-US" sz="1400" dirty="0"/>
              <a:t>Simulation time is 6 hours (360 minutes)</a:t>
            </a:r>
          </a:p>
          <a:p>
            <a:r>
              <a:rPr lang="en-US" sz="1400" dirty="0"/>
              <a:t>Patient spends an initial 15 minutes with the doctor</a:t>
            </a:r>
          </a:p>
          <a:p>
            <a:r>
              <a:rPr lang="en-US" sz="1400" dirty="0"/>
              <a:t>It takes 10 minutes to do the lab test and 20 minutes to see the results</a:t>
            </a:r>
          </a:p>
          <a:p>
            <a:r>
              <a:rPr lang="en-US" sz="1400" dirty="0"/>
              <a:t>Follow up with the doctor is 5 minutes</a:t>
            </a:r>
          </a:p>
          <a:p>
            <a:r>
              <a:rPr lang="en-US" sz="1400" dirty="0"/>
              <a:t>Simulation captures log for each patient</a:t>
            </a:r>
          </a:p>
          <a:p>
            <a:r>
              <a:rPr lang="en-US" sz="1400" dirty="0"/>
              <a:t>Further, creates a </a:t>
            </a:r>
            <a:r>
              <a:rPr lang="en-US" sz="1400" dirty="0" err="1"/>
              <a:t>dataframe</a:t>
            </a:r>
            <a:r>
              <a:rPr lang="en-US" sz="1400" dirty="0"/>
              <a:t> of the results</a:t>
            </a:r>
          </a:p>
          <a:p>
            <a:r>
              <a:rPr lang="en-US" sz="1400" dirty="0"/>
              <a:t>Key metrics include number of patient records, time to discharge, and time to admit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8221-2791-6FF6-70A5-A41CC42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4B07-B000-699B-E193-BC2F59F8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Events Flow</a:t>
            </a:r>
          </a:p>
        </p:txBody>
      </p:sp>
      <p:pic>
        <p:nvPicPr>
          <p:cNvPr id="6" name="Picture 5" descr="A diagram of a treatment&#10;&#10;Description automatically generated">
            <a:extLst>
              <a:ext uri="{FF2B5EF4-FFF2-40B4-BE49-F238E27FC236}">
                <a16:creationId xmlns:a16="http://schemas.microsoft.com/office/drawing/2014/main" id="{A93FF3A4-EC70-A3F3-342A-7A0FF519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58727"/>
            <a:ext cx="8229600" cy="209854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9967-0BA1-3965-6287-F1D69FC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7B34-4D55-3FB3-E4EB-DFF92FD6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47899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FB750-61B3-3A0F-78EA-C17F679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D08C4E-D476-9A15-7C6D-8546A8A94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924960"/>
              </p:ext>
            </p:extLst>
          </p:nvPr>
        </p:nvGraphicFramePr>
        <p:xfrm>
          <a:off x="81776" y="1945640"/>
          <a:ext cx="29179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72">
                  <a:extLst>
                    <a:ext uri="{9D8B030D-6E8A-4147-A177-3AD203B41FA5}">
                      <a16:colId xmlns:a16="http://schemas.microsoft.com/office/drawing/2014/main" val="4027644433"/>
                    </a:ext>
                  </a:extLst>
                </a:gridCol>
                <a:gridCol w="707730">
                  <a:extLst>
                    <a:ext uri="{9D8B030D-6E8A-4147-A177-3AD203B41FA5}">
                      <a16:colId xmlns:a16="http://schemas.microsoft.com/office/drawing/2014/main" val="62923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4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1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Lab Technicians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Exam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Patient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164.44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43025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D604892-463C-5104-F7FE-E4DF9E4F7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073787"/>
              </p:ext>
            </p:extLst>
          </p:nvPr>
        </p:nvGraphicFramePr>
        <p:xfrm>
          <a:off x="6144320" y="1945640"/>
          <a:ext cx="29179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73">
                  <a:extLst>
                    <a:ext uri="{9D8B030D-6E8A-4147-A177-3AD203B41FA5}">
                      <a16:colId xmlns:a16="http://schemas.microsoft.com/office/drawing/2014/main" val="4027644433"/>
                    </a:ext>
                  </a:extLst>
                </a:gridCol>
                <a:gridCol w="707730">
                  <a:extLst>
                    <a:ext uri="{9D8B030D-6E8A-4147-A177-3AD203B41FA5}">
                      <a16:colId xmlns:a16="http://schemas.microsoft.com/office/drawing/2014/main" val="62923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4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1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Lab Technicians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Exam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Patient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4302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5DF4DF1-0361-C162-D268-135E4ED4D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7397"/>
              </p:ext>
            </p:extLst>
          </p:nvPr>
        </p:nvGraphicFramePr>
        <p:xfrm>
          <a:off x="3113048" y="1945640"/>
          <a:ext cx="29179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72">
                  <a:extLst>
                    <a:ext uri="{9D8B030D-6E8A-4147-A177-3AD203B41FA5}">
                      <a16:colId xmlns:a16="http://schemas.microsoft.com/office/drawing/2014/main" val="4027644433"/>
                    </a:ext>
                  </a:extLst>
                </a:gridCol>
                <a:gridCol w="707730">
                  <a:extLst>
                    <a:ext uri="{9D8B030D-6E8A-4147-A177-3AD203B41FA5}">
                      <a16:colId xmlns:a16="http://schemas.microsoft.com/office/drawing/2014/main" val="62923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4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1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Lab Technicians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Exam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Patient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Time 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4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2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336</Words>
  <Application>Microsoft Macintosh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Emergency Department Simulation</vt:lpstr>
      <vt:lpstr>Executive Summary</vt:lpstr>
      <vt:lpstr>Problem Statement</vt:lpstr>
      <vt:lpstr>Emergency Department Simulation Overview</vt:lpstr>
      <vt:lpstr>Events Flow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Ryan Osleeb</cp:lastModifiedBy>
  <cp:revision>32</cp:revision>
  <dcterms:created xsi:type="dcterms:W3CDTF">2015-07-21T16:44:10Z</dcterms:created>
  <dcterms:modified xsi:type="dcterms:W3CDTF">2024-05-29T23:39:48Z</dcterms:modified>
</cp:coreProperties>
</file>