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8" r:id="rId5"/>
    <p:sldId id="269" r:id="rId6"/>
    <p:sldId id="262" r:id="rId7"/>
    <p:sldId id="264" r:id="rId8"/>
    <p:sldId id="265" r:id="rId9"/>
    <p:sldId id="263" r:id="rId10"/>
    <p:sldId id="281" r:id="rId11"/>
    <p:sldId id="282" r:id="rId12"/>
    <p:sldId id="260" r:id="rId13"/>
    <p:sldId id="276" r:id="rId14"/>
    <p:sldId id="261" r:id="rId15"/>
    <p:sldId id="274" r:id="rId16"/>
    <p:sldId id="275" r:id="rId17"/>
    <p:sldId id="278" r:id="rId18"/>
    <p:sldId id="272" r:id="rId19"/>
    <p:sldId id="271" r:id="rId20"/>
    <p:sldId id="273" r:id="rId21"/>
    <p:sldId id="279" r:id="rId22"/>
    <p:sldId id="280" r:id="rId23"/>
    <p:sldId id="258" r:id="rId24"/>
    <p:sldId id="259"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7" autoAdjust="0"/>
    <p:restoredTop sz="94590" autoAdjust="0"/>
  </p:normalViewPr>
  <p:slideViewPr>
    <p:cSldViewPr snapToGrid="0" snapToObjects="1">
      <p:cViewPr>
        <p:scale>
          <a:sx n="134" d="100"/>
          <a:sy n="134" d="100"/>
        </p:scale>
        <p:origin x="-120" y="-56"/>
      </p:cViewPr>
      <p:guideLst>
        <p:guide orient="horz" pos="2160"/>
        <p:guide pos="2886"/>
      </p:guideLst>
    </p:cSldViewPr>
  </p:slideViewPr>
  <p:outlineViewPr>
    <p:cViewPr>
      <p:scale>
        <a:sx n="33" d="100"/>
        <a:sy n="33" d="100"/>
      </p:scale>
      <p:origin x="0" y="166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Click icon to add picture</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Click icon to add picture</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Click icon to add picture</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Click icon to add picture</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Click icon to add picture</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Click icon to add picture</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Click icon to add picture</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2014-04-04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2014-04-04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2014-04-04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2014-04-04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2014-04-04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2014-04-04</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Don’t Know Much About [Digital] Humanities?</a:t>
            </a:r>
            <a:endParaRPr lang="en-US" sz="2800" dirty="0"/>
          </a:p>
        </p:txBody>
      </p:sp>
      <p:sp>
        <p:nvSpPr>
          <p:cNvPr id="3" name="Subtitle 2"/>
          <p:cNvSpPr>
            <a:spLocks noGrp="1"/>
          </p:cNvSpPr>
          <p:nvPr>
            <p:ph type="subTitle" idx="1"/>
          </p:nvPr>
        </p:nvSpPr>
        <p:spPr/>
        <p:txBody>
          <a:bodyPr/>
          <a:lstStyle/>
          <a:p>
            <a:endParaRPr lang="en-US" dirty="0"/>
          </a:p>
        </p:txBody>
      </p:sp>
      <p:sp>
        <p:nvSpPr>
          <p:cNvPr id="5" name="TextBox 4"/>
          <p:cNvSpPr txBox="1"/>
          <p:nvPr/>
        </p:nvSpPr>
        <p:spPr>
          <a:xfrm>
            <a:off x="1326935" y="5392575"/>
            <a:ext cx="6217636" cy="461665"/>
          </a:xfrm>
          <a:prstGeom prst="rect">
            <a:avLst/>
          </a:prstGeom>
          <a:noFill/>
        </p:spPr>
        <p:txBody>
          <a:bodyPr wrap="square" rtlCol="0">
            <a:spAutoFit/>
          </a:bodyPr>
          <a:lstStyle/>
          <a:p>
            <a:pPr algn="ctr"/>
            <a:r>
              <a:rPr lang="en-US" sz="1200" dirty="0" smtClean="0"/>
              <a:t>Katherine </a:t>
            </a:r>
            <a:r>
              <a:rPr lang="en-US" sz="1200" dirty="0" err="1" smtClean="0"/>
              <a:t>Ahnberg</a:t>
            </a:r>
            <a:r>
              <a:rPr lang="en-US" sz="1200" dirty="0" smtClean="0"/>
              <a:t>, Ryan P. Randall </a:t>
            </a:r>
          </a:p>
          <a:p>
            <a:pPr algn="ctr"/>
            <a:r>
              <a:rPr lang="en-US" sz="1200" dirty="0" smtClean="0"/>
              <a:t>Indiana University, Bloomington</a:t>
            </a:r>
            <a:endParaRPr lang="en-US" sz="1200" dirty="0"/>
          </a:p>
        </p:txBody>
      </p:sp>
    </p:spTree>
    <p:extLst>
      <p:ext uri="{BB962C8B-B14F-4D97-AF65-F5344CB8AC3E}">
        <p14:creationId xmlns:p14="http://schemas.microsoft.com/office/powerpoint/2010/main" val="22127619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does DH look like?</a:t>
            </a:r>
            <a:endParaRPr lang="en-US" dirty="0"/>
          </a:p>
        </p:txBody>
      </p:sp>
      <p:sp>
        <p:nvSpPr>
          <p:cNvPr id="8" name="Text Placeholder 7"/>
          <p:cNvSpPr>
            <a:spLocks noGrp="1"/>
          </p:cNvSpPr>
          <p:nvPr>
            <p:ph type="body" idx="1"/>
          </p:nvPr>
        </p:nvSpPr>
        <p:spPr/>
        <p:txBody>
          <a:bodyPr/>
          <a:lstStyle/>
          <a:p>
            <a:r>
              <a:rPr lang="en-US" dirty="0" smtClean="0"/>
              <a:t>Take-home tools</a:t>
            </a:r>
            <a:endParaRPr lang="en-US" dirty="0"/>
          </a:p>
        </p:txBody>
      </p:sp>
    </p:spTree>
    <p:extLst>
      <p:ext uri="{BB962C8B-B14F-4D97-AF65-F5344CB8AC3E}">
        <p14:creationId xmlns:p14="http://schemas.microsoft.com/office/powerpoint/2010/main" val="172163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smtClean="0"/>
              <a:t>Two tools for easy engagement</a:t>
            </a:r>
            <a:endParaRPr lang="en-US" sz="2400" dirty="0"/>
          </a:p>
        </p:txBody>
      </p:sp>
      <p:sp>
        <p:nvSpPr>
          <p:cNvPr id="5" name="Content Placeholder 4"/>
          <p:cNvSpPr>
            <a:spLocks noGrp="1"/>
          </p:cNvSpPr>
          <p:nvPr>
            <p:ph idx="1"/>
          </p:nvPr>
        </p:nvSpPr>
        <p:spPr/>
        <p:txBody>
          <a:bodyPr/>
          <a:lstStyle/>
          <a:p>
            <a:r>
              <a:rPr lang="en-US" dirty="0" err="1" smtClean="0"/>
              <a:t>Voyant</a:t>
            </a:r>
            <a:endParaRPr lang="en-US" dirty="0" smtClean="0"/>
          </a:p>
          <a:p>
            <a:r>
              <a:rPr lang="en-US" dirty="0" err="1" smtClean="0"/>
              <a:t>TimeMapper</a:t>
            </a:r>
            <a:endParaRPr lang="en-US" dirty="0"/>
          </a:p>
        </p:txBody>
      </p:sp>
    </p:spTree>
    <p:extLst>
      <p:ext uri="{BB962C8B-B14F-4D97-AF65-F5344CB8AC3E}">
        <p14:creationId xmlns:p14="http://schemas.microsoft.com/office/powerpoint/2010/main" val="163472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Collaboration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83053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already doing DH work…</a:t>
            </a:r>
            <a:endParaRPr lang="en-US" dirty="0"/>
          </a:p>
        </p:txBody>
      </p:sp>
      <p:sp>
        <p:nvSpPr>
          <p:cNvPr id="3" name="Content Placeholder 2"/>
          <p:cNvSpPr>
            <a:spLocks noGrp="1"/>
          </p:cNvSpPr>
          <p:nvPr>
            <p:ph idx="1"/>
          </p:nvPr>
        </p:nvSpPr>
        <p:spPr/>
        <p:txBody>
          <a:bodyPr/>
          <a:lstStyle/>
          <a:p>
            <a:r>
              <a:rPr lang="en-US" dirty="0" smtClean="0"/>
              <a:t>Managing data</a:t>
            </a:r>
          </a:p>
          <a:p>
            <a:r>
              <a:rPr lang="en-US" dirty="0" smtClean="0"/>
              <a:t>Embedded librarianship</a:t>
            </a:r>
          </a:p>
          <a:p>
            <a:r>
              <a:rPr lang="en-US" dirty="0" smtClean="0"/>
              <a:t>Digitization and </a:t>
            </a:r>
            <a:r>
              <a:rPr lang="en-US" dirty="0" err="1" smtClean="0"/>
              <a:t>curation</a:t>
            </a:r>
            <a:endParaRPr lang="en-US" dirty="0" smtClean="0"/>
          </a:p>
          <a:p>
            <a:r>
              <a:rPr lang="en-US" dirty="0" smtClean="0"/>
              <a:t>Digital preservation</a:t>
            </a:r>
          </a:p>
          <a:p>
            <a:r>
              <a:rPr lang="en-US" dirty="0" smtClean="0"/>
              <a:t>Dissemination and discovery </a:t>
            </a:r>
            <a:endParaRPr lang="en-US" dirty="0"/>
          </a:p>
        </p:txBody>
      </p:sp>
      <p:sp>
        <p:nvSpPr>
          <p:cNvPr id="4" name="TextBox 3"/>
          <p:cNvSpPr txBox="1"/>
          <p:nvPr/>
        </p:nvSpPr>
        <p:spPr>
          <a:xfrm>
            <a:off x="189562" y="5591597"/>
            <a:ext cx="2824475" cy="276999"/>
          </a:xfrm>
          <a:prstGeom prst="rect">
            <a:avLst/>
          </a:prstGeom>
          <a:noFill/>
        </p:spPr>
        <p:txBody>
          <a:bodyPr wrap="square" rtlCol="0">
            <a:spAutoFit/>
          </a:bodyPr>
          <a:lstStyle/>
          <a:p>
            <a:r>
              <a:rPr lang="en-US" sz="1200" dirty="0" smtClean="0"/>
              <a:t>Source: B. Showers</a:t>
            </a:r>
            <a:endParaRPr lang="en-US" sz="1200" dirty="0"/>
          </a:p>
        </p:txBody>
      </p:sp>
    </p:spTree>
    <p:extLst>
      <p:ext uri="{BB962C8B-B14F-4D97-AF65-F5344CB8AC3E}">
        <p14:creationId xmlns:p14="http://schemas.microsoft.com/office/powerpoint/2010/main" val="2743508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Opportunities </a:t>
            </a:r>
            <a:endParaRPr lang="en-US" dirty="0"/>
          </a:p>
        </p:txBody>
      </p:sp>
      <p:sp>
        <p:nvSpPr>
          <p:cNvPr id="5" name="Content Placeholder 4"/>
          <p:cNvSpPr>
            <a:spLocks noGrp="1"/>
          </p:cNvSpPr>
          <p:nvPr>
            <p:ph idx="1"/>
          </p:nvPr>
        </p:nvSpPr>
        <p:spPr/>
        <p:txBody>
          <a:bodyPr/>
          <a:lstStyle/>
          <a:p>
            <a:r>
              <a:rPr lang="en-US" dirty="0" smtClean="0"/>
              <a:t>Collaboration with “Alt-</a:t>
            </a:r>
            <a:r>
              <a:rPr lang="en-US" dirty="0" err="1" smtClean="0"/>
              <a:t>Acs</a:t>
            </a:r>
            <a:r>
              <a:rPr lang="en-US" dirty="0" smtClean="0"/>
              <a:t>” and faculty produces a new kind of new DH work</a:t>
            </a:r>
          </a:p>
          <a:p>
            <a:r>
              <a:rPr lang="en-US" dirty="0" smtClean="0"/>
              <a:t>Creates a community of practice that links library research and development to DH scholarship and publishing</a:t>
            </a:r>
          </a:p>
          <a:p>
            <a:r>
              <a:rPr lang="en-US" dirty="0" smtClean="0"/>
              <a:t>Encourages further engagement with library resources through the support of student and faculty projects </a:t>
            </a:r>
            <a:endParaRPr lang="en-US" dirty="0"/>
          </a:p>
        </p:txBody>
      </p:sp>
    </p:spTree>
    <p:extLst>
      <p:ext uri="{BB962C8B-B14F-4D97-AF65-F5344CB8AC3E}">
        <p14:creationId xmlns:p14="http://schemas.microsoft.com/office/powerpoint/2010/main" val="7193839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at the NYPL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61111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NYPL Labs themes</a:t>
            </a:r>
            <a:endParaRPr lang="en-US" dirty="0"/>
          </a:p>
        </p:txBody>
      </p:sp>
      <p:sp>
        <p:nvSpPr>
          <p:cNvPr id="5" name="Content Placeholder 4"/>
          <p:cNvSpPr>
            <a:spLocks noGrp="1"/>
          </p:cNvSpPr>
          <p:nvPr>
            <p:ph idx="1"/>
          </p:nvPr>
        </p:nvSpPr>
        <p:spPr/>
        <p:txBody>
          <a:bodyPr>
            <a:normAutofit/>
          </a:bodyPr>
          <a:lstStyle/>
          <a:p>
            <a:r>
              <a:rPr lang="en-US" dirty="0" smtClean="0"/>
              <a:t>Transitioning the mission of public service to the Web</a:t>
            </a:r>
          </a:p>
          <a:p>
            <a:r>
              <a:rPr lang="en-US" dirty="0" smtClean="0"/>
              <a:t>Establishing a Research &amp; Development unit</a:t>
            </a:r>
          </a:p>
          <a:p>
            <a:r>
              <a:rPr lang="en-US" dirty="0" smtClean="0"/>
              <a:t>Digitization </a:t>
            </a:r>
            <a:r>
              <a:rPr lang="en-US" dirty="0"/>
              <a:t>as a beginning rather than an end, encouraging derivative works &amp; </a:t>
            </a:r>
            <a:r>
              <a:rPr lang="en-US" dirty="0" smtClean="0"/>
              <a:t>collections</a:t>
            </a:r>
          </a:p>
          <a:p>
            <a:r>
              <a:rPr lang="en-US" dirty="0" smtClean="0"/>
              <a:t>Crowdsourcing as public engagement, transformation of collections into new access methods</a:t>
            </a:r>
          </a:p>
          <a:p>
            <a:pPr lvl="1"/>
            <a:endParaRPr lang="en-US" dirty="0"/>
          </a:p>
          <a:p>
            <a:pPr marL="228600" lvl="1" indent="0">
              <a:buNone/>
            </a:pPr>
            <a:endParaRPr lang="en-US" dirty="0" smtClean="0"/>
          </a:p>
        </p:txBody>
      </p:sp>
    </p:spTree>
    <p:extLst>
      <p:ext uri="{BB962C8B-B14F-4D97-AF65-F5344CB8AC3E}">
        <p14:creationId xmlns:p14="http://schemas.microsoft.com/office/powerpoint/2010/main" val="21872374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NYPL Projects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Digital Gallery (2005), large-scale public access to 800,000 digitized items</a:t>
            </a:r>
            <a:endParaRPr lang="en-US" dirty="0"/>
          </a:p>
          <a:p>
            <a:r>
              <a:rPr lang="en-US" dirty="0" smtClean="0"/>
              <a:t>Time </a:t>
            </a:r>
            <a:r>
              <a:rPr lang="en-US" dirty="0" err="1" smtClean="0"/>
              <a:t>Warper</a:t>
            </a:r>
            <a:r>
              <a:rPr lang="en-US" dirty="0" smtClean="0"/>
              <a:t> (2010), “</a:t>
            </a:r>
            <a:r>
              <a:rPr lang="en-US" dirty="0" err="1" smtClean="0"/>
              <a:t>wayback</a:t>
            </a:r>
            <a:r>
              <a:rPr lang="en-US" dirty="0" smtClean="0"/>
              <a:t> machine” for maps</a:t>
            </a:r>
          </a:p>
          <a:p>
            <a:pPr lvl="1"/>
            <a:r>
              <a:rPr lang="en-US" dirty="0" smtClean="0"/>
              <a:t>Map </a:t>
            </a:r>
            <a:r>
              <a:rPr lang="en-US" dirty="0" err="1" smtClean="0"/>
              <a:t>Warper</a:t>
            </a:r>
            <a:r>
              <a:rPr lang="en-US" dirty="0" smtClean="0"/>
              <a:t> toolkit is open source</a:t>
            </a:r>
          </a:p>
          <a:p>
            <a:pPr lvl="1"/>
            <a:r>
              <a:rPr lang="en-US" dirty="0" smtClean="0"/>
              <a:t>Used by NYPL Map Division staff and members of public</a:t>
            </a:r>
          </a:p>
          <a:p>
            <a:pPr lvl="1"/>
            <a:r>
              <a:rPr lang="en-US" dirty="0" smtClean="0"/>
              <a:t>Citizen Cartography workshops in Map Division reading room  </a:t>
            </a:r>
          </a:p>
          <a:p>
            <a:pPr lvl="0"/>
            <a:r>
              <a:rPr lang="en-US" dirty="0" smtClean="0"/>
              <a:t>What’s On the Menu (2011)</a:t>
            </a:r>
          </a:p>
          <a:p>
            <a:pPr lvl="1"/>
            <a:r>
              <a:rPr lang="en-US" baseline="0" dirty="0" smtClean="0"/>
              <a:t>Individual dishes as database objects</a:t>
            </a:r>
          </a:p>
          <a:p>
            <a:pPr lvl="1"/>
            <a:r>
              <a:rPr lang="en-US" dirty="0" smtClean="0"/>
              <a:t>Low barriers to crowdsourcing </a:t>
            </a:r>
          </a:p>
          <a:p>
            <a:pPr lvl="1"/>
            <a:r>
              <a:rPr lang="en-US" dirty="0"/>
              <a:t>R</a:t>
            </a:r>
            <a:r>
              <a:rPr lang="en-US" dirty="0" smtClean="0"/>
              <a:t>eviewed by interns and other users</a:t>
            </a:r>
            <a:endParaRPr lang="en-US" dirty="0" smtClean="0"/>
          </a:p>
          <a:p>
            <a:endParaRPr lang="en-US" dirty="0" smtClean="0"/>
          </a:p>
          <a:p>
            <a:endParaRPr lang="en-US" dirty="0"/>
          </a:p>
          <a:p>
            <a:pPr marL="228600" lvl="1" indent="0">
              <a:buNone/>
            </a:pPr>
            <a:endParaRPr lang="en-US" dirty="0" smtClean="0"/>
          </a:p>
        </p:txBody>
      </p:sp>
    </p:spTree>
    <p:extLst>
      <p:ext uri="{BB962C8B-B14F-4D97-AF65-F5344CB8AC3E}">
        <p14:creationId xmlns:p14="http://schemas.microsoft.com/office/powerpoint/2010/main" val="27582068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9022" y="2021541"/>
            <a:ext cx="6635778" cy="1362075"/>
          </a:xfrm>
        </p:spPr>
        <p:txBody>
          <a:bodyPr/>
          <a:lstStyle/>
          <a:p>
            <a:r>
              <a:rPr lang="en-US" sz="3200" dirty="0" smtClean="0"/>
              <a:t>Successful </a:t>
            </a:r>
            <a:r>
              <a:rPr lang="en-US" sz="3200" dirty="0"/>
              <a:t>Library + </a:t>
            </a:r>
            <a:r>
              <a:rPr lang="en-US" sz="3200" dirty="0" err="1"/>
              <a:t>DHer</a:t>
            </a:r>
            <a:r>
              <a:rPr lang="en-US" sz="3200" dirty="0"/>
              <a:t> Collaboration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67277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8999" y="685800"/>
            <a:ext cx="5101293" cy="886968"/>
          </a:xfrm>
        </p:spPr>
        <p:txBody>
          <a:bodyPr/>
          <a:lstStyle/>
          <a:p>
            <a:endParaRPr lang="en-US" dirty="0"/>
          </a:p>
        </p:txBody>
      </p:sp>
      <p:sp>
        <p:nvSpPr>
          <p:cNvPr id="5" name="Content Placeholder 4"/>
          <p:cNvSpPr>
            <a:spLocks noGrp="1"/>
          </p:cNvSpPr>
          <p:nvPr>
            <p:ph idx="1"/>
          </p:nvPr>
        </p:nvSpPr>
        <p:spPr/>
        <p:txBody>
          <a:bodyPr/>
          <a:lstStyle/>
          <a:p>
            <a:r>
              <a:rPr lang="en-US" dirty="0" smtClean="0"/>
              <a:t>UCLA</a:t>
            </a:r>
          </a:p>
          <a:p>
            <a:pPr lvl="1"/>
            <a:r>
              <a:rPr lang="en-US" dirty="0" smtClean="0"/>
              <a:t>Research Commons includes DH support</a:t>
            </a:r>
          </a:p>
          <a:p>
            <a:pPr lvl="1"/>
            <a:r>
              <a:rPr lang="en-US" dirty="0" smtClean="0"/>
              <a:t>Project management consulting</a:t>
            </a:r>
          </a:p>
          <a:p>
            <a:pPr lvl="1"/>
            <a:r>
              <a:rPr lang="en-US" dirty="0" smtClean="0"/>
              <a:t>University specific examples to create relevance and promote collections</a:t>
            </a:r>
            <a:endParaRPr lang="en-US" dirty="0"/>
          </a:p>
        </p:txBody>
      </p:sp>
    </p:spTree>
    <p:extLst>
      <p:ext uri="{BB962C8B-B14F-4D97-AF65-F5344CB8AC3E}">
        <p14:creationId xmlns:p14="http://schemas.microsoft.com/office/powerpoint/2010/main" val="980032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0663" y="228600"/>
            <a:ext cx="6168873" cy="2548244"/>
          </a:xfrm>
        </p:spPr>
        <p:txBody>
          <a:bodyPr/>
          <a:lstStyle/>
          <a:p>
            <a:r>
              <a:rPr lang="en-US" sz="1800" dirty="0" smtClean="0"/>
              <a:t>“Digital humanities focuses both on the application of computing technology to humanistic inquiries and on humanistic reflections of the significance of that technology.” </a:t>
            </a:r>
            <a:br>
              <a:rPr lang="en-US" sz="1800" dirty="0" smtClean="0"/>
            </a:br>
            <a:r>
              <a:rPr lang="en-US" sz="1800" dirty="0"/>
              <a:t>	</a:t>
            </a:r>
            <a:r>
              <a:rPr lang="en-US" sz="1800" dirty="0" smtClean="0"/>
              <a:t>				-C.A. Sula</a:t>
            </a:r>
            <a:endParaRPr lang="en-US" sz="1800" dirty="0"/>
          </a:p>
        </p:txBody>
      </p:sp>
    </p:spTree>
    <p:extLst>
      <p:ext uri="{BB962C8B-B14F-4D97-AF65-F5344CB8AC3E}">
        <p14:creationId xmlns:p14="http://schemas.microsoft.com/office/powerpoint/2010/main" val="17427265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76" y="5254251"/>
            <a:ext cx="8444990" cy="573817"/>
          </a:xfrm>
        </p:spPr>
        <p:txBody>
          <a:bodyPr/>
          <a:lstStyle/>
          <a:p>
            <a:r>
              <a:rPr lang="en-US" sz="1400" dirty="0" smtClean="0"/>
              <a:t>“We must be understood as essential partners in knowledge creation…We must be visible, we must be at the table.” –H. Greene </a:t>
            </a:r>
            <a:endParaRPr lang="en-US" sz="1400" dirty="0"/>
          </a:p>
        </p:txBody>
      </p:sp>
      <p:sp>
        <p:nvSpPr>
          <p:cNvPr id="3" name="Content Placeholder 2"/>
          <p:cNvSpPr>
            <a:spLocks noGrp="1"/>
          </p:cNvSpPr>
          <p:nvPr>
            <p:ph idx="1"/>
          </p:nvPr>
        </p:nvSpPr>
        <p:spPr/>
        <p:txBody>
          <a:bodyPr/>
          <a:lstStyle/>
          <a:p>
            <a:r>
              <a:rPr lang="en-US" dirty="0" smtClean="0"/>
              <a:t>NYU</a:t>
            </a:r>
          </a:p>
          <a:p>
            <a:endParaRPr lang="en-US" dirty="0"/>
          </a:p>
        </p:txBody>
      </p:sp>
      <p:pic>
        <p:nvPicPr>
          <p:cNvPr id="4" name="Picture 3" descr="proposedmodel.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34" y="1108060"/>
            <a:ext cx="5930768" cy="3767100"/>
          </a:xfrm>
          <a:prstGeom prst="rect">
            <a:avLst/>
          </a:prstGeom>
        </p:spPr>
      </p:pic>
      <p:sp>
        <p:nvSpPr>
          <p:cNvPr id="5" name="TextBox 4"/>
          <p:cNvSpPr txBox="1"/>
          <p:nvPr/>
        </p:nvSpPr>
        <p:spPr>
          <a:xfrm>
            <a:off x="1317456" y="796092"/>
            <a:ext cx="2710738" cy="276999"/>
          </a:xfrm>
          <a:prstGeom prst="rect">
            <a:avLst/>
          </a:prstGeom>
          <a:noFill/>
        </p:spPr>
        <p:txBody>
          <a:bodyPr wrap="square" rtlCol="0">
            <a:spAutoFit/>
          </a:bodyPr>
          <a:lstStyle/>
          <a:p>
            <a:r>
              <a:rPr lang="en-US" sz="1200" dirty="0" smtClean="0"/>
              <a:t>Source: </a:t>
            </a:r>
            <a:r>
              <a:rPr lang="en-US" sz="1200" dirty="0" err="1" smtClean="0"/>
              <a:t>Vinopal</a:t>
            </a:r>
            <a:r>
              <a:rPr lang="en-US" sz="1200" dirty="0" smtClean="0"/>
              <a:t> and </a:t>
            </a:r>
            <a:r>
              <a:rPr lang="en-US" sz="1200" dirty="0" err="1" smtClean="0"/>
              <a:t>McCormic</a:t>
            </a:r>
            <a:endParaRPr lang="en-US" sz="1200" dirty="0"/>
          </a:p>
        </p:txBody>
      </p:sp>
    </p:spTree>
    <p:extLst>
      <p:ext uri="{BB962C8B-B14F-4D97-AF65-F5344CB8AC3E}">
        <p14:creationId xmlns:p14="http://schemas.microsoft.com/office/powerpoint/2010/main" val="23456579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527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Non-Traditional Publishing</a:t>
            </a:r>
            <a:endParaRPr lang="en-US" dirty="0"/>
          </a:p>
        </p:txBody>
      </p:sp>
      <p:sp>
        <p:nvSpPr>
          <p:cNvPr id="5" name="Content Placeholder 4"/>
          <p:cNvSpPr>
            <a:spLocks noGrp="1"/>
          </p:cNvSpPr>
          <p:nvPr>
            <p:ph idx="1"/>
          </p:nvPr>
        </p:nvSpPr>
        <p:spPr/>
        <p:txBody>
          <a:bodyPr/>
          <a:lstStyle/>
          <a:p>
            <a:r>
              <a:rPr lang="en-US" dirty="0" smtClean="0"/>
              <a:t>Blogs</a:t>
            </a:r>
          </a:p>
          <a:p>
            <a:r>
              <a:rPr lang="en-US" dirty="0" smtClean="0"/>
              <a:t>Twitter</a:t>
            </a:r>
          </a:p>
          <a:p>
            <a:r>
              <a:rPr lang="en-US" dirty="0" smtClean="0"/>
              <a:t>OA Journals</a:t>
            </a:r>
          </a:p>
          <a:p>
            <a:r>
              <a:rPr lang="en-US" dirty="0" smtClean="0"/>
              <a:t>Etc.</a:t>
            </a:r>
            <a:endParaRPr lang="en-US" dirty="0"/>
          </a:p>
        </p:txBody>
      </p:sp>
    </p:spTree>
    <p:extLst>
      <p:ext uri="{BB962C8B-B14F-4D97-AF65-F5344CB8AC3E}">
        <p14:creationId xmlns:p14="http://schemas.microsoft.com/office/powerpoint/2010/main" val="2599311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Trends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5356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a:t>
            </a:r>
            <a:endParaRPr lang="en-US" dirty="0"/>
          </a:p>
        </p:txBody>
      </p:sp>
      <p:sp>
        <p:nvSpPr>
          <p:cNvPr id="5" name="Content Placeholder 4"/>
          <p:cNvSpPr>
            <a:spLocks noGrp="1"/>
          </p:cNvSpPr>
          <p:nvPr>
            <p:ph idx="1"/>
          </p:nvPr>
        </p:nvSpPr>
        <p:spPr/>
        <p:txBody>
          <a:bodyPr/>
          <a:lstStyle/>
          <a:p>
            <a:r>
              <a:rPr lang="en-US" dirty="0" smtClean="0"/>
              <a:t>DH work often approaches data on a massive </a:t>
            </a:r>
            <a:r>
              <a:rPr lang="en-US" dirty="0" smtClean="0"/>
              <a:t>scale</a:t>
            </a:r>
          </a:p>
          <a:p>
            <a:r>
              <a:rPr lang="en-US" dirty="0" smtClean="0"/>
              <a:t>Librarians are, in many ways, already doing DH groundwork</a:t>
            </a:r>
            <a:endParaRPr lang="en-US" dirty="0" smtClean="0"/>
          </a:p>
          <a:p>
            <a:r>
              <a:rPr lang="en-US" dirty="0" smtClean="0"/>
              <a:t>Macroscopic approach can uncover trends invisible to traditional </a:t>
            </a:r>
            <a:r>
              <a:rPr lang="en-US" dirty="0" smtClean="0"/>
              <a:t>scholarship</a:t>
            </a:r>
          </a:p>
          <a:p>
            <a:r>
              <a:rPr lang="en-US" dirty="0" smtClean="0"/>
              <a:t>Crowdsourcing with </a:t>
            </a:r>
            <a:r>
              <a:rPr lang="en-US" dirty="0" smtClean="0"/>
              <a:t>interns, users, or </a:t>
            </a:r>
            <a:r>
              <a:rPr lang="en-US" dirty="0" smtClean="0"/>
              <a:t>librarians performing quality control </a:t>
            </a:r>
            <a:endParaRPr lang="en-US" dirty="0"/>
          </a:p>
        </p:txBody>
      </p:sp>
    </p:spTree>
    <p:extLst>
      <p:ext uri="{BB962C8B-B14F-4D97-AF65-F5344CB8AC3E}">
        <p14:creationId xmlns:p14="http://schemas.microsoft.com/office/powerpoint/2010/main" val="7196845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Contemporary Collections</a:t>
            </a:r>
            <a:endParaRPr lang="en-US" dirty="0"/>
          </a:p>
        </p:txBody>
      </p:sp>
      <p:sp>
        <p:nvSpPr>
          <p:cNvPr id="3" name="Content Placeholder 2"/>
          <p:cNvSpPr>
            <a:spLocks noGrp="1"/>
          </p:cNvSpPr>
          <p:nvPr>
            <p:ph idx="1"/>
          </p:nvPr>
        </p:nvSpPr>
        <p:spPr/>
        <p:txBody>
          <a:bodyPr/>
          <a:lstStyle/>
          <a:p>
            <a:r>
              <a:rPr lang="en-US" dirty="0" smtClean="0"/>
              <a:t>Most projects represent the “jewels” of institutional collections</a:t>
            </a:r>
          </a:p>
          <a:p>
            <a:pPr lvl="1"/>
            <a:r>
              <a:rPr lang="en-US" dirty="0" smtClean="0"/>
              <a:t>Funding support</a:t>
            </a:r>
          </a:p>
          <a:p>
            <a:pPr lvl="1"/>
            <a:r>
              <a:rPr lang="en-US" dirty="0" smtClean="0"/>
              <a:t>Public interest </a:t>
            </a:r>
          </a:p>
          <a:p>
            <a:r>
              <a:rPr lang="en-US" dirty="0" smtClean="0"/>
              <a:t>Room for born digital products of contemporary work</a:t>
            </a:r>
          </a:p>
          <a:p>
            <a:pPr lvl="1"/>
            <a:r>
              <a:rPr lang="en-US" dirty="0" smtClean="0"/>
              <a:t>Current relevancy</a:t>
            </a:r>
          </a:p>
          <a:p>
            <a:pPr lvl="1"/>
            <a:r>
              <a:rPr lang="en-US" dirty="0" smtClean="0"/>
              <a:t>New </a:t>
            </a:r>
            <a:r>
              <a:rPr lang="en-US" dirty="0" smtClean="0"/>
              <a:t>mediums</a:t>
            </a:r>
          </a:p>
          <a:p>
            <a:pPr lvl="1"/>
            <a:r>
              <a:rPr lang="en-US" dirty="0" smtClean="0"/>
              <a:t>Promotes new types &amp; communities of engagement</a:t>
            </a:r>
            <a:endParaRPr lang="en-US" dirty="0"/>
          </a:p>
        </p:txBody>
      </p:sp>
      <p:sp>
        <p:nvSpPr>
          <p:cNvPr id="4" name="TextBox 3"/>
          <p:cNvSpPr txBox="1"/>
          <p:nvPr/>
        </p:nvSpPr>
        <p:spPr>
          <a:xfrm>
            <a:off x="473905" y="5671181"/>
            <a:ext cx="2350570" cy="276999"/>
          </a:xfrm>
          <a:prstGeom prst="rect">
            <a:avLst/>
          </a:prstGeom>
          <a:noFill/>
        </p:spPr>
        <p:txBody>
          <a:bodyPr wrap="square" rtlCol="0">
            <a:spAutoFit/>
          </a:bodyPr>
          <a:lstStyle/>
          <a:p>
            <a:r>
              <a:rPr lang="en-US" sz="1200" dirty="0" smtClean="0"/>
              <a:t>Source: A. Prescott</a:t>
            </a:r>
            <a:endParaRPr lang="en-US" sz="1200" dirty="0"/>
          </a:p>
        </p:txBody>
      </p:sp>
    </p:spTree>
    <p:extLst>
      <p:ext uri="{BB962C8B-B14F-4D97-AF65-F5344CB8AC3E}">
        <p14:creationId xmlns:p14="http://schemas.microsoft.com/office/powerpoint/2010/main" val="17134517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“…while accepting that technology changes the experience of being human, it can also enable us to explore in new ways the way in which different textual objects, from manuscripts to films, from papyri to tweets, engage with humans and humanity.”</a:t>
            </a:r>
          </a:p>
          <a:p>
            <a:pPr marL="0" indent="0" algn="r">
              <a:lnSpc>
                <a:spcPct val="50000"/>
              </a:lnSpc>
              <a:spcBef>
                <a:spcPts val="600"/>
              </a:spcBef>
              <a:buNone/>
            </a:pPr>
            <a:r>
              <a:rPr lang="en-US" sz="1600" dirty="0" smtClean="0"/>
              <a:t>-Andrew Prescott</a:t>
            </a:r>
          </a:p>
          <a:p>
            <a:pPr marL="0" indent="0" algn="r">
              <a:lnSpc>
                <a:spcPct val="50000"/>
              </a:lnSpc>
              <a:spcBef>
                <a:spcPts val="600"/>
              </a:spcBef>
              <a:buNone/>
            </a:pPr>
            <a:r>
              <a:rPr lang="en-US" sz="1600" dirty="0" smtClean="0"/>
              <a:t>Digital Humanities Summer School, OU</a:t>
            </a:r>
          </a:p>
        </p:txBody>
      </p:sp>
    </p:spTree>
    <p:extLst>
      <p:ext uri="{BB962C8B-B14F-4D97-AF65-F5344CB8AC3E}">
        <p14:creationId xmlns:p14="http://schemas.microsoft.com/office/powerpoint/2010/main" val="11564319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What about the “human” part of the “Digital Humanities?”</a:t>
            </a:r>
            <a:endParaRPr lang="en-US" sz="2000" dirty="0"/>
          </a:p>
        </p:txBody>
      </p:sp>
      <p:sp>
        <p:nvSpPr>
          <p:cNvPr id="3" name="Content Placeholder 2"/>
          <p:cNvSpPr>
            <a:spLocks noGrp="1"/>
          </p:cNvSpPr>
          <p:nvPr>
            <p:ph idx="1"/>
          </p:nvPr>
        </p:nvSpPr>
        <p:spPr/>
        <p:txBody>
          <a:bodyPr/>
          <a:lstStyle/>
          <a:p>
            <a:r>
              <a:rPr lang="en-US" dirty="0" smtClean="0"/>
              <a:t>Libraries and DH Scholars are natural partners</a:t>
            </a:r>
          </a:p>
          <a:p>
            <a:r>
              <a:rPr lang="en-US" dirty="0" smtClean="0"/>
              <a:t>DH fluency is important for librarians in the context of e</a:t>
            </a:r>
            <a:r>
              <a:rPr lang="en-US" dirty="0" smtClean="0"/>
              <a:t>volving service models </a:t>
            </a:r>
            <a:endParaRPr lang="en-US" dirty="0" smtClean="0"/>
          </a:p>
        </p:txBody>
      </p:sp>
    </p:spTree>
    <p:extLst>
      <p:ext uri="{BB962C8B-B14F-4D97-AF65-F5344CB8AC3E}">
        <p14:creationId xmlns:p14="http://schemas.microsoft.com/office/powerpoint/2010/main" val="5833522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Supporting DH in the Library </a:t>
            </a:r>
            <a:endParaRPr lang="en-US" dirty="0"/>
          </a:p>
        </p:txBody>
      </p:sp>
      <p:sp>
        <p:nvSpPr>
          <p:cNvPr id="8" name="Text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19294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are DH faculty coming to the library?</a:t>
            </a:r>
            <a:endParaRPr lang="en-US" dirty="0"/>
          </a:p>
        </p:txBody>
      </p:sp>
      <p:sp>
        <p:nvSpPr>
          <p:cNvPr id="5" name="Content Placeholder 4"/>
          <p:cNvSpPr>
            <a:spLocks noGrp="1"/>
          </p:cNvSpPr>
          <p:nvPr>
            <p:ph idx="1"/>
          </p:nvPr>
        </p:nvSpPr>
        <p:spPr/>
        <p:txBody>
          <a:bodyPr/>
          <a:lstStyle/>
          <a:p>
            <a:pPr marL="0" indent="0">
              <a:buNone/>
            </a:pPr>
            <a:r>
              <a:rPr lang="en-US" dirty="0" smtClean="0"/>
              <a:t>“Digital Humanities does not have a place in the library. Digital humanists do.”</a:t>
            </a:r>
          </a:p>
          <a:p>
            <a:pPr marL="0" indent="0" algn="r">
              <a:lnSpc>
                <a:spcPct val="50000"/>
              </a:lnSpc>
              <a:buNone/>
            </a:pPr>
            <a:r>
              <a:rPr lang="en-US" sz="1600" dirty="0" smtClean="0"/>
              <a:t>-</a:t>
            </a:r>
            <a:r>
              <a:rPr lang="en-US" sz="1600" dirty="0" err="1" smtClean="0"/>
              <a:t>Vandegrift</a:t>
            </a:r>
            <a:r>
              <a:rPr lang="en-US" sz="1600" dirty="0" smtClean="0"/>
              <a:t> and Varner</a:t>
            </a:r>
            <a:endParaRPr lang="en-US" sz="1600" dirty="0" smtClean="0"/>
          </a:p>
          <a:p>
            <a:r>
              <a:rPr lang="en-US" dirty="0" smtClean="0"/>
              <a:t>Library professionals have:</a:t>
            </a:r>
          </a:p>
          <a:p>
            <a:pPr lvl="1"/>
            <a:r>
              <a:rPr lang="en-US" dirty="0" smtClean="0"/>
              <a:t>Experience hosting and disseminating information</a:t>
            </a:r>
          </a:p>
          <a:p>
            <a:pPr lvl="1"/>
            <a:r>
              <a:rPr lang="en-US" dirty="0" smtClean="0"/>
              <a:t>An understanding of best practices in project management</a:t>
            </a:r>
          </a:p>
          <a:p>
            <a:pPr lvl="1"/>
            <a:r>
              <a:rPr lang="en-US" dirty="0" smtClean="0"/>
              <a:t>Knowledge of Open Access issues</a:t>
            </a:r>
          </a:p>
          <a:p>
            <a:pPr lvl="1"/>
            <a:r>
              <a:rPr lang="en-US" dirty="0" smtClean="0"/>
              <a:t>Consideration for the provenance of digital materials, and their storage</a:t>
            </a:r>
            <a:endParaRPr lang="en-US" dirty="0"/>
          </a:p>
        </p:txBody>
      </p:sp>
    </p:spTree>
    <p:extLst>
      <p:ext uri="{BB962C8B-B14F-4D97-AF65-F5344CB8AC3E}">
        <p14:creationId xmlns:p14="http://schemas.microsoft.com/office/powerpoint/2010/main" val="3722249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9460" y="2021541"/>
            <a:ext cx="6825340" cy="1362075"/>
          </a:xfrm>
        </p:spPr>
        <p:txBody>
          <a:bodyPr/>
          <a:lstStyle/>
          <a:p>
            <a:r>
              <a:rPr lang="en-US" dirty="0" smtClean="0"/>
              <a:t>DH can be a </a:t>
            </a:r>
            <a:r>
              <a:rPr lang="en-US" dirty="0" err="1" smtClean="0"/>
              <a:t>blackbox</a:t>
            </a:r>
            <a:r>
              <a:rPr lang="en-US" dirty="0" smtClean="0"/>
              <a:t>!</a:t>
            </a:r>
            <a:endParaRPr lang="en-US" dirty="0"/>
          </a:p>
        </p:txBody>
      </p:sp>
      <p:sp>
        <p:nvSpPr>
          <p:cNvPr id="5" name="Text Placeholder 4"/>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17680409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DH: Not a new discipline!</a:t>
            </a:r>
            <a:endParaRPr lang="en-US" dirty="0"/>
          </a:p>
        </p:txBody>
      </p:sp>
      <p:sp>
        <p:nvSpPr>
          <p:cNvPr id="8" name="Content Placeholder 7"/>
          <p:cNvSpPr>
            <a:spLocks noGrp="1"/>
          </p:cNvSpPr>
          <p:nvPr>
            <p:ph idx="1"/>
          </p:nvPr>
        </p:nvSpPr>
        <p:spPr/>
        <p:txBody>
          <a:bodyPr/>
          <a:lstStyle/>
          <a:p>
            <a:r>
              <a:rPr lang="en-US" dirty="0" smtClean="0"/>
              <a:t>1949 “Index </a:t>
            </a:r>
            <a:r>
              <a:rPr lang="en-US" dirty="0" err="1" smtClean="0"/>
              <a:t>Thomisticus</a:t>
            </a:r>
            <a:r>
              <a:rPr lang="en-US" dirty="0" smtClean="0"/>
              <a:t>” </a:t>
            </a:r>
            <a:endParaRPr lang="en-US" dirty="0" smtClean="0"/>
          </a:p>
          <a:p>
            <a:r>
              <a:rPr lang="en-US" dirty="0" smtClean="0"/>
              <a:t>Text </a:t>
            </a:r>
            <a:r>
              <a:rPr lang="en-US" dirty="0" smtClean="0"/>
              <a:t>Encoding Initiative (TEI) dates back to 1987</a:t>
            </a:r>
            <a:endParaRPr lang="en-US" dirty="0"/>
          </a:p>
        </p:txBody>
      </p:sp>
    </p:spTree>
    <p:extLst>
      <p:ext uri="{BB962C8B-B14F-4D97-AF65-F5344CB8AC3E}">
        <p14:creationId xmlns:p14="http://schemas.microsoft.com/office/powerpoint/2010/main" val="1920135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vs. Digitized </a:t>
            </a:r>
            <a:endParaRPr lang="en-US" dirty="0"/>
          </a:p>
        </p:txBody>
      </p:sp>
      <p:sp>
        <p:nvSpPr>
          <p:cNvPr id="5" name="Text Placeholder 4"/>
          <p:cNvSpPr>
            <a:spLocks noGrp="1"/>
          </p:cNvSpPr>
          <p:nvPr>
            <p:ph type="body" idx="1"/>
          </p:nvPr>
        </p:nvSpPr>
        <p:spPr/>
        <p:txBody>
          <a:bodyPr>
            <a:noAutofit/>
          </a:bodyPr>
          <a:lstStyle/>
          <a:p>
            <a:r>
              <a:rPr lang="en-US" dirty="0" smtClean="0"/>
              <a:t>Digital</a:t>
            </a:r>
            <a:endParaRPr lang="en-US" dirty="0"/>
          </a:p>
        </p:txBody>
      </p:sp>
      <p:sp>
        <p:nvSpPr>
          <p:cNvPr id="6" name="Content Placeholder 5"/>
          <p:cNvSpPr>
            <a:spLocks noGrp="1"/>
          </p:cNvSpPr>
          <p:nvPr>
            <p:ph sz="half" idx="2"/>
          </p:nvPr>
        </p:nvSpPr>
        <p:spPr/>
        <p:txBody>
          <a:bodyPr/>
          <a:lstStyle/>
          <a:p>
            <a:r>
              <a:rPr lang="en-US" dirty="0" smtClean="0"/>
              <a:t>“Born digital content”</a:t>
            </a:r>
          </a:p>
          <a:p>
            <a:r>
              <a:rPr lang="en-US" dirty="0" smtClean="0"/>
              <a:t>Original work created using any variety of software</a:t>
            </a:r>
          </a:p>
          <a:p>
            <a:endParaRPr lang="en-US" dirty="0"/>
          </a:p>
        </p:txBody>
      </p:sp>
      <p:sp>
        <p:nvSpPr>
          <p:cNvPr id="7" name="Text Placeholder 6"/>
          <p:cNvSpPr>
            <a:spLocks noGrp="1"/>
          </p:cNvSpPr>
          <p:nvPr>
            <p:ph type="body" sz="quarter" idx="3"/>
          </p:nvPr>
        </p:nvSpPr>
        <p:spPr/>
        <p:txBody>
          <a:bodyPr>
            <a:noAutofit/>
          </a:bodyPr>
          <a:lstStyle/>
          <a:p>
            <a:r>
              <a:rPr lang="en-US" dirty="0" smtClean="0"/>
              <a:t>Digitized </a:t>
            </a:r>
            <a:endParaRPr lang="en-US" dirty="0"/>
          </a:p>
        </p:txBody>
      </p:sp>
      <p:sp>
        <p:nvSpPr>
          <p:cNvPr id="8" name="Content Placeholder 7"/>
          <p:cNvSpPr>
            <a:spLocks noGrp="1"/>
          </p:cNvSpPr>
          <p:nvPr>
            <p:ph sz="quarter" idx="4"/>
          </p:nvPr>
        </p:nvSpPr>
        <p:spPr/>
        <p:txBody>
          <a:bodyPr/>
          <a:lstStyle/>
          <a:p>
            <a:r>
              <a:rPr lang="en-US" dirty="0" smtClean="0"/>
              <a:t>Scanned or otherwise digitized facsimiles of analog content</a:t>
            </a:r>
          </a:p>
          <a:p>
            <a:r>
              <a:rPr lang="en-US" dirty="0" smtClean="0"/>
              <a:t>Electronic texts</a:t>
            </a:r>
          </a:p>
          <a:p>
            <a:endParaRPr lang="en-US" dirty="0"/>
          </a:p>
          <a:p>
            <a:endParaRPr lang="en-US" dirty="0"/>
          </a:p>
        </p:txBody>
      </p:sp>
      <p:sp>
        <p:nvSpPr>
          <p:cNvPr id="9" name="TextBox 8"/>
          <p:cNvSpPr txBox="1"/>
          <p:nvPr/>
        </p:nvSpPr>
        <p:spPr>
          <a:xfrm>
            <a:off x="1089982" y="5069587"/>
            <a:ext cx="6582727" cy="369332"/>
          </a:xfrm>
          <a:prstGeom prst="rect">
            <a:avLst/>
          </a:prstGeom>
          <a:noFill/>
        </p:spPr>
        <p:txBody>
          <a:bodyPr wrap="square" rtlCol="0">
            <a:spAutoFit/>
          </a:bodyPr>
          <a:lstStyle/>
          <a:p>
            <a:pPr algn="ctr"/>
            <a:r>
              <a:rPr lang="en-US" dirty="0">
                <a:latin typeface="Wingdings"/>
                <a:ea typeface="Wingdings"/>
                <a:cs typeface="Wingdings"/>
              </a:rPr>
              <a:t></a:t>
            </a:r>
            <a:r>
              <a:rPr lang="en-US" dirty="0" smtClean="0"/>
              <a:t> When in doubt, could you create it on paper? </a:t>
            </a:r>
            <a:endParaRPr lang="en-US" dirty="0"/>
          </a:p>
        </p:txBody>
      </p:sp>
    </p:spTree>
    <p:extLst>
      <p:ext uri="{BB962C8B-B14F-4D97-AF65-F5344CB8AC3E}">
        <p14:creationId xmlns:p14="http://schemas.microsoft.com/office/powerpoint/2010/main" val="41290546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0663" y="228600"/>
            <a:ext cx="5221063" cy="886968"/>
          </a:xfrm>
        </p:spPr>
        <p:txBody>
          <a:bodyPr/>
          <a:lstStyle/>
          <a:p>
            <a:r>
              <a:rPr lang="en-US" dirty="0" smtClean="0"/>
              <a:t>The </a:t>
            </a:r>
            <a:r>
              <a:rPr lang="en-US" dirty="0" smtClean="0"/>
              <a:t>Post/Humanist Debate</a:t>
            </a:r>
            <a:r>
              <a:rPr lang="en-US" dirty="0" smtClean="0"/>
              <a:t>:</a:t>
            </a:r>
            <a:endParaRPr lang="en-US" dirty="0"/>
          </a:p>
        </p:txBody>
      </p:sp>
      <p:sp>
        <p:nvSpPr>
          <p:cNvPr id="7" name="Text Placeholder 6"/>
          <p:cNvSpPr>
            <a:spLocks noGrp="1"/>
          </p:cNvSpPr>
          <p:nvPr>
            <p:ph type="body" idx="1"/>
          </p:nvPr>
        </p:nvSpPr>
        <p:spPr/>
        <p:txBody>
          <a:bodyPr>
            <a:normAutofit fontScale="70000" lnSpcReduction="20000"/>
          </a:bodyPr>
          <a:lstStyle/>
          <a:p>
            <a:r>
              <a:rPr lang="en-US" dirty="0" smtClean="0"/>
              <a:t>Traditional Humanist Work</a:t>
            </a:r>
            <a:endParaRPr lang="en-US" dirty="0"/>
          </a:p>
        </p:txBody>
      </p:sp>
      <p:sp>
        <p:nvSpPr>
          <p:cNvPr id="8" name="Content Placeholder 7"/>
          <p:cNvSpPr>
            <a:spLocks noGrp="1"/>
          </p:cNvSpPr>
          <p:nvPr>
            <p:ph sz="half" idx="2"/>
          </p:nvPr>
        </p:nvSpPr>
        <p:spPr/>
        <p:txBody>
          <a:bodyPr/>
          <a:lstStyle/>
          <a:p>
            <a:r>
              <a:rPr lang="en-US" dirty="0" smtClean="0"/>
              <a:t>Stanley Fish</a:t>
            </a:r>
          </a:p>
          <a:p>
            <a:r>
              <a:rPr lang="en-US" dirty="0" smtClean="0"/>
              <a:t>DH offers a better way to realize traditional humanities goals</a:t>
            </a:r>
          </a:p>
          <a:p>
            <a:r>
              <a:rPr lang="en-US" dirty="0" smtClean="0"/>
              <a:t>Supportive methodology</a:t>
            </a:r>
            <a:endParaRPr lang="en-US" dirty="0"/>
          </a:p>
        </p:txBody>
      </p:sp>
      <p:sp>
        <p:nvSpPr>
          <p:cNvPr id="9" name="Text Placeholder 8"/>
          <p:cNvSpPr>
            <a:spLocks noGrp="1"/>
          </p:cNvSpPr>
          <p:nvPr>
            <p:ph type="body" sz="quarter" idx="3"/>
          </p:nvPr>
        </p:nvSpPr>
        <p:spPr/>
        <p:txBody>
          <a:bodyPr>
            <a:normAutofit fontScale="70000" lnSpcReduction="20000"/>
          </a:bodyPr>
          <a:lstStyle/>
          <a:p>
            <a:r>
              <a:rPr lang="en-US" dirty="0" smtClean="0"/>
              <a:t>Post-Humanist Work</a:t>
            </a:r>
            <a:endParaRPr lang="en-US" dirty="0"/>
          </a:p>
        </p:txBody>
      </p:sp>
      <p:sp>
        <p:nvSpPr>
          <p:cNvPr id="10" name="Content Placeholder 9"/>
          <p:cNvSpPr>
            <a:spLocks noGrp="1"/>
          </p:cNvSpPr>
          <p:nvPr>
            <p:ph sz="quarter" idx="4"/>
          </p:nvPr>
        </p:nvSpPr>
        <p:spPr/>
        <p:txBody>
          <a:bodyPr/>
          <a:lstStyle/>
          <a:p>
            <a:r>
              <a:rPr lang="en-US" dirty="0"/>
              <a:t>Tim </a:t>
            </a:r>
            <a:r>
              <a:rPr lang="en-US" dirty="0" smtClean="0"/>
              <a:t>Hitchcock</a:t>
            </a:r>
          </a:p>
          <a:p>
            <a:r>
              <a:rPr lang="en-US" dirty="0" smtClean="0"/>
              <a:t>“Bonfire </a:t>
            </a:r>
            <a:r>
              <a:rPr lang="en-US" dirty="0"/>
              <a:t>of the disciplines”</a:t>
            </a:r>
          </a:p>
          <a:p>
            <a:r>
              <a:rPr lang="en-US" dirty="0" smtClean="0"/>
              <a:t>Trailblazing new work</a:t>
            </a:r>
            <a:endParaRPr lang="en-US" dirty="0"/>
          </a:p>
        </p:txBody>
      </p:sp>
    </p:spTree>
    <p:extLst>
      <p:ext uri="{BB962C8B-B14F-4D97-AF65-F5344CB8AC3E}">
        <p14:creationId xmlns:p14="http://schemas.microsoft.com/office/powerpoint/2010/main" val="9605490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spir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1694</TotalTime>
  <Words>682</Words>
  <Application>Microsoft Macintosh PowerPoint</Application>
  <PresentationFormat>On-screen Show (4:3)</PresentationFormat>
  <Paragraphs>104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Inspiration</vt:lpstr>
      <vt:lpstr>Don’t Know Much About [Digital] Humanities?</vt:lpstr>
      <vt:lpstr>“Digital humanities focuses both on the application of computing technology to humanistic inquiries and on humanistic reflections of the significance of that technology.”       -C.A. Sula</vt:lpstr>
      <vt:lpstr>What about the “human” part of the “Digital Humanities?”</vt:lpstr>
      <vt:lpstr>Supporting DH in the Library </vt:lpstr>
      <vt:lpstr>Why are DH faculty coming to the library?</vt:lpstr>
      <vt:lpstr>DH can be a blackbox!</vt:lpstr>
      <vt:lpstr>DH: Not a new discipline!</vt:lpstr>
      <vt:lpstr>Digital vs. Digitized </vt:lpstr>
      <vt:lpstr>The Post/Humanist Debate:</vt:lpstr>
      <vt:lpstr>What does DH look like?</vt:lpstr>
      <vt:lpstr>Two tools for easy engagement</vt:lpstr>
      <vt:lpstr>Interdisciplinary Collaboration </vt:lpstr>
      <vt:lpstr>We’re already doing DH work…</vt:lpstr>
      <vt:lpstr>New Opportunities </vt:lpstr>
      <vt:lpstr>Use Cases at the NYPL</vt:lpstr>
      <vt:lpstr>NYPL Labs themes</vt:lpstr>
      <vt:lpstr>NYPL Projects</vt:lpstr>
      <vt:lpstr>Successful Library + DHer Collaboration</vt:lpstr>
      <vt:lpstr>PowerPoint Presentation</vt:lpstr>
      <vt:lpstr>“We must be understood as essential partners in knowledge creation…We must be visible, we must be at the table.” –H. Greene </vt:lpstr>
      <vt:lpstr>Connect!</vt:lpstr>
      <vt:lpstr>Non-Traditional Publishing</vt:lpstr>
      <vt:lpstr>New Trends</vt:lpstr>
      <vt:lpstr>Big data</vt:lpstr>
      <vt:lpstr>Contemporary Collections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Know Much About [Digital] Humanities?</dc:title>
  <dc:creator>Kayt</dc:creator>
  <cp:lastModifiedBy>Ryan Randall</cp:lastModifiedBy>
  <cp:revision>23</cp:revision>
  <dcterms:created xsi:type="dcterms:W3CDTF">2014-04-01T11:37:28Z</dcterms:created>
  <dcterms:modified xsi:type="dcterms:W3CDTF">2014-04-05T19:15:22Z</dcterms:modified>
</cp:coreProperties>
</file>