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41"/>
  </p:notesMasterIdLst>
  <p:handoutMasterIdLst>
    <p:handoutMasterId r:id="rId42"/>
  </p:handoutMasterIdLst>
  <p:sldIdLst>
    <p:sldId id="256" r:id="rId3"/>
    <p:sldId id="258" r:id="rId4"/>
    <p:sldId id="257" r:id="rId5"/>
    <p:sldId id="259" r:id="rId6"/>
    <p:sldId id="294" r:id="rId7"/>
    <p:sldId id="290" r:id="rId8"/>
    <p:sldId id="289"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60" r:id="rId23"/>
    <p:sldId id="287" r:id="rId24"/>
    <p:sldId id="275" r:id="rId25"/>
    <p:sldId id="276" r:id="rId26"/>
    <p:sldId id="277" r:id="rId27"/>
    <p:sldId id="278" r:id="rId28"/>
    <p:sldId id="261" r:id="rId29"/>
    <p:sldId id="288" r:id="rId30"/>
    <p:sldId id="279" r:id="rId31"/>
    <p:sldId id="292" r:id="rId32"/>
    <p:sldId id="293" r:id="rId33"/>
    <p:sldId id="281" r:id="rId34"/>
    <p:sldId id="282" r:id="rId35"/>
    <p:sldId id="283" r:id="rId36"/>
    <p:sldId id="295" r:id="rId37"/>
    <p:sldId id="284" r:id="rId38"/>
    <p:sldId id="285" r:id="rId39"/>
    <p:sldId id="286" r:id="rId4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6A7B"/>
    <a:srgbClr val="262B2E"/>
    <a:srgbClr val="7086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163" autoAdjust="0"/>
  </p:normalViewPr>
  <p:slideViewPr>
    <p:cSldViewPr>
      <p:cViewPr varScale="1">
        <p:scale>
          <a:sx n="64" d="100"/>
          <a:sy n="64" d="100"/>
        </p:scale>
        <p:origin x="102" y="246"/>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6/21/2018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6/21/2018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584896" y="4724400"/>
            <a:ext cx="8631936"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spTree>
    <p:extLst>
      <p:ext uri="{BB962C8B-B14F-4D97-AF65-F5344CB8AC3E}">
        <p14:creationId xmlns:p14="http://schemas.microsoft.com/office/powerpoint/2010/main" val="2785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341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spTree>
    <p:extLst>
      <p:ext uri="{BB962C8B-B14F-4D97-AF65-F5344CB8AC3E}">
        <p14:creationId xmlns:p14="http://schemas.microsoft.com/office/powerpoint/2010/main" val="13585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Tree>
    <p:extLst>
      <p:ext uri="{BB962C8B-B14F-4D97-AF65-F5344CB8AC3E}">
        <p14:creationId xmlns:p14="http://schemas.microsoft.com/office/powerpoint/2010/main" val="308576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4" name="Date Placeholder 3"/>
          <p:cNvSpPr>
            <a:spLocks noGrp="1"/>
          </p:cNvSpPr>
          <p:nvPr>
            <p:ph type="dt" sz="half" idx="10"/>
          </p:nvPr>
        </p:nvSpPr>
        <p:spPr/>
        <p:txBody>
          <a:bodyPr/>
          <a:lstStyle/>
          <a:p>
            <a:fld id="{9AFE8FB1-0A7A-443E-AAF7-31D4FA1AA312}"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spTree>
    <p:extLst>
      <p:ext uri="{BB962C8B-B14F-4D97-AF65-F5344CB8AC3E}">
        <p14:creationId xmlns:p14="http://schemas.microsoft.com/office/powerpoint/2010/main" val="12456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5" name="Date Placeholder 4"/>
          <p:cNvSpPr>
            <a:spLocks noGrp="1"/>
          </p:cNvSpPr>
          <p:nvPr>
            <p:ph type="dt" sz="half" idx="10"/>
          </p:nvPr>
        </p:nvSpPr>
        <p:spPr/>
        <p:txBody>
          <a:bodyPr/>
          <a:lstStyle/>
          <a:p>
            <a:fld id="{9AFE8FB1-0A7A-443E-AAF7-31D4FA1AA312}"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Tree>
    <p:extLst>
      <p:ext uri="{BB962C8B-B14F-4D97-AF65-F5344CB8AC3E}">
        <p14:creationId xmlns:p14="http://schemas.microsoft.com/office/powerpoint/2010/main" val="29659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7" name="Date Placeholder 6"/>
          <p:cNvSpPr>
            <a:spLocks noGrp="1"/>
          </p:cNvSpPr>
          <p:nvPr>
            <p:ph type="dt" sz="half" idx="10"/>
          </p:nvPr>
        </p:nvSpPr>
        <p:spPr/>
        <p:txBody>
          <a:bodyPr/>
          <a:lstStyle/>
          <a:p>
            <a:fld id="{9AFE8FB1-0A7A-443E-AAF7-31D4FA1AA312}" type="datetimeFigureOut">
              <a:rPr lang="en-US" smtClean="0"/>
              <a:t>6/21/2018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2307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Date Placeholder 2"/>
          <p:cNvSpPr>
            <a:spLocks noGrp="1"/>
          </p:cNvSpPr>
          <p:nvPr>
            <p:ph type="dt" sz="half" idx="10"/>
          </p:nvPr>
        </p:nvSpPr>
        <p:spPr/>
        <p:txBody>
          <a:bodyPr/>
          <a:lstStyle/>
          <a:p>
            <a:fld id="{9AFE8FB1-0A7A-443E-AAF7-31D4FA1AA312}" type="datetimeFigureOut">
              <a:rPr lang="en-US" smtClean="0"/>
              <a:t>6/21/2018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957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6/21/2018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5349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Tree>
    <p:extLst>
      <p:ext uri="{BB962C8B-B14F-4D97-AF65-F5344CB8AC3E}">
        <p14:creationId xmlns:p14="http://schemas.microsoft.com/office/powerpoint/2010/main" val="12576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5" name="Date Placeholder 4"/>
          <p:cNvSpPr>
            <a:spLocks noGrp="1"/>
          </p:cNvSpPr>
          <p:nvPr>
            <p:ph type="dt" sz="half" idx="10"/>
          </p:nvPr>
        </p:nvSpPr>
        <p:spPr/>
        <p:txBody>
          <a:bodyPr/>
          <a:lstStyle/>
          <a:p>
            <a:fld id="{9AFE8FB1-0A7A-443E-AAF7-31D4FA1AA312}" type="datetimeFigureOut">
              <a:rPr lang="en-US" smtClean="0"/>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Tree>
    <p:extLst>
      <p:ext uri="{BB962C8B-B14F-4D97-AF65-F5344CB8AC3E}">
        <p14:creationId xmlns:p14="http://schemas.microsoft.com/office/powerpoint/2010/main" val="220549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bg1"/>
                </a:solidFill>
              </a:defRPr>
            </a:lvl1pPr>
          </a:lstStyle>
          <a:p>
            <a:fld id="{9AFE8FB1-0A7A-443E-AAF7-31D4FA1AA312}" type="datetimeFigureOut">
              <a:rPr lang="en-US" smtClean="0"/>
              <a:pPr/>
              <a:t>6/21/2018</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bg1"/>
                </a:solidFill>
              </a:defRPr>
            </a:lvl1pPr>
          </a:lstStyle>
          <a:p>
            <a:fld id="{25BA54BD-C84D-46CE-8B72-31BFB26ABA43}" type="slidenum">
              <a:rPr lang="en-US" smtClean="0"/>
              <a:pPr/>
              <a:t>‹#›</a:t>
            </a:fld>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Tree>
    <p:extLst>
      <p:ext uri="{BB962C8B-B14F-4D97-AF65-F5344CB8AC3E}">
        <p14:creationId xmlns:p14="http://schemas.microsoft.com/office/powerpoint/2010/main" val="29647144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2"/>
        </a:buClr>
        <a:buSzPct val="80000"/>
        <a:buFont typeface="Wingdings 3" panose="05040102010807070707" pitchFamily="18" charset="2"/>
        <a:buChar char="u"/>
        <a:defRPr sz="2400" kern="1200">
          <a:solidFill>
            <a:schemeClr val="bg1"/>
          </a:solidFill>
          <a:latin typeface="+mn-lt"/>
          <a:ea typeface="+mn-ea"/>
          <a:cs typeface="+mn-cs"/>
        </a:defRPr>
      </a:lvl1pPr>
      <a:lvl2pPr marL="576072" indent="-274320" algn="l" defTabSz="914400" rtl="0" eaLnBrk="1" latinLnBrk="0" hangingPunct="1">
        <a:lnSpc>
          <a:spcPct val="90000"/>
        </a:lnSpc>
        <a:spcBef>
          <a:spcPts val="600"/>
        </a:spcBef>
        <a:buClr>
          <a:schemeClr val="tx2"/>
        </a:buClr>
        <a:buSzPct val="100000"/>
        <a:buFont typeface="Wingdings 3" panose="05040102010807070707" pitchFamily="18" charset="2"/>
        <a:buChar char="u"/>
        <a:defRPr sz="2000" kern="1200">
          <a:solidFill>
            <a:schemeClr val="bg1"/>
          </a:solidFill>
          <a:latin typeface="+mn-lt"/>
          <a:ea typeface="+mn-ea"/>
          <a:cs typeface="+mn-cs"/>
        </a:defRPr>
      </a:lvl2pPr>
      <a:lvl3pPr marL="8046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3pPr>
      <a:lvl4pPr marL="10332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4pPr>
      <a:lvl5pPr marL="12618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5pPr>
      <a:lvl6pPr marL="14904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6pPr>
      <a:lvl7pPr marL="17190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7pPr>
      <a:lvl8pPr marL="1947672" indent="-228600" algn="l" defTabSz="914400" rtl="0" eaLnBrk="1" latinLnBrk="0" hangingPunct="1">
        <a:lnSpc>
          <a:spcPct val="90000"/>
        </a:lnSpc>
        <a:spcBef>
          <a:spcPts val="600"/>
        </a:spcBef>
        <a:buClr>
          <a:schemeClr val="tx2"/>
        </a:buClr>
        <a:buSzPct val="100000"/>
        <a:buFont typeface="Wingdings 3" panose="05040102010807070707" pitchFamily="18" charset="2"/>
        <a:buChar char="u"/>
        <a:defRPr sz="1600" kern="1200">
          <a:solidFill>
            <a:schemeClr val="bg1"/>
          </a:solidFill>
          <a:latin typeface="+mn-lt"/>
          <a:ea typeface="+mn-ea"/>
          <a:cs typeface="+mn-cs"/>
        </a:defRPr>
      </a:lvl8pPr>
      <a:lvl9pPr marL="2176272" indent="-228600" algn="l" defTabSz="914400" rtl="0" eaLnBrk="1" latinLnBrk="0" hangingPunct="1">
        <a:lnSpc>
          <a:spcPct val="90000"/>
        </a:lnSpc>
        <a:spcBef>
          <a:spcPts val="600"/>
        </a:spcBef>
        <a:buClr>
          <a:schemeClr val="tx2"/>
        </a:buClr>
        <a:buSzPct val="80000"/>
        <a:buFont typeface="Wingdings 3" panose="05040102010807070707" pitchFamily="18" charset="2"/>
        <a:buChar char="u"/>
        <a:defRPr sz="16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ctrTitle"/>
          </p:nvPr>
        </p:nvSpPr>
        <p:spPr/>
        <p:txBody>
          <a:bodyPr/>
          <a:lstStyle/>
          <a:p>
            <a:r>
              <a:rPr lang="en-US" sz="8000" dirty="0" smtClean="0"/>
              <a:t>ACLC </a:t>
            </a:r>
            <a:br>
              <a:rPr lang="en-US" sz="8000" dirty="0" smtClean="0"/>
            </a:br>
            <a:r>
              <a:rPr lang="en-US" sz="8000" dirty="0" smtClean="0"/>
              <a:t>Test Banking</a:t>
            </a:r>
            <a:endParaRPr lang="en-US" sz="8000" dirty="0"/>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3108543" cy="830997"/>
          </a:xfrm>
          <a:prstGeom prst="rect">
            <a:avLst/>
          </a:prstGeom>
        </p:spPr>
        <p:txBody>
          <a:bodyPr wrap="none">
            <a:spAutoFit/>
          </a:bodyPr>
          <a:lstStyle/>
          <a:p>
            <a:r>
              <a:rPr lang="en-US" sz="2400" b="1" dirty="0" smtClean="0">
                <a:solidFill>
                  <a:schemeClr val="bg1"/>
                </a:solidFill>
              </a:rPr>
              <a:t>Step 2: </a:t>
            </a:r>
            <a:r>
              <a:rPr lang="en-US" sz="2400" b="1" dirty="0">
                <a:solidFill>
                  <a:schemeClr val="bg1"/>
                </a:solidFill>
              </a:rPr>
              <a:t>Add Subject</a:t>
            </a: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612" y="1143000"/>
            <a:ext cx="9645822" cy="5181600"/>
          </a:xfrm>
          <a:prstGeom prst="rect">
            <a:avLst/>
          </a:prstGeom>
        </p:spPr>
      </p:pic>
      <p:sp>
        <p:nvSpPr>
          <p:cNvPr id="8" name="Right Arrow 7"/>
          <p:cNvSpPr/>
          <p:nvPr/>
        </p:nvSpPr>
        <p:spPr>
          <a:xfrm>
            <a:off x="17150" y="1868773"/>
            <a:ext cx="2138621"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1.Select SY, </a:t>
            </a:r>
            <a:r>
              <a:rPr lang="en-US" b="1"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Sem</a:t>
            </a:r>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Subject and Department</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Left Arrow 5"/>
          <p:cNvSpPr/>
          <p:nvPr/>
        </p:nvSpPr>
        <p:spPr>
          <a:xfrm>
            <a:off x="10285412" y="1905000"/>
            <a:ext cx="1143000" cy="609600"/>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2.Then Click </a:t>
            </a:r>
            <a:r>
              <a:rPr lang="en-US"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adda</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66125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3599062" cy="830997"/>
          </a:xfrm>
          <a:prstGeom prst="rect">
            <a:avLst/>
          </a:prstGeom>
        </p:spPr>
        <p:txBody>
          <a:bodyPr wrap="none">
            <a:spAutoFit/>
          </a:bodyPr>
          <a:lstStyle/>
          <a:p>
            <a:r>
              <a:rPr lang="en-US" sz="2400" b="1" dirty="0" smtClean="0">
                <a:solidFill>
                  <a:schemeClr val="bg1"/>
                </a:solidFill>
              </a:rPr>
              <a:t>Step 3: Create Syllabus</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20" y="914400"/>
            <a:ext cx="11123342" cy="4800600"/>
          </a:xfrm>
          <a:prstGeom prst="rect">
            <a:avLst/>
          </a:prstGeom>
        </p:spPr>
      </p:pic>
      <p:sp>
        <p:nvSpPr>
          <p:cNvPr id="8" name="Right Arrow 7"/>
          <p:cNvSpPr/>
          <p:nvPr/>
        </p:nvSpPr>
        <p:spPr>
          <a:xfrm>
            <a:off x="7770812" y="2057400"/>
            <a:ext cx="1295400"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Create Syllabus</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04402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3599062" cy="830997"/>
          </a:xfrm>
          <a:prstGeom prst="rect">
            <a:avLst/>
          </a:prstGeom>
        </p:spPr>
        <p:txBody>
          <a:bodyPr wrap="none">
            <a:spAutoFit/>
          </a:bodyPr>
          <a:lstStyle/>
          <a:p>
            <a:r>
              <a:rPr lang="en-US" sz="2400" b="1" dirty="0" smtClean="0">
                <a:solidFill>
                  <a:schemeClr val="bg1"/>
                </a:solidFill>
              </a:rPr>
              <a:t>Step 3: Create Syllabus</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012" y="914400"/>
            <a:ext cx="9177692" cy="5337442"/>
          </a:xfrm>
          <a:prstGeom prst="rect">
            <a:avLst/>
          </a:prstGeom>
        </p:spPr>
      </p:pic>
      <p:sp>
        <p:nvSpPr>
          <p:cNvPr id="8" name="Right Arrow 7"/>
          <p:cNvSpPr/>
          <p:nvPr/>
        </p:nvSpPr>
        <p:spPr>
          <a:xfrm>
            <a:off x="8685212" y="5410200"/>
            <a:ext cx="1524000"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1.Click to Create CLO</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ight Arrow 5"/>
          <p:cNvSpPr/>
          <p:nvPr/>
        </p:nvSpPr>
        <p:spPr>
          <a:xfrm>
            <a:off x="379412" y="914400"/>
            <a:ext cx="1676400"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2.Fill-up all fields and click save</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08164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3599062" cy="830997"/>
          </a:xfrm>
          <a:prstGeom prst="rect">
            <a:avLst/>
          </a:prstGeom>
        </p:spPr>
        <p:txBody>
          <a:bodyPr wrap="none">
            <a:spAutoFit/>
          </a:bodyPr>
          <a:lstStyle/>
          <a:p>
            <a:r>
              <a:rPr lang="en-US" sz="2400" b="1" dirty="0" smtClean="0">
                <a:solidFill>
                  <a:schemeClr val="bg1"/>
                </a:solidFill>
              </a:rPr>
              <a:t>Step 3: Create Syllabus</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95" y="838200"/>
            <a:ext cx="10548418" cy="5486400"/>
          </a:xfrm>
          <a:prstGeom prst="rect">
            <a:avLst/>
          </a:prstGeom>
        </p:spPr>
      </p:pic>
      <p:sp>
        <p:nvSpPr>
          <p:cNvPr id="8" name="Right Arrow 7"/>
          <p:cNvSpPr/>
          <p:nvPr/>
        </p:nvSpPr>
        <p:spPr>
          <a:xfrm>
            <a:off x="6932612" y="5486400"/>
            <a:ext cx="1295400"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3.Click to Save topic</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Left Arrow 5"/>
          <p:cNvSpPr/>
          <p:nvPr/>
        </p:nvSpPr>
        <p:spPr>
          <a:xfrm>
            <a:off x="10759499" y="5638800"/>
            <a:ext cx="1143000" cy="609600"/>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1.Click new </a:t>
            </a:r>
            <a:r>
              <a:rPr lang="en-US"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TOpic</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ight Arrow 6"/>
          <p:cNvSpPr/>
          <p:nvPr/>
        </p:nvSpPr>
        <p:spPr>
          <a:xfrm>
            <a:off x="1141412" y="1447800"/>
            <a:ext cx="1371600"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2.Fill-up all fields</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09813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3599062" cy="830997"/>
          </a:xfrm>
          <a:prstGeom prst="rect">
            <a:avLst/>
          </a:prstGeom>
        </p:spPr>
        <p:txBody>
          <a:bodyPr wrap="none">
            <a:spAutoFit/>
          </a:bodyPr>
          <a:lstStyle/>
          <a:p>
            <a:r>
              <a:rPr lang="en-US" sz="2400" b="1" dirty="0" smtClean="0">
                <a:solidFill>
                  <a:schemeClr val="bg1"/>
                </a:solidFill>
              </a:rPr>
              <a:t>Step 3: Create Syllabus</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762000"/>
            <a:ext cx="9982200" cy="5786654"/>
          </a:xfrm>
          <a:prstGeom prst="rect">
            <a:avLst/>
          </a:prstGeom>
        </p:spPr>
      </p:pic>
      <p:sp>
        <p:nvSpPr>
          <p:cNvPr id="8" name="Right Arrow 7"/>
          <p:cNvSpPr/>
          <p:nvPr/>
        </p:nvSpPr>
        <p:spPr>
          <a:xfrm>
            <a:off x="6704012" y="4648200"/>
            <a:ext cx="1295400"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1.Click to Save policies</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Left Arrow 5"/>
          <p:cNvSpPr/>
          <p:nvPr/>
        </p:nvSpPr>
        <p:spPr>
          <a:xfrm>
            <a:off x="10514013" y="4724400"/>
            <a:ext cx="1674812" cy="495300"/>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2.Cick to add new requirement</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770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3599062" cy="830997"/>
          </a:xfrm>
          <a:prstGeom prst="rect">
            <a:avLst/>
          </a:prstGeom>
        </p:spPr>
        <p:txBody>
          <a:bodyPr wrap="none">
            <a:spAutoFit/>
          </a:bodyPr>
          <a:lstStyle/>
          <a:p>
            <a:r>
              <a:rPr lang="en-US" sz="2400" b="1" dirty="0" smtClean="0">
                <a:solidFill>
                  <a:schemeClr val="bg1"/>
                </a:solidFill>
              </a:rPr>
              <a:t>Step 3: Create Syllabus</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256" y="916634"/>
            <a:ext cx="9493417" cy="5407965"/>
          </a:xfrm>
          <a:prstGeom prst="rect">
            <a:avLst/>
          </a:prstGeom>
        </p:spPr>
      </p:pic>
      <p:sp>
        <p:nvSpPr>
          <p:cNvPr id="8" name="Right Arrow 7"/>
          <p:cNvSpPr/>
          <p:nvPr/>
        </p:nvSpPr>
        <p:spPr>
          <a:xfrm>
            <a:off x="6704012" y="5562600"/>
            <a:ext cx="2514600"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In Contact Hours tab Click to submit for checking</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497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2935419" cy="830997"/>
          </a:xfrm>
          <a:prstGeom prst="rect">
            <a:avLst/>
          </a:prstGeom>
        </p:spPr>
        <p:txBody>
          <a:bodyPr wrap="none">
            <a:spAutoFit/>
          </a:bodyPr>
          <a:lstStyle/>
          <a:p>
            <a:r>
              <a:rPr lang="en-US" sz="2400" b="1" dirty="0" smtClean="0">
                <a:solidFill>
                  <a:schemeClr val="bg1"/>
                </a:solidFill>
              </a:rPr>
              <a:t>Step 4: Create TOS</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80" y="1059597"/>
            <a:ext cx="10446605" cy="5112603"/>
          </a:xfrm>
          <a:prstGeom prst="rect">
            <a:avLst/>
          </a:prstGeom>
        </p:spPr>
      </p:pic>
      <p:sp>
        <p:nvSpPr>
          <p:cNvPr id="8" name="Right Arrow 7"/>
          <p:cNvSpPr/>
          <p:nvPr/>
        </p:nvSpPr>
        <p:spPr>
          <a:xfrm>
            <a:off x="5180012" y="2362200"/>
            <a:ext cx="1600200"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Create TOS </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92845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2935419" cy="830997"/>
          </a:xfrm>
          <a:prstGeom prst="rect">
            <a:avLst/>
          </a:prstGeom>
        </p:spPr>
        <p:txBody>
          <a:bodyPr wrap="none">
            <a:spAutoFit/>
          </a:bodyPr>
          <a:lstStyle/>
          <a:p>
            <a:r>
              <a:rPr lang="en-US" sz="2400" b="1" dirty="0">
                <a:solidFill>
                  <a:schemeClr val="bg1"/>
                </a:solidFill>
              </a:rPr>
              <a:t>Step 4: Create TOS</a:t>
            </a: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838199"/>
            <a:ext cx="9960778" cy="5867401"/>
          </a:xfrm>
          <a:prstGeom prst="rect">
            <a:avLst/>
          </a:prstGeom>
        </p:spPr>
      </p:pic>
      <p:sp>
        <p:nvSpPr>
          <p:cNvPr id="8" name="Right Arrow 7"/>
          <p:cNvSpPr/>
          <p:nvPr/>
        </p:nvSpPr>
        <p:spPr>
          <a:xfrm>
            <a:off x="989012" y="1447800"/>
            <a:ext cx="1600200"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Select topic and click Add  </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53878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2935419" cy="830997"/>
          </a:xfrm>
          <a:prstGeom prst="rect">
            <a:avLst/>
          </a:prstGeom>
        </p:spPr>
        <p:txBody>
          <a:bodyPr wrap="none">
            <a:spAutoFit/>
          </a:bodyPr>
          <a:lstStyle/>
          <a:p>
            <a:r>
              <a:rPr lang="en-US" sz="2400" b="1" dirty="0">
                <a:solidFill>
                  <a:schemeClr val="bg1"/>
                </a:solidFill>
              </a:rPr>
              <a:t>Step 4: Create TOS</a:t>
            </a: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718016"/>
            <a:ext cx="9677400" cy="5835184"/>
          </a:xfrm>
          <a:prstGeom prst="rect">
            <a:avLst/>
          </a:prstGeom>
        </p:spPr>
      </p:pic>
      <p:sp>
        <p:nvSpPr>
          <p:cNvPr id="8" name="Right Arrow 7"/>
          <p:cNvSpPr/>
          <p:nvPr/>
        </p:nvSpPr>
        <p:spPr>
          <a:xfrm>
            <a:off x="5484812" y="5486400"/>
            <a:ext cx="2286000"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1.Fillup the required data then click save</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Left Arrow 5"/>
          <p:cNvSpPr/>
          <p:nvPr/>
        </p:nvSpPr>
        <p:spPr>
          <a:xfrm>
            <a:off x="9675812" y="5524500"/>
            <a:ext cx="1752600" cy="609600"/>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2.Click Create TQ after saving</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28347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2775119" cy="830997"/>
          </a:xfrm>
          <a:prstGeom prst="rect">
            <a:avLst/>
          </a:prstGeom>
        </p:spPr>
        <p:txBody>
          <a:bodyPr wrap="none">
            <a:spAutoFit/>
          </a:bodyPr>
          <a:lstStyle/>
          <a:p>
            <a:r>
              <a:rPr lang="en-US" sz="2400" b="1" dirty="0">
                <a:solidFill>
                  <a:schemeClr val="bg1"/>
                </a:solidFill>
              </a:rPr>
              <a:t>Step </a:t>
            </a:r>
            <a:r>
              <a:rPr lang="en-US" sz="2400" b="1" dirty="0" smtClean="0">
                <a:solidFill>
                  <a:schemeClr val="bg1"/>
                </a:solidFill>
              </a:rPr>
              <a:t>5: </a:t>
            </a:r>
            <a:r>
              <a:rPr lang="en-US" sz="2400" b="1" dirty="0">
                <a:solidFill>
                  <a:schemeClr val="bg1"/>
                </a:solidFill>
              </a:rPr>
              <a:t>Create </a:t>
            </a:r>
            <a:r>
              <a:rPr lang="en-US" sz="2400" b="1" dirty="0" smtClean="0">
                <a:solidFill>
                  <a:schemeClr val="bg1"/>
                </a:solidFill>
              </a:rPr>
              <a:t>TQ</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258" y="875632"/>
            <a:ext cx="9493413" cy="5563935"/>
          </a:xfrm>
          <a:prstGeom prst="rect">
            <a:avLst/>
          </a:prstGeom>
        </p:spPr>
      </p:pic>
      <p:sp>
        <p:nvSpPr>
          <p:cNvPr id="8" name="Right Arrow 7"/>
          <p:cNvSpPr/>
          <p:nvPr/>
        </p:nvSpPr>
        <p:spPr>
          <a:xfrm>
            <a:off x="225513" y="1143000"/>
            <a:ext cx="1752600"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Fillup</a:t>
            </a:r>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the required data</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9" name="Left Arrow 8"/>
          <p:cNvSpPr/>
          <p:nvPr/>
        </p:nvSpPr>
        <p:spPr>
          <a:xfrm>
            <a:off x="10590212" y="2133600"/>
            <a:ext cx="1495523" cy="609600"/>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TOS Guide</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Right Arrow 9"/>
          <p:cNvSpPr/>
          <p:nvPr/>
        </p:nvSpPr>
        <p:spPr>
          <a:xfrm>
            <a:off x="2817812" y="4191000"/>
            <a:ext cx="1822067"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save to save data</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 name="Right Arrow 10"/>
          <p:cNvSpPr/>
          <p:nvPr/>
        </p:nvSpPr>
        <p:spPr>
          <a:xfrm>
            <a:off x="5713413" y="5768153"/>
            <a:ext cx="2060140"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Select number of student then save</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 name="Left Arrow 11"/>
          <p:cNvSpPr/>
          <p:nvPr/>
        </p:nvSpPr>
        <p:spPr>
          <a:xfrm>
            <a:off x="6323012" y="4267200"/>
            <a:ext cx="2209800" cy="609600"/>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Submit Button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will </a:t>
            </a: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appear when TOS is fulfilled </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86543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6612" y="1524000"/>
            <a:ext cx="10363200" cy="3637919"/>
          </a:xfrm>
          <a:prstGeom prst="rect">
            <a:avLst/>
          </a:prstGeom>
          <a:noFill/>
        </p:spPr>
        <p:txBody>
          <a:bodyPr wrap="square" rtlCol="0">
            <a:spAutoFit/>
          </a:bodyPr>
          <a:lstStyle/>
          <a:p>
            <a:pPr algn="just">
              <a:lnSpc>
                <a:spcPct val="90000"/>
              </a:lnSpc>
            </a:pPr>
            <a:r>
              <a:rPr lang="en-US" sz="3200" dirty="0" smtClean="0">
                <a:solidFill>
                  <a:schemeClr val="bg1"/>
                </a:solidFill>
              </a:rPr>
              <a:t>ACLC Test Banking provide an easier and faster way to create test questionnaire, table of specification and syllabi compared to the manual process. All questions approved by the Dean will be stored on the system and can be reuse when creating new test questionnaire. The checking process will be more faster, flexible and paper less with notification features.</a:t>
            </a:r>
            <a:endParaRPr lang="en-US" sz="3200" dirty="0">
              <a:solidFill>
                <a:schemeClr val="bg1"/>
              </a:solidFill>
            </a:endParaRPr>
          </a:p>
        </p:txBody>
      </p:sp>
    </p:spTree>
    <p:extLst>
      <p:ext uri="{BB962C8B-B14F-4D97-AF65-F5344CB8AC3E}">
        <p14:creationId xmlns:p14="http://schemas.microsoft.com/office/powerpoint/2010/main" val="89520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2775119" cy="830997"/>
          </a:xfrm>
          <a:prstGeom prst="rect">
            <a:avLst/>
          </a:prstGeom>
        </p:spPr>
        <p:txBody>
          <a:bodyPr wrap="none">
            <a:spAutoFit/>
          </a:bodyPr>
          <a:lstStyle/>
          <a:p>
            <a:r>
              <a:rPr lang="en-US" sz="2400" b="1" dirty="0">
                <a:solidFill>
                  <a:schemeClr val="bg1"/>
                </a:solidFill>
              </a:rPr>
              <a:t>Step 5</a:t>
            </a:r>
            <a:r>
              <a:rPr lang="en-US" sz="2400" b="1" dirty="0" smtClean="0">
                <a:solidFill>
                  <a:schemeClr val="bg1"/>
                </a:solidFill>
              </a:rPr>
              <a:t>: </a:t>
            </a:r>
            <a:r>
              <a:rPr lang="en-US" sz="2400" b="1" dirty="0">
                <a:solidFill>
                  <a:schemeClr val="bg1"/>
                </a:solidFill>
              </a:rPr>
              <a:t>Create </a:t>
            </a:r>
            <a:r>
              <a:rPr lang="en-US" sz="2400" b="1" dirty="0" smtClean="0">
                <a:solidFill>
                  <a:schemeClr val="bg1"/>
                </a:solidFill>
              </a:rPr>
              <a:t>TQ</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258" y="989951"/>
            <a:ext cx="9493413" cy="5335297"/>
          </a:xfrm>
          <a:prstGeom prst="rect">
            <a:avLst/>
          </a:prstGeom>
        </p:spPr>
      </p:pic>
      <p:sp>
        <p:nvSpPr>
          <p:cNvPr id="8" name="Right Arrow 7"/>
          <p:cNvSpPr/>
          <p:nvPr/>
        </p:nvSpPr>
        <p:spPr>
          <a:xfrm>
            <a:off x="3804586" y="1295400"/>
            <a:ext cx="2277378"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Notification when TQ is Printed</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49888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0212" y="1981200"/>
            <a:ext cx="6096000" cy="2554545"/>
          </a:xfrm>
          <a:prstGeom prst="rect">
            <a:avLst/>
          </a:prstGeom>
        </p:spPr>
        <p:txBody>
          <a:bodyPr wrap="square">
            <a:spAutoFit/>
          </a:bodyPr>
          <a:lstStyle/>
          <a:p>
            <a:pPr algn="ctr"/>
            <a:r>
              <a:rPr lang="en-US" sz="8000" b="1" dirty="0" smtClean="0">
                <a:solidFill>
                  <a:schemeClr val="bg1"/>
                </a:solidFill>
              </a:rPr>
              <a:t>PROGRAM HEAD</a:t>
            </a:r>
            <a:endParaRPr lang="en-US" sz="8000" b="1" dirty="0">
              <a:solidFill>
                <a:schemeClr val="bg1"/>
              </a:solidFill>
            </a:endParaRPr>
          </a:p>
        </p:txBody>
      </p:sp>
    </p:spTree>
    <p:extLst>
      <p:ext uri="{BB962C8B-B14F-4D97-AF65-F5344CB8AC3E}">
        <p14:creationId xmlns:p14="http://schemas.microsoft.com/office/powerpoint/2010/main" val="165382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978153" cy="830997"/>
          </a:xfrm>
          <a:prstGeom prst="rect">
            <a:avLst/>
          </a:prstGeom>
        </p:spPr>
        <p:txBody>
          <a:bodyPr wrap="none">
            <a:spAutoFit/>
          </a:bodyPr>
          <a:lstStyle/>
          <a:p>
            <a:r>
              <a:rPr lang="en-US" sz="2400" b="1" dirty="0" smtClean="0">
                <a:solidFill>
                  <a:schemeClr val="bg1"/>
                </a:solidFill>
              </a:rPr>
              <a:t>Login</a:t>
            </a:r>
            <a:endParaRPr lang="en-US" sz="2400" b="1" dirty="0">
              <a:solidFill>
                <a:schemeClr val="bg1"/>
              </a:solidFill>
            </a:endParaRPr>
          </a:p>
          <a:p>
            <a:endParaRPr lang="en-US" sz="2400" b="1"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12" y="1059597"/>
            <a:ext cx="7792824" cy="4835547"/>
          </a:xfrm>
          <a:prstGeom prst="rect">
            <a:avLst/>
          </a:prstGeom>
        </p:spPr>
      </p:pic>
    </p:spTree>
    <p:extLst>
      <p:ext uri="{BB962C8B-B14F-4D97-AF65-F5344CB8AC3E}">
        <p14:creationId xmlns:p14="http://schemas.microsoft.com/office/powerpoint/2010/main" val="36515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1989647" cy="830997"/>
          </a:xfrm>
          <a:prstGeom prst="rect">
            <a:avLst/>
          </a:prstGeom>
        </p:spPr>
        <p:txBody>
          <a:bodyPr wrap="none">
            <a:spAutoFit/>
          </a:bodyPr>
          <a:lstStyle/>
          <a:p>
            <a:r>
              <a:rPr lang="en-US" sz="2400" b="1" dirty="0" smtClean="0">
                <a:solidFill>
                  <a:schemeClr val="bg1"/>
                </a:solidFill>
              </a:rPr>
              <a:t>Create PGO</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644098"/>
            <a:ext cx="9761487" cy="5962817"/>
          </a:xfrm>
          <a:prstGeom prst="rect">
            <a:avLst/>
          </a:prstGeom>
        </p:spPr>
      </p:pic>
      <p:sp>
        <p:nvSpPr>
          <p:cNvPr id="8" name="Right Arrow 7"/>
          <p:cNvSpPr/>
          <p:nvPr/>
        </p:nvSpPr>
        <p:spPr>
          <a:xfrm>
            <a:off x="8151812" y="5410200"/>
            <a:ext cx="1896378"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add new PGO</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ight Arrow 5"/>
          <p:cNvSpPr/>
          <p:nvPr/>
        </p:nvSpPr>
        <p:spPr>
          <a:xfrm>
            <a:off x="5629325" y="5638800"/>
            <a:ext cx="1896378"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save new PGO</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39302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3762568" cy="830997"/>
          </a:xfrm>
          <a:prstGeom prst="rect">
            <a:avLst/>
          </a:prstGeom>
        </p:spPr>
        <p:txBody>
          <a:bodyPr wrap="none">
            <a:spAutoFit/>
          </a:bodyPr>
          <a:lstStyle/>
          <a:p>
            <a:r>
              <a:rPr lang="en-US" sz="2400" b="1" dirty="0" smtClean="0">
                <a:solidFill>
                  <a:schemeClr val="bg1"/>
                </a:solidFill>
              </a:rPr>
              <a:t>Set Program Information</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2" y="758629"/>
            <a:ext cx="10134600" cy="5950341"/>
          </a:xfrm>
          <a:prstGeom prst="rect">
            <a:avLst/>
          </a:prstGeom>
        </p:spPr>
      </p:pic>
      <p:sp>
        <p:nvSpPr>
          <p:cNvPr id="8" name="Right Arrow 7"/>
          <p:cNvSpPr/>
          <p:nvPr/>
        </p:nvSpPr>
        <p:spPr>
          <a:xfrm>
            <a:off x="8532812" y="6096000"/>
            <a:ext cx="1896378"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add objectives</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ight Arrow 5"/>
          <p:cNvSpPr/>
          <p:nvPr/>
        </p:nvSpPr>
        <p:spPr>
          <a:xfrm>
            <a:off x="8532812" y="2867246"/>
            <a:ext cx="1896378"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save data</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88263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3430747" cy="830997"/>
          </a:xfrm>
          <a:prstGeom prst="rect">
            <a:avLst/>
          </a:prstGeom>
        </p:spPr>
        <p:txBody>
          <a:bodyPr wrap="none">
            <a:spAutoFit/>
          </a:bodyPr>
          <a:lstStyle/>
          <a:p>
            <a:r>
              <a:rPr lang="en-US" sz="2400" b="1" dirty="0" smtClean="0">
                <a:solidFill>
                  <a:schemeClr val="bg1"/>
                </a:solidFill>
              </a:rPr>
              <a:t>Checking TQ and TOS</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253" t="7652" r="2577" b="23605"/>
          <a:stretch/>
        </p:blipFill>
        <p:spPr>
          <a:xfrm>
            <a:off x="379412" y="838200"/>
            <a:ext cx="10920307" cy="5715000"/>
          </a:xfrm>
          <a:prstGeom prst="rect">
            <a:avLst/>
          </a:prstGeom>
        </p:spPr>
      </p:pic>
      <p:sp>
        <p:nvSpPr>
          <p:cNvPr id="6" name="Right Arrow 5"/>
          <p:cNvSpPr/>
          <p:nvPr/>
        </p:nvSpPr>
        <p:spPr>
          <a:xfrm>
            <a:off x="8609012" y="2133600"/>
            <a:ext cx="1582956"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check TQ &amp; TOS</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14462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3430747" cy="830997"/>
          </a:xfrm>
          <a:prstGeom prst="rect">
            <a:avLst/>
          </a:prstGeom>
        </p:spPr>
        <p:txBody>
          <a:bodyPr wrap="none">
            <a:spAutoFit/>
          </a:bodyPr>
          <a:lstStyle/>
          <a:p>
            <a:r>
              <a:rPr lang="en-US" sz="2400" b="1" dirty="0" smtClean="0">
                <a:solidFill>
                  <a:schemeClr val="bg1"/>
                </a:solidFill>
              </a:rPr>
              <a:t>Checking TQ and TOS</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194" t="8582" b="5725"/>
          <a:stretch/>
        </p:blipFill>
        <p:spPr>
          <a:xfrm>
            <a:off x="836612" y="685800"/>
            <a:ext cx="10630668" cy="5900225"/>
          </a:xfrm>
          <a:prstGeom prst="rect">
            <a:avLst/>
          </a:prstGeom>
        </p:spPr>
      </p:pic>
      <p:sp>
        <p:nvSpPr>
          <p:cNvPr id="6" name="Right Arrow 5"/>
          <p:cNvSpPr/>
          <p:nvPr/>
        </p:nvSpPr>
        <p:spPr>
          <a:xfrm>
            <a:off x="3579812" y="5791200"/>
            <a:ext cx="1582956"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revise</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Left Arrow 6"/>
          <p:cNvSpPr/>
          <p:nvPr/>
        </p:nvSpPr>
        <p:spPr>
          <a:xfrm>
            <a:off x="6932612" y="5829300"/>
            <a:ext cx="1495523" cy="609600"/>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Click to approve</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Left Arrow 7"/>
          <p:cNvSpPr/>
          <p:nvPr/>
        </p:nvSpPr>
        <p:spPr>
          <a:xfrm>
            <a:off x="10514012" y="2057400"/>
            <a:ext cx="1495523" cy="609600"/>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TOS Guide</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48371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0212" y="2514600"/>
            <a:ext cx="6096000" cy="1323439"/>
          </a:xfrm>
          <a:prstGeom prst="rect">
            <a:avLst/>
          </a:prstGeom>
        </p:spPr>
        <p:txBody>
          <a:bodyPr wrap="square">
            <a:spAutoFit/>
          </a:bodyPr>
          <a:lstStyle/>
          <a:p>
            <a:pPr algn="ctr"/>
            <a:r>
              <a:rPr lang="en-US" sz="8000" b="1" dirty="0" smtClean="0">
                <a:solidFill>
                  <a:schemeClr val="bg1"/>
                </a:solidFill>
              </a:rPr>
              <a:t>DEAN</a:t>
            </a:r>
            <a:endParaRPr lang="en-US" sz="8000" b="1" dirty="0">
              <a:solidFill>
                <a:schemeClr val="bg1"/>
              </a:solidFill>
            </a:endParaRPr>
          </a:p>
        </p:txBody>
      </p:sp>
    </p:spTree>
    <p:extLst>
      <p:ext uri="{BB962C8B-B14F-4D97-AF65-F5344CB8AC3E}">
        <p14:creationId xmlns:p14="http://schemas.microsoft.com/office/powerpoint/2010/main" val="43818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978153" cy="830997"/>
          </a:xfrm>
          <a:prstGeom prst="rect">
            <a:avLst/>
          </a:prstGeom>
        </p:spPr>
        <p:txBody>
          <a:bodyPr wrap="none">
            <a:spAutoFit/>
          </a:bodyPr>
          <a:lstStyle/>
          <a:p>
            <a:r>
              <a:rPr lang="en-US" sz="2400" b="1" dirty="0" smtClean="0">
                <a:solidFill>
                  <a:schemeClr val="bg1"/>
                </a:solidFill>
              </a:rPr>
              <a:t>Login</a:t>
            </a:r>
            <a:endParaRPr lang="en-US" sz="2400" b="1" dirty="0">
              <a:solidFill>
                <a:schemeClr val="bg1"/>
              </a:solidFill>
            </a:endParaRPr>
          </a:p>
          <a:p>
            <a:endParaRPr lang="en-US" sz="2400" b="1"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12" y="1059597"/>
            <a:ext cx="7792824" cy="4835547"/>
          </a:xfrm>
          <a:prstGeom prst="rect">
            <a:avLst/>
          </a:prstGeom>
        </p:spPr>
      </p:pic>
    </p:spTree>
    <p:extLst>
      <p:ext uri="{BB962C8B-B14F-4D97-AF65-F5344CB8AC3E}">
        <p14:creationId xmlns:p14="http://schemas.microsoft.com/office/powerpoint/2010/main" val="408755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4334841" cy="830997"/>
          </a:xfrm>
          <a:prstGeom prst="rect">
            <a:avLst/>
          </a:prstGeom>
        </p:spPr>
        <p:txBody>
          <a:bodyPr wrap="none">
            <a:spAutoFit/>
          </a:bodyPr>
          <a:lstStyle/>
          <a:p>
            <a:r>
              <a:rPr lang="en-US" sz="2400" b="1" dirty="0" smtClean="0">
                <a:solidFill>
                  <a:schemeClr val="bg1"/>
                </a:solidFill>
              </a:rPr>
              <a:t>Set Exam &amp; </a:t>
            </a:r>
            <a:r>
              <a:rPr lang="en-US" sz="2400" b="1" dirty="0">
                <a:solidFill>
                  <a:schemeClr val="bg1"/>
                </a:solidFill>
              </a:rPr>
              <a:t>S</a:t>
            </a:r>
            <a:r>
              <a:rPr lang="en-US" sz="2400" b="1" dirty="0" smtClean="0">
                <a:solidFill>
                  <a:schemeClr val="bg1"/>
                </a:solidFill>
              </a:rPr>
              <a:t>ubmission Date</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1059597"/>
            <a:ext cx="9489603" cy="4757211"/>
          </a:xfrm>
          <a:prstGeom prst="rect">
            <a:avLst/>
          </a:prstGeom>
        </p:spPr>
      </p:pic>
      <p:sp>
        <p:nvSpPr>
          <p:cNvPr id="8" name="Right Arrow 7"/>
          <p:cNvSpPr/>
          <p:nvPr/>
        </p:nvSpPr>
        <p:spPr>
          <a:xfrm>
            <a:off x="166713" y="3962400"/>
            <a:ext cx="1896378"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Set Submission Deadline date then save</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ight Arrow 5"/>
          <p:cNvSpPr/>
          <p:nvPr/>
        </p:nvSpPr>
        <p:spPr>
          <a:xfrm>
            <a:off x="150812" y="1447800"/>
            <a:ext cx="1896378"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Set Exam Schedule date then save</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43241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727074" y="190524"/>
            <a:ext cx="5408612" cy="487362"/>
          </a:xfrm>
        </p:spPr>
        <p:txBody>
          <a:bodyPr>
            <a:normAutofit fontScale="90000"/>
          </a:bodyPr>
          <a:lstStyle/>
          <a:p>
            <a:r>
              <a:rPr lang="en-US" b="1" dirty="0" smtClean="0"/>
              <a:t>Process</a:t>
            </a:r>
            <a:endParaRPr lang="en-US" b="1" dirty="0"/>
          </a:p>
        </p:txBody>
      </p:sp>
      <p:sp>
        <p:nvSpPr>
          <p:cNvPr id="4" name="Rectangle 3"/>
          <p:cNvSpPr/>
          <p:nvPr/>
        </p:nvSpPr>
        <p:spPr>
          <a:xfrm>
            <a:off x="798512" y="1154547"/>
            <a:ext cx="1828800" cy="533400"/>
          </a:xfrm>
          <a:prstGeom prst="rect">
            <a:avLst/>
          </a:prstGeom>
          <a:solidFill>
            <a:schemeClr val="bg2">
              <a:lumMod val="50000"/>
            </a:schemeClr>
          </a:solidFill>
          <a:ln>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n w="0"/>
                <a:solidFill>
                  <a:schemeClr val="bg1"/>
                </a:solidFill>
                <a:effectLst>
                  <a:outerShdw blurRad="38100" dist="19050" dir="2700000" algn="tl" rotWithShape="0">
                    <a:schemeClr val="dk1">
                      <a:alpha val="40000"/>
                    </a:schemeClr>
                  </a:outerShdw>
                </a:effectLst>
              </a:rPr>
              <a:t>INSTRUCTOR</a:t>
            </a:r>
            <a:endParaRPr lang="en-US" sz="2000" b="1" dirty="0">
              <a:ln w="0"/>
              <a:solidFill>
                <a:schemeClr val="bg1"/>
              </a:solidFill>
              <a:effectLst>
                <a:outerShdw blurRad="38100" dist="19050" dir="2700000" algn="tl" rotWithShape="0">
                  <a:schemeClr val="dk1">
                    <a:alpha val="40000"/>
                  </a:schemeClr>
                </a:outerShdw>
              </a:effectLst>
            </a:endParaRPr>
          </a:p>
        </p:txBody>
      </p:sp>
      <p:sp>
        <p:nvSpPr>
          <p:cNvPr id="5" name="Rectangle 4"/>
          <p:cNvSpPr/>
          <p:nvPr/>
        </p:nvSpPr>
        <p:spPr>
          <a:xfrm>
            <a:off x="5103812" y="1143000"/>
            <a:ext cx="1828800" cy="533400"/>
          </a:xfrm>
          <a:prstGeom prst="rect">
            <a:avLst/>
          </a:prstGeom>
          <a:solidFill>
            <a:srgbClr val="FF0000"/>
          </a:solidFill>
          <a:ln>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n w="0"/>
                <a:solidFill>
                  <a:schemeClr val="bg1"/>
                </a:solidFill>
                <a:effectLst>
                  <a:outerShdw blurRad="38100" dist="19050" dir="2700000" algn="tl" rotWithShape="0">
                    <a:schemeClr val="dk1">
                      <a:alpha val="40000"/>
                    </a:schemeClr>
                  </a:outerShdw>
                </a:effectLst>
              </a:rPr>
              <a:t>DEAN</a:t>
            </a:r>
            <a:endParaRPr lang="en-US" sz="2000" b="1" dirty="0">
              <a:ln w="0"/>
              <a:solidFill>
                <a:schemeClr val="bg1"/>
              </a:solidFill>
              <a:effectLst>
                <a:outerShdw blurRad="38100" dist="19050" dir="2700000" algn="tl" rotWithShape="0">
                  <a:schemeClr val="dk1">
                    <a:alpha val="40000"/>
                  </a:schemeClr>
                </a:outerShdw>
              </a:effectLst>
            </a:endParaRPr>
          </a:p>
        </p:txBody>
      </p:sp>
      <p:sp>
        <p:nvSpPr>
          <p:cNvPr id="6" name="Rectangle 5"/>
          <p:cNvSpPr/>
          <p:nvPr/>
        </p:nvSpPr>
        <p:spPr>
          <a:xfrm>
            <a:off x="5102224" y="4602467"/>
            <a:ext cx="1828800" cy="533400"/>
          </a:xfrm>
          <a:prstGeom prst="rect">
            <a:avLst/>
          </a:prstGeom>
          <a:solidFill>
            <a:schemeClr val="accent5"/>
          </a:solidFill>
          <a:ln>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n w="0"/>
                <a:solidFill>
                  <a:schemeClr val="bg1"/>
                </a:solidFill>
                <a:effectLst>
                  <a:outerShdw blurRad="38100" dist="19050" dir="2700000" algn="tl" rotWithShape="0">
                    <a:schemeClr val="dk1">
                      <a:alpha val="40000"/>
                    </a:schemeClr>
                  </a:outerShdw>
                </a:effectLst>
              </a:rPr>
              <a:t>PH</a:t>
            </a:r>
            <a:endParaRPr lang="en-US" sz="2000" b="1" dirty="0">
              <a:ln w="0"/>
              <a:solidFill>
                <a:schemeClr val="bg1"/>
              </a:solidFill>
              <a:effectLst>
                <a:outerShdw blurRad="38100" dist="19050" dir="2700000" algn="tl" rotWithShape="0">
                  <a:schemeClr val="dk1">
                    <a:alpha val="40000"/>
                  </a:schemeClr>
                </a:outerShdw>
              </a:effectLst>
            </a:endParaRPr>
          </a:p>
        </p:txBody>
      </p:sp>
      <p:sp>
        <p:nvSpPr>
          <p:cNvPr id="7" name="Rectangle 6"/>
          <p:cNvSpPr/>
          <p:nvPr/>
        </p:nvSpPr>
        <p:spPr>
          <a:xfrm>
            <a:off x="10056812" y="1143000"/>
            <a:ext cx="1828800" cy="533400"/>
          </a:xfrm>
          <a:prstGeom prst="rect">
            <a:avLst/>
          </a:prstGeom>
          <a:solidFill>
            <a:schemeClr val="accent3">
              <a:lumMod val="50000"/>
            </a:schemeClr>
          </a:solidFill>
          <a:ln>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n w="0"/>
                <a:solidFill>
                  <a:schemeClr val="bg1"/>
                </a:solidFill>
                <a:effectLst>
                  <a:outerShdw blurRad="38100" dist="19050" dir="2700000" algn="tl" rotWithShape="0">
                    <a:schemeClr val="dk1">
                      <a:alpha val="40000"/>
                    </a:schemeClr>
                  </a:outerShdw>
                </a:effectLst>
              </a:rPr>
              <a:t>PRINTING INCHARGE</a:t>
            </a:r>
            <a:endParaRPr lang="en-US" sz="2000" b="1" dirty="0">
              <a:ln w="0"/>
              <a:solidFill>
                <a:schemeClr val="bg1"/>
              </a:solidFill>
              <a:effectLst>
                <a:outerShdw blurRad="38100" dist="19050" dir="2700000" algn="tl" rotWithShape="0">
                  <a:schemeClr val="dk1">
                    <a:alpha val="40000"/>
                  </a:schemeClr>
                </a:outerShdw>
              </a:effectLst>
            </a:endParaRPr>
          </a:p>
        </p:txBody>
      </p:sp>
      <p:cxnSp>
        <p:nvCxnSpPr>
          <p:cNvPr id="13" name="Straight Arrow Connector 12"/>
          <p:cNvCxnSpPr/>
          <p:nvPr/>
        </p:nvCxnSpPr>
        <p:spPr>
          <a:xfrm flipH="1">
            <a:off x="2665412" y="1143000"/>
            <a:ext cx="2438400" cy="0"/>
          </a:xfrm>
          <a:prstGeom prst="straightConnector1">
            <a:avLst/>
          </a:prstGeom>
          <a:ln>
            <a:solidFill>
              <a:schemeClr val="bg1"/>
            </a:solidFill>
            <a:tailEnd type="triangle"/>
          </a:ln>
          <a:effectLst/>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H="1">
            <a:off x="2665412" y="1676400"/>
            <a:ext cx="2438400" cy="0"/>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370012" y="2286000"/>
            <a:ext cx="184731" cy="424732"/>
          </a:xfrm>
          <a:prstGeom prst="rect">
            <a:avLst/>
          </a:prstGeom>
          <a:noFill/>
        </p:spPr>
        <p:txBody>
          <a:bodyPr wrap="none" rtlCol="0">
            <a:spAutoFit/>
          </a:bodyPr>
          <a:lstStyle/>
          <a:p>
            <a:pPr>
              <a:lnSpc>
                <a:spcPct val="90000"/>
              </a:lnSpc>
            </a:pPr>
            <a:endParaRPr lang="en-US" sz="2400" dirty="0"/>
          </a:p>
        </p:txBody>
      </p:sp>
      <p:sp>
        <p:nvSpPr>
          <p:cNvPr id="20" name="Folded Corner 19"/>
          <p:cNvSpPr/>
          <p:nvPr/>
        </p:nvSpPr>
        <p:spPr>
          <a:xfrm>
            <a:off x="987424" y="2459548"/>
            <a:ext cx="1524000" cy="502368"/>
          </a:xfrm>
          <a:prstGeom prst="foldedCorner">
            <a:avLst/>
          </a:prstGeom>
          <a:solidFill>
            <a:schemeClr val="bg1"/>
          </a:solidFill>
          <a:ln>
            <a:solidFill>
              <a:schemeClr val="bg2">
                <a:lumMod val="1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SYLLABUS</a:t>
            </a:r>
          </a:p>
        </p:txBody>
      </p:sp>
      <p:cxnSp>
        <p:nvCxnSpPr>
          <p:cNvPr id="22" name="Straight Arrow Connector 21"/>
          <p:cNvCxnSpPr/>
          <p:nvPr/>
        </p:nvCxnSpPr>
        <p:spPr>
          <a:xfrm>
            <a:off x="1749424" y="1687947"/>
            <a:ext cx="0" cy="685800"/>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flipV="1">
            <a:off x="2511424" y="2792564"/>
            <a:ext cx="2820988" cy="10602"/>
          </a:xfrm>
          <a:prstGeom prst="line">
            <a:avLst/>
          </a:prstGeom>
          <a:ln>
            <a:solidFill>
              <a:schemeClr val="bg1"/>
            </a:solidFill>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p:nvPr/>
        </p:nvCxnSpPr>
        <p:spPr>
          <a:xfrm flipV="1">
            <a:off x="5332412" y="1921234"/>
            <a:ext cx="0" cy="881932"/>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sp>
        <p:nvSpPr>
          <p:cNvPr id="31" name="Folded Corner 30"/>
          <p:cNvSpPr/>
          <p:nvPr/>
        </p:nvSpPr>
        <p:spPr>
          <a:xfrm>
            <a:off x="987424" y="3537612"/>
            <a:ext cx="1524000" cy="506565"/>
          </a:xfrm>
          <a:prstGeom prst="foldedCorner">
            <a:avLst/>
          </a:prstGeom>
          <a:solidFill>
            <a:schemeClr val="bg1"/>
          </a:solidFill>
          <a:ln>
            <a:solidFill>
              <a:schemeClr val="bg2">
                <a:lumMod val="1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TOS</a:t>
            </a:r>
            <a:endParaRPr lang="en-US" dirty="0">
              <a:solidFill>
                <a:schemeClr val="tx1"/>
              </a:solidFill>
            </a:endParaRPr>
          </a:p>
        </p:txBody>
      </p:sp>
      <p:sp>
        <p:nvSpPr>
          <p:cNvPr id="32" name="Folded Corner 31"/>
          <p:cNvSpPr/>
          <p:nvPr/>
        </p:nvSpPr>
        <p:spPr>
          <a:xfrm>
            <a:off x="987424" y="4600216"/>
            <a:ext cx="1524000" cy="525767"/>
          </a:xfrm>
          <a:prstGeom prst="foldedCorner">
            <a:avLst/>
          </a:prstGeom>
          <a:solidFill>
            <a:schemeClr val="bg1"/>
          </a:solidFill>
          <a:ln>
            <a:solidFill>
              <a:schemeClr val="bg2">
                <a:lumMod val="1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TQ</a:t>
            </a:r>
            <a:endParaRPr lang="en-US" dirty="0">
              <a:solidFill>
                <a:schemeClr val="tx1"/>
              </a:solidFill>
            </a:endParaRPr>
          </a:p>
        </p:txBody>
      </p:sp>
      <p:cxnSp>
        <p:nvCxnSpPr>
          <p:cNvPr id="34" name="Straight Arrow Connector 33"/>
          <p:cNvCxnSpPr>
            <a:stCxn id="20" idx="2"/>
          </p:cNvCxnSpPr>
          <p:nvPr/>
        </p:nvCxnSpPr>
        <p:spPr>
          <a:xfrm>
            <a:off x="1749424" y="2961916"/>
            <a:ext cx="0" cy="457200"/>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a:off x="1749424" y="4044177"/>
            <a:ext cx="0" cy="556039"/>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32" idx="3"/>
          </p:cNvCxnSpPr>
          <p:nvPr/>
        </p:nvCxnSpPr>
        <p:spPr>
          <a:xfrm>
            <a:off x="2511424" y="4863100"/>
            <a:ext cx="2516188" cy="0"/>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49" name="Straight Connector 48"/>
          <p:cNvCxnSpPr>
            <a:stCxn id="6" idx="2"/>
          </p:cNvCxnSpPr>
          <p:nvPr/>
        </p:nvCxnSpPr>
        <p:spPr>
          <a:xfrm>
            <a:off x="6016624" y="5135867"/>
            <a:ext cx="1588" cy="198133"/>
          </a:xfrm>
          <a:prstGeom prst="line">
            <a:avLst/>
          </a:prstGeom>
          <a:ln>
            <a:solidFill>
              <a:schemeClr val="bg1"/>
            </a:solidFill>
            <a:tailEnd type="none"/>
          </a:ln>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flipH="1">
            <a:off x="608012" y="5334000"/>
            <a:ext cx="5408612" cy="0"/>
          </a:xfrm>
          <a:prstGeom prst="line">
            <a:avLst/>
          </a:prstGeom>
          <a:ln>
            <a:solidFill>
              <a:schemeClr val="bg1"/>
            </a:solidFill>
            <a:tailEnd type="none"/>
          </a:ln>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flipV="1">
            <a:off x="608012" y="1676400"/>
            <a:ext cx="0" cy="3657600"/>
          </a:xfrm>
          <a:prstGeom prst="line">
            <a:avLst/>
          </a:prstGeom>
          <a:ln>
            <a:solidFill>
              <a:schemeClr val="bg1"/>
            </a:solidFill>
            <a:tailEnd type="none"/>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a:off x="608012" y="1676400"/>
            <a:ext cx="190500" cy="0"/>
          </a:xfrm>
          <a:prstGeom prst="straightConnector1">
            <a:avLst/>
          </a:prstGeom>
          <a:ln w="25400">
            <a:solidFill>
              <a:schemeClr val="bg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6246812" y="1921234"/>
            <a:ext cx="0" cy="2678982"/>
          </a:xfrm>
          <a:prstGeom prst="straightConnector1">
            <a:avLst/>
          </a:prstGeom>
          <a:ln w="25400">
            <a:solidFill>
              <a:schemeClr val="bg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865812" y="1687947"/>
            <a:ext cx="0" cy="2731653"/>
          </a:xfrm>
          <a:prstGeom prst="straightConnector1">
            <a:avLst/>
          </a:prstGeom>
          <a:ln w="25400">
            <a:solidFill>
              <a:schemeClr val="bg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 idx="3"/>
          </p:cNvCxnSpPr>
          <p:nvPr/>
        </p:nvCxnSpPr>
        <p:spPr>
          <a:xfrm flipV="1">
            <a:off x="6932612" y="1371600"/>
            <a:ext cx="2971800" cy="0"/>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66" name="Straight Connector 65"/>
          <p:cNvCxnSpPr>
            <a:stCxn id="7" idx="2"/>
          </p:cNvCxnSpPr>
          <p:nvPr/>
        </p:nvCxnSpPr>
        <p:spPr>
          <a:xfrm>
            <a:off x="10971212" y="1676400"/>
            <a:ext cx="0" cy="4191000"/>
          </a:xfrm>
          <a:prstGeom prst="line">
            <a:avLst/>
          </a:prstGeom>
          <a:ln>
            <a:solidFill>
              <a:schemeClr val="bg1"/>
            </a:solidFill>
            <a:tailEnd type="none"/>
          </a:ln>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flipH="1">
            <a:off x="379412" y="5867400"/>
            <a:ext cx="10591800" cy="0"/>
          </a:xfrm>
          <a:prstGeom prst="line">
            <a:avLst/>
          </a:prstGeom>
          <a:ln>
            <a:solidFill>
              <a:schemeClr val="bg1"/>
            </a:solidFill>
            <a:tailEnd type="none"/>
          </a:ln>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flipV="1">
            <a:off x="379412" y="1371600"/>
            <a:ext cx="0" cy="4495800"/>
          </a:xfrm>
          <a:prstGeom prst="line">
            <a:avLst/>
          </a:prstGeom>
          <a:ln w="2540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79412" y="1371600"/>
            <a:ext cx="304800" cy="0"/>
          </a:xfrm>
          <a:prstGeom prst="straightConnector1">
            <a:avLst/>
          </a:prstGeom>
          <a:ln w="25400">
            <a:solidFill>
              <a:schemeClr val="bg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909725" y="2871478"/>
            <a:ext cx="2117887" cy="244682"/>
          </a:xfrm>
          <a:prstGeom prst="rect">
            <a:avLst/>
          </a:prstGeom>
          <a:noFill/>
        </p:spPr>
        <p:txBody>
          <a:bodyPr wrap="none" rtlCol="0">
            <a:spAutoFit/>
          </a:bodyPr>
          <a:lstStyle/>
          <a:p>
            <a:pPr>
              <a:lnSpc>
                <a:spcPct val="90000"/>
              </a:lnSpc>
            </a:pPr>
            <a:r>
              <a:rPr lang="en-US" sz="1100" dirty="0" smtClean="0">
                <a:solidFill>
                  <a:schemeClr val="bg1"/>
                </a:solidFill>
              </a:rPr>
              <a:t>Submit Syllabus for checking</a:t>
            </a:r>
            <a:endParaRPr lang="en-US" sz="1100" dirty="0">
              <a:solidFill>
                <a:schemeClr val="bg1"/>
              </a:solidFill>
            </a:endParaRPr>
          </a:p>
        </p:txBody>
      </p:sp>
      <p:sp>
        <p:nvSpPr>
          <p:cNvPr id="75" name="TextBox 74"/>
          <p:cNvSpPr txBox="1"/>
          <p:nvPr/>
        </p:nvSpPr>
        <p:spPr>
          <a:xfrm>
            <a:off x="2817086" y="1709212"/>
            <a:ext cx="2164375" cy="244682"/>
          </a:xfrm>
          <a:prstGeom prst="rect">
            <a:avLst/>
          </a:prstGeom>
          <a:noFill/>
        </p:spPr>
        <p:txBody>
          <a:bodyPr wrap="none" rtlCol="0">
            <a:spAutoFit/>
          </a:bodyPr>
          <a:lstStyle/>
          <a:p>
            <a:pPr>
              <a:lnSpc>
                <a:spcPct val="90000"/>
              </a:lnSpc>
            </a:pPr>
            <a:r>
              <a:rPr lang="en-US" sz="1100" dirty="0" smtClean="0">
                <a:solidFill>
                  <a:schemeClr val="bg1"/>
                </a:solidFill>
              </a:rPr>
              <a:t>Syllabus approve notification</a:t>
            </a:r>
            <a:endParaRPr lang="en-US" sz="1100" dirty="0">
              <a:solidFill>
                <a:schemeClr val="bg1"/>
              </a:solidFill>
            </a:endParaRPr>
          </a:p>
        </p:txBody>
      </p:sp>
      <p:sp>
        <p:nvSpPr>
          <p:cNvPr id="76" name="TextBox 75"/>
          <p:cNvSpPr txBox="1"/>
          <p:nvPr/>
        </p:nvSpPr>
        <p:spPr>
          <a:xfrm>
            <a:off x="2917625" y="1165018"/>
            <a:ext cx="1957587" cy="244682"/>
          </a:xfrm>
          <a:prstGeom prst="rect">
            <a:avLst/>
          </a:prstGeom>
          <a:noFill/>
        </p:spPr>
        <p:txBody>
          <a:bodyPr wrap="none" rtlCol="0">
            <a:spAutoFit/>
          </a:bodyPr>
          <a:lstStyle/>
          <a:p>
            <a:pPr>
              <a:lnSpc>
                <a:spcPct val="90000"/>
              </a:lnSpc>
            </a:pPr>
            <a:r>
              <a:rPr lang="en-US" sz="1100" dirty="0" smtClean="0">
                <a:solidFill>
                  <a:schemeClr val="bg1"/>
                </a:solidFill>
              </a:rPr>
              <a:t>Syllabus revise notification</a:t>
            </a:r>
            <a:endParaRPr lang="en-US" sz="1100" dirty="0">
              <a:solidFill>
                <a:schemeClr val="bg1"/>
              </a:solidFill>
            </a:endParaRPr>
          </a:p>
        </p:txBody>
      </p:sp>
      <p:sp>
        <p:nvSpPr>
          <p:cNvPr id="77" name="TextBox 76"/>
          <p:cNvSpPr txBox="1"/>
          <p:nvPr/>
        </p:nvSpPr>
        <p:spPr>
          <a:xfrm>
            <a:off x="852342" y="1827789"/>
            <a:ext cx="940571" cy="397032"/>
          </a:xfrm>
          <a:prstGeom prst="rect">
            <a:avLst/>
          </a:prstGeom>
          <a:noFill/>
        </p:spPr>
        <p:txBody>
          <a:bodyPr wrap="square" rtlCol="0">
            <a:spAutoFit/>
          </a:bodyPr>
          <a:lstStyle/>
          <a:p>
            <a:pPr algn="ctr">
              <a:lnSpc>
                <a:spcPct val="90000"/>
              </a:lnSpc>
            </a:pPr>
            <a:r>
              <a:rPr lang="en-US" sz="1100" dirty="0" smtClean="0">
                <a:solidFill>
                  <a:schemeClr val="bg1"/>
                </a:solidFill>
              </a:rPr>
              <a:t>Create Syllabus</a:t>
            </a:r>
            <a:endParaRPr lang="en-US" sz="1100" dirty="0">
              <a:solidFill>
                <a:schemeClr val="bg1"/>
              </a:solidFill>
            </a:endParaRPr>
          </a:p>
        </p:txBody>
      </p:sp>
      <p:sp>
        <p:nvSpPr>
          <p:cNvPr id="78" name="TextBox 77"/>
          <p:cNvSpPr txBox="1"/>
          <p:nvPr/>
        </p:nvSpPr>
        <p:spPr>
          <a:xfrm>
            <a:off x="652077" y="2980650"/>
            <a:ext cx="1131071" cy="549381"/>
          </a:xfrm>
          <a:prstGeom prst="rect">
            <a:avLst/>
          </a:prstGeom>
          <a:noFill/>
        </p:spPr>
        <p:txBody>
          <a:bodyPr wrap="square" rtlCol="0">
            <a:spAutoFit/>
          </a:bodyPr>
          <a:lstStyle/>
          <a:p>
            <a:pPr algn="ctr">
              <a:lnSpc>
                <a:spcPct val="90000"/>
              </a:lnSpc>
            </a:pPr>
            <a:r>
              <a:rPr lang="en-US" sz="1100" dirty="0" smtClean="0">
                <a:solidFill>
                  <a:schemeClr val="bg1"/>
                </a:solidFill>
              </a:rPr>
              <a:t>Create TOS</a:t>
            </a:r>
          </a:p>
          <a:p>
            <a:pPr algn="ctr">
              <a:lnSpc>
                <a:spcPct val="90000"/>
              </a:lnSpc>
            </a:pPr>
            <a:r>
              <a:rPr lang="en-US" sz="1100" dirty="0" smtClean="0">
                <a:solidFill>
                  <a:schemeClr val="bg1"/>
                </a:solidFill>
              </a:rPr>
              <a:t> if Syllabus is approved</a:t>
            </a:r>
            <a:endParaRPr lang="en-US" sz="1100" dirty="0">
              <a:solidFill>
                <a:schemeClr val="bg1"/>
              </a:solidFill>
            </a:endParaRPr>
          </a:p>
        </p:txBody>
      </p:sp>
      <p:sp>
        <p:nvSpPr>
          <p:cNvPr id="79" name="TextBox 78"/>
          <p:cNvSpPr txBox="1"/>
          <p:nvPr/>
        </p:nvSpPr>
        <p:spPr>
          <a:xfrm>
            <a:off x="682626" y="4062049"/>
            <a:ext cx="1053714" cy="549381"/>
          </a:xfrm>
          <a:prstGeom prst="rect">
            <a:avLst/>
          </a:prstGeom>
          <a:noFill/>
        </p:spPr>
        <p:txBody>
          <a:bodyPr wrap="square" rtlCol="0">
            <a:spAutoFit/>
          </a:bodyPr>
          <a:lstStyle/>
          <a:p>
            <a:pPr algn="ctr">
              <a:lnSpc>
                <a:spcPct val="90000"/>
              </a:lnSpc>
            </a:pPr>
            <a:r>
              <a:rPr lang="en-US" sz="1100" dirty="0" smtClean="0">
                <a:solidFill>
                  <a:schemeClr val="bg1"/>
                </a:solidFill>
              </a:rPr>
              <a:t>Create TQ after creating TOS</a:t>
            </a:r>
            <a:endParaRPr lang="en-US" sz="1100" dirty="0">
              <a:solidFill>
                <a:schemeClr val="bg1"/>
              </a:solidFill>
            </a:endParaRPr>
          </a:p>
        </p:txBody>
      </p:sp>
      <p:sp>
        <p:nvSpPr>
          <p:cNvPr id="82" name="TextBox 81"/>
          <p:cNvSpPr txBox="1"/>
          <p:nvPr/>
        </p:nvSpPr>
        <p:spPr>
          <a:xfrm>
            <a:off x="2755737" y="4879768"/>
            <a:ext cx="1765227" cy="244682"/>
          </a:xfrm>
          <a:prstGeom prst="rect">
            <a:avLst/>
          </a:prstGeom>
          <a:noFill/>
        </p:spPr>
        <p:txBody>
          <a:bodyPr wrap="none" rtlCol="0">
            <a:spAutoFit/>
          </a:bodyPr>
          <a:lstStyle/>
          <a:p>
            <a:pPr>
              <a:lnSpc>
                <a:spcPct val="90000"/>
              </a:lnSpc>
            </a:pPr>
            <a:r>
              <a:rPr lang="en-US" sz="1100" dirty="0" smtClean="0">
                <a:solidFill>
                  <a:schemeClr val="bg1"/>
                </a:solidFill>
              </a:rPr>
              <a:t>Submit TQ for checking</a:t>
            </a:r>
            <a:endParaRPr lang="en-US" sz="1100" dirty="0">
              <a:solidFill>
                <a:schemeClr val="bg1"/>
              </a:solidFill>
            </a:endParaRPr>
          </a:p>
        </p:txBody>
      </p:sp>
      <p:sp>
        <p:nvSpPr>
          <p:cNvPr id="85" name="TextBox 84"/>
          <p:cNvSpPr txBox="1"/>
          <p:nvPr/>
        </p:nvSpPr>
        <p:spPr>
          <a:xfrm>
            <a:off x="2817086" y="5356867"/>
            <a:ext cx="1604927" cy="244682"/>
          </a:xfrm>
          <a:prstGeom prst="rect">
            <a:avLst/>
          </a:prstGeom>
          <a:noFill/>
        </p:spPr>
        <p:txBody>
          <a:bodyPr wrap="square" rtlCol="0">
            <a:spAutoFit/>
          </a:bodyPr>
          <a:lstStyle/>
          <a:p>
            <a:pPr>
              <a:lnSpc>
                <a:spcPct val="90000"/>
              </a:lnSpc>
            </a:pPr>
            <a:r>
              <a:rPr lang="en-US" sz="1100" dirty="0" smtClean="0">
                <a:solidFill>
                  <a:schemeClr val="bg1"/>
                </a:solidFill>
              </a:rPr>
              <a:t>TQ revise notification</a:t>
            </a:r>
            <a:endParaRPr lang="en-US" sz="1100" dirty="0">
              <a:solidFill>
                <a:schemeClr val="bg1"/>
              </a:solidFill>
            </a:endParaRPr>
          </a:p>
        </p:txBody>
      </p:sp>
      <p:sp>
        <p:nvSpPr>
          <p:cNvPr id="86" name="TextBox 85"/>
          <p:cNvSpPr txBox="1"/>
          <p:nvPr/>
        </p:nvSpPr>
        <p:spPr>
          <a:xfrm>
            <a:off x="6246813" y="2982402"/>
            <a:ext cx="1144588" cy="549381"/>
          </a:xfrm>
          <a:prstGeom prst="rect">
            <a:avLst/>
          </a:prstGeom>
          <a:noFill/>
        </p:spPr>
        <p:txBody>
          <a:bodyPr wrap="square" rtlCol="0">
            <a:spAutoFit/>
          </a:bodyPr>
          <a:lstStyle/>
          <a:p>
            <a:pPr algn="ctr">
              <a:lnSpc>
                <a:spcPct val="90000"/>
              </a:lnSpc>
            </a:pPr>
            <a:r>
              <a:rPr lang="en-US" sz="1100" dirty="0" smtClean="0">
                <a:solidFill>
                  <a:schemeClr val="bg1"/>
                </a:solidFill>
              </a:rPr>
              <a:t>Submit to Dean for final checking</a:t>
            </a:r>
            <a:endParaRPr lang="en-US" sz="1100" dirty="0">
              <a:solidFill>
                <a:schemeClr val="bg1"/>
              </a:solidFill>
            </a:endParaRPr>
          </a:p>
        </p:txBody>
      </p:sp>
      <p:sp>
        <p:nvSpPr>
          <p:cNvPr id="87" name="TextBox 86"/>
          <p:cNvSpPr txBox="1"/>
          <p:nvPr/>
        </p:nvSpPr>
        <p:spPr>
          <a:xfrm>
            <a:off x="4721224" y="3322993"/>
            <a:ext cx="1144588" cy="549381"/>
          </a:xfrm>
          <a:prstGeom prst="rect">
            <a:avLst/>
          </a:prstGeom>
          <a:noFill/>
        </p:spPr>
        <p:txBody>
          <a:bodyPr wrap="square" rtlCol="0">
            <a:spAutoFit/>
          </a:bodyPr>
          <a:lstStyle/>
          <a:p>
            <a:pPr algn="ctr">
              <a:lnSpc>
                <a:spcPct val="90000"/>
              </a:lnSpc>
            </a:pPr>
            <a:r>
              <a:rPr lang="en-US" sz="1100" dirty="0" smtClean="0">
                <a:solidFill>
                  <a:schemeClr val="bg1"/>
                </a:solidFill>
              </a:rPr>
              <a:t>Submit back to PH if TQ needs revision</a:t>
            </a:r>
            <a:endParaRPr lang="en-US" sz="1100" dirty="0">
              <a:solidFill>
                <a:schemeClr val="bg1"/>
              </a:solidFill>
            </a:endParaRPr>
          </a:p>
        </p:txBody>
      </p:sp>
      <p:sp>
        <p:nvSpPr>
          <p:cNvPr id="89" name="TextBox 88"/>
          <p:cNvSpPr txBox="1"/>
          <p:nvPr/>
        </p:nvSpPr>
        <p:spPr>
          <a:xfrm>
            <a:off x="7551348" y="1408547"/>
            <a:ext cx="1635384" cy="244682"/>
          </a:xfrm>
          <a:prstGeom prst="rect">
            <a:avLst/>
          </a:prstGeom>
          <a:noFill/>
        </p:spPr>
        <p:txBody>
          <a:bodyPr wrap="none" rtlCol="0">
            <a:spAutoFit/>
          </a:bodyPr>
          <a:lstStyle/>
          <a:p>
            <a:pPr>
              <a:lnSpc>
                <a:spcPct val="90000"/>
              </a:lnSpc>
            </a:pPr>
            <a:r>
              <a:rPr lang="en-US" sz="1100" dirty="0" smtClean="0">
                <a:solidFill>
                  <a:schemeClr val="bg1"/>
                </a:solidFill>
              </a:rPr>
              <a:t>Submit TQ for printing</a:t>
            </a:r>
            <a:endParaRPr lang="en-US" sz="1100" dirty="0">
              <a:solidFill>
                <a:schemeClr val="bg1"/>
              </a:solidFill>
            </a:endParaRPr>
          </a:p>
        </p:txBody>
      </p:sp>
      <p:sp>
        <p:nvSpPr>
          <p:cNvPr id="90" name="TextBox 89"/>
          <p:cNvSpPr txBox="1"/>
          <p:nvPr/>
        </p:nvSpPr>
        <p:spPr>
          <a:xfrm>
            <a:off x="6831808" y="5925328"/>
            <a:ext cx="1694695" cy="244682"/>
          </a:xfrm>
          <a:prstGeom prst="rect">
            <a:avLst/>
          </a:prstGeom>
          <a:noFill/>
        </p:spPr>
        <p:txBody>
          <a:bodyPr wrap="none" rtlCol="0">
            <a:spAutoFit/>
          </a:bodyPr>
          <a:lstStyle/>
          <a:p>
            <a:pPr>
              <a:lnSpc>
                <a:spcPct val="90000"/>
              </a:lnSpc>
            </a:pPr>
            <a:r>
              <a:rPr lang="en-US" sz="1100" dirty="0" smtClean="0">
                <a:solidFill>
                  <a:schemeClr val="bg1"/>
                </a:solidFill>
              </a:rPr>
              <a:t>TQ Printed notification</a:t>
            </a:r>
            <a:endParaRPr lang="en-US" sz="1100" dirty="0">
              <a:solidFill>
                <a:schemeClr val="bg1"/>
              </a:solidFill>
            </a:endParaRPr>
          </a:p>
        </p:txBody>
      </p:sp>
    </p:spTree>
    <p:extLst>
      <p:ext uri="{BB962C8B-B14F-4D97-AF65-F5344CB8AC3E}">
        <p14:creationId xmlns:p14="http://schemas.microsoft.com/office/powerpoint/2010/main" val="318558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1989647" cy="830997"/>
          </a:xfrm>
          <a:prstGeom prst="rect">
            <a:avLst/>
          </a:prstGeom>
        </p:spPr>
        <p:txBody>
          <a:bodyPr wrap="none">
            <a:spAutoFit/>
          </a:bodyPr>
          <a:lstStyle/>
          <a:p>
            <a:r>
              <a:rPr lang="en-US" sz="2400" b="1" dirty="0" smtClean="0">
                <a:solidFill>
                  <a:schemeClr val="bg1"/>
                </a:solidFill>
              </a:rPr>
              <a:t>Create PGO</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644098"/>
            <a:ext cx="9761487" cy="5962817"/>
          </a:xfrm>
          <a:prstGeom prst="rect">
            <a:avLst/>
          </a:prstGeom>
        </p:spPr>
      </p:pic>
      <p:sp>
        <p:nvSpPr>
          <p:cNvPr id="8" name="Right Arrow 7"/>
          <p:cNvSpPr/>
          <p:nvPr/>
        </p:nvSpPr>
        <p:spPr>
          <a:xfrm>
            <a:off x="8151812" y="5410200"/>
            <a:ext cx="1896378"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add new PGO</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ight Arrow 5"/>
          <p:cNvSpPr/>
          <p:nvPr/>
        </p:nvSpPr>
        <p:spPr>
          <a:xfrm>
            <a:off x="5629325" y="5638800"/>
            <a:ext cx="1896378"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save new PGO</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99279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3762568" cy="830997"/>
          </a:xfrm>
          <a:prstGeom prst="rect">
            <a:avLst/>
          </a:prstGeom>
        </p:spPr>
        <p:txBody>
          <a:bodyPr wrap="none">
            <a:spAutoFit/>
          </a:bodyPr>
          <a:lstStyle/>
          <a:p>
            <a:r>
              <a:rPr lang="en-US" sz="2400" b="1" dirty="0" smtClean="0">
                <a:solidFill>
                  <a:schemeClr val="bg1"/>
                </a:solidFill>
              </a:rPr>
              <a:t>Set Program Information</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2" y="758629"/>
            <a:ext cx="10134600" cy="5950341"/>
          </a:xfrm>
          <a:prstGeom prst="rect">
            <a:avLst/>
          </a:prstGeom>
        </p:spPr>
      </p:pic>
      <p:sp>
        <p:nvSpPr>
          <p:cNvPr id="8" name="Right Arrow 7"/>
          <p:cNvSpPr/>
          <p:nvPr/>
        </p:nvSpPr>
        <p:spPr>
          <a:xfrm>
            <a:off x="8532812" y="6096000"/>
            <a:ext cx="1896378"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add objectives</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Right Arrow 5"/>
          <p:cNvSpPr/>
          <p:nvPr/>
        </p:nvSpPr>
        <p:spPr>
          <a:xfrm>
            <a:off x="8532812" y="2867246"/>
            <a:ext cx="1896378"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save data</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00860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4956806" cy="830997"/>
          </a:xfrm>
          <a:prstGeom prst="rect">
            <a:avLst/>
          </a:prstGeom>
        </p:spPr>
        <p:txBody>
          <a:bodyPr wrap="none">
            <a:spAutoFit/>
          </a:bodyPr>
          <a:lstStyle/>
          <a:p>
            <a:r>
              <a:rPr lang="en-US" sz="2400" b="1" dirty="0" smtClean="0">
                <a:solidFill>
                  <a:schemeClr val="bg1"/>
                </a:solidFill>
              </a:rPr>
              <a:t>Checking TQ and TOS / Syllabus</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194" t="8583" b="24291"/>
          <a:stretch/>
        </p:blipFill>
        <p:spPr>
          <a:xfrm>
            <a:off x="527835" y="876300"/>
            <a:ext cx="11304727" cy="5753100"/>
          </a:xfrm>
          <a:prstGeom prst="rect">
            <a:avLst/>
          </a:prstGeom>
        </p:spPr>
      </p:pic>
      <p:sp>
        <p:nvSpPr>
          <p:cNvPr id="6" name="Right Arrow 5"/>
          <p:cNvSpPr/>
          <p:nvPr/>
        </p:nvSpPr>
        <p:spPr>
          <a:xfrm>
            <a:off x="3976068" y="2019300"/>
            <a:ext cx="1582956"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check TQ &amp; TOS</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Right Arrow 7"/>
          <p:cNvSpPr/>
          <p:nvPr/>
        </p:nvSpPr>
        <p:spPr>
          <a:xfrm>
            <a:off x="9616856" y="2019300"/>
            <a:ext cx="1582956"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Click to check Syllabus</a:t>
            </a:r>
          </a:p>
        </p:txBody>
      </p:sp>
    </p:spTree>
    <p:extLst>
      <p:ext uri="{BB962C8B-B14F-4D97-AF65-F5344CB8AC3E}">
        <p14:creationId xmlns:p14="http://schemas.microsoft.com/office/powerpoint/2010/main" val="160746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3430747" cy="830997"/>
          </a:xfrm>
          <a:prstGeom prst="rect">
            <a:avLst/>
          </a:prstGeom>
        </p:spPr>
        <p:txBody>
          <a:bodyPr wrap="none">
            <a:spAutoFit/>
          </a:bodyPr>
          <a:lstStyle/>
          <a:p>
            <a:r>
              <a:rPr lang="en-US" sz="2400" b="1" dirty="0" smtClean="0">
                <a:solidFill>
                  <a:schemeClr val="bg1"/>
                </a:solidFill>
              </a:rPr>
              <a:t>Checking TQ and TOS</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997" t="10010" b="7153"/>
          <a:stretch/>
        </p:blipFill>
        <p:spPr>
          <a:xfrm>
            <a:off x="684212" y="838200"/>
            <a:ext cx="10752153" cy="5822590"/>
          </a:xfrm>
          <a:prstGeom prst="rect">
            <a:avLst/>
          </a:prstGeom>
        </p:spPr>
      </p:pic>
      <p:sp>
        <p:nvSpPr>
          <p:cNvPr id="6" name="Right Arrow 5"/>
          <p:cNvSpPr/>
          <p:nvPr/>
        </p:nvSpPr>
        <p:spPr>
          <a:xfrm>
            <a:off x="3427412" y="5974990"/>
            <a:ext cx="1582956"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revise</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Left Arrow 6"/>
          <p:cNvSpPr/>
          <p:nvPr/>
        </p:nvSpPr>
        <p:spPr>
          <a:xfrm>
            <a:off x="6727843" y="6013090"/>
            <a:ext cx="1495523" cy="609600"/>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Click to approve</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Left Arrow 7"/>
          <p:cNvSpPr/>
          <p:nvPr/>
        </p:nvSpPr>
        <p:spPr>
          <a:xfrm>
            <a:off x="10514012" y="2057400"/>
            <a:ext cx="1495523" cy="609600"/>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TOS Guide</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8376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2941831" cy="830997"/>
          </a:xfrm>
          <a:prstGeom prst="rect">
            <a:avLst/>
          </a:prstGeom>
        </p:spPr>
        <p:txBody>
          <a:bodyPr wrap="none">
            <a:spAutoFit/>
          </a:bodyPr>
          <a:lstStyle/>
          <a:p>
            <a:r>
              <a:rPr lang="en-US" sz="2400" b="1" dirty="0" smtClean="0">
                <a:solidFill>
                  <a:schemeClr val="bg1"/>
                </a:solidFill>
              </a:rPr>
              <a:t>Checking Syllabus</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997" r="17749" b="7153"/>
          <a:stretch/>
        </p:blipFill>
        <p:spPr>
          <a:xfrm>
            <a:off x="1903412" y="788818"/>
            <a:ext cx="9067800" cy="5536431"/>
          </a:xfrm>
          <a:prstGeom prst="rect">
            <a:avLst/>
          </a:prstGeom>
        </p:spPr>
      </p:pic>
      <p:sp>
        <p:nvSpPr>
          <p:cNvPr id="6" name="Right Arrow 5"/>
          <p:cNvSpPr/>
          <p:nvPr/>
        </p:nvSpPr>
        <p:spPr>
          <a:xfrm>
            <a:off x="303212" y="5384995"/>
            <a:ext cx="1582956"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Check to verify approval</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Left Arrow 6"/>
          <p:cNvSpPr/>
          <p:nvPr/>
        </p:nvSpPr>
        <p:spPr>
          <a:xfrm>
            <a:off x="10240694" y="5759872"/>
            <a:ext cx="1495523" cy="609600"/>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Click to approve</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Right Arrow 8"/>
          <p:cNvSpPr/>
          <p:nvPr/>
        </p:nvSpPr>
        <p:spPr>
          <a:xfrm>
            <a:off x="6094412" y="5727895"/>
            <a:ext cx="1582956"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revise</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3406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2608406" cy="830997"/>
          </a:xfrm>
          <a:prstGeom prst="rect">
            <a:avLst/>
          </a:prstGeom>
        </p:spPr>
        <p:txBody>
          <a:bodyPr wrap="none">
            <a:spAutoFit/>
          </a:bodyPr>
          <a:lstStyle/>
          <a:p>
            <a:r>
              <a:rPr lang="en-US" sz="2400" b="1" dirty="0" smtClean="0">
                <a:solidFill>
                  <a:schemeClr val="bg1"/>
                </a:solidFill>
              </a:rPr>
              <a:t>Set Topic for SHS</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1035863"/>
            <a:ext cx="9372601" cy="5257800"/>
          </a:xfrm>
          <a:prstGeom prst="rect">
            <a:avLst/>
          </a:prstGeom>
        </p:spPr>
      </p:pic>
      <p:sp>
        <p:nvSpPr>
          <p:cNvPr id="6" name="Right Arrow 5"/>
          <p:cNvSpPr/>
          <p:nvPr/>
        </p:nvSpPr>
        <p:spPr>
          <a:xfrm>
            <a:off x="180900" y="1676400"/>
            <a:ext cx="1235223"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Select Subject</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Left Arrow 6"/>
          <p:cNvSpPr/>
          <p:nvPr/>
        </p:nvSpPr>
        <p:spPr>
          <a:xfrm>
            <a:off x="10437812" y="1693165"/>
            <a:ext cx="1495523" cy="609600"/>
          </a:xfrm>
          <a:prstGeom prst="lef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Enter Topic then Save</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Right Arrow 8"/>
          <p:cNvSpPr/>
          <p:nvPr/>
        </p:nvSpPr>
        <p:spPr>
          <a:xfrm>
            <a:off x="3122612" y="1655065"/>
            <a:ext cx="1278156"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Select Period</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98837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0212" y="1981200"/>
            <a:ext cx="6096000" cy="2554545"/>
          </a:xfrm>
          <a:prstGeom prst="rect">
            <a:avLst/>
          </a:prstGeom>
        </p:spPr>
        <p:txBody>
          <a:bodyPr wrap="square">
            <a:spAutoFit/>
          </a:bodyPr>
          <a:lstStyle/>
          <a:p>
            <a:pPr algn="ctr"/>
            <a:r>
              <a:rPr lang="en-US" sz="8000" b="1" dirty="0" smtClean="0">
                <a:solidFill>
                  <a:schemeClr val="bg1"/>
                </a:solidFill>
              </a:rPr>
              <a:t>PRINTING INCHARGE</a:t>
            </a:r>
            <a:endParaRPr lang="en-US" sz="8000" b="1" dirty="0">
              <a:solidFill>
                <a:schemeClr val="bg1"/>
              </a:solidFill>
            </a:endParaRPr>
          </a:p>
        </p:txBody>
      </p:sp>
    </p:spTree>
    <p:extLst>
      <p:ext uri="{BB962C8B-B14F-4D97-AF65-F5344CB8AC3E}">
        <p14:creationId xmlns:p14="http://schemas.microsoft.com/office/powerpoint/2010/main" val="224017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1268296" cy="830997"/>
          </a:xfrm>
          <a:prstGeom prst="rect">
            <a:avLst/>
          </a:prstGeom>
        </p:spPr>
        <p:txBody>
          <a:bodyPr wrap="none">
            <a:spAutoFit/>
          </a:bodyPr>
          <a:lstStyle/>
          <a:p>
            <a:r>
              <a:rPr lang="en-US" sz="2400" b="1" dirty="0" smtClean="0">
                <a:solidFill>
                  <a:schemeClr val="bg1"/>
                </a:solidFill>
              </a:rPr>
              <a:t>Printing</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4454" t="8704" r="4445" b="24169"/>
          <a:stretch/>
        </p:blipFill>
        <p:spPr>
          <a:xfrm>
            <a:off x="836611" y="1025444"/>
            <a:ext cx="10732549" cy="4994356"/>
          </a:xfrm>
          <a:prstGeom prst="rect">
            <a:avLst/>
          </a:prstGeom>
        </p:spPr>
      </p:pic>
      <p:sp>
        <p:nvSpPr>
          <p:cNvPr id="6" name="Right Arrow 5"/>
          <p:cNvSpPr/>
          <p:nvPr/>
        </p:nvSpPr>
        <p:spPr>
          <a:xfrm>
            <a:off x="3749456" y="2133600"/>
            <a:ext cx="1582956"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preview  TQ</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9" name="Right Arrow 8"/>
          <p:cNvSpPr/>
          <p:nvPr/>
        </p:nvSpPr>
        <p:spPr>
          <a:xfrm>
            <a:off x="9388256" y="2130345"/>
            <a:ext cx="1582956"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reprint printed TQ</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68589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1268296" cy="830997"/>
          </a:xfrm>
          <a:prstGeom prst="rect">
            <a:avLst/>
          </a:prstGeom>
        </p:spPr>
        <p:txBody>
          <a:bodyPr wrap="none">
            <a:spAutoFit/>
          </a:bodyPr>
          <a:lstStyle/>
          <a:p>
            <a:r>
              <a:rPr lang="en-US" sz="2400" b="1" dirty="0" smtClean="0">
                <a:solidFill>
                  <a:schemeClr val="bg1"/>
                </a:solidFill>
              </a:rPr>
              <a:t>Printing</a:t>
            </a:r>
            <a:endParaRPr lang="en-US" sz="2400" b="1" dirty="0">
              <a:solidFill>
                <a:schemeClr val="bg1"/>
              </a:solidFill>
            </a:endParaRPr>
          </a:p>
          <a:p>
            <a:endParaRPr lang="en-US" sz="2400" b="1" dirty="0">
              <a:solidFill>
                <a:schemeClr val="bg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997" t="8582" r="2493" b="25720"/>
          <a:stretch/>
        </p:blipFill>
        <p:spPr>
          <a:xfrm>
            <a:off x="531812" y="914400"/>
            <a:ext cx="10939670" cy="4838701"/>
          </a:xfrm>
          <a:prstGeom prst="rect">
            <a:avLst/>
          </a:prstGeom>
        </p:spPr>
      </p:pic>
      <p:sp>
        <p:nvSpPr>
          <p:cNvPr id="9" name="Right Arrow 8"/>
          <p:cNvSpPr/>
          <p:nvPr/>
        </p:nvSpPr>
        <p:spPr>
          <a:xfrm>
            <a:off x="9235856" y="4648200"/>
            <a:ext cx="1582956"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print TQ</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11287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0212" y="2514600"/>
            <a:ext cx="6096000" cy="1323439"/>
          </a:xfrm>
          <a:prstGeom prst="rect">
            <a:avLst/>
          </a:prstGeom>
        </p:spPr>
        <p:txBody>
          <a:bodyPr wrap="square">
            <a:spAutoFit/>
          </a:bodyPr>
          <a:lstStyle/>
          <a:p>
            <a:pPr algn="ctr"/>
            <a:r>
              <a:rPr lang="en-US" sz="8000" b="1" dirty="0" smtClean="0">
                <a:solidFill>
                  <a:schemeClr val="bg1"/>
                </a:solidFill>
              </a:rPr>
              <a:t>MODULES</a:t>
            </a:r>
            <a:endParaRPr lang="en-US" sz="8000" b="1" dirty="0">
              <a:solidFill>
                <a:schemeClr val="bg1"/>
              </a:solidFill>
            </a:endParaRPr>
          </a:p>
        </p:txBody>
      </p:sp>
    </p:spTree>
    <p:extLst>
      <p:ext uri="{BB962C8B-B14F-4D97-AF65-F5344CB8AC3E}">
        <p14:creationId xmlns:p14="http://schemas.microsoft.com/office/powerpoint/2010/main" val="304718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6612" y="228600"/>
            <a:ext cx="10363200" cy="6407908"/>
          </a:xfrm>
          <a:prstGeom prst="rect">
            <a:avLst/>
          </a:prstGeom>
          <a:noFill/>
        </p:spPr>
        <p:txBody>
          <a:bodyPr wrap="square" rtlCol="0">
            <a:spAutoFit/>
          </a:bodyPr>
          <a:lstStyle/>
          <a:p>
            <a:pPr algn="just">
              <a:lnSpc>
                <a:spcPct val="90000"/>
              </a:lnSpc>
            </a:pPr>
            <a:r>
              <a:rPr lang="en-US" sz="2400" b="1" dirty="0" smtClean="0">
                <a:solidFill>
                  <a:schemeClr val="bg1"/>
                </a:solidFill>
              </a:rPr>
              <a:t>DASHBOARD – </a:t>
            </a:r>
            <a:r>
              <a:rPr lang="en-US" sz="2400" dirty="0" smtClean="0">
                <a:solidFill>
                  <a:schemeClr val="bg1"/>
                </a:solidFill>
              </a:rPr>
              <a:t>TQ Statistics (monthly submission, test type usage).</a:t>
            </a:r>
          </a:p>
          <a:p>
            <a:pPr algn="just">
              <a:lnSpc>
                <a:spcPct val="90000"/>
              </a:lnSpc>
            </a:pPr>
            <a:r>
              <a:rPr lang="en-US" sz="2400" b="1" dirty="0" smtClean="0">
                <a:solidFill>
                  <a:schemeClr val="bg1"/>
                </a:solidFill>
              </a:rPr>
              <a:t>SYLLABUS – </a:t>
            </a:r>
            <a:r>
              <a:rPr lang="en-US" sz="2400" dirty="0" smtClean="0">
                <a:solidFill>
                  <a:schemeClr val="bg1"/>
                </a:solidFill>
              </a:rPr>
              <a:t>Create, Edit, Copy Syllabus(College Only).  </a:t>
            </a:r>
          </a:p>
          <a:p>
            <a:pPr marL="800100" lvl="1" indent="-342900" algn="just">
              <a:lnSpc>
                <a:spcPct val="90000"/>
              </a:lnSpc>
              <a:buFont typeface="Arial" panose="020B0604020202020204" pitchFamily="34" charset="0"/>
              <a:buChar char="•"/>
            </a:pPr>
            <a:r>
              <a:rPr lang="en-US" sz="2400" dirty="0" smtClean="0">
                <a:solidFill>
                  <a:schemeClr val="bg1"/>
                </a:solidFill>
              </a:rPr>
              <a:t>Can Create new Syllabus</a:t>
            </a:r>
          </a:p>
          <a:p>
            <a:pPr marL="800100" lvl="1" indent="-342900" algn="just">
              <a:lnSpc>
                <a:spcPct val="90000"/>
              </a:lnSpc>
              <a:buFont typeface="Arial" panose="020B0604020202020204" pitchFamily="34" charset="0"/>
              <a:buChar char="•"/>
            </a:pPr>
            <a:r>
              <a:rPr lang="en-US" sz="2400" dirty="0" smtClean="0">
                <a:solidFill>
                  <a:schemeClr val="bg1"/>
                </a:solidFill>
              </a:rPr>
              <a:t>Can Copy stored Syllabus</a:t>
            </a:r>
          </a:p>
          <a:p>
            <a:pPr marL="800100" lvl="1" indent="-342900" algn="just">
              <a:lnSpc>
                <a:spcPct val="90000"/>
              </a:lnSpc>
              <a:buFont typeface="Arial" panose="020B0604020202020204" pitchFamily="34" charset="0"/>
              <a:buChar char="•"/>
            </a:pPr>
            <a:r>
              <a:rPr lang="en-US" sz="2400" dirty="0" smtClean="0">
                <a:solidFill>
                  <a:schemeClr val="bg1"/>
                </a:solidFill>
              </a:rPr>
              <a:t>Can Edit Created Syllabus</a:t>
            </a:r>
          </a:p>
          <a:p>
            <a:pPr algn="just">
              <a:lnSpc>
                <a:spcPct val="90000"/>
              </a:lnSpc>
            </a:pPr>
            <a:r>
              <a:rPr lang="en-US" sz="2400" b="1" dirty="0">
                <a:solidFill>
                  <a:schemeClr val="bg1"/>
                </a:solidFill>
              </a:rPr>
              <a:t>College TQ - </a:t>
            </a:r>
            <a:r>
              <a:rPr lang="en-US" sz="2400" dirty="0">
                <a:solidFill>
                  <a:schemeClr val="bg1"/>
                </a:solidFill>
              </a:rPr>
              <a:t>Create, Edit, Copy </a:t>
            </a:r>
            <a:r>
              <a:rPr lang="en-US" sz="2400" dirty="0" smtClean="0">
                <a:solidFill>
                  <a:schemeClr val="bg1"/>
                </a:solidFill>
              </a:rPr>
              <a:t>TOS &amp; TQ </a:t>
            </a:r>
            <a:r>
              <a:rPr lang="en-US" sz="2400" dirty="0">
                <a:solidFill>
                  <a:schemeClr val="bg1"/>
                </a:solidFill>
              </a:rPr>
              <a:t>for College</a:t>
            </a:r>
            <a:r>
              <a:rPr lang="en-US" sz="2400" dirty="0" smtClean="0">
                <a:solidFill>
                  <a:schemeClr val="bg1"/>
                </a:solidFill>
              </a:rPr>
              <a:t>.</a:t>
            </a:r>
          </a:p>
          <a:p>
            <a:pPr marL="800100" lvl="1" indent="-342900" algn="just">
              <a:lnSpc>
                <a:spcPct val="90000"/>
              </a:lnSpc>
              <a:buFont typeface="Arial" panose="020B0604020202020204" pitchFamily="34" charset="0"/>
              <a:buChar char="•"/>
            </a:pPr>
            <a:r>
              <a:rPr lang="en-US" sz="2400" dirty="0" smtClean="0">
                <a:solidFill>
                  <a:schemeClr val="bg1"/>
                </a:solidFill>
              </a:rPr>
              <a:t>Can Create new TOS (If Syllabus is approved)</a:t>
            </a:r>
          </a:p>
          <a:p>
            <a:pPr marL="800100" lvl="1" indent="-342900" algn="just">
              <a:lnSpc>
                <a:spcPct val="90000"/>
              </a:lnSpc>
              <a:buFont typeface="Arial" panose="020B0604020202020204" pitchFamily="34" charset="0"/>
              <a:buChar char="•"/>
            </a:pPr>
            <a:r>
              <a:rPr lang="en-US" sz="2400" dirty="0">
                <a:solidFill>
                  <a:schemeClr val="bg1"/>
                </a:solidFill>
              </a:rPr>
              <a:t>Can Create new TQ (If </a:t>
            </a:r>
            <a:r>
              <a:rPr lang="en-US" sz="2400" dirty="0" smtClean="0">
                <a:solidFill>
                  <a:schemeClr val="bg1"/>
                </a:solidFill>
              </a:rPr>
              <a:t>TOS is set)</a:t>
            </a:r>
          </a:p>
          <a:p>
            <a:pPr marL="800100" lvl="1" indent="-342900" algn="just">
              <a:lnSpc>
                <a:spcPct val="90000"/>
              </a:lnSpc>
              <a:buFont typeface="Arial" panose="020B0604020202020204" pitchFamily="34" charset="0"/>
              <a:buChar char="•"/>
            </a:pPr>
            <a:r>
              <a:rPr lang="en-US" sz="2400" dirty="0" smtClean="0">
                <a:solidFill>
                  <a:schemeClr val="bg1"/>
                </a:solidFill>
              </a:rPr>
              <a:t>Can Edit Created TQ (If the TQ status is pending)</a:t>
            </a:r>
          </a:p>
          <a:p>
            <a:pPr marL="800100" lvl="1" indent="-342900" algn="just">
              <a:lnSpc>
                <a:spcPct val="90000"/>
              </a:lnSpc>
              <a:buFont typeface="Arial" panose="020B0604020202020204" pitchFamily="34" charset="0"/>
              <a:buChar char="•"/>
            </a:pPr>
            <a:r>
              <a:rPr lang="en-US" sz="2400" dirty="0" smtClean="0">
                <a:solidFill>
                  <a:schemeClr val="bg1"/>
                </a:solidFill>
              </a:rPr>
              <a:t>Can Copy Stored TOS &amp; TQ (Same Subject/Course only)</a:t>
            </a:r>
          </a:p>
          <a:p>
            <a:pPr marL="800100" lvl="1" indent="-342900" algn="just">
              <a:lnSpc>
                <a:spcPct val="90000"/>
              </a:lnSpc>
              <a:buFont typeface="Arial" panose="020B0604020202020204" pitchFamily="34" charset="0"/>
              <a:buChar char="•"/>
            </a:pPr>
            <a:r>
              <a:rPr lang="en-US" sz="2400" dirty="0" smtClean="0">
                <a:solidFill>
                  <a:schemeClr val="bg1"/>
                </a:solidFill>
              </a:rPr>
              <a:t>Can Copy Stored Question (</a:t>
            </a:r>
            <a:r>
              <a:rPr lang="en-US" sz="2400" dirty="0">
                <a:solidFill>
                  <a:schemeClr val="bg1"/>
                </a:solidFill>
              </a:rPr>
              <a:t>Same </a:t>
            </a:r>
            <a:r>
              <a:rPr lang="en-US" sz="2400" dirty="0" smtClean="0">
                <a:solidFill>
                  <a:schemeClr val="bg1"/>
                </a:solidFill>
              </a:rPr>
              <a:t>Subject/Course only)</a:t>
            </a:r>
          </a:p>
          <a:p>
            <a:pPr marL="800100" lvl="1" indent="-342900" algn="just">
              <a:lnSpc>
                <a:spcPct val="90000"/>
              </a:lnSpc>
              <a:buFont typeface="Arial" panose="020B0604020202020204" pitchFamily="34" charset="0"/>
              <a:buChar char="•"/>
            </a:pPr>
            <a:r>
              <a:rPr lang="en-US" sz="2400" dirty="0" smtClean="0">
                <a:solidFill>
                  <a:schemeClr val="bg1"/>
                </a:solidFill>
              </a:rPr>
              <a:t>Can set number of student / number of TQ to be printed</a:t>
            </a:r>
          </a:p>
          <a:p>
            <a:pPr algn="just">
              <a:lnSpc>
                <a:spcPct val="90000"/>
              </a:lnSpc>
            </a:pPr>
            <a:r>
              <a:rPr lang="en-US" sz="2400" b="1" dirty="0">
                <a:solidFill>
                  <a:schemeClr val="bg1"/>
                </a:solidFill>
              </a:rPr>
              <a:t>SHS TQ - </a:t>
            </a:r>
            <a:r>
              <a:rPr lang="en-US" sz="2400" dirty="0">
                <a:solidFill>
                  <a:schemeClr val="bg1"/>
                </a:solidFill>
              </a:rPr>
              <a:t>Create, Edit, Copy TOS &amp; TQ for Senior High</a:t>
            </a:r>
            <a:r>
              <a:rPr lang="en-US" sz="2400" dirty="0" smtClean="0">
                <a:solidFill>
                  <a:schemeClr val="bg1"/>
                </a:solidFill>
              </a:rPr>
              <a:t>.</a:t>
            </a:r>
          </a:p>
          <a:p>
            <a:pPr marL="800100" lvl="1" indent="-342900" algn="just">
              <a:lnSpc>
                <a:spcPct val="90000"/>
              </a:lnSpc>
              <a:buFont typeface="Arial" panose="020B0604020202020204" pitchFamily="34" charset="0"/>
              <a:buChar char="•"/>
            </a:pPr>
            <a:r>
              <a:rPr lang="en-US" sz="2400" dirty="0">
                <a:solidFill>
                  <a:schemeClr val="bg1"/>
                </a:solidFill>
              </a:rPr>
              <a:t>Can Create new TOS (If Syllabus is approved)</a:t>
            </a:r>
          </a:p>
          <a:p>
            <a:pPr marL="800100" lvl="1" indent="-342900" algn="just">
              <a:lnSpc>
                <a:spcPct val="90000"/>
              </a:lnSpc>
              <a:buFont typeface="Arial" panose="020B0604020202020204" pitchFamily="34" charset="0"/>
              <a:buChar char="•"/>
            </a:pPr>
            <a:r>
              <a:rPr lang="en-US" sz="2400" dirty="0">
                <a:solidFill>
                  <a:schemeClr val="bg1"/>
                </a:solidFill>
              </a:rPr>
              <a:t>Can Create new TQ (If TOS is set)</a:t>
            </a:r>
          </a:p>
          <a:p>
            <a:pPr marL="800100" lvl="1" indent="-342900" algn="just">
              <a:lnSpc>
                <a:spcPct val="90000"/>
              </a:lnSpc>
              <a:buFont typeface="Arial" panose="020B0604020202020204" pitchFamily="34" charset="0"/>
              <a:buChar char="•"/>
            </a:pPr>
            <a:r>
              <a:rPr lang="en-US" sz="2400" dirty="0">
                <a:solidFill>
                  <a:schemeClr val="bg1"/>
                </a:solidFill>
              </a:rPr>
              <a:t>Can Edit Created TQ (If the TQ status is pending)</a:t>
            </a:r>
          </a:p>
          <a:p>
            <a:pPr marL="800100" lvl="1" indent="-342900" algn="just">
              <a:lnSpc>
                <a:spcPct val="90000"/>
              </a:lnSpc>
              <a:buFont typeface="Arial" panose="020B0604020202020204" pitchFamily="34" charset="0"/>
              <a:buChar char="•"/>
            </a:pPr>
            <a:r>
              <a:rPr lang="en-US" sz="2400" dirty="0">
                <a:solidFill>
                  <a:schemeClr val="bg1"/>
                </a:solidFill>
              </a:rPr>
              <a:t>Can Copy Stored TOS &amp; TQ (Same Subject/Course only)</a:t>
            </a:r>
          </a:p>
          <a:p>
            <a:pPr marL="800100" lvl="1" indent="-342900" algn="just">
              <a:lnSpc>
                <a:spcPct val="90000"/>
              </a:lnSpc>
              <a:buFont typeface="Arial" panose="020B0604020202020204" pitchFamily="34" charset="0"/>
              <a:buChar char="•"/>
            </a:pPr>
            <a:r>
              <a:rPr lang="en-US" sz="2400" dirty="0">
                <a:solidFill>
                  <a:schemeClr val="bg1"/>
                </a:solidFill>
              </a:rPr>
              <a:t>Can Copy Stored Question (Same Subject/Course only)</a:t>
            </a:r>
          </a:p>
          <a:p>
            <a:pPr marL="800100" lvl="1" indent="-342900" algn="just">
              <a:lnSpc>
                <a:spcPct val="90000"/>
              </a:lnSpc>
              <a:buFont typeface="Arial" panose="020B0604020202020204" pitchFamily="34" charset="0"/>
              <a:buChar char="•"/>
            </a:pPr>
            <a:r>
              <a:rPr lang="en-US" sz="2400" dirty="0">
                <a:solidFill>
                  <a:schemeClr val="bg1"/>
                </a:solidFill>
              </a:rPr>
              <a:t>Can set number of student / number of TQ to be </a:t>
            </a:r>
            <a:r>
              <a:rPr lang="en-US" sz="2400" dirty="0" smtClean="0">
                <a:solidFill>
                  <a:schemeClr val="bg1"/>
                </a:solidFill>
              </a:rPr>
              <a:t>printed</a:t>
            </a:r>
            <a:endParaRPr lang="en-US" sz="2400" dirty="0">
              <a:solidFill>
                <a:schemeClr val="bg1"/>
              </a:solidFill>
            </a:endParaRPr>
          </a:p>
        </p:txBody>
      </p:sp>
    </p:spTree>
    <p:extLst>
      <p:ext uri="{BB962C8B-B14F-4D97-AF65-F5344CB8AC3E}">
        <p14:creationId xmlns:p14="http://schemas.microsoft.com/office/powerpoint/2010/main" val="270671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6612" y="228600"/>
            <a:ext cx="10363200" cy="7238905"/>
          </a:xfrm>
          <a:prstGeom prst="rect">
            <a:avLst/>
          </a:prstGeom>
          <a:noFill/>
        </p:spPr>
        <p:txBody>
          <a:bodyPr wrap="square" rtlCol="0">
            <a:spAutoFit/>
          </a:bodyPr>
          <a:lstStyle/>
          <a:p>
            <a:pPr algn="just">
              <a:lnSpc>
                <a:spcPct val="90000"/>
              </a:lnSpc>
            </a:pPr>
            <a:r>
              <a:rPr lang="en-US" sz="2400" b="1" dirty="0" smtClean="0">
                <a:solidFill>
                  <a:schemeClr val="bg1"/>
                </a:solidFill>
              </a:rPr>
              <a:t>QUIZ </a:t>
            </a:r>
            <a:r>
              <a:rPr lang="en-US" sz="2400" b="1" dirty="0">
                <a:solidFill>
                  <a:schemeClr val="bg1"/>
                </a:solidFill>
              </a:rPr>
              <a:t>- </a:t>
            </a:r>
            <a:r>
              <a:rPr lang="en-US" sz="2400" dirty="0">
                <a:solidFill>
                  <a:schemeClr val="bg1"/>
                </a:solidFill>
              </a:rPr>
              <a:t>Create</a:t>
            </a:r>
            <a:r>
              <a:rPr lang="en-US" sz="2400" dirty="0" smtClean="0">
                <a:solidFill>
                  <a:schemeClr val="bg1"/>
                </a:solidFill>
              </a:rPr>
              <a:t>, Delete Quiz </a:t>
            </a:r>
            <a:r>
              <a:rPr lang="en-US" sz="2400" dirty="0">
                <a:solidFill>
                  <a:schemeClr val="bg1"/>
                </a:solidFill>
              </a:rPr>
              <a:t>for College </a:t>
            </a:r>
            <a:r>
              <a:rPr lang="en-US" sz="2400" dirty="0" smtClean="0">
                <a:solidFill>
                  <a:schemeClr val="bg1"/>
                </a:solidFill>
              </a:rPr>
              <a:t>&amp; Senior </a:t>
            </a:r>
            <a:r>
              <a:rPr lang="en-US" sz="2400" dirty="0">
                <a:solidFill>
                  <a:schemeClr val="bg1"/>
                </a:solidFill>
              </a:rPr>
              <a:t>High</a:t>
            </a:r>
            <a:r>
              <a:rPr lang="en-US" sz="2400" dirty="0" smtClean="0">
                <a:solidFill>
                  <a:schemeClr val="bg1"/>
                </a:solidFill>
              </a:rPr>
              <a:t>.</a:t>
            </a:r>
          </a:p>
          <a:p>
            <a:pPr marL="800100" lvl="1" indent="-342900" algn="just">
              <a:lnSpc>
                <a:spcPct val="90000"/>
              </a:lnSpc>
              <a:buFont typeface="Arial" panose="020B0604020202020204" pitchFamily="34" charset="0"/>
              <a:buChar char="•"/>
            </a:pPr>
            <a:r>
              <a:rPr lang="en-US" sz="2400" dirty="0">
                <a:solidFill>
                  <a:schemeClr val="bg1"/>
                </a:solidFill>
              </a:rPr>
              <a:t>Can </a:t>
            </a:r>
            <a:r>
              <a:rPr lang="en-US" sz="2400" dirty="0" smtClean="0">
                <a:solidFill>
                  <a:schemeClr val="bg1"/>
                </a:solidFill>
              </a:rPr>
              <a:t>Create Subject </a:t>
            </a:r>
          </a:p>
          <a:p>
            <a:pPr marL="800100" lvl="1" indent="-342900" algn="just">
              <a:lnSpc>
                <a:spcPct val="90000"/>
              </a:lnSpc>
              <a:buFont typeface="Arial" panose="020B0604020202020204" pitchFamily="34" charset="0"/>
              <a:buChar char="•"/>
            </a:pPr>
            <a:r>
              <a:rPr lang="en-US" sz="2400" dirty="0" smtClean="0">
                <a:solidFill>
                  <a:schemeClr val="bg1"/>
                </a:solidFill>
              </a:rPr>
              <a:t>Can Create Quiz (Stored Question based on the subject)</a:t>
            </a:r>
          </a:p>
          <a:p>
            <a:pPr marL="800100" lvl="1" indent="-342900" algn="just">
              <a:lnSpc>
                <a:spcPct val="90000"/>
              </a:lnSpc>
              <a:buFont typeface="Arial" panose="020B0604020202020204" pitchFamily="34" charset="0"/>
              <a:buChar char="•"/>
            </a:pPr>
            <a:r>
              <a:rPr lang="en-US" sz="2400" dirty="0" smtClean="0">
                <a:solidFill>
                  <a:schemeClr val="bg1"/>
                </a:solidFill>
              </a:rPr>
              <a:t>Can Delete Created Quiz</a:t>
            </a:r>
          </a:p>
          <a:p>
            <a:pPr marL="800100" lvl="1" indent="-342900" algn="just">
              <a:lnSpc>
                <a:spcPct val="90000"/>
              </a:lnSpc>
              <a:buFont typeface="Arial" panose="020B0604020202020204" pitchFamily="34" charset="0"/>
              <a:buChar char="•"/>
            </a:pPr>
            <a:r>
              <a:rPr lang="en-US" sz="2400" dirty="0" smtClean="0">
                <a:solidFill>
                  <a:schemeClr val="bg1"/>
                </a:solidFill>
              </a:rPr>
              <a:t>Can Print Created Quiz</a:t>
            </a:r>
            <a:endParaRPr lang="en-US" sz="2400" dirty="0">
              <a:solidFill>
                <a:schemeClr val="bg1"/>
              </a:solidFill>
            </a:endParaRPr>
          </a:p>
          <a:p>
            <a:pPr algn="just">
              <a:lnSpc>
                <a:spcPct val="90000"/>
              </a:lnSpc>
            </a:pPr>
            <a:r>
              <a:rPr lang="en-US" sz="2400" b="1" dirty="0" smtClean="0">
                <a:solidFill>
                  <a:schemeClr val="bg1"/>
                </a:solidFill>
              </a:rPr>
              <a:t>QUEUE – </a:t>
            </a:r>
            <a:r>
              <a:rPr lang="en-US" sz="2400" dirty="0" smtClean="0">
                <a:solidFill>
                  <a:schemeClr val="bg1"/>
                </a:solidFill>
              </a:rPr>
              <a:t>Approve, Reject or Print submitted TQ. </a:t>
            </a:r>
          </a:p>
          <a:p>
            <a:pPr marL="800100" lvl="1" indent="-342900" algn="just">
              <a:lnSpc>
                <a:spcPct val="90000"/>
              </a:lnSpc>
              <a:buFont typeface="Arial" panose="020B0604020202020204" pitchFamily="34" charset="0"/>
              <a:buChar char="•"/>
            </a:pPr>
            <a:r>
              <a:rPr lang="en-US" sz="2400" dirty="0" smtClean="0">
                <a:solidFill>
                  <a:schemeClr val="bg1"/>
                </a:solidFill>
              </a:rPr>
              <a:t>Can </a:t>
            </a:r>
            <a:r>
              <a:rPr lang="en-US" sz="2400" dirty="0">
                <a:solidFill>
                  <a:schemeClr val="bg1"/>
                </a:solidFill>
              </a:rPr>
              <a:t>Approve</a:t>
            </a:r>
            <a:r>
              <a:rPr lang="en-US" sz="2400" dirty="0" smtClean="0">
                <a:solidFill>
                  <a:schemeClr val="bg1"/>
                </a:solidFill>
              </a:rPr>
              <a:t> Submitted Syllabus</a:t>
            </a:r>
          </a:p>
          <a:p>
            <a:pPr marL="800100" lvl="1" indent="-342900" algn="just">
              <a:lnSpc>
                <a:spcPct val="90000"/>
              </a:lnSpc>
              <a:buFont typeface="Arial" panose="020B0604020202020204" pitchFamily="34" charset="0"/>
              <a:buChar char="•"/>
            </a:pPr>
            <a:r>
              <a:rPr lang="en-US" sz="2400" dirty="0">
                <a:solidFill>
                  <a:schemeClr val="bg1"/>
                </a:solidFill>
              </a:rPr>
              <a:t>Can Reject</a:t>
            </a:r>
            <a:r>
              <a:rPr lang="en-US" sz="2400" dirty="0" smtClean="0">
                <a:solidFill>
                  <a:schemeClr val="bg1"/>
                </a:solidFill>
              </a:rPr>
              <a:t> </a:t>
            </a:r>
            <a:r>
              <a:rPr lang="en-US" sz="2400" dirty="0">
                <a:solidFill>
                  <a:schemeClr val="bg1"/>
                </a:solidFill>
              </a:rPr>
              <a:t>Submitted </a:t>
            </a:r>
            <a:r>
              <a:rPr lang="en-US" sz="2400" dirty="0" smtClean="0">
                <a:solidFill>
                  <a:schemeClr val="bg1"/>
                </a:solidFill>
              </a:rPr>
              <a:t>Syllabus</a:t>
            </a:r>
          </a:p>
          <a:p>
            <a:pPr marL="800100" lvl="1" indent="-342900" algn="just">
              <a:lnSpc>
                <a:spcPct val="90000"/>
              </a:lnSpc>
              <a:buFont typeface="Arial" panose="020B0604020202020204" pitchFamily="34" charset="0"/>
              <a:buChar char="•"/>
            </a:pPr>
            <a:r>
              <a:rPr lang="en-US" sz="2400" dirty="0" smtClean="0">
                <a:solidFill>
                  <a:schemeClr val="bg1"/>
                </a:solidFill>
              </a:rPr>
              <a:t>Can Add Comment </a:t>
            </a:r>
            <a:r>
              <a:rPr lang="en-US" sz="2400" dirty="0">
                <a:solidFill>
                  <a:schemeClr val="bg1"/>
                </a:solidFill>
              </a:rPr>
              <a:t>o</a:t>
            </a:r>
            <a:r>
              <a:rPr lang="en-US" sz="2400" dirty="0" smtClean="0">
                <a:solidFill>
                  <a:schemeClr val="bg1"/>
                </a:solidFill>
              </a:rPr>
              <a:t>r Remarks in Each Number</a:t>
            </a:r>
          </a:p>
          <a:p>
            <a:pPr marL="800100" lvl="1" indent="-342900" algn="just">
              <a:lnSpc>
                <a:spcPct val="90000"/>
              </a:lnSpc>
              <a:buFont typeface="Arial" panose="020B0604020202020204" pitchFamily="34" charset="0"/>
              <a:buChar char="•"/>
            </a:pPr>
            <a:r>
              <a:rPr lang="en-US" sz="2400" dirty="0" smtClean="0">
                <a:solidFill>
                  <a:schemeClr val="bg1"/>
                </a:solidFill>
              </a:rPr>
              <a:t>Can Print TQ (Printing In charge: Approved TQ only)</a:t>
            </a:r>
            <a:endParaRPr lang="en-US" sz="2400" b="1" dirty="0" smtClean="0">
              <a:solidFill>
                <a:schemeClr val="bg1"/>
              </a:solidFill>
            </a:endParaRPr>
          </a:p>
          <a:p>
            <a:pPr algn="just">
              <a:lnSpc>
                <a:spcPct val="90000"/>
              </a:lnSpc>
            </a:pPr>
            <a:r>
              <a:rPr lang="en-US" sz="2400" b="1" dirty="0" smtClean="0">
                <a:solidFill>
                  <a:schemeClr val="bg1"/>
                </a:solidFill>
              </a:rPr>
              <a:t>PGO – </a:t>
            </a:r>
            <a:r>
              <a:rPr lang="en-US" sz="2400" dirty="0" smtClean="0">
                <a:solidFill>
                  <a:schemeClr val="bg1"/>
                </a:solidFill>
              </a:rPr>
              <a:t>Create PGO and Program Information(Deans </a:t>
            </a:r>
            <a:r>
              <a:rPr lang="en-US" sz="2400" dirty="0">
                <a:solidFill>
                  <a:schemeClr val="bg1"/>
                </a:solidFill>
              </a:rPr>
              <a:t>&amp; PH only)</a:t>
            </a:r>
            <a:endParaRPr lang="en-US" sz="2400" dirty="0" smtClean="0">
              <a:solidFill>
                <a:schemeClr val="bg1"/>
              </a:solidFill>
            </a:endParaRPr>
          </a:p>
          <a:p>
            <a:pPr marL="800100" lvl="1" indent="-342900" algn="just">
              <a:lnSpc>
                <a:spcPct val="90000"/>
              </a:lnSpc>
              <a:buFont typeface="Arial" panose="020B0604020202020204" pitchFamily="34" charset="0"/>
              <a:buChar char="•"/>
            </a:pPr>
            <a:r>
              <a:rPr lang="en-US" sz="2400" dirty="0">
                <a:solidFill>
                  <a:schemeClr val="bg1"/>
                </a:solidFill>
              </a:rPr>
              <a:t>Can Create</a:t>
            </a:r>
            <a:r>
              <a:rPr lang="en-US" sz="2400" dirty="0" smtClean="0">
                <a:solidFill>
                  <a:schemeClr val="bg1"/>
                </a:solidFill>
              </a:rPr>
              <a:t> Program Graduate Outcomes for Syllabus</a:t>
            </a:r>
            <a:endParaRPr lang="en-US" sz="2400" dirty="0">
              <a:solidFill>
                <a:schemeClr val="bg1"/>
              </a:solidFill>
            </a:endParaRPr>
          </a:p>
          <a:p>
            <a:pPr marL="800100" lvl="1" indent="-342900" algn="just">
              <a:lnSpc>
                <a:spcPct val="90000"/>
              </a:lnSpc>
              <a:buFont typeface="Arial" panose="020B0604020202020204" pitchFamily="34" charset="0"/>
              <a:buChar char="•"/>
            </a:pPr>
            <a:r>
              <a:rPr lang="en-US" sz="2400" dirty="0" smtClean="0">
                <a:solidFill>
                  <a:schemeClr val="bg1"/>
                </a:solidFill>
              </a:rPr>
              <a:t>Can Create Program Information </a:t>
            </a:r>
            <a:r>
              <a:rPr lang="en-US" sz="2400" dirty="0">
                <a:solidFill>
                  <a:schemeClr val="bg1"/>
                </a:solidFill>
              </a:rPr>
              <a:t>for </a:t>
            </a:r>
            <a:r>
              <a:rPr lang="en-US" sz="2400" dirty="0" smtClean="0">
                <a:solidFill>
                  <a:schemeClr val="bg1"/>
                </a:solidFill>
              </a:rPr>
              <a:t>Syllabus</a:t>
            </a:r>
            <a:endParaRPr lang="en-US" sz="2400" b="1" dirty="0" smtClean="0">
              <a:solidFill>
                <a:schemeClr val="bg1"/>
              </a:solidFill>
            </a:endParaRPr>
          </a:p>
          <a:p>
            <a:pPr algn="just">
              <a:lnSpc>
                <a:spcPct val="90000"/>
              </a:lnSpc>
            </a:pPr>
            <a:r>
              <a:rPr lang="en-US" sz="2400" b="1" dirty="0">
                <a:solidFill>
                  <a:schemeClr val="bg1"/>
                </a:solidFill>
              </a:rPr>
              <a:t>SET DATE SUBMISSION – </a:t>
            </a:r>
            <a:r>
              <a:rPr lang="en-US" sz="2400" dirty="0">
                <a:solidFill>
                  <a:schemeClr val="bg1"/>
                </a:solidFill>
              </a:rPr>
              <a:t>Set Examination Date and Submission Date.</a:t>
            </a:r>
          </a:p>
          <a:p>
            <a:pPr marL="800100" lvl="1" indent="-342900" algn="just">
              <a:lnSpc>
                <a:spcPct val="90000"/>
              </a:lnSpc>
              <a:buFont typeface="Arial" panose="020B0604020202020204" pitchFamily="34" charset="0"/>
              <a:buChar char="•"/>
            </a:pPr>
            <a:r>
              <a:rPr lang="en-US" sz="2400" dirty="0">
                <a:solidFill>
                  <a:schemeClr val="bg1"/>
                </a:solidFill>
              </a:rPr>
              <a:t>Can Set the Examination Date</a:t>
            </a:r>
          </a:p>
          <a:p>
            <a:pPr marL="800100" lvl="1" indent="-342900" algn="just">
              <a:lnSpc>
                <a:spcPct val="90000"/>
              </a:lnSpc>
              <a:buFont typeface="Arial" panose="020B0604020202020204" pitchFamily="34" charset="0"/>
              <a:buChar char="•"/>
            </a:pPr>
            <a:r>
              <a:rPr lang="en-US" sz="2400" dirty="0">
                <a:solidFill>
                  <a:schemeClr val="bg1"/>
                </a:solidFill>
              </a:rPr>
              <a:t>Can Set the Submission Deadline of </a:t>
            </a:r>
            <a:r>
              <a:rPr lang="en-US" sz="2400" dirty="0" smtClean="0">
                <a:solidFill>
                  <a:schemeClr val="bg1"/>
                </a:solidFill>
              </a:rPr>
              <a:t>TQ</a:t>
            </a:r>
          </a:p>
          <a:p>
            <a:pPr algn="just">
              <a:lnSpc>
                <a:spcPct val="90000"/>
              </a:lnSpc>
            </a:pPr>
            <a:r>
              <a:rPr lang="en-US" sz="2400" b="1" dirty="0" smtClean="0">
                <a:solidFill>
                  <a:schemeClr val="bg1"/>
                </a:solidFill>
              </a:rPr>
              <a:t>SHS – </a:t>
            </a:r>
            <a:r>
              <a:rPr lang="en-US" sz="2400" dirty="0">
                <a:solidFill>
                  <a:schemeClr val="bg1"/>
                </a:solidFill>
              </a:rPr>
              <a:t>Set </a:t>
            </a:r>
            <a:r>
              <a:rPr lang="en-US" sz="2400" dirty="0" smtClean="0">
                <a:solidFill>
                  <a:schemeClr val="bg1"/>
                </a:solidFill>
              </a:rPr>
              <a:t>Topics and Period for every subject.</a:t>
            </a:r>
            <a:endParaRPr lang="en-US" sz="2400" dirty="0">
              <a:solidFill>
                <a:schemeClr val="bg1"/>
              </a:solidFill>
            </a:endParaRPr>
          </a:p>
          <a:p>
            <a:pPr marL="800100" lvl="1" indent="-342900" algn="just">
              <a:lnSpc>
                <a:spcPct val="90000"/>
              </a:lnSpc>
              <a:buFont typeface="Arial" panose="020B0604020202020204" pitchFamily="34" charset="0"/>
              <a:buChar char="•"/>
            </a:pPr>
            <a:r>
              <a:rPr lang="en-US" sz="2400" dirty="0" smtClean="0">
                <a:solidFill>
                  <a:schemeClr val="bg1"/>
                </a:solidFill>
              </a:rPr>
              <a:t>Can Add topics.</a:t>
            </a:r>
          </a:p>
          <a:p>
            <a:pPr marL="800100" lvl="1" indent="-342900" algn="just">
              <a:lnSpc>
                <a:spcPct val="90000"/>
              </a:lnSpc>
              <a:buFont typeface="Arial" panose="020B0604020202020204" pitchFamily="34" charset="0"/>
              <a:buChar char="•"/>
            </a:pPr>
            <a:r>
              <a:rPr lang="en-US" sz="2400" dirty="0" smtClean="0">
                <a:solidFill>
                  <a:schemeClr val="bg1"/>
                </a:solidFill>
              </a:rPr>
              <a:t>Can Delete Topics</a:t>
            </a:r>
            <a:endParaRPr lang="en-US" sz="2400" dirty="0">
              <a:solidFill>
                <a:schemeClr val="bg1"/>
              </a:solidFill>
            </a:endParaRPr>
          </a:p>
          <a:p>
            <a:pPr algn="just">
              <a:lnSpc>
                <a:spcPct val="90000"/>
              </a:lnSpc>
            </a:pPr>
            <a:endParaRPr lang="en-US" sz="2400" b="1" dirty="0" smtClean="0">
              <a:solidFill>
                <a:schemeClr val="bg1"/>
              </a:solidFill>
            </a:endParaRPr>
          </a:p>
          <a:p>
            <a:pPr algn="just">
              <a:lnSpc>
                <a:spcPct val="90000"/>
              </a:lnSpc>
            </a:pPr>
            <a:endParaRPr lang="en-US" b="1" dirty="0" smtClean="0">
              <a:solidFill>
                <a:schemeClr val="bg1"/>
              </a:solidFill>
            </a:endParaRPr>
          </a:p>
          <a:p>
            <a:pPr algn="just">
              <a:lnSpc>
                <a:spcPct val="90000"/>
              </a:lnSpc>
            </a:pPr>
            <a:endParaRPr lang="en-US" dirty="0" smtClean="0">
              <a:solidFill>
                <a:schemeClr val="bg1"/>
              </a:solidFill>
            </a:endParaRPr>
          </a:p>
        </p:txBody>
      </p:sp>
    </p:spTree>
    <p:extLst>
      <p:ext uri="{BB962C8B-B14F-4D97-AF65-F5344CB8AC3E}">
        <p14:creationId xmlns:p14="http://schemas.microsoft.com/office/powerpoint/2010/main" val="222300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0212" y="2514600"/>
            <a:ext cx="6096000" cy="1323439"/>
          </a:xfrm>
          <a:prstGeom prst="rect">
            <a:avLst/>
          </a:prstGeom>
        </p:spPr>
        <p:txBody>
          <a:bodyPr wrap="square">
            <a:spAutoFit/>
          </a:bodyPr>
          <a:lstStyle/>
          <a:p>
            <a:pPr algn="ctr"/>
            <a:r>
              <a:rPr lang="en-US" sz="8000" b="1" dirty="0" smtClean="0">
                <a:solidFill>
                  <a:schemeClr val="bg1"/>
                </a:solidFill>
              </a:rPr>
              <a:t>INSTRUCTOR</a:t>
            </a:r>
            <a:endParaRPr lang="en-US" sz="8000" b="1" dirty="0">
              <a:solidFill>
                <a:schemeClr val="bg1"/>
              </a:solidFill>
            </a:endParaRPr>
          </a:p>
        </p:txBody>
      </p:sp>
    </p:spTree>
    <p:extLst>
      <p:ext uri="{BB962C8B-B14F-4D97-AF65-F5344CB8AC3E}">
        <p14:creationId xmlns:p14="http://schemas.microsoft.com/office/powerpoint/2010/main" val="332373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2064989" cy="830997"/>
          </a:xfrm>
          <a:prstGeom prst="rect">
            <a:avLst/>
          </a:prstGeom>
        </p:spPr>
        <p:txBody>
          <a:bodyPr wrap="none">
            <a:spAutoFit/>
          </a:bodyPr>
          <a:lstStyle/>
          <a:p>
            <a:r>
              <a:rPr lang="en-US" sz="2400" b="1" dirty="0" smtClean="0">
                <a:solidFill>
                  <a:schemeClr val="bg1"/>
                </a:solidFill>
              </a:rPr>
              <a:t>Step 1: </a:t>
            </a:r>
            <a:r>
              <a:rPr lang="en-US" sz="2400" b="1" dirty="0">
                <a:solidFill>
                  <a:schemeClr val="bg1"/>
                </a:solidFill>
              </a:rPr>
              <a:t>Login</a:t>
            </a:r>
          </a:p>
          <a:p>
            <a:endParaRPr lang="en-US" sz="2400" b="1"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12" y="1059597"/>
            <a:ext cx="7792824" cy="4835547"/>
          </a:xfrm>
          <a:prstGeom prst="rect">
            <a:avLst/>
          </a:prstGeom>
        </p:spPr>
      </p:pic>
    </p:spTree>
    <p:extLst>
      <p:ext uri="{BB962C8B-B14F-4D97-AF65-F5344CB8AC3E}">
        <p14:creationId xmlns:p14="http://schemas.microsoft.com/office/powerpoint/2010/main" val="176859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28600"/>
            <a:ext cx="3108543" cy="830997"/>
          </a:xfrm>
          <a:prstGeom prst="rect">
            <a:avLst/>
          </a:prstGeom>
        </p:spPr>
        <p:txBody>
          <a:bodyPr wrap="none">
            <a:spAutoFit/>
          </a:bodyPr>
          <a:lstStyle/>
          <a:p>
            <a:r>
              <a:rPr lang="en-US" sz="2400" b="1" dirty="0" smtClean="0">
                <a:solidFill>
                  <a:schemeClr val="bg1"/>
                </a:solidFill>
              </a:rPr>
              <a:t>Step 2: </a:t>
            </a:r>
            <a:r>
              <a:rPr lang="en-US" sz="2400" b="1" dirty="0">
                <a:solidFill>
                  <a:schemeClr val="bg1"/>
                </a:solidFill>
              </a:rPr>
              <a:t>Add Subject</a:t>
            </a:r>
          </a:p>
          <a:p>
            <a:endParaRPr lang="en-US" sz="24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892048"/>
            <a:ext cx="10437946" cy="5280152"/>
          </a:xfrm>
          <a:prstGeom prst="rect">
            <a:avLst/>
          </a:prstGeom>
        </p:spPr>
      </p:pic>
      <p:sp>
        <p:nvSpPr>
          <p:cNvPr id="8" name="Right Arrow 7"/>
          <p:cNvSpPr/>
          <p:nvPr/>
        </p:nvSpPr>
        <p:spPr>
          <a:xfrm>
            <a:off x="9523412" y="5486400"/>
            <a:ext cx="1295400" cy="68580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Click to Add Subject</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36870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scientific report presentation</Template>
  <TotalTime>0</TotalTime>
  <Words>785</Words>
  <Application>Microsoft Office PowerPoint</Application>
  <PresentationFormat>Custom</PresentationFormat>
  <Paragraphs>145</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Century Gothic</vt:lpstr>
      <vt:lpstr>Wingdings 3</vt:lpstr>
      <vt:lpstr>Student presentation</vt:lpstr>
      <vt:lpstr>ACLC  Test Banking</vt:lpstr>
      <vt:lpstr>PowerPoint Presentation</vt:lpstr>
      <vt:lpstr>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2017-11-03T00:11:45Z</dcterms:created>
  <dcterms:modified xsi:type="dcterms:W3CDTF">2018-06-21T01:10:08Z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