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6153319-91F1-4DDB-B5AE-6D468CC6688E}" type="datetimeFigureOut">
              <a:rPr lang="en-US" smtClean="0"/>
              <a:t>1/6/2017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A3C03E6-FD19-44DB-B762-0BD2773DF4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153319-91F1-4DDB-B5AE-6D468CC6688E}" type="datetimeFigureOut">
              <a:rPr lang="en-US" smtClean="0"/>
              <a:t>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3C03E6-FD19-44DB-B762-0BD2773DF4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153319-91F1-4DDB-B5AE-6D468CC6688E}" type="datetimeFigureOut">
              <a:rPr lang="en-US" smtClean="0"/>
              <a:t>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3C03E6-FD19-44DB-B762-0BD2773DF4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153319-91F1-4DDB-B5AE-6D468CC6688E}" type="datetimeFigureOut">
              <a:rPr lang="en-US" smtClean="0"/>
              <a:t>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3C03E6-FD19-44DB-B762-0BD2773DF42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6153319-91F1-4DDB-B5AE-6D468CC6688E}" type="datetimeFigureOut">
              <a:rPr lang="en-US" smtClean="0"/>
              <a:t>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3C03E6-FD19-44DB-B762-0BD2773DF42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153319-91F1-4DDB-B5AE-6D468CC6688E}" type="datetimeFigureOut">
              <a:rPr lang="en-US" smtClean="0"/>
              <a:t>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3C03E6-FD19-44DB-B762-0BD2773DF42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6153319-91F1-4DDB-B5AE-6D468CC6688E}" type="datetimeFigureOut">
              <a:rPr lang="en-US" smtClean="0"/>
              <a:t>1/6/2017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A3C03E6-FD19-44DB-B762-0BD2773DF42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6153319-91F1-4DDB-B5AE-6D468CC6688E}" type="datetimeFigureOut">
              <a:rPr lang="en-US" smtClean="0"/>
              <a:t>1/6/2017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A3C03E6-FD19-44DB-B762-0BD2773DF42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6153319-91F1-4DDB-B5AE-6D468CC6688E}" type="datetimeFigureOut">
              <a:rPr lang="en-US" smtClean="0"/>
              <a:t>1/6/2017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A3C03E6-FD19-44DB-B762-0BD2773DF4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6153319-91F1-4DDB-B5AE-6D468CC6688E}" type="datetimeFigureOut">
              <a:rPr lang="en-US" smtClean="0"/>
              <a:t>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3C03E6-FD19-44DB-B762-0BD2773DF42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6153319-91F1-4DDB-B5AE-6D468CC6688E}" type="datetimeFigureOut">
              <a:rPr lang="en-US" smtClean="0"/>
              <a:t>1/6/2017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A3C03E6-FD19-44DB-B762-0BD2773DF42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6153319-91F1-4DDB-B5AE-6D468CC6688E}" type="datetimeFigureOut">
              <a:rPr lang="en-US" smtClean="0"/>
              <a:t>1/6/2017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A3C03E6-FD19-44DB-B762-0BD2773DF4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1"/>
            <a:ext cx="8001000" cy="1829761"/>
          </a:xfrm>
        </p:spPr>
        <p:txBody>
          <a:bodyPr/>
          <a:lstStyle/>
          <a:p>
            <a:pPr algn="ctr"/>
            <a:r>
              <a:rPr lang="en-US" dirty="0" smtClean="0">
                <a:solidFill>
                  <a:srgbClr val="FF0000"/>
                </a:solidFill>
                <a:latin typeface="Comic Sans MS" pitchFamily="66" charset="0"/>
              </a:rPr>
              <a:t>Quartiles, </a:t>
            </a:r>
            <a:r>
              <a:rPr lang="en-US" dirty="0" err="1" smtClean="0">
                <a:solidFill>
                  <a:srgbClr val="FF0000"/>
                </a:solidFill>
                <a:latin typeface="Comic Sans MS" pitchFamily="66" charset="0"/>
              </a:rPr>
              <a:t>Deciles</a:t>
            </a:r>
            <a:r>
              <a:rPr lang="en-US" dirty="0" smtClean="0">
                <a:solidFill>
                  <a:srgbClr val="FF0000"/>
                </a:solidFill>
                <a:latin typeface="Comic Sans MS" pitchFamily="66" charset="0"/>
              </a:rPr>
              <a:t> and Percentiles</a:t>
            </a:r>
            <a:endParaRPr lang="en-US" dirty="0">
              <a:solidFill>
                <a:srgbClr val="FF0000"/>
              </a:solidFill>
              <a:latin typeface="Comic Sans MS" pitchFamily="66" charset="0"/>
            </a:endParaRPr>
          </a:p>
        </p:txBody>
      </p:sp>
      <p:sp>
        <p:nvSpPr>
          <p:cNvPr id="3" name="Subtitle 2"/>
          <p:cNvSpPr>
            <a:spLocks noGrp="1"/>
          </p:cNvSpPr>
          <p:nvPr>
            <p:ph type="subTitle" idx="1"/>
          </p:nvPr>
        </p:nvSpPr>
        <p:spPr/>
        <p:txBody>
          <a:bodyPr/>
          <a:lstStyle/>
          <a:p>
            <a:r>
              <a:rPr lang="en-US" dirty="0" smtClean="0"/>
              <a:t>Prepared By: BCJTT</a:t>
            </a:r>
            <a:endParaRPr lang="en-US" dirty="0"/>
          </a:p>
        </p:txBody>
      </p:sp>
    </p:spTree>
    <p:extLst>
      <p:ext uri="{BB962C8B-B14F-4D97-AF65-F5344CB8AC3E}">
        <p14:creationId xmlns:p14="http://schemas.microsoft.com/office/powerpoint/2010/main" val="613593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𝐷</m:t>
                          </m:r>
                        </m:e>
                        <m:sub>
                          <m:r>
                            <a:rPr lang="en-US" b="0" i="1" smtClean="0">
                              <a:latin typeface="Cambria Math"/>
                            </a:rPr>
                            <m:t>𝑘</m:t>
                          </m:r>
                        </m:sub>
                      </m:sSub>
                      <m:r>
                        <a:rPr lang="en-US" b="0" i="1" smtClean="0">
                          <a:latin typeface="Cambria Math"/>
                        </a:rPr>
                        <m:t>=</m:t>
                      </m:r>
                      <m:r>
                        <a:rPr lang="en-US" b="0" i="1" smtClean="0">
                          <a:latin typeface="Cambria Math"/>
                        </a:rPr>
                        <m:t>𝐿𝐵</m:t>
                      </m:r>
                      <m:r>
                        <a:rPr lang="en-US" b="0" i="1" smtClean="0">
                          <a:latin typeface="Cambria Math"/>
                        </a:rPr>
                        <m:t>+</m:t>
                      </m:r>
                      <m:d>
                        <m:dPr>
                          <m:ctrlPr>
                            <a:rPr lang="en-US" b="0" i="1" smtClean="0">
                              <a:latin typeface="Cambria Math"/>
                            </a:rPr>
                          </m:ctrlPr>
                        </m:dPr>
                        <m:e>
                          <m:f>
                            <m:fPr>
                              <m:ctrlPr>
                                <a:rPr lang="en-US" b="0" i="1" smtClean="0">
                                  <a:latin typeface="Cambria Math"/>
                                </a:rPr>
                              </m:ctrlPr>
                            </m:fPr>
                            <m:num>
                              <m:f>
                                <m:fPr>
                                  <m:ctrlPr>
                                    <a:rPr lang="en-US" b="0" i="1" smtClean="0">
                                      <a:latin typeface="Cambria Math"/>
                                    </a:rPr>
                                  </m:ctrlPr>
                                </m:fPr>
                                <m:num>
                                  <m:r>
                                    <a:rPr lang="en-US" b="0" i="1" smtClean="0">
                                      <a:latin typeface="Cambria Math"/>
                                    </a:rPr>
                                    <m:t>𝑘𝑁</m:t>
                                  </m:r>
                                </m:num>
                                <m:den>
                                  <m:r>
                                    <a:rPr lang="en-US" b="0" i="1" smtClean="0">
                                      <a:latin typeface="Cambria Math"/>
                                    </a:rPr>
                                    <m:t>10</m:t>
                                  </m:r>
                                </m:den>
                              </m:f>
                              <m:r>
                                <a:rPr lang="en-US" b="0" i="1" smtClean="0">
                                  <a:latin typeface="Cambria Math"/>
                                </a:rPr>
                                <m:t>−</m:t>
                              </m:r>
                              <m:r>
                                <a:rPr lang="en-US" b="0" i="1" smtClean="0">
                                  <a:latin typeface="Cambria Math"/>
                                </a:rPr>
                                <m:t>𝑐𝑓</m:t>
                              </m:r>
                            </m:num>
                            <m:den>
                              <m:r>
                                <a:rPr lang="en-US" b="0" i="1" smtClean="0">
                                  <a:latin typeface="Cambria Math"/>
                                </a:rPr>
                                <m:t>𝑓</m:t>
                              </m:r>
                            </m:den>
                          </m:f>
                        </m:e>
                      </m:d>
                      <m:r>
                        <a:rPr lang="en-US" b="0" i="1" smtClean="0">
                          <a:latin typeface="Cambria Math"/>
                        </a:rPr>
                        <m:t>𝑖</m:t>
                      </m:r>
                    </m:oMath>
                  </m:oMathPara>
                </a14:m>
                <a:endParaRPr lang="en-US" b="0" dirty="0" smtClean="0"/>
              </a:p>
              <a:p>
                <a:pPr marL="0" indent="0">
                  <a:buNone/>
                </a:pPr>
                <a:endParaRPr lang="en-US" b="0" dirty="0" smtClean="0"/>
              </a:p>
              <a:p>
                <a:pPr marL="0" indent="0">
                  <a:buNone/>
                </a:pPr>
                <a:r>
                  <a:rPr lang="en-US" dirty="0" smtClean="0"/>
                  <a:t>Where: </a:t>
                </a:r>
                <a14:m>
                  <m:oMath xmlns:m="http://schemas.openxmlformats.org/officeDocument/2006/math">
                    <m:sSub>
                      <m:sSubPr>
                        <m:ctrlPr>
                          <a:rPr lang="en-US" i="1" smtClean="0">
                            <a:latin typeface="Cambria Math"/>
                          </a:rPr>
                        </m:ctrlPr>
                      </m:sSubPr>
                      <m:e>
                        <m:r>
                          <a:rPr lang="en-US" b="0" i="1" smtClean="0">
                            <a:latin typeface="Cambria Math"/>
                          </a:rPr>
                          <m:t>𝐷</m:t>
                        </m:r>
                      </m:e>
                      <m:sub>
                        <m:r>
                          <a:rPr lang="en-US" b="0" i="1" smtClean="0">
                            <a:latin typeface="Cambria Math"/>
                          </a:rPr>
                          <m:t>𝑘</m:t>
                        </m:r>
                      </m:sub>
                    </m:sSub>
                  </m:oMath>
                </a14:m>
                <a:r>
                  <a:rPr lang="en-US" dirty="0" smtClean="0"/>
                  <a:t>= decile</a:t>
                </a:r>
              </a:p>
              <a:p>
                <a:pPr marL="0" indent="0">
                  <a:buNone/>
                </a:pPr>
                <a:r>
                  <a:rPr lang="en-US" dirty="0"/>
                  <a:t>	</a:t>
                </a:r>
                <a14:m>
                  <m:oMath xmlns:m="http://schemas.openxmlformats.org/officeDocument/2006/math">
                    <m:r>
                      <a:rPr lang="en-US" b="0" i="1" smtClean="0">
                        <a:latin typeface="Cambria Math"/>
                      </a:rPr>
                      <m:t>𝑁</m:t>
                    </m:r>
                  </m:oMath>
                </a14:m>
                <a:r>
                  <a:rPr lang="en-US" dirty="0" smtClean="0"/>
                  <a:t>= population</a:t>
                </a:r>
              </a:p>
              <a:p>
                <a:pPr marL="0" indent="0">
                  <a:buNone/>
                </a:pPr>
                <a:r>
                  <a:rPr lang="en-US" dirty="0"/>
                  <a:t>	</a:t>
                </a:r>
                <a14:m>
                  <m:oMath xmlns:m="http://schemas.openxmlformats.org/officeDocument/2006/math">
                    <m:r>
                      <a:rPr lang="en-US" b="0" i="1" smtClean="0">
                        <a:latin typeface="Cambria Math"/>
                      </a:rPr>
                      <m:t>𝑘</m:t>
                    </m:r>
                  </m:oMath>
                </a14:m>
                <a:r>
                  <a:rPr lang="en-US" dirty="0" smtClean="0"/>
                  <a:t>= </a:t>
                </a:r>
                <a:r>
                  <a:rPr lang="en-US" dirty="0" err="1" smtClean="0"/>
                  <a:t>decile</a:t>
                </a:r>
                <a:r>
                  <a:rPr lang="en-US" dirty="0" smtClean="0"/>
                  <a:t> location</a:t>
                </a:r>
              </a:p>
              <a:p>
                <a:pPr marL="0" indent="0">
                  <a:buNone/>
                </a:pPr>
                <a:r>
                  <a:rPr lang="en-US" dirty="0"/>
                  <a:t>	</a:t>
                </a:r>
                <a14:m>
                  <m:oMath xmlns:m="http://schemas.openxmlformats.org/officeDocument/2006/math">
                    <m:r>
                      <a:rPr lang="en-US" b="0" i="1" smtClean="0">
                        <a:latin typeface="Cambria Math"/>
                      </a:rPr>
                      <m:t>𝐿𝐵</m:t>
                    </m:r>
                  </m:oMath>
                </a14:m>
                <a:r>
                  <a:rPr lang="en-US" dirty="0" smtClean="0"/>
                  <a:t>= lower boundary of the </a:t>
                </a:r>
                <a:r>
                  <a:rPr lang="en-US" dirty="0" err="1" smtClean="0"/>
                  <a:t>decile</a:t>
                </a:r>
                <a:r>
                  <a:rPr lang="en-US" dirty="0" smtClean="0"/>
                  <a:t> class</a:t>
                </a:r>
              </a:p>
              <a:p>
                <a:pPr marL="0" indent="0">
                  <a:buNone/>
                </a:pPr>
                <a:r>
                  <a:rPr lang="en-US" dirty="0"/>
                  <a:t>	</a:t>
                </a:r>
                <a14:m>
                  <m:oMath xmlns:m="http://schemas.openxmlformats.org/officeDocument/2006/math">
                    <m:r>
                      <a:rPr lang="en-US" b="0" i="1" smtClean="0">
                        <a:latin typeface="Cambria Math"/>
                      </a:rPr>
                      <m:t>𝑓</m:t>
                    </m:r>
                  </m:oMath>
                </a14:m>
                <a:r>
                  <a:rPr lang="en-US" dirty="0" smtClean="0"/>
                  <a:t>= frequency of the </a:t>
                </a:r>
                <a:r>
                  <a:rPr lang="en-US" dirty="0" err="1" smtClean="0"/>
                  <a:t>decile</a:t>
                </a:r>
                <a:r>
                  <a:rPr lang="en-US" dirty="0" smtClean="0"/>
                  <a:t> class</a:t>
                </a:r>
              </a:p>
              <a:p>
                <a:pPr marL="0" indent="0">
                  <a:buNone/>
                </a:pPr>
                <a:r>
                  <a:rPr lang="en-US" dirty="0" smtClean="0"/>
                  <a:t>	</a:t>
                </a:r>
                <a14:m>
                  <m:oMath xmlns:m="http://schemas.openxmlformats.org/officeDocument/2006/math">
                    <m:r>
                      <a:rPr lang="en-US" b="0" i="1" smtClean="0">
                        <a:latin typeface="Cambria Math"/>
                      </a:rPr>
                      <m:t>𝑐𝑓</m:t>
                    </m:r>
                  </m:oMath>
                </a14:m>
                <a:r>
                  <a:rPr lang="en-US" dirty="0" smtClean="0"/>
                  <a:t>= cumulative frequency  before the </a:t>
                </a:r>
                <a:r>
                  <a:rPr lang="en-US" dirty="0" err="1" smtClean="0"/>
                  <a:t>decile</a:t>
                </a:r>
                <a:r>
                  <a:rPr lang="en-US" dirty="0" smtClean="0"/>
                  <a:t> class</a:t>
                </a:r>
              </a:p>
              <a:p>
                <a:pPr marL="0" indent="0">
                  <a:buNone/>
                </a:pPr>
                <a:r>
                  <a:rPr lang="en-US" dirty="0"/>
                  <a:t>	</a:t>
                </a:r>
                <a14:m>
                  <m:oMath xmlns:m="http://schemas.openxmlformats.org/officeDocument/2006/math">
                    <m:r>
                      <a:rPr lang="en-US" b="0" i="1" smtClean="0">
                        <a:latin typeface="Cambria Math"/>
                      </a:rPr>
                      <m:t>𝑖</m:t>
                    </m:r>
                  </m:oMath>
                </a14:m>
                <a:r>
                  <a:rPr lang="en-US" dirty="0" smtClean="0"/>
                  <a:t>= class interval</a:t>
                </a:r>
                <a:endParaRPr lang="en-US" dirty="0"/>
              </a:p>
              <a:p>
                <a:pPr marL="0" indent="0">
                  <a:buNone/>
                </a:pPr>
                <a:endParaRPr lang="en-US" b="0"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b="-21429"/>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err="1" smtClean="0">
                <a:solidFill>
                  <a:srgbClr val="7030A0"/>
                </a:solidFill>
              </a:rPr>
              <a:t>Deciles</a:t>
            </a:r>
            <a:r>
              <a:rPr lang="en-US" dirty="0" smtClean="0">
                <a:solidFill>
                  <a:srgbClr val="7030A0"/>
                </a:solidFill>
              </a:rPr>
              <a:t> and Percentiles for Grouped Data</a:t>
            </a:r>
            <a:endParaRPr lang="en-US" dirty="0">
              <a:solidFill>
                <a:srgbClr val="7030A0"/>
              </a:solidFill>
            </a:endParaRPr>
          </a:p>
        </p:txBody>
      </p:sp>
    </p:spTree>
    <p:extLst>
      <p:ext uri="{BB962C8B-B14F-4D97-AF65-F5344CB8AC3E}">
        <p14:creationId xmlns:p14="http://schemas.microsoft.com/office/powerpoint/2010/main" val="382896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762000"/>
                <a:ext cx="8229600" cy="5245291"/>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𝑘</m:t>
                          </m:r>
                        </m:sub>
                      </m:sSub>
                      <m:r>
                        <a:rPr lang="en-US" b="0" i="1" smtClean="0">
                          <a:latin typeface="Cambria Math"/>
                        </a:rPr>
                        <m:t>=</m:t>
                      </m:r>
                      <m:r>
                        <a:rPr lang="en-US" b="0" i="1" smtClean="0">
                          <a:latin typeface="Cambria Math"/>
                        </a:rPr>
                        <m:t>𝐿𝐵</m:t>
                      </m:r>
                      <m:r>
                        <a:rPr lang="en-US" b="0" i="1" smtClean="0">
                          <a:latin typeface="Cambria Math"/>
                        </a:rPr>
                        <m:t>+</m:t>
                      </m:r>
                      <m:d>
                        <m:dPr>
                          <m:ctrlPr>
                            <a:rPr lang="en-US" b="0" i="1" smtClean="0">
                              <a:latin typeface="Cambria Math"/>
                            </a:rPr>
                          </m:ctrlPr>
                        </m:dPr>
                        <m:e>
                          <m:f>
                            <m:fPr>
                              <m:ctrlPr>
                                <a:rPr lang="en-US" b="0" i="1" smtClean="0">
                                  <a:latin typeface="Cambria Math"/>
                                </a:rPr>
                              </m:ctrlPr>
                            </m:fPr>
                            <m:num>
                              <m:f>
                                <m:fPr>
                                  <m:ctrlPr>
                                    <a:rPr lang="en-US" b="0" i="1" smtClean="0">
                                      <a:latin typeface="Cambria Math"/>
                                    </a:rPr>
                                  </m:ctrlPr>
                                </m:fPr>
                                <m:num>
                                  <m:r>
                                    <a:rPr lang="en-US" b="0" i="1" smtClean="0">
                                      <a:latin typeface="Cambria Math"/>
                                    </a:rPr>
                                    <m:t>𝑘𝑁</m:t>
                                  </m:r>
                                </m:num>
                                <m:den>
                                  <m:r>
                                    <a:rPr lang="en-US" b="0" i="1" smtClean="0">
                                      <a:latin typeface="Cambria Math"/>
                                    </a:rPr>
                                    <m:t>100</m:t>
                                  </m:r>
                                </m:den>
                              </m:f>
                              <m:r>
                                <a:rPr lang="en-US" b="0" i="1" smtClean="0">
                                  <a:latin typeface="Cambria Math"/>
                                </a:rPr>
                                <m:t>−</m:t>
                              </m:r>
                              <m:r>
                                <a:rPr lang="en-US" b="0" i="1" smtClean="0">
                                  <a:latin typeface="Cambria Math"/>
                                </a:rPr>
                                <m:t>𝑐𝑓</m:t>
                              </m:r>
                            </m:num>
                            <m:den>
                              <m:r>
                                <a:rPr lang="en-US" b="0" i="1" smtClean="0">
                                  <a:latin typeface="Cambria Math"/>
                                </a:rPr>
                                <m:t>𝑓</m:t>
                              </m:r>
                            </m:den>
                          </m:f>
                        </m:e>
                      </m:d>
                      <m:r>
                        <a:rPr lang="en-US" b="0" i="1" smtClean="0">
                          <a:latin typeface="Cambria Math"/>
                        </a:rPr>
                        <m:t>𝑖</m:t>
                      </m:r>
                    </m:oMath>
                  </m:oMathPara>
                </a14:m>
                <a:endParaRPr lang="en-US" dirty="0" smtClean="0"/>
              </a:p>
              <a:p>
                <a:pPr marL="0" indent="0">
                  <a:buNone/>
                </a:pPr>
                <a:r>
                  <a:rPr lang="en-US" dirty="0" smtClean="0"/>
                  <a:t>Where: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𝑘</m:t>
                        </m:r>
                      </m:sub>
                    </m:sSub>
                  </m:oMath>
                </a14:m>
                <a:r>
                  <a:rPr lang="en-US" dirty="0" smtClean="0"/>
                  <a:t>= percentile</a:t>
                </a:r>
              </a:p>
              <a:p>
                <a:pPr marL="0" indent="0">
                  <a:buNone/>
                </a:pPr>
                <a:r>
                  <a:rPr lang="en-US" dirty="0"/>
                  <a:t>	</a:t>
                </a:r>
                <a14:m>
                  <m:oMath xmlns:m="http://schemas.openxmlformats.org/officeDocument/2006/math">
                    <m:r>
                      <a:rPr lang="en-US" b="0" i="1" smtClean="0">
                        <a:latin typeface="Cambria Math"/>
                      </a:rPr>
                      <m:t>𝑁</m:t>
                    </m:r>
                  </m:oMath>
                </a14:m>
                <a:r>
                  <a:rPr lang="en-US" dirty="0" smtClean="0"/>
                  <a:t>= population</a:t>
                </a:r>
              </a:p>
              <a:p>
                <a:pPr marL="0" indent="0">
                  <a:buNone/>
                </a:pPr>
                <a:r>
                  <a:rPr lang="en-US" dirty="0"/>
                  <a:t>	</a:t>
                </a:r>
                <a14:m>
                  <m:oMath xmlns:m="http://schemas.openxmlformats.org/officeDocument/2006/math">
                    <m:r>
                      <a:rPr lang="en-US" b="0" i="1" smtClean="0">
                        <a:latin typeface="Cambria Math"/>
                      </a:rPr>
                      <m:t>𝑘</m:t>
                    </m:r>
                  </m:oMath>
                </a14:m>
                <a:r>
                  <a:rPr lang="en-US" dirty="0" smtClean="0"/>
                  <a:t>= percentile location</a:t>
                </a:r>
              </a:p>
              <a:p>
                <a:pPr marL="0" indent="0">
                  <a:buNone/>
                </a:pPr>
                <a:r>
                  <a:rPr lang="en-US" dirty="0"/>
                  <a:t>	</a:t>
                </a:r>
                <a14:m>
                  <m:oMath xmlns:m="http://schemas.openxmlformats.org/officeDocument/2006/math">
                    <m:r>
                      <a:rPr lang="en-US" b="0" i="1" smtClean="0">
                        <a:latin typeface="Cambria Math"/>
                      </a:rPr>
                      <m:t>𝐿𝐵</m:t>
                    </m:r>
                  </m:oMath>
                </a14:m>
                <a:r>
                  <a:rPr lang="en-US" dirty="0" smtClean="0"/>
                  <a:t>= lower boundary of the </a:t>
                </a:r>
                <a:r>
                  <a:rPr lang="en-US" dirty="0" smtClean="0"/>
                  <a:t>percentile 			class</a:t>
                </a:r>
                <a:endParaRPr lang="en-US" dirty="0" smtClean="0"/>
              </a:p>
              <a:p>
                <a:pPr marL="0" indent="0">
                  <a:buNone/>
                </a:pPr>
                <a:r>
                  <a:rPr lang="en-US" dirty="0"/>
                  <a:t>	</a:t>
                </a:r>
                <a14:m>
                  <m:oMath xmlns:m="http://schemas.openxmlformats.org/officeDocument/2006/math">
                    <m:r>
                      <a:rPr lang="en-US" b="0" i="1" smtClean="0">
                        <a:latin typeface="Cambria Math"/>
                      </a:rPr>
                      <m:t>𝑓</m:t>
                    </m:r>
                  </m:oMath>
                </a14:m>
                <a:r>
                  <a:rPr lang="en-US" dirty="0" smtClean="0"/>
                  <a:t>= frequency of the percentile class</a:t>
                </a:r>
              </a:p>
              <a:p>
                <a:pPr marL="0" indent="0">
                  <a:buNone/>
                </a:pPr>
                <a:r>
                  <a:rPr lang="en-US" dirty="0" smtClean="0"/>
                  <a:t>	</a:t>
                </a:r>
                <a14:m>
                  <m:oMath xmlns:m="http://schemas.openxmlformats.org/officeDocument/2006/math">
                    <m:r>
                      <a:rPr lang="en-US" b="0" i="1" smtClean="0">
                        <a:latin typeface="Cambria Math"/>
                      </a:rPr>
                      <m:t>𝑐𝑓</m:t>
                    </m:r>
                  </m:oMath>
                </a14:m>
                <a:r>
                  <a:rPr lang="en-US" dirty="0" smtClean="0"/>
                  <a:t>= cumulative frequency  before the </a:t>
                </a:r>
                <a:r>
                  <a:rPr lang="en-US" dirty="0" smtClean="0"/>
                  <a:t>			percentile </a:t>
                </a:r>
                <a:r>
                  <a:rPr lang="en-US" dirty="0" smtClean="0"/>
                  <a:t>	</a:t>
                </a:r>
                <a:r>
                  <a:rPr lang="en-US" dirty="0" smtClean="0"/>
                  <a:t>class</a:t>
                </a:r>
                <a:endParaRPr lang="en-US" dirty="0" smtClean="0"/>
              </a:p>
              <a:p>
                <a:pPr marL="0" indent="0">
                  <a:buNone/>
                </a:pPr>
                <a:r>
                  <a:rPr lang="en-US" dirty="0"/>
                  <a:t>	</a:t>
                </a:r>
                <a14:m>
                  <m:oMath xmlns:m="http://schemas.openxmlformats.org/officeDocument/2006/math">
                    <m:r>
                      <a:rPr lang="en-US" b="0" i="1" smtClean="0">
                        <a:latin typeface="Cambria Math"/>
                      </a:rPr>
                      <m:t>𝑖</m:t>
                    </m:r>
                  </m:oMath>
                </a14:m>
                <a:r>
                  <a:rPr lang="en-US" dirty="0" smtClean="0"/>
                  <a:t>= class interval</a:t>
                </a:r>
                <a:endParaRPr lang="en-US" dirty="0"/>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245291"/>
              </a:xfrm>
              <a:blipFill rotWithShape="1">
                <a:blip r:embed="rId2"/>
                <a:stretch>
                  <a:fillRect l="-1333" b="-12791"/>
                </a:stretch>
              </a:blipFill>
            </p:spPr>
            <p:txBody>
              <a:bodyPr/>
              <a:lstStyle/>
              <a:p>
                <a:r>
                  <a:rPr lang="en-US">
                    <a:noFill/>
                  </a:rPr>
                  <a:t> </a:t>
                </a:r>
              </a:p>
            </p:txBody>
          </p:sp>
        </mc:Fallback>
      </mc:AlternateContent>
    </p:spTree>
    <p:extLst>
      <p:ext uri="{BB962C8B-B14F-4D97-AF65-F5344CB8AC3E}">
        <p14:creationId xmlns:p14="http://schemas.microsoft.com/office/powerpoint/2010/main" val="216939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	Using the example provided in the quartiles on BCJ Travel Agency. Determine the </a:t>
                </a:r>
                <a14:m>
                  <m:oMath xmlns:m="http://schemas.openxmlformats.org/officeDocument/2006/math">
                    <m:sSub>
                      <m:sSubPr>
                        <m:ctrlPr>
                          <a:rPr lang="en-US" i="1" smtClean="0">
                            <a:latin typeface="Cambria Math"/>
                          </a:rPr>
                        </m:ctrlPr>
                      </m:sSubPr>
                      <m:e>
                        <m:r>
                          <a:rPr lang="en-US" b="0" i="1" smtClean="0">
                            <a:latin typeface="Cambria Math"/>
                          </a:rPr>
                          <m:t>𝐷</m:t>
                        </m:r>
                      </m:e>
                      <m:sub>
                        <m:r>
                          <a:rPr lang="en-US" b="0" i="1" smtClean="0">
                            <a:latin typeface="Cambria Math"/>
                          </a:rPr>
                          <m:t>7</m:t>
                        </m:r>
                      </m:sub>
                    </m:sSub>
                  </m:oMath>
                </a14:m>
                <a:r>
                  <a:rPr lang="en-US" dirty="0" smtClean="0"/>
                  <a:t> and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22</m:t>
                        </m:r>
                      </m:sub>
                    </m:sSub>
                  </m:oMath>
                </a14:m>
                <a:r>
                  <a:rPr lang="en-US" dirty="0" smtClean="0"/>
                  <a:t> of the frequency distribution on the ages of 50 people taking travel tours.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96"/>
                </a:stretch>
              </a:blipFill>
            </p:spPr>
            <p:txBody>
              <a:bodyPr/>
              <a:lstStyle/>
              <a:p>
                <a:r>
                  <a:rPr lang="en-US">
                    <a:noFill/>
                  </a:rPr>
                  <a:t> </a:t>
                </a:r>
              </a:p>
            </p:txBody>
          </p:sp>
        </mc:Fallback>
      </mc:AlternateContent>
      <p:sp>
        <p:nvSpPr>
          <p:cNvPr id="2" name="Title 1"/>
          <p:cNvSpPr>
            <a:spLocks noGrp="1"/>
          </p:cNvSpPr>
          <p:nvPr>
            <p:ph type="title"/>
          </p:nvPr>
        </p:nvSpPr>
        <p:spPr/>
        <p:txBody>
          <a:bodyPr/>
          <a:lstStyle/>
          <a:p>
            <a:pPr algn="l"/>
            <a:r>
              <a:rPr lang="en-US" dirty="0" smtClean="0">
                <a:solidFill>
                  <a:srgbClr val="FF0000"/>
                </a:solidFill>
              </a:rPr>
              <a:t>Example</a:t>
            </a:r>
            <a:r>
              <a:rPr lang="en-US" dirty="0" smtClean="0"/>
              <a:t>:	</a:t>
            </a:r>
            <a:endParaRPr lang="en-US" dirty="0"/>
          </a:p>
        </p:txBody>
      </p:sp>
    </p:spTree>
    <p:extLst>
      <p:ext uri="{BB962C8B-B14F-4D97-AF65-F5344CB8AC3E}">
        <p14:creationId xmlns:p14="http://schemas.microsoft.com/office/powerpoint/2010/main" val="2743977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AutoNum type="arabicPeriod"/>
                </a:pPr>
                <a:r>
                  <a:rPr lang="en-US" dirty="0" smtClean="0"/>
                  <a:t>Construct a cumulative frequency column in the table.</a:t>
                </a:r>
              </a:p>
              <a:p>
                <a:pPr marL="514350" indent="-514350">
                  <a:buAutoNum type="arabicPeriod"/>
                </a:pPr>
                <a:r>
                  <a:rPr lang="en-US" dirty="0" smtClean="0"/>
                  <a:t>Determine the </a:t>
                </a:r>
                <a14:m>
                  <m:oMath xmlns:m="http://schemas.openxmlformats.org/officeDocument/2006/math">
                    <m:sSub>
                      <m:sSubPr>
                        <m:ctrlPr>
                          <a:rPr lang="en-US" i="1" smtClean="0">
                            <a:latin typeface="Cambria Math"/>
                          </a:rPr>
                        </m:ctrlPr>
                      </m:sSubPr>
                      <m:e>
                        <m:r>
                          <a:rPr lang="en-US" b="0" i="1" smtClean="0">
                            <a:latin typeface="Cambria Math"/>
                          </a:rPr>
                          <m:t>𝐷</m:t>
                        </m:r>
                      </m:e>
                      <m:sub>
                        <m:r>
                          <a:rPr lang="en-US" b="0" i="1" smtClean="0">
                            <a:latin typeface="Cambria Math"/>
                          </a:rPr>
                          <m:t>7</m:t>
                        </m:r>
                      </m:sub>
                    </m:sSub>
                  </m:oMath>
                </a14:m>
                <a:r>
                  <a:rPr lang="en-US" dirty="0" smtClean="0"/>
                  <a:t> class.</a:t>
                </a:r>
              </a:p>
              <a:p>
                <a:pPr marL="514350" indent="-514350">
                  <a:buAutoNum type="arabicPeriod"/>
                </a:pPr>
                <a:r>
                  <a:rPr lang="en-US" dirty="0" smtClean="0"/>
                  <a:t>Identify the </a:t>
                </a:r>
                <a14:m>
                  <m:oMath xmlns:m="http://schemas.openxmlformats.org/officeDocument/2006/math">
                    <m:sSub>
                      <m:sSubPr>
                        <m:ctrlPr>
                          <a:rPr lang="en-US" i="1" smtClean="0">
                            <a:latin typeface="Cambria Math"/>
                          </a:rPr>
                        </m:ctrlPr>
                      </m:sSubPr>
                      <m:e>
                        <m:r>
                          <a:rPr lang="en-US" b="0" i="1" smtClean="0">
                            <a:latin typeface="Cambria Math"/>
                          </a:rPr>
                          <m:t>𝐷</m:t>
                        </m:r>
                      </m:e>
                      <m:sub>
                        <m:r>
                          <a:rPr lang="en-US" b="0" i="1" smtClean="0">
                            <a:latin typeface="Cambria Math"/>
                          </a:rPr>
                          <m:t>7</m:t>
                        </m:r>
                      </m:sub>
                    </m:sSub>
                  </m:oMath>
                </a14:m>
                <a:r>
                  <a:rPr lang="en-US" dirty="0" smtClean="0"/>
                  <a:t> class by locating the 35</a:t>
                </a:r>
                <a:r>
                  <a:rPr lang="en-US" baseline="30000" dirty="0" smtClean="0"/>
                  <a:t>th</a:t>
                </a:r>
                <a:r>
                  <a:rPr lang="en-US" dirty="0" smtClean="0"/>
                  <a:t> ranked in the table.</a:t>
                </a:r>
              </a:p>
              <a:p>
                <a:pPr marL="514350" indent="-514350">
                  <a:buAutoNum type="arabicPeriod"/>
                </a:pPr>
                <a:r>
                  <a:rPr lang="en-US" dirty="0" smtClean="0"/>
                  <a:t>Determine the values of </a:t>
                </a:r>
                <a14:m>
                  <m:oMath xmlns:m="http://schemas.openxmlformats.org/officeDocument/2006/math">
                    <m:r>
                      <a:rPr lang="en-US" b="0" i="1" smtClean="0">
                        <a:latin typeface="Cambria Math"/>
                      </a:rPr>
                      <m:t>𝐿𝐵</m:t>
                    </m:r>
                    <m:r>
                      <a:rPr lang="en-US" b="0" i="1" smtClean="0">
                        <a:latin typeface="Cambria Math"/>
                      </a:rPr>
                      <m:t>, </m:t>
                    </m:r>
                    <m:r>
                      <a:rPr lang="en-US" b="0" i="1" smtClean="0">
                        <a:latin typeface="Cambria Math"/>
                      </a:rPr>
                      <m:t>𝑐𝑓</m:t>
                    </m:r>
                    <m:r>
                      <a:rPr lang="en-US" b="0" i="1" smtClean="0">
                        <a:latin typeface="Cambria Math"/>
                      </a:rPr>
                      <m:t>, </m:t>
                    </m:r>
                    <m:r>
                      <a:rPr lang="en-US" b="0" i="1" smtClean="0">
                        <a:latin typeface="Cambria Math"/>
                      </a:rPr>
                      <m:t>𝑓</m:t>
                    </m:r>
                    <m:r>
                      <a:rPr lang="en-US" b="0" i="1" smtClean="0">
                        <a:latin typeface="Cambria Math"/>
                      </a:rPr>
                      <m:t>, </m:t>
                    </m:r>
                    <m:r>
                      <a:rPr lang="en-US" b="0" i="1" smtClean="0">
                        <a:latin typeface="Cambria Math"/>
                      </a:rPr>
                      <m:t>𝑖</m:t>
                    </m:r>
                    <m:r>
                      <a:rPr lang="en-US" b="0" i="1" smtClean="0">
                        <a:latin typeface="Cambria Math"/>
                      </a:rPr>
                      <m:t>, </m:t>
                    </m:r>
                  </m:oMath>
                </a14:m>
                <a:r>
                  <a:rPr lang="en-US" dirty="0" smtClean="0"/>
                  <a:t>and </a:t>
                </a:r>
                <a14:m>
                  <m:oMath xmlns:m="http://schemas.openxmlformats.org/officeDocument/2006/math">
                    <m:r>
                      <a:rPr lang="en-US" b="0" i="1" smtClean="0">
                        <a:latin typeface="Cambria Math"/>
                      </a:rPr>
                      <m:t>𝑁</m:t>
                    </m:r>
                    <m:r>
                      <a:rPr lang="en-US" b="0" i="1" smtClean="0">
                        <a:latin typeface="Cambria Math"/>
                      </a:rPr>
                      <m:t>.</m:t>
                    </m:r>
                  </m:oMath>
                </a14:m>
                <a:endParaRPr lang="en-US" dirty="0" smtClean="0"/>
              </a:p>
              <a:p>
                <a:pPr marL="514350" indent="-514350">
                  <a:buAutoNum type="arabicPeriod"/>
                </a:pPr>
                <a:r>
                  <a:rPr lang="en-US" dirty="0" smtClean="0"/>
                  <a:t>Apply the formula given to compute for the value of the seventh </a:t>
                </a:r>
                <a:r>
                  <a:rPr lang="en-US" dirty="0" err="1" smtClean="0"/>
                  <a:t>decile</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26" t="-2022" b="-1213"/>
                </a:stretch>
              </a:blipFill>
            </p:spPr>
            <p:txBody>
              <a:bodyPr/>
              <a:lstStyle/>
              <a:p>
                <a:r>
                  <a:rPr lang="en-US">
                    <a:noFill/>
                  </a:rPr>
                  <a:t> </a:t>
                </a:r>
              </a:p>
            </p:txBody>
          </p:sp>
        </mc:Fallback>
      </mc:AlternateContent>
      <p:sp>
        <p:nvSpPr>
          <p:cNvPr id="2" name="Title 1"/>
          <p:cNvSpPr>
            <a:spLocks noGrp="1"/>
          </p:cNvSpPr>
          <p:nvPr>
            <p:ph type="title"/>
          </p:nvPr>
        </p:nvSpPr>
        <p:spPr/>
        <p:txBody>
          <a:bodyPr/>
          <a:lstStyle/>
          <a:p>
            <a:pPr algn="l"/>
            <a:r>
              <a:rPr lang="en-US" dirty="0" smtClean="0">
                <a:solidFill>
                  <a:srgbClr val="0070C0"/>
                </a:solidFill>
              </a:rPr>
              <a:t>Solution</a:t>
            </a:r>
            <a:endParaRPr lang="en-US" dirty="0">
              <a:solidFill>
                <a:srgbClr val="0070C0"/>
              </a:solidFill>
            </a:endParaRPr>
          </a:p>
        </p:txBody>
      </p:sp>
    </p:spTree>
    <p:extLst>
      <p:ext uri="{BB962C8B-B14F-4D97-AF65-F5344CB8AC3E}">
        <p14:creationId xmlns:p14="http://schemas.microsoft.com/office/powerpoint/2010/main" val="63118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685800"/>
                <a:ext cx="8229600" cy="5440363"/>
              </a:xfrm>
            </p:spPr>
            <p:txBody>
              <a:bodyPr/>
              <a:lstStyle/>
              <a:p>
                <a:r>
                  <a:rPr lang="en-US" dirty="0" smtClean="0"/>
                  <a:t>To determine the value of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22</m:t>
                        </m:r>
                      </m:sub>
                    </m:sSub>
                  </m:oMath>
                </a14:m>
                <a:r>
                  <a:rPr lang="en-US" dirty="0" smtClean="0"/>
                  <a:t> we shall be guided by the following steps:</a:t>
                </a:r>
              </a:p>
              <a:p>
                <a:pPr marL="514350" indent="-514350">
                  <a:buFont typeface="+mj-lt"/>
                  <a:buAutoNum type="arabicPeriod"/>
                </a:pPr>
                <a:r>
                  <a:rPr lang="en-US" dirty="0" smtClean="0"/>
                  <a:t>Determine the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22</m:t>
                        </m:r>
                      </m:sub>
                    </m:sSub>
                  </m:oMath>
                </a14:m>
                <a:r>
                  <a:rPr lang="en-US" dirty="0" smtClean="0"/>
                  <a:t> Class.</a:t>
                </a:r>
              </a:p>
              <a:p>
                <a:pPr marL="514350" indent="-514350">
                  <a:buFont typeface="+mj-lt"/>
                  <a:buAutoNum type="arabicPeriod"/>
                </a:pPr>
                <a:r>
                  <a:rPr lang="en-US" dirty="0" smtClean="0"/>
                  <a:t>Identify the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22</m:t>
                        </m:r>
                      </m:sub>
                    </m:sSub>
                  </m:oMath>
                </a14:m>
                <a:r>
                  <a:rPr lang="en-US" dirty="0" smtClean="0"/>
                  <a:t> by locating the 11</a:t>
                </a:r>
                <a:r>
                  <a:rPr lang="en-US" baseline="30000" dirty="0" smtClean="0"/>
                  <a:t>th</a:t>
                </a:r>
                <a:r>
                  <a:rPr lang="en-US" dirty="0" smtClean="0"/>
                  <a:t> ranked in the table.</a:t>
                </a:r>
              </a:p>
              <a:p>
                <a:pPr marL="514350" indent="-514350">
                  <a:buFont typeface="+mj-lt"/>
                  <a:buAutoNum type="arabicPeriod"/>
                </a:pPr>
                <a:r>
                  <a:rPr lang="en-US" dirty="0" smtClean="0"/>
                  <a:t>Determine the values of </a:t>
                </a:r>
                <a14:m>
                  <m:oMath xmlns:m="http://schemas.openxmlformats.org/officeDocument/2006/math">
                    <m:r>
                      <a:rPr lang="en-US" b="0" i="1" smtClean="0">
                        <a:latin typeface="Cambria Math"/>
                      </a:rPr>
                      <m:t>𝐿𝐵</m:t>
                    </m:r>
                    <m:r>
                      <a:rPr lang="en-US" b="0" i="1" smtClean="0">
                        <a:latin typeface="Cambria Math"/>
                      </a:rPr>
                      <m:t>, </m:t>
                    </m:r>
                    <m:r>
                      <a:rPr lang="en-US" b="0" i="1" smtClean="0">
                        <a:latin typeface="Cambria Math"/>
                      </a:rPr>
                      <m:t>𝑐𝑓</m:t>
                    </m:r>
                    <m:r>
                      <a:rPr lang="en-US" b="0" i="1" smtClean="0">
                        <a:latin typeface="Cambria Math"/>
                      </a:rPr>
                      <m:t>, </m:t>
                    </m:r>
                    <m:r>
                      <a:rPr lang="en-US" b="0" i="1" smtClean="0">
                        <a:latin typeface="Cambria Math"/>
                      </a:rPr>
                      <m:t>𝑓</m:t>
                    </m:r>
                    <m:r>
                      <a:rPr lang="en-US" b="0" i="1" smtClean="0">
                        <a:latin typeface="Cambria Math"/>
                      </a:rPr>
                      <m:t>, </m:t>
                    </m:r>
                    <m:r>
                      <a:rPr lang="en-US" b="0" i="1" smtClean="0">
                        <a:latin typeface="Cambria Math"/>
                      </a:rPr>
                      <m:t>𝑖</m:t>
                    </m:r>
                    <m:r>
                      <a:rPr lang="en-US" b="0" i="1" smtClean="0">
                        <a:latin typeface="Cambria Math"/>
                      </a:rPr>
                      <m:t>, </m:t>
                    </m:r>
                  </m:oMath>
                </a14:m>
                <a:r>
                  <a:rPr lang="en-US" dirty="0" smtClean="0"/>
                  <a:t>and </a:t>
                </a:r>
                <a14:m>
                  <m:oMath xmlns:m="http://schemas.openxmlformats.org/officeDocument/2006/math">
                    <m:r>
                      <a:rPr lang="en-US" b="0" i="1" smtClean="0">
                        <a:latin typeface="Cambria Math"/>
                      </a:rPr>
                      <m:t>𝑁</m:t>
                    </m:r>
                    <m:r>
                      <a:rPr lang="en-US" b="0" i="1" smtClean="0">
                        <a:latin typeface="Cambria Math"/>
                      </a:rPr>
                      <m:t>.</m:t>
                    </m:r>
                  </m:oMath>
                </a14:m>
                <a:endParaRPr lang="en-US" dirty="0" smtClean="0"/>
              </a:p>
              <a:p>
                <a:pPr marL="514350" indent="-514350">
                  <a:buFont typeface="+mj-lt"/>
                  <a:buAutoNum type="arabicPeriod"/>
                </a:pPr>
                <a:r>
                  <a:rPr lang="en-US" dirty="0" smtClean="0"/>
                  <a:t>Apply the formula to compute for the value of the twenty-second percentile.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440363"/>
              </a:xfrm>
              <a:blipFill rotWithShape="1">
                <a:blip r:embed="rId2"/>
                <a:stretch>
                  <a:fillRect l="-1037" t="-785" r="-2370"/>
                </a:stretch>
              </a:blipFill>
            </p:spPr>
            <p:txBody>
              <a:bodyPr/>
              <a:lstStyle/>
              <a:p>
                <a:r>
                  <a:rPr lang="en-US">
                    <a:noFill/>
                  </a:rPr>
                  <a:t> </a:t>
                </a:r>
              </a:p>
            </p:txBody>
          </p:sp>
        </mc:Fallback>
      </mc:AlternateContent>
    </p:spTree>
    <p:extLst>
      <p:ext uri="{BB962C8B-B14F-4D97-AF65-F5344CB8AC3E}">
        <p14:creationId xmlns:p14="http://schemas.microsoft.com/office/powerpoint/2010/main" val="225696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𝑸</m:t>
                          </m:r>
                        </m:e>
                        <m:sub>
                          <m:r>
                            <a:rPr lang="en-US" b="1" i="1" smtClean="0">
                              <a:latin typeface="Cambria Math"/>
                            </a:rPr>
                            <m:t>𝒌</m:t>
                          </m:r>
                        </m:sub>
                      </m:sSub>
                      <m:r>
                        <a:rPr lang="en-US" b="1" i="1" smtClean="0">
                          <a:latin typeface="Cambria Math"/>
                        </a:rPr>
                        <m:t>=</m:t>
                      </m:r>
                      <m:f>
                        <m:fPr>
                          <m:ctrlPr>
                            <a:rPr lang="en-US" b="1" i="1" smtClean="0">
                              <a:latin typeface="Cambria Math"/>
                            </a:rPr>
                          </m:ctrlPr>
                        </m:fPr>
                        <m:num>
                          <m:r>
                            <a:rPr lang="en-US" b="1" i="1" smtClean="0">
                              <a:latin typeface="Cambria Math"/>
                            </a:rPr>
                            <m:t>𝒌</m:t>
                          </m:r>
                          <m:r>
                            <a:rPr lang="en-US" b="1" i="1" smtClean="0">
                              <a:latin typeface="Cambria Math"/>
                            </a:rPr>
                            <m:t>(</m:t>
                          </m:r>
                          <m:r>
                            <a:rPr lang="en-US" b="1" i="1" smtClean="0">
                              <a:latin typeface="Cambria Math"/>
                            </a:rPr>
                            <m:t>𝑵</m:t>
                          </m:r>
                          <m:r>
                            <a:rPr lang="en-US" b="1" i="1" smtClean="0">
                              <a:latin typeface="Cambria Math"/>
                            </a:rPr>
                            <m:t>+</m:t>
                          </m:r>
                          <m:r>
                            <a:rPr lang="en-US" b="1" i="1" smtClean="0">
                              <a:latin typeface="Cambria Math"/>
                            </a:rPr>
                            <m:t>𝟏</m:t>
                          </m:r>
                          <m:r>
                            <a:rPr lang="en-US" b="1" i="1" smtClean="0">
                              <a:latin typeface="Cambria Math"/>
                            </a:rPr>
                            <m:t>)</m:t>
                          </m:r>
                        </m:num>
                        <m:den>
                          <m:r>
                            <a:rPr lang="en-US" b="1" i="1" smtClean="0">
                              <a:latin typeface="Cambria Math"/>
                            </a:rPr>
                            <m:t>𝟒</m:t>
                          </m:r>
                        </m:den>
                      </m:f>
                    </m:oMath>
                  </m:oMathPara>
                </a14:m>
                <a:endParaRPr lang="en-US" b="1" dirty="0" smtClean="0"/>
              </a:p>
              <a:p>
                <a:pPr marL="0" indent="0">
                  <a:buNone/>
                </a:pPr>
                <a:endParaRPr lang="en-US" dirty="0" smtClean="0"/>
              </a:p>
              <a:p>
                <a:pPr marL="0" indent="0">
                  <a:buNone/>
                </a:pPr>
                <a:r>
                  <a:rPr lang="en-US" dirty="0" smtClean="0"/>
                  <a:t>Where: </a:t>
                </a:r>
                <a14:m>
                  <m:oMath xmlns:m="http://schemas.openxmlformats.org/officeDocument/2006/math">
                    <m:sSub>
                      <m:sSubPr>
                        <m:ctrlPr>
                          <a:rPr lang="en-US" i="1" smtClean="0">
                            <a:latin typeface="Cambria Math"/>
                          </a:rPr>
                        </m:ctrlPr>
                      </m:sSubPr>
                      <m:e>
                        <m:r>
                          <a:rPr lang="en-US" b="0" i="1" smtClean="0">
                            <a:latin typeface="Cambria Math"/>
                          </a:rPr>
                          <m:t>𝑄</m:t>
                        </m:r>
                      </m:e>
                      <m:sub>
                        <m:r>
                          <a:rPr lang="en-US" b="0" i="1" smtClean="0">
                            <a:latin typeface="Cambria Math"/>
                          </a:rPr>
                          <m:t>𝑘</m:t>
                        </m:r>
                      </m:sub>
                    </m:sSub>
                    <m:r>
                      <a:rPr lang="en-US" b="0" i="1" smtClean="0">
                        <a:latin typeface="Cambria Math"/>
                      </a:rPr>
                      <m:t>=</m:t>
                    </m:r>
                    <m:r>
                      <a:rPr lang="en-US" b="0" i="1" smtClean="0">
                        <a:latin typeface="Cambria Math"/>
                      </a:rPr>
                      <m:t>𝑞𝑢𝑎𝑟𝑡𝑖𝑙𝑒</m:t>
                    </m:r>
                  </m:oMath>
                </a14:m>
                <a:endParaRPr lang="en-US" b="0" dirty="0" smtClean="0"/>
              </a:p>
              <a:p>
                <a:pPr marL="0" indent="0">
                  <a:buNone/>
                </a:pPr>
                <a:r>
                  <a:rPr lang="en-US" dirty="0" smtClean="0"/>
                  <a:t>	</a:t>
                </a:r>
                <a14:m>
                  <m:oMath xmlns:m="http://schemas.openxmlformats.org/officeDocument/2006/math">
                    <m:r>
                      <a:rPr lang="en-US" i="1" smtClean="0">
                        <a:latin typeface="Cambria Math"/>
                      </a:rPr>
                      <m:t>	</m:t>
                    </m:r>
                    <m:r>
                      <a:rPr lang="en-US" b="0" i="1" smtClean="0">
                        <a:latin typeface="Cambria Math"/>
                      </a:rPr>
                      <m:t>𝑁</m:t>
                    </m:r>
                    <m:r>
                      <a:rPr lang="en-US" b="0" i="1" smtClean="0">
                        <a:latin typeface="Cambria Math"/>
                      </a:rPr>
                      <m:t>=</m:t>
                    </m:r>
                    <m:r>
                      <a:rPr lang="en-US" b="0" i="1" smtClean="0">
                        <a:latin typeface="Cambria Math"/>
                      </a:rPr>
                      <m:t>𝑝𝑜𝑝𝑢𝑙𝑎𝑡𝑖𝑜𝑛</m:t>
                    </m:r>
                  </m:oMath>
                </a14:m>
                <a:endParaRPr lang="en-US" b="0" dirty="0" smtClean="0"/>
              </a:p>
              <a:p>
                <a:pPr marL="0" indent="0">
                  <a:buNone/>
                </a:pPr>
                <a:r>
                  <a:rPr lang="en-US" dirty="0" smtClean="0"/>
                  <a:t>	</a:t>
                </a:r>
                <a14:m>
                  <m:oMath xmlns:m="http://schemas.openxmlformats.org/officeDocument/2006/math">
                    <m:r>
                      <a:rPr lang="en-US" b="0" i="1" smtClean="0">
                        <a:latin typeface="Cambria Math"/>
                      </a:rPr>
                      <m:t>𝑘</m:t>
                    </m:r>
                    <m:r>
                      <a:rPr lang="en-US" b="0" i="1" smtClean="0">
                        <a:latin typeface="Cambria Math"/>
                      </a:rPr>
                      <m:t>=</m:t>
                    </m:r>
                    <m:r>
                      <a:rPr lang="en-US" b="0" i="1" smtClean="0">
                        <a:latin typeface="Cambria Math"/>
                      </a:rPr>
                      <m:t>𝑞𝑢𝑎𝑟𝑡𝑖𝑙𝑒</m:t>
                    </m:r>
                    <m:r>
                      <a:rPr lang="en-US" b="0" i="1" smtClean="0">
                        <a:latin typeface="Cambria Math"/>
                      </a:rPr>
                      <m:t> </m:t>
                    </m:r>
                    <m:r>
                      <a:rPr lang="en-US" b="0" i="1" smtClean="0">
                        <a:latin typeface="Cambria Math"/>
                      </a:rPr>
                      <m:t>𝑙𝑜𝑐𝑎𝑡𝑖𝑜𝑛</m:t>
                    </m:r>
                  </m:oMath>
                </a14:m>
                <a:endParaRPr lang="en-US" b="0"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pPr algn="l"/>
            <a:r>
              <a:rPr lang="en-US" dirty="0" smtClean="0">
                <a:solidFill>
                  <a:srgbClr val="7030A0"/>
                </a:solidFill>
              </a:rPr>
              <a:t>A. Quartiles for Ungrouped Data</a:t>
            </a:r>
            <a:endParaRPr lang="en-US" dirty="0">
              <a:solidFill>
                <a:srgbClr val="7030A0"/>
              </a:solidFill>
            </a:endParaRPr>
          </a:p>
        </p:txBody>
      </p:sp>
    </p:spTree>
    <p:extLst>
      <p:ext uri="{BB962C8B-B14F-4D97-AF65-F5344CB8AC3E}">
        <p14:creationId xmlns:p14="http://schemas.microsoft.com/office/powerpoint/2010/main" val="47264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 Find the first, second, and third quartiles of the ages of 9 middle-management employees of a certain company. The ages are 53, 45, 59, 48, 54, 46, 51, 58, and 55.</a:t>
            </a:r>
            <a:endParaRPr lang="en-US" dirty="0"/>
          </a:p>
        </p:txBody>
      </p:sp>
      <p:sp>
        <p:nvSpPr>
          <p:cNvPr id="2" name="Title 1"/>
          <p:cNvSpPr>
            <a:spLocks noGrp="1"/>
          </p:cNvSpPr>
          <p:nvPr>
            <p:ph type="title"/>
          </p:nvPr>
        </p:nvSpPr>
        <p:spPr/>
        <p:txBody>
          <a:bodyPr/>
          <a:lstStyle/>
          <a:p>
            <a:pPr algn="l"/>
            <a:r>
              <a:rPr lang="en-US" dirty="0" smtClean="0">
                <a:solidFill>
                  <a:srgbClr val="00B050"/>
                </a:solidFill>
              </a:rPr>
              <a:t>Example</a:t>
            </a:r>
            <a:endParaRPr lang="en-US" dirty="0">
              <a:solidFill>
                <a:srgbClr val="00B050"/>
              </a:solidFill>
            </a:endParaRPr>
          </a:p>
        </p:txBody>
      </p:sp>
    </p:spTree>
    <p:extLst>
      <p:ext uri="{BB962C8B-B14F-4D97-AF65-F5344CB8AC3E}">
        <p14:creationId xmlns:p14="http://schemas.microsoft.com/office/powerpoint/2010/main" val="160037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dirty="0" smtClean="0"/>
              <a:t>Arrange the data in order.</a:t>
            </a:r>
          </a:p>
          <a:p>
            <a:pPr marL="514350" indent="-514350">
              <a:buAutoNum type="arabicPeriod"/>
            </a:pPr>
            <a:r>
              <a:rPr lang="en-US" dirty="0" smtClean="0"/>
              <a:t>Select the first, second , and third quartiles using the formula given.</a:t>
            </a:r>
          </a:p>
          <a:p>
            <a:pPr marL="514350" indent="-514350">
              <a:buAutoNum type="arabicPeriod"/>
            </a:pPr>
            <a:r>
              <a:rPr lang="en-US" dirty="0" smtClean="0"/>
              <a:t>Identify the first, second, and third quartiles in the data set.</a:t>
            </a:r>
            <a:endParaRPr lang="en-US" dirty="0"/>
          </a:p>
        </p:txBody>
      </p:sp>
      <p:sp>
        <p:nvSpPr>
          <p:cNvPr id="2" name="Title 1"/>
          <p:cNvSpPr>
            <a:spLocks noGrp="1"/>
          </p:cNvSpPr>
          <p:nvPr>
            <p:ph type="title"/>
          </p:nvPr>
        </p:nvSpPr>
        <p:spPr/>
        <p:txBody>
          <a:bodyPr/>
          <a:lstStyle/>
          <a:p>
            <a:pPr algn="l"/>
            <a:r>
              <a:rPr lang="en-US" dirty="0" smtClean="0">
                <a:solidFill>
                  <a:srgbClr val="C00000"/>
                </a:solidFill>
              </a:rPr>
              <a:t>Solution</a:t>
            </a:r>
            <a:endParaRPr lang="en-US" dirty="0">
              <a:solidFill>
                <a:srgbClr val="C00000"/>
              </a:solidFill>
            </a:endParaRPr>
          </a:p>
        </p:txBody>
      </p:sp>
    </p:spTree>
    <p:extLst>
      <p:ext uri="{BB962C8B-B14F-4D97-AF65-F5344CB8AC3E}">
        <p14:creationId xmlns:p14="http://schemas.microsoft.com/office/powerpoint/2010/main" val="146643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solidFill>
                      <a:srgbClr val="002060"/>
                    </a:solidFill>
                  </a:rPr>
                  <a:t>Answer</a:t>
                </a:r>
                <a:r>
                  <a:rPr lang="en-US" dirty="0" smtClean="0"/>
                  <a:t>:</a:t>
                </a:r>
              </a:p>
              <a:p>
                <a:pPr marL="0" indent="0">
                  <a:buNone/>
                </a:pPr>
                <a:r>
                  <a:rPr lang="en-US" dirty="0"/>
                  <a:t>	</a:t>
                </a:r>
                <a14:m>
                  <m:oMath xmlns:m="http://schemas.openxmlformats.org/officeDocument/2006/math">
                    <m:sSub>
                      <m:sSubPr>
                        <m:ctrlPr>
                          <a:rPr lang="en-US" i="1" smtClean="0">
                            <a:latin typeface="Cambria Math"/>
                          </a:rPr>
                        </m:ctrlPr>
                      </m:sSubPr>
                      <m:e>
                        <m:r>
                          <a:rPr lang="en-US" b="0" i="1" smtClean="0">
                            <a:latin typeface="Cambria Math"/>
                          </a:rPr>
                          <m:t>𝑄</m:t>
                        </m:r>
                      </m:e>
                      <m:sub>
                        <m:r>
                          <a:rPr lang="en-US" b="0" i="1" smtClean="0">
                            <a:latin typeface="Cambria Math"/>
                          </a:rPr>
                          <m:t>1</m:t>
                        </m:r>
                      </m:sub>
                    </m:sSub>
                    <m:r>
                      <a:rPr lang="en-US" b="0" i="1" smtClean="0">
                        <a:latin typeface="Cambria Math"/>
                      </a:rPr>
                      <m:t>=47 , </m:t>
                    </m:r>
                    <m:sSub>
                      <m:sSubPr>
                        <m:ctrlPr>
                          <a:rPr lang="en-US" b="0" i="1" smtClean="0">
                            <a:latin typeface="Cambria Math"/>
                          </a:rPr>
                        </m:ctrlPr>
                      </m:sSubPr>
                      <m:e>
                        <m:r>
                          <a:rPr lang="en-US" b="0" i="1" smtClean="0">
                            <a:latin typeface="Cambria Math"/>
                          </a:rPr>
                          <m:t>𝑄</m:t>
                        </m:r>
                      </m:e>
                      <m:sub>
                        <m:r>
                          <a:rPr lang="en-US" b="0" i="1" smtClean="0">
                            <a:latin typeface="Cambria Math"/>
                          </a:rPr>
                          <m:t>2</m:t>
                        </m:r>
                      </m:sub>
                    </m:sSub>
                    <m:r>
                      <a:rPr lang="en-US" b="0" i="1" smtClean="0">
                        <a:latin typeface="Cambria Math"/>
                      </a:rPr>
                      <m:t>=53 </m:t>
                    </m:r>
                    <m:r>
                      <a:rPr lang="en-US" b="0" i="1" smtClean="0">
                        <a:latin typeface="Cambria Math"/>
                      </a:rPr>
                      <m:t>𝑎𝑛𝑑</m:t>
                    </m:r>
                    <m:r>
                      <a:rPr lang="en-US" b="0" i="1" smtClean="0">
                        <a:latin typeface="Cambria Math"/>
                      </a:rPr>
                      <m:t> </m:t>
                    </m:r>
                    <m:sSub>
                      <m:sSubPr>
                        <m:ctrlPr>
                          <a:rPr lang="en-US" b="0" i="1" smtClean="0">
                            <a:latin typeface="Cambria Math"/>
                          </a:rPr>
                        </m:ctrlPr>
                      </m:sSubPr>
                      <m:e>
                        <m:r>
                          <a:rPr lang="en-US" b="0" i="1" smtClean="0">
                            <a:latin typeface="Cambria Math"/>
                          </a:rPr>
                          <m:t>𝑄</m:t>
                        </m:r>
                      </m:e>
                      <m:sub>
                        <m:r>
                          <a:rPr lang="en-US" b="0" i="1" smtClean="0">
                            <a:latin typeface="Cambria Math"/>
                          </a:rPr>
                          <m:t>3</m:t>
                        </m:r>
                      </m:sub>
                    </m:sSub>
                    <m:r>
                      <a:rPr lang="en-US" b="0" i="1" smtClean="0">
                        <a:latin typeface="Cambria Math"/>
                      </a:rPr>
                      <m:t>=56.5</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1213"/>
                </a:stretch>
              </a:blipFill>
            </p:spPr>
            <p:txBody>
              <a:bodyPr/>
              <a:lstStyle/>
              <a:p>
                <a:r>
                  <a:rPr lang="en-US">
                    <a:noFill/>
                  </a:rPr>
                  <a:t> </a:t>
                </a:r>
              </a:p>
            </p:txBody>
          </p:sp>
        </mc:Fallback>
      </mc:AlternateContent>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5262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830763"/>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𝑄</m:t>
                          </m:r>
                        </m:e>
                        <m:sub>
                          <m:r>
                            <a:rPr lang="en-US" b="0" i="1" smtClean="0">
                              <a:latin typeface="Cambria Math"/>
                            </a:rPr>
                            <m:t>𝑘</m:t>
                          </m:r>
                        </m:sub>
                      </m:sSub>
                      <m:r>
                        <a:rPr lang="en-US" b="0" i="1" smtClean="0">
                          <a:latin typeface="Cambria Math"/>
                        </a:rPr>
                        <m:t>=</m:t>
                      </m:r>
                      <m:r>
                        <a:rPr lang="en-US" b="0" i="1" smtClean="0">
                          <a:latin typeface="Cambria Math"/>
                        </a:rPr>
                        <m:t>𝐿𝐵</m:t>
                      </m:r>
                      <m:r>
                        <a:rPr lang="en-US" b="0" i="1" smtClean="0">
                          <a:latin typeface="Cambria Math"/>
                        </a:rPr>
                        <m:t>+</m:t>
                      </m:r>
                      <m:d>
                        <m:dPr>
                          <m:ctrlPr>
                            <a:rPr lang="en-US" b="0" i="1" smtClean="0">
                              <a:latin typeface="Cambria Math"/>
                            </a:rPr>
                          </m:ctrlPr>
                        </m:dPr>
                        <m:e>
                          <m:f>
                            <m:fPr>
                              <m:ctrlPr>
                                <a:rPr lang="en-US" b="0" i="1" smtClean="0">
                                  <a:latin typeface="Cambria Math"/>
                                </a:rPr>
                              </m:ctrlPr>
                            </m:fPr>
                            <m:num>
                              <m:f>
                                <m:fPr>
                                  <m:ctrlPr>
                                    <a:rPr lang="en-US" b="0" i="1" smtClean="0">
                                      <a:latin typeface="Cambria Math"/>
                                    </a:rPr>
                                  </m:ctrlPr>
                                </m:fPr>
                                <m:num>
                                  <m:r>
                                    <a:rPr lang="en-US" b="0" i="1" smtClean="0">
                                      <a:latin typeface="Cambria Math"/>
                                    </a:rPr>
                                    <m:t>𝑘𝑁</m:t>
                                  </m:r>
                                </m:num>
                                <m:den>
                                  <m:r>
                                    <a:rPr lang="en-US" b="0" i="1" smtClean="0">
                                      <a:latin typeface="Cambria Math"/>
                                    </a:rPr>
                                    <m:t>4</m:t>
                                  </m:r>
                                </m:den>
                              </m:f>
                              <m:r>
                                <a:rPr lang="en-US" b="0" i="1" smtClean="0">
                                  <a:latin typeface="Cambria Math"/>
                                </a:rPr>
                                <m:t>−</m:t>
                              </m:r>
                              <m:r>
                                <a:rPr lang="en-US" b="0" i="1" smtClean="0">
                                  <a:latin typeface="Cambria Math"/>
                                </a:rPr>
                                <m:t>𝑐𝑓</m:t>
                              </m:r>
                            </m:num>
                            <m:den>
                              <m:r>
                                <a:rPr lang="en-US" b="0" i="1" smtClean="0">
                                  <a:latin typeface="Cambria Math"/>
                                </a:rPr>
                                <m:t>𝑓</m:t>
                              </m:r>
                            </m:den>
                          </m:f>
                        </m:e>
                      </m:d>
                      <m:r>
                        <a:rPr lang="en-US" b="0" i="1" smtClean="0">
                          <a:latin typeface="Cambria Math"/>
                        </a:rPr>
                        <m:t>𝑖</m:t>
                      </m:r>
                    </m:oMath>
                  </m:oMathPara>
                </a14:m>
                <a:endParaRPr lang="en-US" b="0" dirty="0" smtClean="0"/>
              </a:p>
              <a:p>
                <a:pPr marL="0" indent="0">
                  <a:buNone/>
                </a:pPr>
                <a:endParaRPr lang="en-US" dirty="0" smtClean="0"/>
              </a:p>
              <a:p>
                <a:pPr marL="0" indent="0">
                  <a:buNone/>
                </a:pPr>
                <a:r>
                  <a:rPr lang="en-US" dirty="0" smtClean="0"/>
                  <a:t>Where: </a:t>
                </a:r>
                <a14:m>
                  <m:oMath xmlns:m="http://schemas.openxmlformats.org/officeDocument/2006/math">
                    <m:sSub>
                      <m:sSubPr>
                        <m:ctrlPr>
                          <a:rPr lang="en-US" i="1" smtClean="0">
                            <a:latin typeface="Cambria Math"/>
                          </a:rPr>
                        </m:ctrlPr>
                      </m:sSubPr>
                      <m:e>
                        <m:r>
                          <a:rPr lang="en-US" b="0" i="1" smtClean="0">
                            <a:latin typeface="Cambria Math"/>
                          </a:rPr>
                          <m:t>𝑄</m:t>
                        </m:r>
                      </m:e>
                      <m:sub>
                        <m:r>
                          <a:rPr lang="en-US" b="0" i="1" smtClean="0">
                            <a:latin typeface="Cambria Math"/>
                          </a:rPr>
                          <m:t>𝑘</m:t>
                        </m:r>
                      </m:sub>
                    </m:sSub>
                  </m:oMath>
                </a14:m>
                <a:r>
                  <a:rPr lang="en-US" dirty="0" smtClean="0"/>
                  <a:t>= quartile</a:t>
                </a:r>
              </a:p>
              <a:p>
                <a:pPr marL="0" indent="0">
                  <a:buNone/>
                </a:pPr>
                <a:r>
                  <a:rPr lang="en-US" dirty="0"/>
                  <a:t>	</a:t>
                </a:r>
                <a14:m>
                  <m:oMath xmlns:m="http://schemas.openxmlformats.org/officeDocument/2006/math">
                    <m:r>
                      <a:rPr lang="en-US" b="0" i="1" smtClean="0">
                        <a:latin typeface="Cambria Math"/>
                      </a:rPr>
                      <m:t>𝑁</m:t>
                    </m:r>
                  </m:oMath>
                </a14:m>
                <a:r>
                  <a:rPr lang="en-US" dirty="0" smtClean="0"/>
                  <a:t>= population</a:t>
                </a:r>
              </a:p>
              <a:p>
                <a:pPr marL="0" indent="0">
                  <a:buNone/>
                </a:pPr>
                <a:r>
                  <a:rPr lang="en-US" dirty="0"/>
                  <a:t>	</a:t>
                </a:r>
                <a14:m>
                  <m:oMath xmlns:m="http://schemas.openxmlformats.org/officeDocument/2006/math">
                    <m:r>
                      <a:rPr lang="en-US" b="0" i="1" smtClean="0">
                        <a:latin typeface="Cambria Math"/>
                      </a:rPr>
                      <m:t>𝑘</m:t>
                    </m:r>
                  </m:oMath>
                </a14:m>
                <a:r>
                  <a:rPr lang="en-US" dirty="0" smtClean="0"/>
                  <a:t>= quartile location</a:t>
                </a:r>
              </a:p>
              <a:p>
                <a:pPr marL="0" indent="0">
                  <a:buNone/>
                </a:pPr>
                <a:r>
                  <a:rPr lang="en-US" dirty="0"/>
                  <a:t>	</a:t>
                </a:r>
                <a14:m>
                  <m:oMath xmlns:m="http://schemas.openxmlformats.org/officeDocument/2006/math">
                    <m:r>
                      <a:rPr lang="en-US" b="0" i="1" smtClean="0">
                        <a:latin typeface="Cambria Math"/>
                      </a:rPr>
                      <m:t>𝐿𝐵</m:t>
                    </m:r>
                  </m:oMath>
                </a14:m>
                <a:r>
                  <a:rPr lang="en-US" dirty="0" smtClean="0"/>
                  <a:t>= lower boundary of the quartile class</a:t>
                </a:r>
              </a:p>
              <a:p>
                <a:pPr marL="0" indent="0">
                  <a:buNone/>
                </a:pPr>
                <a:r>
                  <a:rPr lang="en-US" dirty="0"/>
                  <a:t>	</a:t>
                </a:r>
                <a14:m>
                  <m:oMath xmlns:m="http://schemas.openxmlformats.org/officeDocument/2006/math">
                    <m:r>
                      <a:rPr lang="en-US" b="0" i="1" smtClean="0">
                        <a:latin typeface="Cambria Math"/>
                      </a:rPr>
                      <m:t>𝑓</m:t>
                    </m:r>
                  </m:oMath>
                </a14:m>
                <a:r>
                  <a:rPr lang="en-US" dirty="0" smtClean="0"/>
                  <a:t>= frequency of the quartile class</a:t>
                </a:r>
              </a:p>
              <a:p>
                <a:pPr marL="0" indent="0">
                  <a:buNone/>
                </a:pPr>
                <a:r>
                  <a:rPr lang="en-US" dirty="0" smtClean="0"/>
                  <a:t>	</a:t>
                </a:r>
                <a14:m>
                  <m:oMath xmlns:m="http://schemas.openxmlformats.org/officeDocument/2006/math">
                    <m:r>
                      <a:rPr lang="en-US" b="0" i="1" smtClean="0">
                        <a:latin typeface="Cambria Math"/>
                      </a:rPr>
                      <m:t>𝑐𝑓</m:t>
                    </m:r>
                  </m:oMath>
                </a14:m>
                <a:r>
                  <a:rPr lang="en-US" dirty="0" smtClean="0"/>
                  <a:t>= cumulative frequency  before the quartile class</a:t>
                </a:r>
              </a:p>
              <a:p>
                <a:pPr marL="0" indent="0">
                  <a:buNone/>
                </a:pPr>
                <a:r>
                  <a:rPr lang="en-US" dirty="0"/>
                  <a:t>	</a:t>
                </a:r>
                <a14:m>
                  <m:oMath xmlns:m="http://schemas.openxmlformats.org/officeDocument/2006/math">
                    <m:r>
                      <a:rPr lang="en-US" b="0" i="1" smtClean="0">
                        <a:latin typeface="Cambria Math"/>
                      </a:rPr>
                      <m:t>𝑖</m:t>
                    </m:r>
                  </m:oMath>
                </a14:m>
                <a:r>
                  <a:rPr lang="en-US" dirty="0" smtClean="0"/>
                  <a:t>= class interval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1333" r="-2148"/>
                </a:stretch>
              </a:blipFill>
            </p:spPr>
            <p:txBody>
              <a:bodyPr/>
              <a:lstStyle/>
              <a:p>
                <a:r>
                  <a:rPr lang="en-US">
                    <a:noFill/>
                  </a:rPr>
                  <a:t> </a:t>
                </a:r>
              </a:p>
            </p:txBody>
          </p:sp>
        </mc:Fallback>
      </mc:AlternateContent>
      <p:sp>
        <p:nvSpPr>
          <p:cNvPr id="2" name="Title 1"/>
          <p:cNvSpPr>
            <a:spLocks noGrp="1"/>
          </p:cNvSpPr>
          <p:nvPr>
            <p:ph type="title"/>
          </p:nvPr>
        </p:nvSpPr>
        <p:spPr/>
        <p:txBody>
          <a:bodyPr/>
          <a:lstStyle/>
          <a:p>
            <a:pPr algn="l"/>
            <a:r>
              <a:rPr lang="en-US" dirty="0" smtClean="0">
                <a:solidFill>
                  <a:srgbClr val="7030A0"/>
                </a:solidFill>
              </a:rPr>
              <a:t>Quartiles for Grouped Data</a:t>
            </a:r>
            <a:endParaRPr lang="en-US" dirty="0">
              <a:solidFill>
                <a:srgbClr val="7030A0"/>
              </a:solidFill>
            </a:endParaRPr>
          </a:p>
        </p:txBody>
      </p:sp>
    </p:spTree>
    <p:extLst>
      <p:ext uri="{BB962C8B-B14F-4D97-AF65-F5344CB8AC3E}">
        <p14:creationId xmlns:p14="http://schemas.microsoft.com/office/powerpoint/2010/main" val="383483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69ce23a1128e94195e65f23c3314234.jpg"/>
          <p:cNvPicPr>
            <a:picLocks noChangeAspect="1"/>
          </p:cNvPicPr>
          <p:nvPr/>
        </p:nvPicPr>
        <p:blipFill>
          <a:blip r:embed="rId2" cstate="print"/>
          <a:stretch>
            <a:fillRect/>
          </a:stretch>
        </p:blipFill>
        <p:spPr>
          <a:xfrm>
            <a:off x="6705600" y="4267200"/>
            <a:ext cx="2247900" cy="2533650"/>
          </a:xfrm>
          <a:prstGeom prst="rect">
            <a:avLst/>
          </a:prstGeom>
        </p:spPr>
      </p:pic>
      <p:sp>
        <p:nvSpPr>
          <p:cNvPr id="3" name="Content Placeholder 2"/>
          <p:cNvSpPr>
            <a:spLocks noGrp="1"/>
          </p:cNvSpPr>
          <p:nvPr>
            <p:ph idx="1"/>
          </p:nvPr>
        </p:nvSpPr>
        <p:spPr>
          <a:xfrm>
            <a:off x="457200" y="1219200"/>
            <a:ext cx="8229600" cy="4906963"/>
          </a:xfrm>
        </p:spPr>
        <p:txBody>
          <a:bodyPr/>
          <a:lstStyle/>
          <a:p>
            <a:pPr>
              <a:buNone/>
            </a:pPr>
            <a:r>
              <a:rPr lang="en-US" dirty="0" smtClean="0"/>
              <a:t>2. BCJ Travel Agency, a nationwide local travel agency, offers special rates on summer period. The owner wants additional information on the ages of  those people taking travel tours. Determine the variance and standard deviation of the frequency distribution on the ages of 50 people taking travel tours.</a:t>
            </a:r>
            <a:endParaRPr lang="en-US" dirty="0"/>
          </a:p>
        </p:txBody>
      </p:sp>
      <p:sp>
        <p:nvSpPr>
          <p:cNvPr id="2" name="Title 1"/>
          <p:cNvSpPr>
            <a:spLocks noGrp="1"/>
          </p:cNvSpPr>
          <p:nvPr>
            <p:ph type="title"/>
          </p:nvPr>
        </p:nvSpPr>
        <p:spPr/>
        <p:txBody>
          <a:bodyPr/>
          <a:lstStyle/>
          <a:p>
            <a:pPr algn="l"/>
            <a:r>
              <a:rPr lang="en-US" b="1" dirty="0" smtClean="0">
                <a:solidFill>
                  <a:srgbClr val="FF0000"/>
                </a:solidFill>
                <a:effectLst>
                  <a:outerShdw blurRad="38100" dist="38100" dir="2700000" algn="tl">
                    <a:srgbClr val="000000">
                      <a:alpha val="43137"/>
                    </a:srgbClr>
                  </a:outerShdw>
                </a:effectLst>
              </a:rPr>
              <a:t>Example</a:t>
            </a:r>
            <a:endParaRPr 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2476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8ab012088d2042370d4cda33026e18864dfa60275a1053535df18980459e55c.jpg"/>
          <p:cNvPicPr>
            <a:picLocks noChangeAspect="1"/>
          </p:cNvPicPr>
          <p:nvPr/>
        </p:nvPicPr>
        <p:blipFill>
          <a:blip r:embed="rId2" cstate="print"/>
          <a:stretch>
            <a:fillRect/>
          </a:stretch>
        </p:blipFill>
        <p:spPr>
          <a:xfrm>
            <a:off x="0" y="3352800"/>
            <a:ext cx="4368800" cy="3276600"/>
          </a:xfrm>
          <a:prstGeom prst="rect">
            <a:avLst/>
          </a:prstGeom>
        </p:spPr>
      </p:pic>
      <p:graphicFrame>
        <p:nvGraphicFramePr>
          <p:cNvPr id="4" name="Content Placeholder 3"/>
          <p:cNvGraphicFramePr>
            <a:graphicFrameLocks noGrp="1"/>
          </p:cNvGraphicFramePr>
          <p:nvPr>
            <p:ph idx="1"/>
          </p:nvPr>
        </p:nvGraphicFramePr>
        <p:xfrm>
          <a:off x="4419600" y="609600"/>
          <a:ext cx="3810000" cy="5412105"/>
        </p:xfrm>
        <a:graphic>
          <a:graphicData uri="http://schemas.openxmlformats.org/drawingml/2006/table">
            <a:tbl>
              <a:tblPr firstRow="1" bandRow="1">
                <a:tableStyleId>{2D5ABB26-0587-4C30-8999-92F81FD0307C}</a:tableStyleId>
              </a:tblPr>
              <a:tblGrid>
                <a:gridCol w="1905000"/>
                <a:gridCol w="1905000"/>
              </a:tblGrid>
              <a:tr h="638175">
                <a:tc>
                  <a:txBody>
                    <a:bodyPr/>
                    <a:lstStyle/>
                    <a:p>
                      <a:pPr algn="ctr"/>
                      <a:r>
                        <a:rPr lang="en-US" sz="2800" b="1" dirty="0" smtClean="0"/>
                        <a:t>Class Limits</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Frequency</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8175">
                <a:tc>
                  <a:txBody>
                    <a:bodyPr/>
                    <a:lstStyle/>
                    <a:p>
                      <a:pPr algn="ctr"/>
                      <a:r>
                        <a:rPr lang="en-US" sz="2800" dirty="0" smtClean="0"/>
                        <a:t>18-26</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38175">
                <a:tc>
                  <a:txBody>
                    <a:bodyPr/>
                    <a:lstStyle/>
                    <a:p>
                      <a:pPr algn="ctr"/>
                      <a:r>
                        <a:rPr lang="en-US" sz="2800" dirty="0" smtClean="0"/>
                        <a:t>27-35</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5</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38175">
                <a:tc>
                  <a:txBody>
                    <a:bodyPr/>
                    <a:lstStyle/>
                    <a:p>
                      <a:pPr algn="ctr"/>
                      <a:r>
                        <a:rPr lang="en-US" sz="2800" dirty="0" smtClean="0"/>
                        <a:t>36-44</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9</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38175">
                <a:tc>
                  <a:txBody>
                    <a:bodyPr/>
                    <a:lstStyle/>
                    <a:p>
                      <a:pPr algn="ctr"/>
                      <a:r>
                        <a:rPr lang="en-US" sz="2800" dirty="0" smtClean="0"/>
                        <a:t>45-53</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14</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38175">
                <a:tc>
                  <a:txBody>
                    <a:bodyPr/>
                    <a:lstStyle/>
                    <a:p>
                      <a:pPr algn="ctr"/>
                      <a:r>
                        <a:rPr lang="en-US" sz="2800" dirty="0" smtClean="0"/>
                        <a:t>54-62</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11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38175">
                <a:tc>
                  <a:txBody>
                    <a:bodyPr/>
                    <a:lstStyle/>
                    <a:p>
                      <a:pPr algn="ctr"/>
                      <a:r>
                        <a:rPr lang="en-US" sz="2800" dirty="0" smtClean="0"/>
                        <a:t>63-71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6</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38175">
                <a:tc>
                  <a:txBody>
                    <a:bodyPr/>
                    <a:lstStyle/>
                    <a:p>
                      <a:pPr algn="ctr"/>
                      <a:r>
                        <a:rPr lang="en-US" sz="2800" dirty="0" smtClean="0"/>
                        <a:t>72-80</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t>2</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2510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AutoNum type="arabicPeriod"/>
                </a:pPr>
                <a:r>
                  <a:rPr lang="en-US" dirty="0" smtClean="0"/>
                  <a:t>Construct a cumulative frequency column in the table.</a:t>
                </a:r>
              </a:p>
              <a:p>
                <a:pPr marL="514350" indent="-514350">
                  <a:buAutoNum type="arabicPeriod"/>
                </a:pPr>
                <a:r>
                  <a:rPr lang="en-US" dirty="0" smtClean="0"/>
                  <a:t>Determine the </a:t>
                </a:r>
                <a14:m>
                  <m:oMath xmlns:m="http://schemas.openxmlformats.org/officeDocument/2006/math">
                    <m:sSub>
                      <m:sSubPr>
                        <m:ctrlPr>
                          <a:rPr lang="en-US" i="1" smtClean="0">
                            <a:latin typeface="Cambria Math"/>
                          </a:rPr>
                        </m:ctrlPr>
                      </m:sSubPr>
                      <m:e>
                        <m:r>
                          <a:rPr lang="en-US" b="0" i="1" smtClean="0">
                            <a:latin typeface="Cambria Math"/>
                          </a:rPr>
                          <m:t>𝑄</m:t>
                        </m:r>
                      </m:e>
                      <m:sub>
                        <m:r>
                          <a:rPr lang="en-US" b="0" i="1" smtClean="0">
                            <a:latin typeface="Cambria Math"/>
                          </a:rPr>
                          <m:t>1</m:t>
                        </m:r>
                      </m:sub>
                    </m:sSub>
                    <m:r>
                      <a:rPr lang="en-US" b="0" i="1" smtClean="0">
                        <a:latin typeface="Cambria Math"/>
                      </a:rPr>
                      <m:t> </m:t>
                    </m:r>
                  </m:oMath>
                </a14:m>
                <a:r>
                  <a:rPr lang="en-US" dirty="0" smtClean="0"/>
                  <a:t>Class.</a:t>
                </a:r>
              </a:p>
              <a:p>
                <a:pPr marL="514350" indent="-514350">
                  <a:buAutoNum type="arabicPeriod"/>
                </a:pPr>
                <a:r>
                  <a:rPr lang="en-US" dirty="0" smtClean="0"/>
                  <a:t>Identify the </a:t>
                </a:r>
                <a14:m>
                  <m:oMath xmlns:m="http://schemas.openxmlformats.org/officeDocument/2006/math">
                    <m:sSub>
                      <m:sSubPr>
                        <m:ctrlPr>
                          <a:rPr lang="en-US" i="1" smtClean="0">
                            <a:latin typeface="Cambria Math"/>
                          </a:rPr>
                        </m:ctrlPr>
                      </m:sSubPr>
                      <m:e>
                        <m:r>
                          <a:rPr lang="en-US" b="0" i="1" smtClean="0">
                            <a:latin typeface="Cambria Math"/>
                          </a:rPr>
                          <m:t>𝑄</m:t>
                        </m:r>
                      </m:e>
                      <m:sub>
                        <m:r>
                          <a:rPr lang="en-US" b="0" i="1" smtClean="0">
                            <a:latin typeface="Cambria Math"/>
                          </a:rPr>
                          <m:t>1</m:t>
                        </m:r>
                      </m:sub>
                    </m:sSub>
                  </m:oMath>
                </a14:m>
                <a:r>
                  <a:rPr lang="en-US" dirty="0" smtClean="0"/>
                  <a:t> class by locating the 12.5</a:t>
                </a:r>
                <a:r>
                  <a:rPr lang="en-US" baseline="30000" dirty="0" smtClean="0"/>
                  <a:t>th</a:t>
                </a:r>
                <a:r>
                  <a:rPr lang="en-US" dirty="0" smtClean="0"/>
                  <a:t> ranked in the table.</a:t>
                </a:r>
              </a:p>
              <a:p>
                <a:pPr marL="514350" indent="-514350">
                  <a:buAutoNum type="arabicPeriod"/>
                </a:pPr>
                <a:r>
                  <a:rPr lang="en-US" dirty="0" smtClean="0"/>
                  <a:t>Determine the values of </a:t>
                </a:r>
                <a14:m>
                  <m:oMath xmlns:m="http://schemas.openxmlformats.org/officeDocument/2006/math">
                    <m:r>
                      <a:rPr lang="en-US" b="0" i="1" smtClean="0">
                        <a:latin typeface="Cambria Math"/>
                      </a:rPr>
                      <m:t>𝐿𝐵</m:t>
                    </m:r>
                    <m:r>
                      <a:rPr lang="en-US" b="0" i="1" smtClean="0">
                        <a:latin typeface="Cambria Math"/>
                      </a:rPr>
                      <m:t>, </m:t>
                    </m:r>
                    <m:r>
                      <a:rPr lang="en-US" b="0" i="1" smtClean="0">
                        <a:latin typeface="Cambria Math"/>
                      </a:rPr>
                      <m:t>𝑐𝑓</m:t>
                    </m:r>
                    <m:r>
                      <a:rPr lang="en-US" b="0" i="1" smtClean="0">
                        <a:latin typeface="Cambria Math"/>
                      </a:rPr>
                      <m:t>, </m:t>
                    </m:r>
                    <m:r>
                      <a:rPr lang="en-US" b="0" i="1" smtClean="0">
                        <a:latin typeface="Cambria Math"/>
                      </a:rPr>
                      <m:t>𝑓</m:t>
                    </m:r>
                    <m:r>
                      <a:rPr lang="en-US" b="0" i="1" smtClean="0">
                        <a:latin typeface="Cambria Math"/>
                      </a:rPr>
                      <m:t>, </m:t>
                    </m:r>
                    <m:r>
                      <a:rPr lang="en-US" b="0" i="1" smtClean="0">
                        <a:latin typeface="Cambria Math"/>
                      </a:rPr>
                      <m:t>𝑖</m:t>
                    </m:r>
                    <m:r>
                      <a:rPr lang="en-US" b="0" i="1" smtClean="0">
                        <a:latin typeface="Cambria Math"/>
                      </a:rPr>
                      <m:t>, </m:t>
                    </m:r>
                  </m:oMath>
                </a14:m>
                <a:r>
                  <a:rPr lang="en-US" dirty="0" smtClean="0"/>
                  <a:t>and </a:t>
                </a:r>
                <a14:m>
                  <m:oMath xmlns:m="http://schemas.openxmlformats.org/officeDocument/2006/math">
                    <m:r>
                      <a:rPr lang="en-US" b="0" i="1" smtClean="0">
                        <a:latin typeface="Cambria Math"/>
                      </a:rPr>
                      <m:t>𝑁</m:t>
                    </m:r>
                  </m:oMath>
                </a14:m>
                <a:r>
                  <a:rPr lang="en-US" dirty="0" smtClean="0"/>
                  <a:t>.</a:t>
                </a:r>
              </a:p>
              <a:p>
                <a:pPr marL="514350" indent="-514350">
                  <a:buAutoNum type="arabicPeriod"/>
                </a:pPr>
                <a:r>
                  <a:rPr lang="en-US" dirty="0" smtClean="0"/>
                  <a:t>Apply the formula to compute for the value of the first quartile.</a:t>
                </a:r>
              </a:p>
              <a:p>
                <a:pPr marL="514350" indent="-514350">
                  <a:buAutoNum type="arabicPeriod"/>
                </a:pPr>
                <a:r>
                  <a:rPr lang="en-US" dirty="0" smtClean="0"/>
                  <a:t>Apply the same procedure to obtain the values of </a:t>
                </a:r>
                <a14:m>
                  <m:oMath xmlns:m="http://schemas.openxmlformats.org/officeDocument/2006/math">
                    <m:sSub>
                      <m:sSubPr>
                        <m:ctrlPr>
                          <a:rPr lang="en-US" i="1" smtClean="0">
                            <a:latin typeface="Cambria Math"/>
                          </a:rPr>
                        </m:ctrlPr>
                      </m:sSubPr>
                      <m:e>
                        <m:r>
                          <a:rPr lang="en-US" b="0" i="1" smtClean="0">
                            <a:latin typeface="Cambria Math"/>
                          </a:rPr>
                          <m:t>𝑄</m:t>
                        </m:r>
                      </m:e>
                      <m:sub>
                        <m:r>
                          <a:rPr lang="en-US" b="0" i="1" smtClean="0">
                            <a:latin typeface="Cambria Math"/>
                          </a:rPr>
                          <m:t>2</m:t>
                        </m:r>
                      </m:sub>
                    </m:sSub>
                  </m:oMath>
                </a14:m>
                <a:r>
                  <a:rPr lang="en-US" dirty="0" smtClean="0"/>
                  <a:t> and </a:t>
                </a:r>
                <a14:m>
                  <m:oMath xmlns:m="http://schemas.openxmlformats.org/officeDocument/2006/math">
                    <m:sSub>
                      <m:sSubPr>
                        <m:ctrlPr>
                          <a:rPr lang="en-US" i="1" smtClean="0">
                            <a:latin typeface="Cambria Math"/>
                          </a:rPr>
                        </m:ctrlPr>
                      </m:sSubPr>
                      <m:e>
                        <m:r>
                          <a:rPr lang="en-US" b="0" i="1" smtClean="0">
                            <a:latin typeface="Cambria Math"/>
                          </a:rPr>
                          <m:t>𝑄</m:t>
                        </m:r>
                      </m:e>
                      <m:sub>
                        <m:r>
                          <a:rPr lang="en-US" b="0" i="1" smtClean="0">
                            <a:latin typeface="Cambria Math"/>
                          </a:rPr>
                          <m:t>3</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3639" r="-1185"/>
                </a:stretch>
              </a:blipFill>
            </p:spPr>
            <p:txBody>
              <a:bodyPr/>
              <a:lstStyle/>
              <a:p>
                <a:r>
                  <a:rPr lang="en-US">
                    <a:noFill/>
                  </a:rPr>
                  <a:t> </a:t>
                </a:r>
              </a:p>
            </p:txBody>
          </p:sp>
        </mc:Fallback>
      </mc:AlternateContent>
      <p:sp>
        <p:nvSpPr>
          <p:cNvPr id="2" name="Title 1"/>
          <p:cNvSpPr>
            <a:spLocks noGrp="1"/>
          </p:cNvSpPr>
          <p:nvPr>
            <p:ph type="title"/>
          </p:nvPr>
        </p:nvSpPr>
        <p:spPr/>
        <p:txBody>
          <a:bodyPr/>
          <a:lstStyle/>
          <a:p>
            <a:pPr algn="l"/>
            <a:r>
              <a:rPr lang="en-US" dirty="0" smtClean="0">
                <a:solidFill>
                  <a:srgbClr val="00B050"/>
                </a:solidFill>
              </a:rPr>
              <a:t>Solution</a:t>
            </a:r>
            <a:endParaRPr lang="en-US" dirty="0">
              <a:solidFill>
                <a:srgbClr val="00B050"/>
              </a:solidFill>
            </a:endParaRPr>
          </a:p>
        </p:txBody>
      </p:sp>
    </p:spTree>
    <p:extLst>
      <p:ext uri="{BB962C8B-B14F-4D97-AF65-F5344CB8AC3E}">
        <p14:creationId xmlns:p14="http://schemas.microsoft.com/office/powerpoint/2010/main" val="258184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TotalTime>
  <Words>499</Words>
  <Application>Microsoft Office PowerPoint</Application>
  <PresentationFormat>On-screen Show (4:3)</PresentationFormat>
  <Paragraphs>82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Quartiles, Deciles and Percentiles</vt:lpstr>
      <vt:lpstr>A. Quartiles for Ungrouped Data</vt:lpstr>
      <vt:lpstr>Example</vt:lpstr>
      <vt:lpstr>Solution</vt:lpstr>
      <vt:lpstr>PowerPoint Presentation</vt:lpstr>
      <vt:lpstr>Quartiles for Grouped Data</vt:lpstr>
      <vt:lpstr>Example</vt:lpstr>
      <vt:lpstr>PowerPoint Presentation</vt:lpstr>
      <vt:lpstr>Solution</vt:lpstr>
      <vt:lpstr>Deciles and Percentiles for Grouped Data</vt:lpstr>
      <vt:lpstr>PowerPoint Presentation</vt:lpstr>
      <vt:lpstr>Example: </vt:lpstr>
      <vt:lpstr>Solution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Quartiles, Deciles and Percentiles</dc:title>
  <dc:creator>ACLC</dc:creator>
  <cp:lastModifiedBy>ACLC</cp:lastModifiedBy>
  <cp:revision>19</cp:revision>
  <dcterms:created xsi:type="dcterms:W3CDTF">2017-01-06T11:31:37Z</dcterms:created>
  <dcterms:modified xsi:type="dcterms:W3CDTF">2017-01-06T12:43:24Z</dcterms:modified>
</cp:coreProperties>
</file>