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112" autoAdjust="0"/>
  </p:normalViewPr>
  <p:slideViewPr>
    <p:cSldViewPr>
      <p:cViewPr varScale="1">
        <p:scale>
          <a:sx n="86" d="100"/>
          <a:sy n="86" d="100"/>
        </p:scale>
        <p:origin x="135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6A12CE-1883-4561-B9CB-3A5FC5D1E231}" type="datetimeFigureOut">
              <a:rPr lang="en-PH" smtClean="0"/>
              <a:t>17/10/2019</a:t>
            </a:fld>
            <a:endParaRPr lang="en-PH"/>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BB796-CD99-4579-BBBA-51718558175A}" type="slidenum">
              <a:rPr lang="en-PH" smtClean="0"/>
              <a:t>‹#›</a:t>
            </a:fld>
            <a:endParaRPr lang="en-PH"/>
          </a:p>
        </p:txBody>
      </p:sp>
    </p:spTree>
    <p:extLst>
      <p:ext uri="{BB962C8B-B14F-4D97-AF65-F5344CB8AC3E}">
        <p14:creationId xmlns:p14="http://schemas.microsoft.com/office/powerpoint/2010/main" val="524040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AAEF3-D6EE-4357-87D7-F3546FE2AF47}" type="slidenum">
              <a:rPr lang="en-US" smtClean="0"/>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a:t>Click to edit Master title style</a:t>
            </a:r>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2FB5BA91-1B70-49DA-BC8F-104C616FBE33}" type="datetimeFigureOut">
              <a:rPr lang="en-US" smtClean="0"/>
              <a:t>10/17/2019</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24468AB7-A2BE-43E7-B30E-381DF34AEBF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FB5BA91-1B70-49DA-BC8F-104C616FBE33}"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68AB7-A2BE-43E7-B30E-381DF34AEB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FB5BA91-1B70-49DA-BC8F-104C616FBE33}"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68AB7-A2BE-43E7-B30E-381DF34AEB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2FB5BA91-1B70-49DA-BC8F-104C616FBE33}" type="datetimeFigureOut">
              <a:rPr lang="en-US" smtClean="0"/>
              <a:t>10/17/2019</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24468AB7-A2BE-43E7-B30E-381DF34AEB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2FB5BA91-1B70-49DA-BC8F-104C616FBE33}" type="datetimeFigureOut">
              <a:rPr lang="en-US" smtClean="0"/>
              <a:t>10/17/2019</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24468AB7-A2BE-43E7-B30E-381DF34AEBF7}"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a:t>Click to edit Master title style</a:t>
            </a:r>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2FB5BA91-1B70-49DA-BC8F-104C616FBE33}" type="datetimeFigureOut">
              <a:rPr lang="en-US" smtClean="0"/>
              <a:t>10/17/2019</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24468AB7-A2BE-43E7-B30E-381DF34AEB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2FB5BA91-1B70-49DA-BC8F-104C616FBE33}"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24468AB7-A2BE-43E7-B30E-381DF34AEBF7}"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2FB5BA91-1B70-49DA-BC8F-104C616FBE33}" type="datetimeFigureOut">
              <a:rPr lang="en-US" smtClean="0"/>
              <a:t>10/17/2019</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68AB7-A2BE-43E7-B30E-381DF34AEB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FB5BA91-1B70-49DA-BC8F-104C616FBE33}" type="datetimeFigureOut">
              <a:rPr lang="en-US" smtClean="0"/>
              <a:t>10/17/2019</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68AB7-A2BE-43E7-B30E-381DF34AEB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2FB5BA91-1B70-49DA-BC8F-104C616FBE33}" type="datetimeFigureOut">
              <a:rPr lang="en-US" smtClean="0"/>
              <a:t>10/17/2019</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68AB7-A2BE-43E7-B30E-381DF34AEBF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fld id="{2FB5BA91-1B70-49DA-BC8F-104C616FBE33}"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24468AB7-A2BE-43E7-B30E-381DF34AEBF7}"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2FB5BA91-1B70-49DA-BC8F-104C616FBE33}" type="datetimeFigureOut">
              <a:rPr lang="en-US" smtClean="0"/>
              <a:t>10/17/2019</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24468AB7-A2BE-43E7-B30E-381DF34AEBF7}"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lehigh.edu/~inwww/seminar/reference/htmlchart.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73214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Nested HTML Elements</a:t>
            </a:r>
          </a:p>
        </p:txBody>
      </p:sp>
      <p:sp>
        <p:nvSpPr>
          <p:cNvPr id="3" name="Content Placeholder 2"/>
          <p:cNvSpPr>
            <a:spLocks noGrp="1"/>
          </p:cNvSpPr>
          <p:nvPr>
            <p:ph idx="1"/>
          </p:nvPr>
        </p:nvSpPr>
        <p:spPr/>
        <p:txBody>
          <a:bodyPr>
            <a:normAutofit/>
          </a:bodyPr>
          <a:lstStyle/>
          <a:p>
            <a:pPr marL="0" indent="0">
              <a:buNone/>
            </a:pPr>
            <a:r>
              <a:rPr lang="en-US" sz="2800" dirty="0"/>
              <a:t>&lt;html&gt;</a:t>
            </a:r>
            <a:r>
              <a:rPr lang="en-US" sz="2800" dirty="0">
                <a:effectLst/>
              </a:rPr>
              <a:t> </a:t>
            </a:r>
          </a:p>
          <a:p>
            <a:pPr marL="0" indent="0">
              <a:buNone/>
            </a:pPr>
            <a:r>
              <a:rPr lang="en-US" sz="2800" dirty="0"/>
              <a:t>&lt;head&gt;</a:t>
            </a:r>
            <a:r>
              <a:rPr lang="en-US" sz="2800" dirty="0">
                <a:effectLst/>
              </a:rPr>
              <a:t> </a:t>
            </a:r>
          </a:p>
          <a:p>
            <a:pPr marL="0" indent="0">
              <a:buNone/>
            </a:pPr>
            <a:r>
              <a:rPr lang="en-US" sz="2800" dirty="0"/>
              <a:t>	&lt;title&gt;</a:t>
            </a:r>
            <a:r>
              <a:rPr lang="en-US" sz="2800" dirty="0">
                <a:effectLst/>
              </a:rPr>
              <a:t>Nested Elements Example</a:t>
            </a:r>
            <a:r>
              <a:rPr lang="en-US" sz="2800" dirty="0"/>
              <a:t>&lt;/title&gt;</a:t>
            </a:r>
            <a:r>
              <a:rPr lang="en-US" sz="2800" dirty="0">
                <a:effectLst/>
              </a:rPr>
              <a:t> </a:t>
            </a:r>
            <a:r>
              <a:rPr lang="en-US" sz="2800" dirty="0"/>
              <a:t>&lt;/head&gt;</a:t>
            </a:r>
            <a:r>
              <a:rPr lang="en-US" sz="2800" dirty="0">
                <a:effectLst/>
              </a:rPr>
              <a:t> </a:t>
            </a:r>
          </a:p>
          <a:p>
            <a:pPr marL="0" indent="0">
              <a:buNone/>
            </a:pPr>
            <a:r>
              <a:rPr lang="en-US" sz="2800" dirty="0"/>
              <a:t>&lt;body&gt;</a:t>
            </a:r>
            <a:r>
              <a:rPr lang="en-US" sz="2800" dirty="0">
                <a:effectLst/>
              </a:rPr>
              <a:t> </a:t>
            </a:r>
          </a:p>
          <a:p>
            <a:pPr marL="0" indent="0">
              <a:buNone/>
            </a:pPr>
            <a:r>
              <a:rPr lang="en-US" sz="2800" dirty="0"/>
              <a:t>	&lt;h1&gt;</a:t>
            </a:r>
            <a:r>
              <a:rPr lang="en-US" sz="2800" dirty="0">
                <a:effectLst/>
              </a:rPr>
              <a:t>This is </a:t>
            </a:r>
            <a:r>
              <a:rPr lang="en-US" sz="2800" dirty="0"/>
              <a:t>&lt;i&gt;</a:t>
            </a:r>
            <a:r>
              <a:rPr lang="en-US" sz="2800" dirty="0">
                <a:effectLst/>
              </a:rPr>
              <a:t>italic</a:t>
            </a:r>
            <a:r>
              <a:rPr lang="en-US" sz="2800" dirty="0"/>
              <a:t>&lt;/i&gt;</a:t>
            </a:r>
            <a:r>
              <a:rPr lang="en-US" sz="2800" dirty="0">
                <a:effectLst/>
              </a:rPr>
              <a:t> heading</a:t>
            </a:r>
            <a:r>
              <a:rPr lang="en-US" sz="2800" dirty="0"/>
              <a:t>&lt;/h1&gt;</a:t>
            </a:r>
            <a:r>
              <a:rPr lang="en-US" sz="2800" dirty="0">
                <a:effectLst/>
              </a:rPr>
              <a:t> 	</a:t>
            </a:r>
            <a:r>
              <a:rPr lang="en-US" sz="2800" dirty="0"/>
              <a:t>&lt;p&gt;</a:t>
            </a:r>
            <a:r>
              <a:rPr lang="en-US" sz="2800" dirty="0">
                <a:effectLst/>
              </a:rPr>
              <a:t>This is </a:t>
            </a:r>
            <a:r>
              <a:rPr lang="en-US" sz="2800" dirty="0"/>
              <a:t>&lt;u&gt;</a:t>
            </a:r>
            <a:r>
              <a:rPr lang="en-US" sz="2800" dirty="0">
                <a:effectLst/>
              </a:rPr>
              <a:t>underlined</a:t>
            </a:r>
            <a:r>
              <a:rPr lang="en-US" sz="2800" dirty="0"/>
              <a:t>&lt;/u&gt;</a:t>
            </a:r>
            <a:r>
              <a:rPr lang="en-US" sz="2800" dirty="0">
                <a:effectLst/>
              </a:rPr>
              <a:t> paragraph</a:t>
            </a:r>
            <a:r>
              <a:rPr lang="en-US" sz="2800" dirty="0"/>
              <a:t>&lt;/p&gt;</a:t>
            </a:r>
            <a:r>
              <a:rPr lang="en-US" sz="2800" dirty="0">
                <a:effectLst/>
              </a:rPr>
              <a:t> </a:t>
            </a:r>
          </a:p>
          <a:p>
            <a:pPr marL="0" indent="0">
              <a:buNone/>
            </a:pPr>
            <a:r>
              <a:rPr lang="en-US" sz="2800" dirty="0"/>
              <a:t>&lt;/body&gt;</a:t>
            </a:r>
            <a:r>
              <a:rPr lang="en-US" sz="2800" dirty="0">
                <a:effectLst/>
              </a:rPr>
              <a:t> </a:t>
            </a:r>
            <a:r>
              <a:rPr lang="en-US" sz="2800" dirty="0"/>
              <a:t>&lt;/html&gt;</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584" t="44542" r="35731" b="39855"/>
          <a:stretch/>
        </p:blipFill>
        <p:spPr bwMode="auto">
          <a:xfrm>
            <a:off x="3886200" y="4876006"/>
            <a:ext cx="4903306" cy="1141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9410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Attributes</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t>An attribute is used to define the characteristics of an HTML element and is placed inside the element's opening tag. All attributes are made up of two parts: </a:t>
            </a:r>
            <a:r>
              <a:rPr lang="en-US" dirty="0">
                <a:solidFill>
                  <a:srgbClr val="FF0000"/>
                </a:solidFill>
              </a:rPr>
              <a:t>a </a:t>
            </a:r>
            <a:r>
              <a:rPr lang="en-US" b="1" dirty="0">
                <a:solidFill>
                  <a:srgbClr val="FF0000"/>
                </a:solidFill>
              </a:rPr>
              <a:t>name</a:t>
            </a:r>
            <a:r>
              <a:rPr lang="en-US" dirty="0">
                <a:solidFill>
                  <a:srgbClr val="FF0000"/>
                </a:solidFill>
              </a:rPr>
              <a:t> and a </a:t>
            </a:r>
            <a:r>
              <a:rPr lang="en-US" b="1" dirty="0">
                <a:solidFill>
                  <a:srgbClr val="FF0000"/>
                </a:solidFill>
              </a:rPr>
              <a:t>value:</a:t>
            </a:r>
          </a:p>
          <a:p>
            <a:pPr lvl="1" algn="just"/>
            <a:r>
              <a:rPr lang="en-US" dirty="0"/>
              <a:t>The </a:t>
            </a:r>
            <a:r>
              <a:rPr lang="en-US" dirty="0">
                <a:solidFill>
                  <a:srgbClr val="FF0000"/>
                </a:solidFill>
              </a:rPr>
              <a:t>name </a:t>
            </a:r>
            <a:r>
              <a:rPr lang="en-US" dirty="0"/>
              <a:t>is the property you want to set. For example, the paragraph element in the example carries an attribute whose name is align, which you can use to indicate the alignment of paragraph on the page. </a:t>
            </a:r>
          </a:p>
          <a:p>
            <a:pPr lvl="1" algn="just"/>
            <a:r>
              <a:rPr lang="en-US" dirty="0"/>
              <a:t> The </a:t>
            </a:r>
            <a:r>
              <a:rPr lang="en-US" dirty="0">
                <a:solidFill>
                  <a:srgbClr val="FF0000"/>
                </a:solidFill>
              </a:rPr>
              <a:t>value</a:t>
            </a:r>
            <a:r>
              <a:rPr lang="en-US" dirty="0"/>
              <a:t> is what you want the value of the property to be set and always put within quotations. The below example shows three possible values of align attribute: left, center and right. </a:t>
            </a:r>
            <a:endParaRPr lang="en-US" b="1" dirty="0">
              <a:solidFill>
                <a:srgbClr val="FF0000"/>
              </a:solidFill>
            </a:endParaRPr>
          </a:p>
        </p:txBody>
      </p:sp>
    </p:spTree>
    <p:extLst>
      <p:ext uri="{BB962C8B-B14F-4D97-AF65-F5344CB8AC3E}">
        <p14:creationId xmlns:p14="http://schemas.microsoft.com/office/powerpoint/2010/main" val="1873988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86800" cy="4525963"/>
          </a:xfrm>
        </p:spPr>
        <p:txBody>
          <a:bodyPr>
            <a:normAutofit fontScale="85000" lnSpcReduction="20000"/>
          </a:bodyPr>
          <a:lstStyle/>
          <a:p>
            <a:pPr marL="0" indent="0">
              <a:buNone/>
            </a:pPr>
            <a:r>
              <a:rPr lang="en-US" dirty="0"/>
              <a:t>&lt;html&gt; </a:t>
            </a:r>
          </a:p>
          <a:p>
            <a:pPr marL="0" indent="0">
              <a:buNone/>
            </a:pPr>
            <a:r>
              <a:rPr lang="en-US" dirty="0"/>
              <a:t>&lt;head&gt; </a:t>
            </a:r>
          </a:p>
          <a:p>
            <a:pPr marL="0" indent="0">
              <a:buNone/>
            </a:pPr>
            <a:r>
              <a:rPr lang="en-US" dirty="0"/>
              <a:t>&lt;title&gt;Align Attribute Example&lt;/title&gt; </a:t>
            </a:r>
          </a:p>
          <a:p>
            <a:pPr marL="0" indent="0">
              <a:buNone/>
            </a:pPr>
            <a:r>
              <a:rPr lang="en-US" dirty="0"/>
              <a:t>&lt;/head&gt; </a:t>
            </a:r>
          </a:p>
          <a:p>
            <a:pPr marL="0" indent="0">
              <a:buNone/>
            </a:pPr>
            <a:r>
              <a:rPr lang="en-US" dirty="0"/>
              <a:t>&lt;body&gt; </a:t>
            </a:r>
          </a:p>
          <a:p>
            <a:pPr marL="400050" lvl="1" indent="0">
              <a:buNone/>
            </a:pPr>
            <a:r>
              <a:rPr lang="en-US" dirty="0"/>
              <a:t>&lt;p align = "left"&gt;This is left aligned&lt;/p&gt; &lt;p align = "center"&gt;This is center aligned&lt;/p&gt; &lt;p align = "right"&gt;This is right aligned&lt;/p&gt;		 </a:t>
            </a:r>
          </a:p>
          <a:p>
            <a:pPr marL="0" indent="0">
              <a:buNone/>
            </a:pPr>
            <a:r>
              <a:rPr lang="en-US" dirty="0"/>
              <a:t>&lt;/body&gt; </a:t>
            </a:r>
          </a:p>
          <a:p>
            <a:pPr marL="0" indent="0">
              <a:buNone/>
            </a:pPr>
            <a:r>
              <a:rPr lang="en-US" dirty="0"/>
              <a:t>&lt;/html&gt;</a:t>
            </a:r>
            <a:br>
              <a:rPr lang="en-US" dirty="0"/>
            </a:br>
            <a:endParaRPr lang="en-US" dirty="0"/>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6407" t="47139" r="30714" b="35268"/>
          <a:stretch/>
        </p:blipFill>
        <p:spPr bwMode="auto">
          <a:xfrm>
            <a:off x="2895600" y="4800600"/>
            <a:ext cx="5579055" cy="1286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0982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Core Attributes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four core attributes that can be used on the majority of HTML elements (although not all) are −</a:t>
            </a:r>
          </a:p>
          <a:p>
            <a:pPr lvl="1"/>
            <a:r>
              <a:rPr lang="en-US" dirty="0"/>
              <a:t>Id - used to uniquely identify any element within an HTML page</a:t>
            </a:r>
          </a:p>
          <a:p>
            <a:pPr lvl="1"/>
            <a:r>
              <a:rPr lang="en-US" dirty="0"/>
              <a:t>Title - depend upon the element that carries it, although it is often displayed as a tooltip when cursor comes over the element or while the element is loading.</a:t>
            </a:r>
          </a:p>
          <a:p>
            <a:pPr lvl="1"/>
            <a:r>
              <a:rPr lang="en-US" dirty="0"/>
              <a:t>Class - used to associate an element with a style sheet, and specifies the class of element.</a:t>
            </a:r>
          </a:p>
          <a:p>
            <a:pPr lvl="1"/>
            <a:r>
              <a:rPr lang="en-US" dirty="0"/>
              <a:t>Style - allows you to specify Cascading Style Sheet (CSS) rules within the element.</a:t>
            </a:r>
          </a:p>
          <a:p>
            <a:endParaRPr lang="en-US" dirty="0"/>
          </a:p>
        </p:txBody>
      </p:sp>
    </p:spTree>
    <p:extLst>
      <p:ext uri="{BB962C8B-B14F-4D97-AF65-F5344CB8AC3E}">
        <p14:creationId xmlns:p14="http://schemas.microsoft.com/office/powerpoint/2010/main" val="4080378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Generic Attributes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2641791"/>
              </p:ext>
            </p:extLst>
          </p:nvPr>
        </p:nvGraphicFramePr>
        <p:xfrm>
          <a:off x="304800" y="1554163"/>
          <a:ext cx="8686800" cy="4490720"/>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baseline="0" dirty="0">
                          <a:solidFill>
                            <a:srgbClr val="FF0000"/>
                          </a:solidFill>
                          <a:latin typeface="+mn-lt"/>
                          <a:ea typeface="+mn-ea"/>
                          <a:cs typeface="+mn-cs"/>
                        </a:rPr>
                        <a:t>Attribute 	</a:t>
                      </a:r>
                    </a:p>
                  </a:txBody>
                  <a:tcPr/>
                </a:tc>
                <a:tc>
                  <a:txBody>
                    <a:bodyPr/>
                    <a:lstStyle/>
                    <a:p>
                      <a:pPr algn="ctr"/>
                      <a:r>
                        <a:rPr lang="en-US" b="1" dirty="0">
                          <a:solidFill>
                            <a:srgbClr val="FF0000"/>
                          </a:solidFill>
                        </a:rPr>
                        <a:t>Options</a:t>
                      </a:r>
                    </a:p>
                  </a:txBody>
                  <a:tcPr/>
                </a:tc>
                <a:tc>
                  <a:txBody>
                    <a:bodyPr/>
                    <a:lstStyle/>
                    <a:p>
                      <a:pPr algn="ctr"/>
                      <a:r>
                        <a:rPr lang="en-US" b="1" dirty="0">
                          <a:solidFill>
                            <a:srgbClr val="FF0000"/>
                          </a:solidFill>
                        </a:rPr>
                        <a:t>Function</a:t>
                      </a:r>
                    </a:p>
                  </a:txBody>
                  <a:tcPr/>
                </a:tc>
                <a:extLst>
                  <a:ext uri="{0D108BD9-81ED-4DB2-BD59-A6C34878D82A}">
                    <a16:rowId xmlns:a16="http://schemas.microsoft.com/office/drawing/2014/main" val="10000"/>
                  </a:ext>
                </a:extLst>
              </a:tr>
              <a:tr h="370840">
                <a:tc>
                  <a:txBody>
                    <a:bodyPr/>
                    <a:lstStyle/>
                    <a:p>
                      <a:r>
                        <a:rPr lang="en-US" dirty="0"/>
                        <a:t>Align</a:t>
                      </a:r>
                    </a:p>
                  </a:txBody>
                  <a:tcPr/>
                </a:tc>
                <a:tc>
                  <a:txBody>
                    <a:bodyPr/>
                    <a:lstStyle/>
                    <a:p>
                      <a:r>
                        <a:rPr lang="en-US" dirty="0" err="1"/>
                        <a:t>Right,left,center</a:t>
                      </a:r>
                      <a:endParaRPr lang="en-US" dirty="0"/>
                    </a:p>
                  </a:txBody>
                  <a:tcPr/>
                </a:tc>
                <a:tc>
                  <a:txBody>
                    <a:bodyPr/>
                    <a:lstStyle/>
                    <a:p>
                      <a:r>
                        <a:rPr lang="en-US" dirty="0"/>
                        <a:t>Horizontally</a:t>
                      </a:r>
                      <a:r>
                        <a:rPr lang="en-US" baseline="0" dirty="0"/>
                        <a:t> aligns  tag</a:t>
                      </a:r>
                      <a:endParaRPr lang="en-US" dirty="0"/>
                    </a:p>
                  </a:txBody>
                  <a:tcPr/>
                </a:tc>
                <a:extLst>
                  <a:ext uri="{0D108BD9-81ED-4DB2-BD59-A6C34878D82A}">
                    <a16:rowId xmlns:a16="http://schemas.microsoft.com/office/drawing/2014/main" val="10001"/>
                  </a:ext>
                </a:extLst>
              </a:tr>
              <a:tr h="370840">
                <a:tc>
                  <a:txBody>
                    <a:bodyPr/>
                    <a:lstStyle/>
                    <a:p>
                      <a:r>
                        <a:rPr lang="en-US" dirty="0" err="1"/>
                        <a:t>Valign</a:t>
                      </a:r>
                      <a:r>
                        <a:rPr lang="en-US" baseline="0" dirty="0"/>
                        <a:t> </a:t>
                      </a:r>
                      <a:endParaRPr lang="en-US" dirty="0"/>
                    </a:p>
                  </a:txBody>
                  <a:tcPr/>
                </a:tc>
                <a:tc>
                  <a:txBody>
                    <a:bodyPr/>
                    <a:lstStyle/>
                    <a:p>
                      <a:r>
                        <a:rPr lang="en-US" dirty="0"/>
                        <a:t>Top</a:t>
                      </a:r>
                      <a:r>
                        <a:rPr lang="en-US" baseline="0" dirty="0"/>
                        <a:t>, middle, bottom</a:t>
                      </a:r>
                      <a:endParaRPr lang="en-US" dirty="0"/>
                    </a:p>
                  </a:txBody>
                  <a:tcPr/>
                </a:tc>
                <a:tc>
                  <a:txBody>
                    <a:bodyPr/>
                    <a:lstStyle/>
                    <a:p>
                      <a:r>
                        <a:rPr lang="en-US" dirty="0"/>
                        <a:t>Vertically align tags within an html element</a:t>
                      </a:r>
                    </a:p>
                  </a:txBody>
                  <a:tcPr/>
                </a:tc>
                <a:extLst>
                  <a:ext uri="{0D108BD9-81ED-4DB2-BD59-A6C34878D82A}">
                    <a16:rowId xmlns:a16="http://schemas.microsoft.com/office/drawing/2014/main" val="10002"/>
                  </a:ext>
                </a:extLst>
              </a:tr>
              <a:tr h="370840">
                <a:tc>
                  <a:txBody>
                    <a:bodyPr/>
                    <a:lstStyle/>
                    <a:p>
                      <a:r>
                        <a:rPr lang="en-US" dirty="0" err="1"/>
                        <a:t>Bgcolor</a:t>
                      </a:r>
                      <a:endParaRPr lang="en-US" dirty="0"/>
                    </a:p>
                  </a:txBody>
                  <a:tcPr/>
                </a:tc>
                <a:tc>
                  <a:txBody>
                    <a:bodyPr/>
                    <a:lstStyle/>
                    <a:p>
                      <a:r>
                        <a:rPr lang="en-US" dirty="0"/>
                        <a:t>Numeric, hexadecimal, </a:t>
                      </a:r>
                      <a:r>
                        <a:rPr lang="en-US" dirty="0" err="1"/>
                        <a:t>rgb</a:t>
                      </a:r>
                      <a:r>
                        <a:rPr lang="en-US" baseline="0" dirty="0"/>
                        <a:t> </a:t>
                      </a:r>
                      <a:r>
                        <a:rPr lang="en-US" baseline="0" dirty="0" err="1"/>
                        <a:t>vaues</a:t>
                      </a:r>
                      <a:endParaRPr lang="en-US" dirty="0"/>
                    </a:p>
                  </a:txBody>
                  <a:tcPr/>
                </a:tc>
                <a:tc>
                  <a:txBody>
                    <a:bodyPr/>
                    <a:lstStyle/>
                    <a:p>
                      <a:r>
                        <a:rPr lang="en-US" dirty="0"/>
                        <a:t>Places a background</a:t>
                      </a:r>
                      <a:r>
                        <a:rPr lang="en-US" baseline="0" dirty="0"/>
                        <a:t> color behind an element</a:t>
                      </a:r>
                      <a:endParaRPr lang="en-US"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a:solidFill>
                            <a:schemeClr val="dk1"/>
                          </a:solidFill>
                          <a:latin typeface="+mn-lt"/>
                          <a:ea typeface="+mn-ea"/>
                          <a:cs typeface="+mn-cs"/>
                        </a:rPr>
                        <a:t>Attribute 	</a:t>
                      </a:r>
                    </a:p>
                  </a:txBody>
                  <a:tcPr/>
                </a:tc>
                <a:tc>
                  <a:txBody>
                    <a:bodyPr/>
                    <a:lstStyle/>
                    <a:p>
                      <a:r>
                        <a:rPr lang="en-US" dirty="0"/>
                        <a:t>URL</a:t>
                      </a:r>
                    </a:p>
                  </a:txBody>
                  <a:tcPr/>
                </a:tc>
                <a:tc>
                  <a:txBody>
                    <a:bodyPr/>
                    <a:lstStyle/>
                    <a:p>
                      <a:r>
                        <a:rPr lang="en-US" dirty="0"/>
                        <a:t>Places a background image behind an element </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a:solidFill>
                            <a:schemeClr val="dk1"/>
                          </a:solidFill>
                          <a:latin typeface="+mn-lt"/>
                          <a:ea typeface="+mn-ea"/>
                          <a:cs typeface="+mn-cs"/>
                        </a:rPr>
                        <a:t>ID</a:t>
                      </a:r>
                    </a:p>
                  </a:txBody>
                  <a:tcPr/>
                </a:tc>
                <a:tc>
                  <a:txBody>
                    <a:bodyPr/>
                    <a:lstStyle/>
                    <a:p>
                      <a:r>
                        <a:rPr lang="en-US" dirty="0"/>
                        <a:t>User Defined </a:t>
                      </a:r>
                    </a:p>
                  </a:txBody>
                  <a:tcPr/>
                </a:tc>
                <a:tc>
                  <a:txBody>
                    <a:bodyPr/>
                    <a:lstStyle/>
                    <a:p>
                      <a:r>
                        <a:rPr lang="en-US" dirty="0"/>
                        <a:t>Names an element for use with Cascading Style Sheets. </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Class </a:t>
                      </a:r>
                      <a:endParaRPr kumimoji="0" lang="en-US" sz="1800" b="0" i="0" u="none" strike="noStrike" kern="1200" baseline="0" dirty="0">
                        <a:solidFill>
                          <a:schemeClr val="dk1"/>
                        </a:solidFill>
                        <a:latin typeface="+mn-lt"/>
                        <a:ea typeface="+mn-ea"/>
                        <a:cs typeface="+mn-cs"/>
                      </a:endParaRPr>
                    </a:p>
                  </a:txBody>
                  <a:tcPr/>
                </a:tc>
                <a:tc>
                  <a:txBody>
                    <a:bodyPr/>
                    <a:lstStyle/>
                    <a:p>
                      <a:r>
                        <a:rPr lang="en-US" dirty="0"/>
                        <a:t>User Defined </a:t>
                      </a:r>
                    </a:p>
                  </a:txBody>
                  <a:tcPr/>
                </a:tc>
                <a:tc>
                  <a:txBody>
                    <a:bodyPr/>
                    <a:lstStyle/>
                    <a:p>
                      <a:r>
                        <a:rPr lang="en-US" dirty="0"/>
                        <a:t>Classifies an element for use with Cascading Style Sheets. </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081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t>HTML Tags</a:t>
            </a:r>
          </a:p>
        </p:txBody>
      </p:sp>
      <p:graphicFrame>
        <p:nvGraphicFramePr>
          <p:cNvPr id="5" name="Content Placeholder 4"/>
          <p:cNvGraphicFramePr>
            <a:graphicFrameLocks noGrp="1"/>
          </p:cNvGraphicFramePr>
          <p:nvPr>
            <p:ph idx="1"/>
          </p:nvPr>
        </p:nvGraphicFramePr>
        <p:xfrm>
          <a:off x="457196" y="1681014"/>
          <a:ext cx="8305804" cy="4821632"/>
        </p:xfrm>
        <a:graphic>
          <a:graphicData uri="http://schemas.openxmlformats.org/drawingml/2006/table">
            <a:tbl>
              <a:tblPr/>
              <a:tblGrid>
                <a:gridCol w="2076451">
                  <a:extLst>
                    <a:ext uri="{9D8B030D-6E8A-4147-A177-3AD203B41FA5}">
                      <a16:colId xmlns:a16="http://schemas.microsoft.com/office/drawing/2014/main" val="20000"/>
                    </a:ext>
                  </a:extLst>
                </a:gridCol>
                <a:gridCol w="2076451">
                  <a:extLst>
                    <a:ext uri="{9D8B030D-6E8A-4147-A177-3AD203B41FA5}">
                      <a16:colId xmlns:a16="http://schemas.microsoft.com/office/drawing/2014/main" val="20001"/>
                    </a:ext>
                  </a:extLst>
                </a:gridCol>
                <a:gridCol w="2076451">
                  <a:extLst>
                    <a:ext uri="{9D8B030D-6E8A-4147-A177-3AD203B41FA5}">
                      <a16:colId xmlns:a16="http://schemas.microsoft.com/office/drawing/2014/main" val="20002"/>
                    </a:ext>
                  </a:extLst>
                </a:gridCol>
                <a:gridCol w="2076451">
                  <a:extLst>
                    <a:ext uri="{9D8B030D-6E8A-4147-A177-3AD203B41FA5}">
                      <a16:colId xmlns:a16="http://schemas.microsoft.com/office/drawing/2014/main" val="20003"/>
                    </a:ext>
                  </a:extLst>
                </a:gridCol>
              </a:tblGrid>
              <a:tr h="456610">
                <a:tc rowSpan="2">
                  <a:txBody>
                    <a:bodyPr/>
                    <a:lstStyle/>
                    <a:p>
                      <a:pPr marL="0" marR="0" algn="ctr">
                        <a:spcBef>
                          <a:spcPts val="0"/>
                        </a:spcBef>
                        <a:spcAft>
                          <a:spcPts val="0"/>
                        </a:spcAft>
                      </a:pPr>
                      <a:r>
                        <a:rPr lang="en-US" sz="1600" b="1" dirty="0">
                          <a:latin typeface="Times New Roman"/>
                          <a:ea typeface="Times New Roman"/>
                          <a:cs typeface="Times New Roman"/>
                        </a:rPr>
                        <a:t>HTML</a:t>
                      </a:r>
                      <a:endParaRPr lang="en-US" sz="1200" dirty="0">
                        <a:latin typeface="Times New Roman"/>
                        <a:ea typeface="Times New Roman"/>
                        <a:cs typeface="Times New Roman"/>
                      </a:endParaRPr>
                    </a:p>
                  </a:txBody>
                  <a:tcPr marL="7645" marR="7645" marT="7645" marB="764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6">
                        <a:lumMod val="60000"/>
                        <a:lumOff val="40000"/>
                      </a:schemeClr>
                    </a:solidFill>
                  </a:tcPr>
                </a:tc>
                <a:tc>
                  <a:txBody>
                    <a:bodyPr/>
                    <a:lstStyle/>
                    <a:p>
                      <a:pPr marL="0" marR="0">
                        <a:spcBef>
                          <a:spcPts val="0"/>
                        </a:spcBef>
                        <a:spcAft>
                          <a:spcPts val="0"/>
                        </a:spcAft>
                      </a:pPr>
                      <a:r>
                        <a:rPr lang="en-US" sz="1200" dirty="0">
                          <a:latin typeface="Times New Roman"/>
                          <a:ea typeface="Times New Roman"/>
                          <a:cs typeface="Times New Roman"/>
                        </a:rPr>
                        <a:t>HTML</a:t>
                      </a:r>
                    </a:p>
                  </a:txBody>
                  <a:tcPr marL="7645" marR="7645" marT="7645" marB="764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6">
                        <a:lumMod val="60000"/>
                        <a:lumOff val="40000"/>
                      </a:schemeClr>
                    </a:solidFill>
                  </a:tcPr>
                </a:tc>
                <a:tc>
                  <a:txBody>
                    <a:bodyPr/>
                    <a:lstStyle/>
                    <a:p>
                      <a:pPr marL="0" marR="0">
                        <a:spcBef>
                          <a:spcPts val="0"/>
                        </a:spcBef>
                        <a:spcAft>
                          <a:spcPts val="0"/>
                        </a:spcAft>
                      </a:pPr>
                      <a:r>
                        <a:rPr lang="en-US" sz="1200" dirty="0">
                          <a:latin typeface="Times New Roman"/>
                          <a:ea typeface="Times New Roman"/>
                          <a:cs typeface="Times New Roman"/>
                        </a:rPr>
                        <a:t>Tells browser that the included text is in HTML format</a:t>
                      </a:r>
                    </a:p>
                  </a:txBody>
                  <a:tcPr marL="7645" marR="7645" marT="7645" marB="764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6">
                        <a:lumMod val="60000"/>
                        <a:lumOff val="40000"/>
                      </a:schemeClr>
                    </a:solidFill>
                  </a:tcPr>
                </a:tc>
                <a:tc>
                  <a:txBody>
                    <a:bodyPr/>
                    <a:lstStyle/>
                    <a:p>
                      <a:pPr marL="0" marR="0">
                        <a:spcBef>
                          <a:spcPts val="0"/>
                        </a:spcBef>
                        <a:spcAft>
                          <a:spcPts val="0"/>
                        </a:spcAft>
                      </a:pPr>
                      <a:r>
                        <a:rPr lang="en-US" sz="1200" dirty="0">
                          <a:latin typeface="Times New Roman"/>
                          <a:ea typeface="Times New Roman"/>
                          <a:cs typeface="Times New Roman"/>
                        </a:rPr>
                        <a:t>Element includes Head, Body, and other elements</a:t>
                      </a:r>
                    </a:p>
                  </a:txBody>
                  <a:tcPr marL="7645" marR="7645" marT="7645" marB="764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0"/>
                  </a:ext>
                </a:extLst>
              </a:tr>
              <a:tr h="885583">
                <a:tc vMerge="1">
                  <a:txBody>
                    <a:bodyPr/>
                    <a:lstStyle/>
                    <a:p>
                      <a:endParaRPr lang="en-US"/>
                    </a:p>
                  </a:txBody>
                  <a:tcPr/>
                </a:tc>
                <a:tc>
                  <a:txBody>
                    <a:bodyPr/>
                    <a:lstStyle/>
                    <a:p>
                      <a:pPr marL="0" marR="0">
                        <a:spcBef>
                          <a:spcPts val="0"/>
                        </a:spcBef>
                        <a:spcAft>
                          <a:spcPts val="0"/>
                        </a:spcAft>
                      </a:pPr>
                      <a:r>
                        <a:rPr lang="en-US" sz="1200" dirty="0">
                          <a:latin typeface="Times New Roman"/>
                          <a:ea typeface="Times New Roman"/>
                          <a:cs typeface="Times New Roman"/>
                        </a:rPr>
                        <a:t>&lt;HTML&gt;</a:t>
                      </a:r>
                      <a:br>
                        <a:rPr lang="en-US" sz="1200" dirty="0">
                          <a:latin typeface="Times New Roman"/>
                          <a:ea typeface="Times New Roman"/>
                          <a:cs typeface="Times New Roman"/>
                        </a:rPr>
                      </a:br>
                      <a:r>
                        <a:rPr lang="en-US" sz="1200" dirty="0">
                          <a:latin typeface="Times New Roman"/>
                          <a:ea typeface="Times New Roman"/>
                          <a:cs typeface="Times New Roman"/>
                        </a:rPr>
                        <a:t>&lt;HEAD&gt;&lt;/HEAD&gt;</a:t>
                      </a:r>
                      <a:br>
                        <a:rPr lang="en-US" sz="1200" dirty="0">
                          <a:latin typeface="Times New Roman"/>
                          <a:ea typeface="Times New Roman"/>
                          <a:cs typeface="Times New Roman"/>
                        </a:rPr>
                      </a:br>
                      <a:r>
                        <a:rPr lang="en-US" sz="1200" dirty="0">
                          <a:latin typeface="Times New Roman"/>
                          <a:ea typeface="Times New Roman"/>
                          <a:cs typeface="Times New Roman"/>
                        </a:rPr>
                        <a:t>&lt;BODY&gt;</a:t>
                      </a:r>
                      <a:br>
                        <a:rPr lang="en-US" sz="1200" dirty="0">
                          <a:latin typeface="Times New Roman"/>
                          <a:ea typeface="Times New Roman"/>
                          <a:cs typeface="Times New Roman"/>
                        </a:rPr>
                      </a:br>
                      <a:r>
                        <a:rPr lang="en-US" sz="1200" dirty="0">
                          <a:latin typeface="Times New Roman"/>
                          <a:ea typeface="Times New Roman"/>
                          <a:cs typeface="Times New Roman"/>
                        </a:rPr>
                        <a:t>&lt;/BODY&gt;</a:t>
                      </a:r>
                      <a:br>
                        <a:rPr lang="en-US" sz="1200" dirty="0">
                          <a:latin typeface="Times New Roman"/>
                          <a:ea typeface="Times New Roman"/>
                          <a:cs typeface="Times New Roman"/>
                        </a:rPr>
                      </a:br>
                      <a:r>
                        <a:rPr lang="en-US" sz="1200" dirty="0">
                          <a:latin typeface="Times New Roman"/>
                          <a:ea typeface="Times New Roman"/>
                          <a:cs typeface="Times New Roman"/>
                        </a:rPr>
                        <a:t>&lt;/HTML&gt;</a:t>
                      </a:r>
                    </a:p>
                  </a:txBody>
                  <a:tcPr marL="7645" marR="7645" marT="7645" marB="764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gridSpan="2">
                  <a:txBody>
                    <a:bodyPr/>
                    <a:lstStyle/>
                    <a:p>
                      <a:endParaRPr lang="en-US" sz="1100" dirty="0">
                        <a:latin typeface="Calibri"/>
                        <a:ea typeface="Times New Roman"/>
                        <a:cs typeface="Times New Roman"/>
                      </a:endParaRPr>
                    </a:p>
                  </a:txBody>
                  <a:tcPr marL="7645" marR="7645" marT="7645" marB="764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1"/>
                  </a:ext>
                </a:extLst>
              </a:tr>
              <a:tr h="750802">
                <a:tc rowSpan="2">
                  <a:txBody>
                    <a:bodyPr/>
                    <a:lstStyle/>
                    <a:p>
                      <a:pPr marL="0" marR="0" algn="ctr">
                        <a:spcBef>
                          <a:spcPts val="0"/>
                        </a:spcBef>
                        <a:spcAft>
                          <a:spcPts val="0"/>
                        </a:spcAft>
                      </a:pPr>
                      <a:r>
                        <a:rPr lang="en-US" sz="1600" b="1" dirty="0">
                          <a:latin typeface="Times New Roman"/>
                          <a:ea typeface="Times New Roman"/>
                          <a:cs typeface="Times New Roman"/>
                        </a:rPr>
                        <a:t>HEAD</a:t>
                      </a:r>
                      <a:endParaRPr lang="en-US" sz="1200" dirty="0">
                        <a:latin typeface="Times New Roman"/>
                        <a:ea typeface="Times New Roman"/>
                        <a:cs typeface="Times New Roman"/>
                      </a:endParaRPr>
                    </a:p>
                  </a:txBody>
                  <a:tcPr marL="7645" marR="7645" marT="7645" marB="764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60000"/>
                        <a:lumOff val="40000"/>
                      </a:schemeClr>
                    </a:solidFill>
                  </a:tcPr>
                </a:tc>
                <a:tc>
                  <a:txBody>
                    <a:bodyPr/>
                    <a:lstStyle/>
                    <a:p>
                      <a:pPr marL="0" marR="0">
                        <a:spcBef>
                          <a:spcPts val="0"/>
                        </a:spcBef>
                        <a:spcAft>
                          <a:spcPts val="0"/>
                        </a:spcAft>
                      </a:pPr>
                      <a:r>
                        <a:rPr lang="en-US" sz="1200" dirty="0">
                          <a:latin typeface="Times New Roman"/>
                          <a:ea typeface="Times New Roman"/>
                          <a:cs typeface="Times New Roman"/>
                        </a:rPr>
                        <a:t>Header</a:t>
                      </a:r>
                    </a:p>
                  </a:txBody>
                  <a:tcPr marL="7645" marR="7645" marT="7645" marB="764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60000"/>
                        <a:lumOff val="40000"/>
                      </a:schemeClr>
                    </a:solidFill>
                  </a:tcPr>
                </a:tc>
                <a:tc>
                  <a:txBody>
                    <a:bodyPr/>
                    <a:lstStyle/>
                    <a:p>
                      <a:pPr marL="0" marR="0">
                        <a:spcBef>
                          <a:spcPts val="0"/>
                        </a:spcBef>
                        <a:spcAft>
                          <a:spcPts val="0"/>
                        </a:spcAft>
                      </a:pPr>
                      <a:r>
                        <a:rPr lang="en-US" sz="1200" dirty="0">
                          <a:latin typeface="Times New Roman"/>
                          <a:ea typeface="Times New Roman"/>
                          <a:cs typeface="Times New Roman"/>
                        </a:rPr>
                        <a:t>Includes 'header', non-displaying information about the document, like the TITLE and other descriptive tags</a:t>
                      </a:r>
                    </a:p>
                  </a:txBody>
                  <a:tcPr marL="7645" marR="7645" marT="7645" marB="764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60000"/>
                        <a:lumOff val="40000"/>
                      </a:schemeClr>
                    </a:solidFill>
                  </a:tcPr>
                </a:tc>
                <a:tc>
                  <a:txBody>
                    <a:bodyPr/>
                    <a:lstStyle/>
                    <a:p>
                      <a:pPr marL="0" marR="0">
                        <a:spcBef>
                          <a:spcPts val="0"/>
                        </a:spcBef>
                        <a:spcAft>
                          <a:spcPts val="0"/>
                        </a:spcAft>
                      </a:pPr>
                      <a:r>
                        <a:rPr lang="en-US" sz="1200" dirty="0">
                          <a:latin typeface="Times New Roman"/>
                          <a:ea typeface="Times New Roman"/>
                          <a:cs typeface="Times New Roman"/>
                        </a:rPr>
                        <a:t>Element can include Title, Meta, Base and other elements</a:t>
                      </a:r>
                    </a:p>
                  </a:txBody>
                  <a:tcPr marL="7645" marR="7645" marT="7645" marB="764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2"/>
                  </a:ext>
                </a:extLst>
              </a:tr>
              <a:tr h="750802">
                <a:tc vMerge="1">
                  <a:txBody>
                    <a:bodyPr/>
                    <a:lstStyle/>
                    <a:p>
                      <a:endParaRPr lang="en-US"/>
                    </a:p>
                  </a:txBody>
                  <a:tcPr/>
                </a:tc>
                <a:tc>
                  <a:txBody>
                    <a:bodyPr/>
                    <a:lstStyle/>
                    <a:p>
                      <a:pPr marL="0" marR="0">
                        <a:spcBef>
                          <a:spcPts val="0"/>
                        </a:spcBef>
                        <a:spcAft>
                          <a:spcPts val="0"/>
                        </a:spcAft>
                      </a:pPr>
                      <a:r>
                        <a:rPr lang="en-US" sz="1200" dirty="0">
                          <a:latin typeface="Times New Roman"/>
                          <a:ea typeface="Times New Roman"/>
                          <a:cs typeface="Times New Roman"/>
                        </a:rPr>
                        <a:t>&lt;HEAD&gt;</a:t>
                      </a:r>
                      <a:br>
                        <a:rPr lang="en-US" sz="1200" dirty="0">
                          <a:latin typeface="Times New Roman"/>
                          <a:ea typeface="Times New Roman"/>
                          <a:cs typeface="Times New Roman"/>
                        </a:rPr>
                      </a:br>
                      <a:r>
                        <a:rPr lang="en-US" sz="1200" dirty="0">
                          <a:latin typeface="Times New Roman"/>
                          <a:ea typeface="Times New Roman"/>
                          <a:cs typeface="Times New Roman"/>
                        </a:rPr>
                        <a:t>&lt;TITLE&gt;Basic HTML Elements&lt;/TITLE&gt;</a:t>
                      </a:r>
                      <a:br>
                        <a:rPr lang="en-US" sz="1200" dirty="0">
                          <a:latin typeface="Times New Roman"/>
                          <a:ea typeface="Times New Roman"/>
                          <a:cs typeface="Times New Roman"/>
                        </a:rPr>
                      </a:br>
                      <a:r>
                        <a:rPr lang="en-US" sz="1200" dirty="0">
                          <a:latin typeface="Times New Roman"/>
                          <a:ea typeface="Times New Roman"/>
                          <a:cs typeface="Times New Roman"/>
                        </a:rPr>
                        <a:t>&lt;/HEAD&gt;</a:t>
                      </a:r>
                    </a:p>
                  </a:txBody>
                  <a:tcPr marL="7645" marR="7645" marT="7645" marB="764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gridSpan="2">
                  <a:txBody>
                    <a:bodyPr/>
                    <a:lstStyle/>
                    <a:p>
                      <a:endParaRPr lang="en-US" sz="1100" dirty="0">
                        <a:latin typeface="Calibri"/>
                        <a:ea typeface="Times New Roman"/>
                        <a:cs typeface="Times New Roman"/>
                      </a:endParaRPr>
                    </a:p>
                  </a:txBody>
                  <a:tcPr marL="7645" marR="7645" marT="7645" marB="764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3"/>
                  </a:ext>
                </a:extLst>
              </a:tr>
              <a:tr h="750802">
                <a:tc rowSpan="2">
                  <a:txBody>
                    <a:bodyPr/>
                    <a:lstStyle/>
                    <a:p>
                      <a:pPr marL="0" marR="0" algn="ctr">
                        <a:spcBef>
                          <a:spcPts val="0"/>
                        </a:spcBef>
                        <a:spcAft>
                          <a:spcPts val="0"/>
                        </a:spcAft>
                      </a:pPr>
                      <a:r>
                        <a:rPr lang="en-US" sz="1600" b="1" dirty="0">
                          <a:latin typeface="Times New Roman"/>
                          <a:ea typeface="Times New Roman"/>
                          <a:cs typeface="Times New Roman"/>
                        </a:rPr>
                        <a:t>TITLE</a:t>
                      </a:r>
                      <a:endParaRPr lang="en-US" sz="1200" dirty="0">
                        <a:latin typeface="Times New Roman"/>
                        <a:ea typeface="Times New Roman"/>
                        <a:cs typeface="Times New Roman"/>
                      </a:endParaRPr>
                    </a:p>
                  </a:txBody>
                  <a:tcPr marL="7645" marR="7645" marT="7645" marB="764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60000"/>
                        <a:lumOff val="40000"/>
                      </a:schemeClr>
                    </a:solidFill>
                  </a:tcPr>
                </a:tc>
                <a:tc>
                  <a:txBody>
                    <a:bodyPr/>
                    <a:lstStyle/>
                    <a:p>
                      <a:pPr marL="0" marR="0">
                        <a:spcBef>
                          <a:spcPts val="0"/>
                        </a:spcBef>
                        <a:spcAft>
                          <a:spcPts val="0"/>
                        </a:spcAft>
                      </a:pPr>
                      <a:r>
                        <a:rPr lang="en-US" sz="1200" dirty="0">
                          <a:latin typeface="Times New Roman"/>
                          <a:ea typeface="Times New Roman"/>
                          <a:cs typeface="Times New Roman"/>
                        </a:rPr>
                        <a:t>Document Title</a:t>
                      </a:r>
                    </a:p>
                  </a:txBody>
                  <a:tcPr marL="7645" marR="7645" marT="7645" marB="764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60000"/>
                        <a:lumOff val="40000"/>
                      </a:schemeClr>
                    </a:solidFill>
                  </a:tcPr>
                </a:tc>
                <a:tc>
                  <a:txBody>
                    <a:bodyPr/>
                    <a:lstStyle/>
                    <a:p>
                      <a:pPr marL="0" marR="0">
                        <a:spcBef>
                          <a:spcPts val="0"/>
                        </a:spcBef>
                        <a:spcAft>
                          <a:spcPts val="0"/>
                        </a:spcAft>
                      </a:pPr>
                      <a:r>
                        <a:rPr lang="en-US" sz="1200" dirty="0">
                          <a:latin typeface="Times New Roman"/>
                          <a:ea typeface="Times New Roman"/>
                          <a:cs typeface="Times New Roman"/>
                        </a:rPr>
                        <a:t>Title that appears in Browser header and on bookmark lists. Should be concise and meaningful.</a:t>
                      </a:r>
                    </a:p>
                  </a:txBody>
                  <a:tcPr marL="7645" marR="7645" marT="7645" marB="764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60000"/>
                        <a:lumOff val="40000"/>
                      </a:schemeClr>
                    </a:solidFill>
                  </a:tcPr>
                </a:tc>
                <a:tc>
                  <a:txBody>
                    <a:bodyPr/>
                    <a:lstStyle/>
                    <a:p>
                      <a:endParaRPr lang="en-US" sz="1100" dirty="0">
                        <a:latin typeface="Calibri"/>
                        <a:ea typeface="Times New Roman"/>
                        <a:cs typeface="Times New Roman"/>
                      </a:endParaRPr>
                    </a:p>
                  </a:txBody>
                  <a:tcPr marL="7645" marR="7645" marT="7645" marB="764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4"/>
                  </a:ext>
                </a:extLst>
              </a:tr>
              <a:tr h="362972">
                <a:tc vMerge="1">
                  <a:txBody>
                    <a:bodyPr/>
                    <a:lstStyle/>
                    <a:p>
                      <a:endParaRPr lang="en-US"/>
                    </a:p>
                  </a:txBody>
                  <a:tcPr/>
                </a:tc>
                <a:tc>
                  <a:txBody>
                    <a:bodyPr/>
                    <a:lstStyle/>
                    <a:p>
                      <a:pPr marL="0" marR="0">
                        <a:spcBef>
                          <a:spcPts val="0"/>
                        </a:spcBef>
                        <a:spcAft>
                          <a:spcPts val="0"/>
                        </a:spcAft>
                      </a:pPr>
                      <a:r>
                        <a:rPr lang="en-US" sz="1200">
                          <a:latin typeface="Times New Roman"/>
                          <a:ea typeface="Times New Roman"/>
                          <a:cs typeface="Times New Roman"/>
                        </a:rPr>
                        <a:t>&lt;TITLE&gt;Basic HTML Elements&lt;/TITLE&gt;</a:t>
                      </a:r>
                    </a:p>
                  </a:txBody>
                  <a:tcPr marL="7645" marR="7645" marT="7645" marB="764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gridSpan="2">
                  <a:txBody>
                    <a:bodyPr/>
                    <a:lstStyle/>
                    <a:p>
                      <a:pPr marL="0" marR="0">
                        <a:spcBef>
                          <a:spcPts val="0"/>
                        </a:spcBef>
                        <a:spcAft>
                          <a:spcPts val="0"/>
                        </a:spcAft>
                      </a:pPr>
                      <a:r>
                        <a:rPr lang="en-US" sz="1200" dirty="0">
                          <a:latin typeface="Times New Roman"/>
                          <a:ea typeface="Times New Roman"/>
                          <a:cs typeface="Times New Roman"/>
                        </a:rPr>
                        <a:t>[see top of this page]</a:t>
                      </a:r>
                    </a:p>
                  </a:txBody>
                  <a:tcPr marL="7645" marR="7645" marT="7645" marB="764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5"/>
                  </a:ext>
                </a:extLst>
              </a:tr>
              <a:tr h="603706">
                <a:tc rowSpan="2">
                  <a:txBody>
                    <a:bodyPr/>
                    <a:lstStyle/>
                    <a:p>
                      <a:pPr marL="0" marR="0" algn="ctr">
                        <a:spcBef>
                          <a:spcPts val="0"/>
                        </a:spcBef>
                        <a:spcAft>
                          <a:spcPts val="0"/>
                        </a:spcAft>
                      </a:pPr>
                      <a:r>
                        <a:rPr lang="en-US" sz="1600" b="1" dirty="0">
                          <a:latin typeface="Times New Roman"/>
                          <a:ea typeface="Times New Roman"/>
                          <a:cs typeface="Times New Roman"/>
                        </a:rPr>
                        <a:t>BODY</a:t>
                      </a:r>
                      <a:endParaRPr lang="en-US" sz="1200" dirty="0">
                        <a:latin typeface="Times New Roman"/>
                        <a:ea typeface="Times New Roman"/>
                        <a:cs typeface="Times New Roman"/>
                      </a:endParaRPr>
                    </a:p>
                  </a:txBody>
                  <a:tcPr marL="7645" marR="7645" marT="7645" marB="764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marR="0">
                        <a:spcBef>
                          <a:spcPts val="0"/>
                        </a:spcBef>
                        <a:spcAft>
                          <a:spcPts val="0"/>
                        </a:spcAft>
                      </a:pPr>
                      <a:r>
                        <a:rPr lang="en-US" sz="1200" dirty="0">
                          <a:latin typeface="Times New Roman"/>
                          <a:ea typeface="Times New Roman"/>
                          <a:cs typeface="Times New Roman"/>
                        </a:rPr>
                        <a:t>Document Body</a:t>
                      </a:r>
                    </a:p>
                  </a:txBody>
                  <a:tcPr marL="7645" marR="7645" marT="7645" marB="764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60000"/>
                        <a:lumOff val="40000"/>
                      </a:schemeClr>
                    </a:solidFill>
                  </a:tcPr>
                </a:tc>
                <a:tc>
                  <a:txBody>
                    <a:bodyPr/>
                    <a:lstStyle/>
                    <a:p>
                      <a:pPr marL="0" marR="0">
                        <a:spcBef>
                          <a:spcPts val="0"/>
                        </a:spcBef>
                        <a:spcAft>
                          <a:spcPts val="0"/>
                        </a:spcAft>
                      </a:pPr>
                      <a:r>
                        <a:rPr lang="en-US" sz="1200" dirty="0">
                          <a:latin typeface="Times New Roman"/>
                          <a:ea typeface="Times New Roman"/>
                          <a:cs typeface="Times New Roman"/>
                        </a:rPr>
                        <a:t>Defines the content of the document.</a:t>
                      </a:r>
                    </a:p>
                  </a:txBody>
                  <a:tcPr marL="7645" marR="7645" marT="7645" marB="764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60000"/>
                        <a:lumOff val="40000"/>
                      </a:schemeClr>
                    </a:solidFill>
                  </a:tcPr>
                </a:tc>
                <a:tc>
                  <a:txBody>
                    <a:bodyPr/>
                    <a:lstStyle/>
                    <a:p>
                      <a:pPr marL="0" marR="0">
                        <a:spcBef>
                          <a:spcPts val="0"/>
                        </a:spcBef>
                        <a:spcAft>
                          <a:spcPts val="0"/>
                        </a:spcAft>
                      </a:pPr>
                      <a:r>
                        <a:rPr lang="en-US" sz="1200" dirty="0">
                          <a:latin typeface="Times New Roman"/>
                          <a:ea typeface="Times New Roman"/>
                          <a:cs typeface="Times New Roman"/>
                        </a:rPr>
                        <a:t>BGCOLOR, BACKGROUND, TEXT, LINK, ALINK, VLINK</a:t>
                      </a:r>
                    </a:p>
                  </a:txBody>
                  <a:tcPr marL="7645" marR="7645" marT="7645" marB="764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6"/>
                  </a:ext>
                </a:extLst>
              </a:tr>
              <a:tr h="188768">
                <a:tc vMerge="1">
                  <a:txBody>
                    <a:bodyPr/>
                    <a:lstStyle/>
                    <a:p>
                      <a:endParaRPr lang="en-US"/>
                    </a:p>
                  </a:txBody>
                  <a:tcPr/>
                </a:tc>
                <a:tc>
                  <a:txBody>
                    <a:bodyPr/>
                    <a:lstStyle/>
                    <a:p>
                      <a:pPr marL="0" marR="0">
                        <a:spcBef>
                          <a:spcPts val="0"/>
                        </a:spcBef>
                        <a:spcAft>
                          <a:spcPts val="0"/>
                        </a:spcAft>
                      </a:pPr>
                      <a:r>
                        <a:rPr lang="en-US" sz="1200" dirty="0">
                          <a:latin typeface="Times New Roman"/>
                          <a:ea typeface="Times New Roman"/>
                          <a:cs typeface="Times New Roman"/>
                        </a:rPr>
                        <a:t>&lt;BODY&gt; &lt;/BODY&gt;</a:t>
                      </a:r>
                    </a:p>
                  </a:txBody>
                  <a:tcPr marL="7645" marR="7645" marT="7645" marB="764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marL="0" marR="0">
                        <a:spcBef>
                          <a:spcPts val="0"/>
                        </a:spcBef>
                        <a:spcAft>
                          <a:spcPts val="0"/>
                        </a:spcAft>
                      </a:pPr>
                      <a:r>
                        <a:rPr lang="en-US" sz="1200" dirty="0">
                          <a:latin typeface="Times New Roman"/>
                          <a:ea typeface="Times New Roman"/>
                          <a:cs typeface="Times New Roman"/>
                        </a:rPr>
                        <a:t>See the background of this page</a:t>
                      </a:r>
                    </a:p>
                  </a:txBody>
                  <a:tcPr marL="7645" marR="7645" marT="7645" marB="764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7"/>
                  </a:ext>
                </a:extLst>
              </a:tr>
            </a:tbl>
          </a:graphicData>
        </a:graphic>
      </p:graphicFrame>
      <p:sp>
        <p:nvSpPr>
          <p:cNvPr id="6" name="TextBox 5"/>
          <p:cNvSpPr txBox="1"/>
          <p:nvPr/>
        </p:nvSpPr>
        <p:spPr>
          <a:xfrm>
            <a:off x="457200" y="1066800"/>
            <a:ext cx="5562600" cy="954107"/>
          </a:xfrm>
          <a:prstGeom prst="rect">
            <a:avLst/>
          </a:prstGeom>
          <a:noFill/>
        </p:spPr>
        <p:txBody>
          <a:bodyPr wrap="square" rtlCol="0">
            <a:spAutoFit/>
          </a:bodyPr>
          <a:lstStyle/>
          <a:p>
            <a:r>
              <a:rPr lang="en-US" sz="2800" b="1" dirty="0"/>
              <a:t>Document Elements </a:t>
            </a:r>
            <a:endParaRPr lang="en-US" sz="2800" dirty="0"/>
          </a:p>
          <a:p>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HTML Tags cont.</a:t>
            </a:r>
          </a:p>
        </p:txBody>
      </p:sp>
      <p:graphicFrame>
        <p:nvGraphicFramePr>
          <p:cNvPr id="4" name="Content Placeholder 3"/>
          <p:cNvGraphicFramePr>
            <a:graphicFrameLocks noGrp="1"/>
          </p:cNvGraphicFramePr>
          <p:nvPr>
            <p:ph idx="1"/>
          </p:nvPr>
        </p:nvGraphicFramePr>
        <p:xfrm>
          <a:off x="457200" y="1601340"/>
          <a:ext cx="8458200" cy="4951860"/>
        </p:xfrm>
        <a:graphic>
          <a:graphicData uri="http://schemas.openxmlformats.org/drawingml/2006/table">
            <a:tbl>
              <a:tblPr/>
              <a:tblGrid>
                <a:gridCol w="2114550">
                  <a:extLst>
                    <a:ext uri="{9D8B030D-6E8A-4147-A177-3AD203B41FA5}">
                      <a16:colId xmlns:a16="http://schemas.microsoft.com/office/drawing/2014/main" val="20000"/>
                    </a:ext>
                  </a:extLst>
                </a:gridCol>
                <a:gridCol w="2114550">
                  <a:extLst>
                    <a:ext uri="{9D8B030D-6E8A-4147-A177-3AD203B41FA5}">
                      <a16:colId xmlns:a16="http://schemas.microsoft.com/office/drawing/2014/main" val="20001"/>
                    </a:ext>
                  </a:extLst>
                </a:gridCol>
                <a:gridCol w="2114550">
                  <a:extLst>
                    <a:ext uri="{9D8B030D-6E8A-4147-A177-3AD203B41FA5}">
                      <a16:colId xmlns:a16="http://schemas.microsoft.com/office/drawing/2014/main" val="20002"/>
                    </a:ext>
                  </a:extLst>
                </a:gridCol>
                <a:gridCol w="2114550">
                  <a:extLst>
                    <a:ext uri="{9D8B030D-6E8A-4147-A177-3AD203B41FA5}">
                      <a16:colId xmlns:a16="http://schemas.microsoft.com/office/drawing/2014/main" val="20003"/>
                    </a:ext>
                  </a:extLst>
                </a:gridCol>
              </a:tblGrid>
              <a:tr h="1101625">
                <a:tc rowSpan="2">
                  <a:txBody>
                    <a:bodyPr/>
                    <a:lstStyle/>
                    <a:p>
                      <a:pPr marL="0" marR="0" algn="ctr">
                        <a:spcBef>
                          <a:spcPts val="0"/>
                        </a:spcBef>
                        <a:spcAft>
                          <a:spcPts val="0"/>
                        </a:spcAft>
                      </a:pPr>
                      <a:r>
                        <a:rPr lang="en-US" sz="1400" b="1" dirty="0">
                          <a:latin typeface="Times New Roman"/>
                          <a:ea typeface="Times New Roman"/>
                          <a:cs typeface="Times New Roman"/>
                        </a:rPr>
                        <a:t>H1</a:t>
                      </a:r>
                      <a:br>
                        <a:rPr lang="en-US" sz="1400" b="1" dirty="0">
                          <a:latin typeface="Times New Roman"/>
                          <a:ea typeface="Times New Roman"/>
                          <a:cs typeface="Times New Roman"/>
                        </a:rPr>
                      </a:br>
                      <a:r>
                        <a:rPr lang="en-US" sz="1400" b="1" dirty="0">
                          <a:latin typeface="Times New Roman"/>
                          <a:ea typeface="Times New Roman"/>
                          <a:cs typeface="Times New Roman"/>
                        </a:rPr>
                        <a:t>H2</a:t>
                      </a:r>
                      <a:br>
                        <a:rPr lang="en-US" sz="1400" b="1" dirty="0">
                          <a:latin typeface="Times New Roman"/>
                          <a:ea typeface="Times New Roman"/>
                          <a:cs typeface="Times New Roman"/>
                        </a:rPr>
                      </a:br>
                      <a:r>
                        <a:rPr lang="en-US" sz="1400" b="1" dirty="0">
                          <a:latin typeface="Times New Roman"/>
                          <a:ea typeface="Times New Roman"/>
                          <a:cs typeface="Times New Roman"/>
                        </a:rPr>
                        <a:t>H3</a:t>
                      </a:r>
                      <a:br>
                        <a:rPr lang="en-US" sz="1400" b="1" dirty="0">
                          <a:latin typeface="Times New Roman"/>
                          <a:ea typeface="Times New Roman"/>
                          <a:cs typeface="Times New Roman"/>
                        </a:rPr>
                      </a:br>
                      <a:r>
                        <a:rPr lang="en-US" sz="1400" b="1" dirty="0">
                          <a:latin typeface="Times New Roman"/>
                          <a:ea typeface="Times New Roman"/>
                          <a:cs typeface="Times New Roman"/>
                        </a:rPr>
                        <a:t>H4</a:t>
                      </a:r>
                      <a:br>
                        <a:rPr lang="en-US" sz="1400" b="1" dirty="0">
                          <a:latin typeface="Times New Roman"/>
                          <a:ea typeface="Times New Roman"/>
                          <a:cs typeface="Times New Roman"/>
                        </a:rPr>
                      </a:br>
                      <a:r>
                        <a:rPr lang="en-US" sz="1400" b="1" dirty="0">
                          <a:latin typeface="Times New Roman"/>
                          <a:ea typeface="Times New Roman"/>
                          <a:cs typeface="Times New Roman"/>
                        </a:rPr>
                        <a:t>H5</a:t>
                      </a:r>
                      <a:br>
                        <a:rPr lang="en-US" sz="1400" b="1" dirty="0">
                          <a:latin typeface="Times New Roman"/>
                          <a:ea typeface="Times New Roman"/>
                          <a:cs typeface="Times New Roman"/>
                        </a:rPr>
                      </a:br>
                      <a:r>
                        <a:rPr lang="en-US" sz="1400" b="1" dirty="0">
                          <a:latin typeface="Times New Roman"/>
                          <a:ea typeface="Times New Roman"/>
                          <a:cs typeface="Times New Roman"/>
                        </a:rPr>
                        <a:t>H6</a:t>
                      </a:r>
                      <a:endParaRPr lang="en-US" sz="1400" dirty="0">
                        <a:latin typeface="Times New Roman"/>
                        <a:ea typeface="Times New Roman"/>
                        <a:cs typeface="Times New Roman"/>
                      </a:endParaRPr>
                    </a:p>
                  </a:txBody>
                  <a:tcPr marL="3715" marR="3715" marT="3715" marB="3715">
                    <a:lnL>
                      <a:noFill/>
                    </a:lnL>
                    <a:lnR>
                      <a:noFill/>
                    </a:lnR>
                    <a:lnT>
                      <a:noFill/>
                    </a:lnT>
                    <a:lnB>
                      <a:noFill/>
                    </a:lnB>
                    <a:solidFill>
                      <a:schemeClr val="accent6">
                        <a:lumMod val="60000"/>
                        <a:lumOff val="40000"/>
                      </a:schemeClr>
                    </a:solidFill>
                  </a:tcPr>
                </a:tc>
                <a:tc>
                  <a:txBody>
                    <a:bodyPr/>
                    <a:lstStyle/>
                    <a:p>
                      <a:pPr marL="0" marR="0">
                        <a:spcBef>
                          <a:spcPts val="0"/>
                        </a:spcBef>
                        <a:spcAft>
                          <a:spcPts val="0"/>
                        </a:spcAft>
                      </a:pPr>
                      <a:r>
                        <a:rPr lang="en-US" sz="1400" dirty="0">
                          <a:latin typeface="Times New Roman"/>
                          <a:ea typeface="Times New Roman"/>
                          <a:cs typeface="Times New Roman"/>
                        </a:rPr>
                        <a:t>Heading</a:t>
                      </a:r>
                    </a:p>
                  </a:txBody>
                  <a:tcPr marL="3715" marR="3715" marT="3715" marB="3715">
                    <a:lnL>
                      <a:noFill/>
                    </a:lnL>
                    <a:lnR>
                      <a:noFill/>
                    </a:lnR>
                    <a:lnT>
                      <a:noFill/>
                    </a:lnT>
                    <a:lnB>
                      <a:noFill/>
                    </a:lnB>
                    <a:solidFill>
                      <a:schemeClr val="accent6">
                        <a:lumMod val="60000"/>
                        <a:lumOff val="40000"/>
                      </a:schemeClr>
                    </a:solidFill>
                  </a:tcPr>
                </a:tc>
                <a:tc>
                  <a:txBody>
                    <a:bodyPr/>
                    <a:lstStyle/>
                    <a:p>
                      <a:pPr marL="0" marR="0">
                        <a:spcBef>
                          <a:spcPts val="0"/>
                        </a:spcBef>
                        <a:spcAft>
                          <a:spcPts val="0"/>
                        </a:spcAft>
                      </a:pPr>
                      <a:r>
                        <a:rPr lang="en-US" sz="1400" dirty="0">
                          <a:latin typeface="Times New Roman"/>
                          <a:ea typeface="Times New Roman"/>
                          <a:cs typeface="Times New Roman"/>
                        </a:rPr>
                        <a:t>Text of the Element is a section heading. Headings are numbered and displayed in order of decreasing importance. Headings are separate paragraphs.</a:t>
                      </a:r>
                    </a:p>
                  </a:txBody>
                  <a:tcPr marL="3715" marR="3715" marT="3715" marB="3715">
                    <a:lnL>
                      <a:noFill/>
                    </a:lnL>
                    <a:lnR>
                      <a:noFill/>
                    </a:lnR>
                    <a:lnT>
                      <a:noFill/>
                    </a:lnT>
                    <a:lnB>
                      <a:noFill/>
                    </a:lnB>
                    <a:solidFill>
                      <a:schemeClr val="accent6">
                        <a:lumMod val="60000"/>
                        <a:lumOff val="40000"/>
                      </a:schemeClr>
                    </a:solidFill>
                  </a:tcPr>
                </a:tc>
                <a:tc>
                  <a:txBody>
                    <a:bodyPr/>
                    <a:lstStyle/>
                    <a:p>
                      <a:pPr marL="0" marR="0">
                        <a:spcBef>
                          <a:spcPts val="0"/>
                        </a:spcBef>
                        <a:spcAft>
                          <a:spcPts val="0"/>
                        </a:spcAft>
                      </a:pPr>
                      <a:r>
                        <a:rPr lang="en-US" sz="1400" dirty="0">
                          <a:latin typeface="Times New Roman"/>
                          <a:ea typeface="Times New Roman"/>
                          <a:cs typeface="Times New Roman"/>
                        </a:rPr>
                        <a:t>ALIGN</a:t>
                      </a:r>
                    </a:p>
                  </a:txBody>
                  <a:tcPr marL="3715" marR="3715" marT="3715" marB="3715">
                    <a:lnL>
                      <a:noFill/>
                    </a:lnL>
                    <a:lnR>
                      <a:noFill/>
                    </a:lnR>
                    <a:lnT>
                      <a:noFill/>
                    </a:lnT>
                    <a:lnB>
                      <a:noFill/>
                    </a:lnB>
                    <a:solidFill>
                      <a:schemeClr val="accent6">
                        <a:lumMod val="60000"/>
                        <a:lumOff val="40000"/>
                      </a:schemeClr>
                    </a:solidFill>
                  </a:tcPr>
                </a:tc>
                <a:extLst>
                  <a:ext uri="{0D108BD9-81ED-4DB2-BD59-A6C34878D82A}">
                    <a16:rowId xmlns:a16="http://schemas.microsoft.com/office/drawing/2014/main" val="10000"/>
                  </a:ext>
                </a:extLst>
              </a:tr>
              <a:tr h="736536">
                <a:tc vMerge="1">
                  <a:txBody>
                    <a:bodyPr/>
                    <a:lstStyle/>
                    <a:p>
                      <a:endParaRPr lang="en-US"/>
                    </a:p>
                  </a:txBody>
                  <a:tcPr/>
                </a:tc>
                <a:tc>
                  <a:txBody>
                    <a:bodyPr/>
                    <a:lstStyle/>
                    <a:p>
                      <a:pPr marL="0" marR="0">
                        <a:spcBef>
                          <a:spcPts val="0"/>
                        </a:spcBef>
                        <a:spcAft>
                          <a:spcPts val="0"/>
                        </a:spcAft>
                      </a:pPr>
                      <a:r>
                        <a:rPr lang="en-US" sz="1400">
                          <a:latin typeface="Times New Roman"/>
                          <a:ea typeface="Times New Roman"/>
                          <a:cs typeface="Times New Roman"/>
                        </a:rPr>
                        <a:t>&lt;H1 ALIGN="CENTER"&gt;Page Name&lt;/H1&gt; </a:t>
                      </a:r>
                      <a:br>
                        <a:rPr lang="en-US" sz="1400">
                          <a:latin typeface="Times New Roman"/>
                          <a:ea typeface="Times New Roman"/>
                          <a:cs typeface="Times New Roman"/>
                        </a:rPr>
                      </a:br>
                      <a:r>
                        <a:rPr lang="en-US" sz="1400">
                          <a:latin typeface="Times New Roman"/>
                          <a:ea typeface="Times New Roman"/>
                          <a:cs typeface="Times New Roman"/>
                        </a:rPr>
                        <a:t>&lt;H2&gt;Section Heading&lt;/H2&gt;</a:t>
                      </a:r>
                    </a:p>
                  </a:txBody>
                  <a:tcPr marL="3715" marR="3715" marT="3715" marB="3715" anchor="ctr">
                    <a:lnL>
                      <a:noFill/>
                    </a:lnL>
                    <a:lnR>
                      <a:noFill/>
                    </a:lnR>
                    <a:lnT>
                      <a:noFill/>
                    </a:lnT>
                    <a:lnB>
                      <a:noFill/>
                    </a:lnB>
                    <a:solidFill>
                      <a:srgbClr val="FFFFFF"/>
                    </a:solidFill>
                  </a:tcPr>
                </a:tc>
                <a:tc gridSpan="2">
                  <a:txBody>
                    <a:bodyPr/>
                    <a:lstStyle/>
                    <a:p>
                      <a:pPr marL="0" marR="0" algn="ctr">
                        <a:spcBef>
                          <a:spcPts val="2400"/>
                        </a:spcBef>
                        <a:spcAft>
                          <a:spcPts val="0"/>
                        </a:spcAft>
                      </a:pPr>
                      <a:r>
                        <a:rPr lang="en-US" sz="1200" b="1" kern="0">
                          <a:solidFill>
                            <a:srgbClr val="365F91"/>
                          </a:solidFill>
                          <a:latin typeface="Calibri"/>
                          <a:ea typeface="Times New Roman"/>
                          <a:cs typeface="Times New Roman"/>
                        </a:rPr>
                        <a:t>Page Name</a:t>
                      </a:r>
                    </a:p>
                    <a:p>
                      <a:pPr marL="0" marR="0"/>
                      <a:r>
                        <a:rPr lang="en-US" sz="1200">
                          <a:latin typeface="Calibri"/>
                          <a:ea typeface="Times New Roman"/>
                          <a:cs typeface="Times New Roman"/>
                        </a:rPr>
                        <a:t>Section Heading</a:t>
                      </a:r>
                    </a:p>
                  </a:txBody>
                  <a:tcPr marL="3715" marR="3715" marT="3715" marB="3715" anchor="ctr">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10001"/>
                  </a:ext>
                </a:extLst>
              </a:tr>
              <a:tr h="553991">
                <a:tc rowSpan="2">
                  <a:txBody>
                    <a:bodyPr/>
                    <a:lstStyle/>
                    <a:p>
                      <a:pPr marL="0" marR="0" algn="ctr">
                        <a:spcBef>
                          <a:spcPts val="0"/>
                        </a:spcBef>
                        <a:spcAft>
                          <a:spcPts val="0"/>
                        </a:spcAft>
                      </a:pPr>
                      <a:r>
                        <a:rPr lang="en-US" sz="1400" b="1" dirty="0">
                          <a:latin typeface="Times New Roman"/>
                          <a:ea typeface="Times New Roman"/>
                          <a:cs typeface="Times New Roman"/>
                        </a:rPr>
                        <a:t>P</a:t>
                      </a:r>
                      <a:endParaRPr lang="en-US" sz="1400" dirty="0">
                        <a:latin typeface="Times New Roman"/>
                        <a:ea typeface="Times New Roman"/>
                        <a:cs typeface="Times New Roman"/>
                      </a:endParaRPr>
                    </a:p>
                  </a:txBody>
                  <a:tcPr marL="3715" marR="3715" marT="3715" marB="3715">
                    <a:lnL>
                      <a:noFill/>
                    </a:lnL>
                    <a:lnR>
                      <a:noFill/>
                    </a:lnR>
                    <a:lnT>
                      <a:noFill/>
                    </a:lnT>
                    <a:lnB>
                      <a:noFill/>
                    </a:lnB>
                    <a:solidFill>
                      <a:schemeClr val="accent6">
                        <a:lumMod val="60000"/>
                        <a:lumOff val="40000"/>
                      </a:schemeClr>
                    </a:solidFill>
                  </a:tcPr>
                </a:tc>
                <a:tc>
                  <a:txBody>
                    <a:bodyPr/>
                    <a:lstStyle/>
                    <a:p>
                      <a:pPr marL="0" marR="0">
                        <a:spcBef>
                          <a:spcPts val="0"/>
                        </a:spcBef>
                        <a:spcAft>
                          <a:spcPts val="0"/>
                        </a:spcAft>
                      </a:pPr>
                      <a:r>
                        <a:rPr lang="en-US" sz="1400" dirty="0">
                          <a:latin typeface="Times New Roman"/>
                          <a:ea typeface="Times New Roman"/>
                          <a:cs typeface="Times New Roman"/>
                        </a:rPr>
                        <a:t>Paragraph</a:t>
                      </a:r>
                    </a:p>
                  </a:txBody>
                  <a:tcPr marL="3715" marR="3715" marT="3715" marB="3715">
                    <a:lnL>
                      <a:noFill/>
                    </a:lnL>
                    <a:lnR>
                      <a:noFill/>
                    </a:lnR>
                    <a:lnT>
                      <a:noFill/>
                    </a:lnT>
                    <a:lnB>
                      <a:noFill/>
                    </a:lnB>
                    <a:solidFill>
                      <a:schemeClr val="accent6">
                        <a:lumMod val="60000"/>
                        <a:lumOff val="40000"/>
                      </a:schemeClr>
                    </a:solidFill>
                  </a:tcPr>
                </a:tc>
                <a:tc>
                  <a:txBody>
                    <a:bodyPr/>
                    <a:lstStyle/>
                    <a:p>
                      <a:pPr marL="0" marR="0">
                        <a:spcBef>
                          <a:spcPts val="0"/>
                        </a:spcBef>
                        <a:spcAft>
                          <a:spcPts val="0"/>
                        </a:spcAft>
                      </a:pPr>
                      <a:r>
                        <a:rPr lang="en-US" sz="1400" dirty="0">
                          <a:latin typeface="Times New Roman"/>
                          <a:ea typeface="Times New Roman"/>
                          <a:cs typeface="Times New Roman"/>
                        </a:rPr>
                        <a:t>Defines paragraphs in the document. Usually paragraphs</a:t>
                      </a:r>
                    </a:p>
                  </a:txBody>
                  <a:tcPr marL="3715" marR="3715" marT="3715" marB="3715">
                    <a:lnL>
                      <a:noFill/>
                    </a:lnL>
                    <a:lnR>
                      <a:noFill/>
                    </a:lnR>
                    <a:lnT>
                      <a:noFill/>
                    </a:lnT>
                    <a:lnB>
                      <a:noFill/>
                    </a:lnB>
                    <a:solidFill>
                      <a:schemeClr val="accent6">
                        <a:lumMod val="60000"/>
                        <a:lumOff val="40000"/>
                      </a:schemeClr>
                    </a:solidFill>
                  </a:tcPr>
                </a:tc>
                <a:tc>
                  <a:txBody>
                    <a:bodyPr/>
                    <a:lstStyle/>
                    <a:p>
                      <a:pPr marL="0" marR="0">
                        <a:spcBef>
                          <a:spcPts val="0"/>
                        </a:spcBef>
                        <a:spcAft>
                          <a:spcPts val="0"/>
                        </a:spcAft>
                      </a:pPr>
                      <a:r>
                        <a:rPr lang="en-US" sz="1400" dirty="0">
                          <a:latin typeface="Times New Roman"/>
                          <a:ea typeface="Times New Roman"/>
                          <a:cs typeface="Times New Roman"/>
                        </a:rPr>
                        <a:t>ALIGN</a:t>
                      </a:r>
                    </a:p>
                  </a:txBody>
                  <a:tcPr marL="3715" marR="3715" marT="3715" marB="3715">
                    <a:lnL>
                      <a:noFill/>
                    </a:lnL>
                    <a:lnR>
                      <a:noFill/>
                    </a:lnR>
                    <a:lnT>
                      <a:noFill/>
                    </a:lnT>
                    <a:lnB>
                      <a:noFill/>
                    </a:lnB>
                    <a:solidFill>
                      <a:schemeClr val="accent6">
                        <a:lumMod val="60000"/>
                        <a:lumOff val="40000"/>
                      </a:schemeClr>
                    </a:solidFill>
                  </a:tcPr>
                </a:tc>
                <a:extLst>
                  <a:ext uri="{0D108BD9-81ED-4DB2-BD59-A6C34878D82A}">
                    <a16:rowId xmlns:a16="http://schemas.microsoft.com/office/drawing/2014/main" val="10002"/>
                  </a:ext>
                </a:extLst>
              </a:tr>
              <a:tr h="919080">
                <a:tc vMerge="1">
                  <a:txBody>
                    <a:bodyPr/>
                    <a:lstStyle/>
                    <a:p>
                      <a:endParaRPr lang="en-US"/>
                    </a:p>
                  </a:txBody>
                  <a:tcPr/>
                </a:tc>
                <a:tc>
                  <a:txBody>
                    <a:bodyPr/>
                    <a:lstStyle/>
                    <a:p>
                      <a:pPr marL="0" marR="0">
                        <a:spcBef>
                          <a:spcPts val="0"/>
                        </a:spcBef>
                        <a:spcAft>
                          <a:spcPts val="0"/>
                        </a:spcAft>
                      </a:pPr>
                      <a:r>
                        <a:rPr lang="en-US" sz="1400">
                          <a:latin typeface="Times New Roman"/>
                          <a:ea typeface="Times New Roman"/>
                          <a:cs typeface="Times New Roman"/>
                        </a:rPr>
                        <a:t>&lt;P&gt;First paragraph, no content.&lt;/P&gt; </a:t>
                      </a:r>
                      <a:br>
                        <a:rPr lang="en-US" sz="1400">
                          <a:latin typeface="Times New Roman"/>
                          <a:ea typeface="Times New Roman"/>
                          <a:cs typeface="Times New Roman"/>
                        </a:rPr>
                      </a:br>
                      <a:r>
                        <a:rPr lang="en-US" sz="1400">
                          <a:latin typeface="Times New Roman"/>
                          <a:ea typeface="Times New Roman"/>
                          <a:cs typeface="Times New Roman"/>
                        </a:rPr>
                        <a:t>&lt;P&gt;Second paragraph, slightly more content here.&lt;/P&gt;</a:t>
                      </a:r>
                    </a:p>
                  </a:txBody>
                  <a:tcPr marL="3715" marR="3715" marT="3715" marB="3715">
                    <a:lnL>
                      <a:noFill/>
                    </a:lnL>
                    <a:lnR>
                      <a:noFill/>
                    </a:lnR>
                    <a:lnT>
                      <a:noFill/>
                    </a:lnT>
                    <a:lnB>
                      <a:noFill/>
                    </a:lnB>
                    <a:solidFill>
                      <a:srgbClr val="FFFFFF"/>
                    </a:solidFill>
                  </a:tcPr>
                </a:tc>
                <a:tc gridSpan="2">
                  <a:txBody>
                    <a:bodyPr/>
                    <a:lstStyle/>
                    <a:p>
                      <a:pPr marL="0" marR="0">
                        <a:spcBef>
                          <a:spcPts val="0"/>
                        </a:spcBef>
                        <a:spcAft>
                          <a:spcPts val="0"/>
                        </a:spcAft>
                      </a:pPr>
                      <a:r>
                        <a:rPr lang="en-US" sz="1400" dirty="0">
                          <a:latin typeface="Times New Roman"/>
                          <a:ea typeface="Times New Roman"/>
                          <a:cs typeface="Times New Roman"/>
                        </a:rPr>
                        <a:t>First paragraph, no content.</a:t>
                      </a:r>
                    </a:p>
                    <a:p>
                      <a:pPr marL="0" marR="0"/>
                      <a:r>
                        <a:rPr lang="en-US" sz="1200" dirty="0">
                          <a:latin typeface="Calibri"/>
                          <a:ea typeface="Times New Roman"/>
                          <a:cs typeface="Times New Roman"/>
                        </a:rPr>
                        <a:t>Second paragraph, slightly more content here.</a:t>
                      </a:r>
                    </a:p>
                  </a:txBody>
                  <a:tcPr marL="3715" marR="3715" marT="3715" marB="3715">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10003"/>
                  </a:ext>
                </a:extLst>
              </a:tr>
              <a:tr h="553991">
                <a:tc rowSpan="2">
                  <a:txBody>
                    <a:bodyPr/>
                    <a:lstStyle/>
                    <a:p>
                      <a:pPr marL="0" marR="0" algn="ctr">
                        <a:spcBef>
                          <a:spcPts val="0"/>
                        </a:spcBef>
                        <a:spcAft>
                          <a:spcPts val="0"/>
                        </a:spcAft>
                      </a:pPr>
                      <a:r>
                        <a:rPr lang="en-US" sz="1400" b="1" dirty="0">
                          <a:latin typeface="Times New Roman"/>
                          <a:ea typeface="Times New Roman"/>
                          <a:cs typeface="Times New Roman"/>
                        </a:rPr>
                        <a:t>BR</a:t>
                      </a:r>
                      <a:endParaRPr lang="en-US" sz="1400" dirty="0">
                        <a:latin typeface="Times New Roman"/>
                        <a:ea typeface="Times New Roman"/>
                        <a:cs typeface="Times New Roman"/>
                      </a:endParaRPr>
                    </a:p>
                  </a:txBody>
                  <a:tcPr marL="3715" marR="3715" marT="3715" marB="3715">
                    <a:lnL>
                      <a:noFill/>
                    </a:lnL>
                    <a:lnR>
                      <a:noFill/>
                    </a:lnR>
                    <a:lnT>
                      <a:noFill/>
                    </a:lnT>
                    <a:lnB>
                      <a:noFill/>
                    </a:lnB>
                    <a:solidFill>
                      <a:schemeClr val="accent6">
                        <a:lumMod val="60000"/>
                        <a:lumOff val="40000"/>
                      </a:schemeClr>
                    </a:solidFill>
                  </a:tcPr>
                </a:tc>
                <a:tc>
                  <a:txBody>
                    <a:bodyPr/>
                    <a:lstStyle/>
                    <a:p>
                      <a:pPr marL="0" marR="0">
                        <a:spcBef>
                          <a:spcPts val="0"/>
                        </a:spcBef>
                        <a:spcAft>
                          <a:spcPts val="0"/>
                        </a:spcAft>
                      </a:pPr>
                      <a:r>
                        <a:rPr lang="en-US" sz="1400" dirty="0">
                          <a:latin typeface="Times New Roman"/>
                          <a:ea typeface="Times New Roman"/>
                          <a:cs typeface="Times New Roman"/>
                        </a:rPr>
                        <a:t>Break or Line Break</a:t>
                      </a:r>
                    </a:p>
                  </a:txBody>
                  <a:tcPr marL="3715" marR="3715" marT="3715" marB="3715">
                    <a:lnL>
                      <a:noFill/>
                    </a:lnL>
                    <a:lnR>
                      <a:noFill/>
                    </a:lnR>
                    <a:lnT>
                      <a:noFill/>
                    </a:lnT>
                    <a:lnB>
                      <a:noFill/>
                    </a:lnB>
                    <a:solidFill>
                      <a:schemeClr val="accent6">
                        <a:lumMod val="60000"/>
                        <a:lumOff val="40000"/>
                      </a:schemeClr>
                    </a:solidFill>
                  </a:tcPr>
                </a:tc>
                <a:tc>
                  <a:txBody>
                    <a:bodyPr/>
                    <a:lstStyle/>
                    <a:p>
                      <a:pPr marL="0" marR="0">
                        <a:spcBef>
                          <a:spcPts val="0"/>
                        </a:spcBef>
                        <a:spcAft>
                          <a:spcPts val="0"/>
                        </a:spcAft>
                      </a:pPr>
                      <a:r>
                        <a:rPr lang="en-US" sz="1400" dirty="0">
                          <a:latin typeface="Times New Roman"/>
                          <a:ea typeface="Times New Roman"/>
                          <a:cs typeface="Times New Roman"/>
                        </a:rPr>
                        <a:t>Puts a single break in the middle of a paragraph, list item, etc.</a:t>
                      </a:r>
                    </a:p>
                  </a:txBody>
                  <a:tcPr marL="3715" marR="3715" marT="3715" marB="3715">
                    <a:lnL>
                      <a:noFill/>
                    </a:lnL>
                    <a:lnR>
                      <a:noFill/>
                    </a:lnR>
                    <a:lnT>
                      <a:noFill/>
                    </a:lnT>
                    <a:lnB>
                      <a:noFill/>
                    </a:lnB>
                    <a:solidFill>
                      <a:schemeClr val="accent6">
                        <a:lumMod val="60000"/>
                        <a:lumOff val="40000"/>
                      </a:schemeClr>
                    </a:solidFill>
                  </a:tcPr>
                </a:tc>
                <a:tc>
                  <a:txBody>
                    <a:bodyPr/>
                    <a:lstStyle/>
                    <a:p>
                      <a:endParaRPr lang="en-US" sz="1200" dirty="0">
                        <a:latin typeface="Calibri"/>
                        <a:ea typeface="Times New Roman"/>
                        <a:cs typeface="Times New Roman"/>
                      </a:endParaRPr>
                    </a:p>
                  </a:txBody>
                  <a:tcPr marL="3715" marR="3715" marT="3715" marB="3715">
                    <a:lnL>
                      <a:noFill/>
                    </a:lnL>
                    <a:lnR>
                      <a:noFill/>
                    </a:lnR>
                    <a:lnT>
                      <a:noFill/>
                    </a:lnT>
                    <a:lnB>
                      <a:noFill/>
                    </a:lnB>
                    <a:solidFill>
                      <a:schemeClr val="accent6">
                        <a:lumMod val="60000"/>
                        <a:lumOff val="40000"/>
                      </a:schemeClr>
                    </a:solidFill>
                  </a:tcPr>
                </a:tc>
                <a:extLst>
                  <a:ext uri="{0D108BD9-81ED-4DB2-BD59-A6C34878D82A}">
                    <a16:rowId xmlns:a16="http://schemas.microsoft.com/office/drawing/2014/main" val="10004"/>
                  </a:ext>
                </a:extLst>
              </a:tr>
              <a:tr h="371446">
                <a:tc vMerge="1">
                  <a:txBody>
                    <a:bodyPr/>
                    <a:lstStyle/>
                    <a:p>
                      <a:endParaRPr lang="en-US"/>
                    </a:p>
                  </a:txBody>
                  <a:tcPr/>
                </a:tc>
                <a:tc>
                  <a:txBody>
                    <a:bodyPr/>
                    <a:lstStyle/>
                    <a:p>
                      <a:pPr marL="0" marR="0">
                        <a:spcBef>
                          <a:spcPts val="0"/>
                        </a:spcBef>
                        <a:spcAft>
                          <a:spcPts val="0"/>
                        </a:spcAft>
                      </a:pPr>
                      <a:r>
                        <a:rPr lang="en-US" sz="1400" dirty="0">
                          <a:latin typeface="Times New Roman"/>
                          <a:ea typeface="Times New Roman"/>
                          <a:cs typeface="Times New Roman"/>
                        </a:rPr>
                        <a:t>&lt;P&gt;First paragraph, &lt;BR&gt; no content.&lt;/P&gt;</a:t>
                      </a:r>
                    </a:p>
                  </a:txBody>
                  <a:tcPr marL="3715" marR="3715" marT="3715" marB="3715">
                    <a:lnL>
                      <a:noFill/>
                    </a:lnL>
                    <a:lnR>
                      <a:noFill/>
                    </a:lnR>
                    <a:lnT>
                      <a:noFill/>
                    </a:lnT>
                    <a:lnB>
                      <a:noFill/>
                    </a:lnB>
                    <a:solidFill>
                      <a:srgbClr val="FFFFFF"/>
                    </a:solidFill>
                  </a:tcPr>
                </a:tc>
                <a:tc gridSpan="2">
                  <a:txBody>
                    <a:bodyPr/>
                    <a:lstStyle/>
                    <a:p>
                      <a:pPr marL="0" marR="0">
                        <a:spcBef>
                          <a:spcPts val="0"/>
                        </a:spcBef>
                        <a:spcAft>
                          <a:spcPts val="0"/>
                        </a:spcAft>
                      </a:pPr>
                      <a:r>
                        <a:rPr lang="en-US" sz="1400" dirty="0">
                          <a:latin typeface="Times New Roman"/>
                          <a:ea typeface="Times New Roman"/>
                          <a:cs typeface="Times New Roman"/>
                        </a:rPr>
                        <a:t>First paragraph, </a:t>
                      </a:r>
                      <a:br>
                        <a:rPr lang="en-US" sz="1400" dirty="0">
                          <a:latin typeface="Times New Roman"/>
                          <a:ea typeface="Times New Roman"/>
                          <a:cs typeface="Times New Roman"/>
                        </a:rPr>
                      </a:br>
                      <a:r>
                        <a:rPr lang="en-US" sz="1400" dirty="0">
                          <a:latin typeface="Times New Roman"/>
                          <a:ea typeface="Times New Roman"/>
                          <a:cs typeface="Times New Roman"/>
                        </a:rPr>
                        <a:t>no content.</a:t>
                      </a:r>
                    </a:p>
                  </a:txBody>
                  <a:tcPr marL="3715" marR="3715" marT="3715" marB="3715">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457200" y="1066800"/>
            <a:ext cx="5562600" cy="954107"/>
          </a:xfrm>
          <a:prstGeom prst="rect">
            <a:avLst/>
          </a:prstGeom>
          <a:noFill/>
        </p:spPr>
        <p:txBody>
          <a:bodyPr wrap="square" rtlCol="0">
            <a:spAutoFit/>
          </a:bodyPr>
          <a:lstStyle/>
          <a:p>
            <a:r>
              <a:rPr lang="en-US" sz="2800" b="1" dirty="0"/>
              <a:t>Body Elements </a:t>
            </a:r>
            <a:endParaRPr lang="en-US" sz="2800" dirty="0"/>
          </a:p>
          <a:p>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HTML Tags cont.</a:t>
            </a:r>
          </a:p>
        </p:txBody>
      </p:sp>
      <p:graphicFrame>
        <p:nvGraphicFramePr>
          <p:cNvPr id="4" name="Content Placeholder 3"/>
          <p:cNvGraphicFramePr>
            <a:graphicFrameLocks noGrp="1"/>
          </p:cNvGraphicFramePr>
          <p:nvPr>
            <p:ph idx="1"/>
          </p:nvPr>
        </p:nvGraphicFramePr>
        <p:xfrm>
          <a:off x="533400" y="1496854"/>
          <a:ext cx="8305800" cy="4946711"/>
        </p:xfrm>
        <a:graphic>
          <a:graphicData uri="http://schemas.openxmlformats.org/drawingml/2006/table">
            <a:tbl>
              <a:tblPr/>
              <a:tblGrid>
                <a:gridCol w="2076450">
                  <a:extLst>
                    <a:ext uri="{9D8B030D-6E8A-4147-A177-3AD203B41FA5}">
                      <a16:colId xmlns:a16="http://schemas.microsoft.com/office/drawing/2014/main" val="20000"/>
                    </a:ext>
                  </a:extLst>
                </a:gridCol>
                <a:gridCol w="2076450">
                  <a:extLst>
                    <a:ext uri="{9D8B030D-6E8A-4147-A177-3AD203B41FA5}">
                      <a16:colId xmlns:a16="http://schemas.microsoft.com/office/drawing/2014/main" val="20001"/>
                    </a:ext>
                  </a:extLst>
                </a:gridCol>
                <a:gridCol w="2076450">
                  <a:extLst>
                    <a:ext uri="{9D8B030D-6E8A-4147-A177-3AD203B41FA5}">
                      <a16:colId xmlns:a16="http://schemas.microsoft.com/office/drawing/2014/main" val="20002"/>
                    </a:ext>
                  </a:extLst>
                </a:gridCol>
                <a:gridCol w="2076450">
                  <a:extLst>
                    <a:ext uri="{9D8B030D-6E8A-4147-A177-3AD203B41FA5}">
                      <a16:colId xmlns:a16="http://schemas.microsoft.com/office/drawing/2014/main" val="20003"/>
                    </a:ext>
                  </a:extLst>
                </a:gridCol>
              </a:tblGrid>
              <a:tr h="371348">
                <a:tc rowSpan="2">
                  <a:txBody>
                    <a:bodyPr/>
                    <a:lstStyle/>
                    <a:p>
                      <a:pPr marL="0" marR="0" algn="ctr">
                        <a:spcBef>
                          <a:spcPts val="0"/>
                        </a:spcBef>
                        <a:spcAft>
                          <a:spcPts val="0"/>
                        </a:spcAft>
                      </a:pPr>
                      <a:r>
                        <a:rPr lang="en-US" sz="1400" b="1" dirty="0">
                          <a:latin typeface="Times New Roman"/>
                          <a:ea typeface="Times New Roman"/>
                          <a:cs typeface="Times New Roman"/>
                        </a:rPr>
                        <a:t>HR</a:t>
                      </a:r>
                      <a:endParaRPr lang="en-US" sz="1200" dirty="0">
                        <a:latin typeface="Times New Roman"/>
                        <a:ea typeface="Times New Roman"/>
                        <a:cs typeface="Times New Roman"/>
                      </a:endParaRPr>
                    </a:p>
                  </a:txBody>
                  <a:tcPr marL="6231" marR="6231" marT="6231" marB="6231">
                    <a:lnL>
                      <a:noFill/>
                    </a:lnL>
                    <a:lnR>
                      <a:noFill/>
                    </a:lnR>
                    <a:lnT>
                      <a:noFill/>
                    </a:lnT>
                    <a:lnB>
                      <a:noFill/>
                    </a:lnB>
                    <a:solidFill>
                      <a:schemeClr val="accent6">
                        <a:lumMod val="60000"/>
                        <a:lumOff val="40000"/>
                      </a:schemeClr>
                    </a:solidFill>
                  </a:tcPr>
                </a:tc>
                <a:tc>
                  <a:txBody>
                    <a:bodyPr/>
                    <a:lstStyle/>
                    <a:p>
                      <a:pPr marL="0" marR="0">
                        <a:spcBef>
                          <a:spcPts val="0"/>
                        </a:spcBef>
                        <a:spcAft>
                          <a:spcPts val="0"/>
                        </a:spcAft>
                      </a:pPr>
                      <a:r>
                        <a:rPr lang="en-US" sz="1200">
                          <a:latin typeface="Times New Roman"/>
                          <a:ea typeface="Times New Roman"/>
                          <a:cs typeface="Times New Roman"/>
                        </a:rPr>
                        <a:t>Horizontal Rule</a:t>
                      </a:r>
                    </a:p>
                  </a:txBody>
                  <a:tcPr marL="6231" marR="6231" marT="6231" marB="6231">
                    <a:lnL>
                      <a:noFill/>
                    </a:lnL>
                    <a:lnR>
                      <a:noFill/>
                    </a:lnR>
                    <a:lnT>
                      <a:noFill/>
                    </a:lnT>
                    <a:lnB>
                      <a:noFill/>
                    </a:lnB>
                    <a:solidFill>
                      <a:schemeClr val="accent6">
                        <a:lumMod val="60000"/>
                        <a:lumOff val="40000"/>
                      </a:schemeClr>
                    </a:solidFill>
                  </a:tcPr>
                </a:tc>
                <a:tc>
                  <a:txBody>
                    <a:bodyPr/>
                    <a:lstStyle/>
                    <a:p>
                      <a:pPr marL="0" marR="0">
                        <a:spcBef>
                          <a:spcPts val="0"/>
                        </a:spcBef>
                        <a:spcAft>
                          <a:spcPts val="0"/>
                        </a:spcAft>
                      </a:pPr>
                      <a:r>
                        <a:rPr lang="en-US" sz="1200">
                          <a:latin typeface="Times New Roman"/>
                          <a:ea typeface="Times New Roman"/>
                          <a:cs typeface="Times New Roman"/>
                        </a:rPr>
                        <a:t>Runs a horizontal line across the page (or table cell)</a:t>
                      </a:r>
                    </a:p>
                  </a:txBody>
                  <a:tcPr marL="6231" marR="6231" marT="6231" marB="6231">
                    <a:lnL>
                      <a:noFill/>
                    </a:lnL>
                    <a:lnR>
                      <a:noFill/>
                    </a:lnR>
                    <a:lnT>
                      <a:noFill/>
                    </a:lnT>
                    <a:lnB>
                      <a:noFill/>
                    </a:lnB>
                    <a:solidFill>
                      <a:schemeClr val="accent6">
                        <a:lumMod val="60000"/>
                        <a:lumOff val="40000"/>
                      </a:schemeClr>
                    </a:solidFill>
                  </a:tcPr>
                </a:tc>
                <a:tc>
                  <a:txBody>
                    <a:bodyPr/>
                    <a:lstStyle/>
                    <a:p>
                      <a:pPr marL="0" marR="0">
                        <a:spcBef>
                          <a:spcPts val="0"/>
                        </a:spcBef>
                        <a:spcAft>
                          <a:spcPts val="0"/>
                        </a:spcAft>
                      </a:pPr>
                      <a:r>
                        <a:rPr lang="en-US" sz="1200" dirty="0">
                          <a:latin typeface="Times New Roman"/>
                          <a:ea typeface="Times New Roman"/>
                          <a:cs typeface="Times New Roman"/>
                        </a:rPr>
                        <a:t>SIZE </a:t>
                      </a:r>
                      <a:br>
                        <a:rPr lang="en-US" sz="1200" dirty="0">
                          <a:latin typeface="Times New Roman"/>
                          <a:ea typeface="Times New Roman"/>
                          <a:cs typeface="Times New Roman"/>
                        </a:rPr>
                      </a:br>
                      <a:r>
                        <a:rPr lang="en-US" sz="1200" dirty="0">
                          <a:latin typeface="Times New Roman"/>
                          <a:ea typeface="Times New Roman"/>
                          <a:cs typeface="Times New Roman"/>
                        </a:rPr>
                        <a:t>WIDTH</a:t>
                      </a:r>
                    </a:p>
                  </a:txBody>
                  <a:tcPr marL="6231" marR="6231" marT="6231" marB="6231">
                    <a:lnL>
                      <a:noFill/>
                    </a:lnL>
                    <a:lnR>
                      <a:noFill/>
                    </a:lnR>
                    <a:lnT>
                      <a:noFill/>
                    </a:lnT>
                    <a:lnB>
                      <a:noFill/>
                    </a:lnB>
                    <a:solidFill>
                      <a:schemeClr val="accent6">
                        <a:lumMod val="60000"/>
                        <a:lumOff val="40000"/>
                      </a:schemeClr>
                    </a:solidFill>
                  </a:tcPr>
                </a:tc>
                <a:extLst>
                  <a:ext uri="{0D108BD9-81ED-4DB2-BD59-A6C34878D82A}">
                    <a16:rowId xmlns:a16="http://schemas.microsoft.com/office/drawing/2014/main" val="10000"/>
                  </a:ext>
                </a:extLst>
              </a:tr>
              <a:tr h="251719">
                <a:tc vMerge="1">
                  <a:txBody>
                    <a:bodyPr/>
                    <a:lstStyle/>
                    <a:p>
                      <a:endParaRPr lang="en-US"/>
                    </a:p>
                  </a:txBody>
                  <a:tcPr/>
                </a:tc>
                <a:tc>
                  <a:txBody>
                    <a:bodyPr/>
                    <a:lstStyle/>
                    <a:p>
                      <a:pPr marL="0" marR="0">
                        <a:spcBef>
                          <a:spcPts val="0"/>
                        </a:spcBef>
                        <a:spcAft>
                          <a:spcPts val="0"/>
                        </a:spcAft>
                      </a:pPr>
                      <a:r>
                        <a:rPr lang="en-US" sz="1200">
                          <a:latin typeface="Times New Roman"/>
                          <a:ea typeface="Times New Roman"/>
                          <a:cs typeface="Times New Roman"/>
                        </a:rPr>
                        <a:t>&lt;HR SIZE="10" WIDTH="50%"&gt;</a:t>
                      </a:r>
                    </a:p>
                  </a:txBody>
                  <a:tcPr marL="6231" marR="6231" marT="6231" marB="6231">
                    <a:lnL>
                      <a:noFill/>
                    </a:lnL>
                    <a:lnR>
                      <a:noFill/>
                    </a:lnR>
                    <a:lnT>
                      <a:noFill/>
                    </a:lnT>
                    <a:lnB>
                      <a:noFill/>
                    </a:lnB>
                    <a:solidFill>
                      <a:srgbClr val="FFFFFF"/>
                    </a:solidFill>
                  </a:tcPr>
                </a:tc>
                <a:tc gridSpan="2">
                  <a:txBody>
                    <a:bodyPr/>
                    <a:lstStyle/>
                    <a:p>
                      <a:pPr marL="0" marR="0" algn="ctr">
                        <a:spcBef>
                          <a:spcPts val="0"/>
                        </a:spcBef>
                        <a:spcAft>
                          <a:spcPts val="0"/>
                        </a:spcAft>
                      </a:pPr>
                      <a:endParaRPr lang="en-US" sz="1200">
                        <a:latin typeface="Times New Roman"/>
                        <a:ea typeface="Times New Roman"/>
                        <a:cs typeface="Times New Roman"/>
                      </a:endParaRPr>
                    </a:p>
                  </a:txBody>
                  <a:tcPr marL="6231" marR="6231" marT="6231" marB="6231">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10001"/>
                  </a:ext>
                </a:extLst>
              </a:tr>
              <a:tr h="610606">
                <a:tc rowSpan="2">
                  <a:txBody>
                    <a:bodyPr/>
                    <a:lstStyle/>
                    <a:p>
                      <a:pPr marL="0" marR="0" algn="ctr">
                        <a:spcBef>
                          <a:spcPts val="0"/>
                        </a:spcBef>
                        <a:spcAft>
                          <a:spcPts val="0"/>
                        </a:spcAft>
                      </a:pPr>
                      <a:r>
                        <a:rPr lang="en-US" sz="1400" b="1" dirty="0">
                          <a:latin typeface="Times New Roman"/>
                          <a:ea typeface="Times New Roman"/>
                          <a:cs typeface="Times New Roman"/>
                        </a:rPr>
                        <a:t>DIV</a:t>
                      </a:r>
                      <a:endParaRPr lang="en-US" sz="1200" dirty="0">
                        <a:latin typeface="Times New Roman"/>
                        <a:ea typeface="Times New Roman"/>
                        <a:cs typeface="Times New Roman"/>
                      </a:endParaRPr>
                    </a:p>
                  </a:txBody>
                  <a:tcPr marL="6231" marR="6231" marT="6231" marB="6231">
                    <a:lnL>
                      <a:noFill/>
                    </a:lnL>
                    <a:lnR>
                      <a:noFill/>
                    </a:lnR>
                    <a:lnT>
                      <a:noFill/>
                    </a:lnT>
                    <a:lnB>
                      <a:noFill/>
                    </a:lnB>
                    <a:solidFill>
                      <a:schemeClr val="accent6">
                        <a:lumMod val="60000"/>
                        <a:lumOff val="40000"/>
                      </a:schemeClr>
                    </a:solidFill>
                  </a:tcPr>
                </a:tc>
                <a:tc>
                  <a:txBody>
                    <a:bodyPr/>
                    <a:lstStyle/>
                    <a:p>
                      <a:pPr marL="0" marR="0">
                        <a:spcBef>
                          <a:spcPts val="0"/>
                        </a:spcBef>
                        <a:spcAft>
                          <a:spcPts val="0"/>
                        </a:spcAft>
                      </a:pPr>
                      <a:r>
                        <a:rPr lang="en-US" sz="1200" dirty="0">
                          <a:latin typeface="Times New Roman"/>
                          <a:ea typeface="Times New Roman"/>
                          <a:cs typeface="Times New Roman"/>
                        </a:rPr>
                        <a:t>Division</a:t>
                      </a:r>
                    </a:p>
                  </a:txBody>
                  <a:tcPr marL="6231" marR="6231" marT="6231" marB="6231">
                    <a:lnL>
                      <a:noFill/>
                    </a:lnL>
                    <a:lnR>
                      <a:noFill/>
                    </a:lnR>
                    <a:lnT>
                      <a:noFill/>
                    </a:lnT>
                    <a:lnB>
                      <a:noFill/>
                    </a:lnB>
                    <a:solidFill>
                      <a:schemeClr val="accent6">
                        <a:lumMod val="60000"/>
                        <a:lumOff val="40000"/>
                      </a:schemeClr>
                    </a:solidFill>
                  </a:tcPr>
                </a:tc>
                <a:tc>
                  <a:txBody>
                    <a:bodyPr/>
                    <a:lstStyle/>
                    <a:p>
                      <a:pPr marL="0" marR="0">
                        <a:spcBef>
                          <a:spcPts val="0"/>
                        </a:spcBef>
                        <a:spcAft>
                          <a:spcPts val="0"/>
                        </a:spcAft>
                      </a:pPr>
                      <a:r>
                        <a:rPr lang="en-US" sz="1200" dirty="0">
                          <a:latin typeface="Times New Roman"/>
                          <a:ea typeface="Times New Roman"/>
                          <a:cs typeface="Times New Roman"/>
                        </a:rPr>
                        <a:t>Defines a particular section of the document. Used to spread document attributes across a whole section.</a:t>
                      </a:r>
                    </a:p>
                  </a:txBody>
                  <a:tcPr marL="6231" marR="6231" marT="6231" marB="6231">
                    <a:lnL>
                      <a:noFill/>
                    </a:lnL>
                    <a:lnR>
                      <a:noFill/>
                    </a:lnR>
                    <a:lnT>
                      <a:noFill/>
                    </a:lnT>
                    <a:lnB>
                      <a:noFill/>
                    </a:lnB>
                    <a:solidFill>
                      <a:schemeClr val="accent6">
                        <a:lumMod val="60000"/>
                        <a:lumOff val="40000"/>
                      </a:schemeClr>
                    </a:solidFill>
                  </a:tcPr>
                </a:tc>
                <a:tc>
                  <a:txBody>
                    <a:bodyPr/>
                    <a:lstStyle/>
                    <a:p>
                      <a:pPr marL="0" marR="0">
                        <a:spcBef>
                          <a:spcPts val="0"/>
                        </a:spcBef>
                        <a:spcAft>
                          <a:spcPts val="0"/>
                        </a:spcAft>
                      </a:pPr>
                      <a:r>
                        <a:rPr lang="en-US" sz="1200" dirty="0">
                          <a:latin typeface="Times New Roman"/>
                          <a:ea typeface="Times New Roman"/>
                          <a:cs typeface="Times New Roman"/>
                        </a:rPr>
                        <a:t>ALIGN </a:t>
                      </a:r>
                      <a:br>
                        <a:rPr lang="en-US" sz="1200" dirty="0">
                          <a:latin typeface="Times New Roman"/>
                          <a:ea typeface="Times New Roman"/>
                          <a:cs typeface="Times New Roman"/>
                        </a:rPr>
                      </a:br>
                      <a:r>
                        <a:rPr lang="en-US" sz="1200" dirty="0">
                          <a:latin typeface="Times New Roman"/>
                          <a:ea typeface="Times New Roman"/>
                          <a:cs typeface="Times New Roman"/>
                        </a:rPr>
                        <a:t>VALIGN, etc</a:t>
                      </a:r>
                    </a:p>
                  </a:txBody>
                  <a:tcPr marL="6231" marR="6231" marT="6231" marB="6231">
                    <a:lnL>
                      <a:noFill/>
                    </a:lnL>
                    <a:lnR>
                      <a:noFill/>
                    </a:lnR>
                    <a:lnT>
                      <a:noFill/>
                    </a:lnT>
                    <a:lnB>
                      <a:noFill/>
                    </a:lnB>
                    <a:solidFill>
                      <a:schemeClr val="accent6">
                        <a:lumMod val="60000"/>
                        <a:lumOff val="40000"/>
                      </a:schemeClr>
                    </a:solidFill>
                  </a:tcPr>
                </a:tc>
                <a:extLst>
                  <a:ext uri="{0D108BD9-81ED-4DB2-BD59-A6C34878D82A}">
                    <a16:rowId xmlns:a16="http://schemas.microsoft.com/office/drawing/2014/main" val="10002"/>
                  </a:ext>
                </a:extLst>
              </a:tr>
              <a:tr h="371348">
                <a:tc vMerge="1">
                  <a:txBody>
                    <a:bodyPr/>
                    <a:lstStyle/>
                    <a:p>
                      <a:endParaRPr lang="en-US"/>
                    </a:p>
                  </a:txBody>
                  <a:tcPr/>
                </a:tc>
                <a:tc>
                  <a:txBody>
                    <a:bodyPr/>
                    <a:lstStyle/>
                    <a:p>
                      <a:pPr marL="0" marR="0">
                        <a:spcBef>
                          <a:spcPts val="0"/>
                        </a:spcBef>
                        <a:spcAft>
                          <a:spcPts val="0"/>
                        </a:spcAft>
                      </a:pPr>
                      <a:r>
                        <a:rPr lang="en-US" sz="1200">
                          <a:latin typeface="Times New Roman"/>
                          <a:ea typeface="Times New Roman"/>
                          <a:cs typeface="Times New Roman"/>
                        </a:rPr>
                        <a:t>&lt;DIV ALIGN="RIGHT"&gt; </a:t>
                      </a:r>
                      <a:br>
                        <a:rPr lang="en-US" sz="1200">
                          <a:latin typeface="Times New Roman"/>
                          <a:ea typeface="Times New Roman"/>
                          <a:cs typeface="Times New Roman"/>
                        </a:rPr>
                      </a:br>
                      <a:r>
                        <a:rPr lang="en-US" sz="1200">
                          <a:latin typeface="Times New Roman"/>
                          <a:ea typeface="Times New Roman"/>
                          <a:cs typeface="Times New Roman"/>
                        </a:rPr>
                        <a:t>&lt;/DIV&gt;</a:t>
                      </a:r>
                    </a:p>
                  </a:txBody>
                  <a:tcPr marL="6231" marR="6231" marT="6231" marB="6231" anchor="ctr">
                    <a:lnL>
                      <a:noFill/>
                    </a:lnL>
                    <a:lnR>
                      <a:noFill/>
                    </a:lnR>
                    <a:lnT>
                      <a:noFill/>
                    </a:lnT>
                    <a:lnB>
                      <a:noFill/>
                    </a:lnB>
                    <a:solidFill>
                      <a:srgbClr val="FFFFFF"/>
                    </a:solidFill>
                  </a:tcPr>
                </a:tc>
                <a:tc>
                  <a:txBody>
                    <a:bodyPr/>
                    <a:lstStyle/>
                    <a:p>
                      <a:endParaRPr lang="en-US" sz="1100">
                        <a:latin typeface="Calibri"/>
                        <a:ea typeface="Times New Roman"/>
                        <a:cs typeface="Times New Roman"/>
                      </a:endParaRPr>
                    </a:p>
                  </a:txBody>
                  <a:tcPr marL="6231" marR="6231" marT="6231" marB="6231" anchor="ctr">
                    <a:lnL>
                      <a:noFill/>
                    </a:lnL>
                    <a:lnR>
                      <a:noFill/>
                    </a:lnR>
                    <a:lnT>
                      <a:noFill/>
                    </a:lnT>
                    <a:lnB>
                      <a:noFill/>
                    </a:lnB>
                    <a:solidFill>
                      <a:srgbClr val="FFFFFF"/>
                    </a:solidFill>
                  </a:tcPr>
                </a:tc>
                <a:tc>
                  <a:txBody>
                    <a:bodyPr/>
                    <a:lstStyle/>
                    <a:p>
                      <a:endParaRPr lang="en-US" sz="1100">
                        <a:latin typeface="Calibri"/>
                        <a:ea typeface="Times New Roman"/>
                        <a:cs typeface="Times New Roman"/>
                      </a:endParaRPr>
                    </a:p>
                  </a:txBody>
                  <a:tcPr marL="6231" marR="6231" marT="6231" marB="6231" anchor="ctr">
                    <a:lnL>
                      <a:noFill/>
                    </a:lnL>
                    <a:lnR>
                      <a:noFill/>
                    </a:lnR>
                    <a:lnT>
                      <a:noFill/>
                    </a:lnT>
                    <a:lnB>
                      <a:noFill/>
                    </a:lnB>
                    <a:solidFill>
                      <a:srgbClr val="FFFFFF"/>
                    </a:solidFill>
                  </a:tcPr>
                </a:tc>
                <a:extLst>
                  <a:ext uri="{0D108BD9-81ED-4DB2-BD59-A6C34878D82A}">
                    <a16:rowId xmlns:a16="http://schemas.microsoft.com/office/drawing/2014/main" val="10003"/>
                  </a:ext>
                </a:extLst>
              </a:tr>
              <a:tr h="610606">
                <a:tc rowSpan="2">
                  <a:txBody>
                    <a:bodyPr/>
                    <a:lstStyle/>
                    <a:p>
                      <a:pPr marL="0" marR="0" algn="ctr">
                        <a:spcBef>
                          <a:spcPts val="0"/>
                        </a:spcBef>
                        <a:spcAft>
                          <a:spcPts val="0"/>
                        </a:spcAft>
                      </a:pPr>
                      <a:r>
                        <a:rPr lang="en-US" sz="1400" b="1" dirty="0">
                          <a:latin typeface="Times New Roman"/>
                          <a:ea typeface="Times New Roman"/>
                          <a:cs typeface="Times New Roman"/>
                        </a:rPr>
                        <a:t>BLOCKQUOTE</a:t>
                      </a:r>
                      <a:endParaRPr lang="en-US" sz="1200" dirty="0">
                        <a:latin typeface="Times New Roman"/>
                        <a:ea typeface="Times New Roman"/>
                        <a:cs typeface="Times New Roman"/>
                      </a:endParaRPr>
                    </a:p>
                  </a:txBody>
                  <a:tcPr marL="6231" marR="6231" marT="6231" marB="6231">
                    <a:lnL>
                      <a:noFill/>
                    </a:lnL>
                    <a:lnR>
                      <a:noFill/>
                    </a:lnR>
                    <a:lnT>
                      <a:noFill/>
                    </a:lnT>
                    <a:lnB>
                      <a:noFill/>
                    </a:lnB>
                    <a:solidFill>
                      <a:schemeClr val="accent6">
                        <a:lumMod val="60000"/>
                        <a:lumOff val="40000"/>
                      </a:schemeClr>
                    </a:solidFill>
                  </a:tcPr>
                </a:tc>
                <a:tc>
                  <a:txBody>
                    <a:bodyPr/>
                    <a:lstStyle/>
                    <a:p>
                      <a:pPr marL="0" marR="0">
                        <a:spcBef>
                          <a:spcPts val="0"/>
                        </a:spcBef>
                        <a:spcAft>
                          <a:spcPts val="0"/>
                        </a:spcAft>
                      </a:pPr>
                      <a:r>
                        <a:rPr lang="en-US" sz="1200" dirty="0">
                          <a:latin typeface="Times New Roman"/>
                          <a:ea typeface="Times New Roman"/>
                          <a:cs typeface="Times New Roman"/>
                        </a:rPr>
                        <a:t>Block Quote</a:t>
                      </a:r>
                    </a:p>
                  </a:txBody>
                  <a:tcPr marL="6231" marR="6231" marT="6231" marB="6231">
                    <a:lnL>
                      <a:noFill/>
                    </a:lnL>
                    <a:lnR>
                      <a:noFill/>
                    </a:lnR>
                    <a:lnT>
                      <a:noFill/>
                    </a:lnT>
                    <a:lnB>
                      <a:noFill/>
                    </a:lnB>
                    <a:solidFill>
                      <a:schemeClr val="accent6">
                        <a:lumMod val="60000"/>
                        <a:lumOff val="40000"/>
                      </a:schemeClr>
                    </a:solidFill>
                  </a:tcPr>
                </a:tc>
                <a:tc>
                  <a:txBody>
                    <a:bodyPr/>
                    <a:lstStyle/>
                    <a:p>
                      <a:pPr marL="0" marR="0">
                        <a:spcBef>
                          <a:spcPts val="0"/>
                        </a:spcBef>
                        <a:spcAft>
                          <a:spcPts val="0"/>
                        </a:spcAft>
                      </a:pPr>
                      <a:r>
                        <a:rPr lang="en-US" sz="1200" dirty="0">
                          <a:latin typeface="Times New Roman"/>
                          <a:ea typeface="Times New Roman"/>
                          <a:cs typeface="Times New Roman"/>
                        </a:rPr>
                        <a:t>Displays a block of text quoted from another document. Usually indented on all four sides.</a:t>
                      </a:r>
                    </a:p>
                  </a:txBody>
                  <a:tcPr marL="6231" marR="6231" marT="6231" marB="6231">
                    <a:lnL>
                      <a:noFill/>
                    </a:lnL>
                    <a:lnR>
                      <a:noFill/>
                    </a:lnR>
                    <a:lnT>
                      <a:noFill/>
                    </a:lnT>
                    <a:lnB>
                      <a:noFill/>
                    </a:lnB>
                    <a:solidFill>
                      <a:schemeClr val="accent6">
                        <a:lumMod val="60000"/>
                        <a:lumOff val="40000"/>
                      </a:schemeClr>
                    </a:solidFill>
                  </a:tcPr>
                </a:tc>
                <a:tc>
                  <a:txBody>
                    <a:bodyPr/>
                    <a:lstStyle/>
                    <a:p>
                      <a:endParaRPr lang="en-US" sz="1100" dirty="0">
                        <a:latin typeface="Calibri"/>
                        <a:ea typeface="Times New Roman"/>
                        <a:cs typeface="Times New Roman"/>
                      </a:endParaRPr>
                    </a:p>
                  </a:txBody>
                  <a:tcPr marL="6231" marR="6231" marT="6231" marB="6231">
                    <a:lnL>
                      <a:noFill/>
                    </a:lnL>
                    <a:lnR>
                      <a:noFill/>
                    </a:lnR>
                    <a:lnT>
                      <a:noFill/>
                    </a:lnT>
                    <a:lnB>
                      <a:noFill/>
                    </a:lnB>
                    <a:solidFill>
                      <a:schemeClr val="accent6">
                        <a:lumMod val="60000"/>
                        <a:lumOff val="40000"/>
                      </a:schemeClr>
                    </a:solidFill>
                  </a:tcPr>
                </a:tc>
                <a:extLst>
                  <a:ext uri="{0D108BD9-81ED-4DB2-BD59-A6C34878D82A}">
                    <a16:rowId xmlns:a16="http://schemas.microsoft.com/office/drawing/2014/main" val="10004"/>
                  </a:ext>
                </a:extLst>
              </a:tr>
              <a:tr h="969493">
                <a:tc vMerge="1">
                  <a:txBody>
                    <a:bodyPr/>
                    <a:lstStyle/>
                    <a:p>
                      <a:endParaRPr lang="en-US"/>
                    </a:p>
                  </a:txBody>
                  <a:tcPr/>
                </a:tc>
                <a:tc>
                  <a:txBody>
                    <a:bodyPr/>
                    <a:lstStyle/>
                    <a:p>
                      <a:pPr marL="0" marR="0">
                        <a:spcBef>
                          <a:spcPts val="0"/>
                        </a:spcBef>
                        <a:spcAft>
                          <a:spcPts val="0"/>
                        </a:spcAft>
                      </a:pPr>
                      <a:r>
                        <a:rPr lang="en-US" sz="1200">
                          <a:latin typeface="Times New Roman"/>
                          <a:ea typeface="Times New Roman"/>
                          <a:cs typeface="Times New Roman"/>
                        </a:rPr>
                        <a:t>&lt;BLOCKQUOTE&gt;Far off in a distant backwater of the unfashionable end of the western spiral arm of the galaxy....&lt;/BLOCKQUOTE&gt;</a:t>
                      </a:r>
                    </a:p>
                  </a:txBody>
                  <a:tcPr marL="6231" marR="6231" marT="6231" marB="6231">
                    <a:lnL>
                      <a:noFill/>
                    </a:lnL>
                    <a:lnR>
                      <a:noFill/>
                    </a:lnR>
                    <a:lnT>
                      <a:noFill/>
                    </a:lnT>
                    <a:lnB>
                      <a:noFill/>
                    </a:lnB>
                    <a:solidFill>
                      <a:srgbClr val="FFFFFF"/>
                    </a:solidFill>
                  </a:tcPr>
                </a:tc>
                <a:tc gridSpan="2">
                  <a:txBody>
                    <a:bodyPr/>
                    <a:lstStyle/>
                    <a:p>
                      <a:pPr marL="0" marR="0"/>
                      <a:r>
                        <a:rPr lang="en-US" sz="1100">
                          <a:latin typeface="Calibri"/>
                          <a:ea typeface="Times New Roman"/>
                          <a:cs typeface="Times New Roman"/>
                        </a:rPr>
                        <a:t>Far off in a distant backwater of the unfashionable end of the western spiral arm of the galaxy...</a:t>
                      </a:r>
                    </a:p>
                  </a:txBody>
                  <a:tcPr marL="6231" marR="6231" marT="6231" marB="6231">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10005"/>
                  </a:ext>
                </a:extLst>
              </a:tr>
              <a:tr h="969493">
                <a:tc rowSpan="2">
                  <a:txBody>
                    <a:bodyPr/>
                    <a:lstStyle/>
                    <a:p>
                      <a:pPr marL="0" marR="0" algn="ctr">
                        <a:spcBef>
                          <a:spcPts val="0"/>
                        </a:spcBef>
                        <a:spcAft>
                          <a:spcPts val="0"/>
                        </a:spcAft>
                      </a:pPr>
                      <a:r>
                        <a:rPr lang="en-US" sz="1400" b="1" dirty="0">
                          <a:latin typeface="Times New Roman"/>
                          <a:ea typeface="Times New Roman"/>
                          <a:cs typeface="Times New Roman"/>
                        </a:rPr>
                        <a:t>PRE</a:t>
                      </a:r>
                      <a:endParaRPr lang="en-US" sz="1200" dirty="0">
                        <a:latin typeface="Times New Roman"/>
                        <a:ea typeface="Times New Roman"/>
                        <a:cs typeface="Times New Roman"/>
                      </a:endParaRPr>
                    </a:p>
                  </a:txBody>
                  <a:tcPr marL="6231" marR="6231" marT="6231" marB="6231">
                    <a:lnL>
                      <a:noFill/>
                    </a:lnL>
                    <a:lnR>
                      <a:noFill/>
                    </a:lnR>
                    <a:lnT>
                      <a:noFill/>
                    </a:lnT>
                    <a:lnB>
                      <a:noFill/>
                    </a:lnB>
                    <a:solidFill>
                      <a:schemeClr val="accent6">
                        <a:lumMod val="60000"/>
                        <a:lumOff val="40000"/>
                      </a:schemeClr>
                    </a:solidFill>
                  </a:tcPr>
                </a:tc>
                <a:tc>
                  <a:txBody>
                    <a:bodyPr/>
                    <a:lstStyle/>
                    <a:p>
                      <a:pPr marL="0" marR="0">
                        <a:spcBef>
                          <a:spcPts val="0"/>
                        </a:spcBef>
                        <a:spcAft>
                          <a:spcPts val="0"/>
                        </a:spcAft>
                      </a:pPr>
                      <a:r>
                        <a:rPr lang="en-US" sz="1200" dirty="0">
                          <a:latin typeface="Times New Roman"/>
                          <a:ea typeface="Times New Roman"/>
                          <a:cs typeface="Times New Roman"/>
                        </a:rPr>
                        <a:t>Preformatted Text</a:t>
                      </a:r>
                    </a:p>
                  </a:txBody>
                  <a:tcPr marL="6231" marR="6231" marT="6231" marB="6231">
                    <a:lnL>
                      <a:noFill/>
                    </a:lnL>
                    <a:lnR>
                      <a:noFill/>
                    </a:lnR>
                    <a:lnT>
                      <a:noFill/>
                    </a:lnT>
                    <a:lnB>
                      <a:noFill/>
                    </a:lnB>
                    <a:solidFill>
                      <a:schemeClr val="accent6">
                        <a:lumMod val="60000"/>
                        <a:lumOff val="40000"/>
                      </a:schemeClr>
                    </a:solidFill>
                  </a:tcPr>
                </a:tc>
                <a:tc>
                  <a:txBody>
                    <a:bodyPr/>
                    <a:lstStyle/>
                    <a:p>
                      <a:pPr marL="0" marR="0">
                        <a:spcBef>
                          <a:spcPts val="0"/>
                        </a:spcBef>
                        <a:spcAft>
                          <a:spcPts val="0"/>
                        </a:spcAft>
                      </a:pPr>
                      <a:r>
                        <a:rPr lang="en-US" sz="1200" dirty="0">
                          <a:latin typeface="Times New Roman"/>
                          <a:ea typeface="Times New Roman"/>
                          <a:cs typeface="Times New Roman"/>
                        </a:rPr>
                        <a:t>Uses formatting (spacing, tabs, carriage returns, breaks, etc.) exactly as in the plain ASCII text of the document. Usually displays in a fixed font, such as Courier.</a:t>
                      </a:r>
                    </a:p>
                  </a:txBody>
                  <a:tcPr marL="6231" marR="6231" marT="6231" marB="6231">
                    <a:lnL>
                      <a:noFill/>
                    </a:lnL>
                    <a:lnR>
                      <a:noFill/>
                    </a:lnR>
                    <a:lnT>
                      <a:noFill/>
                    </a:lnT>
                    <a:lnB>
                      <a:noFill/>
                    </a:lnB>
                    <a:solidFill>
                      <a:schemeClr val="accent6">
                        <a:lumMod val="60000"/>
                        <a:lumOff val="40000"/>
                      </a:schemeClr>
                    </a:solidFill>
                  </a:tcPr>
                </a:tc>
                <a:tc>
                  <a:txBody>
                    <a:bodyPr/>
                    <a:lstStyle/>
                    <a:p>
                      <a:endParaRPr lang="en-US" sz="1100" dirty="0">
                        <a:latin typeface="Calibri"/>
                        <a:ea typeface="Times New Roman"/>
                        <a:cs typeface="Times New Roman"/>
                      </a:endParaRPr>
                    </a:p>
                  </a:txBody>
                  <a:tcPr marL="6231" marR="6231" marT="6231" marB="6231">
                    <a:lnL>
                      <a:noFill/>
                    </a:lnL>
                    <a:lnR>
                      <a:noFill/>
                    </a:lnR>
                    <a:lnT>
                      <a:noFill/>
                    </a:lnT>
                    <a:lnB>
                      <a:noFill/>
                    </a:lnB>
                    <a:solidFill>
                      <a:schemeClr val="accent6">
                        <a:lumMod val="60000"/>
                        <a:lumOff val="40000"/>
                      </a:schemeClr>
                    </a:solidFill>
                  </a:tcPr>
                </a:tc>
                <a:extLst>
                  <a:ext uri="{0D108BD9-81ED-4DB2-BD59-A6C34878D82A}">
                    <a16:rowId xmlns:a16="http://schemas.microsoft.com/office/drawing/2014/main" val="10006"/>
                  </a:ext>
                </a:extLst>
              </a:tr>
              <a:tr h="371348">
                <a:tc vMerge="1">
                  <a:txBody>
                    <a:bodyPr/>
                    <a:lstStyle/>
                    <a:p>
                      <a:endParaRPr lang="en-US"/>
                    </a:p>
                  </a:txBody>
                  <a:tcPr/>
                </a:tc>
                <a:tc>
                  <a:txBody>
                    <a:bodyPr/>
                    <a:lstStyle/>
                    <a:p>
                      <a:pPr marL="0" marR="0">
                        <a:spcBef>
                          <a:spcPts val="0"/>
                        </a:spcBef>
                        <a:spcAft>
                          <a:spcPts val="0"/>
                        </a:spcAft>
                      </a:pPr>
                      <a:r>
                        <a:rPr lang="en-US" sz="1200">
                          <a:latin typeface="Times New Roman"/>
                          <a:ea typeface="Times New Roman"/>
                          <a:cs typeface="Times New Roman"/>
                        </a:rPr>
                        <a:t>&lt;PRE&gt;User Services Begins </a:t>
                      </a:r>
                      <a:br>
                        <a:rPr lang="en-US" sz="1200">
                          <a:latin typeface="Times New Roman"/>
                          <a:ea typeface="Times New Roman"/>
                          <a:cs typeface="Times New Roman"/>
                        </a:rPr>
                      </a:br>
                      <a:r>
                        <a:rPr lang="en-US" sz="1200">
                          <a:latin typeface="Times New Roman"/>
                          <a:ea typeface="Times New Roman"/>
                          <a:cs typeface="Times New Roman"/>
                        </a:rPr>
                        <a:t>Here&lt;/PRE&gt;</a:t>
                      </a:r>
                    </a:p>
                  </a:txBody>
                  <a:tcPr marL="6231" marR="6231" marT="6231" marB="6231">
                    <a:lnL>
                      <a:noFill/>
                    </a:lnL>
                    <a:lnR>
                      <a:noFill/>
                    </a:lnR>
                    <a:lnT>
                      <a:noFill/>
                    </a:lnT>
                    <a:lnB>
                      <a:noFill/>
                    </a:lnB>
                    <a:solidFill>
                      <a:srgbClr val="FFFFFF"/>
                    </a:solidFill>
                  </a:tcPr>
                </a:tc>
                <a:tc gridSpan="2">
                  <a:txBody>
                    <a:bodyPr/>
                    <a:lstStyle/>
                    <a:p>
                      <a:r>
                        <a:rPr lang="en-US" sz="1100" dirty="0">
                          <a:latin typeface="Calibri"/>
                          <a:ea typeface="Times New Roman"/>
                          <a:cs typeface="Times New Roman"/>
                        </a:rPr>
                        <a:t>User Services    Begins      Here</a:t>
                      </a:r>
                    </a:p>
                  </a:txBody>
                  <a:tcPr marL="6231" marR="6231" marT="6231" marB="6231">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10007"/>
                  </a:ext>
                </a:extLst>
              </a:tr>
            </a:tbl>
          </a:graphicData>
        </a:graphic>
      </p:graphicFrame>
      <p:sp>
        <p:nvSpPr>
          <p:cNvPr id="2252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TextBox 5"/>
          <p:cNvSpPr txBox="1"/>
          <p:nvPr/>
        </p:nvSpPr>
        <p:spPr>
          <a:xfrm>
            <a:off x="457200" y="990600"/>
            <a:ext cx="5562600" cy="954107"/>
          </a:xfrm>
          <a:prstGeom prst="rect">
            <a:avLst/>
          </a:prstGeom>
          <a:noFill/>
        </p:spPr>
        <p:txBody>
          <a:bodyPr wrap="square" rtlCol="0">
            <a:spAutoFit/>
          </a:bodyPr>
          <a:lstStyle/>
          <a:p>
            <a:r>
              <a:rPr lang="en-US" sz="2800" b="1" dirty="0"/>
              <a:t>Body Elements </a:t>
            </a:r>
            <a:endParaRPr lang="en-US" sz="2800" dirty="0"/>
          </a:p>
          <a:p>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HTML Tags cont.</a:t>
            </a:r>
          </a:p>
        </p:txBody>
      </p:sp>
      <p:graphicFrame>
        <p:nvGraphicFramePr>
          <p:cNvPr id="4" name="Content Placeholder 3"/>
          <p:cNvGraphicFramePr>
            <a:graphicFrameLocks noGrp="1"/>
          </p:cNvGraphicFramePr>
          <p:nvPr>
            <p:ph idx="1"/>
          </p:nvPr>
        </p:nvGraphicFramePr>
        <p:xfrm>
          <a:off x="457200" y="1601946"/>
          <a:ext cx="8458200" cy="4400550"/>
        </p:xfrm>
        <a:graphic>
          <a:graphicData uri="http://schemas.openxmlformats.org/drawingml/2006/table">
            <a:tbl>
              <a:tblPr/>
              <a:tblGrid>
                <a:gridCol w="2114550">
                  <a:extLst>
                    <a:ext uri="{9D8B030D-6E8A-4147-A177-3AD203B41FA5}">
                      <a16:colId xmlns:a16="http://schemas.microsoft.com/office/drawing/2014/main" val="20000"/>
                    </a:ext>
                  </a:extLst>
                </a:gridCol>
                <a:gridCol w="2114550">
                  <a:extLst>
                    <a:ext uri="{9D8B030D-6E8A-4147-A177-3AD203B41FA5}">
                      <a16:colId xmlns:a16="http://schemas.microsoft.com/office/drawing/2014/main" val="20001"/>
                    </a:ext>
                  </a:extLst>
                </a:gridCol>
                <a:gridCol w="2114550">
                  <a:extLst>
                    <a:ext uri="{9D8B030D-6E8A-4147-A177-3AD203B41FA5}">
                      <a16:colId xmlns:a16="http://schemas.microsoft.com/office/drawing/2014/main" val="20002"/>
                    </a:ext>
                  </a:extLst>
                </a:gridCol>
                <a:gridCol w="2114550">
                  <a:extLst>
                    <a:ext uri="{9D8B030D-6E8A-4147-A177-3AD203B41FA5}">
                      <a16:colId xmlns:a16="http://schemas.microsoft.com/office/drawing/2014/main" val="20003"/>
                    </a:ext>
                  </a:extLst>
                </a:gridCol>
              </a:tblGrid>
              <a:tr h="0">
                <a:tc rowSpan="2">
                  <a:txBody>
                    <a:bodyPr/>
                    <a:lstStyle/>
                    <a:p>
                      <a:pPr marL="0" marR="0" algn="ctr">
                        <a:spcBef>
                          <a:spcPts val="0"/>
                        </a:spcBef>
                        <a:spcAft>
                          <a:spcPts val="0"/>
                        </a:spcAft>
                      </a:pPr>
                      <a:r>
                        <a:rPr lang="en-US" sz="1400" b="1" dirty="0">
                          <a:latin typeface="Times New Roman"/>
                          <a:ea typeface="Times New Roman"/>
                        </a:rPr>
                        <a:t>STRONG</a:t>
                      </a:r>
                      <a:endParaRPr lang="en-US" sz="1400" dirty="0">
                        <a:latin typeface="Times New Roman"/>
                        <a:ea typeface="Times New Roman"/>
                      </a:endParaRPr>
                    </a:p>
                  </a:txBody>
                  <a:tcPr marL="9525" marR="9525" marT="9525" marB="9525">
                    <a:lnL>
                      <a:noFill/>
                    </a:lnL>
                    <a:lnR>
                      <a:noFill/>
                    </a:lnR>
                    <a:lnT>
                      <a:noFill/>
                    </a:lnT>
                    <a:lnB>
                      <a:noFill/>
                    </a:lnB>
                    <a:solidFill>
                      <a:schemeClr val="accent6">
                        <a:lumMod val="60000"/>
                        <a:lumOff val="40000"/>
                      </a:schemeClr>
                    </a:solidFill>
                  </a:tcPr>
                </a:tc>
                <a:tc>
                  <a:txBody>
                    <a:bodyPr/>
                    <a:lstStyle/>
                    <a:p>
                      <a:pPr marL="0" marR="0">
                        <a:spcBef>
                          <a:spcPts val="0"/>
                        </a:spcBef>
                        <a:spcAft>
                          <a:spcPts val="0"/>
                        </a:spcAft>
                      </a:pPr>
                      <a:r>
                        <a:rPr lang="en-US" sz="1400">
                          <a:latin typeface="Times New Roman"/>
                          <a:ea typeface="Times New Roman"/>
                        </a:rPr>
                        <a:t>Strong emphasis</a:t>
                      </a:r>
                    </a:p>
                  </a:txBody>
                  <a:tcPr marL="9525" marR="9525" marT="9525" marB="9525">
                    <a:lnL>
                      <a:noFill/>
                    </a:lnL>
                    <a:lnR>
                      <a:noFill/>
                    </a:lnR>
                    <a:lnT>
                      <a:noFill/>
                    </a:lnT>
                    <a:lnB>
                      <a:noFill/>
                    </a:lnB>
                    <a:solidFill>
                      <a:schemeClr val="accent6">
                        <a:lumMod val="60000"/>
                        <a:lumOff val="40000"/>
                      </a:schemeClr>
                    </a:solidFill>
                  </a:tcPr>
                </a:tc>
                <a:tc>
                  <a:txBody>
                    <a:bodyPr/>
                    <a:lstStyle/>
                    <a:p>
                      <a:pPr marL="0" marR="0">
                        <a:spcBef>
                          <a:spcPts val="0"/>
                        </a:spcBef>
                        <a:spcAft>
                          <a:spcPts val="0"/>
                        </a:spcAft>
                      </a:pPr>
                      <a:r>
                        <a:rPr lang="en-US" sz="1400">
                          <a:latin typeface="Times New Roman"/>
                          <a:ea typeface="Times New Roman"/>
                        </a:rPr>
                        <a:t>(logical formatting). Very important text. Generally displays as Bold.</a:t>
                      </a:r>
                    </a:p>
                  </a:txBody>
                  <a:tcPr marL="9525" marR="9525" marT="9525" marB="9525">
                    <a:lnL>
                      <a:noFill/>
                    </a:lnL>
                    <a:lnR>
                      <a:noFill/>
                    </a:lnR>
                    <a:lnT>
                      <a:noFill/>
                    </a:lnT>
                    <a:lnB>
                      <a:noFill/>
                    </a:lnB>
                    <a:solidFill>
                      <a:schemeClr val="accent6">
                        <a:lumMod val="60000"/>
                        <a:lumOff val="40000"/>
                      </a:schemeClr>
                    </a:solidFill>
                  </a:tcPr>
                </a:tc>
                <a:tc>
                  <a:txBody>
                    <a:bodyPr/>
                    <a:lstStyle/>
                    <a:p>
                      <a:endParaRPr lang="en-US" sz="1050">
                        <a:latin typeface="Times New Roman"/>
                      </a:endParaRPr>
                    </a:p>
                  </a:txBody>
                  <a:tcPr marL="9525" marR="9525" marT="9525" marB="9525">
                    <a:lnL>
                      <a:noFill/>
                    </a:lnL>
                    <a:lnR>
                      <a:noFill/>
                    </a:lnR>
                    <a:lnT>
                      <a:noFill/>
                    </a:lnT>
                    <a:lnB>
                      <a:noFill/>
                    </a:lnB>
                    <a:solidFill>
                      <a:schemeClr val="accent6">
                        <a:lumMod val="60000"/>
                        <a:lumOff val="40000"/>
                      </a:schemeClr>
                    </a:solidFill>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a:spcBef>
                          <a:spcPts val="0"/>
                        </a:spcBef>
                        <a:spcAft>
                          <a:spcPts val="0"/>
                        </a:spcAft>
                      </a:pPr>
                      <a:r>
                        <a:rPr lang="en-US" sz="1400" dirty="0">
                          <a:latin typeface="Times New Roman"/>
                          <a:ea typeface="Times New Roman"/>
                        </a:rPr>
                        <a:t>&lt;STRONG&gt;Very Important&lt;/STRONG&gt;</a:t>
                      </a:r>
                    </a:p>
                  </a:txBody>
                  <a:tcPr marL="9525" marR="9525" marT="9525" marB="9525">
                    <a:lnL>
                      <a:noFill/>
                    </a:lnL>
                    <a:lnR>
                      <a:noFill/>
                    </a:lnR>
                    <a:lnT>
                      <a:noFill/>
                    </a:lnT>
                    <a:lnB>
                      <a:noFill/>
                    </a:lnB>
                    <a:noFill/>
                  </a:tcPr>
                </a:tc>
                <a:tc gridSpan="2">
                  <a:txBody>
                    <a:bodyPr/>
                    <a:lstStyle/>
                    <a:p>
                      <a:pPr marL="0" marR="0">
                        <a:spcBef>
                          <a:spcPts val="0"/>
                        </a:spcBef>
                        <a:spcAft>
                          <a:spcPts val="0"/>
                        </a:spcAft>
                      </a:pPr>
                      <a:r>
                        <a:rPr lang="en-US" sz="1400" b="1" dirty="0">
                          <a:latin typeface="Times New Roman"/>
                          <a:ea typeface="Times New Roman"/>
                        </a:rPr>
                        <a:t>Very Important</a:t>
                      </a:r>
                      <a:endParaRPr lang="en-US" sz="1400" dirty="0">
                        <a:latin typeface="Times New Roman"/>
                        <a:ea typeface="Times New Roman"/>
                      </a:endParaRPr>
                    </a:p>
                  </a:txBody>
                  <a:tcPr marL="9525" marR="9525" marT="9525" marB="9525">
                    <a:lnL>
                      <a:noFill/>
                    </a:lnL>
                    <a:lnR>
                      <a:noFill/>
                    </a:lnR>
                    <a:lnT>
                      <a:noFill/>
                    </a:lnT>
                    <a:lnB>
                      <a:noFill/>
                    </a:lnB>
                    <a:noFill/>
                  </a:tcPr>
                </a:tc>
                <a:tc hMerge="1">
                  <a:txBody>
                    <a:bodyPr/>
                    <a:lstStyle/>
                    <a:p>
                      <a:endParaRPr lang="en-US"/>
                    </a:p>
                  </a:txBody>
                  <a:tcPr/>
                </a:tc>
                <a:extLst>
                  <a:ext uri="{0D108BD9-81ED-4DB2-BD59-A6C34878D82A}">
                    <a16:rowId xmlns:a16="http://schemas.microsoft.com/office/drawing/2014/main" val="10001"/>
                  </a:ext>
                </a:extLst>
              </a:tr>
              <a:tr h="0">
                <a:tc rowSpan="2">
                  <a:txBody>
                    <a:bodyPr/>
                    <a:lstStyle/>
                    <a:p>
                      <a:pPr marL="0" marR="0" algn="ctr">
                        <a:spcBef>
                          <a:spcPts val="0"/>
                        </a:spcBef>
                        <a:spcAft>
                          <a:spcPts val="0"/>
                        </a:spcAft>
                      </a:pPr>
                      <a:r>
                        <a:rPr lang="en-US" sz="1400" b="1" dirty="0">
                          <a:latin typeface="Times New Roman"/>
                          <a:ea typeface="Times New Roman"/>
                        </a:rPr>
                        <a:t>EM</a:t>
                      </a:r>
                      <a:endParaRPr lang="en-US" sz="1400" dirty="0">
                        <a:latin typeface="Times New Roman"/>
                        <a:ea typeface="Times New Roman"/>
                      </a:endParaRPr>
                    </a:p>
                  </a:txBody>
                  <a:tcPr marL="9525" marR="9525" marT="9525" marB="9525">
                    <a:lnL>
                      <a:noFill/>
                    </a:lnL>
                    <a:lnR>
                      <a:noFill/>
                    </a:lnR>
                    <a:lnT>
                      <a:noFill/>
                    </a:lnT>
                    <a:lnB>
                      <a:noFill/>
                    </a:lnB>
                    <a:solidFill>
                      <a:schemeClr val="accent6">
                        <a:lumMod val="60000"/>
                        <a:lumOff val="40000"/>
                      </a:schemeClr>
                    </a:solidFill>
                  </a:tcPr>
                </a:tc>
                <a:tc>
                  <a:txBody>
                    <a:bodyPr/>
                    <a:lstStyle/>
                    <a:p>
                      <a:pPr marL="0" marR="0">
                        <a:spcBef>
                          <a:spcPts val="0"/>
                        </a:spcBef>
                        <a:spcAft>
                          <a:spcPts val="0"/>
                        </a:spcAft>
                      </a:pPr>
                      <a:r>
                        <a:rPr lang="en-US" sz="1400" dirty="0">
                          <a:latin typeface="Times New Roman"/>
                          <a:ea typeface="Times New Roman"/>
                        </a:rPr>
                        <a:t>Emphasis</a:t>
                      </a:r>
                    </a:p>
                  </a:txBody>
                  <a:tcPr marL="9525" marR="9525" marT="9525" marB="9525">
                    <a:lnL>
                      <a:noFill/>
                    </a:lnL>
                    <a:lnR>
                      <a:noFill/>
                    </a:lnR>
                    <a:lnT>
                      <a:noFill/>
                    </a:lnT>
                    <a:lnB>
                      <a:noFill/>
                    </a:lnB>
                    <a:solidFill>
                      <a:schemeClr val="accent6">
                        <a:lumMod val="60000"/>
                        <a:lumOff val="40000"/>
                      </a:schemeClr>
                    </a:solidFill>
                  </a:tcPr>
                </a:tc>
                <a:tc>
                  <a:txBody>
                    <a:bodyPr/>
                    <a:lstStyle/>
                    <a:p>
                      <a:pPr marL="0" marR="0">
                        <a:spcBef>
                          <a:spcPts val="0"/>
                        </a:spcBef>
                        <a:spcAft>
                          <a:spcPts val="0"/>
                        </a:spcAft>
                      </a:pPr>
                      <a:r>
                        <a:rPr lang="en-US" sz="1400" dirty="0">
                          <a:latin typeface="Times New Roman"/>
                          <a:ea typeface="Times New Roman"/>
                        </a:rPr>
                        <a:t>(logical formatting) Important text. Generally displays as Italic</a:t>
                      </a:r>
                    </a:p>
                  </a:txBody>
                  <a:tcPr marL="9525" marR="9525" marT="9525" marB="9525">
                    <a:lnL>
                      <a:noFill/>
                    </a:lnL>
                    <a:lnR>
                      <a:noFill/>
                    </a:lnR>
                    <a:lnT>
                      <a:noFill/>
                    </a:lnT>
                    <a:lnB>
                      <a:noFill/>
                    </a:lnB>
                    <a:solidFill>
                      <a:schemeClr val="accent6">
                        <a:lumMod val="60000"/>
                        <a:lumOff val="40000"/>
                      </a:schemeClr>
                    </a:solidFill>
                  </a:tcPr>
                </a:tc>
                <a:tc>
                  <a:txBody>
                    <a:bodyPr/>
                    <a:lstStyle/>
                    <a:p>
                      <a:endParaRPr lang="en-US" sz="1050" dirty="0">
                        <a:latin typeface="Times New Roman"/>
                      </a:endParaRPr>
                    </a:p>
                  </a:txBody>
                  <a:tcPr marL="9525" marR="9525" marT="9525" marB="9525">
                    <a:lnL>
                      <a:noFill/>
                    </a:lnL>
                    <a:lnR>
                      <a:noFill/>
                    </a:lnR>
                    <a:lnT>
                      <a:noFill/>
                    </a:lnT>
                    <a:lnB>
                      <a:noFill/>
                    </a:lnB>
                    <a:solidFill>
                      <a:schemeClr val="accent6">
                        <a:lumMod val="60000"/>
                        <a:lumOff val="40000"/>
                      </a:schemeClr>
                    </a:solidFill>
                  </a:tcPr>
                </a:tc>
                <a:extLst>
                  <a:ext uri="{0D108BD9-81ED-4DB2-BD59-A6C34878D82A}">
                    <a16:rowId xmlns:a16="http://schemas.microsoft.com/office/drawing/2014/main" val="10002"/>
                  </a:ext>
                </a:extLst>
              </a:tr>
              <a:tr h="0">
                <a:tc vMerge="1">
                  <a:txBody>
                    <a:bodyPr/>
                    <a:lstStyle/>
                    <a:p>
                      <a:endParaRPr lang="en-US"/>
                    </a:p>
                  </a:txBody>
                  <a:tcPr/>
                </a:tc>
                <a:tc>
                  <a:txBody>
                    <a:bodyPr/>
                    <a:lstStyle/>
                    <a:p>
                      <a:pPr marL="0" marR="0">
                        <a:spcBef>
                          <a:spcPts val="0"/>
                        </a:spcBef>
                        <a:spcAft>
                          <a:spcPts val="0"/>
                        </a:spcAft>
                      </a:pPr>
                      <a:r>
                        <a:rPr lang="en-US" sz="1400" dirty="0">
                          <a:latin typeface="Times New Roman"/>
                          <a:ea typeface="Times New Roman"/>
                        </a:rPr>
                        <a:t>&lt;EM&gt;Important information&lt;/EM&gt;</a:t>
                      </a:r>
                    </a:p>
                  </a:txBody>
                  <a:tcPr marL="9525" marR="9525" marT="9525" marB="9525">
                    <a:lnL>
                      <a:noFill/>
                    </a:lnL>
                    <a:lnR>
                      <a:noFill/>
                    </a:lnR>
                    <a:lnT>
                      <a:noFill/>
                    </a:lnT>
                    <a:lnB>
                      <a:noFill/>
                    </a:lnB>
                    <a:noFill/>
                  </a:tcPr>
                </a:tc>
                <a:tc gridSpan="2">
                  <a:txBody>
                    <a:bodyPr/>
                    <a:lstStyle/>
                    <a:p>
                      <a:pPr marL="0" marR="0">
                        <a:spcBef>
                          <a:spcPts val="0"/>
                        </a:spcBef>
                        <a:spcAft>
                          <a:spcPts val="0"/>
                        </a:spcAft>
                      </a:pPr>
                      <a:r>
                        <a:rPr lang="en-US" sz="1400" i="1" dirty="0">
                          <a:latin typeface="Times New Roman"/>
                          <a:ea typeface="Times New Roman"/>
                        </a:rPr>
                        <a:t>Important information</a:t>
                      </a:r>
                      <a:endParaRPr lang="en-US" sz="1400" dirty="0">
                        <a:latin typeface="Times New Roman"/>
                        <a:ea typeface="Times New Roman"/>
                      </a:endParaRPr>
                    </a:p>
                  </a:txBody>
                  <a:tcPr marL="9525" marR="9525" marT="9525" marB="9525">
                    <a:lnL>
                      <a:noFill/>
                    </a:lnL>
                    <a:lnR>
                      <a:noFill/>
                    </a:lnR>
                    <a:lnT>
                      <a:noFill/>
                    </a:lnT>
                    <a:lnB>
                      <a:noFill/>
                    </a:lnB>
                    <a:noFill/>
                  </a:tcPr>
                </a:tc>
                <a:tc hMerge="1">
                  <a:txBody>
                    <a:bodyPr/>
                    <a:lstStyle/>
                    <a:p>
                      <a:endParaRPr lang="en-US"/>
                    </a:p>
                  </a:txBody>
                  <a:tcPr/>
                </a:tc>
                <a:extLst>
                  <a:ext uri="{0D108BD9-81ED-4DB2-BD59-A6C34878D82A}">
                    <a16:rowId xmlns:a16="http://schemas.microsoft.com/office/drawing/2014/main" val="10003"/>
                  </a:ext>
                </a:extLst>
              </a:tr>
              <a:tr h="0">
                <a:tc rowSpan="2">
                  <a:txBody>
                    <a:bodyPr/>
                    <a:lstStyle/>
                    <a:p>
                      <a:pPr marL="0" marR="0" algn="ctr">
                        <a:spcBef>
                          <a:spcPts val="0"/>
                        </a:spcBef>
                        <a:spcAft>
                          <a:spcPts val="0"/>
                        </a:spcAft>
                      </a:pPr>
                      <a:r>
                        <a:rPr lang="en-US" sz="1400" b="1">
                          <a:latin typeface="Times New Roman"/>
                          <a:ea typeface="Times New Roman"/>
                        </a:rPr>
                        <a:t>CITE</a:t>
                      </a:r>
                      <a:endParaRPr lang="en-US" sz="1400">
                        <a:latin typeface="Times New Roman"/>
                        <a:ea typeface="Times New Roman"/>
                      </a:endParaRPr>
                    </a:p>
                  </a:txBody>
                  <a:tcPr marL="9525" marR="9525" marT="9525" marB="9525">
                    <a:lnL>
                      <a:noFill/>
                    </a:lnL>
                    <a:lnR>
                      <a:noFill/>
                    </a:lnR>
                    <a:lnT>
                      <a:noFill/>
                    </a:lnT>
                    <a:lnB>
                      <a:noFill/>
                    </a:lnB>
                    <a:solidFill>
                      <a:schemeClr val="accent6">
                        <a:lumMod val="60000"/>
                        <a:lumOff val="40000"/>
                      </a:schemeClr>
                    </a:solidFill>
                  </a:tcPr>
                </a:tc>
                <a:tc>
                  <a:txBody>
                    <a:bodyPr/>
                    <a:lstStyle/>
                    <a:p>
                      <a:pPr marL="0" marR="0">
                        <a:spcBef>
                          <a:spcPts val="0"/>
                        </a:spcBef>
                        <a:spcAft>
                          <a:spcPts val="0"/>
                        </a:spcAft>
                      </a:pPr>
                      <a:r>
                        <a:rPr lang="en-US" sz="1400">
                          <a:latin typeface="Times New Roman"/>
                          <a:ea typeface="Times New Roman"/>
                        </a:rPr>
                        <a:t>Citation</a:t>
                      </a:r>
                    </a:p>
                  </a:txBody>
                  <a:tcPr marL="9525" marR="9525" marT="9525" marB="9525">
                    <a:lnL>
                      <a:noFill/>
                    </a:lnL>
                    <a:lnR>
                      <a:noFill/>
                    </a:lnR>
                    <a:lnT>
                      <a:noFill/>
                    </a:lnT>
                    <a:lnB>
                      <a:noFill/>
                    </a:lnB>
                    <a:solidFill>
                      <a:schemeClr val="accent6">
                        <a:lumMod val="60000"/>
                        <a:lumOff val="40000"/>
                      </a:schemeClr>
                    </a:solidFill>
                  </a:tcPr>
                </a:tc>
                <a:tc>
                  <a:txBody>
                    <a:bodyPr/>
                    <a:lstStyle/>
                    <a:p>
                      <a:pPr marL="0" marR="0">
                        <a:spcBef>
                          <a:spcPts val="0"/>
                        </a:spcBef>
                        <a:spcAft>
                          <a:spcPts val="0"/>
                        </a:spcAft>
                      </a:pPr>
                      <a:r>
                        <a:rPr lang="en-US" sz="1400">
                          <a:latin typeface="Times New Roman"/>
                          <a:ea typeface="Times New Roman"/>
                        </a:rPr>
                        <a:t>Title of a cited work. Generally displays as Italic</a:t>
                      </a:r>
                    </a:p>
                  </a:txBody>
                  <a:tcPr marL="9525" marR="9525" marT="9525" marB="9525">
                    <a:lnL>
                      <a:noFill/>
                    </a:lnL>
                    <a:lnR>
                      <a:noFill/>
                    </a:lnR>
                    <a:lnT>
                      <a:noFill/>
                    </a:lnT>
                    <a:lnB>
                      <a:noFill/>
                    </a:lnB>
                    <a:solidFill>
                      <a:schemeClr val="accent6">
                        <a:lumMod val="60000"/>
                        <a:lumOff val="40000"/>
                      </a:schemeClr>
                    </a:solidFill>
                  </a:tcPr>
                </a:tc>
                <a:tc>
                  <a:txBody>
                    <a:bodyPr/>
                    <a:lstStyle/>
                    <a:p>
                      <a:endParaRPr lang="en-US" sz="1050">
                        <a:latin typeface="Times New Roman"/>
                      </a:endParaRPr>
                    </a:p>
                  </a:txBody>
                  <a:tcPr marL="9525" marR="9525" marT="9525" marB="9525">
                    <a:lnL>
                      <a:noFill/>
                    </a:lnL>
                    <a:lnR>
                      <a:noFill/>
                    </a:lnR>
                    <a:lnT>
                      <a:noFill/>
                    </a:lnT>
                    <a:lnB>
                      <a:noFill/>
                    </a:lnB>
                    <a:solidFill>
                      <a:schemeClr val="accent6">
                        <a:lumMod val="60000"/>
                        <a:lumOff val="40000"/>
                      </a:schemeClr>
                    </a:solidFill>
                  </a:tcPr>
                </a:tc>
                <a:extLst>
                  <a:ext uri="{0D108BD9-81ED-4DB2-BD59-A6C34878D82A}">
                    <a16:rowId xmlns:a16="http://schemas.microsoft.com/office/drawing/2014/main" val="10004"/>
                  </a:ext>
                </a:extLst>
              </a:tr>
              <a:tr h="0">
                <a:tc vMerge="1">
                  <a:txBody>
                    <a:bodyPr/>
                    <a:lstStyle/>
                    <a:p>
                      <a:endParaRPr lang="en-US"/>
                    </a:p>
                  </a:txBody>
                  <a:tcPr/>
                </a:tc>
                <a:tc>
                  <a:txBody>
                    <a:bodyPr/>
                    <a:lstStyle/>
                    <a:p>
                      <a:pPr marL="0" marR="0">
                        <a:spcBef>
                          <a:spcPts val="0"/>
                        </a:spcBef>
                        <a:spcAft>
                          <a:spcPts val="0"/>
                        </a:spcAft>
                      </a:pPr>
                      <a:r>
                        <a:rPr lang="en-US" sz="1400" dirty="0">
                          <a:latin typeface="Times New Roman"/>
                          <a:ea typeface="Times New Roman"/>
                        </a:rPr>
                        <a:t>&lt;CITE&gt;Huckleberry Finn,&lt;/CITE&gt;, by Mark Twain.</a:t>
                      </a:r>
                    </a:p>
                  </a:txBody>
                  <a:tcPr marL="9525" marR="9525" marT="9525" marB="9525">
                    <a:lnL>
                      <a:noFill/>
                    </a:lnL>
                    <a:lnR>
                      <a:noFill/>
                    </a:lnR>
                    <a:lnT>
                      <a:noFill/>
                    </a:lnT>
                    <a:lnB>
                      <a:noFill/>
                    </a:lnB>
                    <a:noFill/>
                  </a:tcPr>
                </a:tc>
                <a:tc gridSpan="2">
                  <a:txBody>
                    <a:bodyPr/>
                    <a:lstStyle/>
                    <a:p>
                      <a:pPr marL="0" marR="0">
                        <a:spcBef>
                          <a:spcPts val="0"/>
                        </a:spcBef>
                        <a:spcAft>
                          <a:spcPts val="0"/>
                        </a:spcAft>
                      </a:pPr>
                      <a:r>
                        <a:rPr lang="en-US" sz="1400" i="1" dirty="0">
                          <a:latin typeface="Times New Roman"/>
                          <a:ea typeface="Times New Roman"/>
                        </a:rPr>
                        <a:t>Huckleberry Finn,</a:t>
                      </a:r>
                      <a:r>
                        <a:rPr lang="en-US" sz="1400" dirty="0">
                          <a:latin typeface="Times New Roman"/>
                          <a:ea typeface="Times New Roman"/>
                        </a:rPr>
                        <a:t> by Mark Twain</a:t>
                      </a:r>
                    </a:p>
                  </a:txBody>
                  <a:tcPr marL="9525" marR="9525" marT="9525" marB="9525">
                    <a:lnL>
                      <a:noFill/>
                    </a:lnL>
                    <a:lnR>
                      <a:noFill/>
                    </a:lnR>
                    <a:lnT>
                      <a:noFill/>
                    </a:lnT>
                    <a:lnB>
                      <a:noFill/>
                    </a:lnB>
                    <a:noFill/>
                  </a:tcPr>
                </a:tc>
                <a:tc hMerge="1">
                  <a:txBody>
                    <a:bodyPr/>
                    <a:lstStyle/>
                    <a:p>
                      <a:endParaRPr lang="en-US"/>
                    </a:p>
                  </a:txBody>
                  <a:tcPr/>
                </a:tc>
                <a:extLst>
                  <a:ext uri="{0D108BD9-81ED-4DB2-BD59-A6C34878D82A}">
                    <a16:rowId xmlns:a16="http://schemas.microsoft.com/office/drawing/2014/main" val="10005"/>
                  </a:ext>
                </a:extLst>
              </a:tr>
              <a:tr h="0">
                <a:tc>
                  <a:txBody>
                    <a:bodyPr/>
                    <a:lstStyle/>
                    <a:p>
                      <a:pPr marL="0" marR="0" algn="ctr">
                        <a:spcBef>
                          <a:spcPts val="0"/>
                        </a:spcBef>
                        <a:spcAft>
                          <a:spcPts val="0"/>
                        </a:spcAft>
                      </a:pPr>
                      <a:r>
                        <a:rPr lang="en-US" sz="1400" b="1" dirty="0">
                          <a:latin typeface="Times New Roman"/>
                          <a:ea typeface="Times New Roman"/>
                        </a:rPr>
                        <a:t>CODE</a:t>
                      </a:r>
                      <a:endParaRPr lang="en-US" sz="1400" dirty="0">
                        <a:latin typeface="Times New Roman"/>
                        <a:ea typeface="Times New Roman"/>
                      </a:endParaRPr>
                    </a:p>
                  </a:txBody>
                  <a:tcPr marL="9525" marR="9525" marT="9525" marB="9525">
                    <a:lnL>
                      <a:noFill/>
                    </a:lnL>
                    <a:lnR>
                      <a:noFill/>
                    </a:lnR>
                    <a:lnT>
                      <a:noFill/>
                    </a:lnT>
                    <a:lnB>
                      <a:noFill/>
                    </a:lnB>
                    <a:solidFill>
                      <a:schemeClr val="accent6">
                        <a:lumMod val="60000"/>
                        <a:lumOff val="40000"/>
                      </a:schemeClr>
                    </a:solidFill>
                  </a:tcPr>
                </a:tc>
                <a:tc>
                  <a:txBody>
                    <a:bodyPr/>
                    <a:lstStyle/>
                    <a:p>
                      <a:pPr marL="0" marR="0">
                        <a:spcBef>
                          <a:spcPts val="0"/>
                        </a:spcBef>
                        <a:spcAft>
                          <a:spcPts val="0"/>
                        </a:spcAft>
                      </a:pPr>
                      <a:r>
                        <a:rPr lang="en-US" sz="1400" dirty="0">
                          <a:latin typeface="Times New Roman"/>
                          <a:ea typeface="Times New Roman"/>
                        </a:rPr>
                        <a:t>Computer Code</a:t>
                      </a:r>
                    </a:p>
                  </a:txBody>
                  <a:tcPr marL="9525" marR="9525" marT="9525" marB="9525">
                    <a:lnL>
                      <a:noFill/>
                    </a:lnL>
                    <a:lnR>
                      <a:noFill/>
                    </a:lnR>
                    <a:lnT>
                      <a:noFill/>
                    </a:lnT>
                    <a:lnB>
                      <a:noFill/>
                    </a:lnB>
                    <a:solidFill>
                      <a:schemeClr val="accent6">
                        <a:lumMod val="60000"/>
                        <a:lumOff val="40000"/>
                      </a:schemeClr>
                    </a:solidFill>
                  </a:tcPr>
                </a:tc>
                <a:tc>
                  <a:txBody>
                    <a:bodyPr/>
                    <a:lstStyle/>
                    <a:p>
                      <a:pPr marL="0" marR="0">
                        <a:spcBef>
                          <a:spcPts val="0"/>
                        </a:spcBef>
                        <a:spcAft>
                          <a:spcPts val="0"/>
                        </a:spcAft>
                      </a:pPr>
                      <a:r>
                        <a:rPr lang="en-US" sz="1400" dirty="0">
                          <a:latin typeface="Times New Roman"/>
                          <a:ea typeface="Times New Roman"/>
                        </a:rPr>
                        <a:t>Indicates computer code, such as programming languages, computer commands, etc. Usually displays in a fixed font.</a:t>
                      </a:r>
                    </a:p>
                  </a:txBody>
                  <a:tcPr marL="9525" marR="9525" marT="9525" marB="9525">
                    <a:lnL>
                      <a:noFill/>
                    </a:lnL>
                    <a:lnR>
                      <a:noFill/>
                    </a:lnR>
                    <a:lnT>
                      <a:noFill/>
                    </a:lnT>
                    <a:lnB>
                      <a:noFill/>
                    </a:lnB>
                    <a:solidFill>
                      <a:schemeClr val="accent6">
                        <a:lumMod val="60000"/>
                        <a:lumOff val="40000"/>
                      </a:schemeClr>
                    </a:solidFill>
                  </a:tcPr>
                </a:tc>
                <a:tc>
                  <a:txBody>
                    <a:bodyPr/>
                    <a:lstStyle/>
                    <a:p>
                      <a:endParaRPr lang="en-US" sz="1050" dirty="0">
                        <a:latin typeface="Times New Roman"/>
                      </a:endParaRPr>
                    </a:p>
                  </a:txBody>
                  <a:tcPr marL="9525" marR="9525" marT="9525" marB="9525">
                    <a:lnL>
                      <a:noFill/>
                    </a:lnL>
                    <a:lnR>
                      <a:noFill/>
                    </a:lnR>
                    <a:lnT>
                      <a:noFill/>
                    </a:lnT>
                    <a:lnB>
                      <a:noFill/>
                    </a:lnB>
                    <a:solidFill>
                      <a:schemeClr val="accent6">
                        <a:lumMod val="60000"/>
                        <a:lumOff val="40000"/>
                      </a:schemeClr>
                    </a:solidFill>
                  </a:tcPr>
                </a:tc>
                <a:extLst>
                  <a:ext uri="{0D108BD9-81ED-4DB2-BD59-A6C34878D82A}">
                    <a16:rowId xmlns:a16="http://schemas.microsoft.com/office/drawing/2014/main" val="10006"/>
                  </a:ext>
                </a:extLst>
              </a:tr>
            </a:tbl>
          </a:graphicData>
        </a:graphic>
      </p:graphicFrame>
      <p:sp>
        <p:nvSpPr>
          <p:cNvPr id="5" name="TextBox 4"/>
          <p:cNvSpPr txBox="1"/>
          <p:nvPr/>
        </p:nvSpPr>
        <p:spPr>
          <a:xfrm>
            <a:off x="457200" y="1066800"/>
            <a:ext cx="5562600" cy="954107"/>
          </a:xfrm>
          <a:prstGeom prst="rect">
            <a:avLst/>
          </a:prstGeom>
          <a:noFill/>
        </p:spPr>
        <p:txBody>
          <a:bodyPr wrap="square" rtlCol="0">
            <a:spAutoFit/>
          </a:bodyPr>
          <a:lstStyle/>
          <a:p>
            <a:r>
              <a:rPr lang="en-US" sz="2800" b="1" dirty="0"/>
              <a:t>Style and Appearance Elements </a:t>
            </a:r>
            <a:endParaRPr lang="en-US" sz="2800" dirty="0"/>
          </a:p>
          <a:p>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HTML Tags cont.</a:t>
            </a:r>
          </a:p>
        </p:txBody>
      </p:sp>
      <p:graphicFrame>
        <p:nvGraphicFramePr>
          <p:cNvPr id="4" name="Content Placeholder 3"/>
          <p:cNvGraphicFramePr>
            <a:graphicFrameLocks noGrp="1"/>
          </p:cNvGraphicFramePr>
          <p:nvPr>
            <p:ph idx="1"/>
          </p:nvPr>
        </p:nvGraphicFramePr>
        <p:xfrm>
          <a:off x="304800" y="1574492"/>
          <a:ext cx="8610600" cy="4902505"/>
        </p:xfrm>
        <a:graphic>
          <a:graphicData uri="http://schemas.openxmlformats.org/drawingml/2006/table">
            <a:tbl>
              <a:tblPr/>
              <a:tblGrid>
                <a:gridCol w="2152650">
                  <a:extLst>
                    <a:ext uri="{9D8B030D-6E8A-4147-A177-3AD203B41FA5}">
                      <a16:colId xmlns:a16="http://schemas.microsoft.com/office/drawing/2014/main" val="20000"/>
                    </a:ext>
                  </a:extLst>
                </a:gridCol>
                <a:gridCol w="2152650">
                  <a:extLst>
                    <a:ext uri="{9D8B030D-6E8A-4147-A177-3AD203B41FA5}">
                      <a16:colId xmlns:a16="http://schemas.microsoft.com/office/drawing/2014/main" val="20001"/>
                    </a:ext>
                  </a:extLst>
                </a:gridCol>
                <a:gridCol w="2152650">
                  <a:extLst>
                    <a:ext uri="{9D8B030D-6E8A-4147-A177-3AD203B41FA5}">
                      <a16:colId xmlns:a16="http://schemas.microsoft.com/office/drawing/2014/main" val="20002"/>
                    </a:ext>
                  </a:extLst>
                </a:gridCol>
                <a:gridCol w="2152650">
                  <a:extLst>
                    <a:ext uri="{9D8B030D-6E8A-4147-A177-3AD203B41FA5}">
                      <a16:colId xmlns:a16="http://schemas.microsoft.com/office/drawing/2014/main" val="20003"/>
                    </a:ext>
                  </a:extLst>
                </a:gridCol>
              </a:tblGrid>
              <a:tr h="217253">
                <a:tc rowSpan="2">
                  <a:txBody>
                    <a:bodyPr/>
                    <a:lstStyle/>
                    <a:p>
                      <a:pPr marL="0" marR="0" algn="ctr">
                        <a:spcBef>
                          <a:spcPts val="0"/>
                        </a:spcBef>
                        <a:spcAft>
                          <a:spcPts val="0"/>
                        </a:spcAft>
                      </a:pPr>
                      <a:r>
                        <a:rPr lang="en-US" sz="1300" b="1" dirty="0">
                          <a:latin typeface="Times New Roman"/>
                          <a:ea typeface="Times New Roman"/>
                        </a:rPr>
                        <a:t>B</a:t>
                      </a:r>
                      <a:endParaRPr lang="en-US" sz="1200" dirty="0">
                        <a:latin typeface="Times New Roman"/>
                        <a:ea typeface="Times New Roman"/>
                      </a:endParaRPr>
                    </a:p>
                  </a:txBody>
                  <a:tcPr marL="9413" marR="9413" marT="9413" marB="9413">
                    <a:lnL>
                      <a:noFill/>
                    </a:lnL>
                    <a:lnR>
                      <a:noFill/>
                    </a:lnR>
                    <a:lnT>
                      <a:noFill/>
                    </a:lnT>
                    <a:lnB>
                      <a:noFill/>
                    </a:lnB>
                    <a:solidFill>
                      <a:srgbClr val="EBD7AE"/>
                    </a:solidFill>
                  </a:tcPr>
                </a:tc>
                <a:tc>
                  <a:txBody>
                    <a:bodyPr/>
                    <a:lstStyle/>
                    <a:p>
                      <a:pPr marL="0" marR="0">
                        <a:spcBef>
                          <a:spcPts val="0"/>
                        </a:spcBef>
                        <a:spcAft>
                          <a:spcPts val="0"/>
                        </a:spcAft>
                      </a:pPr>
                      <a:r>
                        <a:rPr lang="en-US" sz="1200">
                          <a:latin typeface="Times New Roman"/>
                          <a:ea typeface="Times New Roman"/>
                        </a:rPr>
                        <a:t>Bold</a:t>
                      </a:r>
                    </a:p>
                  </a:txBody>
                  <a:tcPr marL="9413" marR="9413" marT="9413" marB="9413">
                    <a:lnL>
                      <a:noFill/>
                    </a:lnL>
                    <a:lnR>
                      <a:noFill/>
                    </a:lnR>
                    <a:lnT>
                      <a:noFill/>
                    </a:lnT>
                    <a:lnB>
                      <a:noFill/>
                    </a:lnB>
                    <a:solidFill>
                      <a:srgbClr val="EBD7AE"/>
                    </a:solidFill>
                  </a:tcPr>
                </a:tc>
                <a:tc>
                  <a:txBody>
                    <a:bodyPr/>
                    <a:lstStyle/>
                    <a:p>
                      <a:pPr marL="0" marR="0">
                        <a:spcBef>
                          <a:spcPts val="0"/>
                        </a:spcBef>
                        <a:spcAft>
                          <a:spcPts val="0"/>
                        </a:spcAft>
                      </a:pPr>
                      <a:r>
                        <a:rPr lang="en-US" sz="1200">
                          <a:latin typeface="Times New Roman"/>
                          <a:ea typeface="Times New Roman"/>
                        </a:rPr>
                        <a:t>Displays text as bold.</a:t>
                      </a:r>
                    </a:p>
                  </a:txBody>
                  <a:tcPr marL="9413" marR="9413" marT="9413" marB="9413">
                    <a:lnL>
                      <a:noFill/>
                    </a:lnL>
                    <a:lnR>
                      <a:noFill/>
                    </a:lnR>
                    <a:lnT>
                      <a:noFill/>
                    </a:lnT>
                    <a:lnB>
                      <a:noFill/>
                    </a:lnB>
                    <a:solidFill>
                      <a:srgbClr val="EBD7AE"/>
                    </a:solidFill>
                  </a:tcPr>
                </a:tc>
                <a:tc>
                  <a:txBody>
                    <a:bodyPr/>
                    <a:lstStyle/>
                    <a:p>
                      <a:endParaRPr lang="en-US" sz="1000">
                        <a:latin typeface="Times New Roman"/>
                      </a:endParaRPr>
                    </a:p>
                  </a:txBody>
                  <a:tcPr marL="9413" marR="9413" marT="9413" marB="9413">
                    <a:lnL>
                      <a:noFill/>
                    </a:lnL>
                    <a:lnR>
                      <a:noFill/>
                    </a:lnR>
                    <a:lnT>
                      <a:noFill/>
                    </a:lnT>
                    <a:lnB>
                      <a:noFill/>
                    </a:lnB>
                    <a:solidFill>
                      <a:srgbClr val="EBD7AE"/>
                    </a:solidFill>
                  </a:tcPr>
                </a:tc>
                <a:extLst>
                  <a:ext uri="{0D108BD9-81ED-4DB2-BD59-A6C34878D82A}">
                    <a16:rowId xmlns:a16="http://schemas.microsoft.com/office/drawing/2014/main" val="10000"/>
                  </a:ext>
                </a:extLst>
              </a:tr>
              <a:tr h="414229">
                <a:tc vMerge="1">
                  <a:txBody>
                    <a:bodyPr/>
                    <a:lstStyle/>
                    <a:p>
                      <a:endParaRPr lang="en-US"/>
                    </a:p>
                  </a:txBody>
                  <a:tcPr/>
                </a:tc>
                <a:tc>
                  <a:txBody>
                    <a:bodyPr/>
                    <a:lstStyle/>
                    <a:p>
                      <a:pPr marL="0" marR="0">
                        <a:spcBef>
                          <a:spcPts val="0"/>
                        </a:spcBef>
                        <a:spcAft>
                          <a:spcPts val="0"/>
                        </a:spcAft>
                      </a:pPr>
                      <a:r>
                        <a:rPr lang="en-US" sz="1200">
                          <a:latin typeface="Times New Roman"/>
                          <a:ea typeface="Times New Roman"/>
                        </a:rPr>
                        <a:t>&lt;B&gt;Bloody, bold and resolute&lt;/B&gt;</a:t>
                      </a:r>
                    </a:p>
                  </a:txBody>
                  <a:tcPr marL="9413" marR="9413" marT="9413" marB="9413">
                    <a:lnL>
                      <a:noFill/>
                    </a:lnL>
                    <a:lnR>
                      <a:noFill/>
                    </a:lnR>
                    <a:lnT>
                      <a:noFill/>
                    </a:lnT>
                    <a:lnB>
                      <a:noFill/>
                    </a:lnB>
                    <a:solidFill>
                      <a:srgbClr val="FFFFFF"/>
                    </a:solidFill>
                  </a:tcPr>
                </a:tc>
                <a:tc gridSpan="2">
                  <a:txBody>
                    <a:bodyPr/>
                    <a:lstStyle/>
                    <a:p>
                      <a:pPr marL="0" marR="0">
                        <a:spcBef>
                          <a:spcPts val="0"/>
                        </a:spcBef>
                        <a:spcAft>
                          <a:spcPts val="0"/>
                        </a:spcAft>
                      </a:pPr>
                      <a:r>
                        <a:rPr lang="en-US" sz="1200" b="1">
                          <a:latin typeface="Times New Roman"/>
                          <a:ea typeface="Times New Roman"/>
                        </a:rPr>
                        <a:t>Bloody, bold and resolute</a:t>
                      </a:r>
                      <a:endParaRPr lang="en-US" sz="1200">
                        <a:latin typeface="Times New Roman"/>
                        <a:ea typeface="Times New Roman"/>
                      </a:endParaRPr>
                    </a:p>
                  </a:txBody>
                  <a:tcPr marL="9413" marR="9413" marT="9413" marB="9413">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10001"/>
                  </a:ext>
                </a:extLst>
              </a:tr>
              <a:tr h="217253">
                <a:tc rowSpan="2">
                  <a:txBody>
                    <a:bodyPr/>
                    <a:lstStyle/>
                    <a:p>
                      <a:pPr marL="0" marR="0" algn="ctr">
                        <a:spcBef>
                          <a:spcPts val="0"/>
                        </a:spcBef>
                        <a:spcAft>
                          <a:spcPts val="0"/>
                        </a:spcAft>
                      </a:pPr>
                      <a:r>
                        <a:rPr lang="en-US" sz="1300" b="1" dirty="0">
                          <a:latin typeface="Times New Roman"/>
                          <a:ea typeface="Times New Roman"/>
                        </a:rPr>
                        <a:t>I</a:t>
                      </a:r>
                      <a:endParaRPr lang="en-US" sz="1200" dirty="0">
                        <a:latin typeface="Times New Roman"/>
                        <a:ea typeface="Times New Roman"/>
                      </a:endParaRPr>
                    </a:p>
                  </a:txBody>
                  <a:tcPr marL="9413" marR="9413" marT="9413" marB="9413">
                    <a:lnL>
                      <a:noFill/>
                    </a:lnL>
                    <a:lnR>
                      <a:noFill/>
                    </a:lnR>
                    <a:lnT>
                      <a:noFill/>
                    </a:lnT>
                    <a:lnB>
                      <a:noFill/>
                    </a:lnB>
                    <a:solidFill>
                      <a:srgbClr val="EBD7AE"/>
                    </a:solidFill>
                  </a:tcPr>
                </a:tc>
                <a:tc>
                  <a:txBody>
                    <a:bodyPr/>
                    <a:lstStyle/>
                    <a:p>
                      <a:pPr marL="0" marR="0">
                        <a:spcBef>
                          <a:spcPts val="0"/>
                        </a:spcBef>
                        <a:spcAft>
                          <a:spcPts val="0"/>
                        </a:spcAft>
                      </a:pPr>
                      <a:r>
                        <a:rPr lang="en-US" sz="1200">
                          <a:latin typeface="Times New Roman"/>
                          <a:ea typeface="Times New Roman"/>
                        </a:rPr>
                        <a:t>Italic</a:t>
                      </a:r>
                    </a:p>
                  </a:txBody>
                  <a:tcPr marL="9413" marR="9413" marT="9413" marB="9413">
                    <a:lnL>
                      <a:noFill/>
                    </a:lnL>
                    <a:lnR>
                      <a:noFill/>
                    </a:lnR>
                    <a:lnT>
                      <a:noFill/>
                    </a:lnT>
                    <a:lnB>
                      <a:noFill/>
                    </a:lnB>
                    <a:solidFill>
                      <a:srgbClr val="EBD7AE"/>
                    </a:solidFill>
                  </a:tcPr>
                </a:tc>
                <a:tc>
                  <a:txBody>
                    <a:bodyPr/>
                    <a:lstStyle/>
                    <a:p>
                      <a:pPr marL="0" marR="0">
                        <a:spcBef>
                          <a:spcPts val="0"/>
                        </a:spcBef>
                        <a:spcAft>
                          <a:spcPts val="0"/>
                        </a:spcAft>
                      </a:pPr>
                      <a:r>
                        <a:rPr lang="en-US" sz="1200">
                          <a:latin typeface="Times New Roman"/>
                          <a:ea typeface="Times New Roman"/>
                        </a:rPr>
                        <a:t>Displays text as italic</a:t>
                      </a:r>
                    </a:p>
                  </a:txBody>
                  <a:tcPr marL="9413" marR="9413" marT="9413" marB="9413">
                    <a:lnL>
                      <a:noFill/>
                    </a:lnL>
                    <a:lnR>
                      <a:noFill/>
                    </a:lnR>
                    <a:lnT>
                      <a:noFill/>
                    </a:lnT>
                    <a:lnB>
                      <a:noFill/>
                    </a:lnB>
                    <a:solidFill>
                      <a:srgbClr val="EBD7AE"/>
                    </a:solidFill>
                  </a:tcPr>
                </a:tc>
                <a:tc>
                  <a:txBody>
                    <a:bodyPr/>
                    <a:lstStyle/>
                    <a:p>
                      <a:endParaRPr lang="en-US" sz="1000">
                        <a:latin typeface="Times New Roman"/>
                      </a:endParaRPr>
                    </a:p>
                  </a:txBody>
                  <a:tcPr marL="9413" marR="9413" marT="9413" marB="9413">
                    <a:lnL>
                      <a:noFill/>
                    </a:lnL>
                    <a:lnR>
                      <a:noFill/>
                    </a:lnR>
                    <a:lnT>
                      <a:noFill/>
                    </a:lnT>
                    <a:lnB>
                      <a:noFill/>
                    </a:lnB>
                    <a:solidFill>
                      <a:srgbClr val="EBD7AE"/>
                    </a:solidFill>
                  </a:tcPr>
                </a:tc>
                <a:extLst>
                  <a:ext uri="{0D108BD9-81ED-4DB2-BD59-A6C34878D82A}">
                    <a16:rowId xmlns:a16="http://schemas.microsoft.com/office/drawing/2014/main" val="10002"/>
                  </a:ext>
                </a:extLst>
              </a:tr>
              <a:tr h="414229">
                <a:tc vMerge="1">
                  <a:txBody>
                    <a:bodyPr/>
                    <a:lstStyle/>
                    <a:p>
                      <a:endParaRPr lang="en-US"/>
                    </a:p>
                  </a:txBody>
                  <a:tcPr/>
                </a:tc>
                <a:tc>
                  <a:txBody>
                    <a:bodyPr/>
                    <a:lstStyle/>
                    <a:p>
                      <a:pPr marL="0" marR="0">
                        <a:spcBef>
                          <a:spcPts val="0"/>
                        </a:spcBef>
                        <a:spcAft>
                          <a:spcPts val="0"/>
                        </a:spcAft>
                      </a:pPr>
                      <a:r>
                        <a:rPr lang="en-US" sz="1200">
                          <a:latin typeface="Times New Roman"/>
                          <a:ea typeface="Times New Roman"/>
                        </a:rPr>
                        <a:t>&lt;I&gt;Caveat emptor&lt;/I&gt;: let the buyer beware!</a:t>
                      </a:r>
                    </a:p>
                  </a:txBody>
                  <a:tcPr marL="9413" marR="9413" marT="9413" marB="9413">
                    <a:lnL>
                      <a:noFill/>
                    </a:lnL>
                    <a:lnR>
                      <a:noFill/>
                    </a:lnR>
                    <a:lnT>
                      <a:noFill/>
                    </a:lnT>
                    <a:lnB>
                      <a:noFill/>
                    </a:lnB>
                    <a:solidFill>
                      <a:srgbClr val="FFFFFF"/>
                    </a:solidFill>
                  </a:tcPr>
                </a:tc>
                <a:tc gridSpan="2">
                  <a:txBody>
                    <a:bodyPr/>
                    <a:lstStyle/>
                    <a:p>
                      <a:pPr marL="0" marR="0">
                        <a:spcBef>
                          <a:spcPts val="0"/>
                        </a:spcBef>
                        <a:spcAft>
                          <a:spcPts val="0"/>
                        </a:spcAft>
                      </a:pPr>
                      <a:r>
                        <a:rPr lang="en-US" sz="1200" i="1">
                          <a:latin typeface="Times New Roman"/>
                          <a:ea typeface="Times New Roman"/>
                        </a:rPr>
                        <a:t>Caveat emptor</a:t>
                      </a:r>
                      <a:r>
                        <a:rPr lang="en-US" sz="1200">
                          <a:latin typeface="Times New Roman"/>
                          <a:ea typeface="Times New Roman"/>
                        </a:rPr>
                        <a:t>: let the buyer beware!</a:t>
                      </a:r>
                    </a:p>
                  </a:txBody>
                  <a:tcPr marL="9413" marR="9413" marT="9413" marB="9413">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10003"/>
                  </a:ext>
                </a:extLst>
              </a:tr>
              <a:tr h="798951">
                <a:tc rowSpan="2">
                  <a:txBody>
                    <a:bodyPr/>
                    <a:lstStyle/>
                    <a:p>
                      <a:pPr marL="0" marR="0" algn="ctr">
                        <a:spcBef>
                          <a:spcPts val="0"/>
                        </a:spcBef>
                        <a:spcAft>
                          <a:spcPts val="0"/>
                        </a:spcAft>
                      </a:pPr>
                      <a:r>
                        <a:rPr lang="en-US" sz="1300" b="1">
                          <a:latin typeface="Times New Roman"/>
                          <a:ea typeface="Times New Roman"/>
                        </a:rPr>
                        <a:t>U</a:t>
                      </a:r>
                      <a:endParaRPr lang="en-US" sz="1200">
                        <a:latin typeface="Times New Roman"/>
                        <a:ea typeface="Times New Roman"/>
                      </a:endParaRPr>
                    </a:p>
                  </a:txBody>
                  <a:tcPr marL="9413" marR="9413" marT="9413" marB="9413">
                    <a:lnL>
                      <a:noFill/>
                    </a:lnL>
                    <a:lnR>
                      <a:noFill/>
                    </a:lnR>
                    <a:lnT>
                      <a:noFill/>
                    </a:lnT>
                    <a:lnB>
                      <a:noFill/>
                    </a:lnB>
                    <a:solidFill>
                      <a:srgbClr val="EBD7AE"/>
                    </a:solidFill>
                  </a:tcPr>
                </a:tc>
                <a:tc>
                  <a:txBody>
                    <a:bodyPr/>
                    <a:lstStyle/>
                    <a:p>
                      <a:pPr marL="0" marR="0">
                        <a:spcBef>
                          <a:spcPts val="0"/>
                        </a:spcBef>
                        <a:spcAft>
                          <a:spcPts val="0"/>
                        </a:spcAft>
                      </a:pPr>
                      <a:r>
                        <a:rPr lang="en-US" sz="1200">
                          <a:latin typeface="Times New Roman"/>
                          <a:ea typeface="Times New Roman"/>
                        </a:rPr>
                        <a:t>Underline</a:t>
                      </a:r>
                    </a:p>
                  </a:txBody>
                  <a:tcPr marL="9413" marR="9413" marT="9413" marB="9413">
                    <a:lnL>
                      <a:noFill/>
                    </a:lnL>
                    <a:lnR>
                      <a:noFill/>
                    </a:lnR>
                    <a:lnT>
                      <a:noFill/>
                    </a:lnT>
                    <a:lnB>
                      <a:noFill/>
                    </a:lnB>
                    <a:solidFill>
                      <a:srgbClr val="EBD7AE"/>
                    </a:solidFill>
                  </a:tcPr>
                </a:tc>
                <a:tc>
                  <a:txBody>
                    <a:bodyPr/>
                    <a:lstStyle/>
                    <a:p>
                      <a:pPr marL="0" marR="0">
                        <a:spcBef>
                          <a:spcPts val="0"/>
                        </a:spcBef>
                        <a:spcAft>
                          <a:spcPts val="0"/>
                        </a:spcAft>
                      </a:pPr>
                      <a:r>
                        <a:rPr lang="en-US" sz="1200">
                          <a:latin typeface="Times New Roman"/>
                          <a:ea typeface="Times New Roman"/>
                        </a:rPr>
                        <a:t>Shows text as underlined (not supported by older versions of Netscape).</a:t>
                      </a:r>
                    </a:p>
                  </a:txBody>
                  <a:tcPr marL="9413" marR="9413" marT="9413" marB="9413">
                    <a:lnL>
                      <a:noFill/>
                    </a:lnL>
                    <a:lnR>
                      <a:noFill/>
                    </a:lnR>
                    <a:lnT>
                      <a:noFill/>
                    </a:lnT>
                    <a:lnB>
                      <a:noFill/>
                    </a:lnB>
                    <a:solidFill>
                      <a:srgbClr val="EBD7AE"/>
                    </a:solidFill>
                  </a:tcPr>
                </a:tc>
                <a:tc>
                  <a:txBody>
                    <a:bodyPr/>
                    <a:lstStyle/>
                    <a:p>
                      <a:endParaRPr lang="en-US" sz="1000">
                        <a:latin typeface="Times New Roman"/>
                      </a:endParaRPr>
                    </a:p>
                  </a:txBody>
                  <a:tcPr marL="9413" marR="9413" marT="9413" marB="9413">
                    <a:lnL>
                      <a:noFill/>
                    </a:lnL>
                    <a:lnR>
                      <a:noFill/>
                    </a:lnR>
                    <a:lnT>
                      <a:noFill/>
                    </a:lnT>
                    <a:lnB>
                      <a:noFill/>
                    </a:lnB>
                    <a:solidFill>
                      <a:srgbClr val="EBD7AE"/>
                    </a:solidFill>
                  </a:tcPr>
                </a:tc>
                <a:extLst>
                  <a:ext uri="{0D108BD9-81ED-4DB2-BD59-A6C34878D82A}">
                    <a16:rowId xmlns:a16="http://schemas.microsoft.com/office/drawing/2014/main" val="10004"/>
                  </a:ext>
                </a:extLst>
              </a:tr>
              <a:tr h="409614">
                <a:tc vMerge="1">
                  <a:txBody>
                    <a:bodyPr/>
                    <a:lstStyle/>
                    <a:p>
                      <a:endParaRPr lang="en-US"/>
                    </a:p>
                  </a:txBody>
                  <a:tcPr/>
                </a:tc>
                <a:tc>
                  <a:txBody>
                    <a:bodyPr/>
                    <a:lstStyle/>
                    <a:p>
                      <a:pPr marL="0" marR="0">
                        <a:spcBef>
                          <a:spcPts val="0"/>
                        </a:spcBef>
                        <a:spcAft>
                          <a:spcPts val="0"/>
                        </a:spcAft>
                      </a:pPr>
                      <a:r>
                        <a:rPr lang="en-US" sz="1200">
                          <a:latin typeface="Times New Roman"/>
                          <a:ea typeface="Times New Roman"/>
                        </a:rPr>
                        <a:t>&lt;U&gt;Underlined Text&lt;/U&gt;</a:t>
                      </a:r>
                    </a:p>
                  </a:txBody>
                  <a:tcPr marL="9413" marR="9413" marT="9413" marB="9413">
                    <a:lnL>
                      <a:noFill/>
                    </a:lnL>
                    <a:lnR>
                      <a:noFill/>
                    </a:lnR>
                    <a:lnT>
                      <a:noFill/>
                    </a:lnT>
                    <a:lnB>
                      <a:noFill/>
                    </a:lnB>
                    <a:solidFill>
                      <a:srgbClr val="FFFFFF"/>
                    </a:solidFill>
                  </a:tcPr>
                </a:tc>
                <a:tc gridSpan="2">
                  <a:txBody>
                    <a:bodyPr/>
                    <a:lstStyle/>
                    <a:p>
                      <a:pPr marL="0" marR="0">
                        <a:spcBef>
                          <a:spcPts val="0"/>
                        </a:spcBef>
                        <a:spcAft>
                          <a:spcPts val="0"/>
                        </a:spcAft>
                      </a:pPr>
                      <a:r>
                        <a:rPr lang="en-US" sz="1200" u="sng">
                          <a:latin typeface="Times New Roman"/>
                          <a:ea typeface="Times New Roman"/>
                        </a:rPr>
                        <a:t>Underlined Text</a:t>
                      </a:r>
                      <a:endParaRPr lang="en-US" sz="1200">
                        <a:latin typeface="Times New Roman"/>
                        <a:ea typeface="Times New Roman"/>
                      </a:endParaRPr>
                    </a:p>
                  </a:txBody>
                  <a:tcPr marL="9413" marR="9413" marT="9413" marB="9413">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10005"/>
                  </a:ext>
                </a:extLst>
              </a:tr>
              <a:tr h="1188288">
                <a:tc rowSpan="2">
                  <a:txBody>
                    <a:bodyPr/>
                    <a:lstStyle/>
                    <a:p>
                      <a:pPr marL="0" marR="0" algn="ctr">
                        <a:spcBef>
                          <a:spcPts val="0"/>
                        </a:spcBef>
                        <a:spcAft>
                          <a:spcPts val="0"/>
                        </a:spcAft>
                      </a:pPr>
                      <a:r>
                        <a:rPr lang="en-US" sz="1300" b="1">
                          <a:latin typeface="Times New Roman"/>
                          <a:ea typeface="Times New Roman"/>
                        </a:rPr>
                        <a:t>TT</a:t>
                      </a:r>
                      <a:endParaRPr lang="en-US" sz="1200">
                        <a:latin typeface="Times New Roman"/>
                        <a:ea typeface="Times New Roman"/>
                      </a:endParaRPr>
                    </a:p>
                  </a:txBody>
                  <a:tcPr marL="9413" marR="9413" marT="9413" marB="9413">
                    <a:lnL>
                      <a:noFill/>
                    </a:lnL>
                    <a:lnR>
                      <a:noFill/>
                    </a:lnR>
                    <a:lnT>
                      <a:noFill/>
                    </a:lnT>
                    <a:lnB>
                      <a:noFill/>
                    </a:lnB>
                    <a:solidFill>
                      <a:srgbClr val="EBD7AE"/>
                    </a:solidFill>
                  </a:tcPr>
                </a:tc>
                <a:tc>
                  <a:txBody>
                    <a:bodyPr/>
                    <a:lstStyle/>
                    <a:p>
                      <a:pPr marL="0" marR="0">
                        <a:spcBef>
                          <a:spcPts val="0"/>
                        </a:spcBef>
                        <a:spcAft>
                          <a:spcPts val="0"/>
                        </a:spcAft>
                      </a:pPr>
                      <a:r>
                        <a:rPr lang="en-US" sz="1200">
                          <a:latin typeface="Times New Roman"/>
                          <a:ea typeface="Times New Roman"/>
                        </a:rPr>
                        <a:t>Fixed font</a:t>
                      </a:r>
                    </a:p>
                  </a:txBody>
                  <a:tcPr marL="9413" marR="9413" marT="9413" marB="9413">
                    <a:lnL>
                      <a:noFill/>
                    </a:lnL>
                    <a:lnR>
                      <a:noFill/>
                    </a:lnR>
                    <a:lnT>
                      <a:noFill/>
                    </a:lnT>
                    <a:lnB>
                      <a:noFill/>
                    </a:lnB>
                    <a:solidFill>
                      <a:srgbClr val="EBD7AE"/>
                    </a:solidFill>
                  </a:tcPr>
                </a:tc>
                <a:tc>
                  <a:txBody>
                    <a:bodyPr/>
                    <a:lstStyle/>
                    <a:p>
                      <a:pPr marL="0" marR="0">
                        <a:spcBef>
                          <a:spcPts val="0"/>
                        </a:spcBef>
                        <a:spcAft>
                          <a:spcPts val="0"/>
                        </a:spcAft>
                      </a:pPr>
                      <a:r>
                        <a:rPr lang="en-US" sz="1200">
                          <a:latin typeface="Times New Roman"/>
                          <a:ea typeface="Times New Roman"/>
                        </a:rPr>
                        <a:t>Displays text in a 'fixed' font (in which each letter is the same size, such as Courier)-- similar to PRE , CODE, etc.</a:t>
                      </a:r>
                    </a:p>
                  </a:txBody>
                  <a:tcPr marL="9413" marR="9413" marT="9413" marB="9413">
                    <a:lnL>
                      <a:noFill/>
                    </a:lnL>
                    <a:lnR>
                      <a:noFill/>
                    </a:lnR>
                    <a:lnT>
                      <a:noFill/>
                    </a:lnT>
                    <a:lnB>
                      <a:noFill/>
                    </a:lnB>
                    <a:solidFill>
                      <a:srgbClr val="EBD7AE"/>
                    </a:solidFill>
                  </a:tcPr>
                </a:tc>
                <a:tc>
                  <a:txBody>
                    <a:bodyPr/>
                    <a:lstStyle/>
                    <a:p>
                      <a:endParaRPr lang="en-US" sz="1000">
                        <a:latin typeface="Times New Roman"/>
                      </a:endParaRPr>
                    </a:p>
                  </a:txBody>
                  <a:tcPr marL="9413" marR="9413" marT="9413" marB="9413">
                    <a:lnL>
                      <a:noFill/>
                    </a:lnL>
                    <a:lnR>
                      <a:noFill/>
                    </a:lnR>
                    <a:lnT>
                      <a:noFill/>
                    </a:lnT>
                    <a:lnB>
                      <a:noFill/>
                    </a:lnB>
                    <a:solidFill>
                      <a:srgbClr val="EBD7AE"/>
                    </a:solidFill>
                  </a:tcPr>
                </a:tc>
                <a:extLst>
                  <a:ext uri="{0D108BD9-81ED-4DB2-BD59-A6C34878D82A}">
                    <a16:rowId xmlns:a16="http://schemas.microsoft.com/office/drawing/2014/main" val="10006"/>
                  </a:ext>
                </a:extLst>
              </a:tr>
              <a:tr h="217253">
                <a:tc vMerge="1">
                  <a:txBody>
                    <a:bodyPr/>
                    <a:lstStyle/>
                    <a:p>
                      <a:endParaRPr lang="en-US"/>
                    </a:p>
                  </a:txBody>
                  <a:tcPr/>
                </a:tc>
                <a:tc>
                  <a:txBody>
                    <a:bodyPr/>
                    <a:lstStyle/>
                    <a:p>
                      <a:pPr marL="0" marR="0">
                        <a:spcBef>
                          <a:spcPts val="0"/>
                        </a:spcBef>
                        <a:spcAft>
                          <a:spcPts val="0"/>
                        </a:spcAft>
                      </a:pPr>
                      <a:r>
                        <a:rPr lang="en-US" sz="1200">
                          <a:latin typeface="Times New Roman"/>
                          <a:ea typeface="Times New Roman"/>
                        </a:rPr>
                        <a:t>&lt;TT&gt;Fixed Text&lt;/TT&gt;</a:t>
                      </a:r>
                    </a:p>
                  </a:txBody>
                  <a:tcPr marL="9413" marR="9413" marT="9413" marB="9413">
                    <a:lnL>
                      <a:noFill/>
                    </a:lnL>
                    <a:lnR>
                      <a:noFill/>
                    </a:lnR>
                    <a:lnT>
                      <a:noFill/>
                    </a:lnT>
                    <a:lnB>
                      <a:noFill/>
                    </a:lnB>
                    <a:solidFill>
                      <a:srgbClr val="FFFFFF"/>
                    </a:solidFill>
                  </a:tcPr>
                </a:tc>
                <a:tc gridSpan="2">
                  <a:txBody>
                    <a:bodyPr/>
                    <a:lstStyle/>
                    <a:p>
                      <a:pPr marL="0" marR="0">
                        <a:spcBef>
                          <a:spcPts val="0"/>
                        </a:spcBef>
                        <a:spcAft>
                          <a:spcPts val="0"/>
                        </a:spcAft>
                      </a:pPr>
                      <a:r>
                        <a:rPr lang="en-US" sz="1000">
                          <a:latin typeface="Times New Roman"/>
                          <a:ea typeface="Times New Roman"/>
                        </a:rPr>
                        <a:t>Fixed Text</a:t>
                      </a:r>
                      <a:endParaRPr lang="en-US" sz="1200">
                        <a:latin typeface="Times New Roman"/>
                        <a:ea typeface="Times New Roman"/>
                      </a:endParaRPr>
                    </a:p>
                  </a:txBody>
                  <a:tcPr marL="9413" marR="9413" marT="9413" marB="9413">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10007"/>
                  </a:ext>
                </a:extLst>
              </a:tr>
              <a:tr h="414229">
                <a:tc rowSpan="2">
                  <a:txBody>
                    <a:bodyPr/>
                    <a:lstStyle/>
                    <a:p>
                      <a:pPr marL="0" marR="0" algn="ctr">
                        <a:spcBef>
                          <a:spcPts val="0"/>
                        </a:spcBef>
                        <a:spcAft>
                          <a:spcPts val="0"/>
                        </a:spcAft>
                      </a:pPr>
                      <a:r>
                        <a:rPr lang="en-US" sz="1300" b="1">
                          <a:latin typeface="Times New Roman"/>
                          <a:ea typeface="Times New Roman"/>
                        </a:rPr>
                        <a:t>FONT</a:t>
                      </a:r>
                      <a:endParaRPr lang="en-US" sz="1200">
                        <a:latin typeface="Times New Roman"/>
                        <a:ea typeface="Times New Roman"/>
                      </a:endParaRPr>
                    </a:p>
                  </a:txBody>
                  <a:tcPr marL="9413" marR="9413" marT="9413" marB="9413">
                    <a:lnL>
                      <a:noFill/>
                    </a:lnL>
                    <a:lnR>
                      <a:noFill/>
                    </a:lnR>
                    <a:lnT>
                      <a:noFill/>
                    </a:lnT>
                    <a:lnB>
                      <a:noFill/>
                    </a:lnB>
                    <a:solidFill>
                      <a:srgbClr val="EBD7AE"/>
                    </a:solidFill>
                  </a:tcPr>
                </a:tc>
                <a:tc>
                  <a:txBody>
                    <a:bodyPr/>
                    <a:lstStyle/>
                    <a:p>
                      <a:pPr marL="0" marR="0">
                        <a:spcBef>
                          <a:spcPts val="0"/>
                        </a:spcBef>
                        <a:spcAft>
                          <a:spcPts val="0"/>
                        </a:spcAft>
                      </a:pPr>
                      <a:r>
                        <a:rPr lang="en-US" sz="1200">
                          <a:latin typeface="Times New Roman"/>
                          <a:ea typeface="Times New Roman"/>
                        </a:rPr>
                        <a:t>Font appearance.</a:t>
                      </a:r>
                    </a:p>
                  </a:txBody>
                  <a:tcPr marL="9413" marR="9413" marT="9413" marB="9413">
                    <a:lnL>
                      <a:noFill/>
                    </a:lnL>
                    <a:lnR>
                      <a:noFill/>
                    </a:lnR>
                    <a:lnT>
                      <a:noFill/>
                    </a:lnT>
                    <a:lnB>
                      <a:noFill/>
                    </a:lnB>
                    <a:solidFill>
                      <a:srgbClr val="EBD7AE"/>
                    </a:solidFill>
                  </a:tcPr>
                </a:tc>
                <a:tc>
                  <a:txBody>
                    <a:bodyPr/>
                    <a:lstStyle/>
                    <a:p>
                      <a:pPr marL="0" marR="0">
                        <a:spcBef>
                          <a:spcPts val="0"/>
                        </a:spcBef>
                        <a:spcAft>
                          <a:spcPts val="0"/>
                        </a:spcAft>
                      </a:pPr>
                      <a:r>
                        <a:rPr lang="en-US" sz="1200">
                          <a:latin typeface="Times New Roman"/>
                          <a:ea typeface="Times New Roman"/>
                        </a:rPr>
                        <a:t>Sets relative or absolute font size, font color.</a:t>
                      </a:r>
                    </a:p>
                  </a:txBody>
                  <a:tcPr marL="9413" marR="9413" marT="9413" marB="9413">
                    <a:lnL>
                      <a:noFill/>
                    </a:lnL>
                    <a:lnR>
                      <a:noFill/>
                    </a:lnR>
                    <a:lnT>
                      <a:noFill/>
                    </a:lnT>
                    <a:lnB>
                      <a:noFill/>
                    </a:lnB>
                    <a:solidFill>
                      <a:srgbClr val="EBD7AE"/>
                    </a:solidFill>
                  </a:tcPr>
                </a:tc>
                <a:tc>
                  <a:txBody>
                    <a:bodyPr/>
                    <a:lstStyle/>
                    <a:p>
                      <a:pPr marL="0" marR="0">
                        <a:spcBef>
                          <a:spcPts val="0"/>
                        </a:spcBef>
                        <a:spcAft>
                          <a:spcPts val="0"/>
                        </a:spcAft>
                      </a:pPr>
                      <a:r>
                        <a:rPr lang="en-US" sz="1200">
                          <a:latin typeface="Times New Roman"/>
                          <a:ea typeface="Times New Roman"/>
                        </a:rPr>
                        <a:t>SIZE </a:t>
                      </a:r>
                      <a:br>
                        <a:rPr lang="en-US" sz="1200">
                          <a:latin typeface="Times New Roman"/>
                          <a:ea typeface="Times New Roman"/>
                        </a:rPr>
                      </a:br>
                      <a:r>
                        <a:rPr lang="en-US" sz="1200">
                          <a:latin typeface="Times New Roman"/>
                          <a:ea typeface="Times New Roman"/>
                        </a:rPr>
                        <a:t>COLOR</a:t>
                      </a:r>
                    </a:p>
                  </a:txBody>
                  <a:tcPr marL="9413" marR="9413" marT="9413" marB="9413">
                    <a:lnL>
                      <a:noFill/>
                    </a:lnL>
                    <a:lnR>
                      <a:noFill/>
                    </a:lnR>
                    <a:lnT>
                      <a:noFill/>
                    </a:lnT>
                    <a:lnB>
                      <a:noFill/>
                    </a:lnB>
                    <a:solidFill>
                      <a:srgbClr val="EBD7AE"/>
                    </a:solidFill>
                  </a:tcPr>
                </a:tc>
                <a:extLst>
                  <a:ext uri="{0D108BD9-81ED-4DB2-BD59-A6C34878D82A}">
                    <a16:rowId xmlns:a16="http://schemas.microsoft.com/office/drawing/2014/main" val="10008"/>
                  </a:ext>
                </a:extLst>
              </a:tr>
              <a:tr h="611206">
                <a:tc vMerge="1">
                  <a:txBody>
                    <a:bodyPr/>
                    <a:lstStyle/>
                    <a:p>
                      <a:endParaRPr lang="en-US"/>
                    </a:p>
                  </a:txBody>
                  <a:tcPr/>
                </a:tc>
                <a:tc>
                  <a:txBody>
                    <a:bodyPr/>
                    <a:lstStyle/>
                    <a:p>
                      <a:pPr marL="0" marR="0">
                        <a:spcBef>
                          <a:spcPts val="0"/>
                        </a:spcBef>
                        <a:spcAft>
                          <a:spcPts val="0"/>
                        </a:spcAft>
                      </a:pPr>
                      <a:r>
                        <a:rPr lang="en-US" sz="1200">
                          <a:latin typeface="Times New Roman"/>
                          <a:ea typeface="Times New Roman"/>
                        </a:rPr>
                        <a:t>&lt;FONT SIZE="+2" COLOR="#bb4732"&gt;Colored text&lt;/FONT&gt;</a:t>
                      </a:r>
                    </a:p>
                  </a:txBody>
                  <a:tcPr marL="9413" marR="9413" marT="9413" marB="9413">
                    <a:lnL>
                      <a:noFill/>
                    </a:lnL>
                    <a:lnR>
                      <a:noFill/>
                    </a:lnR>
                    <a:lnT>
                      <a:noFill/>
                    </a:lnT>
                    <a:lnB>
                      <a:noFill/>
                    </a:lnB>
                    <a:solidFill>
                      <a:srgbClr val="FFFFFF"/>
                    </a:solidFill>
                  </a:tcPr>
                </a:tc>
                <a:tc gridSpan="2">
                  <a:txBody>
                    <a:bodyPr/>
                    <a:lstStyle/>
                    <a:p>
                      <a:pPr marL="0" marR="0">
                        <a:spcBef>
                          <a:spcPts val="0"/>
                        </a:spcBef>
                        <a:spcAft>
                          <a:spcPts val="0"/>
                        </a:spcAft>
                      </a:pPr>
                      <a:r>
                        <a:rPr lang="en-US" sz="1800" dirty="0">
                          <a:solidFill>
                            <a:srgbClr val="BB4732"/>
                          </a:solidFill>
                          <a:latin typeface="Times New Roman"/>
                          <a:ea typeface="Times New Roman"/>
                        </a:rPr>
                        <a:t>Colored text</a:t>
                      </a:r>
                      <a:endParaRPr lang="en-US" sz="1200" dirty="0">
                        <a:latin typeface="Times New Roman"/>
                        <a:ea typeface="Times New Roman"/>
                      </a:endParaRPr>
                    </a:p>
                  </a:txBody>
                  <a:tcPr marL="9413" marR="9413" marT="9413" marB="9413">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5" name="TextBox 4"/>
          <p:cNvSpPr txBox="1"/>
          <p:nvPr/>
        </p:nvSpPr>
        <p:spPr>
          <a:xfrm>
            <a:off x="457200" y="1066800"/>
            <a:ext cx="5562600" cy="954107"/>
          </a:xfrm>
          <a:prstGeom prst="rect">
            <a:avLst/>
          </a:prstGeom>
          <a:noFill/>
        </p:spPr>
        <p:txBody>
          <a:bodyPr wrap="square" rtlCol="0">
            <a:spAutoFit/>
          </a:bodyPr>
          <a:lstStyle/>
          <a:p>
            <a:r>
              <a:rPr lang="en-US" sz="2800" b="1" dirty="0"/>
              <a:t>Style and Appearance Elements </a:t>
            </a:r>
            <a:endParaRPr lang="en-US" sz="2800" dirty="0"/>
          </a:p>
          <a:p>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92500" lnSpcReduction="20000"/>
          </a:bodyPr>
          <a:lstStyle/>
          <a:p>
            <a:pPr algn="just"/>
            <a:r>
              <a:rPr lang="en-US" dirty="0"/>
              <a:t>HTML stands for Hyper Text Markup Language, which is the most widely used language on Web to develop web pages. </a:t>
            </a:r>
          </a:p>
          <a:p>
            <a:pPr algn="just"/>
            <a:r>
              <a:rPr lang="en-US" dirty="0"/>
              <a:t>HTML was created by Tim Berners-Lee in late 1991 but "HTML 2.0" was the first standard HTML specification which was published in 1995. </a:t>
            </a:r>
          </a:p>
          <a:p>
            <a:pPr algn="just"/>
            <a:r>
              <a:rPr lang="en-US" dirty="0"/>
              <a:t>HTML 4.01 was a major version of HTML and it was published in late 1999. Though HTML 4.01 version is widely used but currently we are having HTML-5 version which is an extension to HTML 4.01, and this version was published in 2012.</a:t>
            </a:r>
          </a:p>
        </p:txBody>
      </p:sp>
    </p:spTree>
    <p:extLst>
      <p:ext uri="{BB962C8B-B14F-4D97-AF65-F5344CB8AC3E}">
        <p14:creationId xmlns:p14="http://schemas.microsoft.com/office/powerpoint/2010/main" val="1973377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dirty="0"/>
              <a:t>HTML Tags cont.</a:t>
            </a:r>
          </a:p>
        </p:txBody>
      </p:sp>
      <p:graphicFrame>
        <p:nvGraphicFramePr>
          <p:cNvPr id="4" name="Content Placeholder 3"/>
          <p:cNvGraphicFramePr>
            <a:graphicFrameLocks noGrp="1"/>
          </p:cNvGraphicFramePr>
          <p:nvPr>
            <p:ph idx="1"/>
          </p:nvPr>
        </p:nvGraphicFramePr>
        <p:xfrm>
          <a:off x="381000" y="1996281"/>
          <a:ext cx="8382000" cy="3703320"/>
        </p:xfrm>
        <a:graphic>
          <a:graphicData uri="http://schemas.openxmlformats.org/drawingml/2006/table">
            <a:tbl>
              <a:tblPr/>
              <a:tblGrid>
                <a:gridCol w="2095500">
                  <a:extLst>
                    <a:ext uri="{9D8B030D-6E8A-4147-A177-3AD203B41FA5}">
                      <a16:colId xmlns:a16="http://schemas.microsoft.com/office/drawing/2014/main" val="20000"/>
                    </a:ext>
                  </a:extLst>
                </a:gridCol>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tblGrid>
              <a:tr h="0">
                <a:tc rowSpan="2">
                  <a:txBody>
                    <a:bodyPr/>
                    <a:lstStyle/>
                    <a:p>
                      <a:pPr marL="0" marR="0" algn="ctr">
                        <a:spcBef>
                          <a:spcPts val="0"/>
                        </a:spcBef>
                        <a:spcAft>
                          <a:spcPts val="0"/>
                        </a:spcAft>
                      </a:pPr>
                      <a:r>
                        <a:rPr lang="en-US" sz="1400" b="1" dirty="0">
                          <a:latin typeface="Times New Roman"/>
                          <a:ea typeface="Times New Roman"/>
                        </a:rPr>
                        <a:t>A </a:t>
                      </a:r>
                      <a:br>
                        <a:rPr lang="en-US" sz="1400" b="1" dirty="0">
                          <a:latin typeface="Times New Roman"/>
                          <a:ea typeface="Times New Roman"/>
                        </a:rPr>
                      </a:br>
                      <a:r>
                        <a:rPr lang="en-US" sz="1400" b="1" dirty="0">
                          <a:latin typeface="Times New Roman"/>
                          <a:ea typeface="Times New Roman"/>
                        </a:rPr>
                        <a:t>HREF="URL"</a:t>
                      </a:r>
                      <a:endParaRPr lang="en-US" sz="1400" dirty="0">
                        <a:latin typeface="Times New Roman"/>
                        <a:ea typeface="Times New Roman"/>
                      </a:endParaRPr>
                    </a:p>
                  </a:txBody>
                  <a:tcPr marL="9525" marR="9525" marT="9525" marB="9525">
                    <a:lnL>
                      <a:noFill/>
                    </a:lnL>
                    <a:lnR>
                      <a:noFill/>
                    </a:lnR>
                    <a:lnT>
                      <a:noFill/>
                    </a:lnT>
                    <a:lnB>
                      <a:noFill/>
                    </a:lnB>
                    <a:solidFill>
                      <a:srgbClr val="EBD7AE"/>
                    </a:solidFill>
                  </a:tcPr>
                </a:tc>
                <a:tc>
                  <a:txBody>
                    <a:bodyPr/>
                    <a:lstStyle/>
                    <a:p>
                      <a:pPr marL="0" marR="0">
                        <a:spcBef>
                          <a:spcPts val="0"/>
                        </a:spcBef>
                        <a:spcAft>
                          <a:spcPts val="0"/>
                        </a:spcAft>
                      </a:pPr>
                      <a:r>
                        <a:rPr lang="en-US" sz="1400">
                          <a:latin typeface="Times New Roman"/>
                          <a:ea typeface="Times New Roman"/>
                        </a:rPr>
                        <a:t>Hypertext link (Special case of the Anchor element)</a:t>
                      </a:r>
                    </a:p>
                  </a:txBody>
                  <a:tcPr marL="9525" marR="9525" marT="9525" marB="9525">
                    <a:lnL>
                      <a:noFill/>
                    </a:lnL>
                    <a:lnR>
                      <a:noFill/>
                    </a:lnR>
                    <a:lnT>
                      <a:noFill/>
                    </a:lnT>
                    <a:lnB>
                      <a:noFill/>
                    </a:lnB>
                    <a:solidFill>
                      <a:srgbClr val="EBD7AE"/>
                    </a:solidFill>
                  </a:tcPr>
                </a:tc>
                <a:tc>
                  <a:txBody>
                    <a:bodyPr/>
                    <a:lstStyle/>
                    <a:p>
                      <a:pPr marL="0" marR="0">
                        <a:spcBef>
                          <a:spcPts val="0"/>
                        </a:spcBef>
                        <a:spcAft>
                          <a:spcPts val="0"/>
                        </a:spcAft>
                      </a:pPr>
                      <a:r>
                        <a:rPr lang="en-US" sz="1400" dirty="0">
                          <a:latin typeface="Times New Roman"/>
                          <a:ea typeface="Times New Roman"/>
                        </a:rPr>
                        <a:t>Allows the user to retrieve the document at the specified URL by clicking on the contents of the element. (Usually displayed as blue and underlined.) The URL may include a named target.</a:t>
                      </a:r>
                    </a:p>
                  </a:txBody>
                  <a:tcPr marL="9525" marR="9525" marT="9525" marB="9525">
                    <a:lnL>
                      <a:noFill/>
                    </a:lnL>
                    <a:lnR>
                      <a:noFill/>
                    </a:lnR>
                    <a:lnT>
                      <a:noFill/>
                    </a:lnT>
                    <a:lnB>
                      <a:noFill/>
                    </a:lnB>
                    <a:solidFill>
                      <a:srgbClr val="EBD7AE"/>
                    </a:solidFill>
                  </a:tcPr>
                </a:tc>
                <a:tc>
                  <a:txBody>
                    <a:bodyPr/>
                    <a:lstStyle/>
                    <a:p>
                      <a:pPr marL="0" marR="0">
                        <a:spcBef>
                          <a:spcPts val="0"/>
                        </a:spcBef>
                        <a:spcAft>
                          <a:spcPts val="0"/>
                        </a:spcAft>
                      </a:pPr>
                      <a:r>
                        <a:rPr lang="en-US" sz="1400">
                          <a:latin typeface="Times New Roman"/>
                          <a:ea typeface="Times New Roman"/>
                        </a:rPr>
                        <a:t>NAME, REL, REV URN,TITLE,TARGET</a:t>
                      </a:r>
                    </a:p>
                  </a:txBody>
                  <a:tcPr marL="9525" marR="9525" marT="9525" marB="9525">
                    <a:lnL>
                      <a:noFill/>
                    </a:lnL>
                    <a:lnR>
                      <a:noFill/>
                    </a:lnR>
                    <a:lnT>
                      <a:noFill/>
                    </a:lnT>
                    <a:lnB>
                      <a:noFill/>
                    </a:lnB>
                    <a:solidFill>
                      <a:srgbClr val="EBD7AE"/>
                    </a:solidFill>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a:spcBef>
                          <a:spcPts val="0"/>
                        </a:spcBef>
                        <a:spcAft>
                          <a:spcPts val="0"/>
                        </a:spcAft>
                      </a:pPr>
                      <a:r>
                        <a:rPr lang="en-US" sz="1400" dirty="0">
                          <a:latin typeface="Times New Roman"/>
                          <a:ea typeface="Times New Roman"/>
                        </a:rPr>
                        <a:t>Go to &lt;A HREF="</a:t>
                      </a:r>
                      <a:r>
                        <a:rPr lang="en-US" sz="1400" dirty="0" err="1">
                          <a:latin typeface="Times New Roman"/>
                          <a:ea typeface="Times New Roman"/>
                        </a:rPr>
                        <a:t>htmlchart.html#named_target</a:t>
                      </a:r>
                      <a:r>
                        <a:rPr lang="en-US" sz="1400" dirty="0">
                          <a:latin typeface="Times New Roman"/>
                          <a:ea typeface="Times New Roman"/>
                        </a:rPr>
                        <a:t>"&gt;</a:t>
                      </a:r>
                      <a:br>
                        <a:rPr lang="en-US" sz="1400" dirty="0">
                          <a:latin typeface="Times New Roman"/>
                          <a:ea typeface="Times New Roman"/>
                        </a:rPr>
                      </a:br>
                      <a:r>
                        <a:rPr lang="en-US" sz="1400" dirty="0">
                          <a:latin typeface="Times New Roman"/>
                          <a:ea typeface="Times New Roman"/>
                        </a:rPr>
                        <a:t>named anchor section&lt;/A&gt;</a:t>
                      </a:r>
                    </a:p>
                  </a:txBody>
                  <a:tcPr marL="9525" marR="9525" marT="9525" marB="9525">
                    <a:lnL>
                      <a:noFill/>
                    </a:lnL>
                    <a:lnR>
                      <a:noFill/>
                    </a:lnR>
                    <a:lnT>
                      <a:noFill/>
                    </a:lnT>
                    <a:lnB>
                      <a:noFill/>
                    </a:lnB>
                    <a:solidFill>
                      <a:srgbClr val="FFFFFF"/>
                    </a:solidFill>
                  </a:tcPr>
                </a:tc>
                <a:tc gridSpan="2">
                  <a:txBody>
                    <a:bodyPr/>
                    <a:lstStyle/>
                    <a:p>
                      <a:pPr marL="0" marR="0">
                        <a:spcBef>
                          <a:spcPts val="0"/>
                        </a:spcBef>
                        <a:spcAft>
                          <a:spcPts val="0"/>
                        </a:spcAft>
                      </a:pPr>
                      <a:r>
                        <a:rPr lang="en-US" sz="1400">
                          <a:latin typeface="Times New Roman"/>
                          <a:ea typeface="Times New Roman"/>
                        </a:rPr>
                        <a:t>Go to </a:t>
                      </a:r>
                      <a:r>
                        <a:rPr lang="en-US" sz="1400" u="sng">
                          <a:solidFill>
                            <a:srgbClr val="0000FF"/>
                          </a:solidFill>
                          <a:latin typeface="Times New Roman"/>
                          <a:ea typeface="Times New Roman"/>
                          <a:hlinkClick r:id="rId2"/>
                        </a:rPr>
                        <a:t>named anchor section</a:t>
                      </a:r>
                      <a:r>
                        <a:rPr lang="en-US" sz="1400">
                          <a:latin typeface="Times New Roman"/>
                          <a:ea typeface="Times New Roman"/>
                        </a:rPr>
                        <a:t>.</a:t>
                      </a:r>
                    </a:p>
                  </a:txBody>
                  <a:tcPr marL="9525" marR="9525" marT="9525" marB="9525">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10001"/>
                  </a:ext>
                </a:extLst>
              </a:tr>
              <a:tr h="0">
                <a:tc rowSpan="2">
                  <a:txBody>
                    <a:bodyPr/>
                    <a:lstStyle/>
                    <a:p>
                      <a:pPr marL="0" marR="0" algn="ctr">
                        <a:spcBef>
                          <a:spcPts val="0"/>
                        </a:spcBef>
                        <a:spcAft>
                          <a:spcPts val="0"/>
                        </a:spcAft>
                      </a:pPr>
                      <a:r>
                        <a:rPr lang="en-US" sz="1400" b="1">
                          <a:latin typeface="Times New Roman"/>
                          <a:ea typeface="Times New Roman"/>
                        </a:rPr>
                        <a:t>A </a:t>
                      </a:r>
                      <a:br>
                        <a:rPr lang="en-US" sz="1400" b="1">
                          <a:latin typeface="Times New Roman"/>
                          <a:ea typeface="Times New Roman"/>
                        </a:rPr>
                      </a:br>
                      <a:r>
                        <a:rPr lang="en-US" sz="1400" b="1">
                          <a:latin typeface="Times New Roman"/>
                          <a:ea typeface="Times New Roman"/>
                        </a:rPr>
                        <a:t>NAME="name"</a:t>
                      </a:r>
                      <a:endParaRPr lang="en-US" sz="1400">
                        <a:latin typeface="Times New Roman"/>
                        <a:ea typeface="Times New Roman"/>
                      </a:endParaRPr>
                    </a:p>
                  </a:txBody>
                  <a:tcPr marL="9525" marR="9525" marT="9525" marB="9525">
                    <a:lnL>
                      <a:noFill/>
                    </a:lnL>
                    <a:lnR>
                      <a:noFill/>
                    </a:lnR>
                    <a:lnT>
                      <a:noFill/>
                    </a:lnT>
                    <a:lnB>
                      <a:noFill/>
                    </a:lnB>
                    <a:solidFill>
                      <a:srgbClr val="EBD7AE"/>
                    </a:solidFill>
                  </a:tcPr>
                </a:tc>
                <a:tc>
                  <a:txBody>
                    <a:bodyPr/>
                    <a:lstStyle/>
                    <a:p>
                      <a:pPr marL="0" marR="0">
                        <a:spcBef>
                          <a:spcPts val="0"/>
                        </a:spcBef>
                        <a:spcAft>
                          <a:spcPts val="0"/>
                        </a:spcAft>
                      </a:pPr>
                      <a:r>
                        <a:rPr lang="en-US" sz="1400">
                          <a:latin typeface="Times New Roman"/>
                          <a:ea typeface="Times New Roman"/>
                        </a:rPr>
                        <a:t>Named Anchor, or target</a:t>
                      </a:r>
                    </a:p>
                  </a:txBody>
                  <a:tcPr marL="9525" marR="9525" marT="9525" marB="9525">
                    <a:lnL>
                      <a:noFill/>
                    </a:lnL>
                    <a:lnR>
                      <a:noFill/>
                    </a:lnR>
                    <a:lnT>
                      <a:noFill/>
                    </a:lnT>
                    <a:lnB>
                      <a:noFill/>
                    </a:lnB>
                    <a:solidFill>
                      <a:srgbClr val="EBD7AE"/>
                    </a:solidFill>
                  </a:tcPr>
                </a:tc>
                <a:tc>
                  <a:txBody>
                    <a:bodyPr/>
                    <a:lstStyle/>
                    <a:p>
                      <a:pPr marL="0" marR="0">
                        <a:spcBef>
                          <a:spcPts val="0"/>
                        </a:spcBef>
                        <a:spcAft>
                          <a:spcPts val="0"/>
                        </a:spcAft>
                      </a:pPr>
                      <a:r>
                        <a:rPr lang="en-US" sz="1400">
                          <a:latin typeface="Times New Roman"/>
                          <a:ea typeface="Times New Roman"/>
                        </a:rPr>
                        <a:t>Sets a 'target'/'anchor' which hypertext links can point to.</a:t>
                      </a:r>
                    </a:p>
                  </a:txBody>
                  <a:tcPr marL="9525" marR="9525" marT="9525" marB="9525">
                    <a:lnL>
                      <a:noFill/>
                    </a:lnL>
                    <a:lnR>
                      <a:noFill/>
                    </a:lnR>
                    <a:lnT>
                      <a:noFill/>
                    </a:lnT>
                    <a:lnB>
                      <a:noFill/>
                    </a:lnB>
                    <a:solidFill>
                      <a:srgbClr val="EBD7AE"/>
                    </a:solidFill>
                  </a:tcPr>
                </a:tc>
                <a:tc>
                  <a:txBody>
                    <a:bodyPr/>
                    <a:lstStyle/>
                    <a:p>
                      <a:pPr marL="0" marR="0">
                        <a:spcBef>
                          <a:spcPts val="0"/>
                        </a:spcBef>
                        <a:spcAft>
                          <a:spcPts val="0"/>
                        </a:spcAft>
                      </a:pPr>
                      <a:r>
                        <a:rPr lang="en-US" sz="1400">
                          <a:latin typeface="Times New Roman"/>
                          <a:ea typeface="Times New Roman"/>
                        </a:rPr>
                        <a:t>HREF, REL, REV URN,TITLE,TARGET</a:t>
                      </a:r>
                    </a:p>
                  </a:txBody>
                  <a:tcPr marL="9525" marR="9525" marT="9525" marB="9525">
                    <a:lnL>
                      <a:noFill/>
                    </a:lnL>
                    <a:lnR>
                      <a:noFill/>
                    </a:lnR>
                    <a:lnT>
                      <a:noFill/>
                    </a:lnT>
                    <a:lnB>
                      <a:noFill/>
                    </a:lnB>
                    <a:solidFill>
                      <a:srgbClr val="EBD7AE"/>
                    </a:solidFill>
                  </a:tcPr>
                </a:tc>
                <a:extLst>
                  <a:ext uri="{0D108BD9-81ED-4DB2-BD59-A6C34878D82A}">
                    <a16:rowId xmlns:a16="http://schemas.microsoft.com/office/drawing/2014/main" val="10002"/>
                  </a:ext>
                </a:extLst>
              </a:tr>
              <a:tr h="0">
                <a:tc vMerge="1">
                  <a:txBody>
                    <a:bodyPr/>
                    <a:lstStyle/>
                    <a:p>
                      <a:endParaRPr lang="en-US"/>
                    </a:p>
                  </a:txBody>
                  <a:tcPr/>
                </a:tc>
                <a:tc>
                  <a:txBody>
                    <a:bodyPr/>
                    <a:lstStyle/>
                    <a:p>
                      <a:pPr marL="0" marR="0">
                        <a:spcBef>
                          <a:spcPts val="0"/>
                        </a:spcBef>
                        <a:spcAft>
                          <a:spcPts val="0"/>
                        </a:spcAft>
                      </a:pPr>
                      <a:r>
                        <a:rPr lang="en-US" sz="1400" dirty="0">
                          <a:latin typeface="Times New Roman"/>
                          <a:ea typeface="Times New Roman"/>
                        </a:rPr>
                        <a:t>&lt;A NAME="</a:t>
                      </a:r>
                      <a:r>
                        <a:rPr lang="en-US" sz="1400" dirty="0" err="1">
                          <a:latin typeface="Times New Roman"/>
                          <a:ea typeface="Times New Roman"/>
                        </a:rPr>
                        <a:t>named_target</a:t>
                      </a:r>
                      <a:r>
                        <a:rPr lang="en-US" sz="1400" dirty="0">
                          <a:latin typeface="Times New Roman"/>
                          <a:ea typeface="Times New Roman"/>
                        </a:rPr>
                        <a:t>"&gt;Named Target&lt;/A&gt;</a:t>
                      </a:r>
                    </a:p>
                  </a:txBody>
                  <a:tcPr marL="9525" marR="9525" marT="9525" marB="9525">
                    <a:lnL>
                      <a:noFill/>
                    </a:lnL>
                    <a:lnR>
                      <a:noFill/>
                    </a:lnR>
                    <a:lnT>
                      <a:noFill/>
                    </a:lnT>
                    <a:lnB>
                      <a:noFill/>
                    </a:lnB>
                    <a:solidFill>
                      <a:srgbClr val="FFFFFF"/>
                    </a:solidFill>
                  </a:tcPr>
                </a:tc>
                <a:tc gridSpan="2">
                  <a:txBody>
                    <a:bodyPr/>
                    <a:lstStyle/>
                    <a:p>
                      <a:pPr marL="0" marR="0">
                        <a:spcBef>
                          <a:spcPts val="0"/>
                        </a:spcBef>
                        <a:spcAft>
                          <a:spcPts val="0"/>
                        </a:spcAft>
                      </a:pPr>
                      <a:r>
                        <a:rPr lang="en-US" sz="1400" dirty="0">
                          <a:latin typeface="Times New Roman"/>
                          <a:ea typeface="Times New Roman"/>
                        </a:rPr>
                        <a:t>Named Target</a:t>
                      </a:r>
                    </a:p>
                  </a:txBody>
                  <a:tcPr marL="9525" marR="9525" marT="9525" marB="9525">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457200" y="1066800"/>
            <a:ext cx="6705600" cy="954107"/>
          </a:xfrm>
          <a:prstGeom prst="rect">
            <a:avLst/>
          </a:prstGeom>
          <a:noFill/>
        </p:spPr>
        <p:txBody>
          <a:bodyPr wrap="square" rtlCol="0">
            <a:spAutoFit/>
          </a:bodyPr>
          <a:lstStyle/>
          <a:p>
            <a:r>
              <a:rPr lang="en-US" sz="2800" b="1" dirty="0"/>
              <a:t>Anchor Element: Links and Named Targets</a:t>
            </a:r>
          </a:p>
          <a:p>
            <a:endParaRPr 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HTML Tags cont.</a:t>
            </a:r>
          </a:p>
        </p:txBody>
      </p:sp>
      <p:graphicFrame>
        <p:nvGraphicFramePr>
          <p:cNvPr id="4" name="Content Placeholder 3"/>
          <p:cNvGraphicFramePr>
            <a:graphicFrameLocks noGrp="1"/>
          </p:cNvGraphicFramePr>
          <p:nvPr>
            <p:ph idx="1"/>
          </p:nvPr>
        </p:nvGraphicFramePr>
        <p:xfrm>
          <a:off x="457200" y="2563971"/>
          <a:ext cx="8382000" cy="2598420"/>
        </p:xfrm>
        <a:graphic>
          <a:graphicData uri="http://schemas.openxmlformats.org/drawingml/2006/table">
            <a:tbl>
              <a:tblPr/>
              <a:tblGrid>
                <a:gridCol w="2095500">
                  <a:extLst>
                    <a:ext uri="{9D8B030D-6E8A-4147-A177-3AD203B41FA5}">
                      <a16:colId xmlns:a16="http://schemas.microsoft.com/office/drawing/2014/main" val="20000"/>
                    </a:ext>
                  </a:extLst>
                </a:gridCol>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tblGrid>
              <a:tr h="0">
                <a:tc rowSpan="2">
                  <a:txBody>
                    <a:bodyPr/>
                    <a:lstStyle/>
                    <a:p>
                      <a:pPr marL="0" marR="0" algn="ctr">
                        <a:spcBef>
                          <a:spcPts val="0"/>
                        </a:spcBef>
                        <a:spcAft>
                          <a:spcPts val="0"/>
                        </a:spcAft>
                      </a:pPr>
                      <a:r>
                        <a:rPr lang="en-US" sz="1400" b="1" dirty="0">
                          <a:latin typeface="Times New Roman"/>
                          <a:ea typeface="Times New Roman"/>
                        </a:rPr>
                        <a:t>IMG</a:t>
                      </a:r>
                      <a:endParaRPr lang="en-US" sz="1400" dirty="0">
                        <a:latin typeface="Times New Roman"/>
                        <a:ea typeface="Times New Roman"/>
                      </a:endParaRPr>
                    </a:p>
                  </a:txBody>
                  <a:tcPr marL="9525" marR="9525" marT="9525" marB="9525">
                    <a:lnL>
                      <a:noFill/>
                    </a:lnL>
                    <a:lnR>
                      <a:noFill/>
                    </a:lnR>
                    <a:lnT>
                      <a:noFill/>
                    </a:lnT>
                    <a:lnB>
                      <a:noFill/>
                    </a:lnB>
                    <a:solidFill>
                      <a:srgbClr val="EBD7AE"/>
                    </a:solidFill>
                  </a:tcPr>
                </a:tc>
                <a:tc>
                  <a:txBody>
                    <a:bodyPr/>
                    <a:lstStyle/>
                    <a:p>
                      <a:pPr marL="0" marR="0">
                        <a:spcBef>
                          <a:spcPts val="0"/>
                        </a:spcBef>
                        <a:spcAft>
                          <a:spcPts val="0"/>
                        </a:spcAft>
                      </a:pPr>
                      <a:r>
                        <a:rPr lang="en-US" sz="1400">
                          <a:latin typeface="Times New Roman"/>
                          <a:ea typeface="Times New Roman"/>
                        </a:rPr>
                        <a:t>Image</a:t>
                      </a:r>
                    </a:p>
                  </a:txBody>
                  <a:tcPr marL="9525" marR="9525" marT="9525" marB="9525">
                    <a:lnL>
                      <a:noFill/>
                    </a:lnL>
                    <a:lnR>
                      <a:noFill/>
                    </a:lnR>
                    <a:lnT>
                      <a:noFill/>
                    </a:lnT>
                    <a:lnB>
                      <a:noFill/>
                    </a:lnB>
                    <a:solidFill>
                      <a:srgbClr val="EBD7AE"/>
                    </a:solidFill>
                  </a:tcPr>
                </a:tc>
                <a:tc>
                  <a:txBody>
                    <a:bodyPr/>
                    <a:lstStyle/>
                    <a:p>
                      <a:pPr marL="0" marR="0">
                        <a:spcBef>
                          <a:spcPts val="0"/>
                        </a:spcBef>
                        <a:spcAft>
                          <a:spcPts val="0"/>
                        </a:spcAft>
                      </a:pPr>
                      <a:r>
                        <a:rPr lang="en-US" sz="1400">
                          <a:latin typeface="Times New Roman"/>
                          <a:ea typeface="Times New Roman"/>
                        </a:rPr>
                        <a:t>Displays an 'inline' (embedded in the document) image in the document. Source (SRC="") gives the full or partial URL of the image file to use; ALT gives the alternative/caption text for the image</a:t>
                      </a:r>
                    </a:p>
                  </a:txBody>
                  <a:tcPr marL="9525" marR="9525" marT="9525" marB="9525">
                    <a:lnL>
                      <a:noFill/>
                    </a:lnL>
                    <a:lnR>
                      <a:noFill/>
                    </a:lnR>
                    <a:lnT>
                      <a:noFill/>
                    </a:lnT>
                    <a:lnB>
                      <a:noFill/>
                    </a:lnB>
                    <a:solidFill>
                      <a:srgbClr val="EBD7AE"/>
                    </a:solidFill>
                  </a:tcPr>
                </a:tc>
                <a:tc>
                  <a:txBody>
                    <a:bodyPr/>
                    <a:lstStyle/>
                    <a:p>
                      <a:pPr marL="0" marR="0">
                        <a:spcBef>
                          <a:spcPts val="0"/>
                        </a:spcBef>
                        <a:spcAft>
                          <a:spcPts val="0"/>
                        </a:spcAft>
                      </a:pPr>
                      <a:r>
                        <a:rPr lang="en-US" sz="1400">
                          <a:latin typeface="Times New Roman"/>
                          <a:ea typeface="Times New Roman"/>
                        </a:rPr>
                        <a:t>SOURCE, ALT, HEIGHT, WIDTH, BORDER</a:t>
                      </a:r>
                    </a:p>
                  </a:txBody>
                  <a:tcPr marL="9525" marR="9525" marT="9525" marB="9525">
                    <a:lnL>
                      <a:noFill/>
                    </a:lnL>
                    <a:lnR>
                      <a:noFill/>
                    </a:lnR>
                    <a:lnT>
                      <a:noFill/>
                    </a:lnT>
                    <a:lnB>
                      <a:noFill/>
                    </a:lnB>
                    <a:solidFill>
                      <a:srgbClr val="EBD7AE"/>
                    </a:solidFill>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a:spcBef>
                          <a:spcPts val="0"/>
                        </a:spcBef>
                        <a:spcAft>
                          <a:spcPts val="0"/>
                        </a:spcAft>
                      </a:pPr>
                      <a:r>
                        <a:rPr lang="en-US" sz="1400">
                          <a:latin typeface="Times New Roman"/>
                          <a:ea typeface="Times New Roman"/>
                        </a:rPr>
                        <a:t>&lt;IMG SRC="/icons/mthawk.gif" ALT="Lehigh mountain hawk"&gt;</a:t>
                      </a:r>
                    </a:p>
                  </a:txBody>
                  <a:tcPr marL="9525" marR="9525" marT="9525" marB="9525">
                    <a:lnL>
                      <a:noFill/>
                    </a:lnL>
                    <a:lnR>
                      <a:noFill/>
                    </a:lnR>
                    <a:lnT>
                      <a:noFill/>
                    </a:lnT>
                    <a:lnB>
                      <a:noFill/>
                    </a:lnB>
                    <a:solidFill>
                      <a:srgbClr val="FFFFFF"/>
                    </a:solidFill>
                  </a:tcPr>
                </a:tc>
                <a:tc gridSpan="2">
                  <a:txBody>
                    <a:bodyPr/>
                    <a:lstStyle/>
                    <a:p>
                      <a:pPr marL="0" marR="0">
                        <a:spcBef>
                          <a:spcPts val="0"/>
                        </a:spcBef>
                        <a:spcAft>
                          <a:spcPts val="0"/>
                        </a:spcAft>
                      </a:pPr>
                      <a:endParaRPr lang="en-US" sz="1400" dirty="0">
                        <a:latin typeface="Times New Roman"/>
                        <a:ea typeface="Times New Roman"/>
                      </a:endParaRPr>
                    </a:p>
                  </a:txBody>
                  <a:tcPr marL="9525" marR="9525" marT="9525" marB="9525">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8673" name="AutoShape 1" descr="Lehigh mountain hawk"/>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533400" y="1066800"/>
            <a:ext cx="6705600" cy="954107"/>
          </a:xfrm>
          <a:prstGeom prst="rect">
            <a:avLst/>
          </a:prstGeom>
          <a:noFill/>
        </p:spPr>
        <p:txBody>
          <a:bodyPr wrap="square" rtlCol="0">
            <a:spAutoFit/>
          </a:bodyPr>
          <a:lstStyle/>
          <a:p>
            <a:r>
              <a:rPr lang="en-US" sz="2800" b="1" dirty="0"/>
              <a:t>Image Element</a:t>
            </a:r>
          </a:p>
          <a:p>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HTML Tags cont.</a:t>
            </a:r>
          </a:p>
        </p:txBody>
      </p:sp>
      <p:graphicFrame>
        <p:nvGraphicFramePr>
          <p:cNvPr id="6" name="Content Placeholder 5"/>
          <p:cNvGraphicFramePr>
            <a:graphicFrameLocks noGrp="1"/>
          </p:cNvGraphicFramePr>
          <p:nvPr>
            <p:ph idx="1"/>
          </p:nvPr>
        </p:nvGraphicFramePr>
        <p:xfrm>
          <a:off x="304800" y="1774109"/>
          <a:ext cx="8610604" cy="3788491"/>
        </p:xfrm>
        <a:graphic>
          <a:graphicData uri="http://schemas.openxmlformats.org/drawingml/2006/table">
            <a:tbl>
              <a:tblPr/>
              <a:tblGrid>
                <a:gridCol w="2152651">
                  <a:extLst>
                    <a:ext uri="{9D8B030D-6E8A-4147-A177-3AD203B41FA5}">
                      <a16:colId xmlns:a16="http://schemas.microsoft.com/office/drawing/2014/main" val="20000"/>
                    </a:ext>
                  </a:extLst>
                </a:gridCol>
                <a:gridCol w="2152651">
                  <a:extLst>
                    <a:ext uri="{9D8B030D-6E8A-4147-A177-3AD203B41FA5}">
                      <a16:colId xmlns:a16="http://schemas.microsoft.com/office/drawing/2014/main" val="20001"/>
                    </a:ext>
                  </a:extLst>
                </a:gridCol>
                <a:gridCol w="2152651">
                  <a:extLst>
                    <a:ext uri="{9D8B030D-6E8A-4147-A177-3AD203B41FA5}">
                      <a16:colId xmlns:a16="http://schemas.microsoft.com/office/drawing/2014/main" val="20002"/>
                    </a:ext>
                  </a:extLst>
                </a:gridCol>
                <a:gridCol w="2152651">
                  <a:extLst>
                    <a:ext uri="{9D8B030D-6E8A-4147-A177-3AD203B41FA5}">
                      <a16:colId xmlns:a16="http://schemas.microsoft.com/office/drawing/2014/main" val="20003"/>
                    </a:ext>
                  </a:extLst>
                </a:gridCol>
              </a:tblGrid>
              <a:tr h="745901">
                <a:tc rowSpan="2">
                  <a:txBody>
                    <a:bodyPr/>
                    <a:lstStyle/>
                    <a:p>
                      <a:pPr marL="0" marR="0" algn="ctr">
                        <a:spcBef>
                          <a:spcPts val="0"/>
                        </a:spcBef>
                        <a:spcAft>
                          <a:spcPts val="0"/>
                        </a:spcAft>
                      </a:pPr>
                      <a:r>
                        <a:rPr lang="en-US" sz="1400" b="1" dirty="0">
                          <a:latin typeface="Times New Roman"/>
                          <a:ea typeface="Times New Roman"/>
                        </a:rPr>
                        <a:t>UL</a:t>
                      </a:r>
                      <a:endParaRPr lang="en-US" sz="1200" dirty="0">
                        <a:latin typeface="Times New Roman"/>
                        <a:ea typeface="Times New Roman"/>
                      </a:endParaRPr>
                    </a:p>
                  </a:txBody>
                  <a:tcPr marL="7225" marR="7225" marT="7225" marB="7225">
                    <a:lnL>
                      <a:noFill/>
                    </a:lnL>
                    <a:lnR>
                      <a:noFill/>
                    </a:lnR>
                    <a:lnT>
                      <a:noFill/>
                    </a:lnT>
                    <a:lnB>
                      <a:noFill/>
                    </a:lnB>
                    <a:solidFill>
                      <a:srgbClr val="EBD7AE"/>
                    </a:solidFill>
                  </a:tcPr>
                </a:tc>
                <a:tc>
                  <a:txBody>
                    <a:bodyPr/>
                    <a:lstStyle/>
                    <a:p>
                      <a:pPr marL="0" marR="0">
                        <a:spcBef>
                          <a:spcPts val="0"/>
                        </a:spcBef>
                        <a:spcAft>
                          <a:spcPts val="0"/>
                        </a:spcAft>
                      </a:pPr>
                      <a:r>
                        <a:rPr lang="en-US" sz="1200">
                          <a:latin typeface="Times New Roman"/>
                          <a:ea typeface="Times New Roman"/>
                        </a:rPr>
                        <a:t>Unordered List</a:t>
                      </a:r>
                    </a:p>
                  </a:txBody>
                  <a:tcPr marL="7225" marR="7225" marT="7225" marB="7225">
                    <a:lnL>
                      <a:noFill/>
                    </a:lnL>
                    <a:lnR>
                      <a:noFill/>
                    </a:lnR>
                    <a:lnT>
                      <a:noFill/>
                    </a:lnT>
                    <a:lnB>
                      <a:noFill/>
                    </a:lnB>
                    <a:solidFill>
                      <a:srgbClr val="EBD7AE"/>
                    </a:solidFill>
                  </a:tcPr>
                </a:tc>
                <a:tc>
                  <a:txBody>
                    <a:bodyPr/>
                    <a:lstStyle/>
                    <a:p>
                      <a:pPr marL="0" marR="0">
                        <a:spcBef>
                          <a:spcPts val="0"/>
                        </a:spcBef>
                        <a:spcAft>
                          <a:spcPts val="0"/>
                        </a:spcAft>
                      </a:pPr>
                      <a:r>
                        <a:rPr lang="en-US" sz="1200">
                          <a:latin typeface="Times New Roman"/>
                          <a:ea typeface="Times New Roman"/>
                        </a:rPr>
                        <a:t>Bullet List. Items in the list are LI elements.</a:t>
                      </a:r>
                      <a:br>
                        <a:rPr lang="en-US" sz="1200">
                          <a:latin typeface="Times New Roman"/>
                          <a:ea typeface="Times New Roman"/>
                        </a:rPr>
                      </a:br>
                      <a:r>
                        <a:rPr lang="en-US" sz="1200">
                          <a:latin typeface="Times New Roman"/>
                          <a:ea typeface="Times New Roman"/>
                        </a:rPr>
                        <a:t>Lists can be nested.</a:t>
                      </a:r>
                    </a:p>
                  </a:txBody>
                  <a:tcPr marL="7225" marR="7225" marT="7225" marB="7225">
                    <a:lnL>
                      <a:noFill/>
                    </a:lnL>
                    <a:lnR>
                      <a:noFill/>
                    </a:lnR>
                    <a:lnT>
                      <a:noFill/>
                    </a:lnT>
                    <a:lnB>
                      <a:noFill/>
                    </a:lnB>
                    <a:solidFill>
                      <a:srgbClr val="EBD7AE"/>
                    </a:solidFill>
                  </a:tcPr>
                </a:tc>
                <a:tc>
                  <a:txBody>
                    <a:bodyPr/>
                    <a:lstStyle/>
                    <a:p>
                      <a:pPr marL="0" marR="0">
                        <a:spcBef>
                          <a:spcPts val="0"/>
                        </a:spcBef>
                        <a:spcAft>
                          <a:spcPts val="0"/>
                        </a:spcAft>
                      </a:pPr>
                      <a:r>
                        <a:rPr lang="en-US" sz="1200">
                          <a:latin typeface="Times New Roman"/>
                          <a:ea typeface="Times New Roman"/>
                        </a:rPr>
                        <a:t>TYPE</a:t>
                      </a:r>
                    </a:p>
                  </a:txBody>
                  <a:tcPr marL="7225" marR="7225" marT="7225" marB="7225">
                    <a:lnL>
                      <a:noFill/>
                    </a:lnL>
                    <a:lnR>
                      <a:noFill/>
                    </a:lnR>
                    <a:lnT>
                      <a:noFill/>
                    </a:lnT>
                    <a:lnB>
                      <a:noFill/>
                    </a:lnB>
                    <a:solidFill>
                      <a:srgbClr val="EBD7AE"/>
                    </a:solidFill>
                  </a:tcPr>
                </a:tc>
                <a:extLst>
                  <a:ext uri="{0D108BD9-81ED-4DB2-BD59-A6C34878D82A}">
                    <a16:rowId xmlns:a16="http://schemas.microsoft.com/office/drawing/2014/main" val="10000"/>
                  </a:ext>
                </a:extLst>
              </a:tr>
              <a:tr h="987270">
                <a:tc vMerge="1">
                  <a:txBody>
                    <a:bodyPr/>
                    <a:lstStyle/>
                    <a:p>
                      <a:endParaRPr lang="en-US"/>
                    </a:p>
                  </a:txBody>
                  <a:tcPr/>
                </a:tc>
                <a:tc>
                  <a:txBody>
                    <a:bodyPr/>
                    <a:lstStyle/>
                    <a:p>
                      <a:pPr marL="0" marR="0">
                        <a:spcBef>
                          <a:spcPts val="0"/>
                        </a:spcBef>
                        <a:spcAft>
                          <a:spcPts val="0"/>
                        </a:spcAft>
                      </a:pPr>
                      <a:r>
                        <a:rPr lang="en-US" sz="1200">
                          <a:latin typeface="Times New Roman"/>
                          <a:ea typeface="Times New Roman"/>
                        </a:rPr>
                        <a:t>&lt;UL&gt;</a:t>
                      </a:r>
                      <a:br>
                        <a:rPr lang="en-US" sz="1200">
                          <a:latin typeface="Times New Roman"/>
                          <a:ea typeface="Times New Roman"/>
                        </a:rPr>
                      </a:br>
                      <a:r>
                        <a:rPr lang="en-US" sz="1200">
                          <a:latin typeface="Times New Roman"/>
                          <a:ea typeface="Times New Roman"/>
                        </a:rPr>
                        <a:t>&lt;LI&gt;First Item</a:t>
                      </a:r>
                      <a:br>
                        <a:rPr lang="en-US" sz="1200">
                          <a:latin typeface="Times New Roman"/>
                          <a:ea typeface="Times New Roman"/>
                        </a:rPr>
                      </a:br>
                      <a:r>
                        <a:rPr lang="en-US" sz="1200">
                          <a:latin typeface="Times New Roman"/>
                          <a:ea typeface="Times New Roman"/>
                        </a:rPr>
                        <a:t>&lt;LI&gt;Second Item</a:t>
                      </a:r>
                      <a:br>
                        <a:rPr lang="en-US" sz="1200">
                          <a:latin typeface="Times New Roman"/>
                          <a:ea typeface="Times New Roman"/>
                        </a:rPr>
                      </a:br>
                      <a:r>
                        <a:rPr lang="en-US" sz="1200">
                          <a:latin typeface="Times New Roman"/>
                          <a:ea typeface="Times New Roman"/>
                        </a:rPr>
                        <a:t>&lt;/UL&gt;</a:t>
                      </a:r>
                    </a:p>
                  </a:txBody>
                  <a:tcPr marL="7225" marR="7225" marT="7225" marB="7225">
                    <a:lnL>
                      <a:noFill/>
                    </a:lnL>
                    <a:lnR>
                      <a:noFill/>
                    </a:lnR>
                    <a:lnT>
                      <a:noFill/>
                    </a:lnT>
                    <a:lnB>
                      <a:noFill/>
                    </a:lnB>
                    <a:solidFill>
                      <a:srgbClr val="FFFFFF"/>
                    </a:solidFill>
                  </a:tcPr>
                </a:tc>
                <a:tc gridSpan="2">
                  <a:txBody>
                    <a:bodyPr/>
                    <a:lstStyle/>
                    <a:p>
                      <a:pPr marL="342900" marR="0" lvl="0" indent="-342900">
                        <a:spcBef>
                          <a:spcPts val="0"/>
                        </a:spcBef>
                        <a:spcAft>
                          <a:spcPts val="0"/>
                        </a:spcAft>
                        <a:buSzPts val="1000"/>
                        <a:buFont typeface="Symbol"/>
                        <a:buChar char=""/>
                        <a:tabLst>
                          <a:tab pos="457200" algn="l"/>
                        </a:tabLst>
                      </a:pPr>
                      <a:r>
                        <a:rPr lang="en-US" sz="1200" dirty="0">
                          <a:latin typeface="Times New Roman"/>
                          <a:ea typeface="Times New Roman"/>
                        </a:rPr>
                        <a:t>First Item</a:t>
                      </a:r>
                    </a:p>
                    <a:p>
                      <a:pPr marL="342900" marR="0" lvl="0" indent="-342900">
                        <a:spcBef>
                          <a:spcPts val="0"/>
                        </a:spcBef>
                        <a:spcAft>
                          <a:spcPts val="0"/>
                        </a:spcAft>
                        <a:buSzPts val="1000"/>
                        <a:buFont typeface="Symbol"/>
                        <a:buChar char=""/>
                        <a:tabLst>
                          <a:tab pos="457200" algn="l"/>
                        </a:tabLst>
                      </a:pPr>
                      <a:r>
                        <a:rPr lang="en-US" sz="1200" dirty="0">
                          <a:latin typeface="Times New Roman"/>
                          <a:ea typeface="Times New Roman"/>
                        </a:rPr>
                        <a:t>Second Item</a:t>
                      </a:r>
                    </a:p>
                  </a:txBody>
                  <a:tcPr marL="7225" marR="7225" marT="7225" marB="7225">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10001"/>
                  </a:ext>
                </a:extLst>
              </a:tr>
              <a:tr h="1068050">
                <a:tc rowSpan="2">
                  <a:txBody>
                    <a:bodyPr/>
                    <a:lstStyle/>
                    <a:p>
                      <a:pPr marL="0" marR="0" algn="ctr">
                        <a:spcBef>
                          <a:spcPts val="0"/>
                        </a:spcBef>
                        <a:spcAft>
                          <a:spcPts val="0"/>
                        </a:spcAft>
                      </a:pPr>
                      <a:r>
                        <a:rPr lang="en-US" sz="1400" b="1">
                          <a:latin typeface="Times New Roman"/>
                          <a:ea typeface="Times New Roman"/>
                        </a:rPr>
                        <a:t>OL</a:t>
                      </a:r>
                      <a:endParaRPr lang="en-US" sz="1200">
                        <a:latin typeface="Times New Roman"/>
                        <a:ea typeface="Times New Roman"/>
                      </a:endParaRPr>
                    </a:p>
                  </a:txBody>
                  <a:tcPr marL="7225" marR="7225" marT="7225" marB="7225">
                    <a:lnL>
                      <a:noFill/>
                    </a:lnL>
                    <a:lnR>
                      <a:noFill/>
                    </a:lnR>
                    <a:lnT>
                      <a:noFill/>
                    </a:lnT>
                    <a:lnB>
                      <a:noFill/>
                    </a:lnB>
                    <a:solidFill>
                      <a:srgbClr val="EBD7AE"/>
                    </a:solidFill>
                  </a:tcPr>
                </a:tc>
                <a:tc>
                  <a:txBody>
                    <a:bodyPr/>
                    <a:lstStyle/>
                    <a:p>
                      <a:pPr marL="0" marR="0">
                        <a:spcBef>
                          <a:spcPts val="0"/>
                        </a:spcBef>
                        <a:spcAft>
                          <a:spcPts val="0"/>
                        </a:spcAft>
                      </a:pPr>
                      <a:r>
                        <a:rPr lang="en-US" sz="1200">
                          <a:latin typeface="Times New Roman"/>
                          <a:ea typeface="Times New Roman"/>
                        </a:rPr>
                        <a:t>Ordered List</a:t>
                      </a:r>
                    </a:p>
                  </a:txBody>
                  <a:tcPr marL="7225" marR="7225" marT="7225" marB="7225">
                    <a:lnL>
                      <a:noFill/>
                    </a:lnL>
                    <a:lnR>
                      <a:noFill/>
                    </a:lnR>
                    <a:lnT>
                      <a:noFill/>
                    </a:lnT>
                    <a:lnB>
                      <a:noFill/>
                    </a:lnB>
                    <a:solidFill>
                      <a:srgbClr val="EBD7AE"/>
                    </a:solidFill>
                  </a:tcPr>
                </a:tc>
                <a:tc>
                  <a:txBody>
                    <a:bodyPr/>
                    <a:lstStyle/>
                    <a:p>
                      <a:pPr marL="0" marR="0">
                        <a:spcBef>
                          <a:spcPts val="0"/>
                        </a:spcBef>
                        <a:spcAft>
                          <a:spcPts val="0"/>
                        </a:spcAft>
                      </a:pPr>
                      <a:r>
                        <a:rPr lang="en-US" sz="1200" dirty="0" err="1">
                          <a:latin typeface="Times New Roman"/>
                          <a:ea typeface="Times New Roman"/>
                        </a:rPr>
                        <a:t>Numberd</a:t>
                      </a:r>
                      <a:r>
                        <a:rPr lang="en-US" sz="1200" dirty="0">
                          <a:latin typeface="Times New Roman"/>
                          <a:ea typeface="Times New Roman"/>
                        </a:rPr>
                        <a:t> (or lettered) list. </a:t>
                      </a:r>
                      <a:br>
                        <a:rPr lang="en-US" sz="1200" dirty="0">
                          <a:latin typeface="Times New Roman"/>
                          <a:ea typeface="Times New Roman"/>
                        </a:rPr>
                      </a:br>
                      <a:r>
                        <a:rPr lang="en-US" sz="1200" dirty="0">
                          <a:latin typeface="Times New Roman"/>
                          <a:ea typeface="Times New Roman"/>
                        </a:rPr>
                        <a:t>Items in the list are LI elements.</a:t>
                      </a:r>
                      <a:br>
                        <a:rPr lang="en-US" sz="1200" dirty="0">
                          <a:latin typeface="Times New Roman"/>
                          <a:ea typeface="Times New Roman"/>
                        </a:rPr>
                      </a:br>
                      <a:r>
                        <a:rPr lang="en-US" sz="1200" dirty="0">
                          <a:latin typeface="Times New Roman"/>
                          <a:ea typeface="Times New Roman"/>
                        </a:rPr>
                        <a:t>Lists can be nested.</a:t>
                      </a:r>
                    </a:p>
                  </a:txBody>
                  <a:tcPr marL="7225" marR="7225" marT="7225" marB="7225">
                    <a:lnL>
                      <a:noFill/>
                    </a:lnL>
                    <a:lnR>
                      <a:noFill/>
                    </a:lnR>
                    <a:lnT>
                      <a:noFill/>
                    </a:lnT>
                    <a:lnB>
                      <a:noFill/>
                    </a:lnB>
                    <a:solidFill>
                      <a:srgbClr val="EBD7AE"/>
                    </a:solidFill>
                  </a:tcPr>
                </a:tc>
                <a:tc>
                  <a:txBody>
                    <a:bodyPr/>
                    <a:lstStyle/>
                    <a:p>
                      <a:pPr marL="0" marR="0">
                        <a:spcBef>
                          <a:spcPts val="0"/>
                        </a:spcBef>
                        <a:spcAft>
                          <a:spcPts val="0"/>
                        </a:spcAft>
                      </a:pPr>
                      <a:r>
                        <a:rPr lang="en-US" sz="1200">
                          <a:latin typeface="Times New Roman"/>
                          <a:ea typeface="Times New Roman"/>
                        </a:rPr>
                        <a:t>TYPE</a:t>
                      </a:r>
                    </a:p>
                  </a:txBody>
                  <a:tcPr marL="7225" marR="7225" marT="7225" marB="7225">
                    <a:lnL>
                      <a:noFill/>
                    </a:lnL>
                    <a:lnR>
                      <a:noFill/>
                    </a:lnR>
                    <a:lnT>
                      <a:noFill/>
                    </a:lnT>
                    <a:lnB>
                      <a:noFill/>
                    </a:lnB>
                    <a:solidFill>
                      <a:srgbClr val="EBD7AE"/>
                    </a:solidFill>
                  </a:tcPr>
                </a:tc>
                <a:extLst>
                  <a:ext uri="{0D108BD9-81ED-4DB2-BD59-A6C34878D82A}">
                    <a16:rowId xmlns:a16="http://schemas.microsoft.com/office/drawing/2014/main" val="10002"/>
                  </a:ext>
                </a:extLst>
              </a:tr>
              <a:tr h="987270">
                <a:tc vMerge="1">
                  <a:txBody>
                    <a:bodyPr/>
                    <a:lstStyle/>
                    <a:p>
                      <a:endParaRPr lang="en-US"/>
                    </a:p>
                  </a:txBody>
                  <a:tcPr/>
                </a:tc>
                <a:tc>
                  <a:txBody>
                    <a:bodyPr/>
                    <a:lstStyle/>
                    <a:p>
                      <a:pPr marL="0" marR="0">
                        <a:spcBef>
                          <a:spcPts val="0"/>
                        </a:spcBef>
                        <a:spcAft>
                          <a:spcPts val="0"/>
                        </a:spcAft>
                      </a:pPr>
                      <a:r>
                        <a:rPr lang="en-US" sz="1200">
                          <a:latin typeface="Times New Roman"/>
                          <a:ea typeface="Times New Roman"/>
                        </a:rPr>
                        <a:t>&lt;OL TYPE="A"&gt;</a:t>
                      </a:r>
                      <a:br>
                        <a:rPr lang="en-US" sz="1200">
                          <a:latin typeface="Times New Roman"/>
                          <a:ea typeface="Times New Roman"/>
                        </a:rPr>
                      </a:br>
                      <a:r>
                        <a:rPr lang="en-US" sz="1200">
                          <a:latin typeface="Times New Roman"/>
                          <a:ea typeface="Times New Roman"/>
                        </a:rPr>
                        <a:t>&lt;LI&gt;First Item</a:t>
                      </a:r>
                      <a:br>
                        <a:rPr lang="en-US" sz="1200">
                          <a:latin typeface="Times New Roman"/>
                          <a:ea typeface="Times New Roman"/>
                        </a:rPr>
                      </a:br>
                      <a:r>
                        <a:rPr lang="en-US" sz="1200">
                          <a:latin typeface="Times New Roman"/>
                          <a:ea typeface="Times New Roman"/>
                        </a:rPr>
                        <a:t>&lt;LI&gt;Second Item</a:t>
                      </a:r>
                      <a:br>
                        <a:rPr lang="en-US" sz="1200">
                          <a:latin typeface="Times New Roman"/>
                          <a:ea typeface="Times New Roman"/>
                        </a:rPr>
                      </a:br>
                      <a:r>
                        <a:rPr lang="en-US" sz="1200">
                          <a:latin typeface="Times New Roman"/>
                          <a:ea typeface="Times New Roman"/>
                        </a:rPr>
                        <a:t>&lt;/OL&gt;</a:t>
                      </a:r>
                    </a:p>
                  </a:txBody>
                  <a:tcPr marL="7225" marR="7225" marT="7225" marB="7225">
                    <a:lnL>
                      <a:noFill/>
                    </a:lnL>
                    <a:lnR>
                      <a:noFill/>
                    </a:lnR>
                    <a:lnT>
                      <a:noFill/>
                    </a:lnT>
                    <a:lnB>
                      <a:noFill/>
                    </a:lnB>
                    <a:solidFill>
                      <a:srgbClr val="FFFFFF"/>
                    </a:solidFill>
                  </a:tcPr>
                </a:tc>
                <a:tc gridSpan="2">
                  <a:txBody>
                    <a:bodyPr/>
                    <a:lstStyle/>
                    <a:p>
                      <a:pPr marL="342900" marR="0" lvl="0" indent="-342900">
                        <a:spcBef>
                          <a:spcPts val="0"/>
                        </a:spcBef>
                        <a:spcAft>
                          <a:spcPts val="0"/>
                        </a:spcAft>
                        <a:buFont typeface="+mj-lt"/>
                        <a:buAutoNum type="alphaUcPeriod"/>
                        <a:tabLst>
                          <a:tab pos="457200" algn="l"/>
                        </a:tabLst>
                      </a:pPr>
                      <a:r>
                        <a:rPr lang="en-US" sz="1200" dirty="0">
                          <a:latin typeface="Times New Roman"/>
                          <a:ea typeface="Times New Roman"/>
                        </a:rPr>
                        <a:t>First Item</a:t>
                      </a:r>
                    </a:p>
                    <a:p>
                      <a:pPr marL="342900" marR="0" lvl="0" indent="-342900">
                        <a:spcBef>
                          <a:spcPts val="0"/>
                        </a:spcBef>
                        <a:spcAft>
                          <a:spcPts val="0"/>
                        </a:spcAft>
                        <a:buFont typeface="+mj-lt"/>
                        <a:buAutoNum type="alphaUcPeriod"/>
                        <a:tabLst>
                          <a:tab pos="457200" algn="l"/>
                        </a:tabLst>
                      </a:pPr>
                      <a:r>
                        <a:rPr lang="en-US" sz="1200" dirty="0">
                          <a:latin typeface="Times New Roman"/>
                          <a:ea typeface="Times New Roman"/>
                        </a:rPr>
                        <a:t>Second Item</a:t>
                      </a:r>
                    </a:p>
                  </a:txBody>
                  <a:tcPr marL="7225" marR="7225" marT="7225" marB="7225">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533400" y="1066800"/>
            <a:ext cx="6705600" cy="954107"/>
          </a:xfrm>
          <a:prstGeom prst="rect">
            <a:avLst/>
          </a:prstGeom>
          <a:noFill/>
        </p:spPr>
        <p:txBody>
          <a:bodyPr wrap="square" rtlCol="0">
            <a:spAutoFit/>
          </a:bodyPr>
          <a:lstStyle/>
          <a:p>
            <a:r>
              <a:rPr lang="en-US" sz="2800" b="1" dirty="0"/>
              <a:t>List Elements</a:t>
            </a:r>
          </a:p>
          <a:p>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HTML Tags cont.</a:t>
            </a:r>
          </a:p>
        </p:txBody>
      </p:sp>
      <p:graphicFrame>
        <p:nvGraphicFramePr>
          <p:cNvPr id="5" name="Content Placeholder 4"/>
          <p:cNvGraphicFramePr>
            <a:graphicFrameLocks noGrp="1"/>
          </p:cNvGraphicFramePr>
          <p:nvPr>
            <p:ph idx="1"/>
          </p:nvPr>
        </p:nvGraphicFramePr>
        <p:xfrm>
          <a:off x="609598" y="1635879"/>
          <a:ext cx="8077200" cy="4776956"/>
        </p:xfrm>
        <a:graphic>
          <a:graphicData uri="http://schemas.openxmlformats.org/drawingml/2006/table">
            <a:tbl>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gridCol w="2019300">
                  <a:extLst>
                    <a:ext uri="{9D8B030D-6E8A-4147-A177-3AD203B41FA5}">
                      <a16:colId xmlns:a16="http://schemas.microsoft.com/office/drawing/2014/main" val="20002"/>
                    </a:ext>
                  </a:extLst>
                </a:gridCol>
                <a:gridCol w="2019300">
                  <a:extLst>
                    <a:ext uri="{9D8B030D-6E8A-4147-A177-3AD203B41FA5}">
                      <a16:colId xmlns:a16="http://schemas.microsoft.com/office/drawing/2014/main" val="20003"/>
                    </a:ext>
                  </a:extLst>
                </a:gridCol>
              </a:tblGrid>
              <a:tr h="977568">
                <a:tc rowSpan="2">
                  <a:txBody>
                    <a:bodyPr/>
                    <a:lstStyle/>
                    <a:p>
                      <a:pPr marL="0" marR="0" algn="ctr">
                        <a:spcBef>
                          <a:spcPts val="0"/>
                        </a:spcBef>
                        <a:spcAft>
                          <a:spcPts val="0"/>
                        </a:spcAft>
                      </a:pPr>
                      <a:r>
                        <a:rPr lang="en-US" sz="1200" b="1" dirty="0">
                          <a:latin typeface="Times New Roman"/>
                          <a:ea typeface="Times New Roman"/>
                        </a:rPr>
                        <a:t>LI</a:t>
                      </a:r>
                      <a:endParaRPr lang="en-US" sz="1100" dirty="0">
                        <a:latin typeface="Times New Roman"/>
                        <a:ea typeface="Times New Roman"/>
                      </a:endParaRPr>
                    </a:p>
                  </a:txBody>
                  <a:tcPr marL="6283" marR="6283" marT="6283" marB="6283">
                    <a:lnL>
                      <a:noFill/>
                    </a:lnL>
                    <a:lnR>
                      <a:noFill/>
                    </a:lnR>
                    <a:lnT>
                      <a:noFill/>
                    </a:lnT>
                    <a:lnB>
                      <a:noFill/>
                    </a:lnB>
                    <a:solidFill>
                      <a:srgbClr val="EBD7AE"/>
                    </a:solidFill>
                  </a:tcPr>
                </a:tc>
                <a:tc>
                  <a:txBody>
                    <a:bodyPr/>
                    <a:lstStyle/>
                    <a:p>
                      <a:pPr marL="0" marR="0">
                        <a:spcBef>
                          <a:spcPts val="0"/>
                        </a:spcBef>
                        <a:spcAft>
                          <a:spcPts val="0"/>
                        </a:spcAft>
                      </a:pPr>
                      <a:r>
                        <a:rPr lang="en-US" sz="1100">
                          <a:latin typeface="Times New Roman"/>
                          <a:ea typeface="Times New Roman"/>
                        </a:rPr>
                        <a:t>List item</a:t>
                      </a:r>
                    </a:p>
                  </a:txBody>
                  <a:tcPr marL="6283" marR="6283" marT="6283" marB="6283">
                    <a:lnL>
                      <a:noFill/>
                    </a:lnL>
                    <a:lnR>
                      <a:noFill/>
                    </a:lnR>
                    <a:lnT>
                      <a:noFill/>
                    </a:lnT>
                    <a:lnB>
                      <a:noFill/>
                    </a:lnB>
                    <a:solidFill>
                      <a:srgbClr val="EBD7AE"/>
                    </a:solidFill>
                  </a:tcPr>
                </a:tc>
                <a:tc>
                  <a:txBody>
                    <a:bodyPr/>
                    <a:lstStyle/>
                    <a:p>
                      <a:pPr marL="0" marR="0">
                        <a:spcBef>
                          <a:spcPts val="0"/>
                        </a:spcBef>
                        <a:spcAft>
                          <a:spcPts val="0"/>
                        </a:spcAft>
                      </a:pPr>
                      <a:r>
                        <a:rPr lang="en-US" sz="1100">
                          <a:latin typeface="Times New Roman"/>
                          <a:ea typeface="Times New Roman"/>
                        </a:rPr>
                        <a:t>An item in a bullet or numbered list. </a:t>
                      </a:r>
                      <a:br>
                        <a:rPr lang="en-US" sz="1100">
                          <a:latin typeface="Times New Roman"/>
                          <a:ea typeface="Times New Roman"/>
                        </a:rPr>
                      </a:br>
                      <a:r>
                        <a:rPr lang="en-US" sz="1100">
                          <a:latin typeface="Times New Roman"/>
                          <a:ea typeface="Times New Roman"/>
                        </a:rPr>
                        <a:t>List items can include other lists (nesting lists), line breaks, and other HTML tags. </a:t>
                      </a:r>
                      <a:br>
                        <a:rPr lang="en-US" sz="1100">
                          <a:latin typeface="Times New Roman"/>
                          <a:ea typeface="Times New Roman"/>
                        </a:rPr>
                      </a:br>
                      <a:r>
                        <a:rPr lang="en-US" sz="1100">
                          <a:latin typeface="Times New Roman"/>
                          <a:ea typeface="Times New Roman"/>
                        </a:rPr>
                        <a:t>Close tags &lt;/LI&gt; are optional.</a:t>
                      </a:r>
                    </a:p>
                  </a:txBody>
                  <a:tcPr marL="6283" marR="6283" marT="6283" marB="6283">
                    <a:lnL>
                      <a:noFill/>
                    </a:lnL>
                    <a:lnR>
                      <a:noFill/>
                    </a:lnR>
                    <a:lnT>
                      <a:noFill/>
                    </a:lnT>
                    <a:lnB>
                      <a:noFill/>
                    </a:lnB>
                    <a:solidFill>
                      <a:srgbClr val="EBD7AE"/>
                    </a:solidFill>
                  </a:tcPr>
                </a:tc>
                <a:tc>
                  <a:txBody>
                    <a:bodyPr/>
                    <a:lstStyle/>
                    <a:p>
                      <a:endParaRPr lang="en-US" sz="1050">
                        <a:latin typeface="Times New Roman"/>
                      </a:endParaRPr>
                    </a:p>
                  </a:txBody>
                  <a:tcPr marL="6283" marR="6283" marT="6283" marB="6283">
                    <a:lnL>
                      <a:noFill/>
                    </a:lnL>
                    <a:lnR>
                      <a:noFill/>
                    </a:lnR>
                    <a:lnT>
                      <a:noFill/>
                    </a:lnT>
                    <a:lnB>
                      <a:noFill/>
                    </a:lnB>
                    <a:solidFill>
                      <a:srgbClr val="EBD7AE"/>
                    </a:solidFill>
                  </a:tcPr>
                </a:tc>
                <a:extLst>
                  <a:ext uri="{0D108BD9-81ED-4DB2-BD59-A6C34878D82A}">
                    <a16:rowId xmlns:a16="http://schemas.microsoft.com/office/drawing/2014/main" val="10000"/>
                  </a:ext>
                </a:extLst>
              </a:tr>
              <a:tr h="977568">
                <a:tc vMerge="1">
                  <a:txBody>
                    <a:bodyPr/>
                    <a:lstStyle/>
                    <a:p>
                      <a:endParaRPr lang="en-US"/>
                    </a:p>
                  </a:txBody>
                  <a:tcPr/>
                </a:tc>
                <a:tc>
                  <a:txBody>
                    <a:bodyPr/>
                    <a:lstStyle/>
                    <a:p>
                      <a:pPr marL="0" marR="0">
                        <a:spcBef>
                          <a:spcPts val="0"/>
                        </a:spcBef>
                        <a:spcAft>
                          <a:spcPts val="0"/>
                        </a:spcAft>
                      </a:pPr>
                      <a:r>
                        <a:rPr lang="en-US" sz="1100">
                          <a:latin typeface="Times New Roman"/>
                          <a:ea typeface="Times New Roman"/>
                        </a:rPr>
                        <a:t>&lt;UL&gt;</a:t>
                      </a:r>
                    </a:p>
                    <a:p>
                      <a:pPr marL="0" marR="0">
                        <a:spcBef>
                          <a:spcPts val="0"/>
                        </a:spcBef>
                        <a:spcAft>
                          <a:spcPts val="0"/>
                        </a:spcAft>
                      </a:pPr>
                      <a:r>
                        <a:rPr lang="en-US" sz="1100">
                          <a:latin typeface="Times New Roman"/>
                          <a:ea typeface="Times New Roman"/>
                        </a:rPr>
                        <a:t>&lt;LI&gt;List item One</a:t>
                      </a:r>
                    </a:p>
                    <a:p>
                      <a:pPr marL="457200" marR="0">
                        <a:spcBef>
                          <a:spcPts val="0"/>
                        </a:spcBef>
                        <a:spcAft>
                          <a:spcPts val="0"/>
                        </a:spcAft>
                      </a:pPr>
                      <a:r>
                        <a:rPr lang="en-US" sz="1100">
                          <a:latin typeface="Times New Roman"/>
                          <a:ea typeface="Times New Roman"/>
                        </a:rPr>
                        <a:t>&lt;UL&gt;</a:t>
                      </a:r>
                    </a:p>
                    <a:p>
                      <a:pPr marL="457200" marR="0">
                        <a:spcBef>
                          <a:spcPts val="0"/>
                        </a:spcBef>
                        <a:spcAft>
                          <a:spcPts val="0"/>
                        </a:spcAft>
                      </a:pPr>
                      <a:r>
                        <a:rPr lang="en-US" sz="1100">
                          <a:latin typeface="Times New Roman"/>
                          <a:ea typeface="Times New Roman"/>
                        </a:rPr>
                        <a:t>&lt;LI&gt;Niggle One</a:t>
                      </a:r>
                    </a:p>
                    <a:p>
                      <a:pPr marL="457200" marR="0">
                        <a:spcBef>
                          <a:spcPts val="0"/>
                        </a:spcBef>
                        <a:spcAft>
                          <a:spcPts val="0"/>
                        </a:spcAft>
                      </a:pPr>
                      <a:r>
                        <a:rPr lang="en-US" sz="1100">
                          <a:latin typeface="Times New Roman"/>
                          <a:ea typeface="Times New Roman"/>
                        </a:rPr>
                        <a:t>&lt;LI&gt;Niggle Two</a:t>
                      </a:r>
                    </a:p>
                    <a:p>
                      <a:pPr marL="457200" marR="0">
                        <a:spcBef>
                          <a:spcPts val="0"/>
                        </a:spcBef>
                        <a:spcAft>
                          <a:spcPts val="0"/>
                        </a:spcAft>
                      </a:pPr>
                      <a:r>
                        <a:rPr lang="en-US" sz="1100">
                          <a:latin typeface="Times New Roman"/>
                          <a:ea typeface="Times New Roman"/>
                        </a:rPr>
                        <a:t>&lt;/UL&gt;</a:t>
                      </a:r>
                    </a:p>
                    <a:p>
                      <a:pPr marL="0" marR="0">
                        <a:spcBef>
                          <a:spcPts val="0"/>
                        </a:spcBef>
                        <a:spcAft>
                          <a:spcPts val="0"/>
                        </a:spcAft>
                      </a:pPr>
                      <a:r>
                        <a:rPr lang="en-US" sz="1100">
                          <a:latin typeface="Times New Roman"/>
                          <a:ea typeface="Times New Roman"/>
                        </a:rPr>
                        <a:t>&lt;LI&gt;List item Two</a:t>
                      </a:r>
                      <a:br>
                        <a:rPr lang="en-US" sz="1100">
                          <a:latin typeface="Times New Roman"/>
                          <a:ea typeface="Times New Roman"/>
                        </a:rPr>
                      </a:br>
                      <a:r>
                        <a:rPr lang="en-US" sz="1100">
                          <a:latin typeface="Times New Roman"/>
                          <a:ea typeface="Times New Roman"/>
                        </a:rPr>
                        <a:t>&lt;/UL&gt;</a:t>
                      </a:r>
                    </a:p>
                  </a:txBody>
                  <a:tcPr marL="6283" marR="6283" marT="6283" marB="6283">
                    <a:lnL>
                      <a:noFill/>
                    </a:lnL>
                    <a:lnR>
                      <a:noFill/>
                    </a:lnR>
                    <a:lnT>
                      <a:noFill/>
                    </a:lnT>
                    <a:lnB>
                      <a:noFill/>
                    </a:lnB>
                    <a:solidFill>
                      <a:srgbClr val="FFFFFF"/>
                    </a:solidFill>
                  </a:tcPr>
                </a:tc>
                <a:tc gridSpan="2">
                  <a:txBody>
                    <a:bodyPr/>
                    <a:lstStyle/>
                    <a:p>
                      <a:pPr marL="342900" marR="0" lvl="0" indent="-342900">
                        <a:spcBef>
                          <a:spcPts val="0"/>
                        </a:spcBef>
                        <a:spcAft>
                          <a:spcPts val="0"/>
                        </a:spcAft>
                        <a:buSzPts val="1000"/>
                        <a:buFont typeface="Symbol"/>
                        <a:buChar char=""/>
                        <a:tabLst>
                          <a:tab pos="457200" algn="l"/>
                        </a:tabLst>
                      </a:pPr>
                      <a:r>
                        <a:rPr lang="en-US" sz="1100">
                          <a:latin typeface="Times New Roman"/>
                          <a:ea typeface="Times New Roman"/>
                        </a:rPr>
                        <a:t>List item One</a:t>
                      </a:r>
                    </a:p>
                    <a:p>
                      <a:pPr marL="742950" marR="0" lvl="1" indent="-285750">
                        <a:spcBef>
                          <a:spcPts val="0"/>
                        </a:spcBef>
                        <a:spcAft>
                          <a:spcPts val="0"/>
                        </a:spcAft>
                        <a:buSzPts val="1000"/>
                        <a:buFont typeface="Courier New"/>
                        <a:buChar char="o"/>
                        <a:tabLst>
                          <a:tab pos="914400" algn="l"/>
                        </a:tabLst>
                      </a:pPr>
                      <a:r>
                        <a:rPr lang="en-US" sz="1100">
                          <a:latin typeface="Times New Roman"/>
                          <a:ea typeface="Times New Roman"/>
                          <a:cs typeface="Times New Roman"/>
                        </a:rPr>
                        <a:t>Niggle One</a:t>
                      </a:r>
                    </a:p>
                    <a:p>
                      <a:pPr marL="742950" marR="0" lvl="1" indent="-285750">
                        <a:spcBef>
                          <a:spcPts val="0"/>
                        </a:spcBef>
                        <a:spcAft>
                          <a:spcPts val="0"/>
                        </a:spcAft>
                        <a:buSzPts val="1000"/>
                        <a:buFont typeface="Courier New"/>
                        <a:buChar char="o"/>
                        <a:tabLst>
                          <a:tab pos="914400" algn="l"/>
                        </a:tabLst>
                      </a:pPr>
                      <a:r>
                        <a:rPr lang="en-US" sz="1100">
                          <a:latin typeface="Times New Roman"/>
                          <a:ea typeface="Times New Roman"/>
                          <a:cs typeface="Times New Roman"/>
                        </a:rPr>
                        <a:t>Niggle Two</a:t>
                      </a:r>
                    </a:p>
                    <a:p>
                      <a:pPr marL="342900" marR="0" lvl="0" indent="-342900">
                        <a:spcBef>
                          <a:spcPts val="0"/>
                        </a:spcBef>
                        <a:spcAft>
                          <a:spcPts val="0"/>
                        </a:spcAft>
                        <a:buSzPts val="1000"/>
                        <a:buFont typeface="Symbol"/>
                        <a:buChar char=""/>
                        <a:tabLst>
                          <a:tab pos="457200" algn="l"/>
                        </a:tabLst>
                      </a:pPr>
                      <a:r>
                        <a:rPr lang="en-US" sz="1100">
                          <a:latin typeface="Times New Roman"/>
                          <a:ea typeface="Times New Roman"/>
                        </a:rPr>
                        <a:t>List item Two</a:t>
                      </a:r>
                    </a:p>
                  </a:txBody>
                  <a:tcPr marL="6283" marR="6283" marT="6283" marB="6283">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10001"/>
                  </a:ext>
                </a:extLst>
              </a:tr>
              <a:tr h="1218818">
                <a:tc rowSpan="2">
                  <a:txBody>
                    <a:bodyPr/>
                    <a:lstStyle/>
                    <a:p>
                      <a:pPr marL="0" marR="0" algn="ctr">
                        <a:spcBef>
                          <a:spcPts val="0"/>
                        </a:spcBef>
                        <a:spcAft>
                          <a:spcPts val="0"/>
                        </a:spcAft>
                      </a:pPr>
                      <a:r>
                        <a:rPr lang="en-US" sz="1200" b="1">
                          <a:latin typeface="Times New Roman"/>
                          <a:ea typeface="Times New Roman"/>
                        </a:rPr>
                        <a:t>DL</a:t>
                      </a:r>
                      <a:endParaRPr lang="en-US" sz="1100">
                        <a:latin typeface="Times New Roman"/>
                        <a:ea typeface="Times New Roman"/>
                      </a:endParaRPr>
                    </a:p>
                  </a:txBody>
                  <a:tcPr marL="6283" marR="6283" marT="6283" marB="6283">
                    <a:lnL>
                      <a:noFill/>
                    </a:lnL>
                    <a:lnR>
                      <a:noFill/>
                    </a:lnR>
                    <a:lnT>
                      <a:noFill/>
                    </a:lnT>
                    <a:lnB>
                      <a:noFill/>
                    </a:lnB>
                    <a:solidFill>
                      <a:srgbClr val="EBD7AE"/>
                    </a:solidFill>
                  </a:tcPr>
                </a:tc>
                <a:tc>
                  <a:txBody>
                    <a:bodyPr/>
                    <a:lstStyle/>
                    <a:p>
                      <a:pPr marL="0" marR="0">
                        <a:spcBef>
                          <a:spcPts val="0"/>
                        </a:spcBef>
                        <a:spcAft>
                          <a:spcPts val="0"/>
                        </a:spcAft>
                      </a:pPr>
                      <a:r>
                        <a:rPr lang="en-US" sz="1100">
                          <a:latin typeface="Times New Roman"/>
                          <a:ea typeface="Times New Roman"/>
                        </a:rPr>
                        <a:t>Descriptive List or</a:t>
                      </a:r>
                      <a:br>
                        <a:rPr lang="en-US" sz="1100">
                          <a:latin typeface="Times New Roman"/>
                          <a:ea typeface="Times New Roman"/>
                        </a:rPr>
                      </a:br>
                      <a:r>
                        <a:rPr lang="en-US" sz="1100">
                          <a:latin typeface="Times New Roman"/>
                          <a:ea typeface="Times New Roman"/>
                        </a:rPr>
                        <a:t>Definition List</a:t>
                      </a:r>
                    </a:p>
                  </a:txBody>
                  <a:tcPr marL="6283" marR="6283" marT="6283" marB="6283">
                    <a:lnL>
                      <a:noFill/>
                    </a:lnL>
                    <a:lnR>
                      <a:noFill/>
                    </a:lnR>
                    <a:lnT>
                      <a:noFill/>
                    </a:lnT>
                    <a:lnB>
                      <a:noFill/>
                    </a:lnB>
                    <a:solidFill>
                      <a:srgbClr val="EBD7AE"/>
                    </a:solidFill>
                  </a:tcPr>
                </a:tc>
                <a:tc>
                  <a:txBody>
                    <a:bodyPr/>
                    <a:lstStyle/>
                    <a:p>
                      <a:pPr marL="0" marR="0">
                        <a:spcBef>
                          <a:spcPts val="0"/>
                        </a:spcBef>
                        <a:spcAft>
                          <a:spcPts val="0"/>
                        </a:spcAft>
                      </a:pPr>
                      <a:r>
                        <a:rPr lang="en-US" sz="1100">
                          <a:latin typeface="Times New Roman"/>
                          <a:ea typeface="Times New Roman"/>
                        </a:rPr>
                        <a:t>A list of terms with definitions or entries with annotations.</a:t>
                      </a:r>
                      <a:br>
                        <a:rPr lang="en-US" sz="1100">
                          <a:latin typeface="Times New Roman"/>
                          <a:ea typeface="Times New Roman"/>
                        </a:rPr>
                      </a:br>
                      <a:r>
                        <a:rPr lang="en-US" sz="1100">
                          <a:latin typeface="Times New Roman"/>
                          <a:ea typeface="Times New Roman"/>
                        </a:rPr>
                        <a:t>Contains DT and DD elements. </a:t>
                      </a:r>
                      <a:br>
                        <a:rPr lang="en-US" sz="1100">
                          <a:latin typeface="Times New Roman"/>
                          <a:ea typeface="Times New Roman"/>
                        </a:rPr>
                      </a:br>
                      <a:r>
                        <a:rPr lang="en-US" sz="1100">
                          <a:latin typeface="Times New Roman"/>
                          <a:ea typeface="Times New Roman"/>
                        </a:rPr>
                        <a:t>DT elements are the 'terms' or main entries</a:t>
                      </a:r>
                      <a:br>
                        <a:rPr lang="en-US" sz="1100">
                          <a:latin typeface="Times New Roman"/>
                          <a:ea typeface="Times New Roman"/>
                        </a:rPr>
                      </a:br>
                      <a:r>
                        <a:rPr lang="en-US" sz="1100">
                          <a:latin typeface="Times New Roman"/>
                          <a:ea typeface="Times New Roman"/>
                        </a:rPr>
                        <a:t>DD elements are the definitions or annotations.</a:t>
                      </a:r>
                    </a:p>
                  </a:txBody>
                  <a:tcPr marL="6283" marR="6283" marT="6283" marB="6283">
                    <a:lnL>
                      <a:noFill/>
                    </a:lnL>
                    <a:lnR>
                      <a:noFill/>
                    </a:lnR>
                    <a:lnT>
                      <a:noFill/>
                    </a:lnT>
                    <a:lnB>
                      <a:noFill/>
                    </a:lnB>
                    <a:solidFill>
                      <a:srgbClr val="EBD7AE"/>
                    </a:solidFill>
                  </a:tcPr>
                </a:tc>
                <a:tc>
                  <a:txBody>
                    <a:bodyPr/>
                    <a:lstStyle/>
                    <a:p>
                      <a:endParaRPr lang="en-US" sz="1050" dirty="0">
                        <a:latin typeface="Times New Roman"/>
                      </a:endParaRPr>
                    </a:p>
                  </a:txBody>
                  <a:tcPr marL="6283" marR="6283" marT="6283" marB="6283">
                    <a:lnL>
                      <a:noFill/>
                    </a:lnL>
                    <a:lnR>
                      <a:noFill/>
                    </a:lnR>
                    <a:lnT>
                      <a:noFill/>
                    </a:lnT>
                    <a:lnB>
                      <a:noFill/>
                    </a:lnB>
                    <a:solidFill>
                      <a:srgbClr val="EBD7AE"/>
                    </a:solidFill>
                  </a:tcPr>
                </a:tc>
                <a:extLst>
                  <a:ext uri="{0D108BD9-81ED-4DB2-BD59-A6C34878D82A}">
                    <a16:rowId xmlns:a16="http://schemas.microsoft.com/office/drawing/2014/main" val="10002"/>
                  </a:ext>
                </a:extLst>
              </a:tr>
              <a:tr h="977568">
                <a:tc vMerge="1">
                  <a:txBody>
                    <a:bodyPr/>
                    <a:lstStyle/>
                    <a:p>
                      <a:endParaRPr lang="en-US"/>
                    </a:p>
                  </a:txBody>
                  <a:tcPr/>
                </a:tc>
                <a:tc>
                  <a:txBody>
                    <a:bodyPr/>
                    <a:lstStyle/>
                    <a:p>
                      <a:pPr marL="0" marR="0">
                        <a:spcBef>
                          <a:spcPts val="0"/>
                        </a:spcBef>
                        <a:spcAft>
                          <a:spcPts val="0"/>
                        </a:spcAft>
                      </a:pPr>
                      <a:r>
                        <a:rPr lang="en-US" sz="1100">
                          <a:latin typeface="Times New Roman"/>
                          <a:ea typeface="Times New Roman"/>
                        </a:rPr>
                        <a:t>&lt;DL&gt;</a:t>
                      </a:r>
                      <a:br>
                        <a:rPr lang="en-US" sz="1100">
                          <a:latin typeface="Times New Roman"/>
                          <a:ea typeface="Times New Roman"/>
                        </a:rPr>
                      </a:br>
                      <a:r>
                        <a:rPr lang="en-US" sz="1100">
                          <a:latin typeface="Times New Roman"/>
                          <a:ea typeface="Times New Roman"/>
                        </a:rPr>
                        <a:t>&lt;DT&gt;Hack</a:t>
                      </a:r>
                      <a:br>
                        <a:rPr lang="en-US" sz="1100">
                          <a:latin typeface="Times New Roman"/>
                          <a:ea typeface="Times New Roman"/>
                        </a:rPr>
                      </a:br>
                      <a:r>
                        <a:rPr lang="en-US" sz="1100">
                          <a:latin typeface="Times New Roman"/>
                          <a:ea typeface="Times New Roman"/>
                        </a:rPr>
                        <a:t>&lt;DD&gt;To program skillfully.</a:t>
                      </a:r>
                      <a:br>
                        <a:rPr lang="en-US" sz="1100">
                          <a:latin typeface="Times New Roman"/>
                          <a:ea typeface="Times New Roman"/>
                        </a:rPr>
                      </a:br>
                      <a:r>
                        <a:rPr lang="en-US" sz="1100">
                          <a:latin typeface="Times New Roman"/>
                          <a:ea typeface="Times New Roman"/>
                        </a:rPr>
                        <a:t>&lt;DT&gt;Crack</a:t>
                      </a:r>
                      <a:br>
                        <a:rPr lang="en-US" sz="1100">
                          <a:latin typeface="Times New Roman"/>
                          <a:ea typeface="Times New Roman"/>
                        </a:rPr>
                      </a:br>
                      <a:r>
                        <a:rPr lang="en-US" sz="1100">
                          <a:latin typeface="Times New Roman"/>
                          <a:ea typeface="Times New Roman"/>
                        </a:rPr>
                        <a:t>&lt;DD&gt;To break into a computer system</a:t>
                      </a:r>
                      <a:br>
                        <a:rPr lang="en-US" sz="1100">
                          <a:latin typeface="Times New Roman"/>
                          <a:ea typeface="Times New Roman"/>
                        </a:rPr>
                      </a:br>
                      <a:r>
                        <a:rPr lang="en-US" sz="1100">
                          <a:latin typeface="Times New Roman"/>
                          <a:ea typeface="Times New Roman"/>
                        </a:rPr>
                        <a:t>&lt;/DL&gt;</a:t>
                      </a:r>
                    </a:p>
                  </a:txBody>
                  <a:tcPr marL="6283" marR="6283" marT="6283" marB="6283">
                    <a:lnL>
                      <a:noFill/>
                    </a:lnL>
                    <a:lnR>
                      <a:noFill/>
                    </a:lnR>
                    <a:lnT>
                      <a:noFill/>
                    </a:lnT>
                    <a:lnB>
                      <a:noFill/>
                    </a:lnB>
                    <a:solidFill>
                      <a:srgbClr val="FFFFFF"/>
                    </a:solidFill>
                  </a:tcPr>
                </a:tc>
                <a:tc gridSpan="2">
                  <a:txBody>
                    <a:bodyPr/>
                    <a:lstStyle/>
                    <a:p>
                      <a:pPr marL="0" marR="0">
                        <a:spcBef>
                          <a:spcPts val="0"/>
                        </a:spcBef>
                        <a:spcAft>
                          <a:spcPts val="0"/>
                        </a:spcAft>
                      </a:pPr>
                      <a:r>
                        <a:rPr lang="en-US" sz="1100" dirty="0">
                          <a:latin typeface="Times New Roman"/>
                          <a:ea typeface="Times New Roman"/>
                        </a:rPr>
                        <a:t>Hack</a:t>
                      </a:r>
                    </a:p>
                    <a:p>
                      <a:pPr marL="457200" marR="0">
                        <a:spcBef>
                          <a:spcPts val="0"/>
                        </a:spcBef>
                        <a:spcAft>
                          <a:spcPts val="0"/>
                        </a:spcAft>
                      </a:pPr>
                      <a:r>
                        <a:rPr lang="en-US" sz="1100" dirty="0">
                          <a:latin typeface="Times New Roman"/>
                          <a:ea typeface="Times New Roman"/>
                        </a:rPr>
                        <a:t>To program skillfully.</a:t>
                      </a:r>
                    </a:p>
                    <a:p>
                      <a:pPr marL="0" marR="0">
                        <a:spcBef>
                          <a:spcPts val="0"/>
                        </a:spcBef>
                        <a:spcAft>
                          <a:spcPts val="0"/>
                        </a:spcAft>
                      </a:pPr>
                      <a:r>
                        <a:rPr lang="en-US" sz="1100" dirty="0">
                          <a:latin typeface="Times New Roman"/>
                          <a:ea typeface="Times New Roman"/>
                        </a:rPr>
                        <a:t>Crack</a:t>
                      </a:r>
                    </a:p>
                    <a:p>
                      <a:pPr marL="457200" marR="0">
                        <a:spcBef>
                          <a:spcPts val="0"/>
                        </a:spcBef>
                        <a:spcAft>
                          <a:spcPts val="0"/>
                        </a:spcAft>
                      </a:pPr>
                      <a:r>
                        <a:rPr lang="en-US" sz="1100" dirty="0">
                          <a:latin typeface="Times New Roman"/>
                          <a:ea typeface="Times New Roman"/>
                        </a:rPr>
                        <a:t>To break into a computer system.</a:t>
                      </a:r>
                    </a:p>
                  </a:txBody>
                  <a:tcPr marL="6283" marR="6283" marT="6283" marB="6283">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533400" y="1066800"/>
            <a:ext cx="6705600" cy="954107"/>
          </a:xfrm>
          <a:prstGeom prst="rect">
            <a:avLst/>
          </a:prstGeom>
          <a:noFill/>
        </p:spPr>
        <p:txBody>
          <a:bodyPr wrap="square" rtlCol="0">
            <a:spAutoFit/>
          </a:bodyPr>
          <a:lstStyle/>
          <a:p>
            <a:r>
              <a:rPr lang="en-US" sz="2800" b="1" dirty="0"/>
              <a:t>List Elements</a:t>
            </a:r>
          </a:p>
          <a:p>
            <a:endParaRPr 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l"/>
            <a:r>
              <a:rPr lang="en-US" dirty="0"/>
              <a:t>HTML Tags cont.</a:t>
            </a:r>
          </a:p>
        </p:txBody>
      </p:sp>
      <p:graphicFrame>
        <p:nvGraphicFramePr>
          <p:cNvPr id="6" name="Content Placeholder 5"/>
          <p:cNvGraphicFramePr>
            <a:graphicFrameLocks noGrp="1"/>
          </p:cNvGraphicFramePr>
          <p:nvPr>
            <p:ph idx="1"/>
          </p:nvPr>
        </p:nvGraphicFramePr>
        <p:xfrm>
          <a:off x="533400" y="1905000"/>
          <a:ext cx="8229600" cy="3988664"/>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559476">
                <a:tc rowSpan="2">
                  <a:txBody>
                    <a:bodyPr/>
                    <a:lstStyle/>
                    <a:p>
                      <a:pPr marL="0" marR="0" algn="ctr">
                        <a:spcBef>
                          <a:spcPts val="0"/>
                        </a:spcBef>
                        <a:spcAft>
                          <a:spcPts val="0"/>
                        </a:spcAft>
                      </a:pPr>
                      <a:r>
                        <a:rPr lang="en-US" sz="1800" b="1">
                          <a:latin typeface="Times New Roman"/>
                          <a:ea typeface="Times New Roman"/>
                        </a:rPr>
                        <a:t>DT</a:t>
                      </a:r>
                      <a:endParaRPr lang="en-US" sz="1800">
                        <a:latin typeface="Times New Roman"/>
                        <a:ea typeface="Times New Roman"/>
                      </a:endParaRPr>
                    </a:p>
                  </a:txBody>
                  <a:tcPr marL="9525" marR="9525" marT="9525" marB="9525">
                    <a:lnL>
                      <a:noFill/>
                    </a:lnL>
                    <a:lnR>
                      <a:noFill/>
                    </a:lnR>
                    <a:lnT>
                      <a:noFill/>
                    </a:lnT>
                    <a:lnB>
                      <a:noFill/>
                    </a:lnB>
                    <a:solidFill>
                      <a:srgbClr val="EBD7AE"/>
                    </a:solidFill>
                  </a:tcPr>
                </a:tc>
                <a:tc>
                  <a:txBody>
                    <a:bodyPr/>
                    <a:lstStyle/>
                    <a:p>
                      <a:pPr marL="0" marR="0">
                        <a:spcBef>
                          <a:spcPts val="0"/>
                        </a:spcBef>
                        <a:spcAft>
                          <a:spcPts val="0"/>
                        </a:spcAft>
                      </a:pPr>
                      <a:r>
                        <a:rPr lang="en-US" sz="1800">
                          <a:latin typeface="Times New Roman"/>
                          <a:ea typeface="Times New Roman"/>
                        </a:rPr>
                        <a:t>Term in Definiton list</a:t>
                      </a:r>
                    </a:p>
                  </a:txBody>
                  <a:tcPr marL="9525" marR="9525" marT="9525" marB="9525">
                    <a:lnL>
                      <a:noFill/>
                    </a:lnL>
                    <a:lnR>
                      <a:noFill/>
                    </a:lnR>
                    <a:lnT>
                      <a:noFill/>
                    </a:lnT>
                    <a:lnB>
                      <a:noFill/>
                    </a:lnB>
                    <a:solidFill>
                      <a:srgbClr val="EBD7AE"/>
                    </a:solidFill>
                  </a:tcPr>
                </a:tc>
                <a:tc>
                  <a:txBody>
                    <a:bodyPr/>
                    <a:lstStyle/>
                    <a:p>
                      <a:pPr marL="0" marR="0">
                        <a:spcBef>
                          <a:spcPts val="0"/>
                        </a:spcBef>
                        <a:spcAft>
                          <a:spcPts val="0"/>
                        </a:spcAft>
                      </a:pPr>
                      <a:r>
                        <a:rPr lang="en-US" sz="1800">
                          <a:latin typeface="Times New Roman"/>
                          <a:ea typeface="Times New Roman"/>
                        </a:rPr>
                        <a:t>In an annotated list, the item or term being annotated</a:t>
                      </a:r>
                    </a:p>
                  </a:txBody>
                  <a:tcPr marL="9525" marR="9525" marT="9525" marB="9525">
                    <a:lnL>
                      <a:noFill/>
                    </a:lnL>
                    <a:lnR>
                      <a:noFill/>
                    </a:lnR>
                    <a:lnT>
                      <a:noFill/>
                    </a:lnT>
                    <a:lnB>
                      <a:noFill/>
                    </a:lnB>
                    <a:solidFill>
                      <a:srgbClr val="EBD7AE"/>
                    </a:solidFill>
                  </a:tcPr>
                </a:tc>
                <a:tc>
                  <a:txBody>
                    <a:bodyPr/>
                    <a:lstStyle/>
                    <a:p>
                      <a:endParaRPr lang="en-US" sz="1200">
                        <a:latin typeface="Times New Roman"/>
                      </a:endParaRPr>
                    </a:p>
                  </a:txBody>
                  <a:tcPr marL="9525" marR="9525" marT="9525" marB="9525">
                    <a:lnL>
                      <a:noFill/>
                    </a:lnL>
                    <a:lnR>
                      <a:noFill/>
                    </a:lnR>
                    <a:lnT>
                      <a:noFill/>
                    </a:lnT>
                    <a:lnB>
                      <a:noFill/>
                    </a:lnB>
                    <a:solidFill>
                      <a:srgbClr val="EBD7AE"/>
                    </a:solidFill>
                  </a:tcPr>
                </a:tc>
                <a:extLst>
                  <a:ext uri="{0D108BD9-81ED-4DB2-BD59-A6C34878D82A}">
                    <a16:rowId xmlns:a16="http://schemas.microsoft.com/office/drawing/2014/main" val="10000"/>
                  </a:ext>
                </a:extLst>
              </a:tr>
              <a:tr h="1091254">
                <a:tc vMerge="1">
                  <a:txBody>
                    <a:bodyPr/>
                    <a:lstStyle/>
                    <a:p>
                      <a:endParaRPr lang="en-US"/>
                    </a:p>
                  </a:txBody>
                  <a:tcPr/>
                </a:tc>
                <a:tc>
                  <a:txBody>
                    <a:bodyPr/>
                    <a:lstStyle/>
                    <a:p>
                      <a:pPr marL="0" marR="0">
                        <a:spcBef>
                          <a:spcPts val="0"/>
                        </a:spcBef>
                        <a:spcAft>
                          <a:spcPts val="0"/>
                        </a:spcAft>
                      </a:pPr>
                      <a:r>
                        <a:rPr lang="en-US" sz="1800">
                          <a:latin typeface="Times New Roman"/>
                          <a:ea typeface="Times New Roman"/>
                        </a:rPr>
                        <a:t>&lt;DL&gt;</a:t>
                      </a:r>
                      <a:br>
                        <a:rPr lang="en-US" sz="1800">
                          <a:latin typeface="Times New Roman"/>
                          <a:ea typeface="Times New Roman"/>
                        </a:rPr>
                      </a:br>
                      <a:r>
                        <a:rPr lang="en-US" sz="1800">
                          <a:latin typeface="Times New Roman"/>
                          <a:ea typeface="Times New Roman"/>
                        </a:rPr>
                        <a:t>&lt;DT&gt;Hack</a:t>
                      </a:r>
                      <a:br>
                        <a:rPr lang="en-US" sz="1800">
                          <a:latin typeface="Times New Roman"/>
                          <a:ea typeface="Times New Roman"/>
                        </a:rPr>
                      </a:br>
                      <a:r>
                        <a:rPr lang="en-US" sz="1800">
                          <a:latin typeface="Times New Roman"/>
                          <a:ea typeface="Times New Roman"/>
                        </a:rPr>
                        <a:t>&lt;DD&gt;To program skillfully</a:t>
                      </a:r>
                      <a:br>
                        <a:rPr lang="en-US" sz="1800">
                          <a:latin typeface="Times New Roman"/>
                          <a:ea typeface="Times New Roman"/>
                        </a:rPr>
                      </a:br>
                      <a:r>
                        <a:rPr lang="en-US" sz="1800">
                          <a:latin typeface="Times New Roman"/>
                          <a:ea typeface="Times New Roman"/>
                        </a:rPr>
                        <a:t>&lt;/DL&gt;</a:t>
                      </a:r>
                    </a:p>
                  </a:txBody>
                  <a:tcPr marL="9525" marR="9525" marT="9525" marB="9525">
                    <a:lnL>
                      <a:noFill/>
                    </a:lnL>
                    <a:lnR>
                      <a:noFill/>
                    </a:lnR>
                    <a:lnT>
                      <a:noFill/>
                    </a:lnT>
                    <a:lnB>
                      <a:noFill/>
                    </a:lnB>
                    <a:solidFill>
                      <a:srgbClr val="FFFFFF"/>
                    </a:solidFill>
                  </a:tcPr>
                </a:tc>
                <a:tc gridSpan="2">
                  <a:txBody>
                    <a:bodyPr/>
                    <a:lstStyle/>
                    <a:p>
                      <a:pPr marL="0" marR="0">
                        <a:spcBef>
                          <a:spcPts val="0"/>
                        </a:spcBef>
                        <a:spcAft>
                          <a:spcPts val="0"/>
                        </a:spcAft>
                      </a:pPr>
                      <a:r>
                        <a:rPr lang="en-US" sz="1800">
                          <a:latin typeface="Times New Roman"/>
                          <a:ea typeface="Times New Roman"/>
                        </a:rPr>
                        <a:t>Hack</a:t>
                      </a:r>
                    </a:p>
                    <a:p>
                      <a:pPr marL="457200" marR="0">
                        <a:spcBef>
                          <a:spcPts val="0"/>
                        </a:spcBef>
                        <a:spcAft>
                          <a:spcPts val="0"/>
                        </a:spcAft>
                      </a:pPr>
                      <a:r>
                        <a:rPr lang="en-US" sz="1800">
                          <a:latin typeface="Times New Roman"/>
                          <a:ea typeface="Times New Roman"/>
                        </a:rPr>
                        <a:t>To program skillfully.</a:t>
                      </a:r>
                    </a:p>
                  </a:txBody>
                  <a:tcPr marL="9525" marR="9525" marT="9525" marB="9525">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10001"/>
                  </a:ext>
                </a:extLst>
              </a:tr>
              <a:tr h="559476">
                <a:tc rowSpan="2">
                  <a:txBody>
                    <a:bodyPr/>
                    <a:lstStyle/>
                    <a:p>
                      <a:pPr marL="0" marR="0" algn="ctr">
                        <a:spcBef>
                          <a:spcPts val="0"/>
                        </a:spcBef>
                        <a:spcAft>
                          <a:spcPts val="0"/>
                        </a:spcAft>
                      </a:pPr>
                      <a:r>
                        <a:rPr lang="en-US" sz="1800" b="1">
                          <a:latin typeface="Times New Roman"/>
                          <a:ea typeface="Times New Roman"/>
                        </a:rPr>
                        <a:t>DD</a:t>
                      </a:r>
                      <a:endParaRPr lang="en-US" sz="1800">
                        <a:latin typeface="Times New Roman"/>
                        <a:ea typeface="Times New Roman"/>
                      </a:endParaRPr>
                    </a:p>
                  </a:txBody>
                  <a:tcPr marL="9525" marR="9525" marT="9525" marB="9525">
                    <a:lnL>
                      <a:noFill/>
                    </a:lnL>
                    <a:lnR>
                      <a:noFill/>
                    </a:lnR>
                    <a:lnT>
                      <a:noFill/>
                    </a:lnT>
                    <a:lnB>
                      <a:noFill/>
                    </a:lnB>
                    <a:solidFill>
                      <a:srgbClr val="EBD7AE"/>
                    </a:solidFill>
                  </a:tcPr>
                </a:tc>
                <a:tc>
                  <a:txBody>
                    <a:bodyPr/>
                    <a:lstStyle/>
                    <a:p>
                      <a:pPr marL="0" marR="0">
                        <a:spcBef>
                          <a:spcPts val="0"/>
                        </a:spcBef>
                        <a:spcAft>
                          <a:spcPts val="0"/>
                        </a:spcAft>
                      </a:pPr>
                      <a:r>
                        <a:rPr lang="en-US" sz="1800">
                          <a:latin typeface="Times New Roman"/>
                          <a:ea typeface="Times New Roman"/>
                        </a:rPr>
                        <a:t>Definition in Definition list</a:t>
                      </a:r>
                    </a:p>
                  </a:txBody>
                  <a:tcPr marL="9525" marR="9525" marT="9525" marB="9525">
                    <a:lnL>
                      <a:noFill/>
                    </a:lnL>
                    <a:lnR>
                      <a:noFill/>
                    </a:lnR>
                    <a:lnT>
                      <a:noFill/>
                    </a:lnT>
                    <a:lnB>
                      <a:noFill/>
                    </a:lnB>
                    <a:solidFill>
                      <a:srgbClr val="EBD7AE"/>
                    </a:solidFill>
                  </a:tcPr>
                </a:tc>
                <a:tc>
                  <a:txBody>
                    <a:bodyPr/>
                    <a:lstStyle/>
                    <a:p>
                      <a:pPr marL="0" marR="0">
                        <a:spcBef>
                          <a:spcPts val="0"/>
                        </a:spcBef>
                        <a:spcAft>
                          <a:spcPts val="0"/>
                        </a:spcAft>
                      </a:pPr>
                      <a:r>
                        <a:rPr lang="en-US" sz="1800">
                          <a:latin typeface="Times New Roman"/>
                          <a:ea typeface="Times New Roman"/>
                        </a:rPr>
                        <a:t>In an annotated list, the annotation or definition</a:t>
                      </a:r>
                    </a:p>
                  </a:txBody>
                  <a:tcPr marL="9525" marR="9525" marT="9525" marB="9525">
                    <a:lnL>
                      <a:noFill/>
                    </a:lnL>
                    <a:lnR>
                      <a:noFill/>
                    </a:lnR>
                    <a:lnT>
                      <a:noFill/>
                    </a:lnT>
                    <a:lnB>
                      <a:noFill/>
                    </a:lnB>
                    <a:solidFill>
                      <a:srgbClr val="EBD7AE"/>
                    </a:solidFill>
                  </a:tcPr>
                </a:tc>
                <a:tc>
                  <a:txBody>
                    <a:bodyPr/>
                    <a:lstStyle/>
                    <a:p>
                      <a:endParaRPr lang="en-US" sz="1200">
                        <a:latin typeface="Times New Roman"/>
                      </a:endParaRPr>
                    </a:p>
                  </a:txBody>
                  <a:tcPr marL="9525" marR="9525" marT="9525" marB="9525">
                    <a:lnL>
                      <a:noFill/>
                    </a:lnL>
                    <a:lnR>
                      <a:noFill/>
                    </a:lnR>
                    <a:lnT>
                      <a:noFill/>
                    </a:lnT>
                    <a:lnB>
                      <a:noFill/>
                    </a:lnB>
                    <a:solidFill>
                      <a:srgbClr val="EBD7AE"/>
                    </a:solidFill>
                  </a:tcPr>
                </a:tc>
                <a:extLst>
                  <a:ext uri="{0D108BD9-81ED-4DB2-BD59-A6C34878D82A}">
                    <a16:rowId xmlns:a16="http://schemas.microsoft.com/office/drawing/2014/main" val="10002"/>
                  </a:ext>
                </a:extLst>
              </a:tr>
              <a:tr h="913994">
                <a:tc vMerge="1">
                  <a:txBody>
                    <a:bodyPr/>
                    <a:lstStyle/>
                    <a:p>
                      <a:endParaRPr lang="en-US"/>
                    </a:p>
                  </a:txBody>
                  <a:tcPr/>
                </a:tc>
                <a:tc>
                  <a:txBody>
                    <a:bodyPr/>
                    <a:lstStyle/>
                    <a:p>
                      <a:r>
                        <a:rPr lang="en-US" sz="1200" dirty="0">
                          <a:latin typeface="Times New Roman"/>
                        </a:rPr>
                        <a:t>&lt;DL&gt;&lt;DT&gt;Hack&lt;DD&gt;   &lt;OL&gt;   &lt;LI&gt;[v.]to program skillfully   &lt;LI&gt;[</a:t>
                      </a:r>
                      <a:r>
                        <a:rPr lang="en-US" sz="1200" dirty="0" err="1">
                          <a:latin typeface="Times New Roman"/>
                        </a:rPr>
                        <a:t>n.,archaic</a:t>
                      </a:r>
                      <a:r>
                        <a:rPr lang="en-US" sz="1200" dirty="0">
                          <a:latin typeface="Times New Roman"/>
                        </a:rPr>
                        <a:t>]a makeshift, a kludge   &lt;/OL&gt;&lt;/DD&gt;&lt;/DL&gt;</a:t>
                      </a:r>
                    </a:p>
                  </a:txBody>
                  <a:tcPr marL="9525" marR="9525" marT="9525" marB="9525">
                    <a:lnL>
                      <a:noFill/>
                    </a:lnL>
                    <a:lnR>
                      <a:noFill/>
                    </a:lnR>
                    <a:lnT>
                      <a:noFill/>
                    </a:lnT>
                    <a:lnB>
                      <a:noFill/>
                    </a:lnB>
                    <a:solidFill>
                      <a:srgbClr val="FFFFFF"/>
                    </a:solidFill>
                  </a:tcPr>
                </a:tc>
                <a:tc gridSpan="2">
                  <a:txBody>
                    <a:bodyPr/>
                    <a:lstStyle/>
                    <a:p>
                      <a:pPr marL="0" marR="0">
                        <a:spcBef>
                          <a:spcPts val="0"/>
                        </a:spcBef>
                        <a:spcAft>
                          <a:spcPts val="0"/>
                        </a:spcAft>
                      </a:pPr>
                      <a:r>
                        <a:rPr lang="en-US" sz="1800" dirty="0">
                          <a:latin typeface="Times New Roman"/>
                          <a:ea typeface="Times New Roman"/>
                        </a:rPr>
                        <a:t>Hack</a:t>
                      </a:r>
                    </a:p>
                    <a:p>
                      <a:pPr marL="342900" marR="0" lvl="0" indent="-342900">
                        <a:spcBef>
                          <a:spcPts val="0"/>
                        </a:spcBef>
                        <a:spcAft>
                          <a:spcPts val="0"/>
                        </a:spcAft>
                        <a:buFont typeface="+mj-lt"/>
                        <a:buAutoNum type="arabicPeriod"/>
                        <a:tabLst>
                          <a:tab pos="457200" algn="l"/>
                        </a:tabLst>
                      </a:pPr>
                      <a:r>
                        <a:rPr lang="en-US" sz="1800" dirty="0">
                          <a:latin typeface="Times New Roman"/>
                          <a:ea typeface="Times New Roman"/>
                        </a:rPr>
                        <a:t>[v.] to program skillfully</a:t>
                      </a:r>
                    </a:p>
                    <a:p>
                      <a:pPr marL="342900" marR="0" lvl="0" indent="-342900">
                        <a:spcBef>
                          <a:spcPts val="0"/>
                        </a:spcBef>
                        <a:spcAft>
                          <a:spcPts val="0"/>
                        </a:spcAft>
                        <a:buFont typeface="+mj-lt"/>
                        <a:buAutoNum type="arabicPeriod"/>
                        <a:tabLst>
                          <a:tab pos="457200" algn="l"/>
                        </a:tabLst>
                      </a:pPr>
                      <a:r>
                        <a:rPr lang="en-US" sz="1800" dirty="0">
                          <a:latin typeface="Times New Roman"/>
                          <a:ea typeface="Times New Roman"/>
                        </a:rPr>
                        <a:t>[</a:t>
                      </a:r>
                      <a:r>
                        <a:rPr lang="en-US" sz="1800" dirty="0" err="1">
                          <a:latin typeface="Times New Roman"/>
                          <a:ea typeface="Times New Roman"/>
                        </a:rPr>
                        <a:t>n.,archaic</a:t>
                      </a:r>
                      <a:r>
                        <a:rPr lang="en-US" sz="1800" dirty="0">
                          <a:latin typeface="Times New Roman"/>
                          <a:ea typeface="Times New Roman"/>
                        </a:rPr>
                        <a:t>] a makeshift, a kludge</a:t>
                      </a:r>
                    </a:p>
                  </a:txBody>
                  <a:tcPr marL="9525" marR="9525" marT="9525" marB="9525">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533400" y="1066800"/>
            <a:ext cx="6705600" cy="954107"/>
          </a:xfrm>
          <a:prstGeom prst="rect">
            <a:avLst/>
          </a:prstGeom>
          <a:noFill/>
        </p:spPr>
        <p:txBody>
          <a:bodyPr wrap="square" rtlCol="0">
            <a:spAutoFit/>
          </a:bodyPr>
          <a:lstStyle/>
          <a:p>
            <a:r>
              <a:rPr lang="en-US" sz="2800" b="1" dirty="0"/>
              <a:t>List Elements</a:t>
            </a:r>
          </a:p>
          <a:p>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pPr algn="l"/>
            <a:r>
              <a:rPr lang="en-US" dirty="0"/>
              <a:t>HTML Tags cont.</a:t>
            </a:r>
          </a:p>
        </p:txBody>
      </p:sp>
      <p:graphicFrame>
        <p:nvGraphicFramePr>
          <p:cNvPr id="4" name="Content Placeholder 3"/>
          <p:cNvGraphicFramePr>
            <a:graphicFrameLocks noGrp="1"/>
          </p:cNvGraphicFramePr>
          <p:nvPr>
            <p:ph idx="1"/>
          </p:nvPr>
        </p:nvGraphicFramePr>
        <p:xfrm>
          <a:off x="457200" y="2286000"/>
          <a:ext cx="8229600" cy="247650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0">
                <a:tc rowSpan="2">
                  <a:txBody>
                    <a:bodyPr/>
                    <a:lstStyle/>
                    <a:p>
                      <a:pPr marL="0" marR="0" algn="ctr">
                        <a:spcBef>
                          <a:spcPts val="0"/>
                        </a:spcBef>
                        <a:spcAft>
                          <a:spcPts val="0"/>
                        </a:spcAft>
                      </a:pPr>
                      <a:r>
                        <a:rPr lang="en-US" sz="1600" b="1" dirty="0">
                          <a:latin typeface="Times New Roman"/>
                          <a:ea typeface="Times New Roman"/>
                        </a:rPr>
                        <a:t>&lt;!-- --&gt;</a:t>
                      </a:r>
                      <a:endParaRPr lang="en-US" sz="1600" dirty="0">
                        <a:latin typeface="Times New Roman"/>
                        <a:ea typeface="Times New Roman"/>
                      </a:endParaRPr>
                    </a:p>
                  </a:txBody>
                  <a:tcPr marL="9525" marR="9525" marT="9525" marB="9525">
                    <a:lnL>
                      <a:noFill/>
                    </a:lnL>
                    <a:lnR>
                      <a:noFill/>
                    </a:lnR>
                    <a:lnT>
                      <a:noFill/>
                    </a:lnT>
                    <a:lnB>
                      <a:noFill/>
                    </a:lnB>
                    <a:solidFill>
                      <a:srgbClr val="EBD7AE"/>
                    </a:solidFill>
                  </a:tcPr>
                </a:tc>
                <a:tc>
                  <a:txBody>
                    <a:bodyPr/>
                    <a:lstStyle/>
                    <a:p>
                      <a:pPr marL="0" marR="0">
                        <a:spcBef>
                          <a:spcPts val="0"/>
                        </a:spcBef>
                        <a:spcAft>
                          <a:spcPts val="0"/>
                        </a:spcAft>
                      </a:pPr>
                      <a:r>
                        <a:rPr lang="en-US" sz="1600">
                          <a:latin typeface="Times New Roman"/>
                          <a:ea typeface="Times New Roman"/>
                        </a:rPr>
                        <a:t>Comment</a:t>
                      </a:r>
                    </a:p>
                  </a:txBody>
                  <a:tcPr marL="9525" marR="9525" marT="9525" marB="9525">
                    <a:lnL>
                      <a:noFill/>
                    </a:lnL>
                    <a:lnR>
                      <a:noFill/>
                    </a:lnR>
                    <a:lnT>
                      <a:noFill/>
                    </a:lnT>
                    <a:lnB>
                      <a:noFill/>
                    </a:lnB>
                    <a:solidFill>
                      <a:srgbClr val="EBD7AE"/>
                    </a:solidFill>
                  </a:tcPr>
                </a:tc>
                <a:tc>
                  <a:txBody>
                    <a:bodyPr/>
                    <a:lstStyle/>
                    <a:p>
                      <a:pPr marL="0" marR="0">
                        <a:spcBef>
                          <a:spcPts val="0"/>
                        </a:spcBef>
                        <a:spcAft>
                          <a:spcPts val="0"/>
                        </a:spcAft>
                      </a:pPr>
                      <a:r>
                        <a:rPr lang="en-US" sz="1600" dirty="0">
                          <a:latin typeface="Times New Roman"/>
                          <a:ea typeface="Times New Roman"/>
                        </a:rPr>
                        <a:t>Inserts a 'comment' which does not display on the browser screen, but can be seen in the file itself when viewing the source or editing the HTML.</a:t>
                      </a:r>
                    </a:p>
                  </a:txBody>
                  <a:tcPr marL="9525" marR="9525" marT="9525" marB="9525">
                    <a:lnL>
                      <a:noFill/>
                    </a:lnL>
                    <a:lnR>
                      <a:noFill/>
                    </a:lnR>
                    <a:lnT>
                      <a:noFill/>
                    </a:lnT>
                    <a:lnB>
                      <a:noFill/>
                    </a:lnB>
                    <a:solidFill>
                      <a:srgbClr val="EBD7AE"/>
                    </a:solidFill>
                  </a:tcPr>
                </a:tc>
                <a:tc>
                  <a:txBody>
                    <a:bodyPr/>
                    <a:lstStyle/>
                    <a:p>
                      <a:endParaRPr lang="en-US" sz="1100">
                        <a:latin typeface="Times New Roman"/>
                      </a:endParaRPr>
                    </a:p>
                  </a:txBody>
                  <a:tcPr marL="9525" marR="9525" marT="9525" marB="9525">
                    <a:lnL>
                      <a:noFill/>
                    </a:lnL>
                    <a:lnR>
                      <a:noFill/>
                    </a:lnR>
                    <a:lnT>
                      <a:noFill/>
                    </a:lnT>
                    <a:lnB>
                      <a:noFill/>
                    </a:lnB>
                    <a:solidFill>
                      <a:srgbClr val="EBD7AE"/>
                    </a:solidFill>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algn="l">
                        <a:spcBef>
                          <a:spcPts val="0"/>
                        </a:spcBef>
                        <a:spcAft>
                          <a:spcPts val="0"/>
                        </a:spcAft>
                      </a:pPr>
                      <a:r>
                        <a:rPr lang="en-US" sz="1600">
                          <a:solidFill>
                            <a:srgbClr val="000000"/>
                          </a:solidFill>
                          <a:latin typeface="Times New Roman"/>
                          <a:ea typeface="Times New Roman"/>
                        </a:rPr>
                        <a:t>&lt;!-- This is a comment --&gt;</a:t>
                      </a:r>
                      <a:br>
                        <a:rPr lang="en-US" sz="1600">
                          <a:latin typeface="Times New Roman"/>
                          <a:ea typeface="Times New Roman"/>
                        </a:rPr>
                      </a:br>
                      <a:endParaRPr lang="en-US" sz="1600">
                        <a:latin typeface="Times New Roman"/>
                        <a:ea typeface="Times New Roman"/>
                      </a:endParaRPr>
                    </a:p>
                  </a:txBody>
                  <a:tcPr marL="9525" marR="9525" marT="9525" marB="9525">
                    <a:lnL>
                      <a:noFill/>
                    </a:lnL>
                    <a:lnR>
                      <a:noFill/>
                    </a:lnR>
                    <a:lnT>
                      <a:noFill/>
                    </a:lnT>
                    <a:lnB>
                      <a:noFill/>
                    </a:lnB>
                    <a:solidFill>
                      <a:srgbClr val="FFFFFF"/>
                    </a:solidFill>
                  </a:tcPr>
                </a:tc>
                <a:tc>
                  <a:txBody>
                    <a:bodyPr/>
                    <a:lstStyle/>
                    <a:p>
                      <a:endParaRPr lang="en-US" sz="1100">
                        <a:latin typeface="Times New Roman"/>
                      </a:endParaRPr>
                    </a:p>
                  </a:txBody>
                  <a:tcPr marL="9525" marR="9525" marT="9525" marB="9525">
                    <a:lnL>
                      <a:noFill/>
                    </a:lnL>
                    <a:lnR>
                      <a:noFill/>
                    </a:lnR>
                    <a:lnT>
                      <a:noFill/>
                    </a:lnT>
                    <a:lnB>
                      <a:noFill/>
                    </a:lnB>
                    <a:solidFill>
                      <a:srgbClr val="FFFFFF"/>
                    </a:solidFill>
                  </a:tcPr>
                </a:tc>
                <a:tc>
                  <a:txBody>
                    <a:bodyPr/>
                    <a:lstStyle/>
                    <a:p>
                      <a:endParaRPr lang="en-US" sz="1100" dirty="0">
                        <a:latin typeface="Times New Roman"/>
                      </a:endParaRPr>
                    </a:p>
                  </a:txBody>
                  <a:tcPr marL="9525" marR="9525" marT="9525" marB="9525">
                    <a:lnL>
                      <a:noFill/>
                    </a:lnL>
                    <a:lnR>
                      <a:noFill/>
                    </a:lnR>
                    <a:lnT>
                      <a:noFill/>
                    </a:lnT>
                    <a:lnB>
                      <a:noFill/>
                    </a:lnB>
                    <a:solidFill>
                      <a:srgbClr val="FFFFFF"/>
                    </a:solidFill>
                  </a:tcPr>
                </a:tc>
                <a:extLst>
                  <a:ext uri="{0D108BD9-81ED-4DB2-BD59-A6C34878D82A}">
                    <a16:rowId xmlns:a16="http://schemas.microsoft.com/office/drawing/2014/main" val="10001"/>
                  </a:ext>
                </a:extLst>
              </a:tr>
            </a:tbl>
          </a:graphicData>
        </a:graphic>
      </p:graphicFrame>
      <p:sp>
        <p:nvSpPr>
          <p:cNvPr id="7" name="TextBox 6"/>
          <p:cNvSpPr txBox="1"/>
          <p:nvPr/>
        </p:nvSpPr>
        <p:spPr>
          <a:xfrm>
            <a:off x="533400" y="1066800"/>
            <a:ext cx="6705600" cy="954107"/>
          </a:xfrm>
          <a:prstGeom prst="rect">
            <a:avLst/>
          </a:prstGeom>
          <a:noFill/>
        </p:spPr>
        <p:txBody>
          <a:bodyPr wrap="square" rtlCol="0">
            <a:spAutoFit/>
          </a:bodyPr>
          <a:lstStyle/>
          <a:p>
            <a:r>
              <a:rPr lang="en-US" sz="2800" b="1" dirty="0"/>
              <a:t>Other Elements</a:t>
            </a:r>
          </a:p>
          <a:p>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just">
              <a:buNone/>
            </a:pPr>
            <a:r>
              <a:rPr lang="en-US" dirty="0"/>
              <a:t>HTML stands for </a:t>
            </a:r>
            <a:r>
              <a:rPr lang="en-US" b="1" u="sng" dirty="0"/>
              <a:t>H</a:t>
            </a:r>
            <a:r>
              <a:rPr lang="en-US" dirty="0"/>
              <a:t>yper</a:t>
            </a:r>
            <a:r>
              <a:rPr lang="en-US" b="1" u="sng" dirty="0"/>
              <a:t>t</a:t>
            </a:r>
            <a:r>
              <a:rPr lang="en-US" dirty="0"/>
              <a:t>ext </a:t>
            </a:r>
            <a:r>
              <a:rPr lang="en-US" b="1" u="sng" dirty="0"/>
              <a:t>M</a:t>
            </a:r>
            <a:r>
              <a:rPr lang="en-US" dirty="0"/>
              <a:t>arkup </a:t>
            </a:r>
            <a:r>
              <a:rPr lang="en-US" b="1" u="sng" dirty="0"/>
              <a:t>L</a:t>
            </a:r>
            <a:r>
              <a:rPr lang="en-US" dirty="0"/>
              <a:t>anguage, and it is the most widely used language to write Web Pages.</a:t>
            </a:r>
          </a:p>
          <a:p>
            <a:pPr lvl="1" algn="just"/>
            <a:r>
              <a:rPr lang="en-US" sz="2400" b="1" dirty="0"/>
              <a:t>Hypertext</a:t>
            </a:r>
            <a:r>
              <a:rPr lang="en-US" sz="2400" dirty="0"/>
              <a:t> refers to the way in which Web pages (HTML documents) are linked together. Thus, the link available on a webpage is called Hypertext.</a:t>
            </a:r>
          </a:p>
          <a:p>
            <a:pPr lvl="1" algn="just"/>
            <a:r>
              <a:rPr lang="en-US" sz="2400" dirty="0"/>
              <a:t>As its name suggests, HTML is a </a:t>
            </a:r>
            <a:r>
              <a:rPr lang="en-US" sz="2400" b="1" dirty="0"/>
              <a:t>Markup Language</a:t>
            </a:r>
            <a:r>
              <a:rPr lang="en-US" sz="2400" dirty="0"/>
              <a:t> which means you use HTML to simply "mark-up" a text document with tags that tell a Web browser how to structure it to display.</a:t>
            </a:r>
          </a:p>
          <a:p>
            <a:pPr marL="0" indent="0">
              <a:buNone/>
            </a:pPr>
            <a:endParaRPr lang="en-US" sz="2800" dirty="0"/>
          </a:p>
        </p:txBody>
      </p:sp>
    </p:spTree>
    <p:extLst>
      <p:ext uri="{BB962C8B-B14F-4D97-AF65-F5344CB8AC3E}">
        <p14:creationId xmlns:p14="http://schemas.microsoft.com/office/powerpoint/2010/main" val="91053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HTML Document</a:t>
            </a:r>
          </a:p>
        </p:txBody>
      </p:sp>
      <p:sp>
        <p:nvSpPr>
          <p:cNvPr id="3" name="Content Placeholder 2"/>
          <p:cNvSpPr>
            <a:spLocks noGrp="1"/>
          </p:cNvSpPr>
          <p:nvPr>
            <p:ph idx="1"/>
          </p:nvPr>
        </p:nvSpPr>
        <p:spPr>
          <a:xfrm>
            <a:off x="457200" y="1600201"/>
            <a:ext cx="8229600" cy="3505200"/>
          </a:xfrm>
        </p:spPr>
        <p:txBody>
          <a:bodyPr>
            <a:normAutofit fontScale="77500" lnSpcReduction="20000"/>
          </a:bodyPr>
          <a:lstStyle/>
          <a:p>
            <a:pPr marL="0" indent="0">
              <a:buNone/>
            </a:pPr>
            <a:r>
              <a:rPr lang="en-US" dirty="0"/>
              <a:t>&lt;html&gt;</a:t>
            </a:r>
            <a:r>
              <a:rPr lang="en-US" dirty="0">
                <a:effectLst/>
              </a:rPr>
              <a:t> </a:t>
            </a:r>
          </a:p>
          <a:p>
            <a:pPr marL="0" indent="0">
              <a:buNone/>
            </a:pPr>
            <a:r>
              <a:rPr lang="en-US" dirty="0"/>
              <a:t>&lt;head&gt;</a:t>
            </a:r>
            <a:r>
              <a:rPr lang="en-US" dirty="0">
                <a:effectLst/>
              </a:rPr>
              <a:t> </a:t>
            </a:r>
          </a:p>
          <a:p>
            <a:pPr marL="0" indent="0">
              <a:buNone/>
            </a:pPr>
            <a:r>
              <a:rPr lang="en-US" dirty="0"/>
              <a:t>	&lt;title&gt;</a:t>
            </a:r>
            <a:r>
              <a:rPr lang="en-US" dirty="0">
                <a:effectLst/>
              </a:rPr>
              <a:t>This is document title</a:t>
            </a:r>
            <a:r>
              <a:rPr lang="en-US" dirty="0"/>
              <a:t>&lt;/title&gt;</a:t>
            </a:r>
          </a:p>
          <a:p>
            <a:pPr marL="0" indent="0">
              <a:buNone/>
            </a:pPr>
            <a:r>
              <a:rPr lang="en-US" dirty="0"/>
              <a:t>&lt;/head&gt;</a:t>
            </a:r>
            <a:r>
              <a:rPr lang="en-US" dirty="0">
                <a:effectLst/>
              </a:rPr>
              <a:t> </a:t>
            </a:r>
          </a:p>
          <a:p>
            <a:pPr marL="0" indent="0">
              <a:buNone/>
            </a:pPr>
            <a:r>
              <a:rPr lang="en-US" dirty="0"/>
              <a:t>&lt;body&gt;</a:t>
            </a:r>
          </a:p>
          <a:p>
            <a:pPr marL="0" indent="0">
              <a:buNone/>
            </a:pPr>
            <a:r>
              <a:rPr lang="en-US" dirty="0"/>
              <a:t>	&lt;h1&gt;</a:t>
            </a:r>
            <a:r>
              <a:rPr lang="en-US" dirty="0">
                <a:effectLst/>
              </a:rPr>
              <a:t>This is a heading</a:t>
            </a:r>
            <a:r>
              <a:rPr lang="en-US" dirty="0"/>
              <a:t>&lt;/h1&gt;</a:t>
            </a:r>
          </a:p>
          <a:p>
            <a:pPr marL="0" indent="0">
              <a:buNone/>
            </a:pPr>
            <a:r>
              <a:rPr lang="en-US" dirty="0"/>
              <a:t>	&lt;p&gt;</a:t>
            </a:r>
            <a:r>
              <a:rPr lang="en-US" dirty="0">
                <a:effectLst/>
              </a:rPr>
              <a:t>Document content goes here.....</a:t>
            </a:r>
            <a:r>
              <a:rPr lang="en-US" dirty="0"/>
              <a:t>&lt;/p&gt;</a:t>
            </a:r>
            <a:r>
              <a:rPr lang="en-US" dirty="0">
                <a:effectLst/>
              </a:rPr>
              <a:t> </a:t>
            </a:r>
          </a:p>
          <a:p>
            <a:pPr marL="0" indent="0">
              <a:buNone/>
            </a:pPr>
            <a:r>
              <a:rPr lang="en-US" dirty="0"/>
              <a:t>&lt;/body&gt;</a:t>
            </a:r>
          </a:p>
          <a:p>
            <a:pPr marL="0" indent="0">
              <a:buNone/>
            </a:pPr>
            <a:r>
              <a:rPr lang="en-US" dirty="0"/>
              <a:t>&lt;/html&gt;</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6538" t="50439" r="34116" b="36545"/>
          <a:stretch/>
        </p:blipFill>
        <p:spPr bwMode="auto">
          <a:xfrm>
            <a:off x="3276600" y="4871680"/>
            <a:ext cx="5410200" cy="163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24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Tags</a:t>
            </a:r>
          </a:p>
        </p:txBody>
      </p:sp>
      <p:sp>
        <p:nvSpPr>
          <p:cNvPr id="3" name="Content Placeholder 2"/>
          <p:cNvSpPr>
            <a:spLocks noGrp="1"/>
          </p:cNvSpPr>
          <p:nvPr>
            <p:ph idx="1"/>
          </p:nvPr>
        </p:nvSpPr>
        <p:spPr/>
        <p:txBody>
          <a:bodyPr/>
          <a:lstStyle/>
          <a:p>
            <a:pPr marL="0" indent="0" algn="just">
              <a:buNone/>
            </a:pPr>
            <a:r>
              <a:rPr lang="en-US" dirty="0"/>
              <a:t>HTML is a markup language and makes use of various tags to format the content. These tags are enclosed within angle braces </a:t>
            </a:r>
            <a:r>
              <a:rPr lang="en-US" b="1" dirty="0"/>
              <a:t>&lt;Tag Name&gt;</a:t>
            </a:r>
            <a:r>
              <a:rPr lang="en-US" dirty="0"/>
              <a:t>. Except few tags, most of the tags have their corresponding closing tags. For example, </a:t>
            </a:r>
            <a:r>
              <a:rPr lang="en-US" b="1" dirty="0"/>
              <a:t>&lt;html&gt;</a:t>
            </a:r>
            <a:r>
              <a:rPr lang="en-US" dirty="0"/>
              <a:t> has its closing tag </a:t>
            </a:r>
            <a:r>
              <a:rPr lang="en-US" b="1" dirty="0"/>
              <a:t>&lt;/html&gt;</a:t>
            </a:r>
            <a:r>
              <a:rPr lang="en-US" dirty="0"/>
              <a:t> and </a:t>
            </a:r>
            <a:r>
              <a:rPr lang="en-US" b="1" dirty="0"/>
              <a:t>&lt;body&gt;</a:t>
            </a:r>
            <a:r>
              <a:rPr lang="en-US" dirty="0"/>
              <a:t> tag has its closing tag </a:t>
            </a:r>
            <a:r>
              <a:rPr lang="en-US" b="1" dirty="0"/>
              <a:t>&lt;/body&gt;</a:t>
            </a:r>
            <a:r>
              <a:rPr lang="en-US" dirty="0"/>
              <a:t> tag etc.</a:t>
            </a:r>
          </a:p>
        </p:txBody>
      </p:sp>
    </p:spTree>
    <p:extLst>
      <p:ext uri="{BB962C8B-B14F-4D97-AF65-F5344CB8AC3E}">
        <p14:creationId xmlns:p14="http://schemas.microsoft.com/office/powerpoint/2010/main" val="602355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75929797"/>
              </p:ext>
            </p:extLst>
          </p:nvPr>
        </p:nvGraphicFramePr>
        <p:xfrm>
          <a:off x="457200" y="762002"/>
          <a:ext cx="8229600" cy="5220511"/>
        </p:xfrm>
        <a:graphic>
          <a:graphicData uri="http://schemas.openxmlformats.org/drawingml/2006/table">
            <a:tbl>
              <a:tblPr firstRow="1" bandRow="1">
                <a:tableStyleId>{E269D01E-BC32-4049-B463-5C60D7B0CCD2}</a:tableStyleId>
              </a:tblPr>
              <a:tblGrid>
                <a:gridCol w="25908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500523">
                <a:tc>
                  <a:txBody>
                    <a:bodyPr/>
                    <a:lstStyle/>
                    <a:p>
                      <a:pPr algn="l" fontAlgn="t"/>
                      <a:r>
                        <a:rPr lang="en-US" dirty="0" err="1">
                          <a:solidFill>
                            <a:schemeClr val="tx1"/>
                          </a:solidFill>
                          <a:effectLst/>
                        </a:rPr>
                        <a:t>Sr.No</a:t>
                      </a:r>
                      <a:endParaRPr lang="en-US" dirty="0">
                        <a:solidFill>
                          <a:schemeClr val="tx1"/>
                        </a:solidFill>
                        <a:effectLst/>
                      </a:endParaRPr>
                    </a:p>
                  </a:txBody>
                  <a:tcPr marL="76200" marR="76200" marT="76200" marB="76200"/>
                </a:tc>
                <a:tc>
                  <a:txBody>
                    <a:bodyPr/>
                    <a:lstStyle/>
                    <a:p>
                      <a:pPr algn="ctr" fontAlgn="t"/>
                      <a:r>
                        <a:rPr lang="en-US" dirty="0">
                          <a:solidFill>
                            <a:schemeClr val="tx1"/>
                          </a:solidFill>
                          <a:effectLst/>
                        </a:rPr>
                        <a:t>Tag &amp; Description</a:t>
                      </a:r>
                    </a:p>
                  </a:txBody>
                  <a:tcPr marL="76200" marR="76200" marT="76200" marB="76200"/>
                </a:tc>
                <a:extLst>
                  <a:ext uri="{0D108BD9-81ED-4DB2-BD59-A6C34878D82A}">
                    <a16:rowId xmlns:a16="http://schemas.microsoft.com/office/drawing/2014/main" val="10000"/>
                  </a:ext>
                </a:extLst>
              </a:tr>
              <a:tr h="1252075">
                <a:tc>
                  <a:txBody>
                    <a:bodyPr/>
                    <a:lstStyle/>
                    <a:p>
                      <a:pPr algn="ctr" fontAlgn="t"/>
                      <a:r>
                        <a:rPr lang="en-US" dirty="0">
                          <a:solidFill>
                            <a:schemeClr val="tx1"/>
                          </a:solidFill>
                          <a:effectLst/>
                        </a:rPr>
                        <a:t>1</a:t>
                      </a:r>
                    </a:p>
                    <a:p>
                      <a:pPr algn="just" fontAlgn="t"/>
                      <a:endParaRPr lang="en-US" dirty="0">
                        <a:solidFill>
                          <a:schemeClr val="tx1"/>
                        </a:solidFill>
                        <a:effectLst/>
                      </a:endParaRPr>
                    </a:p>
                  </a:txBody>
                  <a:tcPr marL="76200" marR="76200" marT="76200" marB="762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effectLst/>
                        </a:rPr>
                        <a:t>&lt;html&gt;This tag encloses the complete HTML document and mainly comprises of document header which is represented by &lt;head&gt;...&lt;/head&gt; and document body which is represented by &lt;body&gt;...&lt;/body&gt; tags.</a:t>
                      </a:r>
                    </a:p>
                  </a:txBody>
                  <a:tcPr/>
                </a:tc>
                <a:extLst>
                  <a:ext uri="{0D108BD9-81ED-4DB2-BD59-A6C34878D82A}">
                    <a16:rowId xmlns:a16="http://schemas.microsoft.com/office/drawing/2014/main" val="10001"/>
                  </a:ext>
                </a:extLst>
              </a:tr>
              <a:tr h="822289">
                <a:tc>
                  <a:txBody>
                    <a:bodyPr/>
                    <a:lstStyle/>
                    <a:p>
                      <a:pPr algn="ctr" fontAlgn="t"/>
                      <a:r>
                        <a:rPr lang="en-US" dirty="0">
                          <a:solidFill>
                            <a:schemeClr val="tx1"/>
                          </a:solidFill>
                          <a:effectLst/>
                        </a:rPr>
                        <a:t>2</a:t>
                      </a:r>
                    </a:p>
                  </a:txBody>
                  <a:tcPr marL="76200" marR="76200" marT="76200" marB="76200"/>
                </a:tc>
                <a:tc>
                  <a:txBody>
                    <a:bodyPr/>
                    <a:lstStyle/>
                    <a:p>
                      <a:pPr algn="just" fontAlgn="t"/>
                      <a:r>
                        <a:rPr lang="en-US" dirty="0">
                          <a:solidFill>
                            <a:schemeClr val="tx1"/>
                          </a:solidFill>
                          <a:effectLst/>
                        </a:rPr>
                        <a:t>&lt;head&gt;This tag represents the document's header which can keep other HTML tags like &lt;title&gt;, &lt;link&gt; etc.</a:t>
                      </a:r>
                    </a:p>
                  </a:txBody>
                  <a:tcPr marL="76200" marR="76200" marT="76200" marB="76200"/>
                </a:tc>
                <a:extLst>
                  <a:ext uri="{0D108BD9-81ED-4DB2-BD59-A6C34878D82A}">
                    <a16:rowId xmlns:a16="http://schemas.microsoft.com/office/drawing/2014/main" val="10002"/>
                  </a:ext>
                </a:extLst>
              </a:tr>
              <a:tr h="822289">
                <a:tc>
                  <a:txBody>
                    <a:bodyPr/>
                    <a:lstStyle/>
                    <a:p>
                      <a:pPr algn="ctr" fontAlgn="t"/>
                      <a:r>
                        <a:rPr lang="en-US" dirty="0">
                          <a:solidFill>
                            <a:schemeClr val="tx1"/>
                          </a:solidFill>
                          <a:effectLst/>
                        </a:rPr>
                        <a:t>3</a:t>
                      </a:r>
                    </a:p>
                  </a:txBody>
                  <a:tcPr marL="76200" marR="76200" marT="76200" marB="76200"/>
                </a:tc>
                <a:tc>
                  <a:txBody>
                    <a:bodyPr/>
                    <a:lstStyle/>
                    <a:p>
                      <a:pPr algn="just" fontAlgn="t"/>
                      <a:r>
                        <a:rPr lang="en-US" dirty="0">
                          <a:solidFill>
                            <a:schemeClr val="tx1"/>
                          </a:solidFill>
                          <a:effectLst/>
                        </a:rPr>
                        <a:t>&lt;title&gt;The &lt;title&gt; tag is used inside the &lt;head&gt; tag to mention the document title.</a:t>
                      </a:r>
                    </a:p>
                  </a:txBody>
                  <a:tcPr marL="76200" marR="76200" marT="76200" marB="76200"/>
                </a:tc>
                <a:extLst>
                  <a:ext uri="{0D108BD9-81ED-4DB2-BD59-A6C34878D82A}">
                    <a16:rowId xmlns:a16="http://schemas.microsoft.com/office/drawing/2014/main" val="10003"/>
                  </a:ext>
                </a:extLst>
              </a:tr>
              <a:tr h="822289">
                <a:tc>
                  <a:txBody>
                    <a:bodyPr/>
                    <a:lstStyle/>
                    <a:p>
                      <a:pPr algn="ctr" fontAlgn="t"/>
                      <a:r>
                        <a:rPr lang="en-US" dirty="0">
                          <a:solidFill>
                            <a:schemeClr val="tx1"/>
                          </a:solidFill>
                          <a:effectLst/>
                        </a:rPr>
                        <a:t>4</a:t>
                      </a:r>
                    </a:p>
                  </a:txBody>
                  <a:tcPr marL="76200" marR="76200" marT="76200" marB="76200"/>
                </a:tc>
                <a:tc>
                  <a:txBody>
                    <a:bodyPr/>
                    <a:lstStyle/>
                    <a:p>
                      <a:pPr algn="just" fontAlgn="t"/>
                      <a:r>
                        <a:rPr lang="en-US" dirty="0">
                          <a:solidFill>
                            <a:schemeClr val="tx1"/>
                          </a:solidFill>
                          <a:effectLst/>
                        </a:rPr>
                        <a:t>&lt;body&gt;This tag represents the document's body which keeps other HTML tags like &lt;h1&gt;, &lt;div&gt;, &lt;p&gt; etc.</a:t>
                      </a:r>
                    </a:p>
                  </a:txBody>
                  <a:tcPr marL="76200" marR="76200" marT="76200" marB="76200"/>
                </a:tc>
                <a:extLst>
                  <a:ext uri="{0D108BD9-81ED-4DB2-BD59-A6C34878D82A}">
                    <a16:rowId xmlns:a16="http://schemas.microsoft.com/office/drawing/2014/main" val="10004"/>
                  </a:ext>
                </a:extLst>
              </a:tr>
              <a:tr h="500523">
                <a:tc>
                  <a:txBody>
                    <a:bodyPr/>
                    <a:lstStyle/>
                    <a:p>
                      <a:pPr algn="ctr" fontAlgn="t"/>
                      <a:r>
                        <a:rPr lang="en-US" dirty="0">
                          <a:solidFill>
                            <a:schemeClr val="tx1"/>
                          </a:solidFill>
                          <a:effectLst/>
                        </a:rPr>
                        <a:t>5</a:t>
                      </a:r>
                    </a:p>
                  </a:txBody>
                  <a:tcPr marL="76200" marR="76200" marT="76200" marB="76200"/>
                </a:tc>
                <a:tc>
                  <a:txBody>
                    <a:bodyPr/>
                    <a:lstStyle/>
                    <a:p>
                      <a:pPr algn="just" fontAlgn="t"/>
                      <a:r>
                        <a:rPr lang="en-US" dirty="0">
                          <a:solidFill>
                            <a:schemeClr val="tx1"/>
                          </a:solidFill>
                          <a:effectLst/>
                        </a:rPr>
                        <a:t>&lt;h1&gt;This tag represents the heading.</a:t>
                      </a:r>
                    </a:p>
                  </a:txBody>
                  <a:tcPr marL="76200" marR="76200" marT="76200" marB="76200"/>
                </a:tc>
                <a:extLst>
                  <a:ext uri="{0D108BD9-81ED-4DB2-BD59-A6C34878D82A}">
                    <a16:rowId xmlns:a16="http://schemas.microsoft.com/office/drawing/2014/main" val="10005"/>
                  </a:ext>
                </a:extLst>
              </a:tr>
              <a:tr h="500523">
                <a:tc>
                  <a:txBody>
                    <a:bodyPr/>
                    <a:lstStyle/>
                    <a:p>
                      <a:pPr algn="ctr" fontAlgn="t"/>
                      <a:r>
                        <a:rPr lang="en-US" dirty="0">
                          <a:solidFill>
                            <a:schemeClr val="tx1"/>
                          </a:solidFill>
                          <a:effectLst/>
                        </a:rPr>
                        <a:t>6</a:t>
                      </a:r>
                    </a:p>
                  </a:txBody>
                  <a:tcPr marL="76200" marR="76200" marT="76200" marB="76200"/>
                </a:tc>
                <a:tc>
                  <a:txBody>
                    <a:bodyPr/>
                    <a:lstStyle/>
                    <a:p>
                      <a:pPr algn="just" fontAlgn="t"/>
                      <a:r>
                        <a:rPr lang="en-US" dirty="0">
                          <a:solidFill>
                            <a:schemeClr val="tx1"/>
                          </a:solidFill>
                          <a:effectLst/>
                        </a:rPr>
                        <a:t>&lt;p&gt;This tag represents a paragraph.</a:t>
                      </a:r>
                    </a:p>
                  </a:txBody>
                  <a:tcPr marL="76200" marR="76200" marT="76200" marB="762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2160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19228315"/>
              </p:ext>
            </p:extLst>
          </p:nvPr>
        </p:nvGraphicFramePr>
        <p:xfrm>
          <a:off x="457200" y="671233"/>
          <a:ext cx="8229600" cy="5500967"/>
        </p:xfrm>
        <a:graphic>
          <a:graphicData uri="http://schemas.openxmlformats.org/drawingml/2006/table">
            <a:tbl>
              <a:tblPr firstRow="1" bandRow="1">
                <a:tableStyleId>{E269D01E-BC32-4049-B463-5C60D7B0CCD2}</a:tableStyleId>
              </a:tblPr>
              <a:tblGrid>
                <a:gridCol w="25908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500523">
                <a:tc>
                  <a:txBody>
                    <a:bodyPr/>
                    <a:lstStyle/>
                    <a:p>
                      <a:pPr algn="l" fontAlgn="t"/>
                      <a:r>
                        <a:rPr lang="en-US" dirty="0" err="1">
                          <a:solidFill>
                            <a:schemeClr val="tx1"/>
                          </a:solidFill>
                          <a:effectLst/>
                        </a:rPr>
                        <a:t>Sr.No</a:t>
                      </a:r>
                      <a:endParaRPr lang="en-US" dirty="0">
                        <a:solidFill>
                          <a:schemeClr val="tx1"/>
                        </a:solidFill>
                        <a:effectLst/>
                      </a:endParaRPr>
                    </a:p>
                  </a:txBody>
                  <a:tcPr marL="76200" marR="76200" marT="76200" marB="76200"/>
                </a:tc>
                <a:tc>
                  <a:txBody>
                    <a:bodyPr/>
                    <a:lstStyle/>
                    <a:p>
                      <a:pPr algn="ctr" fontAlgn="t"/>
                      <a:r>
                        <a:rPr lang="en-US" dirty="0">
                          <a:solidFill>
                            <a:schemeClr val="tx1"/>
                          </a:solidFill>
                          <a:effectLst/>
                        </a:rPr>
                        <a:t>Tag &amp; Description</a:t>
                      </a:r>
                    </a:p>
                  </a:txBody>
                  <a:tcPr marL="76200" marR="76200" marT="76200" marB="76200"/>
                </a:tc>
                <a:extLst>
                  <a:ext uri="{0D108BD9-81ED-4DB2-BD59-A6C34878D82A}">
                    <a16:rowId xmlns:a16="http://schemas.microsoft.com/office/drawing/2014/main" val="10000"/>
                  </a:ext>
                </a:extLst>
              </a:tr>
              <a:tr h="1252075">
                <a:tc>
                  <a:txBody>
                    <a:bodyPr/>
                    <a:lstStyle/>
                    <a:p>
                      <a:pPr algn="ctr" fontAlgn="t"/>
                      <a:r>
                        <a:rPr lang="en-US" dirty="0">
                          <a:solidFill>
                            <a:schemeClr val="tx1"/>
                          </a:solidFill>
                          <a:effectLst/>
                        </a:rPr>
                        <a:t>7</a:t>
                      </a:r>
                    </a:p>
                    <a:p>
                      <a:pPr algn="just" fontAlgn="t"/>
                      <a:endParaRPr lang="en-US" dirty="0">
                        <a:solidFill>
                          <a:schemeClr val="tx1"/>
                        </a:solidFill>
                        <a:effectLst/>
                      </a:endParaRPr>
                    </a:p>
                  </a:txBody>
                  <a:tcPr marL="76200" marR="76200" marT="76200" marB="76200"/>
                </a:tc>
                <a:tc>
                  <a:txBody>
                    <a:bodyPr/>
                    <a:lstStyle/>
                    <a:p>
                      <a:r>
                        <a:rPr lang="en-US" sz="1800" kern="1200" dirty="0">
                          <a:solidFill>
                            <a:schemeClr val="tx1"/>
                          </a:solidFill>
                          <a:effectLst/>
                        </a:rPr>
                        <a:t>HTML also has six levels of headings, which use the elements &lt;h1&gt;, &lt;h2&gt;, &lt;h3&gt;, &lt;h4&gt;, &lt;h5&gt;, and &lt;h6&gt;. While displaying any heading, browser adds one line before and one line after that heading.</a:t>
                      </a:r>
                      <a:endParaRPr lang="en-US" sz="1800" b="0" i="0" kern="1200" dirty="0">
                        <a:solidFill>
                          <a:schemeClr val="tx1"/>
                        </a:solidFill>
                        <a:effectLst/>
                        <a:latin typeface="+mn-lt"/>
                        <a:ea typeface="+mn-ea"/>
                        <a:cs typeface="+mn-cs"/>
                      </a:endParaRPr>
                    </a:p>
                  </a:txBody>
                  <a:tcPr/>
                </a:tc>
                <a:extLst>
                  <a:ext uri="{0D108BD9-81ED-4DB2-BD59-A6C34878D82A}">
                    <a16:rowId xmlns:a16="http://schemas.microsoft.com/office/drawing/2014/main" val="10001"/>
                  </a:ext>
                </a:extLst>
              </a:tr>
              <a:tr h="822289">
                <a:tc>
                  <a:txBody>
                    <a:bodyPr/>
                    <a:lstStyle/>
                    <a:p>
                      <a:pPr algn="ctr" fontAlgn="t"/>
                      <a:r>
                        <a:rPr lang="en-US" dirty="0">
                          <a:solidFill>
                            <a:schemeClr val="tx1"/>
                          </a:solidFill>
                          <a:effectLst/>
                        </a:rPr>
                        <a:t>8</a:t>
                      </a:r>
                    </a:p>
                  </a:txBody>
                  <a:tcPr marL="76200" marR="76200" marT="76200" marB="76200"/>
                </a:tc>
                <a:tc>
                  <a:txBody>
                    <a:bodyPr/>
                    <a:lstStyle/>
                    <a:p>
                      <a:pPr algn="just" fontAlgn="t"/>
                      <a:r>
                        <a:rPr lang="en-US" sz="1800" kern="1200" dirty="0">
                          <a:solidFill>
                            <a:schemeClr val="tx1"/>
                          </a:solidFill>
                          <a:effectLst/>
                        </a:rPr>
                        <a:t>&lt;</a:t>
                      </a:r>
                      <a:r>
                        <a:rPr lang="en-US" sz="1800" kern="1200" dirty="0" err="1">
                          <a:solidFill>
                            <a:schemeClr val="tx1"/>
                          </a:solidFill>
                          <a:effectLst/>
                        </a:rPr>
                        <a:t>br</a:t>
                      </a:r>
                      <a:r>
                        <a:rPr lang="en-US" sz="1800" kern="1200" dirty="0">
                          <a:solidFill>
                            <a:schemeClr val="tx1"/>
                          </a:solidFill>
                          <a:effectLst/>
                        </a:rPr>
                        <a:t> /&gt; element, anything following it starts from the next line. This tag is an example of an empty element, where you do not need opening and closing tags, as there is nothing to go in between them.</a:t>
                      </a:r>
                      <a:endParaRPr lang="en-US" dirty="0">
                        <a:solidFill>
                          <a:schemeClr val="tx1"/>
                        </a:solidFill>
                        <a:effectLst/>
                      </a:endParaRPr>
                    </a:p>
                  </a:txBody>
                  <a:tcPr marL="76200" marR="76200" marT="76200" marB="76200"/>
                </a:tc>
                <a:extLst>
                  <a:ext uri="{0D108BD9-81ED-4DB2-BD59-A6C34878D82A}">
                    <a16:rowId xmlns:a16="http://schemas.microsoft.com/office/drawing/2014/main" val="10002"/>
                  </a:ext>
                </a:extLst>
              </a:tr>
              <a:tr h="822289">
                <a:tc>
                  <a:txBody>
                    <a:bodyPr/>
                    <a:lstStyle/>
                    <a:p>
                      <a:pPr algn="ctr" fontAlgn="t"/>
                      <a:r>
                        <a:rPr lang="en-US" dirty="0">
                          <a:solidFill>
                            <a:schemeClr val="tx1"/>
                          </a:solidFill>
                          <a:effectLst/>
                        </a:rPr>
                        <a:t>9</a:t>
                      </a:r>
                    </a:p>
                  </a:txBody>
                  <a:tcPr marL="76200" marR="76200" marT="76200" marB="76200"/>
                </a:tc>
                <a:tc>
                  <a:txBody>
                    <a:bodyPr/>
                    <a:lstStyle/>
                    <a:p>
                      <a:pPr algn="just" fontAlgn="t"/>
                      <a:r>
                        <a:rPr lang="en-US" sz="1800" kern="1200" dirty="0">
                          <a:solidFill>
                            <a:schemeClr val="tx1"/>
                          </a:solidFill>
                          <a:effectLst/>
                        </a:rPr>
                        <a:t>&lt;center&gt; tag to put any content in the center of the page or any table cell.</a:t>
                      </a:r>
                      <a:endParaRPr lang="en-US" dirty="0">
                        <a:solidFill>
                          <a:schemeClr val="tx1"/>
                        </a:solidFill>
                        <a:effectLst/>
                      </a:endParaRPr>
                    </a:p>
                  </a:txBody>
                  <a:tcPr marL="76200" marR="76200" marT="76200" marB="76200"/>
                </a:tc>
                <a:extLst>
                  <a:ext uri="{0D108BD9-81ED-4DB2-BD59-A6C34878D82A}">
                    <a16:rowId xmlns:a16="http://schemas.microsoft.com/office/drawing/2014/main" val="10003"/>
                  </a:ext>
                </a:extLst>
              </a:tr>
              <a:tr h="822289">
                <a:tc>
                  <a:txBody>
                    <a:bodyPr/>
                    <a:lstStyle/>
                    <a:p>
                      <a:pPr algn="ctr" fontAlgn="t"/>
                      <a:r>
                        <a:rPr lang="en-US" dirty="0">
                          <a:solidFill>
                            <a:schemeClr val="tx1"/>
                          </a:solidFill>
                          <a:effectLst/>
                        </a:rPr>
                        <a:t>10</a:t>
                      </a:r>
                    </a:p>
                  </a:txBody>
                  <a:tcPr marL="76200" marR="76200" marT="76200" marB="76200"/>
                </a:tc>
                <a:tc>
                  <a:txBody>
                    <a:bodyPr/>
                    <a:lstStyle/>
                    <a:p>
                      <a:pPr algn="just" fontAlgn="t"/>
                      <a:r>
                        <a:rPr lang="en-US" sz="1800" kern="1200" dirty="0">
                          <a:solidFill>
                            <a:schemeClr val="tx1"/>
                          </a:solidFill>
                          <a:effectLst/>
                        </a:rPr>
                        <a:t>&lt;</a:t>
                      </a:r>
                      <a:r>
                        <a:rPr lang="en-US" sz="1800" kern="1200" dirty="0" err="1">
                          <a:solidFill>
                            <a:schemeClr val="tx1"/>
                          </a:solidFill>
                          <a:effectLst/>
                        </a:rPr>
                        <a:t>hr</a:t>
                      </a:r>
                      <a:r>
                        <a:rPr lang="en-US" sz="1800" kern="1200" dirty="0">
                          <a:solidFill>
                            <a:schemeClr val="tx1"/>
                          </a:solidFill>
                          <a:effectLst/>
                        </a:rPr>
                        <a:t>&gt; tag creates a line from the current position in the document to the right margin and breaks the line accordingly.</a:t>
                      </a:r>
                      <a:endParaRPr lang="en-US" dirty="0">
                        <a:solidFill>
                          <a:schemeClr val="tx1"/>
                        </a:solidFill>
                        <a:effectLst/>
                      </a:endParaRPr>
                    </a:p>
                  </a:txBody>
                  <a:tcPr marL="76200" marR="76200" marT="76200" marB="76200"/>
                </a:tc>
                <a:extLst>
                  <a:ext uri="{0D108BD9-81ED-4DB2-BD59-A6C34878D82A}">
                    <a16:rowId xmlns:a16="http://schemas.microsoft.com/office/drawing/2014/main" val="10004"/>
                  </a:ext>
                </a:extLst>
              </a:tr>
              <a:tr h="500523">
                <a:tc>
                  <a:txBody>
                    <a:bodyPr/>
                    <a:lstStyle/>
                    <a:p>
                      <a:pPr algn="ctr" fontAlgn="t"/>
                      <a:r>
                        <a:rPr lang="en-US" dirty="0">
                          <a:solidFill>
                            <a:schemeClr val="tx1"/>
                          </a:solidFill>
                          <a:effectLst/>
                        </a:rPr>
                        <a:t>11</a:t>
                      </a:r>
                    </a:p>
                  </a:txBody>
                  <a:tcPr marL="76200" marR="76200" marT="76200" marB="76200"/>
                </a:tc>
                <a:tc>
                  <a:txBody>
                    <a:bodyPr/>
                    <a:lstStyle/>
                    <a:p>
                      <a:pPr algn="just" fontAlgn="t"/>
                      <a:r>
                        <a:rPr lang="en-US" sz="1800" kern="1200" dirty="0">
                          <a:solidFill>
                            <a:schemeClr val="tx1"/>
                          </a:solidFill>
                          <a:effectLst/>
                        </a:rPr>
                        <a:t>opening &lt;pre&gt; tag and the closing &lt;/pre&gt; tag will preserve the formatting of the source document</a:t>
                      </a:r>
                      <a:endParaRPr lang="en-US" dirty="0">
                        <a:solidFill>
                          <a:schemeClr val="tx1"/>
                        </a:solidFill>
                        <a:effectLst/>
                      </a:endParaRPr>
                    </a:p>
                  </a:txBody>
                  <a:tcPr marL="76200" marR="76200" marT="76200" marB="762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72187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Elements</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b="1" dirty="0"/>
              <a:t>HTML element</a:t>
            </a:r>
            <a:r>
              <a:rPr lang="en-US" dirty="0"/>
              <a:t> is defined by a starting tag. If the element contains other content, it ends with a closing tag, where the element name is preceded by a forward slash.</a:t>
            </a:r>
          </a:p>
          <a:p>
            <a:pPr marL="0" indent="0" algn="just">
              <a:buNone/>
            </a:pPr>
            <a:r>
              <a:rPr lang="en-US" dirty="0"/>
              <a:t>So here </a:t>
            </a:r>
            <a:r>
              <a:rPr lang="en-US" b="1" dirty="0"/>
              <a:t>&lt;p&gt;....&lt;/p&gt;</a:t>
            </a:r>
            <a:r>
              <a:rPr lang="en-US" dirty="0"/>
              <a:t> is an HTML element, </a:t>
            </a:r>
            <a:r>
              <a:rPr lang="en-US" b="1" dirty="0"/>
              <a:t>&lt;h1&gt;...&lt;/h1&gt;</a:t>
            </a:r>
            <a:r>
              <a:rPr lang="en-US" dirty="0"/>
              <a:t> is another HTML element. There are some HTML elements which don't need to be closed, such as </a:t>
            </a:r>
            <a:r>
              <a:rPr lang="en-US" b="1" dirty="0"/>
              <a:t>&lt;</a:t>
            </a:r>
            <a:r>
              <a:rPr lang="en-US" b="1" dirty="0" err="1"/>
              <a:t>img</a:t>
            </a:r>
            <a:r>
              <a:rPr lang="en-US" b="1" dirty="0"/>
              <a:t>.../&gt;</a:t>
            </a:r>
            <a:r>
              <a:rPr lang="en-US" dirty="0"/>
              <a:t>, </a:t>
            </a:r>
            <a:r>
              <a:rPr lang="en-US" b="1" dirty="0"/>
              <a:t>&lt;</a:t>
            </a:r>
            <a:r>
              <a:rPr lang="en-US" b="1" dirty="0" err="1"/>
              <a:t>hr</a:t>
            </a:r>
            <a:r>
              <a:rPr lang="en-US" b="1" dirty="0"/>
              <a:t>/&gt;</a:t>
            </a:r>
            <a:r>
              <a:rPr lang="en-US" dirty="0"/>
              <a:t> and </a:t>
            </a:r>
            <a:r>
              <a:rPr lang="en-US" b="1" dirty="0"/>
              <a:t>&lt;</a:t>
            </a:r>
            <a:r>
              <a:rPr lang="en-US" b="1" dirty="0" err="1"/>
              <a:t>br</a:t>
            </a:r>
            <a:r>
              <a:rPr lang="en-US" b="1" dirty="0"/>
              <a:t>/&gt;</a:t>
            </a:r>
            <a:r>
              <a:rPr lang="en-US" dirty="0"/>
              <a:t> elements. These are known as </a:t>
            </a:r>
            <a:r>
              <a:rPr lang="en-US" b="1" dirty="0"/>
              <a:t>void elements</a:t>
            </a:r>
            <a:r>
              <a:rPr lang="en-US" dirty="0"/>
              <a:t>.</a:t>
            </a:r>
          </a:p>
        </p:txBody>
      </p:sp>
    </p:spTree>
    <p:extLst>
      <p:ext uri="{BB962C8B-B14F-4D97-AF65-F5344CB8AC3E}">
        <p14:creationId xmlns:p14="http://schemas.microsoft.com/office/powerpoint/2010/main" val="1240478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Tag vs. Element</a:t>
            </a:r>
          </a:p>
        </p:txBody>
      </p:sp>
      <p:sp>
        <p:nvSpPr>
          <p:cNvPr id="3" name="Content Placeholder 2"/>
          <p:cNvSpPr>
            <a:spLocks noGrp="1"/>
          </p:cNvSpPr>
          <p:nvPr>
            <p:ph idx="1"/>
          </p:nvPr>
        </p:nvSpPr>
        <p:spPr/>
        <p:txBody>
          <a:bodyPr/>
          <a:lstStyle/>
          <a:p>
            <a:pPr marL="0" indent="0" algn="just">
              <a:buNone/>
            </a:pPr>
            <a:r>
              <a:rPr lang="en-US" dirty="0"/>
              <a:t>An HTML element is defined by a </a:t>
            </a:r>
            <a:r>
              <a:rPr lang="en-US" i="1" dirty="0"/>
              <a:t>starting tag</a:t>
            </a:r>
            <a:r>
              <a:rPr lang="en-US" dirty="0"/>
              <a:t>. If the element contains other content, it ends with a </a:t>
            </a:r>
            <a:r>
              <a:rPr lang="en-US" i="1" dirty="0"/>
              <a:t>closing tag</a:t>
            </a:r>
            <a:r>
              <a:rPr lang="en-US" dirty="0"/>
              <a:t>.</a:t>
            </a:r>
          </a:p>
          <a:p>
            <a:pPr marL="0" indent="0" algn="just">
              <a:buNone/>
            </a:pPr>
            <a:r>
              <a:rPr lang="en-US" dirty="0"/>
              <a:t>For example, </a:t>
            </a:r>
            <a:r>
              <a:rPr lang="en-US" b="1" dirty="0"/>
              <a:t>&lt;p&gt;</a:t>
            </a:r>
            <a:r>
              <a:rPr lang="en-US" dirty="0"/>
              <a:t> is starting tag of a paragraph and </a:t>
            </a:r>
            <a:r>
              <a:rPr lang="en-US" b="1" dirty="0"/>
              <a:t>&lt;/p&gt;</a:t>
            </a:r>
            <a:r>
              <a:rPr lang="en-US" dirty="0"/>
              <a:t> is closing tag of the same paragraph but </a:t>
            </a:r>
            <a:r>
              <a:rPr lang="en-US" b="1" dirty="0"/>
              <a:t>&lt;p&gt;This is paragraph&lt;/p&gt;</a:t>
            </a:r>
            <a:r>
              <a:rPr lang="en-US" dirty="0"/>
              <a:t> is a paragraph element.</a:t>
            </a:r>
          </a:p>
        </p:txBody>
      </p:sp>
    </p:spTree>
    <p:extLst>
      <p:ext uri="{BB962C8B-B14F-4D97-AF65-F5344CB8AC3E}">
        <p14:creationId xmlns:p14="http://schemas.microsoft.com/office/powerpoint/2010/main" val="1703029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251</TotalTime>
  <Words>1855</Words>
  <Application>Microsoft Office PowerPoint</Application>
  <PresentationFormat>On-screen Show (4:3)</PresentationFormat>
  <Paragraphs>296</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Courier New</vt:lpstr>
      <vt:lpstr>Franklin Gothic Book</vt:lpstr>
      <vt:lpstr>Franklin Gothic Medium</vt:lpstr>
      <vt:lpstr>Symbol</vt:lpstr>
      <vt:lpstr>Times New Roman</vt:lpstr>
      <vt:lpstr>Wingdings 2</vt:lpstr>
      <vt:lpstr>Trek</vt:lpstr>
      <vt:lpstr>HTML</vt:lpstr>
      <vt:lpstr>Overview</vt:lpstr>
      <vt:lpstr>PowerPoint Presentation</vt:lpstr>
      <vt:lpstr>Basic HTML Document</vt:lpstr>
      <vt:lpstr>HTML Tags</vt:lpstr>
      <vt:lpstr>PowerPoint Presentation</vt:lpstr>
      <vt:lpstr>PowerPoint Presentation</vt:lpstr>
      <vt:lpstr>HTML Elements</vt:lpstr>
      <vt:lpstr>HTML Tag vs. Element</vt:lpstr>
      <vt:lpstr>Nested HTML Elements</vt:lpstr>
      <vt:lpstr>HTML Attributes</vt:lpstr>
      <vt:lpstr>PowerPoint Presentation</vt:lpstr>
      <vt:lpstr>Core Attributes</vt:lpstr>
      <vt:lpstr>Generic Attributes</vt:lpstr>
      <vt:lpstr>HTML Tags</vt:lpstr>
      <vt:lpstr>HTML Tags cont.</vt:lpstr>
      <vt:lpstr>HTML Tags cont.</vt:lpstr>
      <vt:lpstr>HTML Tags cont.</vt:lpstr>
      <vt:lpstr>HTML Tags cont.</vt:lpstr>
      <vt:lpstr>HTML Tags cont.</vt:lpstr>
      <vt:lpstr>HTML Tags cont.</vt:lpstr>
      <vt:lpstr>HTML Tags cont.</vt:lpstr>
      <vt:lpstr>HTML Tags cont.</vt:lpstr>
      <vt:lpstr>HTML Tags cont.</vt:lpstr>
      <vt:lpstr>HTML Tags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GRACIELA</dc:creator>
  <cp:lastModifiedBy>Michelle</cp:lastModifiedBy>
  <cp:revision>16</cp:revision>
  <dcterms:created xsi:type="dcterms:W3CDTF">2017-11-23T07:57:56Z</dcterms:created>
  <dcterms:modified xsi:type="dcterms:W3CDTF">2019-10-17T08:48:53Z</dcterms:modified>
</cp:coreProperties>
</file>